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81" r:id="rId2"/>
  </p:sldMasterIdLst>
  <p:notesMasterIdLst>
    <p:notesMasterId r:id="rId35"/>
  </p:notesMasterIdLst>
  <p:sldIdLst>
    <p:sldId id="258" r:id="rId3"/>
    <p:sldId id="266" r:id="rId4"/>
    <p:sldId id="300" r:id="rId5"/>
    <p:sldId id="294" r:id="rId6"/>
    <p:sldId id="295" r:id="rId7"/>
    <p:sldId id="296" r:id="rId8"/>
    <p:sldId id="297" r:id="rId9"/>
    <p:sldId id="298" r:id="rId10"/>
    <p:sldId id="299" r:id="rId11"/>
    <p:sldId id="301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5" r:id="rId20"/>
    <p:sldId id="278" r:id="rId21"/>
    <p:sldId id="279" r:id="rId22"/>
    <p:sldId id="280" r:id="rId23"/>
    <p:sldId id="281" r:id="rId24"/>
    <p:sldId id="283" r:id="rId25"/>
    <p:sldId id="284" r:id="rId26"/>
    <p:sldId id="285" r:id="rId27"/>
    <p:sldId id="287" r:id="rId28"/>
    <p:sldId id="288" r:id="rId29"/>
    <p:sldId id="289" r:id="rId30"/>
    <p:sldId id="290" r:id="rId31"/>
    <p:sldId id="291" r:id="rId32"/>
    <p:sldId id="292" r:id="rId33"/>
    <p:sldId id="293" r:id="rId34"/>
  </p:sldIdLst>
  <p:sldSz cx="9144000" cy="6858000" type="screen4x3"/>
  <p:notesSz cx="677545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737" autoAdjust="0"/>
    <p:restoredTop sz="94737" autoAdjust="0"/>
  </p:normalViewPr>
  <p:slideViewPr>
    <p:cSldViewPr>
      <p:cViewPr varScale="1">
        <p:scale>
          <a:sx n="95" d="100"/>
          <a:sy n="95" d="100"/>
        </p:scale>
        <p:origin x="-112" y="-4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00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notesMaster" Target="notesMasters/notesMaster1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82EDE9-B09D-4369-8E95-0E9BDF3D8FB2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BFD858A-C8B2-4ABF-8E64-314626ACE5D6}">
      <dgm:prSet phldrT="[Text]" custT="1"/>
      <dgm:spPr/>
      <dgm:t>
        <a:bodyPr/>
        <a:lstStyle/>
        <a:p>
          <a:r>
            <a:rPr lang="en-US" sz="1800" dirty="0" smtClean="0"/>
            <a:t>Set-up</a:t>
          </a:r>
          <a:br>
            <a:rPr lang="en-US" sz="1800" dirty="0" smtClean="0"/>
          </a:br>
          <a:r>
            <a:rPr lang="en-US" sz="1800" dirty="0" smtClean="0"/>
            <a:t>(2011)</a:t>
          </a:r>
          <a:endParaRPr lang="en-GB" sz="1800" dirty="0"/>
        </a:p>
      </dgm:t>
    </dgm:pt>
    <dgm:pt modelId="{54B78FBB-016B-47FA-A04C-4E4097D364BD}" type="parTrans" cxnId="{1C680AFB-C4A9-4126-94D7-781EC40433C8}">
      <dgm:prSet/>
      <dgm:spPr/>
      <dgm:t>
        <a:bodyPr/>
        <a:lstStyle/>
        <a:p>
          <a:endParaRPr lang="en-GB"/>
        </a:p>
      </dgm:t>
    </dgm:pt>
    <dgm:pt modelId="{6D3752C3-0102-44A3-8E27-2AB9E1E8B396}" type="sibTrans" cxnId="{1C680AFB-C4A9-4126-94D7-781EC40433C8}">
      <dgm:prSet/>
      <dgm:spPr/>
      <dgm:t>
        <a:bodyPr/>
        <a:lstStyle/>
        <a:p>
          <a:endParaRPr lang="en-GB"/>
        </a:p>
      </dgm:t>
    </dgm:pt>
    <dgm:pt modelId="{9B460BAC-4565-458D-A1D7-476838E96E27}">
      <dgm:prSet phldrT="[Text]" custT="1"/>
      <dgm:spPr/>
      <dgm:t>
        <a:bodyPr/>
        <a:lstStyle/>
        <a:p>
          <a:r>
            <a:rPr lang="en-US" sz="1800" dirty="0" smtClean="0"/>
            <a:t>Pilot phase</a:t>
          </a:r>
          <a:br>
            <a:rPr lang="en-US" sz="1800" dirty="0" smtClean="0"/>
          </a:br>
          <a:r>
            <a:rPr lang="en-US" sz="1800" dirty="0" smtClean="0"/>
            <a:t>(2012-2014)</a:t>
          </a:r>
          <a:endParaRPr lang="en-GB" sz="1800" dirty="0"/>
        </a:p>
      </dgm:t>
    </dgm:pt>
    <dgm:pt modelId="{40A65014-3498-4C3E-A9C6-0EEC2F1B8441}" type="parTrans" cxnId="{6C420412-09A0-4CC4-904C-625885E3D6AD}">
      <dgm:prSet/>
      <dgm:spPr/>
      <dgm:t>
        <a:bodyPr/>
        <a:lstStyle/>
        <a:p>
          <a:endParaRPr lang="en-GB"/>
        </a:p>
      </dgm:t>
    </dgm:pt>
    <dgm:pt modelId="{9D473552-3917-4F32-A620-5415533BA7BE}" type="sibTrans" cxnId="{6C420412-09A0-4CC4-904C-625885E3D6AD}">
      <dgm:prSet/>
      <dgm:spPr/>
      <dgm:t>
        <a:bodyPr/>
        <a:lstStyle/>
        <a:p>
          <a:endParaRPr lang="en-GB"/>
        </a:p>
      </dgm:t>
    </dgm:pt>
    <dgm:pt modelId="{E1C0B4B2-F194-4992-AFBF-92112F5FEBA1}">
      <dgm:prSet phldrT="[Text]" custT="1"/>
      <dgm:spPr/>
      <dgm:t>
        <a:bodyPr/>
        <a:lstStyle/>
        <a:p>
          <a:r>
            <a:rPr lang="en-US" sz="1800" dirty="0" smtClean="0"/>
            <a:t>Full-scale cloud service market</a:t>
          </a:r>
          <a:br>
            <a:rPr lang="en-US" sz="1800" dirty="0" smtClean="0"/>
          </a:br>
          <a:r>
            <a:rPr lang="en-US" sz="1800" dirty="0" smtClean="0"/>
            <a:t>(2014 … )</a:t>
          </a:r>
          <a:endParaRPr lang="en-GB" sz="1800" dirty="0"/>
        </a:p>
      </dgm:t>
    </dgm:pt>
    <dgm:pt modelId="{AD333525-C88E-4AF5-91D3-13181EF83948}" type="parTrans" cxnId="{5CCE416F-148B-4FF7-A016-18DCF75A88A2}">
      <dgm:prSet/>
      <dgm:spPr/>
      <dgm:t>
        <a:bodyPr/>
        <a:lstStyle/>
        <a:p>
          <a:endParaRPr lang="en-GB"/>
        </a:p>
      </dgm:t>
    </dgm:pt>
    <dgm:pt modelId="{46CF252C-6005-4D76-9A72-CE23D6EEA780}" type="sibTrans" cxnId="{5CCE416F-148B-4FF7-A016-18DCF75A88A2}">
      <dgm:prSet/>
      <dgm:spPr/>
      <dgm:t>
        <a:bodyPr/>
        <a:lstStyle/>
        <a:p>
          <a:endParaRPr lang="en-GB"/>
        </a:p>
      </dgm:t>
    </dgm:pt>
    <dgm:pt modelId="{0F185666-9D55-4CA3-9D47-49F574F4B664}">
      <dgm:prSet phldrT="[Text]" custT="1"/>
      <dgm:spPr/>
      <dgm:t>
        <a:bodyPr/>
        <a:lstStyle/>
        <a:p>
          <a:r>
            <a:rPr lang="en-US" sz="1800" dirty="0" smtClean="0"/>
            <a:t>Select flagships use cases,</a:t>
          </a:r>
          <a:br>
            <a:rPr lang="en-US" sz="1800" dirty="0" smtClean="0"/>
          </a:br>
          <a:r>
            <a:rPr lang="en-US" sz="1800" dirty="0" smtClean="0"/>
            <a:t>identify service providers,</a:t>
          </a:r>
          <a:br>
            <a:rPr lang="en-US" sz="1800" dirty="0" smtClean="0"/>
          </a:br>
          <a:r>
            <a:rPr lang="en-US" sz="1800" dirty="0" smtClean="0"/>
            <a:t>define governance model</a:t>
          </a:r>
          <a:endParaRPr lang="en-GB" sz="1800" dirty="0"/>
        </a:p>
      </dgm:t>
    </dgm:pt>
    <dgm:pt modelId="{74FE488D-1FAD-4A8F-BB4F-D68383C0BDE7}" type="parTrans" cxnId="{8E314794-7F88-4503-B296-F6662A6C95A7}">
      <dgm:prSet/>
      <dgm:spPr/>
      <dgm:t>
        <a:bodyPr/>
        <a:lstStyle/>
        <a:p>
          <a:endParaRPr lang="en-GB"/>
        </a:p>
      </dgm:t>
    </dgm:pt>
    <dgm:pt modelId="{4480B668-EA2B-4E1D-9608-9852F90AF875}" type="sibTrans" cxnId="{8E314794-7F88-4503-B296-F6662A6C95A7}">
      <dgm:prSet/>
      <dgm:spPr/>
      <dgm:t>
        <a:bodyPr/>
        <a:lstStyle/>
        <a:p>
          <a:endParaRPr lang="en-GB"/>
        </a:p>
      </dgm:t>
    </dgm:pt>
    <dgm:pt modelId="{490C9FD2-6BFB-426F-B280-65C4456C068D}" type="pres">
      <dgm:prSet presAssocID="{3382EDE9-B09D-4369-8E95-0E9BDF3D8FB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F59F7299-85F7-47B3-A288-10008802239D}" type="pres">
      <dgm:prSet presAssocID="{3382EDE9-B09D-4369-8E95-0E9BDF3D8FB2}" presName="arrow" presStyleLbl="bgShp" presStyleIdx="0" presStyleCnt="1"/>
      <dgm:spPr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gm:spPr>
    </dgm:pt>
    <dgm:pt modelId="{32C050E4-9112-4F94-902F-EBD81ABCDCED}" type="pres">
      <dgm:prSet presAssocID="{3382EDE9-B09D-4369-8E95-0E9BDF3D8FB2}" presName="points" presStyleCnt="0"/>
      <dgm:spPr/>
    </dgm:pt>
    <dgm:pt modelId="{4FDF11C0-C79E-479C-B8F5-7BDFB681BFB7}" type="pres">
      <dgm:prSet presAssocID="{ABFD858A-C8B2-4ABF-8E64-314626ACE5D6}" presName="compositeA" presStyleCnt="0"/>
      <dgm:spPr/>
    </dgm:pt>
    <dgm:pt modelId="{A213D155-97C4-4C24-BE10-C457749423DB}" type="pres">
      <dgm:prSet presAssocID="{ABFD858A-C8B2-4ABF-8E64-314626ACE5D6}" presName="text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7672B0A-4017-44A7-8BBF-94B1833AEE32}" type="pres">
      <dgm:prSet presAssocID="{ABFD858A-C8B2-4ABF-8E64-314626ACE5D6}" presName="circleA" presStyleLbl="node1" presStyleIdx="0" presStyleCnt="4" custLinFactX="6815" custLinFactNeighborX="100000"/>
      <dgm:spPr/>
    </dgm:pt>
    <dgm:pt modelId="{D4BC6EDA-A098-4EAA-827F-2D7F1F8E6D2F}" type="pres">
      <dgm:prSet presAssocID="{ABFD858A-C8B2-4ABF-8E64-314626ACE5D6}" presName="spaceA" presStyleCnt="0"/>
      <dgm:spPr/>
    </dgm:pt>
    <dgm:pt modelId="{DB997E9F-D9A7-4379-9910-4D1AFC1EE7DE}" type="pres">
      <dgm:prSet presAssocID="{6D3752C3-0102-44A3-8E27-2AB9E1E8B396}" presName="space" presStyleCnt="0"/>
      <dgm:spPr/>
    </dgm:pt>
    <dgm:pt modelId="{0EE00CBE-B7DE-4C64-AA26-6CE26D20187C}" type="pres">
      <dgm:prSet presAssocID="{9B460BAC-4565-458D-A1D7-476838E96E27}" presName="compositeB" presStyleCnt="0"/>
      <dgm:spPr/>
    </dgm:pt>
    <dgm:pt modelId="{F66C9A53-33CF-4639-9CA6-1D1F3844E150}" type="pres">
      <dgm:prSet presAssocID="{9B460BAC-4565-458D-A1D7-476838E96E27}" presName="textB" presStyleLbl="revTx" presStyleIdx="1" presStyleCnt="4" custScaleY="32655" custLinFactY="-38970" custLinFactNeighborX="82509" custLinFactNeighborY="-10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1664BE2-1FFA-4498-99F7-CF696B7A6458}" type="pres">
      <dgm:prSet presAssocID="{9B460BAC-4565-458D-A1D7-476838E96E27}" presName="circleB" presStyleLbl="node1" presStyleIdx="1" presStyleCnt="4" custLinFactX="100000" custLinFactNeighborX="166326" custLinFactNeighborY="-62768"/>
      <dgm:spPr/>
    </dgm:pt>
    <dgm:pt modelId="{FDC44773-B5B1-4278-8520-3EDC266F0643}" type="pres">
      <dgm:prSet presAssocID="{9B460BAC-4565-458D-A1D7-476838E96E27}" presName="spaceB" presStyleCnt="0"/>
      <dgm:spPr/>
    </dgm:pt>
    <dgm:pt modelId="{D234066C-B707-4752-AF5F-0B640694551C}" type="pres">
      <dgm:prSet presAssocID="{9D473552-3917-4F32-A620-5415533BA7BE}" presName="space" presStyleCnt="0"/>
      <dgm:spPr/>
    </dgm:pt>
    <dgm:pt modelId="{ECF57FFB-EBAC-453E-9E12-C17D9464E2C6}" type="pres">
      <dgm:prSet presAssocID="{E1C0B4B2-F194-4992-AFBF-92112F5FEBA1}" presName="compositeA" presStyleCnt="0"/>
      <dgm:spPr/>
    </dgm:pt>
    <dgm:pt modelId="{5B7FF99F-D394-4AB2-A714-DDDC6389E89E}" type="pres">
      <dgm:prSet presAssocID="{E1C0B4B2-F194-4992-AFBF-92112F5FEBA1}" presName="textA" presStyleLbl="revTx" presStyleIdx="2" presStyleCnt="4" custLinFactX="53810" custLinFactNeighborX="100000" custLinFactNeighborY="384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28F245A-B3ED-4B31-A091-6F0E03A7D827}" type="pres">
      <dgm:prSet presAssocID="{E1C0B4B2-F194-4992-AFBF-92112F5FEBA1}" presName="circleA" presStyleLbl="node1" presStyleIdx="2" presStyleCnt="4" custFlipVert="1" custFlipHor="1" custScaleX="10102" custScaleY="10102" custLinFactX="-100000" custLinFactY="107629" custLinFactNeighborX="-167936" custLinFactNeighborY="200000"/>
      <dgm:spPr/>
    </dgm:pt>
    <dgm:pt modelId="{DB78ADB5-FE0C-4DA6-A0FA-7EB2C4F2F48F}" type="pres">
      <dgm:prSet presAssocID="{E1C0B4B2-F194-4992-AFBF-92112F5FEBA1}" presName="spaceA" presStyleCnt="0"/>
      <dgm:spPr/>
    </dgm:pt>
    <dgm:pt modelId="{938F2DCF-A5F3-4038-BC0F-45F1C8EA9D46}" type="pres">
      <dgm:prSet presAssocID="{46CF252C-6005-4D76-9A72-CE23D6EEA780}" presName="space" presStyleCnt="0"/>
      <dgm:spPr/>
    </dgm:pt>
    <dgm:pt modelId="{CDC75767-C5A5-4373-A604-5465DCDA92AA}" type="pres">
      <dgm:prSet presAssocID="{0F185666-9D55-4CA3-9D47-49F574F4B664}" presName="compositeB" presStyleCnt="0"/>
      <dgm:spPr/>
    </dgm:pt>
    <dgm:pt modelId="{360EAD47-75B5-4D86-AF5B-DA2DCCE14193}" type="pres">
      <dgm:prSet presAssocID="{0F185666-9D55-4CA3-9D47-49F574F4B664}" presName="textB" presStyleLbl="revTx" presStyleIdx="3" presStyleCnt="4" custScaleX="164909" custScaleY="93096" custLinFactX="-115208" custLinFactNeighborX="-200000" custLinFactNeighborY="152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FB681B1-BAEF-468F-A05E-6E86129B0973}" type="pres">
      <dgm:prSet presAssocID="{0F185666-9D55-4CA3-9D47-49F574F4B664}" presName="circleB" presStyleLbl="node1" presStyleIdx="3" presStyleCnt="4" custLinFactNeighborX="806" custLinFactNeighborY="4577"/>
      <dgm:spPr/>
    </dgm:pt>
    <dgm:pt modelId="{A0A4C54B-4F0F-4992-A0FD-CEEBA68BE08A}" type="pres">
      <dgm:prSet presAssocID="{0F185666-9D55-4CA3-9D47-49F574F4B664}" presName="spaceB" presStyleCnt="0"/>
      <dgm:spPr/>
    </dgm:pt>
  </dgm:ptLst>
  <dgm:cxnLst>
    <dgm:cxn modelId="{DB2C3C49-D9AD-E344-99D2-4039B683BDB6}" type="presOf" srcId="{9B460BAC-4565-458D-A1D7-476838E96E27}" destId="{F66C9A53-33CF-4639-9CA6-1D1F3844E150}" srcOrd="0" destOrd="0" presId="urn:microsoft.com/office/officeart/2005/8/layout/hProcess11"/>
    <dgm:cxn modelId="{8E314794-7F88-4503-B296-F6662A6C95A7}" srcId="{3382EDE9-B09D-4369-8E95-0E9BDF3D8FB2}" destId="{0F185666-9D55-4CA3-9D47-49F574F4B664}" srcOrd="3" destOrd="0" parTransId="{74FE488D-1FAD-4A8F-BB4F-D68383C0BDE7}" sibTransId="{4480B668-EA2B-4E1D-9608-9852F90AF875}"/>
    <dgm:cxn modelId="{6C420412-09A0-4CC4-904C-625885E3D6AD}" srcId="{3382EDE9-B09D-4369-8E95-0E9BDF3D8FB2}" destId="{9B460BAC-4565-458D-A1D7-476838E96E27}" srcOrd="1" destOrd="0" parTransId="{40A65014-3498-4C3E-A9C6-0EEC2F1B8441}" sibTransId="{9D473552-3917-4F32-A620-5415533BA7BE}"/>
    <dgm:cxn modelId="{CDE22EC4-704D-D94D-BE4E-6CE84C43CEF8}" type="presOf" srcId="{E1C0B4B2-F194-4992-AFBF-92112F5FEBA1}" destId="{5B7FF99F-D394-4AB2-A714-DDDC6389E89E}" srcOrd="0" destOrd="0" presId="urn:microsoft.com/office/officeart/2005/8/layout/hProcess11"/>
    <dgm:cxn modelId="{B177761C-CF0B-3548-B303-95E1D7CEF953}" type="presOf" srcId="{0F185666-9D55-4CA3-9D47-49F574F4B664}" destId="{360EAD47-75B5-4D86-AF5B-DA2DCCE14193}" srcOrd="0" destOrd="0" presId="urn:microsoft.com/office/officeart/2005/8/layout/hProcess11"/>
    <dgm:cxn modelId="{5CCE416F-148B-4FF7-A016-18DCF75A88A2}" srcId="{3382EDE9-B09D-4369-8E95-0E9BDF3D8FB2}" destId="{E1C0B4B2-F194-4992-AFBF-92112F5FEBA1}" srcOrd="2" destOrd="0" parTransId="{AD333525-C88E-4AF5-91D3-13181EF83948}" sibTransId="{46CF252C-6005-4D76-9A72-CE23D6EEA780}"/>
    <dgm:cxn modelId="{73085692-7EC7-7844-BAE1-200E96796577}" type="presOf" srcId="{3382EDE9-B09D-4369-8E95-0E9BDF3D8FB2}" destId="{490C9FD2-6BFB-426F-B280-65C4456C068D}" srcOrd="0" destOrd="0" presId="urn:microsoft.com/office/officeart/2005/8/layout/hProcess11"/>
    <dgm:cxn modelId="{23597413-F8E9-8B47-92C4-FBA18E2E029C}" type="presOf" srcId="{ABFD858A-C8B2-4ABF-8E64-314626ACE5D6}" destId="{A213D155-97C4-4C24-BE10-C457749423DB}" srcOrd="0" destOrd="0" presId="urn:microsoft.com/office/officeart/2005/8/layout/hProcess11"/>
    <dgm:cxn modelId="{1C680AFB-C4A9-4126-94D7-781EC40433C8}" srcId="{3382EDE9-B09D-4369-8E95-0E9BDF3D8FB2}" destId="{ABFD858A-C8B2-4ABF-8E64-314626ACE5D6}" srcOrd="0" destOrd="0" parTransId="{54B78FBB-016B-47FA-A04C-4E4097D364BD}" sibTransId="{6D3752C3-0102-44A3-8E27-2AB9E1E8B396}"/>
    <dgm:cxn modelId="{CFF6EBB8-C4CC-144F-A35C-D15019E37268}" type="presParOf" srcId="{490C9FD2-6BFB-426F-B280-65C4456C068D}" destId="{F59F7299-85F7-47B3-A288-10008802239D}" srcOrd="0" destOrd="0" presId="urn:microsoft.com/office/officeart/2005/8/layout/hProcess11"/>
    <dgm:cxn modelId="{BE4C28BA-2F4F-0D4D-986C-4CF0E6C4A4AE}" type="presParOf" srcId="{490C9FD2-6BFB-426F-B280-65C4456C068D}" destId="{32C050E4-9112-4F94-902F-EBD81ABCDCED}" srcOrd="1" destOrd="0" presId="urn:microsoft.com/office/officeart/2005/8/layout/hProcess11"/>
    <dgm:cxn modelId="{73A32DA3-B7E6-4743-AC8F-C04E1C7475E0}" type="presParOf" srcId="{32C050E4-9112-4F94-902F-EBD81ABCDCED}" destId="{4FDF11C0-C79E-479C-B8F5-7BDFB681BFB7}" srcOrd="0" destOrd="0" presId="urn:microsoft.com/office/officeart/2005/8/layout/hProcess11"/>
    <dgm:cxn modelId="{36ACA132-3416-D947-A1EC-F374F5C67EA3}" type="presParOf" srcId="{4FDF11C0-C79E-479C-B8F5-7BDFB681BFB7}" destId="{A213D155-97C4-4C24-BE10-C457749423DB}" srcOrd="0" destOrd="0" presId="urn:microsoft.com/office/officeart/2005/8/layout/hProcess11"/>
    <dgm:cxn modelId="{18A65FFC-C1BD-634D-A589-E96C32F7A17A}" type="presParOf" srcId="{4FDF11C0-C79E-479C-B8F5-7BDFB681BFB7}" destId="{A7672B0A-4017-44A7-8BBF-94B1833AEE32}" srcOrd="1" destOrd="0" presId="urn:microsoft.com/office/officeart/2005/8/layout/hProcess11"/>
    <dgm:cxn modelId="{25B76C18-117A-814B-9406-31DDAF63D6C8}" type="presParOf" srcId="{4FDF11C0-C79E-479C-B8F5-7BDFB681BFB7}" destId="{D4BC6EDA-A098-4EAA-827F-2D7F1F8E6D2F}" srcOrd="2" destOrd="0" presId="urn:microsoft.com/office/officeart/2005/8/layout/hProcess11"/>
    <dgm:cxn modelId="{8AA42CC9-9C42-4445-9F8F-4C5BB278CF8B}" type="presParOf" srcId="{32C050E4-9112-4F94-902F-EBD81ABCDCED}" destId="{DB997E9F-D9A7-4379-9910-4D1AFC1EE7DE}" srcOrd="1" destOrd="0" presId="urn:microsoft.com/office/officeart/2005/8/layout/hProcess11"/>
    <dgm:cxn modelId="{6D6F03D5-45EE-914A-ADB4-87EC5AD15728}" type="presParOf" srcId="{32C050E4-9112-4F94-902F-EBD81ABCDCED}" destId="{0EE00CBE-B7DE-4C64-AA26-6CE26D20187C}" srcOrd="2" destOrd="0" presId="urn:microsoft.com/office/officeart/2005/8/layout/hProcess11"/>
    <dgm:cxn modelId="{8543CA47-0749-A447-9170-BE527555203C}" type="presParOf" srcId="{0EE00CBE-B7DE-4C64-AA26-6CE26D20187C}" destId="{F66C9A53-33CF-4639-9CA6-1D1F3844E150}" srcOrd="0" destOrd="0" presId="urn:microsoft.com/office/officeart/2005/8/layout/hProcess11"/>
    <dgm:cxn modelId="{539FF1EF-3366-714C-A752-754742E93415}" type="presParOf" srcId="{0EE00CBE-B7DE-4C64-AA26-6CE26D20187C}" destId="{91664BE2-1FFA-4498-99F7-CF696B7A6458}" srcOrd="1" destOrd="0" presId="urn:microsoft.com/office/officeart/2005/8/layout/hProcess11"/>
    <dgm:cxn modelId="{0AED4FDF-C8A4-A448-8D58-A42FDA386153}" type="presParOf" srcId="{0EE00CBE-B7DE-4C64-AA26-6CE26D20187C}" destId="{FDC44773-B5B1-4278-8520-3EDC266F0643}" srcOrd="2" destOrd="0" presId="urn:microsoft.com/office/officeart/2005/8/layout/hProcess11"/>
    <dgm:cxn modelId="{063C9FAB-E6AF-0944-9E09-1DE46DAAEC9F}" type="presParOf" srcId="{32C050E4-9112-4F94-902F-EBD81ABCDCED}" destId="{D234066C-B707-4752-AF5F-0B640694551C}" srcOrd="3" destOrd="0" presId="urn:microsoft.com/office/officeart/2005/8/layout/hProcess11"/>
    <dgm:cxn modelId="{BC52FD76-F3B2-2847-B0AF-F48ADA85E8A8}" type="presParOf" srcId="{32C050E4-9112-4F94-902F-EBD81ABCDCED}" destId="{ECF57FFB-EBAC-453E-9E12-C17D9464E2C6}" srcOrd="4" destOrd="0" presId="urn:microsoft.com/office/officeart/2005/8/layout/hProcess11"/>
    <dgm:cxn modelId="{B732A3DD-5D11-9449-B2D3-9219CF9BCFDA}" type="presParOf" srcId="{ECF57FFB-EBAC-453E-9E12-C17D9464E2C6}" destId="{5B7FF99F-D394-4AB2-A714-DDDC6389E89E}" srcOrd="0" destOrd="0" presId="urn:microsoft.com/office/officeart/2005/8/layout/hProcess11"/>
    <dgm:cxn modelId="{6F8832FB-787D-824E-8C50-3A51A3D31F16}" type="presParOf" srcId="{ECF57FFB-EBAC-453E-9E12-C17D9464E2C6}" destId="{528F245A-B3ED-4B31-A091-6F0E03A7D827}" srcOrd="1" destOrd="0" presId="urn:microsoft.com/office/officeart/2005/8/layout/hProcess11"/>
    <dgm:cxn modelId="{67377A64-D5D4-DF41-9C49-179DF917B5D2}" type="presParOf" srcId="{ECF57FFB-EBAC-453E-9E12-C17D9464E2C6}" destId="{DB78ADB5-FE0C-4DA6-A0FA-7EB2C4F2F48F}" srcOrd="2" destOrd="0" presId="urn:microsoft.com/office/officeart/2005/8/layout/hProcess11"/>
    <dgm:cxn modelId="{59270419-8761-1748-868D-A1B24515AFC5}" type="presParOf" srcId="{32C050E4-9112-4F94-902F-EBD81ABCDCED}" destId="{938F2DCF-A5F3-4038-BC0F-45F1C8EA9D46}" srcOrd="5" destOrd="0" presId="urn:microsoft.com/office/officeart/2005/8/layout/hProcess11"/>
    <dgm:cxn modelId="{DFA155FA-BE88-CF43-A2BF-D8DFC8362F11}" type="presParOf" srcId="{32C050E4-9112-4F94-902F-EBD81ABCDCED}" destId="{CDC75767-C5A5-4373-A604-5465DCDA92AA}" srcOrd="6" destOrd="0" presId="urn:microsoft.com/office/officeart/2005/8/layout/hProcess11"/>
    <dgm:cxn modelId="{DDC910F6-DB8B-2F4E-874F-FFDBC8C22364}" type="presParOf" srcId="{CDC75767-C5A5-4373-A604-5465DCDA92AA}" destId="{360EAD47-75B5-4D86-AF5B-DA2DCCE14193}" srcOrd="0" destOrd="0" presId="urn:microsoft.com/office/officeart/2005/8/layout/hProcess11"/>
    <dgm:cxn modelId="{3EE31DFF-352B-5E46-99B0-97A8569556CD}" type="presParOf" srcId="{CDC75767-C5A5-4373-A604-5465DCDA92AA}" destId="{4FB681B1-BAEF-468F-A05E-6E86129B0973}" srcOrd="1" destOrd="0" presId="urn:microsoft.com/office/officeart/2005/8/layout/hProcess11"/>
    <dgm:cxn modelId="{8C5D5470-6413-F74D-8DD9-C3567096256C}" type="presParOf" srcId="{CDC75767-C5A5-4373-A604-5465DCDA92AA}" destId="{A0A4C54B-4F0F-4992-A0FD-CEEBA68BE08A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9F7299-85F7-47B3-A288-10008802239D}">
      <dsp:nvSpPr>
        <dsp:cNvPr id="0" name=""/>
        <dsp:cNvSpPr/>
      </dsp:nvSpPr>
      <dsp:spPr>
        <a:xfrm>
          <a:off x="0" y="1485900"/>
          <a:ext cx="8763000" cy="1981200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13D155-97C4-4C24-BE10-C457749423DB}">
      <dsp:nvSpPr>
        <dsp:cNvPr id="0" name=""/>
        <dsp:cNvSpPr/>
      </dsp:nvSpPr>
      <dsp:spPr>
        <a:xfrm>
          <a:off x="2287" y="0"/>
          <a:ext cx="1642420" cy="1981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b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Set-up</a:t>
          </a:r>
          <a:br>
            <a:rPr lang="en-US" sz="1800" kern="1200" dirty="0" smtClean="0"/>
          </a:br>
          <a:r>
            <a:rPr lang="en-US" sz="1800" kern="1200" dirty="0" smtClean="0"/>
            <a:t>(2011)</a:t>
          </a:r>
          <a:endParaRPr lang="en-GB" sz="1800" kern="1200" dirty="0"/>
        </a:p>
      </dsp:txBody>
      <dsp:txXfrm>
        <a:off x="2287" y="0"/>
        <a:ext cx="1642420" cy="1981200"/>
      </dsp:txXfrm>
    </dsp:sp>
    <dsp:sp modelId="{A7672B0A-4017-44A7-8BBF-94B1833AEE32}">
      <dsp:nvSpPr>
        <dsp:cNvPr id="0" name=""/>
        <dsp:cNvSpPr/>
      </dsp:nvSpPr>
      <dsp:spPr>
        <a:xfrm>
          <a:off x="1104902" y="2228850"/>
          <a:ext cx="495300" cy="4953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6C9A53-33CF-4639-9CA6-1D1F3844E150}">
      <dsp:nvSpPr>
        <dsp:cNvPr id="0" name=""/>
        <dsp:cNvSpPr/>
      </dsp:nvSpPr>
      <dsp:spPr>
        <a:xfrm>
          <a:off x="3081974" y="1219205"/>
          <a:ext cx="1642420" cy="646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Pilot phase</a:t>
          </a:r>
          <a:br>
            <a:rPr lang="en-US" sz="1800" kern="1200" dirty="0" smtClean="0"/>
          </a:br>
          <a:r>
            <a:rPr lang="en-US" sz="1800" kern="1200" dirty="0" smtClean="0"/>
            <a:t>(2012-2014)</a:t>
          </a:r>
          <a:endParaRPr lang="en-GB" sz="1800" kern="1200" dirty="0"/>
        </a:p>
      </dsp:txBody>
      <dsp:txXfrm>
        <a:off x="3081974" y="1219205"/>
        <a:ext cx="1642420" cy="646960"/>
      </dsp:txXfrm>
    </dsp:sp>
    <dsp:sp modelId="{91664BE2-1FFA-4498-99F7-CF696B7A6458}">
      <dsp:nvSpPr>
        <dsp:cNvPr id="0" name=""/>
        <dsp:cNvSpPr/>
      </dsp:nvSpPr>
      <dsp:spPr>
        <a:xfrm>
          <a:off x="3619502" y="2251519"/>
          <a:ext cx="495300" cy="4953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7FF99F-D394-4AB2-A714-DDDC6389E89E}">
      <dsp:nvSpPr>
        <dsp:cNvPr id="0" name=""/>
        <dsp:cNvSpPr/>
      </dsp:nvSpPr>
      <dsp:spPr>
        <a:xfrm>
          <a:off x="5977578" y="76196"/>
          <a:ext cx="1642420" cy="1981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b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Full-scale cloud service market</a:t>
          </a:r>
          <a:br>
            <a:rPr lang="en-US" sz="1800" kern="1200" dirty="0" smtClean="0"/>
          </a:br>
          <a:r>
            <a:rPr lang="en-US" sz="1800" kern="1200" dirty="0" smtClean="0"/>
            <a:t>(2014 … )</a:t>
          </a:r>
          <a:endParaRPr lang="en-GB" sz="1800" kern="1200" dirty="0"/>
        </a:p>
      </dsp:txBody>
      <dsp:txXfrm>
        <a:off x="5977578" y="76196"/>
        <a:ext cx="1642420" cy="1981200"/>
      </dsp:txXfrm>
    </dsp:sp>
    <dsp:sp modelId="{528F245A-B3ED-4B31-A091-6F0E03A7D827}">
      <dsp:nvSpPr>
        <dsp:cNvPr id="0" name=""/>
        <dsp:cNvSpPr/>
      </dsp:nvSpPr>
      <dsp:spPr>
        <a:xfrm flipH="1" flipV="1">
          <a:off x="2920476" y="3975168"/>
          <a:ext cx="50035" cy="5003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0EAD47-75B5-4D86-AF5B-DA2DCCE14193}">
      <dsp:nvSpPr>
        <dsp:cNvPr id="0" name=""/>
        <dsp:cNvSpPr/>
      </dsp:nvSpPr>
      <dsp:spPr>
        <a:xfrm>
          <a:off x="0" y="3104619"/>
          <a:ext cx="2708499" cy="18444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Select flagships use cases,</a:t>
          </a:r>
          <a:br>
            <a:rPr lang="en-US" sz="1800" kern="1200" dirty="0" smtClean="0"/>
          </a:br>
          <a:r>
            <a:rPr lang="en-US" sz="1800" kern="1200" dirty="0" smtClean="0"/>
            <a:t>identify service providers,</a:t>
          </a:r>
          <a:br>
            <a:rPr lang="en-US" sz="1800" kern="1200" dirty="0" smtClean="0"/>
          </a:br>
          <a:r>
            <a:rPr lang="en-US" sz="1800" kern="1200" dirty="0" smtClean="0"/>
            <a:t>define governance model</a:t>
          </a:r>
          <a:endParaRPr lang="en-GB" sz="1800" kern="1200" dirty="0"/>
        </a:p>
      </dsp:txBody>
      <dsp:txXfrm>
        <a:off x="0" y="3104619"/>
        <a:ext cx="2708499" cy="1844417"/>
      </dsp:txXfrm>
    </dsp:sp>
    <dsp:sp modelId="{4FB681B1-BAEF-468F-A05E-6E86129B0973}">
      <dsp:nvSpPr>
        <dsp:cNvPr id="0" name=""/>
        <dsp:cNvSpPr/>
      </dsp:nvSpPr>
      <dsp:spPr>
        <a:xfrm>
          <a:off x="6286504" y="2285715"/>
          <a:ext cx="495300" cy="4953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38575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714-06A7-4C3E-B282-1CB27244E958}" type="datetimeFigureOut">
              <a:rPr lang="en-US" smtClean="0"/>
              <a:pPr/>
              <a:t>18/05/2012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7863" y="4705350"/>
            <a:ext cx="5419725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38575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608315-CB39-4237-8C9E-1377361ADB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5318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A3EE33-D972-4266-991D-CBF43559E150}" type="slidenum">
              <a:rPr lang="en-GB" smtClean="0">
                <a:solidFill>
                  <a:prstClr val="black"/>
                </a:solidFill>
                <a:latin typeface="Calibri"/>
              </a:rPr>
              <a:pPr/>
              <a:t>14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063925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A3EE33-D972-4266-991D-CBF43559E150}" type="slidenum">
              <a:rPr lang="en-GB" smtClean="0">
                <a:solidFill>
                  <a:prstClr val="black"/>
                </a:solidFill>
                <a:latin typeface="Calibri"/>
              </a:rPr>
              <a:pPr/>
              <a:t>24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669797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A3EE33-D972-4266-991D-CBF43559E150}" type="slidenum">
              <a:rPr lang="en-GB" smtClean="0">
                <a:solidFill>
                  <a:prstClr val="black"/>
                </a:solidFill>
                <a:latin typeface="Calibri"/>
              </a:rPr>
              <a:pPr/>
              <a:t>25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908066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A3EE33-D972-4266-991D-CBF43559E150}" type="slidenum">
              <a:rPr lang="en-GB" smtClean="0">
                <a:solidFill>
                  <a:prstClr val="black"/>
                </a:solidFill>
                <a:latin typeface="Calibri"/>
              </a:rPr>
              <a:pPr/>
              <a:t>31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243195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A3EE33-D972-4266-991D-CBF43559E150}" type="slidenum">
              <a:rPr lang="en-GB" smtClean="0">
                <a:solidFill>
                  <a:prstClr val="black"/>
                </a:solidFill>
                <a:latin typeface="Calibri"/>
              </a:rPr>
              <a:pPr/>
              <a:t>16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527328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A3EE33-D972-4266-991D-CBF43559E150}" type="slidenum">
              <a:rPr lang="en-GB" smtClean="0">
                <a:solidFill>
                  <a:prstClr val="black"/>
                </a:solidFill>
                <a:latin typeface="Calibri"/>
              </a:rPr>
              <a:pPr/>
              <a:t>17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182558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A3EE33-D972-4266-991D-CBF43559E150}" type="slidenum">
              <a:rPr lang="en-GB" smtClean="0">
                <a:solidFill>
                  <a:prstClr val="black"/>
                </a:solidFill>
                <a:latin typeface="Calibri"/>
              </a:rPr>
              <a:pPr/>
              <a:t>18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892889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A3EE33-D972-4266-991D-CBF43559E150}" type="slidenum">
              <a:rPr lang="en-GB" smtClean="0">
                <a:solidFill>
                  <a:prstClr val="black"/>
                </a:solidFill>
                <a:latin typeface="Calibri"/>
              </a:rPr>
              <a:pPr/>
              <a:t>19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597033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A3EE33-D972-4266-991D-CBF43559E150}" type="slidenum">
              <a:rPr lang="en-GB" smtClean="0">
                <a:solidFill>
                  <a:prstClr val="black"/>
                </a:solidFill>
                <a:latin typeface="Calibri"/>
              </a:rPr>
              <a:pPr/>
              <a:t>20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87058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A3EE33-D972-4266-991D-CBF43559E150}" type="slidenum">
              <a:rPr lang="en-GB" smtClean="0">
                <a:solidFill>
                  <a:prstClr val="black"/>
                </a:solidFill>
                <a:latin typeface="Calibri"/>
              </a:rPr>
              <a:pPr/>
              <a:t>21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021415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A3EE33-D972-4266-991D-CBF43559E150}" type="slidenum">
              <a:rPr lang="en-GB" smtClean="0">
                <a:solidFill>
                  <a:prstClr val="black"/>
                </a:solidFill>
                <a:latin typeface="Calibri"/>
              </a:rPr>
              <a:pPr/>
              <a:t>22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446379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A3EE33-D972-4266-991D-CBF43559E150}" type="slidenum">
              <a:rPr lang="en-GB" smtClean="0">
                <a:solidFill>
                  <a:prstClr val="black"/>
                </a:solidFill>
                <a:latin typeface="Calibri"/>
              </a:rPr>
              <a:pPr/>
              <a:t>23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74903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tiff"/><Relationship Id="rId6" Type="http://schemas.openxmlformats.org/officeDocument/2006/relationships/image" Target="../media/image5.tiff"/><Relationship Id="rId7" Type="http://schemas.openxmlformats.org/officeDocument/2006/relationships/image" Target="../media/image6.jpeg"/><Relationship Id="rId8" Type="http://schemas.openxmlformats.org/officeDocument/2006/relationships/image" Target="../media/image7.jpeg"/><Relationship Id="rId9" Type="http://schemas.openxmlformats.org/officeDocument/2006/relationships/image" Target="../media/image8.jpeg"/><Relationship Id="rId10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10.tiff"/><Relationship Id="rId5" Type="http://schemas.openxmlformats.org/officeDocument/2006/relationships/image" Target="../media/image11.jpeg"/><Relationship Id="rId6" Type="http://schemas.openxmlformats.org/officeDocument/2006/relationships/image" Target="../media/image12.tiff"/><Relationship Id="rId7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5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7.emf"/><Relationship Id="rId3" Type="http://schemas.openxmlformats.org/officeDocument/2006/relationships/image" Target="../media/image18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tacks_banner.jpg"/>
          <p:cNvPicPr>
            <a:picLocks noChangeAspect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>
          <a:xfrm>
            <a:off x="7467600" y="4343400"/>
            <a:ext cx="1676400" cy="914400"/>
          </a:xfrm>
          <a:prstGeom prst="rect">
            <a:avLst/>
          </a:prstGeom>
        </p:spPr>
      </p:pic>
      <p:pic>
        <p:nvPicPr>
          <p:cNvPr id="9" name="Picture 8" descr="accelerator.jpg"/>
          <p:cNvPicPr>
            <a:picLocks noChangeAspect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>
          <a:xfrm>
            <a:off x="1447800" y="4343400"/>
            <a:ext cx="1524000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76630" y="1066800"/>
            <a:ext cx="5928970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Principle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45285" y="2590800"/>
            <a:ext cx="2895600" cy="609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Author</a:t>
            </a:r>
            <a:endParaRPr lang="en-US" dirty="0"/>
          </a:p>
        </p:txBody>
      </p:sp>
      <p:pic>
        <p:nvPicPr>
          <p:cNvPr id="8" name="Picture 7" descr="HiggsInCMS.jpg"/>
          <p:cNvPicPr>
            <a:picLocks noChangeAspect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>
          <a:xfrm>
            <a:off x="0" y="4343400"/>
            <a:ext cx="1463040" cy="924025"/>
          </a:xfrm>
          <a:prstGeom prst="rect">
            <a:avLst/>
          </a:prstGeom>
        </p:spPr>
      </p:pic>
      <p:pic>
        <p:nvPicPr>
          <p:cNvPr id="10" name="Picture 9" descr="01 nyte - globe encounters.tif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>
          <a:xfrm>
            <a:off x="2920595" y="3773425"/>
            <a:ext cx="1463040" cy="1627890"/>
          </a:xfrm>
          <a:prstGeom prst="rect">
            <a:avLst/>
          </a:prstGeom>
        </p:spPr>
      </p:pic>
      <p:pic>
        <p:nvPicPr>
          <p:cNvPr id="11" name="Picture 10" descr="0804041_30.tif"/>
          <p:cNvPicPr>
            <a:picLocks noChangeAspect="1"/>
          </p:cNvPicPr>
          <p:nvPr userDrawn="1"/>
        </p:nvPicPr>
        <p:blipFill>
          <a:blip r:embed="rId6" cstate="screen"/>
          <a:srcRect/>
          <a:stretch>
            <a:fillRect/>
          </a:stretch>
        </p:blipFill>
        <p:spPr>
          <a:xfrm>
            <a:off x="4556760" y="4343400"/>
            <a:ext cx="1463040" cy="914400"/>
          </a:xfrm>
          <a:prstGeom prst="rect">
            <a:avLst/>
          </a:prstGeom>
        </p:spPr>
      </p:pic>
      <p:pic>
        <p:nvPicPr>
          <p:cNvPr id="12" name="Picture 11" descr="blueinstall.jpg"/>
          <p:cNvPicPr>
            <a:picLocks noChangeAspect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>
          <a:xfrm>
            <a:off x="6019800" y="4343400"/>
            <a:ext cx="1463040" cy="914400"/>
          </a:xfrm>
          <a:prstGeom prst="rect">
            <a:avLst/>
          </a:prstGeom>
        </p:spPr>
      </p:pic>
      <p:grpSp>
        <p:nvGrpSpPr>
          <p:cNvPr id="20" name="Group 19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17" name="Picture 16" descr="WLCG-TextOnly_black.jpg"/>
            <p:cNvPicPr>
              <a:picLocks noChangeAspect="1"/>
            </p:cNvPicPr>
            <p:nvPr userDrawn="1"/>
          </p:nvPicPr>
          <p:blipFill>
            <a:blip r:embed="rId8" cstate="screen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6" name="Picture 15" descr="WLCG-logo.jpg"/>
            <p:cNvPicPr>
              <a:picLocks noChangeAspect="1"/>
            </p:cNvPicPr>
            <p:nvPr userDrawn="1"/>
          </p:nvPicPr>
          <p:blipFill>
            <a:blip r:embed="rId9" cstate="screen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24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6705600" y="228600"/>
            <a:ext cx="2438400" cy="457200"/>
          </a:xfrm>
        </p:spPr>
        <p:txBody>
          <a:bodyPr/>
          <a:lstStyle>
            <a:lvl1pPr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 smtClean="0"/>
              <a:t>WLCG Group</a:t>
            </a:r>
            <a:endParaRPr 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5" hasCustomPrompt="1"/>
          </p:nvPr>
        </p:nvSpPr>
        <p:spPr>
          <a:xfrm>
            <a:off x="1752600" y="3200400"/>
            <a:ext cx="3124200" cy="533400"/>
          </a:xfrm>
        </p:spPr>
        <p:txBody>
          <a:bodyPr>
            <a:normAutofit/>
          </a:bodyPr>
          <a:lstStyle>
            <a:lvl1pPr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5pPr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Date/other info</a:t>
            </a:r>
            <a:endParaRPr lang="en-US" dirty="0"/>
          </a:p>
        </p:txBody>
      </p:sp>
      <p:pic>
        <p:nvPicPr>
          <p:cNvPr id="19" name="Picture 18" descr="CERN_logo_400x400.gif"/>
          <p:cNvPicPr>
            <a:picLocks noChangeAspect="1"/>
          </p:cNvPicPr>
          <p:nvPr userDrawn="1"/>
        </p:nvPicPr>
        <p:blipFill>
          <a:blip r:embed="rId10" cstate="screen"/>
          <a:stretch>
            <a:fillRect/>
          </a:stretch>
        </p:blipFill>
        <p:spPr>
          <a:xfrm>
            <a:off x="8610600" y="6324600"/>
            <a:ext cx="457200" cy="457200"/>
          </a:xfrm>
          <a:prstGeom prst="rect">
            <a:avLst/>
          </a:prstGeom>
        </p:spPr>
      </p:pic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t>HEPiX, Prague, 27/04/2012</a:t>
            </a:r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t>Ian.Bird@cern.ch</a:t>
            </a:r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426954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t>HEPiX, Prague, 27/04/2012</a:t>
            </a:r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t>Ian.Bird@cern.ch</a:t>
            </a:r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5053353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t>HEPiX, Prague, 27/04/2012</a:t>
            </a:r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t>Ian.Bird@cern.ch</a:t>
            </a:r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4751190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 anchor="t"/>
          <a:lstStyle>
            <a:lvl1pPr marL="0" indent="0">
              <a:buNone/>
              <a:defRPr sz="14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t>HEPiX, Prague, 27/04/2012</a:t>
            </a:r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t>Ian.Bird@cern.ch</a:t>
            </a:r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8509763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t>HEPiX, Prague, 27/04/2012</a:t>
            </a:r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t>Ian.Bird@cern.ch</a:t>
            </a:r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6225939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t>HEPiX, Prague, 27/04/2012</a:t>
            </a:r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t>Ian.Bird@cern.ch</a:t>
            </a:r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884092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 userDrawn="1"/>
        </p:nvPicPr>
        <p:blipFill>
          <a:blip r:embed="rId4" cstate="screen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990600"/>
          </a:xfrm>
          <a:prstGeom prst="rect">
            <a:avLst/>
          </a:prstGeom>
          <a:blipFill dpi="0" rotWithShape="1">
            <a:blip r:embed="rId2" cstate="screen">
              <a:alphaModFix amt="26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  <a:ln>
            <a:noFill/>
          </a:ln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  <a:lvl2pPr>
              <a:defRPr>
                <a:solidFill>
                  <a:schemeClr val="accent5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grpSp>
        <p:nvGrpSpPr>
          <p:cNvPr id="4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8" name="Picture 7" descr="WLCG-TextOnly_black.jpg"/>
            <p:cNvPicPr>
              <a:picLocks noChangeAspect="1"/>
            </p:cNvPicPr>
            <p:nvPr userDrawn="1"/>
          </p:nvPicPr>
          <p:blipFill>
            <a:blip r:embed="rId3" cstate="screen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9" name="Picture 8" descr="WLCG-logo.jpg"/>
            <p:cNvPicPr>
              <a:picLocks noChangeAspect="1"/>
            </p:cNvPicPr>
            <p:nvPr userDrawn="1"/>
          </p:nvPicPr>
          <p:blipFill>
            <a:blip r:embed="rId4" cstate="screen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screen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screen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pic>
        <p:nvPicPr>
          <p:cNvPr id="11" name="Picture 10" descr="CERN_logo_400x400.gif"/>
          <p:cNvPicPr>
            <a:picLocks noChangeAspect="1"/>
          </p:cNvPicPr>
          <p:nvPr userDrawn="1"/>
        </p:nvPicPr>
        <p:blipFill>
          <a:blip r:embed="rId5" cstate="screen"/>
          <a:stretch>
            <a:fillRect/>
          </a:stretch>
        </p:blipFill>
        <p:spPr>
          <a:xfrm>
            <a:off x="8610600" y="6324600"/>
            <a:ext cx="457200" cy="457200"/>
          </a:xfrm>
          <a:prstGeom prst="rect">
            <a:avLst/>
          </a:prstGeom>
        </p:spPr>
      </p:pic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anchor="t">
            <a:normAutofit/>
          </a:bodyPr>
          <a:lstStyle>
            <a:lvl1pPr marL="0" indent="0" algn="ctr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t>HEPiX, Prague, 27/04/2012</a:t>
            </a:r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t>Ian.Bird@cern.ch</a:t>
            </a:r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470319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5100"/>
            <a:ext cx="8229600" cy="723900"/>
          </a:xfrm>
        </p:spPr>
        <p:txBody>
          <a:bodyPr/>
          <a:lstStyle>
            <a:lvl1pPr>
              <a:defRPr>
                <a:solidFill>
                  <a:schemeClr val="accent4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6500"/>
            <a:ext cx="8229600" cy="4919663"/>
          </a:xfrm>
        </p:spPr>
        <p:txBody>
          <a:bodyPr anchor="t"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>
                <a:solidFill>
                  <a:srgbClr val="CCFFCC"/>
                </a:solidFill>
              </a:defRPr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40100" y="6362700"/>
            <a:ext cx="2184400" cy="365125"/>
          </a:xfrm>
        </p:spPr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t>Ian.Bird@cern.ch</a:t>
            </a:r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81900" y="6356350"/>
            <a:ext cx="1104900" cy="365125"/>
          </a:xfrm>
        </p:spPr>
        <p:txBody>
          <a:bodyPr/>
          <a:lstStyle/>
          <a:p>
            <a:fld id="{DF28FB93-0A08-4E7D-8E63-9EFA29F1E093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414012"/>
            <a:ext cx="838200" cy="443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10600" y="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98525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t>HEPiX, Prague, 27/04/2012</a:t>
            </a:r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t>Ian.Bird@cern.ch</a:t>
            </a:r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283753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t>HEPiX, Prague, 27/04/2012</a:t>
            </a:r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t>Ian.Bird@cern.ch</a:t>
            </a:r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039666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t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t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t>HEPiX, Prague, 27/04/2012</a:t>
            </a:r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t>Ian.Bird@cern.ch</a:t>
            </a:r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525337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13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2" Type="http://schemas.openxmlformats.org/officeDocument/2006/relationships/slideLayout" Target="../slideLayouts/slideLayout6.xml"/><Relationship Id="rId3" Type="http://schemas.openxmlformats.org/officeDocument/2006/relationships/slideLayout" Target="../slideLayouts/slideLayout7.xml"/><Relationship Id="rId4" Type="http://schemas.openxmlformats.org/officeDocument/2006/relationships/slideLayout" Target="../slideLayouts/slideLayout8.xml"/><Relationship Id="rId5" Type="http://schemas.openxmlformats.org/officeDocument/2006/relationships/slideLayout" Target="../slideLayouts/slideLayout9.xml"/><Relationship Id="rId6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1.xml"/><Relationship Id="rId8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9" r:id="rId2"/>
    <p:sldLayoutId id="2147483680" r:id="rId3"/>
    <p:sldLayoutId id="2147483655" r:id="rId4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13" cstate="screen">
            <a:alphaModFix amt="2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t>Ian.Bird@cern.ch</a:t>
            </a:r>
            <a:endParaRPr lang="en-US" dirty="0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28FB93-0A08-4E7D-8E63-9EFA29F1E093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94311484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://www.eiroforum.org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/Relationships>
</file>

<file path=ppt/slides/_rels/slide2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6.gif"/><Relationship Id="rId12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9.jpeg"/><Relationship Id="rId4" Type="http://schemas.openxmlformats.org/officeDocument/2006/relationships/image" Target="../media/image20.jpeg"/><Relationship Id="rId5" Type="http://schemas.openxmlformats.org/officeDocument/2006/relationships/image" Target="../media/image21.jpeg"/><Relationship Id="rId6" Type="http://schemas.openxmlformats.org/officeDocument/2006/relationships/image" Target="../media/image22.png"/><Relationship Id="rId7" Type="http://schemas.openxmlformats.org/officeDocument/2006/relationships/image" Target="../media/image23.jpeg"/><Relationship Id="rId8" Type="http://schemas.openxmlformats.org/officeDocument/2006/relationships/image" Target="../media/image24.jpeg"/><Relationship Id="rId9" Type="http://schemas.openxmlformats.org/officeDocument/2006/relationships/image" Target="../media/image25.png"/><Relationship Id="rId10" Type="http://schemas.openxmlformats.org/officeDocument/2006/relationships/hyperlink" Target="http://www.terradue.com/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1066800"/>
            <a:ext cx="7992888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Collaboration Board topics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2564904"/>
            <a:ext cx="3690811" cy="609600"/>
          </a:xfrm>
        </p:spPr>
        <p:txBody>
          <a:bodyPr>
            <a:normAutofit/>
          </a:bodyPr>
          <a:lstStyle/>
          <a:p>
            <a:r>
              <a:rPr lang="en-US" dirty="0" smtClean="0"/>
              <a:t>Ian Bird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611560" y="3200400"/>
            <a:ext cx="6984776" cy="1066800"/>
          </a:xfrm>
        </p:spPr>
        <p:txBody>
          <a:bodyPr>
            <a:noAutofit/>
          </a:bodyPr>
          <a:lstStyle/>
          <a:p>
            <a:r>
              <a:rPr lang="en-US" sz="2800" dirty="0" smtClean="0"/>
              <a:t>CB Meeting; New York</a:t>
            </a:r>
          </a:p>
          <a:p>
            <a:r>
              <a:rPr lang="en-US" sz="1800" dirty="0" smtClean="0"/>
              <a:t>19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May 2012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Helix Nebula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 smtClean="0">
                <a:solidFill>
                  <a:prstClr val="white">
                    <a:tint val="75000"/>
                  </a:prstClr>
                </a:solidFill>
                <a:latin typeface="Corbel"/>
              </a:rPr>
              <a:t>HEPiX</a:t>
            </a:r>
            <a:r>
              <a:rPr lang="en-US" dirty="0" smtClean="0">
                <a:solidFill>
                  <a:prstClr val="white">
                    <a:tint val="75000"/>
                  </a:prstClr>
                </a:solidFill>
                <a:latin typeface="Corbel"/>
              </a:rPr>
              <a:t>, Prague, 27/04/2012</a:t>
            </a:r>
            <a:endParaRPr lang="en-US" dirty="0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t>Ian.Bird@cern.ch</a:t>
            </a:r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10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4680820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Terminology: </a:t>
            </a:r>
            <a:r>
              <a:rPr lang="en-US" dirty="0" err="1" smtClean="0"/>
              <a:t>EIROForum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14702"/>
          </a:xfrm>
        </p:spPr>
        <p:txBody>
          <a:bodyPr anchor="t">
            <a:normAutofit fontScale="85000" lnSpcReduction="20000"/>
          </a:bodyPr>
          <a:lstStyle/>
          <a:p>
            <a:r>
              <a:rPr lang="en-US" dirty="0" err="1" smtClean="0"/>
              <a:t>EIROForum</a:t>
            </a:r>
            <a:endParaRPr lang="en-US" dirty="0" smtClean="0"/>
          </a:p>
          <a:p>
            <a:pPr lvl="1"/>
            <a:r>
              <a:rPr lang="en-US" dirty="0" smtClean="0"/>
              <a:t>Partnership between 8 of Europe’s largest inter-governmental scientific research </a:t>
            </a:r>
            <a:r>
              <a:rPr lang="en-US" dirty="0" err="1" smtClean="0"/>
              <a:t>organisations</a:t>
            </a:r>
            <a:r>
              <a:rPr lang="en-US" dirty="0" smtClean="0"/>
              <a:t> that are responsible for infrastructures and laboratories:</a:t>
            </a:r>
          </a:p>
          <a:p>
            <a:pPr lvl="2"/>
            <a:r>
              <a:rPr lang="en-US" dirty="0" smtClean="0"/>
              <a:t>CERN, EFDA-JET, EMBL, ESA, ESO, ESRF, European XFEL, and ILL</a:t>
            </a:r>
          </a:p>
          <a:p>
            <a:pPr lvl="1"/>
            <a:r>
              <a:rPr lang="en-US" dirty="0" smtClean="0"/>
              <a:t>Mission to combine resources, facilities, &amp; expertise of member </a:t>
            </a:r>
            <a:r>
              <a:rPr lang="en-US" dirty="0" err="1" smtClean="0"/>
              <a:t>organisations</a:t>
            </a:r>
            <a:r>
              <a:rPr lang="en-US" dirty="0" smtClean="0"/>
              <a:t> to support European Science</a:t>
            </a:r>
          </a:p>
          <a:p>
            <a:pPr lvl="1"/>
            <a:r>
              <a:rPr lang="en-US" dirty="0" smtClean="0"/>
              <a:t>Represents a very large number of European Scientists, and has significant influence on (e.g.) European-level policy and strategy</a:t>
            </a:r>
          </a:p>
          <a:p>
            <a:pPr lvl="1"/>
            <a:r>
              <a:rPr lang="en-US" dirty="0" smtClean="0"/>
              <a:t>Has a number of collaborative activities/common fields of expertise of which Information Technology is one </a:t>
            </a:r>
          </a:p>
          <a:p>
            <a:pPr lvl="1"/>
            <a:r>
              <a:rPr lang="en-US" dirty="0" smtClean="0">
                <a:hlinkClick r:id="rId2"/>
              </a:rPr>
              <a:t>www.eiroforum.org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t>Ian.Bird@cern.ch</a:t>
            </a:r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11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673802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56"/>
          <p:cNvGrpSpPr/>
          <p:nvPr/>
        </p:nvGrpSpPr>
        <p:grpSpPr>
          <a:xfrm>
            <a:off x="0" y="3587815"/>
            <a:ext cx="8951953" cy="3388313"/>
            <a:chOff x="0" y="3587815"/>
            <a:chExt cx="8951953" cy="3388313"/>
          </a:xfrm>
        </p:grpSpPr>
        <p:sp>
          <p:nvSpPr>
            <p:cNvPr id="26" name="Cloud 25"/>
            <p:cNvSpPr/>
            <p:nvPr/>
          </p:nvSpPr>
          <p:spPr>
            <a:xfrm>
              <a:off x="0" y="3587815"/>
              <a:ext cx="8833502" cy="3388313"/>
            </a:xfrm>
            <a:prstGeom prst="cloud">
              <a:avLst/>
            </a:prstGeom>
            <a:solidFill>
              <a:srgbClr val="CCFFCC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  <a:latin typeface="Corbel"/>
              </a:endParaRPr>
            </a:p>
          </p:txBody>
        </p:sp>
        <p:sp>
          <p:nvSpPr>
            <p:cNvPr id="8" name="Cloud 7"/>
            <p:cNvSpPr/>
            <p:nvPr/>
          </p:nvSpPr>
          <p:spPr>
            <a:xfrm>
              <a:off x="5198494" y="3733633"/>
              <a:ext cx="2513001" cy="1228292"/>
            </a:xfrm>
            <a:prstGeom prst="cloud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balanced" dir="t">
                  <a:rot lat="0" lon="0" rev="2100000"/>
                </a:lightRig>
              </a:scene3d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pPr algn="ctr"/>
              <a:r>
                <a:rPr lang="en-US" b="1" dirty="0" smtClean="0">
                  <a:ln w="50800"/>
                  <a:solidFill>
                    <a:prstClr val="black">
                      <a:shade val="50000"/>
                    </a:prstClr>
                  </a:solidFill>
                  <a:latin typeface="Corbel"/>
                </a:rPr>
                <a:t>Data processing; bursting</a:t>
              </a:r>
            </a:p>
          </p:txBody>
        </p:sp>
        <p:sp>
          <p:nvSpPr>
            <p:cNvPr id="9" name="Cloud 8"/>
            <p:cNvSpPr/>
            <p:nvPr/>
          </p:nvSpPr>
          <p:spPr>
            <a:xfrm>
              <a:off x="5190699" y="5212653"/>
              <a:ext cx="2513001" cy="1228292"/>
            </a:xfrm>
            <a:prstGeom prst="cloud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balanced" dir="t">
                  <a:rot lat="0" lon="0" rev="2100000"/>
                </a:lightRig>
              </a:scene3d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pPr algn="ctr"/>
              <a:r>
                <a:rPr lang="en-US" b="1" dirty="0" smtClean="0">
                  <a:ln w="50800"/>
                  <a:solidFill>
                    <a:prstClr val="black">
                      <a:shade val="50000"/>
                    </a:prstClr>
                  </a:solidFill>
                  <a:latin typeface="Corbel"/>
                </a:rPr>
                <a:t>General IT services – “outsourcing”</a:t>
              </a:r>
            </a:p>
          </p:txBody>
        </p:sp>
        <p:cxnSp>
          <p:nvCxnSpPr>
            <p:cNvPr id="19" name="Straight Arrow Connector 18"/>
            <p:cNvCxnSpPr>
              <a:stCxn id="7" idx="0"/>
              <a:endCxn id="8" idx="2"/>
            </p:cNvCxnSpPr>
            <p:nvPr/>
          </p:nvCxnSpPr>
          <p:spPr>
            <a:xfrm flipV="1">
              <a:off x="3820978" y="4347779"/>
              <a:ext cx="1385311" cy="1206912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>
              <a:stCxn id="7" idx="0"/>
              <a:endCxn id="9" idx="2"/>
            </p:cNvCxnSpPr>
            <p:nvPr/>
          </p:nvCxnSpPr>
          <p:spPr>
            <a:xfrm>
              <a:off x="3820978" y="5554691"/>
              <a:ext cx="1377516" cy="27210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7267146" y="4638759"/>
              <a:ext cx="1684807" cy="646331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prstClr val="black"/>
                  </a:solidFill>
                  <a:latin typeface="Corbel"/>
                </a:rPr>
                <a:t>Helix Nebula  Project</a:t>
              </a:r>
              <a:endParaRPr lang="en-US" dirty="0">
                <a:solidFill>
                  <a:prstClr val="black"/>
                </a:solidFill>
                <a:latin typeface="Corbel"/>
              </a:endParaRPr>
            </a:p>
          </p:txBody>
        </p: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4011" y="0"/>
            <a:ext cx="8229600" cy="1143000"/>
          </a:xfrm>
        </p:spPr>
        <p:txBody>
          <a:bodyPr/>
          <a:lstStyle/>
          <a:p>
            <a:r>
              <a:rPr lang="en-US" dirty="0" smtClean="0"/>
              <a:t>Context</a:t>
            </a:r>
            <a:endParaRPr lang="en-US" dirty="0"/>
          </a:p>
        </p:txBody>
      </p:sp>
      <p:sp>
        <p:nvSpPr>
          <p:cNvPr id="5" name="Cloud 4"/>
          <p:cNvSpPr/>
          <p:nvPr/>
        </p:nvSpPr>
        <p:spPr>
          <a:xfrm>
            <a:off x="163330" y="630457"/>
            <a:ext cx="3543460" cy="2112297"/>
          </a:xfrm>
          <a:prstGeom prst="cloud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b="1" dirty="0" smtClean="0">
                <a:ln w="50800"/>
                <a:solidFill>
                  <a:prstClr val="black">
                    <a:shade val="50000"/>
                  </a:prstClr>
                </a:solidFill>
                <a:latin typeface="Corbel"/>
              </a:rPr>
              <a:t>Site </a:t>
            </a:r>
            <a:r>
              <a:rPr lang="en-US" b="1" dirty="0" err="1" smtClean="0">
                <a:ln w="50800"/>
                <a:solidFill>
                  <a:prstClr val="black">
                    <a:shade val="50000"/>
                  </a:prstClr>
                </a:solidFill>
                <a:latin typeface="Corbel"/>
              </a:rPr>
              <a:t>Virtualisation</a:t>
            </a:r>
            <a:endParaRPr lang="en-US" b="1" dirty="0">
              <a:ln w="50800"/>
              <a:solidFill>
                <a:prstClr val="black">
                  <a:shade val="50000"/>
                </a:prstClr>
              </a:solidFill>
              <a:latin typeface="Corbel"/>
            </a:endParaRPr>
          </a:p>
          <a:p>
            <a:pPr algn="ctr"/>
            <a:r>
              <a:rPr lang="en-US" b="1" dirty="0" smtClean="0">
                <a:ln w="50800"/>
                <a:solidFill>
                  <a:prstClr val="black">
                    <a:shade val="50000"/>
                  </a:prstClr>
                </a:solidFill>
                <a:latin typeface="Corbel"/>
              </a:rPr>
              <a:t>For efficiency, service provision, </a:t>
            </a:r>
            <a:r>
              <a:rPr lang="en-US" b="1" dirty="0" err="1" smtClean="0">
                <a:ln w="50800"/>
                <a:solidFill>
                  <a:prstClr val="black">
                    <a:shade val="50000"/>
                  </a:prstClr>
                </a:solidFill>
                <a:latin typeface="Corbel"/>
              </a:rPr>
              <a:t>etc</a:t>
            </a:r>
            <a:endParaRPr lang="en-US" b="1" dirty="0" smtClean="0">
              <a:ln w="50800"/>
              <a:solidFill>
                <a:prstClr val="black">
                  <a:shade val="50000"/>
                </a:prstClr>
              </a:solidFill>
              <a:latin typeface="Corbel"/>
            </a:endParaRPr>
          </a:p>
          <a:p>
            <a:pPr algn="ctr"/>
            <a:r>
              <a:rPr lang="en-US" b="1" dirty="0" smtClean="0">
                <a:ln w="50800"/>
                <a:solidFill>
                  <a:prstClr val="black">
                    <a:shade val="50000"/>
                  </a:prstClr>
                </a:solidFill>
                <a:latin typeface="Corbel"/>
              </a:rPr>
              <a:t>(CERN for remote Tier 0)</a:t>
            </a:r>
            <a:endParaRPr lang="en-US" b="1" dirty="0">
              <a:ln w="50800"/>
              <a:solidFill>
                <a:prstClr val="black">
                  <a:shade val="50000"/>
                </a:prstClr>
              </a:solidFill>
              <a:latin typeface="Corbel"/>
            </a:endParaRPr>
          </a:p>
        </p:txBody>
      </p:sp>
      <p:sp>
        <p:nvSpPr>
          <p:cNvPr id="6" name="Cloud 5"/>
          <p:cNvSpPr/>
          <p:nvPr/>
        </p:nvSpPr>
        <p:spPr>
          <a:xfrm>
            <a:off x="5484482" y="739135"/>
            <a:ext cx="3349020" cy="1894941"/>
          </a:xfrm>
          <a:prstGeom prst="cloud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b="1" dirty="0" smtClean="0">
                <a:ln w="50800"/>
                <a:solidFill>
                  <a:prstClr val="black">
                    <a:shade val="50000"/>
                  </a:prstClr>
                </a:solidFill>
                <a:latin typeface="Corbel"/>
              </a:rPr>
              <a:t>Use of Cloud interfaces to sites:</a:t>
            </a:r>
          </a:p>
          <a:p>
            <a:pPr algn="ctr"/>
            <a:r>
              <a:rPr lang="en-US" b="1" dirty="0" smtClean="0">
                <a:ln w="50800"/>
                <a:solidFill>
                  <a:prstClr val="black">
                    <a:shade val="50000"/>
                  </a:prstClr>
                </a:solidFill>
                <a:latin typeface="Corbel"/>
              </a:rPr>
              <a:t>Provide new services;  In addition to grid interface</a:t>
            </a:r>
          </a:p>
        </p:txBody>
      </p:sp>
      <p:sp>
        <p:nvSpPr>
          <p:cNvPr id="7" name="Cloud 6"/>
          <p:cNvSpPr/>
          <p:nvPr/>
        </p:nvSpPr>
        <p:spPr>
          <a:xfrm>
            <a:off x="600064" y="4668437"/>
            <a:ext cx="3223600" cy="1772508"/>
          </a:xfrm>
          <a:prstGeom prst="cloud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b="1" dirty="0" smtClean="0">
                <a:ln w="50800"/>
                <a:solidFill>
                  <a:prstClr val="black">
                    <a:shade val="50000"/>
                  </a:prstClr>
                </a:solidFill>
                <a:latin typeface="Corbel"/>
              </a:rPr>
              <a:t>Use of Commercial clouds</a:t>
            </a:r>
          </a:p>
        </p:txBody>
      </p:sp>
      <p:cxnSp>
        <p:nvCxnSpPr>
          <p:cNvPr id="11" name="Straight Connector 10"/>
          <p:cNvCxnSpPr>
            <a:stCxn id="5" idx="0"/>
            <a:endCxn id="6" idx="2"/>
          </p:cNvCxnSpPr>
          <p:nvPr/>
        </p:nvCxnSpPr>
        <p:spPr>
          <a:xfrm>
            <a:off x="3703837" y="1686606"/>
            <a:ext cx="1791033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5" idx="1"/>
            <a:endCxn id="7" idx="3"/>
          </p:cNvCxnSpPr>
          <p:nvPr/>
        </p:nvCxnSpPr>
        <p:spPr>
          <a:xfrm>
            <a:off x="1935060" y="2740505"/>
            <a:ext cx="276804" cy="2029277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36" idx="3"/>
            <a:endCxn id="6" idx="1"/>
          </p:cNvCxnSpPr>
          <p:nvPr/>
        </p:nvCxnSpPr>
        <p:spPr>
          <a:xfrm flipV="1">
            <a:off x="7019101" y="2632058"/>
            <a:ext cx="139891" cy="2022291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6" name="Cloud 35"/>
          <p:cNvSpPr/>
          <p:nvPr/>
        </p:nvSpPr>
        <p:spPr>
          <a:xfrm>
            <a:off x="5344591" y="4546004"/>
            <a:ext cx="3349020" cy="1894941"/>
          </a:xfrm>
          <a:prstGeom prst="cloud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b="1" dirty="0" smtClean="0">
                <a:ln w="50800"/>
                <a:solidFill>
                  <a:prstClr val="black">
                    <a:shade val="50000"/>
                  </a:prstClr>
                </a:solidFill>
                <a:latin typeface="Corbel"/>
              </a:rPr>
              <a:t>Academic Cloud infrastructure(s)</a:t>
            </a:r>
          </a:p>
        </p:txBody>
      </p:sp>
      <p:cxnSp>
        <p:nvCxnSpPr>
          <p:cNvPr id="40" name="Straight Connector 39"/>
          <p:cNvCxnSpPr>
            <a:stCxn id="36" idx="2"/>
            <a:endCxn id="7" idx="0"/>
          </p:cNvCxnSpPr>
          <p:nvPr/>
        </p:nvCxnSpPr>
        <p:spPr>
          <a:xfrm flipH="1">
            <a:off x="3820978" y="5493475"/>
            <a:ext cx="1534001" cy="61216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t>Ian.Bird@cern.ch</a:t>
            </a:r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12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483757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3473 -0.17373 " pathEditMode="relative" ptsTypes="AA">
                                      <p:cBhvr>
                                        <p:cTn id="22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3473 -0.17373 " pathEditMode="relative" ptsTypes="AA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3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19935"/>
            <a:ext cx="8229600" cy="72912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Problem?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088627"/>
            <a:ext cx="8229600" cy="5540831"/>
          </a:xfrm>
        </p:spPr>
        <p:txBody>
          <a:bodyPr anchor="t">
            <a:normAutofit fontScale="85000" lnSpcReduction="20000"/>
          </a:bodyPr>
          <a:lstStyle/>
          <a:p>
            <a:pPr algn="just"/>
            <a:r>
              <a:rPr lang="en-US" dirty="0" smtClean="0"/>
              <a:t>For scientific data processing:</a:t>
            </a:r>
          </a:p>
          <a:p>
            <a:pPr lvl="1" algn="just"/>
            <a:r>
              <a:rPr lang="en-US" dirty="0" smtClean="0"/>
              <a:t>HEP data is not restricted in where it can be sent; but other scientific data is (IP, etc.)</a:t>
            </a:r>
          </a:p>
          <a:p>
            <a:pPr lvl="2" algn="just"/>
            <a:r>
              <a:rPr lang="en-US" dirty="0" smtClean="0"/>
              <a:t>Concern for ESA, EMBL, etc.</a:t>
            </a:r>
          </a:p>
          <a:p>
            <a:pPr algn="just"/>
            <a:r>
              <a:rPr lang="en-US" dirty="0" smtClean="0"/>
              <a:t>For other cloud services:</a:t>
            </a:r>
          </a:p>
          <a:p>
            <a:pPr lvl="1" algn="just"/>
            <a:r>
              <a:rPr lang="en-US" dirty="0" smtClean="0"/>
              <a:t>Data privacy is a major concern: should not use US companies because of Patriot Act and other concerns about exposure of personnel, financial, and other private data</a:t>
            </a:r>
          </a:p>
          <a:p>
            <a:pPr algn="just"/>
            <a:r>
              <a:rPr lang="en-US" dirty="0" smtClean="0"/>
              <a:t>Procurement concerns: CERN &amp; others should procure from European (or Member State) sources preferentially</a:t>
            </a:r>
          </a:p>
          <a:p>
            <a:pPr algn="just"/>
            <a:r>
              <a:rPr lang="en-US" dirty="0" smtClean="0"/>
              <a:t>Thus, cannot just trivially use Amazon, Microsoft, Gmail, </a:t>
            </a:r>
            <a:r>
              <a:rPr lang="en-US" dirty="0" err="1" smtClean="0"/>
              <a:t>DropBox</a:t>
            </a:r>
            <a:r>
              <a:rPr lang="en-US" dirty="0" smtClean="0"/>
              <a:t>, etc.</a:t>
            </a:r>
          </a:p>
          <a:p>
            <a:pPr lvl="1" algn="just"/>
            <a:r>
              <a:rPr lang="en-US" dirty="0" smtClean="0"/>
              <a:t>(the fact that individuals </a:t>
            </a:r>
            <a:r>
              <a:rPr lang="en-US" i="1" dirty="0" smtClean="0"/>
              <a:t>do</a:t>
            </a:r>
            <a:r>
              <a:rPr lang="en-US" dirty="0" smtClean="0"/>
              <a:t> is already a problem!)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t>Ian.Bird@cern.ch</a:t>
            </a:r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13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101718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Origin of the initiative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Conceived by ESA as a prospective for providing cloud services to space sector in Europe</a:t>
            </a:r>
          </a:p>
          <a:p>
            <a:r>
              <a:rPr lang="en-US" dirty="0" smtClean="0"/>
              <a:t>Presented to the IT working group of the </a:t>
            </a:r>
            <a:r>
              <a:rPr lang="en-US" dirty="0" err="1" smtClean="0"/>
              <a:t>EIROforum</a:t>
            </a:r>
            <a:r>
              <a:rPr lang="en-GB" dirty="0" smtClean="0"/>
              <a:t> where other members (CERN, EMBL) joined</a:t>
            </a:r>
          </a:p>
          <a:p>
            <a:r>
              <a:rPr lang="en-US" dirty="0" smtClean="0"/>
              <a:t>Two workshops held during 2011</a:t>
            </a:r>
          </a:p>
          <a:p>
            <a:pPr lvl="1"/>
            <a:r>
              <a:rPr lang="en-US" dirty="0" smtClean="0"/>
              <a:t>June: hosted by ESA in </a:t>
            </a:r>
            <a:r>
              <a:rPr lang="en-US" dirty="0" err="1" smtClean="0"/>
              <a:t>Frascati</a:t>
            </a:r>
            <a:endParaRPr lang="en-US" dirty="0" smtClean="0"/>
          </a:p>
          <a:p>
            <a:pPr lvl="1"/>
            <a:r>
              <a:rPr lang="en-US" dirty="0" smtClean="0"/>
              <a:t>October: hosted by EMBL in Heidelberg </a:t>
            </a:r>
            <a:endParaRPr lang="en-GB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tint val="75000"/>
                  </a:prstClr>
                </a:solidFill>
                <a:latin typeface="Corbel"/>
              </a:rPr>
              <a:t>Ian.Bird@cern.ch</a:t>
            </a:r>
            <a:endParaRPr lang="en-GB" dirty="0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F6A9-F211-49D1-9B39-2A9AD1698CD4}" type="slidenum">
              <a:rPr lang="en-GB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14</a:t>
            </a:fld>
            <a:endParaRPr lang="en-GB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480296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 initiative: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>
            <a:normAutofit fontScale="92500" lnSpcReduction="10000"/>
          </a:bodyPr>
          <a:lstStyle/>
          <a:p>
            <a:r>
              <a:rPr lang="en-US" dirty="0" smtClean="0"/>
              <a:t>A strategic plan for a scientific cloud computing infrastructure for Europe</a:t>
            </a:r>
          </a:p>
          <a:p>
            <a:pPr lvl="1"/>
            <a:r>
              <a:rPr lang="en-US" dirty="0" smtClean="0"/>
              <a:t>Establish a sustainable multi-tenant cloud computing infrastructure in Europe</a:t>
            </a:r>
          </a:p>
          <a:p>
            <a:pPr lvl="1"/>
            <a:r>
              <a:rPr lang="en-US" dirty="0" smtClean="0"/>
              <a:t>Initially based on the needs for the European Research Area &amp; Space Agencies</a:t>
            </a:r>
          </a:p>
          <a:p>
            <a:pPr lvl="1"/>
            <a:r>
              <a:rPr lang="en-US" dirty="0" smtClean="0"/>
              <a:t>Based on commercial services from multiple IT industry providers</a:t>
            </a:r>
          </a:p>
          <a:p>
            <a:pPr lvl="1"/>
            <a:r>
              <a:rPr lang="en-US" dirty="0" smtClean="0"/>
              <a:t>Adhere to internationally </a:t>
            </a:r>
            <a:r>
              <a:rPr lang="en-US" dirty="0" err="1" smtClean="0"/>
              <a:t>recognised</a:t>
            </a:r>
            <a:r>
              <a:rPr lang="en-US" dirty="0" smtClean="0"/>
              <a:t> policies and quality standards</a:t>
            </a:r>
          </a:p>
          <a:p>
            <a:pPr lvl="1"/>
            <a:r>
              <a:rPr lang="en-US" dirty="0" smtClean="0"/>
              <a:t>Governance structure involving all stakeholders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t>Ian.Bird@cern.ch</a:t>
            </a:r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15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3313613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</a:t>
            </a:r>
            <a:r>
              <a:rPr lang="en-US" dirty="0" smtClean="0"/>
              <a:t>bjectives of the initiative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109" y="1367762"/>
            <a:ext cx="8100692" cy="4758401"/>
          </a:xfrm>
        </p:spPr>
        <p:txBody>
          <a:bodyPr anchor="t">
            <a:normAutofit/>
          </a:bodyPr>
          <a:lstStyle/>
          <a:p>
            <a:r>
              <a:rPr lang="en-US" sz="2400" dirty="0" smtClean="0"/>
              <a:t>Set up a cloud computing infrastructure for European Research Area</a:t>
            </a:r>
          </a:p>
          <a:p>
            <a:r>
              <a:rPr lang="en-US" sz="2400" dirty="0" smtClean="0"/>
              <a:t>Identify and adopt policies for trust, security and privacy on a  European-level</a:t>
            </a:r>
          </a:p>
          <a:p>
            <a:r>
              <a:rPr lang="en-US" sz="2400" dirty="0" smtClean="0"/>
              <a:t>Create a light-weight governance structure involving all stakeholders</a:t>
            </a:r>
          </a:p>
          <a:p>
            <a:r>
              <a:rPr lang="en-US" sz="2400" dirty="0" smtClean="0"/>
              <a:t>Define a short and medium term funding scheme</a:t>
            </a:r>
            <a:endParaRPr lang="en-GB" sz="2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tint val="75000"/>
                  </a:prstClr>
                </a:solidFill>
                <a:latin typeface="Corbel"/>
              </a:rPr>
              <a:t>Ian.Bird@cern.ch</a:t>
            </a:r>
            <a:endParaRPr lang="en-GB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F6A9-F211-49D1-9B39-2A9AD1698CD4}" type="slidenum">
              <a:rPr lang="en-GB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16</a:t>
            </a:fld>
            <a:endParaRPr lang="en-GB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6881047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Timeline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5927842"/>
              </p:ext>
            </p:extLst>
          </p:nvPr>
        </p:nvGraphicFramePr>
        <p:xfrm>
          <a:off x="152400" y="838200"/>
          <a:ext cx="87630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tint val="75000"/>
                  </a:prstClr>
                </a:solidFill>
                <a:latin typeface="Corbel"/>
              </a:rPr>
              <a:t>Ian.Bird@cern.ch</a:t>
            </a:r>
            <a:endParaRPr lang="en-GB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F6A9-F211-49D1-9B39-2A9AD1698CD4}" type="slidenum">
              <a:rPr lang="en-GB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17</a:t>
            </a:fld>
            <a:endParaRPr lang="en-GB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16130" y="3969603"/>
            <a:ext cx="245996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/>
                </a:solidFill>
                <a:latin typeface="Corbel"/>
              </a:rPr>
              <a:t>Deploy flagships,</a:t>
            </a:r>
          </a:p>
          <a:p>
            <a:r>
              <a:rPr lang="en-US" dirty="0" smtClean="0">
                <a:solidFill>
                  <a:prstClr val="white"/>
                </a:solidFill>
                <a:latin typeface="Corbel"/>
              </a:rPr>
              <a:t>Analysis of functionality,</a:t>
            </a:r>
            <a:br>
              <a:rPr lang="en-US" dirty="0" smtClean="0">
                <a:solidFill>
                  <a:prstClr val="white"/>
                </a:solidFill>
                <a:latin typeface="Corbel"/>
              </a:rPr>
            </a:br>
            <a:r>
              <a:rPr lang="en-US" dirty="0" smtClean="0">
                <a:solidFill>
                  <a:prstClr val="white"/>
                </a:solidFill>
                <a:latin typeface="Corbel"/>
              </a:rPr>
              <a:t>performance &amp; financial</a:t>
            </a:r>
            <a:br>
              <a:rPr lang="en-US" dirty="0" smtClean="0">
                <a:solidFill>
                  <a:prstClr val="white"/>
                </a:solidFill>
                <a:latin typeface="Corbel"/>
              </a:rPr>
            </a:br>
            <a:r>
              <a:rPr lang="en-US" dirty="0" smtClean="0">
                <a:solidFill>
                  <a:prstClr val="white"/>
                </a:solidFill>
                <a:latin typeface="Corbel"/>
              </a:rPr>
              <a:t>model</a:t>
            </a:r>
            <a:endParaRPr lang="en-GB" dirty="0">
              <a:solidFill>
                <a:prstClr val="white"/>
              </a:solidFill>
              <a:latin typeface="Corbe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42898" y="3931965"/>
            <a:ext cx="233910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/>
                </a:solidFill>
                <a:latin typeface="Corbel"/>
              </a:rPr>
              <a:t>More applications,</a:t>
            </a:r>
            <a:br>
              <a:rPr lang="en-US" dirty="0" smtClean="0">
                <a:solidFill>
                  <a:prstClr val="white"/>
                </a:solidFill>
                <a:latin typeface="Corbel"/>
              </a:rPr>
            </a:br>
            <a:r>
              <a:rPr lang="en-US" dirty="0" smtClean="0">
                <a:solidFill>
                  <a:prstClr val="white"/>
                </a:solidFill>
                <a:latin typeface="Corbel"/>
              </a:rPr>
              <a:t>More services,</a:t>
            </a:r>
            <a:br>
              <a:rPr lang="en-US" dirty="0" smtClean="0">
                <a:solidFill>
                  <a:prstClr val="white"/>
                </a:solidFill>
                <a:latin typeface="Corbel"/>
              </a:rPr>
            </a:br>
            <a:r>
              <a:rPr lang="en-US" dirty="0" smtClean="0">
                <a:solidFill>
                  <a:prstClr val="white"/>
                </a:solidFill>
                <a:latin typeface="Corbel"/>
              </a:rPr>
              <a:t>More users,</a:t>
            </a:r>
          </a:p>
          <a:p>
            <a:r>
              <a:rPr lang="en-US" dirty="0" smtClean="0">
                <a:solidFill>
                  <a:prstClr val="white"/>
                </a:solidFill>
                <a:latin typeface="Corbel"/>
              </a:rPr>
              <a:t>More service providers</a:t>
            </a:r>
            <a:endParaRPr lang="en-GB" dirty="0">
              <a:solidFill>
                <a:prstClr val="white"/>
              </a:solidFill>
              <a:latin typeface="Corbel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2743200" y="2895600"/>
            <a:ext cx="0" cy="914400"/>
          </a:xfrm>
          <a:prstGeom prst="line">
            <a:avLst/>
          </a:prstGeom>
          <a:ln w="762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454024" y="2895600"/>
            <a:ext cx="0" cy="914400"/>
          </a:xfrm>
          <a:prstGeom prst="line">
            <a:avLst/>
          </a:prstGeom>
          <a:ln w="762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38718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Pilot Phase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32719"/>
            <a:ext cx="8229600" cy="4525963"/>
          </a:xfrm>
        </p:spPr>
        <p:txBody>
          <a:bodyPr anchor="t">
            <a:noAutofit/>
          </a:bodyPr>
          <a:lstStyle/>
          <a:p>
            <a:r>
              <a:rPr lang="en-US" sz="2000" dirty="0" smtClean="0"/>
              <a:t>Through the pilot phase we expect to explore/push a series of perceived barriers to Cloud adoption:</a:t>
            </a:r>
          </a:p>
          <a:p>
            <a:pPr lvl="1"/>
            <a:r>
              <a:rPr lang="en-US" sz="1600" dirty="0" smtClean="0"/>
              <a:t>Security: Unknown or low compliance and security standards</a:t>
            </a:r>
          </a:p>
          <a:p>
            <a:pPr lvl="1"/>
            <a:r>
              <a:rPr lang="en-US" sz="1600" dirty="0" smtClean="0"/>
              <a:t>Reliability: Availability of service for business critical tasks</a:t>
            </a:r>
          </a:p>
          <a:p>
            <a:pPr lvl="1"/>
            <a:r>
              <a:rPr lang="en-US" sz="1600" dirty="0" smtClean="0"/>
              <a:t>Data privacy: Moving sensitive data to the Cloud</a:t>
            </a:r>
          </a:p>
          <a:p>
            <a:pPr lvl="1"/>
            <a:r>
              <a:rPr lang="en-US" sz="1600" dirty="0" smtClean="0"/>
              <a:t>Scalability/Elasticity: Will the Cloud scale-up to our needs</a:t>
            </a:r>
          </a:p>
          <a:p>
            <a:pPr lvl="1"/>
            <a:r>
              <a:rPr lang="en-US" sz="1600" dirty="0" smtClean="0"/>
              <a:t>Network performance: Data transfer bottleneck; </a:t>
            </a:r>
            <a:r>
              <a:rPr lang="en-US" sz="1600" dirty="0" err="1" smtClean="0"/>
              <a:t>QoS</a:t>
            </a:r>
            <a:endParaRPr lang="en-GB" sz="1600" dirty="0" smtClean="0"/>
          </a:p>
          <a:p>
            <a:pPr lvl="1"/>
            <a:r>
              <a:rPr lang="en-US" sz="1600" dirty="0" smtClean="0"/>
              <a:t>Integration: Hybrid systems with in-house/legacy systems</a:t>
            </a:r>
          </a:p>
          <a:p>
            <a:pPr lvl="1"/>
            <a:r>
              <a:rPr lang="en-US" sz="1600" dirty="0"/>
              <a:t>Vendor lock-in: Dependency on vendors once data &amp; applications have been transferred to the Cloud</a:t>
            </a:r>
          </a:p>
          <a:p>
            <a:pPr lvl="1"/>
            <a:r>
              <a:rPr lang="en-US" sz="1600" dirty="0"/>
              <a:t>Legal concerns: Such as who has legal liability</a:t>
            </a:r>
          </a:p>
          <a:p>
            <a:pPr lvl="1"/>
            <a:r>
              <a:rPr lang="en-US" sz="1600" dirty="0" smtClean="0"/>
              <a:t>Transparency: Clarity of conditions, terms and pricing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tint val="75000"/>
                  </a:prstClr>
                </a:solidFill>
                <a:latin typeface="Corbel"/>
              </a:rPr>
              <a:t>Ian.Bird@cern.ch</a:t>
            </a:r>
            <a:endParaRPr lang="en-GB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F6A9-F211-49D1-9B39-2A9AD1698CD4}" type="slidenum">
              <a:rPr lang="en-GB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18</a:t>
            </a:fld>
            <a:endParaRPr lang="en-GB" dirty="0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3620657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Data Protection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Concerns related to access to data by third parties</a:t>
            </a:r>
          </a:p>
          <a:p>
            <a:pPr lvl="1"/>
            <a:r>
              <a:rPr lang="en-US" sz="2400" b="1" dirty="0"/>
              <a:t>Case study: How the USA PATRIOT Act can be used to access EU </a:t>
            </a:r>
            <a:r>
              <a:rPr lang="en-US" sz="2400" b="1" dirty="0" smtClean="0"/>
              <a:t>data, </a:t>
            </a:r>
            <a:r>
              <a:rPr lang="en-US" sz="2400" dirty="0" smtClean="0"/>
              <a:t>Zack </a:t>
            </a:r>
            <a:r>
              <a:rPr lang="en-US" sz="2400" dirty="0" err="1" smtClean="0"/>
              <a:t>Whittacker</a:t>
            </a:r>
            <a:r>
              <a:rPr lang="en-US" sz="2400" dirty="0" smtClean="0"/>
              <a:t>, </a:t>
            </a:r>
            <a:r>
              <a:rPr lang="en-US" sz="2400" dirty="0" err="1" smtClean="0"/>
              <a:t>Zdnet</a:t>
            </a:r>
            <a:endParaRPr lang="en-US" sz="2400" dirty="0" smtClean="0"/>
          </a:p>
          <a:p>
            <a:pPr lvl="1"/>
            <a:r>
              <a:rPr lang="en-US" sz="2400" dirty="0" smtClean="0"/>
              <a:t>“</a:t>
            </a:r>
            <a:r>
              <a:rPr lang="en-US" sz="1800" i="1" dirty="0"/>
              <a:t>These subsidiary companies and their U.S.-parent corporations cannot provide the assurances that data is safe in the UK or the EEA, because the USA PATRIOT Act not only affects the U.S.-</a:t>
            </a:r>
            <a:r>
              <a:rPr lang="en-US" sz="1800" i="1" dirty="0" smtClean="0"/>
              <a:t>based </a:t>
            </a:r>
            <a:r>
              <a:rPr lang="en-US" sz="1800" i="1" dirty="0"/>
              <a:t>corporations but also their worldwide wholly-owned subsidiary companies based within and </a:t>
            </a:r>
            <a:r>
              <a:rPr lang="en-US" sz="1800" i="1" dirty="0" smtClean="0"/>
              <a:t>outside the </a:t>
            </a:r>
            <a:r>
              <a:rPr lang="en-US" sz="1800" i="1" dirty="0"/>
              <a:t>European Union</a:t>
            </a:r>
            <a:r>
              <a:rPr lang="en-US" sz="2400" dirty="0" smtClean="0"/>
              <a:t>. ”</a:t>
            </a:r>
          </a:p>
          <a:p>
            <a:r>
              <a:rPr lang="en-US" sz="2800" dirty="0" smtClean="0"/>
              <a:t>Foreseen Helix Nebula use cases include data that is personal, of economic value or of national importance </a:t>
            </a: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838200" y="6356350"/>
            <a:ext cx="1752600" cy="365125"/>
          </a:xfrm>
        </p:spPr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t>HEPiX, Prague, 27/04/2012</a:t>
            </a:r>
            <a:endParaRPr lang="en-GB" dirty="0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tint val="75000"/>
                  </a:prstClr>
                </a:solidFill>
                <a:latin typeface="Corbel"/>
              </a:rPr>
              <a:t>Ian.Bird@cern.ch</a:t>
            </a:r>
            <a:endParaRPr lang="en-GB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F6A9-F211-49D1-9B39-2A9AD1698CD4}" type="slidenum">
              <a:rPr lang="en-GB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19</a:t>
            </a:fld>
            <a:endParaRPr lang="en-GB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850748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New Tier 1s – follow up from last CB</a:t>
            </a:r>
          </a:p>
          <a:p>
            <a:r>
              <a:rPr lang="en-GB" dirty="0" smtClean="0"/>
              <a:t>Helix Nebula (not strictly WLCG)</a:t>
            </a:r>
          </a:p>
          <a:p>
            <a:r>
              <a:rPr lang="en-GB" smtClean="0"/>
              <a:t>WLCG and wider </a:t>
            </a:r>
            <a:r>
              <a:rPr lang="en-GB" dirty="0" smtClean="0"/>
              <a:t>collaboration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6712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Service Procurement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Assuming pilot phase proves successful, the provision of commercial Cloud services would need to be integrated into the ICT procurement process of the demand-side </a:t>
            </a:r>
            <a:r>
              <a:rPr lang="en-US" sz="2400" dirty="0" err="1" smtClean="0"/>
              <a:t>organisations</a:t>
            </a:r>
            <a:endParaRPr lang="en-US" sz="2400" dirty="0"/>
          </a:p>
          <a:p>
            <a:r>
              <a:rPr lang="en-US" sz="2400" dirty="0" smtClean="0"/>
              <a:t>For the initial flagships this implies:</a:t>
            </a:r>
          </a:p>
          <a:p>
            <a:pPr lvl="1"/>
            <a:r>
              <a:rPr lang="en-US" sz="2200" dirty="0" smtClean="0"/>
              <a:t>Inter-governmental </a:t>
            </a:r>
            <a:r>
              <a:rPr lang="en-US" sz="2200" dirty="0" err="1" smtClean="0"/>
              <a:t>organisations</a:t>
            </a:r>
            <a:endParaRPr lang="en-US" sz="2200" dirty="0" smtClean="0"/>
          </a:p>
          <a:p>
            <a:pPr lvl="2"/>
            <a:r>
              <a:rPr lang="en-US" sz="1900" dirty="0" smtClean="0"/>
              <a:t>Jurisdiction (governing laws &amp; arbitration), tax-free status, etc.</a:t>
            </a:r>
          </a:p>
          <a:p>
            <a:pPr lvl="2"/>
            <a:r>
              <a:rPr lang="en-US" sz="1900" dirty="0" smtClean="0"/>
              <a:t>Return on Investment: preference for procurement from each </a:t>
            </a:r>
            <a:r>
              <a:rPr lang="en-US" sz="1900" dirty="0" err="1" smtClean="0"/>
              <a:t>organisation’s</a:t>
            </a:r>
            <a:r>
              <a:rPr lang="en-US" sz="1900" dirty="0" smtClean="0"/>
              <a:t> member-states</a:t>
            </a:r>
          </a:p>
          <a:p>
            <a:pPr lvl="1"/>
            <a:r>
              <a:rPr lang="en-US" sz="2200" dirty="0" smtClean="0"/>
              <a:t>Pool of commercial service providers that can respond to calls for tender</a:t>
            </a:r>
          </a:p>
          <a:p>
            <a:pPr lvl="1"/>
            <a:r>
              <a:rPr lang="en-US" sz="2200" dirty="0" smtClean="0"/>
              <a:t>Cannot integrate procurement processes of all demand-side </a:t>
            </a:r>
            <a:r>
              <a:rPr lang="en-US" sz="2200" dirty="0" err="1" smtClean="0"/>
              <a:t>organisations</a:t>
            </a:r>
            <a:r>
              <a:rPr lang="en-US" sz="2200" dirty="0" smtClean="0"/>
              <a:t> but can converge:</a:t>
            </a:r>
          </a:p>
          <a:p>
            <a:pPr lvl="2"/>
            <a:r>
              <a:rPr lang="en-US" sz="1900" dirty="0" smtClean="0"/>
              <a:t>Technical specifications &amp; standards</a:t>
            </a:r>
          </a:p>
          <a:p>
            <a:pPr lvl="2"/>
            <a:r>
              <a:rPr lang="en-US" sz="1900" dirty="0" smtClean="0"/>
              <a:t>Terms and conditions</a:t>
            </a:r>
          </a:p>
          <a:p>
            <a:r>
              <a:rPr lang="en-US" sz="2400" dirty="0" smtClean="0"/>
              <a:t>EC published Guide </a:t>
            </a:r>
            <a:r>
              <a:rPr lang="en-US" sz="2400" dirty="0"/>
              <a:t>for the procurement of </a:t>
            </a:r>
            <a:r>
              <a:rPr lang="en-US" sz="2400" dirty="0" smtClean="0"/>
              <a:t>standards based </a:t>
            </a:r>
            <a:r>
              <a:rPr lang="en-GB" sz="2400" dirty="0" smtClean="0"/>
              <a:t>ICT</a:t>
            </a:r>
            <a:r>
              <a:rPr lang="en-GB" sz="2400" dirty="0"/>
              <a:t> </a:t>
            </a:r>
            <a:r>
              <a:rPr lang="en-GB" sz="2400" dirty="0" smtClean="0"/>
              <a:t>Elements </a:t>
            </a:r>
            <a:r>
              <a:rPr lang="en-GB" sz="2400" dirty="0"/>
              <a:t>of Good </a:t>
            </a:r>
            <a:r>
              <a:rPr lang="en-GB" sz="2400" dirty="0" smtClean="0"/>
              <a:t>Practice (21 Dec 2011)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838200" y="6356350"/>
            <a:ext cx="1752600" cy="365125"/>
          </a:xfrm>
        </p:spPr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t>HEPiX, Prague, 27/04/2012</a:t>
            </a:r>
            <a:endParaRPr lang="en-GB" dirty="0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tint val="75000"/>
                  </a:prstClr>
                </a:solidFill>
                <a:latin typeface="Corbel"/>
              </a:rPr>
              <a:t>Ian.Bird@cern.ch</a:t>
            </a:r>
            <a:endParaRPr lang="en-GB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F6A9-F211-49D1-9B39-2A9AD1698CD4}" type="slidenum">
              <a:rPr lang="en-GB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20</a:t>
            </a:fld>
            <a:endParaRPr lang="en-GB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607779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Flagship use cases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 smtClean="0"/>
              <a:t>Proposed by demand-side user </a:t>
            </a:r>
            <a:r>
              <a:rPr lang="en-US" b="1" dirty="0" err="1" smtClean="0"/>
              <a:t>organisations</a:t>
            </a:r>
            <a:r>
              <a:rPr lang="en-US" b="1" dirty="0"/>
              <a:t> </a:t>
            </a:r>
            <a:r>
              <a:rPr lang="en-US" b="1" dirty="0" smtClean="0"/>
              <a:t>addressing scientific challenges with societal impact</a:t>
            </a:r>
          </a:p>
          <a:p>
            <a:pPr lvl="1"/>
            <a:r>
              <a:rPr lang="en-US" dirty="0"/>
              <a:t>H</a:t>
            </a:r>
            <a:r>
              <a:rPr lang="en-US" dirty="0" smtClean="0"/>
              <a:t>igh-profile applications that catch the public imagination and encourage others to use the services</a:t>
            </a:r>
          </a:p>
          <a:p>
            <a:pPr lvl="1"/>
            <a:r>
              <a:rPr lang="en-US" dirty="0" smtClean="0"/>
              <a:t>Show need for significant scale of resources, federation/aggregation of data sets, long-term archiving and on-demand processing</a:t>
            </a:r>
          </a:p>
          <a:p>
            <a:endParaRPr lang="en-US" dirty="0" smtClean="0"/>
          </a:p>
          <a:p>
            <a:r>
              <a:rPr lang="en-US" b="1" dirty="0"/>
              <a:t>S</a:t>
            </a:r>
            <a:r>
              <a:rPr lang="en-US" b="1" dirty="0" smtClean="0"/>
              <a:t>ponsored by user </a:t>
            </a:r>
            <a:r>
              <a:rPr lang="en-US" b="1" dirty="0" err="1" smtClean="0"/>
              <a:t>organisations</a:t>
            </a:r>
            <a:r>
              <a:rPr lang="en-US" b="1" dirty="0" smtClean="0"/>
              <a:t> with a long-term objective of outsourcing a portion of their computing requirements</a:t>
            </a:r>
          </a:p>
          <a:p>
            <a:pPr lvl="1"/>
            <a:r>
              <a:rPr lang="en-US" dirty="0" smtClean="0"/>
              <a:t>Must be prepared to contribute their own resources during the pilot phase to port application and contribute to the cost of procuring required services from the supply-side</a:t>
            </a:r>
          </a:p>
          <a:p>
            <a:pPr lvl="1"/>
            <a:r>
              <a:rPr lang="en-US" dirty="0" smtClean="0"/>
              <a:t>Must participate in a costing exercise where the total cost of deploying and operating the flagship application in-house can be compared to the cost of procuring the services via the cloud computing initiative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838200" y="6356350"/>
            <a:ext cx="1752600" cy="365125"/>
          </a:xfrm>
        </p:spPr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t>HEPiX, Prague, 27/04/2012</a:t>
            </a:r>
            <a:endParaRPr lang="en-GB" dirty="0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tint val="75000"/>
                  </a:prstClr>
                </a:solidFill>
                <a:latin typeface="Corbel"/>
              </a:rPr>
              <a:t>Ian.Bird@cern.ch</a:t>
            </a:r>
            <a:endParaRPr lang="en-GB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F6A9-F211-49D1-9B39-2A9AD1698CD4}" type="slidenum">
              <a:rPr lang="en-GB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21</a:t>
            </a:fld>
            <a:endParaRPr lang="en-GB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464487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Initial flagships use cases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1200"/>
              </a:spcBef>
            </a:pPr>
            <a:r>
              <a:rPr lang="en-GB" sz="2800" dirty="0" smtClean="0"/>
              <a:t>Call for proposals</a:t>
            </a:r>
          </a:p>
          <a:p>
            <a:pPr lvl="1">
              <a:spcBef>
                <a:spcPts val="1200"/>
              </a:spcBef>
            </a:pPr>
            <a:r>
              <a:rPr lang="en-US" sz="2400" dirty="0" smtClean="0"/>
              <a:t>Proposals received in format following</a:t>
            </a:r>
            <a:br>
              <a:rPr lang="en-US" sz="2400" dirty="0" smtClean="0"/>
            </a:br>
            <a:r>
              <a:rPr lang="en-US" sz="2400" dirty="0" smtClean="0"/>
              <a:t>template agreed by demand and supply side</a:t>
            </a:r>
            <a:br>
              <a:rPr lang="en-US" sz="2400" dirty="0" smtClean="0"/>
            </a:br>
            <a:endParaRPr lang="en-GB" sz="2400" dirty="0" smtClean="0"/>
          </a:p>
          <a:p>
            <a:pPr>
              <a:spcBef>
                <a:spcPts val="1200"/>
              </a:spcBef>
            </a:pPr>
            <a:r>
              <a:rPr lang="en-GB" sz="2800" dirty="0" smtClean="0"/>
              <a:t>Eligibility review of collected proposals (user-side) resulted in 3 recommended flagships</a:t>
            </a:r>
          </a:p>
          <a:p>
            <a:pPr lvl="1"/>
            <a:r>
              <a:rPr lang="en-GB" sz="2400" dirty="0"/>
              <a:t>CERN: </a:t>
            </a:r>
            <a:r>
              <a:rPr lang="en-US" sz="2400" dirty="0"/>
              <a:t>ATLAS High Energy Physics Cloud Use</a:t>
            </a:r>
            <a:endParaRPr lang="en-GB" sz="2400" dirty="0"/>
          </a:p>
          <a:p>
            <a:pPr lvl="1"/>
            <a:r>
              <a:rPr lang="en-GB" sz="2400" dirty="0"/>
              <a:t>EMBL: </a:t>
            </a:r>
            <a:r>
              <a:rPr lang="en-US" sz="2400" dirty="0"/>
              <a:t>Genomic Assembly in the Cloud</a:t>
            </a:r>
            <a:endParaRPr lang="en-GB" sz="2400" dirty="0"/>
          </a:p>
          <a:p>
            <a:pPr lvl="1"/>
            <a:r>
              <a:rPr lang="en-GB" sz="2400" dirty="0"/>
              <a:t>ESA / CNES / DLR: </a:t>
            </a:r>
            <a:r>
              <a:rPr lang="en-US" sz="2400" dirty="0" err="1"/>
              <a:t>SuperSites</a:t>
            </a:r>
            <a:r>
              <a:rPr lang="en-US" sz="2400" dirty="0"/>
              <a:t> </a:t>
            </a:r>
            <a:r>
              <a:rPr lang="en-US" sz="2400" dirty="0" smtClean="0"/>
              <a:t>Exploitation Platform</a:t>
            </a:r>
            <a:br>
              <a:rPr lang="en-US" sz="2400" dirty="0" smtClean="0"/>
            </a:br>
            <a:endParaRPr lang="en-GB" sz="2800" dirty="0" smtClean="0"/>
          </a:p>
          <a:p>
            <a:pPr>
              <a:spcBef>
                <a:spcPts val="1200"/>
              </a:spcBef>
            </a:pPr>
            <a:r>
              <a:rPr lang="en-GB" sz="2800" dirty="0" smtClean="0"/>
              <a:t>Flagships sent to supply-side for analysis</a:t>
            </a:r>
          </a:p>
          <a:p>
            <a:endParaRPr lang="en-GB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F6A9-F211-49D1-9B39-2A9AD1698CD4}" type="slidenum">
              <a:rPr lang="en-GB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22</a:t>
            </a:fld>
            <a:endParaRPr lang="en-GB" dirty="0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tint val="75000"/>
                  </a:prstClr>
                </a:solidFill>
                <a:latin typeface="Corbel"/>
              </a:rPr>
              <a:t>Ian.Bird@cern.ch</a:t>
            </a:r>
            <a:endParaRPr lang="en-GB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52129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Flagship deployments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Proof of Concept stage within the Pilot Phase started January 2012</a:t>
            </a:r>
          </a:p>
          <a:p>
            <a:r>
              <a:rPr lang="en-US" dirty="0" smtClean="0"/>
              <a:t>Each flagship will be deployed with a series of  providers independently</a:t>
            </a:r>
          </a:p>
          <a:p>
            <a:r>
              <a:rPr lang="en-US" dirty="0" smtClean="0"/>
              <a:t>Sequence:</a:t>
            </a:r>
          </a:p>
          <a:p>
            <a:pPr lvl="1"/>
            <a:r>
              <a:rPr lang="en-US" dirty="0" smtClean="0"/>
              <a:t>CERN-ATLAS</a:t>
            </a:r>
          </a:p>
          <a:p>
            <a:pPr lvl="1"/>
            <a:r>
              <a:rPr lang="en-US" dirty="0" smtClean="0"/>
              <a:t>EMBL</a:t>
            </a:r>
          </a:p>
          <a:p>
            <a:pPr lvl="1"/>
            <a:r>
              <a:rPr lang="en-US" dirty="0" smtClean="0"/>
              <a:t>ESA</a:t>
            </a:r>
          </a:p>
          <a:p>
            <a:r>
              <a:rPr lang="en-US" dirty="0" smtClean="0"/>
              <a:t>Expect to have completed initial proof of concept by summer 2012</a:t>
            </a:r>
          </a:p>
          <a:p>
            <a:pPr lvl="1"/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tint val="75000"/>
                  </a:prstClr>
                </a:solidFill>
                <a:latin typeface="Corbel"/>
              </a:rPr>
              <a:t>Ian.Bird@cern.ch</a:t>
            </a:r>
            <a:endParaRPr lang="en-GB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F6A9-F211-49D1-9B39-2A9AD1698CD4}" type="slidenum">
              <a:rPr lang="en-GB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23</a:t>
            </a:fld>
            <a:endParaRPr lang="en-GB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816504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570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178065"/>
            <a:ext cx="82296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  <a:noAutofit/>
          </a:bodyPr>
          <a:lstStyle/>
          <a:p>
            <a:pPr eaLnBrk="1" hangingPunct="1"/>
            <a:r>
              <a:rPr lang="en-US" sz="3600" b="1" dirty="0">
                <a:solidFill>
                  <a:srgbClr val="BCC4ED"/>
                </a:solidFill>
                <a:ea typeface="ＭＳ Ｐゴシック" pitchFamily="34" charset="-128"/>
              </a:rPr>
              <a:t>Flagship use cases</a:t>
            </a:r>
            <a:br>
              <a:rPr lang="en-US" sz="3600" b="1" dirty="0">
                <a:solidFill>
                  <a:srgbClr val="BCC4ED"/>
                </a:solidFill>
                <a:ea typeface="ＭＳ Ｐゴシック" pitchFamily="34" charset="-128"/>
              </a:rPr>
            </a:br>
            <a:r>
              <a:rPr lang="en-US" sz="3600" b="1" dirty="0">
                <a:solidFill>
                  <a:srgbClr val="BCC4ED"/>
                </a:solidFill>
                <a:ea typeface="ＭＳ Ｐゴシック" pitchFamily="34" charset="-128"/>
              </a:rPr>
              <a:t>Participating Suppliers</a:t>
            </a:r>
          </a:p>
        </p:txBody>
      </p:sp>
      <p:grpSp>
        <p:nvGrpSpPr>
          <p:cNvPr id="621571" name="Group 3"/>
          <p:cNvGrpSpPr>
            <a:grpSpLocks/>
          </p:cNvGrpSpPr>
          <p:nvPr/>
        </p:nvGrpSpPr>
        <p:grpSpPr bwMode="auto">
          <a:xfrm>
            <a:off x="533400" y="1587500"/>
            <a:ext cx="8534400" cy="5041900"/>
            <a:chOff x="336" y="960"/>
            <a:chExt cx="5376" cy="3176"/>
          </a:xfrm>
        </p:grpSpPr>
        <p:pic>
          <p:nvPicPr>
            <p:cNvPr id="621572" name="Picture 4" descr="Atos_logo_RGB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28" y="1223"/>
              <a:ext cx="1461" cy="1033"/>
            </a:xfrm>
            <a:prstGeom prst="rect">
              <a:avLst/>
            </a:prstGeom>
            <a:noFill/>
          </p:spPr>
        </p:pic>
        <p:pic>
          <p:nvPicPr>
            <p:cNvPr id="621573" name="Picture 5" descr="cloudsigma main logo with company nam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112" y="1008"/>
              <a:ext cx="1728" cy="593"/>
            </a:xfrm>
            <a:prstGeom prst="rect">
              <a:avLst/>
            </a:prstGeom>
            <a:noFill/>
          </p:spPr>
        </p:pic>
        <p:pic>
          <p:nvPicPr>
            <p:cNvPr id="621574" name="Picture 6" descr="Interoute_logo%20with%20brand%20line_RGB_AW3_jp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840" y="960"/>
              <a:ext cx="1872" cy="1088"/>
            </a:xfrm>
            <a:prstGeom prst="rect">
              <a:avLst/>
            </a:prstGeom>
            <a:noFill/>
          </p:spPr>
        </p:pic>
        <p:pic>
          <p:nvPicPr>
            <p:cNvPr id="621575" name="Picture 7" descr="Logica L1_R_C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36" y="2208"/>
              <a:ext cx="1536" cy="634"/>
            </a:xfrm>
            <a:prstGeom prst="rect">
              <a:avLst/>
            </a:prstGeom>
            <a:noFill/>
          </p:spPr>
        </p:pic>
        <p:pic>
          <p:nvPicPr>
            <p:cNvPr id="621576" name="Picture 8" descr="TSL_NewLogo_oct09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2688" y="3024"/>
              <a:ext cx="1719" cy="1112"/>
            </a:xfrm>
            <a:prstGeom prst="rect">
              <a:avLst/>
            </a:prstGeom>
            <a:noFill/>
          </p:spPr>
        </p:pic>
        <p:pic>
          <p:nvPicPr>
            <p:cNvPr id="621577" name="Picture 9" descr="TSY_KurzformPos_1_4C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432" y="2928"/>
              <a:ext cx="2280" cy="531"/>
            </a:xfrm>
            <a:prstGeom prst="rect">
              <a:avLst/>
            </a:prstGeom>
            <a:noFill/>
          </p:spPr>
        </p:pic>
        <p:pic>
          <p:nvPicPr>
            <p:cNvPr id="621578" name="Picture 10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255" y="2112"/>
              <a:ext cx="1025" cy="101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</p:grp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348409"/>
            <a:ext cx="609600" cy="365125"/>
          </a:xfrm>
        </p:spPr>
        <p:txBody>
          <a:bodyPr/>
          <a:lstStyle/>
          <a:p>
            <a:pPr>
              <a:defRPr/>
            </a:pPr>
            <a:fld id="{640D8880-12A6-481B-B591-1CC5E105C332}" type="slidenum">
              <a:rPr lang="en-GB">
                <a:solidFill>
                  <a:prstClr val="white">
                    <a:tint val="75000"/>
                  </a:prstClr>
                </a:solidFill>
                <a:latin typeface="Corbel"/>
              </a:rPr>
              <a:pPr>
                <a:defRPr/>
              </a:pPr>
              <a:t>24</a:t>
            </a:fld>
            <a:endParaRPr lang="en-GB" dirty="0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pic>
        <p:nvPicPr>
          <p:cNvPr id="694274" name="Picture 2" descr="http://www.terradue.com/template/images/empty.gif">
            <a:hlinkClick r:id="rId10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-274638"/>
            <a:ext cx="3810000" cy="571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4277" name="Picture 5" descr="http://www.biclazio.it/codimmagine/200/terradue%20logo.jpg?formato=LogoImprese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081" y="3416300"/>
            <a:ext cx="1552575" cy="619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tint val="75000"/>
                  </a:prstClr>
                </a:solidFill>
                <a:latin typeface="Corbel"/>
              </a:rPr>
              <a:t>Ian.Bird@cern.ch</a:t>
            </a:r>
            <a:endParaRPr lang="en-GB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419822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0822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Helix Nebula EC project proposal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Coordination </a:t>
            </a:r>
            <a:r>
              <a:rPr lang="en-US" sz="2400" dirty="0"/>
              <a:t>action</a:t>
            </a:r>
            <a:r>
              <a:rPr lang="en-US" sz="2400" dirty="0" smtClean="0"/>
              <a:t> submitted to INFRA-2012-3.3 in November 2011</a:t>
            </a:r>
          </a:p>
          <a:p>
            <a:pPr lvl="1"/>
            <a:r>
              <a:rPr lang="en-US" sz="2400" dirty="0" smtClean="0"/>
              <a:t>Requested total EC funding €2M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838200" y="6356350"/>
            <a:ext cx="1752600" cy="365125"/>
          </a:xfrm>
        </p:spPr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t>HEPiX, Prague, 27/04/2012</a:t>
            </a:r>
            <a:endParaRPr lang="en-GB" dirty="0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tint val="75000"/>
                  </a:prstClr>
                </a:solidFill>
                <a:latin typeface="Corbel"/>
              </a:rPr>
              <a:t>Ian.Bird@cern.ch</a:t>
            </a:r>
            <a:endParaRPr lang="en-GB" dirty="0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F6A9-F211-49D1-9B39-2A9AD1698CD4}" type="slidenum">
              <a:rPr lang="en-GB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25</a:t>
            </a:fld>
            <a:endParaRPr lang="en-GB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6772497"/>
              </p:ext>
            </p:extLst>
          </p:nvPr>
        </p:nvGraphicFramePr>
        <p:xfrm>
          <a:off x="381000" y="2473452"/>
          <a:ext cx="8153400" cy="34701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19175"/>
                <a:gridCol w="4467225"/>
                <a:gridCol w="1600200"/>
                <a:gridCol w="106680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no. 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Organisation name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Short name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Country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 (coord)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European Organization for Nuclear Research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CERN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CH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STICHTING EUROPEAN GRID INITIATIVE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EGI.eu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NE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3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European Molecular Biology Laboratory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EMBL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DE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4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ATOS ORIGIN NEDERLAND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Atos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NE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5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T-Systems International GMBH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T-Systems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DE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6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CLOUDSIGMA AG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CloudSigma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CH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7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SAP AG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SAP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DE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8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Logica Deutschland GmbH &amp; Co KG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Logica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DE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9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CONSIGLIO NAZIONALE DELLE RICERCHE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CNR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IT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10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Cloud Security Alliance EMEA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CSA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UK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72488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57578"/>
          </a:xfrm>
        </p:spPr>
        <p:txBody>
          <a:bodyPr>
            <a:noAutofit/>
          </a:bodyPr>
          <a:lstStyle/>
          <a:p>
            <a:r>
              <a:rPr lang="en-US" sz="3600" dirty="0" smtClean="0"/>
              <a:t>Role of Helix Nebula: The Science Cloud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14778"/>
            <a:ext cx="8229600" cy="574322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V</a:t>
            </a:r>
            <a:r>
              <a:rPr lang="en-US" dirty="0" smtClean="0"/>
              <a:t>ision </a:t>
            </a:r>
            <a:r>
              <a:rPr lang="en-US" dirty="0"/>
              <a:t>of a unified cloud‐based infrastructure for the ERA based on Public/Private </a:t>
            </a:r>
            <a:r>
              <a:rPr lang="en-US" dirty="0" smtClean="0"/>
              <a:t>Partnership, 4 goals  </a:t>
            </a:r>
            <a:r>
              <a:rPr lang="en-US" dirty="0"/>
              <a:t>building on the collective experience of all involved. </a:t>
            </a:r>
          </a:p>
          <a:p>
            <a:r>
              <a:rPr lang="en-US" b="1" i="1" dirty="0">
                <a:solidFill>
                  <a:srgbClr val="CCFFCC"/>
                </a:solidFill>
              </a:rPr>
              <a:t>Goal One </a:t>
            </a:r>
            <a:r>
              <a:rPr lang="en-US" dirty="0" smtClean="0">
                <a:solidFill>
                  <a:srgbClr val="CCFFCC"/>
                </a:solidFill>
              </a:rPr>
              <a:t>: Establish </a:t>
            </a:r>
            <a:r>
              <a:rPr lang="en-US" dirty="0">
                <a:solidFill>
                  <a:srgbClr val="CCFFCC"/>
                </a:solidFill>
              </a:rPr>
              <a:t>HELIX NEBULA – </a:t>
            </a:r>
            <a:r>
              <a:rPr lang="en-US" i="1" dirty="0">
                <a:solidFill>
                  <a:srgbClr val="CCFFCC"/>
                </a:solidFill>
              </a:rPr>
              <a:t>the Science Cloud </a:t>
            </a:r>
            <a:r>
              <a:rPr lang="en-US" dirty="0">
                <a:solidFill>
                  <a:srgbClr val="CCFFCC"/>
                </a:solidFill>
              </a:rPr>
              <a:t>– as a cloud computing infrastructure addressing the needs of the </a:t>
            </a:r>
            <a:r>
              <a:rPr lang="en-US" dirty="0" smtClean="0">
                <a:solidFill>
                  <a:srgbClr val="CCFFCC"/>
                </a:solidFill>
              </a:rPr>
              <a:t>ERA and </a:t>
            </a:r>
            <a:r>
              <a:rPr lang="en-US" dirty="0">
                <a:solidFill>
                  <a:srgbClr val="CCFFCC"/>
                </a:solidFill>
              </a:rPr>
              <a:t>capable of serving as a platform for innovation and evolution of the overall e‐infrastructure. </a:t>
            </a:r>
          </a:p>
          <a:p>
            <a:r>
              <a:rPr lang="en-US" b="1" i="1" dirty="0"/>
              <a:t>Goal </a:t>
            </a:r>
            <a:r>
              <a:rPr lang="en-US" b="1" i="1" dirty="0" smtClean="0"/>
              <a:t>Two: </a:t>
            </a:r>
            <a:r>
              <a:rPr lang="en-US" dirty="0" smtClean="0"/>
              <a:t>Identify </a:t>
            </a:r>
            <a:r>
              <a:rPr lang="en-US" dirty="0"/>
              <a:t>and adopt suitable policies for trust, security and privacy on a European‐level </a:t>
            </a:r>
            <a:endParaRPr lang="en-US" dirty="0" smtClean="0"/>
          </a:p>
          <a:p>
            <a:r>
              <a:rPr lang="en-US" b="1" i="1" dirty="0" smtClean="0">
                <a:solidFill>
                  <a:srgbClr val="CCFFCC"/>
                </a:solidFill>
              </a:rPr>
              <a:t>Goal Three: </a:t>
            </a:r>
            <a:r>
              <a:rPr lang="en-US" dirty="0" smtClean="0">
                <a:solidFill>
                  <a:srgbClr val="CCFFCC"/>
                </a:solidFill>
              </a:rPr>
              <a:t>Create </a:t>
            </a:r>
            <a:r>
              <a:rPr lang="en-US" dirty="0">
                <a:solidFill>
                  <a:srgbClr val="CCFFCC"/>
                </a:solidFill>
              </a:rPr>
              <a:t>a light‐weight governance structure that involves all the stakeholders </a:t>
            </a:r>
            <a:r>
              <a:rPr lang="en-US" dirty="0" smtClean="0">
                <a:solidFill>
                  <a:srgbClr val="CCFFCC"/>
                </a:solidFill>
              </a:rPr>
              <a:t>‐ </a:t>
            </a:r>
            <a:r>
              <a:rPr lang="en-US" dirty="0">
                <a:solidFill>
                  <a:srgbClr val="CCFFCC"/>
                </a:solidFill>
              </a:rPr>
              <a:t>and which can evolve over time as the infrastructure, services and user‐base grows. </a:t>
            </a:r>
          </a:p>
          <a:p>
            <a:r>
              <a:rPr lang="en-US" b="1" i="1" dirty="0" smtClean="0"/>
              <a:t>Goal Four: </a:t>
            </a:r>
            <a:r>
              <a:rPr lang="en-US" dirty="0" smtClean="0"/>
              <a:t>Define </a:t>
            </a:r>
            <a:r>
              <a:rPr lang="en-US" dirty="0"/>
              <a:t>a funding scheme involving all the stake‐holder groups (service suppliers, users, EC and national funding agencies) for </a:t>
            </a:r>
            <a:r>
              <a:rPr lang="en-US" dirty="0" smtClean="0"/>
              <a:t>PPP to </a:t>
            </a:r>
            <a:r>
              <a:rPr lang="en-US" dirty="0"/>
              <a:t>implement a Cloud Computing Infrastructure that delivers a sustainable and profitable business environment adhering to European‐ level policies. 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t>Ian.Bird@cern.ch</a:t>
            </a:r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26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1337112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756"/>
            <a:ext cx="8229600" cy="812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Specific outcomes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0000"/>
            <a:ext cx="8503356" cy="5404556"/>
          </a:xfrm>
        </p:spPr>
        <p:txBody>
          <a:bodyPr>
            <a:noAutofit/>
          </a:bodyPr>
          <a:lstStyle/>
          <a:p>
            <a:r>
              <a:rPr lang="en-US" sz="2000" dirty="0"/>
              <a:t>Develop </a:t>
            </a:r>
            <a:r>
              <a:rPr lang="en-US" sz="2000" b="1" dirty="0"/>
              <a:t>strategies for extremely large or highly distributed and heterogeneous scientific data </a:t>
            </a:r>
            <a:r>
              <a:rPr lang="en-US" sz="2000" dirty="0"/>
              <a:t>(including service architectures, applications and </a:t>
            </a:r>
            <a:r>
              <a:rPr lang="en-US" sz="2000" dirty="0" err="1"/>
              <a:t>standardisation</a:t>
            </a:r>
            <a:r>
              <a:rPr lang="en-US" sz="2000" dirty="0"/>
              <a:t>) in order to manage the upcoming data deluge </a:t>
            </a:r>
            <a:endParaRPr lang="en-US" sz="2000" dirty="0" smtClean="0"/>
          </a:p>
          <a:p>
            <a:r>
              <a:rPr lang="en-US" sz="2000" dirty="0" smtClean="0"/>
              <a:t> </a:t>
            </a:r>
            <a:r>
              <a:rPr lang="en-US" sz="2000" dirty="0" err="1"/>
              <a:t>Analyse</a:t>
            </a:r>
            <a:r>
              <a:rPr lang="en-US" sz="2000" dirty="0"/>
              <a:t> and promote trust building towards open scientific data e‐Infrastructures covering </a:t>
            </a:r>
            <a:r>
              <a:rPr lang="en-US" sz="2000" b="1" dirty="0" err="1"/>
              <a:t>organisational</a:t>
            </a:r>
            <a:r>
              <a:rPr lang="en-US" sz="2000" b="1" dirty="0"/>
              <a:t>, operational, legal and technological aspects, </a:t>
            </a:r>
            <a:r>
              <a:rPr lang="en-US" sz="2000" dirty="0"/>
              <a:t>including authentication, </a:t>
            </a:r>
            <a:r>
              <a:rPr lang="en-US" sz="2000" dirty="0" err="1"/>
              <a:t>authorisation</a:t>
            </a:r>
            <a:r>
              <a:rPr lang="en-US" sz="2000" dirty="0"/>
              <a:t> and accounting (AAA) </a:t>
            </a:r>
            <a:r>
              <a:rPr lang="en-US" sz="2000" i="1" dirty="0" smtClean="0"/>
              <a:t> </a:t>
            </a:r>
            <a:endParaRPr lang="en-US" sz="2000" dirty="0"/>
          </a:p>
          <a:p>
            <a:r>
              <a:rPr lang="en-US" sz="2000" dirty="0" smtClean="0"/>
              <a:t>Develop </a:t>
            </a:r>
            <a:r>
              <a:rPr lang="en-US" sz="2000" dirty="0"/>
              <a:t>strategies and establish structures aiming at </a:t>
            </a:r>
            <a:r>
              <a:rPr lang="en-US" sz="2000" b="1" dirty="0"/>
              <a:t>co‐ordination between e‐infrastructure </a:t>
            </a:r>
            <a:r>
              <a:rPr lang="en-US" sz="2000" b="1" dirty="0" smtClean="0"/>
              <a:t>operators</a:t>
            </a:r>
            <a:endParaRPr lang="en-US" sz="2000" dirty="0"/>
          </a:p>
          <a:p>
            <a:r>
              <a:rPr lang="en-US" sz="2000" dirty="0"/>
              <a:t>C</a:t>
            </a:r>
            <a:r>
              <a:rPr lang="en-US" sz="2000" dirty="0" smtClean="0"/>
              <a:t>reate </a:t>
            </a:r>
            <a:r>
              <a:rPr lang="en-US" sz="2000" dirty="0"/>
              <a:t>frameworks, including </a:t>
            </a:r>
            <a:r>
              <a:rPr lang="en-US" sz="2000" b="1" dirty="0"/>
              <a:t>business models for supporting Open Science and cloud infrastructures based on PPP, </a:t>
            </a:r>
            <a:r>
              <a:rPr lang="en-US" sz="2000" dirty="0"/>
              <a:t>useful for procurement of computing services suitable for e‐ </a:t>
            </a:r>
            <a:r>
              <a:rPr lang="en-US" sz="2000" dirty="0" smtClean="0"/>
              <a:t>Science</a:t>
            </a:r>
            <a:endParaRPr lang="en-US" sz="2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t>Ian.Bird@cern.ch</a:t>
            </a:r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27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454200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Scientific Flagships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CERN LHC (ATLAS):  </a:t>
            </a:r>
          </a:p>
          <a:p>
            <a:pPr lvl="1"/>
            <a:r>
              <a:rPr lang="en-US" dirty="0" smtClean="0"/>
              <a:t>High Throughput Computing and large scale data movement</a:t>
            </a:r>
          </a:p>
          <a:p>
            <a:r>
              <a:rPr lang="en-US" dirty="0" smtClean="0"/>
              <a:t>EMBL:</a:t>
            </a:r>
          </a:p>
          <a:p>
            <a:pPr lvl="1"/>
            <a:r>
              <a:rPr lang="en-US" dirty="0" smtClean="0"/>
              <a:t>Novel </a:t>
            </a:r>
            <a:r>
              <a:rPr lang="en-US" i="1" dirty="0" smtClean="0"/>
              <a:t>de novo </a:t>
            </a:r>
            <a:r>
              <a:rPr lang="en-US" dirty="0" smtClean="0"/>
              <a:t>genomic assembly techniques</a:t>
            </a:r>
          </a:p>
          <a:p>
            <a:r>
              <a:rPr lang="en-US" dirty="0" smtClean="0"/>
              <a:t>ESA:</a:t>
            </a:r>
          </a:p>
          <a:p>
            <a:pPr lvl="1"/>
            <a:r>
              <a:rPr lang="en-US" dirty="0" smtClean="0"/>
              <a:t>Integrated access to data held in existing Earth Observation “Super Sites”</a:t>
            </a:r>
          </a:p>
          <a:p>
            <a:r>
              <a:rPr lang="en-US" dirty="0" smtClean="0"/>
              <a:t>Each flagship brings out very different features and requirements and exercises different aspects of a cloud offering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t>Ian.Bird@cern.ch</a:t>
            </a:r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28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3377106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en-US" dirty="0" smtClean="0"/>
              <a:t>ATLAS use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507288" cy="554461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2400" dirty="0"/>
              <a:t>Simulations (~no input) with stage out to:</a:t>
            </a:r>
          </a:p>
          <a:p>
            <a:pPr lvl="1">
              <a:lnSpc>
                <a:spcPct val="100000"/>
              </a:lnSpc>
            </a:pPr>
            <a:r>
              <a:rPr lang="en-US" sz="1800" dirty="0"/>
              <a:t>Traditional grid storage </a:t>
            </a:r>
            <a:r>
              <a:rPr lang="en-US" sz="1800" dirty="0" err="1"/>
              <a:t>vs</a:t>
            </a:r>
            <a:endParaRPr lang="en-US" sz="1800" dirty="0"/>
          </a:p>
          <a:p>
            <a:pPr lvl="1">
              <a:lnSpc>
                <a:spcPct val="100000"/>
              </a:lnSpc>
            </a:pPr>
            <a:r>
              <a:rPr lang="en-US" sz="1800" dirty="0"/>
              <a:t>Long term cloud storage</a:t>
            </a:r>
          </a:p>
          <a:p>
            <a:pPr>
              <a:lnSpc>
                <a:spcPct val="100000"/>
              </a:lnSpc>
            </a:pPr>
            <a:r>
              <a:rPr lang="en-US" sz="2400" dirty="0"/>
              <a:t>Data processing (== “Tier 1”)</a:t>
            </a:r>
          </a:p>
          <a:p>
            <a:pPr lvl="1">
              <a:lnSpc>
                <a:spcPct val="100000"/>
              </a:lnSpc>
            </a:pPr>
            <a:r>
              <a:rPr lang="en-US" sz="1800" dirty="0"/>
              <a:t>This implies large scale data import and export to/from the cloud resource</a:t>
            </a:r>
          </a:p>
          <a:p>
            <a:pPr>
              <a:lnSpc>
                <a:spcPct val="100000"/>
              </a:lnSpc>
            </a:pPr>
            <a:r>
              <a:rPr lang="en-US" sz="2400" dirty="0"/>
              <a:t>Distributed analysis (== “Tier 2”)</a:t>
            </a:r>
          </a:p>
          <a:p>
            <a:pPr lvl="1">
              <a:lnSpc>
                <a:spcPct val="100000"/>
              </a:lnSpc>
            </a:pPr>
            <a:r>
              <a:rPr lang="en-US" sz="1800" dirty="0"/>
              <a:t>Data accessed remotely (located at grid sites), or</a:t>
            </a:r>
          </a:p>
          <a:p>
            <a:pPr lvl="1">
              <a:lnSpc>
                <a:spcPct val="100000"/>
              </a:lnSpc>
            </a:pPr>
            <a:r>
              <a:rPr lang="en-US" sz="1800" dirty="0"/>
              <a:t>Data located at the cloud resource (or another?)</a:t>
            </a:r>
          </a:p>
          <a:p>
            <a:pPr>
              <a:lnSpc>
                <a:spcPct val="100000"/>
              </a:lnSpc>
            </a:pPr>
            <a:r>
              <a:rPr lang="en-US" sz="2400" dirty="0"/>
              <a:t>Bursting for urgent tasks</a:t>
            </a:r>
          </a:p>
          <a:p>
            <a:pPr lvl="1">
              <a:lnSpc>
                <a:spcPct val="100000"/>
              </a:lnSpc>
            </a:pPr>
            <a:r>
              <a:rPr lang="en-US" sz="1800" dirty="0"/>
              <a:t>Centrally managed: urgent processing</a:t>
            </a:r>
          </a:p>
          <a:p>
            <a:pPr lvl="1">
              <a:lnSpc>
                <a:spcPct val="100000"/>
              </a:lnSpc>
            </a:pPr>
            <a:r>
              <a:rPr lang="en-US" sz="1800" dirty="0"/>
              <a:t>Regionally managed: urgent local analysis needs</a:t>
            </a:r>
          </a:p>
          <a:p>
            <a:pPr>
              <a:lnSpc>
                <a:spcPct val="100000"/>
              </a:lnSpc>
            </a:pPr>
            <a:r>
              <a:rPr lang="en-US" sz="2400" dirty="0" smtClean="0"/>
              <a:t>All  experiences immediately transferable to other LHC (&amp; HEP) experiments</a:t>
            </a:r>
            <a:endParaRPr lang="en-US" sz="2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t>Ian.Bird@cern.ch</a:t>
            </a:r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29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4349178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Tier 1s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9265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95536"/>
          </a:xfrm>
        </p:spPr>
        <p:txBody>
          <a:bodyPr>
            <a:normAutofit/>
          </a:bodyPr>
          <a:lstStyle/>
          <a:p>
            <a:r>
              <a:rPr lang="en-US" sz="3200" dirty="0" smtClean="0"/>
              <a:t>Immediate and longer term goals for CERN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066800"/>
            <a:ext cx="8807896" cy="52578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2000" dirty="0" smtClean="0"/>
              <a:t>Determine costs of commercial cloud resources from various sources</a:t>
            </a:r>
          </a:p>
          <a:p>
            <a:pPr lvl="1">
              <a:lnSpc>
                <a:spcPct val="100000"/>
              </a:lnSpc>
            </a:pPr>
            <a:r>
              <a:rPr lang="en-US" sz="1800" dirty="0" smtClean="0"/>
              <a:t>Compute resources</a:t>
            </a:r>
          </a:p>
          <a:p>
            <a:pPr lvl="1">
              <a:lnSpc>
                <a:spcPct val="100000"/>
              </a:lnSpc>
            </a:pPr>
            <a:r>
              <a:rPr lang="en-US" sz="1800" dirty="0" smtClean="0"/>
              <a:t>Network transfers into and out of cloud</a:t>
            </a:r>
          </a:p>
          <a:p>
            <a:pPr lvl="1">
              <a:lnSpc>
                <a:spcPct val="100000"/>
              </a:lnSpc>
            </a:pPr>
            <a:r>
              <a:rPr lang="en-US" sz="1800" dirty="0" smtClean="0"/>
              <a:t>Short and long term data storage in the cloud</a:t>
            </a:r>
          </a:p>
          <a:p>
            <a:pPr>
              <a:lnSpc>
                <a:spcPct val="100000"/>
              </a:lnSpc>
            </a:pPr>
            <a:r>
              <a:rPr lang="en-US" sz="2000" dirty="0" smtClean="0"/>
              <a:t>Develop understanding of appropriate SLA’s </a:t>
            </a:r>
          </a:p>
          <a:p>
            <a:pPr lvl="1">
              <a:lnSpc>
                <a:spcPct val="100000"/>
              </a:lnSpc>
            </a:pPr>
            <a:r>
              <a:rPr lang="en-US" sz="1800" dirty="0" smtClean="0"/>
              <a:t>How can they be broadly applicable to LHC or HEP</a:t>
            </a:r>
          </a:p>
          <a:p>
            <a:pPr>
              <a:lnSpc>
                <a:spcPct val="100000"/>
              </a:lnSpc>
            </a:pPr>
            <a:r>
              <a:rPr lang="en-US" sz="2000" dirty="0" smtClean="0"/>
              <a:t>Understand policy and legal constraints; e.g. in moving scientific data to commercial resources</a:t>
            </a:r>
          </a:p>
          <a:p>
            <a:pPr>
              <a:lnSpc>
                <a:spcPct val="100000"/>
              </a:lnSpc>
            </a:pPr>
            <a:r>
              <a:rPr lang="en-US" sz="2000" dirty="0" smtClean="0"/>
              <a:t>Performance and reliability – compared to WLCG baseline</a:t>
            </a:r>
          </a:p>
          <a:p>
            <a:pPr>
              <a:lnSpc>
                <a:spcPct val="100000"/>
              </a:lnSpc>
            </a:pPr>
            <a:r>
              <a:rPr lang="en-US" sz="2000" dirty="0" smtClean="0"/>
              <a:t>Use of standards (interfaces, etc.) &amp; interoperability between providers</a:t>
            </a:r>
          </a:p>
          <a:p>
            <a:pPr>
              <a:lnSpc>
                <a:spcPct val="100000"/>
              </a:lnSpc>
            </a:pPr>
            <a:r>
              <a:rPr lang="en-US" sz="2000" dirty="0" smtClean="0"/>
              <a:t>Can CERN transparently offload work to a cloud resource</a:t>
            </a:r>
          </a:p>
          <a:p>
            <a:pPr lvl="1">
              <a:lnSpc>
                <a:spcPct val="100000"/>
              </a:lnSpc>
            </a:pPr>
            <a:r>
              <a:rPr lang="en-US" sz="1800" dirty="0" smtClean="0"/>
              <a:t>Which type of work makes sense?</a:t>
            </a:r>
          </a:p>
          <a:p>
            <a:pPr>
              <a:lnSpc>
                <a:spcPct val="100000"/>
              </a:lnSpc>
            </a:pPr>
            <a:r>
              <a:rPr lang="en-US" sz="2000" dirty="0" smtClean="0"/>
              <a:t>Long term:  Can we use commercial services as a significant fraction of overall resources available to CERN experiments?</a:t>
            </a:r>
          </a:p>
          <a:p>
            <a:pPr lvl="1">
              <a:lnSpc>
                <a:spcPct val="100000"/>
              </a:lnSpc>
            </a:pPr>
            <a:r>
              <a:rPr lang="en-US" sz="1800" dirty="0" smtClean="0"/>
              <a:t>At which point is it economic/practical to rely on 3</a:t>
            </a:r>
            <a:r>
              <a:rPr lang="en-US" sz="1800" baseline="30000" dirty="0" smtClean="0"/>
              <a:t>rd</a:t>
            </a:r>
            <a:r>
              <a:rPr lang="en-US" sz="1800" dirty="0" smtClean="0"/>
              <a:t> party providers?</a:t>
            </a:r>
            <a:endParaRPr lang="en-US" sz="1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t>Ian.Bird@cern.ch</a:t>
            </a:r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30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528831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The objective of this initiative is to establish a sustainable cloud computing infrastructure </a:t>
            </a:r>
            <a:r>
              <a:rPr lang="en-US" dirty="0"/>
              <a:t>for the European Research </a:t>
            </a:r>
            <a:r>
              <a:rPr lang="en-US" dirty="0" smtClean="0"/>
              <a:t>Area based on commercially provided services</a:t>
            </a:r>
          </a:p>
          <a:p>
            <a:r>
              <a:rPr lang="en-US" dirty="0" smtClean="0"/>
              <a:t>It is a collaborative initiative bringing together all the stakeholders to establish a public-private partnership</a:t>
            </a:r>
          </a:p>
          <a:p>
            <a:r>
              <a:rPr lang="en-US" dirty="0" smtClean="0"/>
              <a:t>Interoperability with existing e-infrastructures is a goal of the initiative</a:t>
            </a:r>
          </a:p>
          <a:p>
            <a:r>
              <a:rPr lang="en-US" dirty="0" smtClean="0"/>
              <a:t>It has commitments from the IT industry and user </a:t>
            </a:r>
            <a:r>
              <a:rPr lang="en-US" dirty="0" err="1" smtClean="0"/>
              <a:t>organisations</a:t>
            </a:r>
            <a:r>
              <a:rPr lang="en-US" dirty="0" smtClean="0"/>
              <a:t> – flagship deployment started Jan 2012</a:t>
            </a:r>
          </a:p>
          <a:p>
            <a:r>
              <a:rPr lang="en-US" dirty="0" smtClean="0"/>
              <a:t>3 initial flagship use cases identified</a:t>
            </a:r>
          </a:p>
          <a:p>
            <a:r>
              <a:rPr lang="en-US" dirty="0" smtClean="0"/>
              <a:t>Framework collaboration EC project to start summer 2012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tint val="75000"/>
                  </a:prstClr>
                </a:solidFill>
                <a:latin typeface="Corbel"/>
              </a:rPr>
              <a:t>Ian.Bird@cern.ch</a:t>
            </a:r>
            <a:endParaRPr lang="en-GB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F6A9-F211-49D1-9B39-2A9AD1698CD4}" type="slidenum">
              <a:rPr lang="en-GB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31</a:t>
            </a:fld>
            <a:endParaRPr lang="en-GB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164197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610944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“WLCG” (and OSG, EGI, NDGF, etc.) used already by other HEP experiments and others</a:t>
            </a:r>
          </a:p>
          <a:p>
            <a:r>
              <a:rPr lang="en-GB" dirty="0" smtClean="0"/>
              <a:t>Suggestions by </a:t>
            </a:r>
            <a:r>
              <a:rPr lang="en-GB" dirty="0" err="1" smtClean="0"/>
              <a:t>SuperBelle</a:t>
            </a:r>
            <a:r>
              <a:rPr lang="en-GB" dirty="0" smtClean="0"/>
              <a:t>, and others that they could “join” WLCG and benefit from not just the infrastructure and technology but also support, operations, etc.</a:t>
            </a:r>
          </a:p>
          <a:p>
            <a:r>
              <a:rPr lang="en-GB" dirty="0" smtClean="0"/>
              <a:t>Other initiatives</a:t>
            </a:r>
            <a:r>
              <a:rPr lang="en-GB" dirty="0"/>
              <a:t> </a:t>
            </a:r>
            <a:r>
              <a:rPr lang="en-GB" dirty="0" smtClean="0"/>
              <a:t>looking at broader use of e-infrastructures</a:t>
            </a:r>
          </a:p>
          <a:p>
            <a:r>
              <a:rPr lang="en-GB" dirty="0" smtClean="0"/>
              <a:t>How should WLCG collaboration position itself?</a:t>
            </a:r>
          </a:p>
          <a:p>
            <a:pPr lvl="1"/>
            <a:r>
              <a:rPr lang="en-GB" dirty="0" smtClean="0"/>
              <a:t>We are only mandated for LHC today</a:t>
            </a:r>
          </a:p>
          <a:p>
            <a:pPr lvl="1"/>
            <a:r>
              <a:rPr lang="en-GB" dirty="0" smtClean="0"/>
              <a:t>How is it different from EGI, OSG, </a:t>
            </a:r>
            <a:r>
              <a:rPr lang="en-GB" dirty="0" err="1" smtClean="0"/>
              <a:t>etc</a:t>
            </a:r>
            <a:r>
              <a:rPr lang="en-GB" dirty="0" smtClean="0"/>
              <a:t>?</a:t>
            </a:r>
          </a:p>
          <a:p>
            <a:pPr lvl="2"/>
            <a:r>
              <a:rPr lang="en-GB" sz="2600" dirty="0" smtClean="0"/>
              <a:t>It is worldwide, collaborates </a:t>
            </a:r>
            <a:r>
              <a:rPr lang="en-GB" sz="2600" smtClean="0"/>
              <a:t>across infrastructures</a:t>
            </a:r>
            <a:endParaRPr lang="en-GB" sz="26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t>Ian.Bird@cern.ch</a:t>
            </a:r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32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WLCG &amp; HEP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6356350"/>
            <a:ext cx="1752600" cy="365125"/>
          </a:xfrm>
        </p:spPr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t>HEPiX, Prague, 27/04/2012</a:t>
            </a:r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0541439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2011 the first suggestions of potential new Tier 1 sites have been made</a:t>
            </a:r>
          </a:p>
          <a:p>
            <a:r>
              <a:rPr lang="en-US" dirty="0" smtClean="0"/>
              <a:t>The procedure was initially discussed in the WLCG Collaboration Board in July 2011</a:t>
            </a:r>
          </a:p>
          <a:p>
            <a:r>
              <a:rPr lang="en-US" dirty="0" smtClean="0"/>
              <a:t>The process is now documented (WLCG-OB-2012-001) </a:t>
            </a:r>
          </a:p>
          <a:p>
            <a:pPr lvl="1"/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And the OB approved this process on 9</a:t>
            </a:r>
            <a:r>
              <a:rPr lang="en-US" baseline="30000" dirty="0" smtClean="0">
                <a:solidFill>
                  <a:schemeClr val="accent6">
                    <a:lumMod val="50000"/>
                  </a:schemeClr>
                </a:solidFill>
              </a:rPr>
              <a:t>th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March 2012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3153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610944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Pre-requisite is that any such proposal must be supported by the experiment(s)</a:t>
            </a:r>
          </a:p>
          <a:p>
            <a:r>
              <a:rPr lang="en-US" dirty="0" smtClean="0"/>
              <a:t>Balance between encouragement of new sites/resources and reaching high standards of existing Tier 1 services </a:t>
            </a:r>
          </a:p>
          <a:p>
            <a:r>
              <a:rPr lang="en-US" dirty="0" smtClean="0"/>
              <a:t>Process:</a:t>
            </a:r>
          </a:p>
          <a:p>
            <a:pPr lvl="1">
              <a:buFont typeface="Wingdings" charset="2"/>
              <a:buChar char="Ø"/>
            </a:pPr>
            <a:r>
              <a:rPr lang="en-US" dirty="0" smtClean="0">
                <a:solidFill>
                  <a:srgbClr val="984807"/>
                </a:solidFill>
              </a:rPr>
              <a:t>Prepare with MB a detailed plan that shows how the site will demonstrate required functionality, performance, reliability; timeline and milestones</a:t>
            </a:r>
          </a:p>
          <a:p>
            <a:pPr lvl="1">
              <a:buFont typeface="Wingdings" charset="2"/>
              <a:buChar char="Ø"/>
            </a:pPr>
            <a:r>
              <a:rPr lang="en-US" dirty="0" smtClean="0">
                <a:solidFill>
                  <a:srgbClr val="984807"/>
                </a:solidFill>
              </a:rPr>
              <a:t>Present plan to OB: OB recommends acceptance (or not)</a:t>
            </a:r>
          </a:p>
          <a:p>
            <a:pPr lvl="1">
              <a:buFont typeface="Wingdings" charset="2"/>
              <a:buChar char="Ø"/>
            </a:pPr>
            <a:r>
              <a:rPr lang="en-US" dirty="0" smtClean="0">
                <a:solidFill>
                  <a:srgbClr val="984807"/>
                </a:solidFill>
              </a:rPr>
              <a:t>Site can sign </a:t>
            </a:r>
            <a:r>
              <a:rPr lang="en-US" dirty="0" err="1" smtClean="0">
                <a:solidFill>
                  <a:srgbClr val="984807"/>
                </a:solidFill>
              </a:rPr>
              <a:t>MoU</a:t>
            </a:r>
            <a:r>
              <a:rPr lang="en-US" dirty="0" smtClean="0">
                <a:solidFill>
                  <a:srgbClr val="984807"/>
                </a:solidFill>
              </a:rPr>
              <a:t> as an </a:t>
            </a:r>
            <a:r>
              <a:rPr lang="en-US" i="1" dirty="0" smtClean="0">
                <a:solidFill>
                  <a:srgbClr val="984807"/>
                </a:solidFill>
              </a:rPr>
              <a:t>Associate</a:t>
            </a:r>
            <a:r>
              <a:rPr lang="en-US" dirty="0" smtClean="0">
                <a:solidFill>
                  <a:srgbClr val="984807"/>
                </a:solidFill>
              </a:rPr>
              <a:t> Tier 1</a:t>
            </a:r>
          </a:p>
          <a:p>
            <a:pPr lvl="1">
              <a:buFont typeface="Wingdings" charset="2"/>
              <a:buChar char="Ø"/>
            </a:pPr>
            <a:r>
              <a:rPr lang="en-US" dirty="0" smtClean="0">
                <a:solidFill>
                  <a:srgbClr val="984807"/>
                </a:solidFill>
              </a:rPr>
              <a:t>MB monitors progress on ramp up, reports to OB</a:t>
            </a:r>
          </a:p>
          <a:p>
            <a:pPr lvl="1">
              <a:buFont typeface="Wingdings" charset="2"/>
              <a:buChar char="Ø"/>
            </a:pPr>
            <a:r>
              <a:rPr lang="en-US" dirty="0" smtClean="0">
                <a:solidFill>
                  <a:srgbClr val="984807"/>
                </a:solidFill>
              </a:rPr>
              <a:t>When milestones achieved as agreed by MB, final report to OB to recommend full Tier 1 status</a:t>
            </a:r>
          </a:p>
          <a:p>
            <a:pPr lvl="2">
              <a:buFont typeface="Wingdings" charset="2"/>
              <a:buChar char="Ø"/>
            </a:pPr>
            <a:r>
              <a:rPr lang="en-US" sz="2400" dirty="0" smtClean="0"/>
              <a:t>This should normally take ~1 year</a:t>
            </a:r>
            <a:endParaRPr lang="en-US" sz="2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Ian.Bird@cern.ch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6193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610944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Most elements are described in the </a:t>
            </a:r>
            <a:r>
              <a:rPr lang="en-US" dirty="0" err="1" smtClean="0"/>
              <a:t>MoU</a:t>
            </a:r>
            <a:r>
              <a:rPr lang="en-US" dirty="0" smtClean="0"/>
              <a:t> addenda</a:t>
            </a:r>
          </a:p>
          <a:p>
            <a:r>
              <a:rPr lang="en-US" dirty="0" smtClean="0"/>
              <a:t>Candidate site must achieve </a:t>
            </a:r>
            <a:r>
              <a:rPr lang="en-US" dirty="0" err="1" smtClean="0"/>
              <a:t>MoU</a:t>
            </a:r>
            <a:r>
              <a:rPr lang="en-US" dirty="0" smtClean="0"/>
              <a:t> requirements in terms of:</a:t>
            </a:r>
          </a:p>
          <a:p>
            <a:pPr lvl="1"/>
            <a:r>
              <a:rPr lang="en-US" dirty="0" smtClean="0">
                <a:solidFill>
                  <a:srgbClr val="984807"/>
                </a:solidFill>
              </a:rPr>
              <a:t>Level and performance of resources – see next</a:t>
            </a:r>
          </a:p>
          <a:p>
            <a:pPr lvl="1"/>
            <a:r>
              <a:rPr lang="en-US" dirty="0" smtClean="0">
                <a:solidFill>
                  <a:srgbClr val="984807"/>
                </a:solidFill>
              </a:rPr>
              <a:t>Quality and reliability of services:</a:t>
            </a:r>
          </a:p>
          <a:p>
            <a:pPr lvl="2"/>
            <a:r>
              <a:rPr lang="en-US" dirty="0" smtClean="0"/>
              <a:t>Set of services agreed with the experiments</a:t>
            </a:r>
          </a:p>
          <a:p>
            <a:pPr lvl="2"/>
            <a:r>
              <a:rPr lang="en-US" dirty="0" smtClean="0"/>
              <a:t>Provide agreed levels of support – as in </a:t>
            </a:r>
            <a:r>
              <a:rPr lang="en-US" dirty="0" err="1" smtClean="0"/>
              <a:t>MoU</a:t>
            </a:r>
            <a:r>
              <a:rPr lang="en-US" dirty="0" smtClean="0"/>
              <a:t>.  Typically on-call support year round</a:t>
            </a:r>
          </a:p>
          <a:p>
            <a:pPr lvl="2"/>
            <a:r>
              <a:rPr lang="en-US" dirty="0" smtClean="0"/>
              <a:t>Availability and reliability: install agreed sensors, publish to WLCG monthly (as all other sites)</a:t>
            </a:r>
          </a:p>
          <a:p>
            <a:pPr lvl="2"/>
            <a:r>
              <a:rPr lang="en-US" dirty="0" smtClean="0"/>
              <a:t>Interface to WLCG accounting, provide accounting data to be published monthly</a:t>
            </a:r>
          </a:p>
          <a:p>
            <a:pPr lvl="2"/>
            <a:r>
              <a:rPr lang="en-US" dirty="0" smtClean="0"/>
              <a:t>Support for Tier 2s – in agreement with experiments.  Data source and technical support for Tier 2s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485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Networking:</a:t>
            </a:r>
          </a:p>
          <a:p>
            <a:pPr lvl="1"/>
            <a:r>
              <a:rPr lang="en-US" dirty="0" smtClean="0">
                <a:solidFill>
                  <a:srgbClr val="984807"/>
                </a:solidFill>
              </a:rPr>
              <a:t>Eventually 10 Gb/s (</a:t>
            </a:r>
            <a:r>
              <a:rPr lang="en-US" dirty="0">
                <a:solidFill>
                  <a:srgbClr val="984807"/>
                </a:solidFill>
              </a:rPr>
              <a:t>+</a:t>
            </a:r>
            <a:r>
              <a:rPr lang="en-US" dirty="0" smtClean="0">
                <a:solidFill>
                  <a:srgbClr val="984807"/>
                </a:solidFill>
              </a:rPr>
              <a:t> alternate) as part of OPN for T0-T1 or T1-T1</a:t>
            </a:r>
          </a:p>
          <a:p>
            <a:pPr lvl="1"/>
            <a:r>
              <a:rPr lang="en-US" dirty="0" smtClean="0">
                <a:solidFill>
                  <a:srgbClr val="984807"/>
                </a:solidFill>
              </a:rPr>
              <a:t>Proposal should describe how connectivity provided during prototyping, and the plan to achieve connecting to the OPN</a:t>
            </a:r>
          </a:p>
          <a:p>
            <a:pPr lvl="1"/>
            <a:r>
              <a:rPr lang="en-US" dirty="0" smtClean="0">
                <a:solidFill>
                  <a:srgbClr val="984807"/>
                </a:solidFill>
              </a:rPr>
              <a:t>Tier 2 connectivity via academic networks.   Tier 1 normally expected to have good connectivity.  Practical needs to be agreed with experiment(s) – as part of the usage model.  Plan should describe this.</a:t>
            </a:r>
            <a:endParaRPr lang="en-US" dirty="0">
              <a:solidFill>
                <a:srgbClr val="98480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 - 1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6262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Must provide tape archive service:</a:t>
            </a:r>
          </a:p>
          <a:p>
            <a:pPr lvl="1"/>
            <a:r>
              <a:rPr lang="en-US" dirty="0" smtClean="0">
                <a:solidFill>
                  <a:srgbClr val="984807"/>
                </a:solidFill>
              </a:rPr>
              <a:t>Capacity needed for share of raw + other data</a:t>
            </a:r>
          </a:p>
          <a:p>
            <a:pPr lvl="1"/>
            <a:r>
              <a:rPr lang="en-US" dirty="0" smtClean="0">
                <a:solidFill>
                  <a:srgbClr val="984807"/>
                </a:solidFill>
              </a:rPr>
              <a:t>Must guarantee archive for life of the experiment</a:t>
            </a:r>
          </a:p>
          <a:p>
            <a:pPr lvl="1"/>
            <a:r>
              <a:rPr lang="en-US" dirty="0" smtClean="0">
                <a:solidFill>
                  <a:srgbClr val="984807"/>
                </a:solidFill>
              </a:rPr>
              <a:t>Specified in </a:t>
            </a:r>
            <a:r>
              <a:rPr lang="en-US" dirty="0" err="1" smtClean="0">
                <a:solidFill>
                  <a:srgbClr val="984807"/>
                </a:solidFill>
              </a:rPr>
              <a:t>MoU</a:t>
            </a:r>
            <a:endParaRPr lang="en-US" dirty="0" smtClean="0">
              <a:solidFill>
                <a:srgbClr val="984807"/>
              </a:solidFill>
            </a:endParaRPr>
          </a:p>
          <a:p>
            <a:r>
              <a:rPr lang="en-US" dirty="0" smtClean="0"/>
              <a:t>Must show capability of accepting agreed share of raw data and writing it to tape at agreed rate</a:t>
            </a:r>
          </a:p>
          <a:p>
            <a:pPr lvl="1"/>
            <a:r>
              <a:rPr lang="en-US" dirty="0" smtClean="0">
                <a:solidFill>
                  <a:srgbClr val="984807"/>
                </a:solidFill>
              </a:rPr>
              <a:t>Plan should detail what this is</a:t>
            </a:r>
          </a:p>
          <a:p>
            <a:r>
              <a:rPr lang="en-US" dirty="0" smtClean="0"/>
              <a:t>Disk &amp; CPU of significant fraction of experiment requirement</a:t>
            </a:r>
          </a:p>
          <a:p>
            <a:pPr lvl="1"/>
            <a:r>
              <a:rPr lang="en-US" dirty="0" smtClean="0">
                <a:solidFill>
                  <a:srgbClr val="984807"/>
                </a:solidFill>
              </a:rPr>
              <a:t>Typically ~10% (minimum 5%) of requirements expressed to RRB</a:t>
            </a:r>
          </a:p>
          <a:p>
            <a:pPr lvl="1"/>
            <a:r>
              <a:rPr lang="en-US" dirty="0" smtClean="0">
                <a:solidFill>
                  <a:srgbClr val="984807"/>
                </a:solidFill>
              </a:rPr>
              <a:t>Must be balanced with adequate internal networking to support expected workloads </a:t>
            </a:r>
            <a:endParaRPr lang="en-US" dirty="0">
              <a:solidFill>
                <a:srgbClr val="98480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 - 2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71146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At the March OB; KISTI (S. Korea) presented an initial proposal as a Tier 1 for ALICE;  the OB accepted KISTI as the first “Associate Tier1”</a:t>
            </a:r>
          </a:p>
          <a:p>
            <a:pPr lvl="1"/>
            <a:r>
              <a:rPr lang="en-US" dirty="0" smtClean="0"/>
              <a:t>A full plan is now being prepared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Also anticipated:</a:t>
            </a:r>
          </a:p>
          <a:p>
            <a:pPr lvl="1"/>
            <a:r>
              <a:rPr lang="en-US" dirty="0" smtClean="0"/>
              <a:t>Russia has proposed providing Tier 1 for all 4 experiments</a:t>
            </a:r>
          </a:p>
          <a:p>
            <a:pPr lvl="1"/>
            <a:r>
              <a:rPr lang="en-US" dirty="0" smtClean="0"/>
              <a:t>Discussions with Mexico for ALICE; and India for ALICE and CMS</a:t>
            </a:r>
          </a:p>
          <a:p>
            <a:pPr lvl="1"/>
            <a:r>
              <a:rPr lang="en-US" dirty="0" smtClean="0"/>
              <a:t>All </a:t>
            </a:r>
            <a:r>
              <a:rPr lang="en-US" dirty="0" err="1" smtClean="0"/>
              <a:t>t.b.c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Ian.Bird@cern.ch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Tier 1s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8952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WLCG-new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wilight">
  <a:themeElements>
    <a:clrScheme name="Twilight">
      <a:dk1>
        <a:sysClr val="windowText" lastClr="000000"/>
      </a:dk1>
      <a:lt1>
        <a:sysClr val="window" lastClr="FFFFFF"/>
      </a:lt1>
      <a:dk2>
        <a:srgbClr val="24213E"/>
      </a:dk2>
      <a:lt2>
        <a:srgbClr val="E9EAF0"/>
      </a:lt2>
      <a:accent1>
        <a:srgbClr val="E8BC4A"/>
      </a:accent1>
      <a:accent2>
        <a:srgbClr val="83C1C6"/>
      </a:accent2>
      <a:accent3>
        <a:srgbClr val="E78D35"/>
      </a:accent3>
      <a:accent4>
        <a:srgbClr val="909CE1"/>
      </a:accent4>
      <a:accent5>
        <a:srgbClr val="839C41"/>
      </a:accent5>
      <a:accent6>
        <a:srgbClr val="CC5439"/>
      </a:accent6>
      <a:hlink>
        <a:srgbClr val="1C6CF1"/>
      </a:hlink>
      <a:folHlink>
        <a:srgbClr val="C649E0"/>
      </a:folHlink>
    </a:clrScheme>
    <a:fontScheme name="Twilight">
      <a:majorFont>
        <a:latin typeface="Corbel"/>
        <a:ea typeface=""/>
        <a:cs typeface=""/>
        <a:font script="Jpan" typeface="ヒラギノ角ゴ Pro W3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ヒラギノ角ゴ Pro W3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wi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 fov="600000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300000"/>
              </a:schemeClr>
            </a:gs>
            <a:gs pos="31000">
              <a:schemeClr val="bg1">
                <a:tint val="100000"/>
                <a:satMod val="300000"/>
              </a:schemeClr>
            </a:gs>
            <a:gs pos="62000">
              <a:schemeClr val="phClr">
                <a:tint val="100000"/>
                <a:shade val="100000"/>
                <a:satMod val="100000"/>
              </a:schemeClr>
            </a:gs>
            <a:gs pos="100000">
              <a:schemeClr val="phClr">
                <a:shade val="100000"/>
                <a:hueMod val="93000"/>
                <a:satMod val="50000"/>
                <a:lumMod val="2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atMod val="100000"/>
              </a:schemeClr>
            </a:gs>
            <a:gs pos="100000">
              <a:schemeClr val="phClr">
                <a:tint val="100000"/>
                <a:shade val="100000"/>
                <a:alpha val="100000"/>
                <a:hueMod val="100000"/>
                <a:satMod val="150000"/>
                <a:lumMod val="5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WLCG-new.potx</Template>
  <TotalTime>4065</TotalTime>
  <Words>2614</Words>
  <Application>Microsoft Macintosh PowerPoint</Application>
  <PresentationFormat>On-screen Show (4:3)</PresentationFormat>
  <Paragraphs>353</Paragraphs>
  <Slides>32</Slides>
  <Notes>12</Notes>
  <HiddenSlides>3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34" baseType="lpstr">
      <vt:lpstr>WLCG-new</vt:lpstr>
      <vt:lpstr>Twilight</vt:lpstr>
      <vt:lpstr>Collaboration Board topics</vt:lpstr>
      <vt:lpstr>Overview</vt:lpstr>
      <vt:lpstr>New Tier 1s</vt:lpstr>
      <vt:lpstr>Background</vt:lpstr>
      <vt:lpstr>Process</vt:lpstr>
      <vt:lpstr>Requirements</vt:lpstr>
      <vt:lpstr>Resources - 1</vt:lpstr>
      <vt:lpstr>Resources - 2</vt:lpstr>
      <vt:lpstr>New Tier 1s</vt:lpstr>
      <vt:lpstr>Helix Nebula</vt:lpstr>
      <vt:lpstr>Terminology: EIROForum</vt:lpstr>
      <vt:lpstr>Context</vt:lpstr>
      <vt:lpstr>Problem?</vt:lpstr>
      <vt:lpstr>Origin of the initiative</vt:lpstr>
      <vt:lpstr>The  initiative:</vt:lpstr>
      <vt:lpstr>Objectives of the initiative</vt:lpstr>
      <vt:lpstr>Timeline</vt:lpstr>
      <vt:lpstr>Pilot Phase</vt:lpstr>
      <vt:lpstr>Data Protection</vt:lpstr>
      <vt:lpstr>Service Procurement</vt:lpstr>
      <vt:lpstr>Flagship use cases</vt:lpstr>
      <vt:lpstr>Initial flagships use cases</vt:lpstr>
      <vt:lpstr>Flagship deployments</vt:lpstr>
      <vt:lpstr>Flagship use cases Participating Suppliers</vt:lpstr>
      <vt:lpstr>Helix Nebula EC project proposal</vt:lpstr>
      <vt:lpstr>Role of Helix Nebula: The Science Cloud</vt:lpstr>
      <vt:lpstr>Specific outcomes</vt:lpstr>
      <vt:lpstr>Scientific Flagships</vt:lpstr>
      <vt:lpstr>ATLAS use case</vt:lpstr>
      <vt:lpstr>Immediate and longer term goals for CERN</vt:lpstr>
      <vt:lpstr>Summary</vt:lpstr>
      <vt:lpstr>WLCG &amp; HEP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Legal Arrangements for operating a distributed research infrastructure</dc:title>
  <dc:creator>Ian Bird</dc:creator>
  <cp:lastModifiedBy>Ian Bird</cp:lastModifiedBy>
  <cp:revision>28</cp:revision>
  <dcterms:created xsi:type="dcterms:W3CDTF">2010-12-06T17:50:37Z</dcterms:created>
  <dcterms:modified xsi:type="dcterms:W3CDTF">2012-05-18T18:04:06Z</dcterms:modified>
</cp:coreProperties>
</file>