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384" r:id="rId4"/>
    <p:sldId id="265" r:id="rId5"/>
    <p:sldId id="398" r:id="rId6"/>
    <p:sldId id="402" r:id="rId7"/>
    <p:sldId id="400" r:id="rId8"/>
    <p:sldId id="403" r:id="rId9"/>
    <p:sldId id="404" r:id="rId10"/>
    <p:sldId id="399" r:id="rId11"/>
    <p:sldId id="401" r:id="rId12"/>
    <p:sldId id="396" r:id="rId13"/>
    <p:sldId id="386" r:id="rId14"/>
    <p:sldId id="394" r:id="rId15"/>
    <p:sldId id="309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83922DB-7C24-48E3-9C15-8381EC8A6227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543341C-00F0-48C8-AFB4-E5A944BC38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2495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dirty="0">
              <a:latin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29E8BF-8668-B748-A6FE-69502D8CFF1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6FC97E-D4CA-4D5D-8F3D-BA3B2C59812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73765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56992" indent="-291151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64603" indent="-232921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30444" indent="-232921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96286" indent="-232921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62127" indent="-23292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027968" indent="-23292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93809" indent="-23292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959650" indent="-23292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1A3990A-3D53-48D0-B6E9-8EAE4ED2FFB0}" type="slidenum">
              <a:rPr lang="en-GB" sz="1200"/>
              <a:pPr eaLnBrk="1" hangingPunct="1"/>
              <a:t>15</a:t>
            </a:fld>
            <a:endParaRPr lang="en-GB" sz="120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0" y="0"/>
            <a:ext cx="9215438" cy="1081088"/>
            <a:chOff x="-1" y="0"/>
            <a:chExt cx="9215439" cy="108108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1" name="Text Box 12"/>
            <p:cNvSpPr txBox="1">
              <a:spLocks noChangeArrowheads="1"/>
            </p:cNvSpPr>
            <p:nvPr userDrawn="1"/>
          </p:nvSpPr>
          <p:spPr bwMode="auto">
            <a:xfrm>
              <a:off x="6551613" y="503238"/>
              <a:ext cx="2663825" cy="5778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5000" rIns="90000" bIns="4500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sz="3200" b="1" dirty="0">
                  <a:solidFill>
                    <a:srgbClr val="FFFFFF"/>
                  </a:solidFill>
                  <a:ea typeface="SimSun" charset="0"/>
                  <a:cs typeface="Arial" pitchFamily="34" charset="0"/>
                </a:rPr>
                <a:t>EGI-</a:t>
              </a:r>
              <a:r>
                <a:rPr lang="en-GB" sz="3200" b="1" dirty="0" err="1">
                  <a:solidFill>
                    <a:srgbClr val="FFFFFF"/>
                  </a:solidFill>
                  <a:ea typeface="SimSun" charset="0"/>
                  <a:cs typeface="Arial" pitchFamily="34" charset="0"/>
                </a:rPr>
                <a:t>InSPIRE</a:t>
              </a:r>
              <a:endParaRPr lang="en-GB" sz="3200" b="1" dirty="0">
                <a:solidFill>
                  <a:srgbClr val="FFFFFF"/>
                </a:solidFill>
                <a:ea typeface="SimSun" charset="0"/>
                <a:cs typeface="Arial" pitchFamily="34" charset="0"/>
              </a:endParaRP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13413"/>
            <a:ext cx="781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640388"/>
            <a:ext cx="14478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53752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EGI-</a:t>
            </a:r>
            <a:r>
              <a:rPr lang="en-US" sz="1200" dirty="0" err="1">
                <a:solidFill>
                  <a:srgbClr val="FFFFFF"/>
                </a:solidFill>
                <a:ea typeface="SimSun" charset="0"/>
                <a:cs typeface="Arial" pitchFamily="34" charset="0"/>
              </a:rPr>
              <a:t>InSPIRE</a:t>
            </a: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 RI-261323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72008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886200"/>
            <a:ext cx="5832648" cy="13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62136" y="637667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419A13A-694F-4288-ADCF-A2E360084450}" type="datetime1">
              <a:rPr lang="en-US" smtClean="0"/>
              <a:pPr/>
              <a:t>6/21/2012</a:t>
            </a:fld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5475" y="635635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AB173F47-AF8A-4F05-8C53-5BEC113410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96410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525963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71DB0E-2040-47C8-BCAE-07E370C66850}" type="datetime1">
              <a:rPr lang="en-US" smtClean="0"/>
              <a:pPr/>
              <a:t>6/21/2012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73F47-AF8A-4F05-8C53-5BEC113410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8490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F49BF-F1AD-4B1A-A916-8CCB919D44F3}" type="datetime1">
              <a:rPr lang="en-US" smtClean="0"/>
              <a:pPr/>
              <a:t>6/21/2012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3F47-AF8A-4F05-8C53-5BEC113410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7632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EAD6C-DAF0-4957-A487-034525C8EA5B}" type="datetime1">
              <a:rPr lang="en-US" smtClean="0"/>
              <a:pPr/>
              <a:t>6/21/2012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3F47-AF8A-4F05-8C53-5BEC113410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81782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1027" name="Group 12"/>
          <p:cNvGrpSpPr>
            <a:grpSpLocks/>
          </p:cNvGrpSpPr>
          <p:nvPr/>
        </p:nvGrpSpPr>
        <p:grpSpPr bwMode="auto">
          <a:xfrm>
            <a:off x="0" y="0"/>
            <a:ext cx="9144000" cy="1044575"/>
            <a:chOff x="-1" y="0"/>
            <a:chExt cx="9144001" cy="1044575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pic>
          <p:nvPicPr>
            <p:cNvPr id="1036" name="Picture 5"/>
            <p:cNvPicPr>
              <a:picLocks noChangeAspect="1" noChangeArrowheads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1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2124075" y="115888"/>
            <a:ext cx="6840538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1188" y="1600200"/>
            <a:ext cx="80756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913" y="63769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275EB3C-5C22-4EA5-95E1-AB64103DEEE7}" type="datetime1">
              <a:rPr lang="en-US" smtClean="0"/>
              <a:pPr/>
              <a:t>6/21/2012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92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AB173F47-AF8A-4F05-8C53-5BEC113410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EGI-</a:t>
            </a:r>
            <a:r>
              <a:rPr lang="en-US" sz="1200" dirty="0" err="1">
                <a:solidFill>
                  <a:srgbClr val="FFFFFF"/>
                </a:solidFill>
                <a:ea typeface="SimSun" charset="0"/>
                <a:cs typeface="Arial" pitchFamily="34" charset="0"/>
              </a:rPr>
              <a:t>InSPIRE</a:t>
            </a: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 RI-261323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gergely.sipos@egi.e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egi.eu/wiki/VT_Federated_Identity_Providers_Assessment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documents.egi.eu/document/1178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.eu/" TargetMode="External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peter.solagna@egi.eu" TargetMode="External"/><Relationship Id="rId4" Type="http://schemas.openxmlformats.org/officeDocument/2006/relationships/hyperlink" Target="mailto:gergely.sipos@egi.eu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go.egi.eu/workflows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hyperlink" Target="http://go.egi.eu/sciencegateways" TargetMode="External"/><Relationship Id="rId7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hyperlink" Target="http://www.sci-bus.eu/" TargetMode="External"/><Relationship Id="rId4" Type="http://schemas.openxmlformats.org/officeDocument/2006/relationships/hyperlink" Target="https://wiki.egi.eu/wiki/VT_Science_Gateway_Prime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5656" y="1886967"/>
            <a:ext cx="7632848" cy="1470025"/>
          </a:xfrm>
        </p:spPr>
        <p:txBody>
          <a:bodyPr/>
          <a:lstStyle/>
          <a:p>
            <a:r>
              <a:rPr lang="en-US" sz="3600" smtClean="0"/>
              <a:t>Federated Identity Management: </a:t>
            </a:r>
            <a:br>
              <a:rPr lang="en-US" sz="3600" smtClean="0"/>
            </a:br>
            <a:r>
              <a:rPr lang="en-US" sz="3600" smtClean="0"/>
              <a:t>Status and perspectives of EGI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9752" y="3789040"/>
            <a:ext cx="5832648" cy="1343000"/>
          </a:xfrm>
        </p:spPr>
        <p:txBody>
          <a:bodyPr/>
          <a:lstStyle/>
          <a:p>
            <a:r>
              <a:rPr lang="en-US" sz="2800" smtClean="0"/>
              <a:t>Gergely Sipos</a:t>
            </a:r>
          </a:p>
          <a:p>
            <a:r>
              <a:rPr lang="en-US" sz="2800" smtClean="0"/>
              <a:t>EGI.eu, Amsterdam</a:t>
            </a:r>
          </a:p>
          <a:p>
            <a:r>
              <a:rPr lang="en-US" sz="2400" smtClean="0">
                <a:hlinkClick r:id="rId2"/>
              </a:rPr>
              <a:t>gergely.sipos@egi.eu</a:t>
            </a:r>
            <a:r>
              <a:rPr lang="en-US" sz="2400" smtClean="0"/>
              <a:t> 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6AB2C-6279-4B6E-B305-315317B838BD}" type="datetime1">
              <a:rPr lang="en-US" smtClean="0"/>
              <a:pPr/>
              <a:t>6/21/2012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3F47-AF8A-4F05-8C53-5BEC11341080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1979712" y="6237312"/>
            <a:ext cx="5616624" cy="5016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GB" sz="1200" baseline="30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GB"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Federated Identity Management Workshop</a:t>
            </a:r>
            <a:r>
              <a:rPr lang="en-US"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Nijmegen, 21-22, June 2012</a:t>
            </a:r>
          </a:p>
          <a:p>
            <a:pPr algn="ctr"/>
            <a:r>
              <a:rPr lang="en-US"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http://www.clarin.eu/events/3501</a:t>
            </a:r>
            <a:endParaRPr lang="en-US" sz="12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059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smtClean="0"/>
              <a:t>Other FIM adoption activities</a:t>
            </a:r>
            <a:endParaRPr lang="en-GB" sz="4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6512" y="1268760"/>
            <a:ext cx="9144000" cy="4525963"/>
          </a:xfrm>
        </p:spPr>
        <p:txBody>
          <a:bodyPr/>
          <a:lstStyle/>
          <a:p>
            <a:pPr marL="538163" indent="-252413"/>
            <a:r>
              <a:rPr lang="en-GB" sz="2400" smtClean="0"/>
              <a:t>European Genome-phenome Archive AAI Pilot</a:t>
            </a:r>
          </a:p>
          <a:p>
            <a:pPr lvl="1"/>
            <a:r>
              <a:rPr lang="en-GB" sz="2000" smtClean="0"/>
              <a:t>Interface EGA service with an Identity Federation </a:t>
            </a:r>
            <a:r>
              <a:rPr lang="en-GB" sz="1800" smtClean="0"/>
              <a:t>(HAKA, Finnland) </a:t>
            </a:r>
            <a:endParaRPr lang="en-GB" sz="2000" smtClean="0"/>
          </a:p>
          <a:p>
            <a:pPr lvl="1"/>
            <a:r>
              <a:rPr lang="en-GB" sz="2000" smtClean="0"/>
              <a:t>Demonstrator supported through EGI-InSPIRE </a:t>
            </a:r>
            <a:r>
              <a:rPr lang="en-GB" sz="1800" smtClean="0"/>
              <a:t>(EBI-EMBL, CSC, EGI.eu)</a:t>
            </a:r>
            <a:endParaRPr lang="en-GB" sz="2000" smtClean="0"/>
          </a:p>
          <a:p>
            <a:pPr lvl="1"/>
            <a:endParaRPr lang="en-GB" sz="2400" smtClean="0"/>
          </a:p>
          <a:p>
            <a:pPr marL="538163" indent="-252413"/>
            <a:r>
              <a:rPr lang="en-GB" sz="2400" smtClean="0"/>
              <a:t>Virtual Team project</a:t>
            </a:r>
          </a:p>
          <a:p>
            <a:pPr lvl="1"/>
            <a:r>
              <a:rPr lang="en-GB" sz="2000" smtClean="0"/>
              <a:t>Assess the readiness of the NGIs in adopting FIM mechanisms: </a:t>
            </a:r>
            <a:r>
              <a:rPr lang="en-GB" sz="1800" u="sng" smtClean="0">
                <a:hlinkClick r:id="rId2"/>
              </a:rPr>
              <a:t>https://wiki.egi.eu/wiki/VT_Federated_Identity_Providers_Assessment</a:t>
            </a:r>
            <a:endParaRPr lang="en-GB" sz="2000" smtClean="0"/>
          </a:p>
          <a:p>
            <a:pPr lvl="2"/>
            <a:r>
              <a:rPr lang="en-GB" sz="1800" smtClean="0"/>
              <a:t>Terena Certificate Service</a:t>
            </a:r>
          </a:p>
          <a:p>
            <a:pPr lvl="3"/>
            <a:r>
              <a:rPr lang="en-GB" sz="1600" smtClean="0"/>
              <a:t>Availability of personal certificates</a:t>
            </a:r>
          </a:p>
          <a:p>
            <a:pPr lvl="3"/>
            <a:r>
              <a:rPr lang="en-GB" sz="1600" smtClean="0"/>
              <a:t>Availability for ‘NGI institutions’</a:t>
            </a:r>
          </a:p>
          <a:p>
            <a:pPr lvl="3"/>
            <a:r>
              <a:rPr lang="en-GB" sz="1600" smtClean="0"/>
              <a:t>Availability for potential EGI user institutions</a:t>
            </a:r>
          </a:p>
          <a:p>
            <a:pPr lvl="2"/>
            <a:r>
              <a:rPr lang="en-GB" sz="1800" smtClean="0"/>
              <a:t>Custom FIM solutions</a:t>
            </a:r>
          </a:p>
          <a:p>
            <a:pPr lvl="2"/>
            <a:r>
              <a:rPr lang="en-GB" sz="1800" smtClean="0"/>
              <a:t>Czech, French, Italian, Irish, Swiss NGIs + EGI.eu</a:t>
            </a:r>
          </a:p>
          <a:p>
            <a:pPr lvl="2"/>
            <a:endParaRPr lang="en-GB" sz="180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3F47-AF8A-4F05-8C53-5BEC1134108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Conclusions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1063277"/>
            <a:ext cx="9108504" cy="4525963"/>
          </a:xfrm>
        </p:spPr>
        <p:txBody>
          <a:bodyPr/>
          <a:lstStyle/>
          <a:p>
            <a:pPr>
              <a:buNone/>
            </a:pPr>
            <a:r>
              <a:rPr lang="en-GB" sz="2000" b="1" smtClean="0"/>
              <a:t>Requirements for a generic AAI: </a:t>
            </a:r>
            <a:r>
              <a:rPr lang="en-GB" sz="2000" smtClean="0">
                <a:solidFill>
                  <a:srgbClr val="009900"/>
                </a:solidFill>
              </a:rPr>
              <a:t>Geographical coverage, science discipline coverage, scalability, robustness, simplicity, sustainability, integrate-ability with EGI platforms. </a:t>
            </a:r>
            <a:endParaRPr lang="en-GB" sz="1000" smtClean="0"/>
          </a:p>
          <a:p>
            <a:pPr indent="-252413"/>
            <a:r>
              <a:rPr lang="en-GB" sz="2000" smtClean="0"/>
              <a:t>X509 certificates</a:t>
            </a:r>
          </a:p>
          <a:p>
            <a:pPr lvl="1" indent="-252413"/>
            <a:r>
              <a:rPr lang="en-GB" sz="1600" smtClean="0">
                <a:solidFill>
                  <a:srgbClr val="FF0000"/>
                </a:solidFill>
              </a:rPr>
              <a:t>Complicated to most users, but no sign of change in middleware (provided by EMI, IGE)</a:t>
            </a:r>
          </a:p>
          <a:p>
            <a:pPr lvl="1" indent="-252413"/>
            <a:r>
              <a:rPr lang="en-GB" sz="1600" smtClean="0">
                <a:solidFill>
                  <a:srgbClr val="FF0000"/>
                </a:solidFill>
              </a:rPr>
              <a:t>Expected to stay for platform developers for the IaaS cloud</a:t>
            </a:r>
            <a:endParaRPr lang="en-GB" sz="1600" smtClean="0"/>
          </a:p>
          <a:p>
            <a:pPr indent="-252413"/>
            <a:r>
              <a:rPr lang="en-GB" sz="2000" smtClean="0"/>
              <a:t>Terena Certificate Service</a:t>
            </a:r>
          </a:p>
          <a:p>
            <a:pPr lvl="1"/>
            <a:r>
              <a:rPr lang="en-GB" sz="1800" smtClean="0">
                <a:solidFill>
                  <a:srgbClr val="FF0000"/>
                </a:solidFill>
              </a:rPr>
              <a:t>Not much simpler, serious lack of coverage (country, NGI members, community)</a:t>
            </a:r>
          </a:p>
          <a:p>
            <a:pPr indent="-252413"/>
            <a:r>
              <a:rPr lang="en-GB" sz="2000" smtClean="0"/>
              <a:t>FIM solutions</a:t>
            </a:r>
          </a:p>
          <a:p>
            <a:pPr lvl="1"/>
            <a:r>
              <a:rPr lang="en-GB" sz="1800" smtClean="0">
                <a:solidFill>
                  <a:srgbClr val="FF0000"/>
                </a:solidFill>
              </a:rPr>
              <a:t>There is no single provider, standard. Rapid evolution and adoption</a:t>
            </a:r>
            <a:endParaRPr lang="en-GB" sz="1800" smtClean="0"/>
          </a:p>
          <a:p>
            <a:pPr lvl="1"/>
            <a:r>
              <a:rPr lang="en-GB" sz="1800" smtClean="0"/>
              <a:t>Several initifiaves by EC (EduGAIN, REFEDS, ...) and NGIs (IT, CH, HU, CZ...)</a:t>
            </a:r>
          </a:p>
          <a:p>
            <a:pPr lvl="1"/>
            <a:r>
              <a:rPr lang="en-GB" sz="1600" smtClean="0"/>
              <a:t>EGI community-wide collection, evaluation and discussion of these is the next step: </a:t>
            </a:r>
            <a:br>
              <a:rPr lang="en-GB" sz="1600" smtClean="0"/>
            </a:br>
            <a:r>
              <a:rPr lang="en-GB" sz="1600" smtClean="0"/>
              <a:t>AAI workshop at the EGI Technical Forum</a:t>
            </a:r>
            <a:endParaRPr lang="en-GB" sz="1000" smtClean="0"/>
          </a:p>
          <a:p>
            <a:pPr indent="-252413">
              <a:buNone/>
            </a:pPr>
            <a:r>
              <a:rPr lang="en-GB" sz="2000" b="1" smtClean="0"/>
              <a:t>White paper / Report</a:t>
            </a:r>
          </a:p>
          <a:p>
            <a:pPr lvl="1"/>
            <a:r>
              <a:rPr lang="en-GB" sz="1800" smtClean="0"/>
              <a:t>Authentication solutions in the European Grid Infrastructure 	</a:t>
            </a:r>
            <a:r>
              <a:rPr lang="en-GB" sz="1800" smtClean="0">
                <a:hlinkClick r:id="rId2"/>
              </a:rPr>
              <a:t>https://documents.egi.eu/document/1178</a:t>
            </a:r>
            <a:endParaRPr lang="en-GB" sz="180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3F47-AF8A-4F05-8C53-5BEC1134108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691680" y="908720"/>
            <a:ext cx="7200800" cy="1470025"/>
          </a:xfrm>
        </p:spPr>
        <p:txBody>
          <a:bodyPr/>
          <a:lstStyle/>
          <a:p>
            <a:r>
              <a:rPr lang="en-GB" sz="4800" dirty="0" smtClean="0"/>
              <a:t>Questions?</a:t>
            </a:r>
            <a:endParaRPr lang="en-GB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EAE03-69BD-4C08-B18E-8C9F5694E65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2050" name="Picture 2" descr="Poster of the Technical Forum 20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16206"/>
            <a:ext cx="2088232" cy="31010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83768" y="2348880"/>
            <a:ext cx="637866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  <a:cs typeface="Miriam Fixed" pitchFamily="49" charset="-79"/>
              </a:rPr>
              <a:t>EGI </a:t>
            </a:r>
            <a:r>
              <a:rPr lang="en-GB" sz="200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  <a:cs typeface="Miriam Fixed" pitchFamily="49" charset="-79"/>
              </a:rPr>
              <a:t>Technical </a:t>
            </a:r>
            <a:r>
              <a:rPr lang="en-GB" sz="2000">
                <a:solidFill>
                  <a:schemeClr val="tx2">
                    <a:lumMod val="75000"/>
                  </a:schemeClr>
                </a:solidFill>
                <a:latin typeface="Trebuchet MS" pitchFamily="34" charset="0"/>
                <a:cs typeface="Miriam Fixed" pitchFamily="49" charset="-79"/>
              </a:rPr>
              <a:t>Forum </a:t>
            </a:r>
            <a:r>
              <a:rPr lang="en-GB" sz="200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  <a:cs typeface="Miriam Fixed" pitchFamily="49" charset="-79"/>
              </a:rPr>
              <a:t>2012,</a:t>
            </a:r>
            <a:endParaRPr lang="en-GB" sz="2000" dirty="0" smtClean="0">
              <a:solidFill>
                <a:schemeClr val="tx2">
                  <a:lumMod val="75000"/>
                </a:schemeClr>
              </a:solidFill>
              <a:latin typeface="Trebuchet MS" pitchFamily="34" charset="0"/>
              <a:cs typeface="Miriam Fixed" pitchFamily="49" charset="-79"/>
            </a:endParaRPr>
          </a:p>
          <a:p>
            <a:r>
              <a:rPr lang="en-GB" sz="200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  <a:cs typeface="Miriam Fixed" pitchFamily="49" charset="-79"/>
              </a:rPr>
              <a:t>Prague</a:t>
            </a:r>
            <a:r>
              <a:rPr lang="en-GB" sz="2000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  <a:cs typeface="Miriam Fixed" pitchFamily="49" charset="-79"/>
              </a:rPr>
              <a:t>, </a:t>
            </a:r>
            <a:r>
              <a:rPr lang="en-GB" sz="2000">
                <a:solidFill>
                  <a:schemeClr val="tx2">
                    <a:lumMod val="75000"/>
                  </a:schemeClr>
                </a:solidFill>
                <a:latin typeface="Trebuchet MS" pitchFamily="34" charset="0"/>
                <a:cs typeface="Miriam Fixed" pitchFamily="49" charset="-79"/>
              </a:rPr>
              <a:t>Czech </a:t>
            </a:r>
            <a:r>
              <a:rPr lang="en-GB" sz="200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  <a:cs typeface="Miriam Fixed" pitchFamily="49" charset="-79"/>
              </a:rPr>
              <a:t>Republic, </a:t>
            </a:r>
            <a:r>
              <a:rPr lang="en-GB" sz="2000">
                <a:solidFill>
                  <a:schemeClr val="tx2">
                    <a:lumMod val="75000"/>
                  </a:schemeClr>
                </a:solidFill>
                <a:latin typeface="Trebuchet MS" pitchFamily="34" charset="0"/>
                <a:cs typeface="Miriam Fixed" pitchFamily="49" charset="-79"/>
              </a:rPr>
              <a:t>17–21 </a:t>
            </a:r>
            <a:r>
              <a:rPr lang="en-GB" sz="200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  <a:cs typeface="Miriam Fixed" pitchFamily="49" charset="-79"/>
              </a:rPr>
              <a:t>September</a:t>
            </a:r>
          </a:p>
          <a:p>
            <a:r>
              <a:rPr lang="en-GB" sz="200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  <a:cs typeface="Miriam Fixed" pitchFamily="49" charset="-79"/>
                <a:hlinkClick r:id="rId3"/>
              </a:rPr>
              <a:t>www.egi.eu</a:t>
            </a:r>
            <a:endParaRPr lang="en-GB" sz="2000" smtClean="0">
              <a:solidFill>
                <a:schemeClr val="tx2">
                  <a:lumMod val="75000"/>
                </a:schemeClr>
              </a:solidFill>
              <a:latin typeface="Trebuchet MS" pitchFamily="34" charset="0"/>
              <a:cs typeface="Miriam Fixed" pitchFamily="49" charset="-79"/>
            </a:endParaRPr>
          </a:p>
          <a:p>
            <a:endParaRPr lang="en-GB" sz="2000" smtClean="0">
              <a:solidFill>
                <a:schemeClr val="tx2">
                  <a:lumMod val="75000"/>
                </a:schemeClr>
              </a:solidFill>
              <a:latin typeface="Trebuchet MS" pitchFamily="34" charset="0"/>
              <a:cs typeface="Miriam Fixed" pitchFamily="49" charset="-79"/>
            </a:endParaRPr>
          </a:p>
          <a:p>
            <a:r>
              <a:rPr lang="en-GB" sz="200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  <a:cs typeface="Miriam Fixed" pitchFamily="49" charset="-79"/>
              </a:rPr>
              <a:t>AAI Workshop</a:t>
            </a:r>
          </a:p>
          <a:p>
            <a:r>
              <a:rPr lang="en-GB" sz="200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  <a:cs typeface="Miriam Fixed" pitchFamily="49" charset="-79"/>
              </a:rPr>
              <a:t>Send your one paragraph long abstract before July to </a:t>
            </a:r>
            <a:br>
              <a:rPr lang="en-GB" sz="200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  <a:cs typeface="Miriam Fixed" pitchFamily="49" charset="-79"/>
              </a:rPr>
            </a:br>
            <a:r>
              <a:rPr lang="en-GB" sz="200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  <a:cs typeface="Miriam Fixed" pitchFamily="49" charset="-79"/>
                <a:hlinkClick r:id="rId4"/>
              </a:rPr>
              <a:t>gergely.sipos@egi.eu</a:t>
            </a:r>
            <a:r>
              <a:rPr lang="en-GB" sz="200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  <a:cs typeface="Miriam Fixed" pitchFamily="49" charset="-79"/>
              </a:rPr>
              <a:t>, </a:t>
            </a:r>
            <a:r>
              <a:rPr lang="en-GB" sz="200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  <a:cs typeface="Miriam Fixed" pitchFamily="49" charset="-79"/>
                <a:hlinkClick r:id="rId5"/>
              </a:rPr>
              <a:t>peter.solagna@egi.eu</a:t>
            </a:r>
            <a:r>
              <a:rPr lang="en-GB" sz="200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  <a:cs typeface="Miriam Fixed" pitchFamily="49" charset="-79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Installed capacity (Apr ‘12)</a:t>
            </a:r>
            <a:endParaRPr lang="en-GB" sz="4000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EAE03-69BD-4C08-B18E-8C9F5694E65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6325" y="1484784"/>
            <a:ext cx="2446155" cy="201622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581128"/>
            <a:ext cx="1246372" cy="165618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07" y="4581128"/>
            <a:ext cx="2827609" cy="122413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02473"/>
            <a:ext cx="6021870" cy="323463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37308615"/>
              </p:ext>
            </p:extLst>
          </p:nvPr>
        </p:nvGraphicFramePr>
        <p:xfrm>
          <a:off x="5004048" y="3979142"/>
          <a:ext cx="3923928" cy="21861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2051720"/>
              </a:tblGrid>
              <a:tr h="723122">
                <a:tc>
                  <a:txBody>
                    <a:bodyPr/>
                    <a:lstStyle/>
                    <a:p>
                      <a:r>
                        <a:rPr lang="en-GB" sz="2000" smtClean="0"/>
                        <a:t>Metric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smtClean="0"/>
                        <a:t>Value </a:t>
                      </a:r>
                      <a:br>
                        <a:rPr lang="en-GB" sz="2000" smtClean="0"/>
                      </a:br>
                      <a:r>
                        <a:rPr lang="en-GB" sz="2000" smtClean="0"/>
                        <a:t>(</a:t>
                      </a:r>
                      <a:r>
                        <a:rPr lang="en-GB" sz="2000" baseline="0" smtClean="0"/>
                        <a:t>yearly increase)</a:t>
                      </a:r>
                      <a:endParaRPr lang="en-GB" sz="2000" dirty="0"/>
                    </a:p>
                  </a:txBody>
                  <a:tcPr/>
                </a:tc>
              </a:tr>
              <a:tr h="345841">
                <a:tc>
                  <a:txBody>
                    <a:bodyPr/>
                    <a:lstStyle/>
                    <a:p>
                      <a:r>
                        <a:rPr lang="en-GB" sz="1800" b="1" smtClean="0"/>
                        <a:t>Sites</a:t>
                      </a:r>
                      <a:endParaRPr lang="en-GB" sz="180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/>
                        <a:t>326 (+</a:t>
                      </a:r>
                      <a:r>
                        <a:rPr lang="en-GB" sz="1800" b="1" smtClean="0"/>
                        <a:t>3%)</a:t>
                      </a:r>
                      <a:endParaRPr lang="en-GB" sz="1800" b="1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34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smtClean="0"/>
                        <a:t>Nb. of CPU cores</a:t>
                      </a:r>
                      <a:endParaRPr lang="en-GB" sz="1800" b="1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smtClean="0"/>
                        <a:t>270,800 (+</a:t>
                      </a:r>
                      <a:r>
                        <a:rPr lang="en-GB" sz="1800" b="1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31%)</a:t>
                      </a:r>
                      <a:endParaRPr lang="en-GB" sz="1800" b="1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5841">
                <a:tc>
                  <a:txBody>
                    <a:bodyPr/>
                    <a:lstStyle/>
                    <a:p>
                      <a:r>
                        <a:rPr lang="en-GB" sz="1800" b="1" dirty="0" smtClean="0"/>
                        <a:t>Disk (PB)</a:t>
                      </a:r>
                      <a:endParaRPr lang="en-GB" sz="1800" b="1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139 PB (+31%)</a:t>
                      </a:r>
                      <a:endParaRPr lang="en-GB" sz="1800" b="1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5841">
                <a:tc>
                  <a:txBody>
                    <a:bodyPr/>
                    <a:lstStyle/>
                    <a:p>
                      <a:r>
                        <a:rPr lang="en-GB" sz="1800" b="1" dirty="0" smtClean="0"/>
                        <a:t>Tape (PB)</a:t>
                      </a:r>
                      <a:endParaRPr lang="en-GB" sz="1800" b="1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134 PB (+50%)</a:t>
                      </a:r>
                      <a:endParaRPr lang="en-GB" sz="1800" b="1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8987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smtClean="0"/>
              <a:t>EGI Cloud based on </a:t>
            </a:r>
            <a:br>
              <a:rPr lang="en-GB" sz="3600" smtClean="0"/>
            </a:br>
            <a:r>
              <a:rPr lang="en-GB" sz="3600" smtClean="0"/>
              <a:t>open standards</a:t>
            </a:r>
            <a:endParaRPr lang="en-GB" sz="360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23528" y="1268760"/>
            <a:ext cx="8363272" cy="4525963"/>
          </a:xfrm>
        </p:spPr>
        <p:txBody>
          <a:bodyPr/>
          <a:lstStyle/>
          <a:p>
            <a:pPr>
              <a:defRPr/>
            </a:pPr>
            <a:r>
              <a:rPr lang="en-GB" sz="2800" smtClean="0"/>
              <a:t>Infrastructure Capabilities</a:t>
            </a:r>
          </a:p>
          <a:p>
            <a:pPr lvl="1">
              <a:defRPr/>
            </a:pPr>
            <a:r>
              <a:rPr lang="en-GB" sz="2400" smtClean="0"/>
              <a:t>VM Management, Data Management, Information Discovery, Accounting, Monitoring, Notification</a:t>
            </a:r>
          </a:p>
          <a:p>
            <a:pPr>
              <a:defRPr/>
            </a:pPr>
            <a:r>
              <a:rPr lang="en-GB" sz="2800" smtClean="0"/>
              <a:t>Community Capabilities</a:t>
            </a:r>
          </a:p>
          <a:p>
            <a:pPr lvl="1">
              <a:defRPr/>
            </a:pPr>
            <a:r>
              <a:rPr lang="en-GB" sz="2400" smtClean="0"/>
              <a:t>Federated authentication &amp; authorisation, VM Image Sharing (Virtual Image repository)</a:t>
            </a:r>
          </a:p>
          <a:p>
            <a:pPr>
              <a:defRPr/>
            </a:pPr>
            <a:r>
              <a:rPr lang="en-GB" sz="2800" smtClean="0"/>
              <a:t>Implementation based on third party, </a:t>
            </a:r>
            <a:r>
              <a:rPr lang="en-GB" sz="2800" smtClean="0">
                <a:solidFill>
                  <a:srgbClr val="FF0000"/>
                </a:solidFill>
              </a:rPr>
              <a:t>open standards </a:t>
            </a:r>
            <a:r>
              <a:rPr lang="en-GB" sz="2800" smtClean="0"/>
              <a:t>and </a:t>
            </a:r>
            <a:r>
              <a:rPr lang="en-GB" sz="2800" smtClean="0">
                <a:solidFill>
                  <a:srgbClr val="FF0000"/>
                </a:solidFill>
              </a:rPr>
              <a:t>open source implementations</a:t>
            </a:r>
            <a:r>
              <a:rPr lang="en-GB" sz="2800" smtClean="0"/>
              <a:t>:</a:t>
            </a:r>
          </a:p>
          <a:p>
            <a:pPr lvl="1">
              <a:defRPr/>
            </a:pPr>
            <a:r>
              <a:rPr lang="en-GB" sz="2400" smtClean="0"/>
              <a:t>Frond-end interfaces: OCCI, CDMI-OVF, GLUE-LDAP</a:t>
            </a:r>
          </a:p>
          <a:p>
            <a:pPr lvl="1">
              <a:defRPr/>
            </a:pPr>
            <a:r>
              <a:rPr lang="en-GB" sz="2400" smtClean="0"/>
              <a:t>Back-end interfaces: UR+-StAR, Nagios, ActiveMQ</a:t>
            </a:r>
          </a:p>
          <a:p>
            <a:pPr lvl="1">
              <a:defRPr/>
            </a:pPr>
            <a:r>
              <a:rPr lang="en-GB" sz="2400" smtClean="0"/>
              <a:t>Providers: OpenNebula, OpenStack, Stratuslab</a:t>
            </a:r>
          </a:p>
          <a:p>
            <a:endParaRPr lang="en-GB" sz="2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3F47-AF8A-4F05-8C53-5BEC1134108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dirty="0" smtClean="0"/>
              <a:t>EGI-</a:t>
            </a:r>
            <a:r>
              <a:rPr lang="en-IE" dirty="0" err="1" smtClean="0"/>
              <a:t>InSPIRE</a:t>
            </a:r>
            <a:r>
              <a:rPr lang="en-IE" dirty="0" smtClean="0"/>
              <a:t> Project</a:t>
            </a:r>
            <a:endParaRPr lang="en-GB" dirty="0" smtClean="0"/>
          </a:p>
        </p:txBody>
      </p:sp>
      <p:sp>
        <p:nvSpPr>
          <p:cNvPr id="921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GB" dirty="0" smtClean="0">
                <a:solidFill>
                  <a:srgbClr val="FF0000"/>
                </a:solidFill>
              </a:rPr>
              <a:t>   </a:t>
            </a:r>
            <a:r>
              <a:rPr lang="en-GB" sz="2400" dirty="0" smtClean="0">
                <a:solidFill>
                  <a:srgbClr val="FF0000"/>
                </a:solidFill>
              </a:rPr>
              <a:t>In</a:t>
            </a:r>
            <a:r>
              <a:rPr lang="en-GB" sz="2400" dirty="0" smtClean="0"/>
              <a:t>tegrated </a:t>
            </a:r>
            <a:r>
              <a:rPr lang="en-GB" sz="2400" dirty="0" smtClean="0">
                <a:solidFill>
                  <a:srgbClr val="FF0000"/>
                </a:solidFill>
              </a:rPr>
              <a:t>S</a:t>
            </a:r>
            <a:r>
              <a:rPr lang="en-GB" sz="2400" dirty="0" smtClean="0"/>
              <a:t>ustainable </a:t>
            </a:r>
            <a:r>
              <a:rPr lang="en-GB" sz="2400" dirty="0" smtClean="0">
                <a:solidFill>
                  <a:srgbClr val="FF0000"/>
                </a:solidFill>
              </a:rPr>
              <a:t>P</a:t>
            </a:r>
            <a:r>
              <a:rPr lang="en-GB" sz="2400" dirty="0" smtClean="0"/>
              <a:t>an-European </a:t>
            </a:r>
            <a:r>
              <a:rPr lang="en-GB" sz="2400" dirty="0" smtClean="0">
                <a:solidFill>
                  <a:srgbClr val="FF0000"/>
                </a:solidFill>
              </a:rPr>
              <a:t>I</a:t>
            </a:r>
            <a:r>
              <a:rPr lang="en-GB" sz="2400" dirty="0" smtClean="0"/>
              <a:t>nfrastructure for </a:t>
            </a:r>
            <a:r>
              <a:rPr lang="en-GB" sz="2400" dirty="0" smtClean="0">
                <a:solidFill>
                  <a:srgbClr val="FF0000"/>
                </a:solidFill>
              </a:rPr>
              <a:t>R</a:t>
            </a:r>
            <a:r>
              <a:rPr lang="en-GB" sz="2400" dirty="0" smtClean="0"/>
              <a:t>esearchers in </a:t>
            </a:r>
            <a:r>
              <a:rPr lang="en-GB" sz="2400" dirty="0" smtClean="0">
                <a:solidFill>
                  <a:srgbClr val="FF0000"/>
                </a:solidFill>
              </a:rPr>
              <a:t>E</a:t>
            </a:r>
            <a:r>
              <a:rPr lang="en-GB" sz="2400" dirty="0" smtClean="0"/>
              <a:t>urope</a:t>
            </a:r>
          </a:p>
          <a:p>
            <a:pPr algn="ctr" eaLnBrk="1" hangingPunct="1">
              <a:buFontTx/>
              <a:buNone/>
            </a:pPr>
            <a:endParaRPr lang="en-GB" sz="2400" dirty="0" smtClean="0"/>
          </a:p>
          <a:p>
            <a:pPr marL="0" indent="0" eaLnBrk="1" hangingPunct="1">
              <a:buNone/>
            </a:pPr>
            <a:r>
              <a:rPr lang="en-GB" sz="2400" dirty="0" smtClean="0"/>
              <a:t>A 4 year project with €25M EC </a:t>
            </a:r>
            <a:br>
              <a:rPr lang="en-GB" sz="2400" dirty="0" smtClean="0"/>
            </a:br>
            <a:r>
              <a:rPr lang="en-GB" sz="2400" dirty="0" smtClean="0"/>
              <a:t>contribution</a:t>
            </a:r>
          </a:p>
          <a:p>
            <a:pPr lvl="1" eaLnBrk="1" hangingPunct="1"/>
            <a:r>
              <a:rPr lang="en-GB" sz="2400" dirty="0" smtClean="0"/>
              <a:t>Project cost €72M</a:t>
            </a:r>
          </a:p>
          <a:p>
            <a:pPr lvl="1" eaLnBrk="1" hangingPunct="1"/>
            <a:r>
              <a:rPr lang="en-GB" sz="2400" dirty="0" smtClean="0"/>
              <a:t>Total Effort ~€330M</a:t>
            </a:r>
          </a:p>
          <a:p>
            <a:pPr lvl="1" eaLnBrk="1" hangingPunct="1"/>
            <a:r>
              <a:rPr lang="en-GB" sz="2400" dirty="0" smtClean="0"/>
              <a:t>Effort: 9261PMs</a:t>
            </a:r>
          </a:p>
          <a:p>
            <a:pPr eaLnBrk="1" hangingPunct="1">
              <a:buFontTx/>
              <a:buNone/>
            </a:pPr>
            <a:endParaRPr lang="en-GB" dirty="0" smtClean="0"/>
          </a:p>
          <a:p>
            <a:pPr eaLnBrk="1" hangingPunct="1"/>
            <a:endParaRPr lang="en-GB" dirty="0" smtClean="0"/>
          </a:p>
          <a:p>
            <a:pPr eaLnBrk="1" hangingPunct="1">
              <a:buFontTx/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94095C-964D-40F4-8470-0E3424E63D98}" type="datetime1">
              <a:rPr lang="en-US" smtClean="0"/>
              <a:pPr>
                <a:defRPr/>
              </a:pPr>
              <a:t>6/21/2012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EC Review Introduction – June 2012</a:t>
            </a:r>
            <a:endParaRPr lang="en-US"/>
          </a:p>
        </p:txBody>
      </p:sp>
      <p:sp>
        <p:nvSpPr>
          <p:cNvPr id="9221" name="TextBox 7"/>
          <p:cNvSpPr txBox="1">
            <a:spLocks noChangeArrowheads="1"/>
          </p:cNvSpPr>
          <p:nvPr/>
        </p:nvSpPr>
        <p:spPr bwMode="auto">
          <a:xfrm>
            <a:off x="691922" y="5010654"/>
            <a:ext cx="3481388" cy="113823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CC66"/>
              </a:buClr>
            </a:pPr>
            <a:r>
              <a:rPr lang="en-GB" sz="2000" b="1" dirty="0">
                <a:solidFill>
                  <a:srgbClr val="333399"/>
                </a:solidFill>
                <a:latin typeface="Arial" charset="0"/>
              </a:rPr>
              <a:t>Project Partners </a:t>
            </a:r>
            <a:r>
              <a:rPr lang="en-GB" sz="2000" b="1" dirty="0" smtClean="0">
                <a:solidFill>
                  <a:srgbClr val="333399"/>
                </a:solidFill>
                <a:latin typeface="Arial" charset="0"/>
              </a:rPr>
              <a:t>(50)</a:t>
            </a:r>
            <a:endParaRPr lang="en-GB" sz="2000" b="1" dirty="0">
              <a:solidFill>
                <a:srgbClr val="333399"/>
              </a:solidFill>
              <a:latin typeface="Arial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en-GB" sz="2000" dirty="0">
                <a:solidFill>
                  <a:srgbClr val="333399"/>
                </a:solidFill>
                <a:latin typeface="Arial" charset="0"/>
              </a:rPr>
              <a:t> EGI.eu, </a:t>
            </a:r>
            <a:r>
              <a:rPr lang="en-GB" sz="2000" dirty="0" smtClean="0">
                <a:solidFill>
                  <a:srgbClr val="333399"/>
                </a:solidFill>
                <a:latin typeface="Arial" charset="0"/>
              </a:rPr>
              <a:t>38 </a:t>
            </a:r>
            <a:r>
              <a:rPr lang="en-GB" sz="2000" dirty="0">
                <a:solidFill>
                  <a:srgbClr val="333399"/>
                </a:solidFill>
                <a:latin typeface="Arial" charset="0"/>
              </a:rPr>
              <a:t>NGIs, 2 EIROs</a:t>
            </a:r>
          </a:p>
          <a:p>
            <a:pPr algn="ctr" eaLnBrk="1" hangingPunct="1">
              <a:spcBef>
                <a:spcPct val="20000"/>
              </a:spcBef>
            </a:pPr>
            <a:r>
              <a:rPr lang="en-GB" sz="2000" dirty="0">
                <a:solidFill>
                  <a:srgbClr val="333399"/>
                </a:solidFill>
                <a:latin typeface="Arial" charset="0"/>
              </a:rPr>
              <a:t> Asia Pacific </a:t>
            </a:r>
            <a:r>
              <a:rPr lang="en-GB" sz="2000" dirty="0" smtClean="0">
                <a:solidFill>
                  <a:srgbClr val="333399"/>
                </a:solidFill>
                <a:latin typeface="Arial" charset="0"/>
              </a:rPr>
              <a:t>(9 </a:t>
            </a:r>
            <a:r>
              <a:rPr lang="en-GB" sz="2000" dirty="0">
                <a:solidFill>
                  <a:srgbClr val="333399"/>
                </a:solidFill>
                <a:latin typeface="Arial" charset="0"/>
              </a:rPr>
              <a:t>partners)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44616" y="2591496"/>
            <a:ext cx="3456384" cy="3557396"/>
          </a:xfrm>
          <a:prstGeom prst="rect">
            <a:avLst/>
          </a:prstGeom>
          <a:effectLst>
            <a:outerShdw blurRad="88900" dist="889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3F47-AF8A-4F05-8C53-5BEC1134108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8691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820472" cy="4525963"/>
          </a:xfrm>
          <a:noFill/>
        </p:spPr>
        <p:txBody>
          <a:bodyPr/>
          <a:lstStyle/>
          <a:p>
            <a:r>
              <a:rPr lang="en-US" sz="2800" smtClean="0"/>
              <a:t>Introduction to the European Grid Infrastructure</a:t>
            </a:r>
          </a:p>
          <a:p>
            <a:r>
              <a:rPr lang="en-US" sz="2800" smtClean="0"/>
              <a:t>AAI in the middleware-based EGI</a:t>
            </a:r>
          </a:p>
          <a:p>
            <a:r>
              <a:rPr lang="en-US" sz="2800" smtClean="0"/>
              <a:t>Towards FIM adoption</a:t>
            </a:r>
          </a:p>
          <a:p>
            <a:pPr lvl="1"/>
            <a:r>
              <a:rPr lang="en-US" sz="2400" smtClean="0"/>
              <a:t>EGI Federated Cloud</a:t>
            </a:r>
          </a:p>
          <a:p>
            <a:pPr lvl="1"/>
            <a:r>
              <a:rPr lang="en-US" sz="2400" smtClean="0"/>
              <a:t>Federated AAI Pilot for EGA</a:t>
            </a:r>
          </a:p>
          <a:p>
            <a:pPr lvl="1"/>
            <a:r>
              <a:rPr lang="en-US" sz="2400" smtClean="0"/>
              <a:t>NGI survey</a:t>
            </a:r>
          </a:p>
          <a:p>
            <a:r>
              <a:rPr lang="en-US" sz="2800" smtClean="0"/>
              <a:t>Conclusions and next steps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3F47-AF8A-4F05-8C53-5BEC1134108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3078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The EGI Ecosystem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EAE03-69BD-4C08-B18E-8C9F5694E65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395776" y="4221088"/>
            <a:ext cx="2160000" cy="1980000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400" b="1" smtClean="0">
                <a:solidFill>
                  <a:srgbClr val="000000"/>
                </a:solidFill>
              </a:rPr>
              <a:t>Public Funding </a:t>
            </a:r>
            <a:r>
              <a:rPr lang="en-US" sz="1400" b="1" dirty="0" smtClean="0">
                <a:solidFill>
                  <a:srgbClr val="000000"/>
                </a:solidFill>
              </a:rPr>
              <a:t>Bodies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39552" y="4365104"/>
            <a:ext cx="1851429" cy="6480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white"/>
                </a:solidFill>
              </a:rPr>
              <a:t>European Commission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50062" y="5092288"/>
            <a:ext cx="1851429" cy="6480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white"/>
                </a:solidFill>
              </a:rPr>
              <a:t>National Research Councils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491880" y="3645024"/>
            <a:ext cx="2160000" cy="2376264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0" tIns="46800" rIns="0" rtlCol="0" anchor="t"/>
          <a:lstStyle/>
          <a:p>
            <a:pPr algn="ctr"/>
            <a:r>
              <a:rPr lang="en-US" b="1" smtClean="0">
                <a:solidFill>
                  <a:srgbClr val="000000"/>
                </a:solidFill>
              </a:rPr>
              <a:t>Resource &amp; service </a:t>
            </a:r>
            <a:r>
              <a:rPr lang="en-US" b="1" dirty="0" smtClean="0">
                <a:solidFill>
                  <a:srgbClr val="000000"/>
                </a:solidFill>
              </a:rPr>
              <a:t>Providers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707904" y="4401112"/>
            <a:ext cx="1728190" cy="32403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smtClean="0">
                <a:solidFill>
                  <a:prstClr val="white"/>
                </a:solidFill>
              </a:rPr>
              <a:t>EGI.eu foundation</a:t>
            </a:r>
            <a:endParaRPr lang="en-US" sz="1500" dirty="0">
              <a:solidFill>
                <a:prstClr val="white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635896" y="4797152"/>
            <a:ext cx="1872206" cy="108012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mtClean="0">
                <a:solidFill>
                  <a:prstClr val="white"/>
                </a:solidFill>
              </a:rPr>
              <a:t>National Grid Infrastructures (NGIs) ~45</a:t>
            </a:r>
            <a:endParaRPr lang="en-US" sz="2000" b="1" dirty="0">
              <a:solidFill>
                <a:prstClr val="white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732480" y="4293096"/>
            <a:ext cx="2160000" cy="1980000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Technology Providers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6948504" y="4761216"/>
            <a:ext cx="1728192" cy="6120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smtClean="0">
                <a:solidFill>
                  <a:prstClr val="white"/>
                </a:solidFill>
              </a:rPr>
              <a:t>Grid middleware software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6948504" y="5517232"/>
            <a:ext cx="1728192" cy="576064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smtClean="0">
                <a:solidFill>
                  <a:prstClr val="white"/>
                </a:solidFill>
              </a:rPr>
              <a:t>Cloud  provider software</a:t>
            </a:r>
            <a:endParaRPr lang="en-US" sz="1600" dirty="0">
              <a:solidFill>
                <a:prstClr val="white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1475776" y="2060848"/>
            <a:ext cx="2016344" cy="2178352"/>
          </a:xfrm>
          <a:prstGeom prst="straightConnector1">
            <a:avLst/>
          </a:prstGeom>
          <a:ln>
            <a:solidFill>
              <a:srgbClr val="1F497D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28" idx="3"/>
            <a:endCxn id="17" idx="0"/>
          </p:cNvCxnSpPr>
          <p:nvPr/>
        </p:nvCxnSpPr>
        <p:spPr>
          <a:xfrm>
            <a:off x="5652120" y="2042736"/>
            <a:ext cx="2160360" cy="2250360"/>
          </a:xfrm>
          <a:prstGeom prst="straightConnector1">
            <a:avLst/>
          </a:prstGeom>
          <a:ln>
            <a:solidFill>
              <a:srgbClr val="1F497D"/>
            </a:solidFill>
            <a:prstDash val="dash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475397" y="4345359"/>
            <a:ext cx="1472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Requirements</a:t>
            </a:r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55728" y="4221088"/>
            <a:ext cx="1080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Policies + Funding</a:t>
            </a:r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83768" y="1628800"/>
            <a:ext cx="1080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Policies + Funding</a:t>
            </a:r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75435" y="5261138"/>
            <a:ext cx="12764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Strategic Feedback</a:t>
            </a:r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678196" y="3717032"/>
            <a:ext cx="1718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Requirements + Feedback</a:t>
            </a:r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3492120" y="1052736"/>
            <a:ext cx="2160000" cy="1980000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sz="1600" b="1" dirty="0" smtClean="0">
              <a:solidFill>
                <a:srgbClr val="000000"/>
              </a:solidFill>
            </a:endParaRPr>
          </a:p>
          <a:p>
            <a:pPr algn="ctr"/>
            <a:r>
              <a:rPr lang="en-US" sz="1600" b="1" dirty="0" smtClean="0">
                <a:solidFill>
                  <a:srgbClr val="000000"/>
                </a:solidFill>
              </a:rPr>
              <a:t>User Community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97856" y="3121804"/>
            <a:ext cx="1080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Services + Support</a:t>
            </a:r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18348" y="3096256"/>
            <a:ext cx="1718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Requirements + Feedback</a:t>
            </a:r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550681" y="5282044"/>
            <a:ext cx="1325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SW + </a:t>
            </a:r>
            <a:br>
              <a:rPr lang="en-US" sz="140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sz="140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Support</a:t>
            </a:r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4644008" y="3032736"/>
            <a:ext cx="240" cy="612288"/>
          </a:xfrm>
          <a:prstGeom prst="straightConnector1">
            <a:avLst/>
          </a:prstGeom>
          <a:ln>
            <a:solidFill>
              <a:srgbClr val="1F497D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 flipV="1">
            <a:off x="5651880" y="4725144"/>
            <a:ext cx="1080600" cy="648072"/>
          </a:xfrm>
          <a:prstGeom prst="straightConnector1">
            <a:avLst/>
          </a:prstGeom>
          <a:ln>
            <a:solidFill>
              <a:srgbClr val="1F497D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5651880" y="4581128"/>
            <a:ext cx="1080600" cy="648072"/>
          </a:xfrm>
          <a:prstGeom prst="straightConnector1">
            <a:avLst/>
          </a:prstGeom>
          <a:ln>
            <a:solidFill>
              <a:srgbClr val="1F497D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2555776" y="4581128"/>
            <a:ext cx="936104" cy="576064"/>
          </a:xfrm>
          <a:prstGeom prst="straightConnector1">
            <a:avLst/>
          </a:prstGeom>
          <a:ln>
            <a:solidFill>
              <a:srgbClr val="1F497D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4499992" y="3033024"/>
            <a:ext cx="0" cy="612000"/>
          </a:xfrm>
          <a:prstGeom prst="straightConnector1">
            <a:avLst/>
          </a:prstGeom>
          <a:ln>
            <a:solidFill>
              <a:srgbClr val="1F497D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2555776" y="4725144"/>
            <a:ext cx="936104" cy="576064"/>
          </a:xfrm>
          <a:prstGeom prst="straightConnector1">
            <a:avLst/>
          </a:prstGeom>
          <a:ln>
            <a:solidFill>
              <a:srgbClr val="1F497D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9" name="Picture 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0132" y="908720"/>
            <a:ext cx="2069596" cy="2170180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6591938" y="1439198"/>
            <a:ext cx="9348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200" smtClean="0">
                <a:solidFill>
                  <a:schemeClr val="bg1"/>
                </a:solidFill>
                <a:latin typeface="+mn-lt"/>
              </a:rPr>
              <a:t>TRANSfoRm</a:t>
            </a:r>
            <a:endParaRPr lang="en-GB" sz="120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796136" y="1052736"/>
            <a:ext cx="3347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smtClean="0"/>
              <a:t>VRC: Virtual Research Community</a:t>
            </a:r>
          </a:p>
          <a:p>
            <a:pPr algn="r"/>
            <a:r>
              <a:rPr lang="en-GB" sz="1400" smtClean="0"/>
              <a:t>VO: Virtual Organisation</a:t>
            </a:r>
            <a:endParaRPr lang="en-GB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EGI’s </a:t>
            </a:r>
            <a:r>
              <a:rPr lang="en-US" sz="3200" smtClean="0"/>
              <a:t>Strategic Focus</a:t>
            </a:r>
            <a:br>
              <a:rPr lang="en-US" sz="3200" smtClean="0"/>
            </a:br>
            <a:r>
              <a:rPr lang="en-US" sz="3200" smtClean="0"/>
              <a:t> http://go.egi.eu/EGI2020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676" y="1296144"/>
            <a:ext cx="8532812" cy="4797152"/>
          </a:xfrm>
        </p:spPr>
        <p:txBody>
          <a:bodyPr>
            <a:normAutofit/>
          </a:bodyPr>
          <a:lstStyle/>
          <a:p>
            <a:r>
              <a:rPr lang="en-US" sz="2800" smtClean="0"/>
              <a:t>Operational </a:t>
            </a:r>
            <a:r>
              <a:rPr lang="en-US" sz="2800" dirty="0" smtClean="0"/>
              <a:t>Infrastructure</a:t>
            </a:r>
          </a:p>
          <a:p>
            <a:pPr lvl="1"/>
            <a:r>
              <a:rPr lang="en-US" sz="2400" dirty="0" smtClean="0"/>
              <a:t>Operate a European wide infrastructure</a:t>
            </a:r>
          </a:p>
          <a:p>
            <a:pPr lvl="1"/>
            <a:r>
              <a:rPr lang="en-US" sz="2400" dirty="0" smtClean="0"/>
              <a:t>Offer its use to other research infrastructures</a:t>
            </a:r>
          </a:p>
          <a:p>
            <a:pPr lvl="1"/>
            <a:r>
              <a:rPr lang="en-US" sz="2400" dirty="0" smtClean="0"/>
              <a:t>Build a federated cloud environment</a:t>
            </a:r>
          </a:p>
          <a:p>
            <a:r>
              <a:rPr lang="en-US" sz="2800" smtClean="0"/>
              <a:t>Community &amp; Coordination</a:t>
            </a:r>
          </a:p>
          <a:p>
            <a:pPr lvl="1"/>
            <a:r>
              <a:rPr lang="en-US" sz="2400" smtClean="0"/>
              <a:t>Community building through events</a:t>
            </a:r>
          </a:p>
          <a:p>
            <a:pPr lvl="1"/>
            <a:r>
              <a:rPr lang="en-US" sz="2400" smtClean="0"/>
              <a:t>Community networking through the NGIs</a:t>
            </a:r>
          </a:p>
          <a:p>
            <a:r>
              <a:rPr lang="en-US" sz="2800" smtClean="0"/>
              <a:t>Virtual Research Environments (VREs)</a:t>
            </a:r>
          </a:p>
          <a:p>
            <a:pPr lvl="1"/>
            <a:r>
              <a:rPr lang="en-US" sz="2400" smtClean="0"/>
              <a:t>Support the development, integration &amp; operation of </a:t>
            </a:r>
            <a:br>
              <a:rPr lang="en-US" sz="2400" smtClean="0"/>
            </a:br>
            <a:r>
              <a:rPr lang="en-US" sz="2400" smtClean="0"/>
              <a:t>community/project/domain specific services</a:t>
            </a:r>
          </a:p>
          <a:p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3F47-AF8A-4F05-8C53-5BEC1134108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sosceles Triangle 8"/>
          <p:cNvSpPr/>
          <p:nvPr/>
        </p:nvSpPr>
        <p:spPr>
          <a:xfrm>
            <a:off x="6849144" y="5013176"/>
            <a:ext cx="2187352" cy="1152128"/>
          </a:xfrm>
          <a:prstGeom prst="triangle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smtClean="0"/>
              <a:t>AAI in the </a:t>
            </a:r>
            <a:br>
              <a:rPr lang="en-GB" sz="3600" smtClean="0"/>
            </a:br>
            <a:r>
              <a:rPr lang="en-GB" sz="3600" smtClean="0"/>
              <a:t>middleware-based EGI</a:t>
            </a:r>
            <a:endParaRPr lang="en-GB" sz="3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1207293"/>
            <a:ext cx="9108504" cy="4525963"/>
          </a:xfrm>
        </p:spPr>
        <p:txBody>
          <a:bodyPr/>
          <a:lstStyle/>
          <a:p>
            <a:pPr>
              <a:buNone/>
            </a:pPr>
            <a:r>
              <a:rPr lang="en-GB" sz="2600" smtClean="0"/>
              <a:t>Grid = federated resources exposed for controlled sharing via middleware services</a:t>
            </a:r>
          </a:p>
          <a:p>
            <a:pPr lvl="1"/>
            <a:endParaRPr lang="en-GB" sz="1200" smtClean="0"/>
          </a:p>
          <a:p>
            <a:pPr lvl="1"/>
            <a:r>
              <a:rPr lang="en-GB" sz="2400" smtClean="0"/>
              <a:t>X.509 personal certificates</a:t>
            </a:r>
          </a:p>
          <a:p>
            <a:pPr lvl="2"/>
            <a:r>
              <a:rPr lang="en-GB" sz="2000" smtClean="0"/>
              <a:t>From IGTF CAs</a:t>
            </a:r>
          </a:p>
          <a:p>
            <a:pPr lvl="2"/>
            <a:r>
              <a:rPr lang="en-GB" sz="2000" smtClean="0"/>
              <a:t>From Terena Certificate Service</a:t>
            </a:r>
          </a:p>
          <a:p>
            <a:pPr lvl="1"/>
            <a:r>
              <a:rPr lang="en-GB" sz="2400" smtClean="0"/>
              <a:t>Limited certificates</a:t>
            </a:r>
          </a:p>
          <a:p>
            <a:pPr lvl="2"/>
            <a:r>
              <a:rPr lang="en-GB" sz="2000" smtClean="0"/>
              <a:t>Restricted in lifetime and/or infrastructure coverage</a:t>
            </a:r>
          </a:p>
          <a:p>
            <a:pPr lvl="1"/>
            <a:r>
              <a:rPr lang="en-GB" sz="2400" smtClean="0"/>
              <a:t>Robot certificates</a:t>
            </a:r>
          </a:p>
          <a:p>
            <a:pPr lvl="2"/>
            <a:r>
              <a:rPr lang="en-GB" sz="2000" smtClean="0"/>
              <a:t>Belong to applications (portals) instead of users</a:t>
            </a:r>
          </a:p>
          <a:p>
            <a:pPr lvl="1"/>
            <a:r>
              <a:rPr lang="en-GB" sz="2400" smtClean="0"/>
              <a:t>Identity federations</a:t>
            </a:r>
          </a:p>
          <a:p>
            <a:pPr lvl="2"/>
            <a:r>
              <a:rPr lang="en-GB" sz="2000" smtClean="0"/>
              <a:t>Middleware bridging, science gateways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3F47-AF8A-4F05-8C53-5BEC1134108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Isosceles Triangle 5"/>
          <p:cNvSpPr/>
          <p:nvPr/>
        </p:nvSpPr>
        <p:spPr>
          <a:xfrm flipV="1">
            <a:off x="6804248" y="2348880"/>
            <a:ext cx="2267744" cy="3888432"/>
          </a:xfrm>
          <a:prstGeom prst="triangle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986895" y="2348880"/>
            <a:ext cx="1905585" cy="33393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smtClean="0"/>
              <a:t>Tens of thousands</a:t>
            </a:r>
          </a:p>
          <a:p>
            <a:pPr algn="ctr"/>
            <a:endParaRPr lang="en-GB" b="1" smtClean="0"/>
          </a:p>
          <a:p>
            <a:pPr algn="ctr"/>
            <a:endParaRPr lang="en-GB" b="1" smtClean="0"/>
          </a:p>
          <a:p>
            <a:pPr algn="ctr"/>
            <a:endParaRPr lang="en-GB" b="1" smtClean="0"/>
          </a:p>
          <a:p>
            <a:pPr algn="ctr"/>
            <a:r>
              <a:rPr lang="en-GB" b="1" smtClean="0"/>
              <a:t>Thousands</a:t>
            </a:r>
          </a:p>
          <a:p>
            <a:pPr algn="ctr"/>
            <a:endParaRPr lang="en-GB" sz="2400" b="1" smtClean="0"/>
          </a:p>
          <a:p>
            <a:pPr algn="ctr"/>
            <a:endParaRPr lang="en-GB" b="1" smtClean="0"/>
          </a:p>
          <a:p>
            <a:pPr algn="ctr"/>
            <a:r>
              <a:rPr lang="en-GB" b="1" smtClean="0"/>
              <a:t>Hundreds</a:t>
            </a:r>
          </a:p>
          <a:p>
            <a:pPr algn="ctr"/>
            <a:endParaRPr lang="en-GB" b="1" smtClean="0"/>
          </a:p>
          <a:p>
            <a:pPr algn="ctr"/>
            <a:endParaRPr lang="en-GB" b="1" smtClean="0"/>
          </a:p>
          <a:p>
            <a:pPr algn="ctr"/>
            <a:r>
              <a:rPr lang="en-GB" b="1" smtClean="0"/>
              <a:t>?</a:t>
            </a:r>
            <a:endParaRPr lang="en-GB" b="1"/>
          </a:p>
        </p:txBody>
      </p:sp>
      <p:sp>
        <p:nvSpPr>
          <p:cNvPr id="8" name="TextBox 7"/>
          <p:cNvSpPr txBox="1"/>
          <p:nvPr/>
        </p:nvSpPr>
        <p:spPr>
          <a:xfrm>
            <a:off x="7380312" y="1988840"/>
            <a:ext cx="1324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mtClean="0"/>
              <a:t>Nb. of users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an 29"/>
          <p:cNvSpPr/>
          <p:nvPr/>
        </p:nvSpPr>
        <p:spPr>
          <a:xfrm>
            <a:off x="2195736" y="4581128"/>
            <a:ext cx="2304256" cy="864096"/>
          </a:xfrm>
          <a:prstGeom prst="can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Pie 31"/>
          <p:cNvSpPr/>
          <p:nvPr/>
        </p:nvSpPr>
        <p:spPr>
          <a:xfrm>
            <a:off x="4610583" y="4634553"/>
            <a:ext cx="3489809" cy="1440160"/>
          </a:xfrm>
          <a:prstGeom prst="pie">
            <a:avLst>
              <a:gd name="adj1" fmla="val 14371510"/>
              <a:gd name="adj2" fmla="val 14295142"/>
            </a:avLst>
          </a:prstGeom>
          <a:solidFill>
            <a:schemeClr val="accent6">
              <a:lumMod val="75000"/>
            </a:schemeClr>
          </a:solidFill>
          <a:scene3d>
            <a:camera prst="orthographicFront">
              <a:rot lat="4178645" lon="11522056" rev="11464628"/>
            </a:camera>
            <a:lightRig rig="threePt" dir="t"/>
          </a:scene3d>
          <a:sp3d extrusionH="254000">
            <a:extrusionClr>
              <a:schemeClr val="accent6">
                <a:lumMod val="75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Federated Cloud: </a:t>
            </a:r>
            <a:br>
              <a:rPr lang="en-US" sz="3600" smtClean="0"/>
            </a:br>
            <a:r>
              <a:rPr lang="en-US" sz="3600" smtClean="0"/>
              <a:t>a new EGI platform</a:t>
            </a:r>
            <a:endParaRPr lang="en-US" sz="3600" dirty="0"/>
          </a:p>
        </p:txBody>
      </p:sp>
      <p:sp>
        <p:nvSpPr>
          <p:cNvPr id="23" name="TextBox 22"/>
          <p:cNvSpPr txBox="1"/>
          <p:nvPr/>
        </p:nvSpPr>
        <p:spPr>
          <a:xfrm>
            <a:off x="5475624" y="5570077"/>
            <a:ext cx="19046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smtClean="0"/>
              <a:t>EGI resources</a:t>
            </a:r>
            <a:br>
              <a:rPr lang="en-GB" sz="1400" smtClean="0"/>
            </a:br>
            <a:r>
              <a:rPr lang="en-GB" sz="1400" smtClean="0"/>
              <a:t>(clusters, storages,...)</a:t>
            </a:r>
            <a:endParaRPr lang="en-GB" sz="1400"/>
          </a:p>
        </p:txBody>
      </p:sp>
      <p:sp>
        <p:nvSpPr>
          <p:cNvPr id="39" name="Pie 38"/>
          <p:cNvSpPr/>
          <p:nvPr/>
        </p:nvSpPr>
        <p:spPr>
          <a:xfrm>
            <a:off x="2517193" y="4925153"/>
            <a:ext cx="2198823" cy="1221568"/>
          </a:xfrm>
          <a:prstGeom prst="pie">
            <a:avLst>
              <a:gd name="adj1" fmla="val 14371510"/>
              <a:gd name="adj2" fmla="val 14295142"/>
            </a:avLst>
          </a:prstGeom>
          <a:solidFill>
            <a:schemeClr val="accent6">
              <a:lumMod val="75000"/>
            </a:schemeClr>
          </a:solidFill>
          <a:scene3d>
            <a:camera prst="orthographicFront">
              <a:rot lat="4178645" lon="11522056" rev="11464628"/>
            </a:camera>
            <a:lightRig rig="threePt" dir="t"/>
          </a:scene3d>
          <a:sp3d extrusionH="254000">
            <a:extrusionClr>
              <a:schemeClr val="accent6">
                <a:lumMod val="75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Pie 39"/>
          <p:cNvSpPr/>
          <p:nvPr/>
        </p:nvSpPr>
        <p:spPr>
          <a:xfrm>
            <a:off x="2517193" y="4726221"/>
            <a:ext cx="2198823" cy="1221568"/>
          </a:xfrm>
          <a:prstGeom prst="pie">
            <a:avLst>
              <a:gd name="adj1" fmla="val 739169"/>
              <a:gd name="adj2" fmla="val 19293500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scene3d>
            <a:camera prst="orthographicFront">
              <a:rot lat="4178645" lon="11522056" rev="11464628"/>
            </a:camera>
            <a:lightRig rig="threePt" dir="t"/>
          </a:scene3d>
          <a:sp3d extrusionH="254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27584" y="5733256"/>
            <a:ext cx="51125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smtClean="0"/>
              <a:t>Dedicated  or shared resources/platforms</a:t>
            </a:r>
            <a:br>
              <a:rPr lang="en-GB" sz="1400" smtClean="0"/>
            </a:br>
            <a:r>
              <a:rPr lang="en-GB" sz="1400" smtClean="0"/>
              <a:t>(e.g. Clusters; dekstop grids, commercial cluds, GPUs, etc.)</a:t>
            </a:r>
            <a:br>
              <a:rPr lang="en-GB" sz="1400" smtClean="0"/>
            </a:br>
            <a:endParaRPr lang="en-GB" sz="1400"/>
          </a:p>
        </p:txBody>
      </p:sp>
      <p:sp>
        <p:nvSpPr>
          <p:cNvPr id="45" name="TextBox 44"/>
          <p:cNvSpPr txBox="1"/>
          <p:nvPr/>
        </p:nvSpPr>
        <p:spPr>
          <a:xfrm>
            <a:off x="179512" y="4653137"/>
            <a:ext cx="20162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smtClean="0"/>
              <a:t>Research facilities </a:t>
            </a:r>
            <a:br>
              <a:rPr lang="en-GB" sz="1400" smtClean="0"/>
            </a:br>
            <a:r>
              <a:rPr lang="en-GB" sz="1400" smtClean="0"/>
              <a:t>(e.g. detectors, sensor networks)</a:t>
            </a:r>
            <a:endParaRPr lang="en-GB" sz="1400"/>
          </a:p>
        </p:txBody>
      </p:sp>
      <p:sp>
        <p:nvSpPr>
          <p:cNvPr id="51" name="Rectangle 50"/>
          <p:cNvSpPr/>
          <p:nvPr/>
        </p:nvSpPr>
        <p:spPr>
          <a:xfrm>
            <a:off x="4139952" y="4797733"/>
            <a:ext cx="288032" cy="288032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1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900" b="1" smtClean="0"/>
              <a:t>SW</a:t>
            </a:r>
            <a:endParaRPr lang="en-GB" sz="900" b="1"/>
          </a:p>
        </p:txBody>
      </p:sp>
      <p:sp>
        <p:nvSpPr>
          <p:cNvPr id="53" name="Rectangle 52"/>
          <p:cNvSpPr/>
          <p:nvPr/>
        </p:nvSpPr>
        <p:spPr>
          <a:xfrm>
            <a:off x="3275856" y="4725725"/>
            <a:ext cx="288032" cy="288032"/>
          </a:xfrm>
          <a:prstGeom prst="rect">
            <a:avLst/>
          </a:prstGeom>
          <a:solidFill>
            <a:srgbClr val="00B050"/>
          </a:solidFill>
          <a:ln w="31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900" smtClean="0"/>
              <a:t>VM</a:t>
            </a:r>
            <a:endParaRPr lang="en-GB" sz="900"/>
          </a:p>
        </p:txBody>
      </p:sp>
      <p:sp>
        <p:nvSpPr>
          <p:cNvPr id="61" name="Rectangle 60"/>
          <p:cNvSpPr/>
          <p:nvPr/>
        </p:nvSpPr>
        <p:spPr>
          <a:xfrm>
            <a:off x="3707904" y="4797153"/>
            <a:ext cx="288032" cy="288032"/>
          </a:xfrm>
          <a:prstGeom prst="rect">
            <a:avLst/>
          </a:prstGeom>
          <a:solidFill>
            <a:schemeClr val="accent3">
              <a:lumMod val="75000"/>
            </a:schemeClr>
          </a:solidFill>
          <a:ln w="31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900" b="1" smtClean="0"/>
              <a:t>DB</a:t>
            </a:r>
            <a:endParaRPr lang="en-GB" sz="900" b="1"/>
          </a:p>
        </p:txBody>
      </p:sp>
      <p:sp>
        <p:nvSpPr>
          <p:cNvPr id="28" name="TextBox 27"/>
          <p:cNvSpPr txBox="1"/>
          <p:nvPr/>
        </p:nvSpPr>
        <p:spPr>
          <a:xfrm>
            <a:off x="5192664" y="1268761"/>
            <a:ext cx="2331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Research Communities</a:t>
            </a:r>
            <a:endParaRPr lang="en-GB"/>
          </a:p>
        </p:txBody>
      </p:sp>
      <p:sp>
        <p:nvSpPr>
          <p:cNvPr id="3" name="Pie 2"/>
          <p:cNvSpPr/>
          <p:nvPr/>
        </p:nvSpPr>
        <p:spPr>
          <a:xfrm>
            <a:off x="4610583" y="4418529"/>
            <a:ext cx="3489809" cy="1440160"/>
          </a:xfrm>
          <a:prstGeom prst="pie">
            <a:avLst>
              <a:gd name="adj1" fmla="val 739169"/>
              <a:gd name="adj2" fmla="val 17998365"/>
            </a:avLst>
          </a:prstGeom>
          <a:scene3d>
            <a:camera prst="orthographicFront">
              <a:rot lat="4178645" lon="11522056" rev="11464628"/>
            </a:camera>
            <a:lightRig rig="threePt" dir="t"/>
          </a:scene3d>
          <a:sp3d extrusionH="254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Can 28"/>
          <p:cNvSpPr/>
          <p:nvPr/>
        </p:nvSpPr>
        <p:spPr>
          <a:xfrm>
            <a:off x="6876256" y="4509120"/>
            <a:ext cx="1008112" cy="720080"/>
          </a:xfrm>
          <a:prstGeom prst="can">
            <a:avLst>
              <a:gd name="adj" fmla="val 14409"/>
            </a:avLst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mtClean="0"/>
              <a:t>Grid middleware services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777858" y="4993431"/>
            <a:ext cx="1954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smtClean="0">
                <a:solidFill>
                  <a:schemeClr val="bg1"/>
                </a:solidFill>
              </a:rPr>
              <a:t>EGI Federated Cloud</a:t>
            </a:r>
            <a:endParaRPr lang="en-GB" sz="1400" b="1">
              <a:solidFill>
                <a:schemeClr val="bg1"/>
              </a:solidFill>
            </a:endParaRPr>
          </a:p>
        </p:txBody>
      </p:sp>
      <p:pic>
        <p:nvPicPr>
          <p:cNvPr id="58" name="Picture 2" descr="http://t3.gstatic.com/images?q=tbn:ANd9GcRxZirNJaDSMBgCW8ttLiaq-lmmv6bSeXrnnzndTBhfMqJ4ELS7B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560" y="1052736"/>
            <a:ext cx="936104" cy="9361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Left Arrow 58"/>
          <p:cNvSpPr/>
          <p:nvPr/>
        </p:nvSpPr>
        <p:spPr>
          <a:xfrm rot="16200000">
            <a:off x="4534071" y="1588361"/>
            <a:ext cx="411002" cy="822008"/>
          </a:xfrm>
          <a:prstGeom prst="leftArrow">
            <a:avLst>
              <a:gd name="adj1" fmla="val 50000"/>
              <a:gd name="adj2" fmla="val 376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3F47-AF8A-4F05-8C53-5BEC1134108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4788024" y="4580547"/>
            <a:ext cx="1008112" cy="288613"/>
          </a:xfrm>
          <a:prstGeom prst="rect">
            <a:avLst/>
          </a:prstGeom>
          <a:solidFill>
            <a:srgbClr val="00B050"/>
          </a:solidFill>
          <a:ln w="31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050" smtClean="0"/>
              <a:t>Virtual machine</a:t>
            </a:r>
            <a:endParaRPr lang="en-GB" sz="1050"/>
          </a:p>
        </p:txBody>
      </p:sp>
      <p:sp>
        <p:nvSpPr>
          <p:cNvPr id="41" name="Rectangle 40"/>
          <p:cNvSpPr/>
          <p:nvPr/>
        </p:nvSpPr>
        <p:spPr>
          <a:xfrm>
            <a:off x="5148064" y="4437112"/>
            <a:ext cx="1008112" cy="288613"/>
          </a:xfrm>
          <a:prstGeom prst="rect">
            <a:avLst/>
          </a:prstGeom>
          <a:solidFill>
            <a:srgbClr val="00B050"/>
          </a:solidFill>
          <a:ln w="31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050" smtClean="0"/>
              <a:t>Virtual machine</a:t>
            </a:r>
            <a:endParaRPr lang="en-GB" sz="1050"/>
          </a:p>
        </p:txBody>
      </p:sp>
      <p:sp>
        <p:nvSpPr>
          <p:cNvPr id="43" name="Rectangle 42"/>
          <p:cNvSpPr/>
          <p:nvPr/>
        </p:nvSpPr>
        <p:spPr>
          <a:xfrm>
            <a:off x="5292080" y="4653136"/>
            <a:ext cx="1008112" cy="288613"/>
          </a:xfrm>
          <a:prstGeom prst="rect">
            <a:avLst/>
          </a:prstGeom>
          <a:solidFill>
            <a:srgbClr val="00B050"/>
          </a:solidFill>
          <a:ln w="31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050" smtClean="0"/>
              <a:t>Virtual machine</a:t>
            </a:r>
            <a:endParaRPr lang="en-GB" sz="1050"/>
          </a:p>
        </p:txBody>
      </p:sp>
      <p:sp>
        <p:nvSpPr>
          <p:cNvPr id="35" name="Rectangle 34"/>
          <p:cNvSpPr/>
          <p:nvPr/>
        </p:nvSpPr>
        <p:spPr>
          <a:xfrm>
            <a:off x="7020272" y="4293096"/>
            <a:ext cx="288032" cy="288032"/>
          </a:xfrm>
          <a:prstGeom prst="rect">
            <a:avLst/>
          </a:prstGeom>
          <a:solidFill>
            <a:srgbClr val="00B050"/>
          </a:solidFill>
          <a:ln w="31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900" smtClean="0"/>
              <a:t>job</a:t>
            </a:r>
            <a:endParaRPr lang="en-GB" sz="900"/>
          </a:p>
        </p:txBody>
      </p:sp>
      <p:sp>
        <p:nvSpPr>
          <p:cNvPr id="36" name="Rectangle 35"/>
          <p:cNvSpPr/>
          <p:nvPr/>
        </p:nvSpPr>
        <p:spPr>
          <a:xfrm>
            <a:off x="7236296" y="4293096"/>
            <a:ext cx="288032" cy="288032"/>
          </a:xfrm>
          <a:prstGeom prst="rect">
            <a:avLst/>
          </a:prstGeom>
          <a:solidFill>
            <a:srgbClr val="00B050"/>
          </a:solidFill>
          <a:ln w="31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900" smtClean="0"/>
              <a:t>job</a:t>
            </a:r>
            <a:endParaRPr lang="en-GB" sz="900"/>
          </a:p>
        </p:txBody>
      </p:sp>
      <p:sp>
        <p:nvSpPr>
          <p:cNvPr id="37" name="Rectangle 36"/>
          <p:cNvSpPr/>
          <p:nvPr/>
        </p:nvSpPr>
        <p:spPr>
          <a:xfrm>
            <a:off x="7452320" y="4293096"/>
            <a:ext cx="288032" cy="288032"/>
          </a:xfrm>
          <a:prstGeom prst="rect">
            <a:avLst/>
          </a:prstGeom>
          <a:solidFill>
            <a:srgbClr val="00B050"/>
          </a:solidFill>
          <a:ln w="31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900" smtClean="0"/>
              <a:t>job</a:t>
            </a:r>
            <a:endParaRPr lang="en-GB" sz="900"/>
          </a:p>
        </p:txBody>
      </p:sp>
      <p:sp>
        <p:nvSpPr>
          <p:cNvPr id="31" name="Rectangular Callout 30"/>
          <p:cNvSpPr/>
          <p:nvPr/>
        </p:nvSpPr>
        <p:spPr>
          <a:xfrm>
            <a:off x="6732240" y="3140968"/>
            <a:ext cx="2016224" cy="864096"/>
          </a:xfrm>
          <a:prstGeom prst="wedgeRectCallout">
            <a:avLst>
              <a:gd name="adj1" fmla="val 1471"/>
              <a:gd name="adj2" fmla="val 10872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smtClean="0">
                <a:solidFill>
                  <a:srgbClr val="FF0000"/>
                </a:solidFill>
              </a:rPr>
              <a:t>‘Traditional’ EGI: batch processing</a:t>
            </a:r>
            <a:endParaRPr lang="en-GB" sz="2000">
              <a:solidFill>
                <a:srgbClr val="FF0000"/>
              </a:solidFill>
            </a:endParaRPr>
          </a:p>
        </p:txBody>
      </p:sp>
      <p:sp>
        <p:nvSpPr>
          <p:cNvPr id="44" name="Can 43"/>
          <p:cNvSpPr/>
          <p:nvPr/>
        </p:nvSpPr>
        <p:spPr>
          <a:xfrm>
            <a:off x="6228184" y="2564904"/>
            <a:ext cx="432048" cy="2302184"/>
          </a:xfrm>
          <a:prstGeom prst="can">
            <a:avLst>
              <a:gd name="adj" fmla="val 17879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smtClean="0">
                <a:solidFill>
                  <a:schemeClr val="tx1"/>
                </a:solidFill>
              </a:rPr>
              <a:t>Collaboration </a:t>
            </a:r>
            <a:r>
              <a:rPr lang="en-US" sz="1400" b="1" smtClean="0">
                <a:solidFill>
                  <a:schemeClr val="tx1"/>
                </a:solidFill>
              </a:rPr>
              <a:t>services</a:t>
            </a:r>
            <a:endParaRPr lang="en-US" sz="1400" b="1">
              <a:solidFill>
                <a:schemeClr val="tx1"/>
              </a:solidFill>
            </a:endParaRPr>
          </a:p>
        </p:txBody>
      </p:sp>
      <p:sp>
        <p:nvSpPr>
          <p:cNvPr id="34" name="Can 33"/>
          <p:cNvSpPr/>
          <p:nvPr/>
        </p:nvSpPr>
        <p:spPr>
          <a:xfrm>
            <a:off x="3203848" y="1988840"/>
            <a:ext cx="3240360" cy="3456384"/>
          </a:xfrm>
          <a:prstGeom prst="can">
            <a:avLst>
              <a:gd name="adj" fmla="val 9162"/>
            </a:avLst>
          </a:prstGeom>
          <a:solidFill>
            <a:srgbClr val="92D050">
              <a:alpha val="3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4000" b="1" smtClean="0">
              <a:solidFill>
                <a:schemeClr val="tx1"/>
              </a:solidFill>
            </a:endParaRPr>
          </a:p>
          <a:p>
            <a:pPr algn="ctr"/>
            <a:r>
              <a:rPr lang="en-US" sz="4000" b="1" smtClean="0">
                <a:solidFill>
                  <a:schemeClr val="tx1"/>
                </a:solidFill>
              </a:rPr>
              <a:t>Virtual Research Environment</a:t>
            </a:r>
          </a:p>
          <a:p>
            <a:pPr algn="ctr"/>
            <a:endParaRPr lang="en-US" sz="4000" b="1" smtClean="0">
              <a:solidFill>
                <a:schemeClr val="tx1"/>
              </a:solidFill>
            </a:endParaRPr>
          </a:p>
          <a:p>
            <a:pPr algn="ctr"/>
            <a:endParaRPr lang="en-US" sz="4000" b="1" smtClean="0">
              <a:solidFill>
                <a:schemeClr val="tx1"/>
              </a:solidFill>
            </a:endParaRPr>
          </a:p>
          <a:p>
            <a:pPr algn="ctr"/>
            <a:endParaRPr lang="en-US" sz="4000" b="1" smtClean="0">
              <a:solidFill>
                <a:schemeClr val="tx1"/>
              </a:solidFill>
            </a:endParaRPr>
          </a:p>
        </p:txBody>
      </p:sp>
      <p:sp>
        <p:nvSpPr>
          <p:cNvPr id="33" name="Rectangular Callout 32"/>
          <p:cNvSpPr/>
          <p:nvPr/>
        </p:nvSpPr>
        <p:spPr>
          <a:xfrm>
            <a:off x="971600" y="3212976"/>
            <a:ext cx="2016224" cy="1080120"/>
          </a:xfrm>
          <a:prstGeom prst="wedgeRectCallout">
            <a:avLst>
              <a:gd name="adj1" fmla="val 149745"/>
              <a:gd name="adj2" fmla="val 7021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smtClean="0">
                <a:solidFill>
                  <a:srgbClr val="FF0000"/>
                </a:solidFill>
              </a:rPr>
              <a:t>‘Cloud’ EGI: </a:t>
            </a:r>
            <a:br>
              <a:rPr lang="en-GB" sz="2000" smtClean="0">
                <a:solidFill>
                  <a:srgbClr val="FF0000"/>
                </a:solidFill>
              </a:rPr>
            </a:br>
            <a:r>
              <a:rPr lang="en-GB" sz="2000" smtClean="0">
                <a:solidFill>
                  <a:srgbClr val="FF0000"/>
                </a:solidFill>
              </a:rPr>
              <a:t>applications in </a:t>
            </a:r>
            <a:br>
              <a:rPr lang="en-GB" sz="2000" smtClean="0">
                <a:solidFill>
                  <a:srgbClr val="FF0000"/>
                </a:solidFill>
              </a:rPr>
            </a:br>
            <a:r>
              <a:rPr lang="en-GB" sz="2000" smtClean="0">
                <a:solidFill>
                  <a:srgbClr val="FF0000"/>
                </a:solidFill>
              </a:rPr>
              <a:t>Virtual Machines</a:t>
            </a:r>
            <a:endParaRPr lang="en-GB" sz="20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74093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9" grpId="0" animBg="1"/>
      <p:bldP spid="40" grpId="0" animBg="1"/>
      <p:bldP spid="42" grpId="0"/>
      <p:bldP spid="45" grpId="0"/>
      <p:bldP spid="51" grpId="0" animBg="1"/>
      <p:bldP spid="53" grpId="0" animBg="1"/>
      <p:bldP spid="61" grpId="0" animBg="1"/>
      <p:bldP spid="3" grpId="0" animBg="1"/>
      <p:bldP spid="57" grpId="0"/>
      <p:bldP spid="38" grpId="0" animBg="1"/>
      <p:bldP spid="41" grpId="0" animBg="1"/>
      <p:bldP spid="43" grpId="0" animBg="1"/>
      <p:bldP spid="44" grpId="0" animBg="1"/>
      <p:bldP spid="34" grpId="0" animBg="1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Picture 2" descr="http://t3.gstatic.com/images?q=tbn:ANd9GcRxZirNJaDSMBgCW8ttLiaq-lmmv6bSeXrnnzndTBhfMqJ4ELS7B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556792"/>
            <a:ext cx="1173656" cy="1073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" name="Picture 2" descr="http://t3.gstatic.com/images?q=tbn:ANd9GcRxZirNJaDSMBgCW8ttLiaq-lmmv6bSeXrnnzndTBhfMqJ4ELS7B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556792"/>
            <a:ext cx="1173656" cy="1073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" name="Picture 2" descr="http://t3.gstatic.com/images?q=tbn:ANd9GcRxZirNJaDSMBgCW8ttLiaq-lmmv6bSeXrnnzndTBhfMqJ4ELS7B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556792"/>
            <a:ext cx="1173656" cy="1073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2" name="Picture 2" descr="http://t3.gstatic.com/images?q=tbn:ANd9GcRxZirNJaDSMBgCW8ttLiaq-lmmv6bSeXrnnzndTBhfMqJ4ELS7B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8744" y="1556792"/>
            <a:ext cx="1173656" cy="1073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" name="Picture 2" descr="http://t3.gstatic.com/images?q=tbn:ANd9GcRxZirNJaDSMBgCW8ttLiaq-lmmv6bSeXrnnzndTBhfMqJ4ELS7B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0211" y="1556792"/>
            <a:ext cx="1173656" cy="1073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smtClean="0">
                <a:latin typeface="Arial" charset="0"/>
              </a:rPr>
              <a:t>FIM adoption </a:t>
            </a:r>
            <a:br>
              <a:rPr lang="en-GB" sz="3600" smtClean="0">
                <a:latin typeface="Arial" charset="0"/>
              </a:rPr>
            </a:br>
            <a:r>
              <a:rPr lang="en-GB" sz="3600" smtClean="0">
                <a:latin typeface="Arial" charset="0"/>
              </a:rPr>
              <a:t>in the EGI cloud</a:t>
            </a:r>
            <a:endParaRPr lang="en-GB" sz="3600">
              <a:latin typeface="Arial" charset="0"/>
            </a:endParaRPr>
          </a:p>
        </p:txBody>
      </p:sp>
      <p:sp>
        <p:nvSpPr>
          <p:cNvPr id="1126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83D1312-1F9F-E344-A341-8FDCB71E18AC}" type="slidenum">
              <a:rPr lang="en-GB" sz="1200">
                <a:solidFill>
                  <a:schemeClr val="bg1"/>
                </a:solidFill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GB" sz="12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11278" name="Rectangle 58"/>
          <p:cNvSpPr>
            <a:spLocks noChangeArrowheads="1"/>
          </p:cNvSpPr>
          <p:nvPr/>
        </p:nvSpPr>
        <p:spPr bwMode="auto">
          <a:xfrm rot="-5400000">
            <a:off x="8638868" y="4931152"/>
            <a:ext cx="5693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sz="1800" smtClean="0"/>
              <a:t>IaaS</a:t>
            </a:r>
            <a:endParaRPr lang="en-GB" sz="1800" dirty="0"/>
          </a:p>
        </p:txBody>
      </p:sp>
      <p:grpSp>
        <p:nvGrpSpPr>
          <p:cNvPr id="2" name="Group 60"/>
          <p:cNvGrpSpPr>
            <a:grpSpLocks/>
          </p:cNvGrpSpPr>
          <p:nvPr/>
        </p:nvGrpSpPr>
        <p:grpSpPr bwMode="auto">
          <a:xfrm>
            <a:off x="1331640" y="4365104"/>
            <a:ext cx="2304033" cy="1575321"/>
            <a:chOff x="1835696" y="3573016"/>
            <a:chExt cx="3024336" cy="2160240"/>
          </a:xfrm>
          <a:solidFill>
            <a:schemeClr val="accent1"/>
          </a:solidFill>
        </p:grpSpPr>
        <p:sp>
          <p:nvSpPr>
            <p:cNvPr id="62" name="Rectangle 61"/>
            <p:cNvSpPr/>
            <p:nvPr/>
          </p:nvSpPr>
          <p:spPr>
            <a:xfrm>
              <a:off x="1835696" y="4005064"/>
              <a:ext cx="3024336" cy="1296145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2000" b="1" smtClean="0">
                  <a:solidFill>
                    <a:srgbClr val="000000"/>
                  </a:solidFill>
                </a:rPr>
                <a:t>Institutional cloud</a:t>
              </a:r>
              <a:endParaRPr lang="en-GB" sz="2000" b="1" dirty="0">
                <a:solidFill>
                  <a:srgbClr val="000000"/>
                </a:solidFill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1907704" y="3861048"/>
              <a:ext cx="864096" cy="288032"/>
            </a:xfrm>
            <a:prstGeom prst="rect">
              <a:avLst/>
            </a:prstGeom>
            <a:grpFill/>
            <a:ln w="1905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1000" dirty="0">
                  <a:solidFill>
                    <a:srgbClr val="000000"/>
                  </a:solidFill>
                </a:rPr>
                <a:t>VM </a:t>
              </a:r>
              <a:r>
                <a:rPr lang="en-GB" sz="1000" dirty="0" err="1">
                  <a:solidFill>
                    <a:srgbClr val="000000"/>
                  </a:solidFill>
                </a:rPr>
                <a:t>Mgmt</a:t>
              </a:r>
              <a:endParaRPr lang="en-GB" sz="1000" dirty="0">
                <a:solidFill>
                  <a:srgbClr val="000000"/>
                </a:solidFill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915816" y="3861048"/>
              <a:ext cx="864096" cy="288032"/>
            </a:xfrm>
            <a:prstGeom prst="rect">
              <a:avLst/>
            </a:prstGeom>
            <a:grpFill/>
            <a:ln w="1905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1000" dirty="0">
                  <a:solidFill>
                    <a:srgbClr val="000000"/>
                  </a:solidFill>
                </a:rPr>
                <a:t>Data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3923928" y="3861048"/>
              <a:ext cx="864096" cy="288032"/>
            </a:xfrm>
            <a:prstGeom prst="rect">
              <a:avLst/>
            </a:prstGeom>
            <a:grpFill/>
            <a:ln w="1905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1000" dirty="0">
                  <a:solidFill>
                    <a:srgbClr val="000000"/>
                  </a:solidFill>
                </a:rPr>
                <a:t>Information</a:t>
              </a:r>
              <a:endParaRPr lang="en-GB" sz="900" dirty="0">
                <a:solidFill>
                  <a:srgbClr val="000000"/>
                </a:solidFill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1907704" y="5157192"/>
              <a:ext cx="864096" cy="288032"/>
            </a:xfrm>
            <a:prstGeom prst="rect">
              <a:avLst/>
            </a:prstGeom>
            <a:grpFill/>
            <a:ln w="1905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1000" dirty="0">
                  <a:solidFill>
                    <a:srgbClr val="000000"/>
                  </a:solidFill>
                </a:rPr>
                <a:t>Monitoring</a:t>
              </a:r>
              <a:endParaRPr lang="en-GB" sz="900" dirty="0">
                <a:solidFill>
                  <a:srgbClr val="000000"/>
                </a:solidFill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2915816" y="5157192"/>
              <a:ext cx="864096" cy="288032"/>
            </a:xfrm>
            <a:prstGeom prst="rect">
              <a:avLst/>
            </a:prstGeom>
            <a:grpFill/>
            <a:ln w="1905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1000" dirty="0">
                  <a:solidFill>
                    <a:srgbClr val="000000"/>
                  </a:solidFill>
                </a:rPr>
                <a:t>Accounting</a:t>
              </a:r>
              <a:endParaRPr lang="en-GB" sz="900" dirty="0">
                <a:solidFill>
                  <a:srgbClr val="000000"/>
                </a:solidFill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3923928" y="5157192"/>
              <a:ext cx="864096" cy="288032"/>
            </a:xfrm>
            <a:prstGeom prst="rect">
              <a:avLst/>
            </a:prstGeom>
            <a:grpFill/>
            <a:ln w="1905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1000" dirty="0">
                  <a:solidFill>
                    <a:srgbClr val="000000"/>
                  </a:solidFill>
                </a:rPr>
                <a:t>Notification</a:t>
              </a:r>
              <a:endParaRPr lang="en-GB" sz="900" dirty="0">
                <a:solidFill>
                  <a:srgbClr val="000000"/>
                </a:solidFill>
              </a:endParaRPr>
            </a:p>
          </p:txBody>
        </p:sp>
        <p:cxnSp>
          <p:nvCxnSpPr>
            <p:cNvPr id="69" name="Straight Arrow Connector 68"/>
            <p:cNvCxnSpPr>
              <a:stCxn id="68" idx="2"/>
            </p:cNvCxnSpPr>
            <p:nvPr/>
          </p:nvCxnSpPr>
          <p:spPr>
            <a:xfrm>
              <a:off x="4355976" y="5445224"/>
              <a:ext cx="0" cy="288032"/>
            </a:xfrm>
            <a:prstGeom prst="straightConnector1">
              <a:avLst/>
            </a:prstGeom>
            <a:grpFill/>
            <a:ln w="19050" cmpd="sng">
              <a:solidFill>
                <a:srgbClr val="00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>
              <a:off x="3347864" y="5445224"/>
              <a:ext cx="0" cy="288032"/>
            </a:xfrm>
            <a:prstGeom prst="straightConnector1">
              <a:avLst/>
            </a:prstGeom>
            <a:grpFill/>
            <a:ln w="19050" cmpd="sng">
              <a:solidFill>
                <a:srgbClr val="00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>
              <a:off x="2339752" y="5445224"/>
              <a:ext cx="0" cy="288032"/>
            </a:xfrm>
            <a:prstGeom prst="straightConnector1">
              <a:avLst/>
            </a:prstGeom>
            <a:grpFill/>
            <a:ln w="19050" cmpd="sng">
              <a:solidFill>
                <a:srgbClr val="00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 flipV="1">
              <a:off x="4355976" y="3573016"/>
              <a:ext cx="0" cy="288032"/>
            </a:xfrm>
            <a:prstGeom prst="straightConnector1">
              <a:avLst/>
            </a:prstGeom>
            <a:grpFill/>
            <a:ln w="19050" cmpd="sng">
              <a:solidFill>
                <a:srgbClr val="00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/>
            <p:nvPr/>
          </p:nvCxnSpPr>
          <p:spPr>
            <a:xfrm flipV="1">
              <a:off x="3347864" y="3573016"/>
              <a:ext cx="0" cy="288032"/>
            </a:xfrm>
            <a:prstGeom prst="straightConnector1">
              <a:avLst/>
            </a:prstGeom>
            <a:grpFill/>
            <a:ln w="19050" cmpd="sng">
              <a:solidFill>
                <a:srgbClr val="00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 flipV="1">
              <a:off x="2339752" y="3573016"/>
              <a:ext cx="0" cy="288032"/>
            </a:xfrm>
            <a:prstGeom prst="straightConnector1">
              <a:avLst/>
            </a:prstGeom>
            <a:grpFill/>
            <a:ln w="19050" cmpd="sng">
              <a:solidFill>
                <a:srgbClr val="00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Rectangle 82"/>
          <p:cNvSpPr/>
          <p:nvPr/>
        </p:nvSpPr>
        <p:spPr bwMode="auto">
          <a:xfrm>
            <a:off x="1187624" y="5940152"/>
            <a:ext cx="7488832" cy="22515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400" dirty="0">
                <a:solidFill>
                  <a:srgbClr val="000000"/>
                </a:solidFill>
              </a:rPr>
              <a:t>EGI-wide message bus</a:t>
            </a:r>
          </a:p>
        </p:txBody>
      </p:sp>
      <p:grpSp>
        <p:nvGrpSpPr>
          <p:cNvPr id="3" name="Group 102"/>
          <p:cNvGrpSpPr>
            <a:grpSpLocks/>
          </p:cNvGrpSpPr>
          <p:nvPr/>
        </p:nvGrpSpPr>
        <p:grpSpPr bwMode="auto">
          <a:xfrm>
            <a:off x="6588224" y="4365104"/>
            <a:ext cx="2033836" cy="1575048"/>
            <a:chOff x="1835696" y="3573016"/>
            <a:chExt cx="3024336" cy="2160240"/>
          </a:xfrm>
          <a:solidFill>
            <a:schemeClr val="accent1"/>
          </a:solidFill>
        </p:grpSpPr>
        <p:sp>
          <p:nvSpPr>
            <p:cNvPr id="104" name="Rectangle 103"/>
            <p:cNvSpPr/>
            <p:nvPr/>
          </p:nvSpPr>
          <p:spPr>
            <a:xfrm>
              <a:off x="1835696" y="4005064"/>
              <a:ext cx="3024336" cy="1296144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b="1" smtClean="0">
                  <a:solidFill>
                    <a:srgbClr val="000000"/>
                  </a:solidFill>
                </a:rPr>
                <a:t>Commercial cloud</a:t>
              </a:r>
              <a:endParaRPr lang="en-GB" b="1" dirty="0">
                <a:solidFill>
                  <a:srgbClr val="000000"/>
                </a:solidFill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1907633" y="3861048"/>
              <a:ext cx="863239" cy="288032"/>
            </a:xfrm>
            <a:prstGeom prst="rect">
              <a:avLst/>
            </a:prstGeom>
            <a:grpFill/>
            <a:ln w="1905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900" dirty="0">
                  <a:solidFill>
                    <a:srgbClr val="000000"/>
                  </a:solidFill>
                </a:rPr>
                <a:t>VM </a:t>
              </a:r>
              <a:r>
                <a:rPr lang="en-GB" sz="900" dirty="0" err="1">
                  <a:solidFill>
                    <a:srgbClr val="000000"/>
                  </a:solidFill>
                </a:rPr>
                <a:t>Mgmt</a:t>
              </a:r>
              <a:endParaRPr lang="en-GB" sz="900" dirty="0">
                <a:solidFill>
                  <a:srgbClr val="000000"/>
                </a:solidFill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2914745" y="3861048"/>
              <a:ext cx="866238" cy="288032"/>
            </a:xfrm>
            <a:prstGeom prst="rect">
              <a:avLst/>
            </a:prstGeom>
            <a:grpFill/>
            <a:ln w="1905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900" dirty="0">
                  <a:solidFill>
                    <a:srgbClr val="000000"/>
                  </a:solidFill>
                </a:rPr>
                <a:t>Data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3924856" y="3861048"/>
              <a:ext cx="863239" cy="288032"/>
            </a:xfrm>
            <a:prstGeom prst="rect">
              <a:avLst/>
            </a:prstGeom>
            <a:grpFill/>
            <a:ln w="1905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900" dirty="0">
                  <a:solidFill>
                    <a:srgbClr val="000000"/>
                  </a:solidFill>
                </a:rPr>
                <a:t>Information</a:t>
              </a:r>
              <a:endParaRPr lang="en-GB" sz="800" dirty="0">
                <a:solidFill>
                  <a:srgbClr val="000000"/>
                </a:solidFill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1907633" y="5157192"/>
              <a:ext cx="863239" cy="288032"/>
            </a:xfrm>
            <a:prstGeom prst="rect">
              <a:avLst/>
            </a:prstGeom>
            <a:grpFill/>
            <a:ln w="1905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900" dirty="0">
                  <a:solidFill>
                    <a:srgbClr val="000000"/>
                  </a:solidFill>
                </a:rPr>
                <a:t>Monitoring</a:t>
              </a:r>
              <a:endParaRPr lang="en-GB" sz="800" dirty="0">
                <a:solidFill>
                  <a:srgbClr val="000000"/>
                </a:solidFill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2914745" y="5157192"/>
              <a:ext cx="866238" cy="288032"/>
            </a:xfrm>
            <a:prstGeom prst="rect">
              <a:avLst/>
            </a:prstGeom>
            <a:grpFill/>
            <a:ln w="1905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900" dirty="0">
                  <a:solidFill>
                    <a:srgbClr val="000000"/>
                  </a:solidFill>
                </a:rPr>
                <a:t>Accounting</a:t>
              </a:r>
              <a:endParaRPr lang="en-GB" sz="800" dirty="0">
                <a:solidFill>
                  <a:srgbClr val="000000"/>
                </a:solidFill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3924856" y="5157192"/>
              <a:ext cx="863239" cy="288032"/>
            </a:xfrm>
            <a:prstGeom prst="rect">
              <a:avLst/>
            </a:prstGeom>
            <a:grpFill/>
            <a:ln w="1905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900" dirty="0">
                  <a:solidFill>
                    <a:srgbClr val="000000"/>
                  </a:solidFill>
                </a:rPr>
                <a:t>Notification</a:t>
              </a:r>
              <a:endParaRPr lang="en-GB" sz="800" dirty="0">
                <a:solidFill>
                  <a:srgbClr val="000000"/>
                </a:solidFill>
              </a:endParaRPr>
            </a:p>
          </p:txBody>
        </p:sp>
        <p:cxnSp>
          <p:nvCxnSpPr>
            <p:cNvPr id="111" name="Straight Arrow Connector 110"/>
            <p:cNvCxnSpPr>
              <a:stCxn id="110" idx="2"/>
            </p:cNvCxnSpPr>
            <p:nvPr/>
          </p:nvCxnSpPr>
          <p:spPr>
            <a:xfrm>
              <a:off x="4356476" y="5445224"/>
              <a:ext cx="0" cy="288032"/>
            </a:xfrm>
            <a:prstGeom prst="straightConnector1">
              <a:avLst/>
            </a:prstGeom>
            <a:grpFill/>
            <a:ln w="19050" cmpd="sng">
              <a:solidFill>
                <a:srgbClr val="00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/>
            <p:cNvCxnSpPr/>
            <p:nvPr/>
          </p:nvCxnSpPr>
          <p:spPr>
            <a:xfrm>
              <a:off x="3349363" y="5445224"/>
              <a:ext cx="0" cy="288032"/>
            </a:xfrm>
            <a:prstGeom prst="straightConnector1">
              <a:avLst/>
            </a:prstGeom>
            <a:grpFill/>
            <a:ln w="19050" cmpd="sng">
              <a:solidFill>
                <a:srgbClr val="00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/>
            <p:cNvCxnSpPr/>
            <p:nvPr/>
          </p:nvCxnSpPr>
          <p:spPr>
            <a:xfrm>
              <a:off x="2339252" y="5445224"/>
              <a:ext cx="0" cy="288032"/>
            </a:xfrm>
            <a:prstGeom prst="straightConnector1">
              <a:avLst/>
            </a:prstGeom>
            <a:grpFill/>
            <a:ln w="19050" cmpd="sng">
              <a:solidFill>
                <a:srgbClr val="00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/>
            <p:cNvCxnSpPr/>
            <p:nvPr/>
          </p:nvCxnSpPr>
          <p:spPr>
            <a:xfrm flipV="1">
              <a:off x="4356476" y="3573016"/>
              <a:ext cx="0" cy="288032"/>
            </a:xfrm>
            <a:prstGeom prst="straightConnector1">
              <a:avLst/>
            </a:prstGeom>
            <a:grpFill/>
            <a:ln w="19050" cmpd="sng">
              <a:solidFill>
                <a:srgbClr val="00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/>
            <p:cNvCxnSpPr/>
            <p:nvPr/>
          </p:nvCxnSpPr>
          <p:spPr>
            <a:xfrm flipV="1">
              <a:off x="3349363" y="3573016"/>
              <a:ext cx="0" cy="288032"/>
            </a:xfrm>
            <a:prstGeom prst="straightConnector1">
              <a:avLst/>
            </a:prstGeom>
            <a:grpFill/>
            <a:ln w="19050" cmpd="sng">
              <a:solidFill>
                <a:srgbClr val="00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/>
            <p:cNvCxnSpPr/>
            <p:nvPr/>
          </p:nvCxnSpPr>
          <p:spPr>
            <a:xfrm flipV="1">
              <a:off x="2339252" y="3573016"/>
              <a:ext cx="0" cy="288032"/>
            </a:xfrm>
            <a:prstGeom prst="straightConnector1">
              <a:avLst/>
            </a:prstGeom>
            <a:grpFill/>
            <a:ln w="19050" cmpd="sng">
              <a:solidFill>
                <a:srgbClr val="00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9" name="TextBox 118"/>
          <p:cNvSpPr txBox="1">
            <a:spLocks noChangeArrowheads="1"/>
          </p:cNvSpPr>
          <p:nvPr/>
        </p:nvSpPr>
        <p:spPr bwMode="auto">
          <a:xfrm>
            <a:off x="430237" y="980728"/>
            <a:ext cx="69500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2000" b="1" dirty="0"/>
              <a:t>Personalised environments for individual research communities</a:t>
            </a:r>
          </a:p>
          <a:p>
            <a:pPr algn="ctr" eaLnBrk="1" hangingPunct="1"/>
            <a:r>
              <a:rPr lang="en-GB" sz="2000" b="1" dirty="0"/>
              <a:t> in the European Research Area</a:t>
            </a:r>
          </a:p>
        </p:txBody>
      </p:sp>
      <p:grpSp>
        <p:nvGrpSpPr>
          <p:cNvPr id="4" name="Group 60"/>
          <p:cNvGrpSpPr>
            <a:grpSpLocks/>
          </p:cNvGrpSpPr>
          <p:nvPr/>
        </p:nvGrpSpPr>
        <p:grpSpPr bwMode="auto">
          <a:xfrm>
            <a:off x="3923928" y="4365104"/>
            <a:ext cx="2304033" cy="1575321"/>
            <a:chOff x="1835696" y="3573016"/>
            <a:chExt cx="3024336" cy="2160240"/>
          </a:xfrm>
          <a:solidFill>
            <a:schemeClr val="accent1"/>
          </a:solidFill>
        </p:grpSpPr>
        <p:sp>
          <p:nvSpPr>
            <p:cNvPr id="126" name="Rectangle 125"/>
            <p:cNvSpPr/>
            <p:nvPr/>
          </p:nvSpPr>
          <p:spPr>
            <a:xfrm>
              <a:off x="1835696" y="4005064"/>
              <a:ext cx="3024336" cy="1296144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2000" b="1" smtClean="0">
                  <a:solidFill>
                    <a:srgbClr val="000000"/>
                  </a:solidFill>
                </a:rPr>
                <a:t>NGI cloud</a:t>
              </a:r>
              <a:endParaRPr lang="en-GB" sz="2000" b="1" dirty="0">
                <a:solidFill>
                  <a:srgbClr val="000000"/>
                </a:solidFill>
              </a:endParaRPr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1907704" y="3861048"/>
              <a:ext cx="864096" cy="288032"/>
            </a:xfrm>
            <a:prstGeom prst="rect">
              <a:avLst/>
            </a:prstGeom>
            <a:grpFill/>
            <a:ln w="1905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1100" dirty="0">
                  <a:solidFill>
                    <a:srgbClr val="000000"/>
                  </a:solidFill>
                </a:rPr>
                <a:t>VM </a:t>
              </a:r>
              <a:r>
                <a:rPr lang="en-GB" sz="1100" dirty="0" err="1">
                  <a:solidFill>
                    <a:srgbClr val="000000"/>
                  </a:solidFill>
                </a:rPr>
                <a:t>Mgmt</a:t>
              </a:r>
              <a:endParaRPr lang="en-GB" sz="1100" dirty="0">
                <a:solidFill>
                  <a:srgbClr val="000000"/>
                </a:solidFill>
              </a:endParaRPr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2915816" y="3861048"/>
              <a:ext cx="864096" cy="288032"/>
            </a:xfrm>
            <a:prstGeom prst="rect">
              <a:avLst/>
            </a:prstGeom>
            <a:grpFill/>
            <a:ln w="1905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900" dirty="0">
                  <a:solidFill>
                    <a:srgbClr val="000000"/>
                  </a:solidFill>
                </a:rPr>
                <a:t>Data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3923928" y="3861048"/>
              <a:ext cx="864096" cy="288032"/>
            </a:xfrm>
            <a:prstGeom prst="rect">
              <a:avLst/>
            </a:prstGeom>
            <a:grpFill/>
            <a:ln w="1905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900" dirty="0">
                  <a:solidFill>
                    <a:srgbClr val="000000"/>
                  </a:solidFill>
                </a:rPr>
                <a:t>Information</a:t>
              </a:r>
              <a:endParaRPr lang="en-GB" sz="800" dirty="0">
                <a:solidFill>
                  <a:srgbClr val="000000"/>
                </a:solidFill>
              </a:endParaRPr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1907704" y="5157192"/>
              <a:ext cx="864096" cy="288032"/>
            </a:xfrm>
            <a:prstGeom prst="rect">
              <a:avLst/>
            </a:prstGeom>
            <a:grpFill/>
            <a:ln w="1905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900" dirty="0">
                  <a:solidFill>
                    <a:srgbClr val="000000"/>
                  </a:solidFill>
                </a:rPr>
                <a:t>Monitoring</a:t>
              </a:r>
              <a:endParaRPr lang="en-GB" sz="800" dirty="0">
                <a:solidFill>
                  <a:srgbClr val="000000"/>
                </a:solidFill>
              </a:endParaRPr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2915816" y="5157192"/>
              <a:ext cx="864096" cy="288032"/>
            </a:xfrm>
            <a:prstGeom prst="rect">
              <a:avLst/>
            </a:prstGeom>
            <a:grpFill/>
            <a:ln w="1905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900" dirty="0">
                  <a:solidFill>
                    <a:srgbClr val="000000"/>
                  </a:solidFill>
                </a:rPr>
                <a:t>Accounting</a:t>
              </a:r>
              <a:endParaRPr lang="en-GB" sz="800" dirty="0">
                <a:solidFill>
                  <a:srgbClr val="000000"/>
                </a:solidFill>
              </a:endParaRPr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3923928" y="5157192"/>
              <a:ext cx="864096" cy="288032"/>
            </a:xfrm>
            <a:prstGeom prst="rect">
              <a:avLst/>
            </a:prstGeom>
            <a:grpFill/>
            <a:ln w="1905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900" dirty="0">
                  <a:solidFill>
                    <a:srgbClr val="000000"/>
                  </a:solidFill>
                </a:rPr>
                <a:t>Notification</a:t>
              </a:r>
              <a:endParaRPr lang="en-GB" sz="800" dirty="0">
                <a:solidFill>
                  <a:srgbClr val="000000"/>
                </a:solidFill>
              </a:endParaRPr>
            </a:p>
          </p:txBody>
        </p:sp>
        <p:cxnSp>
          <p:nvCxnSpPr>
            <p:cNvPr id="133" name="Straight Arrow Connector 132"/>
            <p:cNvCxnSpPr>
              <a:stCxn id="132" idx="2"/>
            </p:cNvCxnSpPr>
            <p:nvPr/>
          </p:nvCxnSpPr>
          <p:spPr>
            <a:xfrm>
              <a:off x="4355976" y="5445224"/>
              <a:ext cx="0" cy="288032"/>
            </a:xfrm>
            <a:prstGeom prst="straightConnector1">
              <a:avLst/>
            </a:prstGeom>
            <a:grpFill/>
            <a:ln w="19050" cmpd="sng">
              <a:solidFill>
                <a:srgbClr val="00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Arrow Connector 133"/>
            <p:cNvCxnSpPr/>
            <p:nvPr/>
          </p:nvCxnSpPr>
          <p:spPr>
            <a:xfrm>
              <a:off x="3347864" y="5445224"/>
              <a:ext cx="0" cy="288032"/>
            </a:xfrm>
            <a:prstGeom prst="straightConnector1">
              <a:avLst/>
            </a:prstGeom>
            <a:grpFill/>
            <a:ln w="19050" cmpd="sng">
              <a:solidFill>
                <a:srgbClr val="00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Arrow Connector 134"/>
            <p:cNvCxnSpPr/>
            <p:nvPr/>
          </p:nvCxnSpPr>
          <p:spPr>
            <a:xfrm>
              <a:off x="2339752" y="5445224"/>
              <a:ext cx="0" cy="288032"/>
            </a:xfrm>
            <a:prstGeom prst="straightConnector1">
              <a:avLst/>
            </a:prstGeom>
            <a:grpFill/>
            <a:ln w="19050" cmpd="sng">
              <a:solidFill>
                <a:srgbClr val="00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Arrow Connector 135"/>
            <p:cNvCxnSpPr/>
            <p:nvPr/>
          </p:nvCxnSpPr>
          <p:spPr>
            <a:xfrm flipV="1">
              <a:off x="4355976" y="3573016"/>
              <a:ext cx="0" cy="288032"/>
            </a:xfrm>
            <a:prstGeom prst="straightConnector1">
              <a:avLst/>
            </a:prstGeom>
            <a:grpFill/>
            <a:ln w="19050" cmpd="sng">
              <a:solidFill>
                <a:srgbClr val="00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Arrow Connector 136"/>
            <p:cNvCxnSpPr/>
            <p:nvPr/>
          </p:nvCxnSpPr>
          <p:spPr>
            <a:xfrm flipV="1">
              <a:off x="3347864" y="3573016"/>
              <a:ext cx="0" cy="288032"/>
            </a:xfrm>
            <a:prstGeom prst="straightConnector1">
              <a:avLst/>
            </a:prstGeom>
            <a:grpFill/>
            <a:ln w="19050" cmpd="sng">
              <a:solidFill>
                <a:srgbClr val="00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Arrow Connector 137"/>
            <p:cNvCxnSpPr/>
            <p:nvPr/>
          </p:nvCxnSpPr>
          <p:spPr>
            <a:xfrm flipV="1">
              <a:off x="2339752" y="3573016"/>
              <a:ext cx="0" cy="288032"/>
            </a:xfrm>
            <a:prstGeom prst="straightConnector1">
              <a:avLst/>
            </a:prstGeom>
            <a:grpFill/>
            <a:ln w="19050" cmpd="sng">
              <a:solidFill>
                <a:srgbClr val="00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1" name="Rectangle 43"/>
          <p:cNvSpPr>
            <a:spLocks noChangeArrowheads="1"/>
          </p:cNvSpPr>
          <p:nvPr/>
        </p:nvSpPr>
        <p:spPr bwMode="auto">
          <a:xfrm rot="-5400000">
            <a:off x="8574633" y="3547021"/>
            <a:ext cx="749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sz="1800"/>
              <a:t>PaaS</a:t>
            </a:r>
          </a:p>
        </p:txBody>
      </p:sp>
      <p:sp>
        <p:nvSpPr>
          <p:cNvPr id="142" name="Rectangle 122"/>
          <p:cNvSpPr>
            <a:spLocks noChangeArrowheads="1"/>
          </p:cNvSpPr>
          <p:nvPr/>
        </p:nvSpPr>
        <p:spPr bwMode="auto">
          <a:xfrm rot="-5400000">
            <a:off x="8624639" y="2581027"/>
            <a:ext cx="6175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sz="1800"/>
              <a:t>SaaS</a:t>
            </a:r>
          </a:p>
        </p:txBody>
      </p:sp>
      <p:cxnSp>
        <p:nvCxnSpPr>
          <p:cNvPr id="143" name="Straight Connector 142"/>
          <p:cNvCxnSpPr/>
          <p:nvPr/>
        </p:nvCxnSpPr>
        <p:spPr>
          <a:xfrm flipV="1">
            <a:off x="8774188" y="2492896"/>
            <a:ext cx="0" cy="1944216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5" name="TextBox 144"/>
          <p:cNvSpPr txBox="1"/>
          <p:nvPr/>
        </p:nvSpPr>
        <p:spPr bwMode="auto">
          <a:xfrm>
            <a:off x="1403648" y="2627620"/>
            <a:ext cx="2016224" cy="1593468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anchor="ctr" anchorCtr="0">
            <a:noAutofit/>
          </a:bodyPr>
          <a:lstStyle/>
          <a:p>
            <a:pPr algn="ctr">
              <a:defRPr/>
            </a:pPr>
            <a:r>
              <a:rPr lang="en-GB" sz="1800" smtClean="0"/>
              <a:t>Project/community specific services</a:t>
            </a:r>
            <a:endParaRPr lang="en-GB" sz="1800" dirty="0"/>
          </a:p>
        </p:txBody>
      </p:sp>
      <p:sp>
        <p:nvSpPr>
          <p:cNvPr id="154" name="TextBox 153"/>
          <p:cNvSpPr txBox="1"/>
          <p:nvPr/>
        </p:nvSpPr>
        <p:spPr bwMode="auto">
          <a:xfrm>
            <a:off x="1403648" y="2636912"/>
            <a:ext cx="4680520" cy="1593468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0" rIns="2520000" anchor="ctr" anchorCtr="0">
            <a:noAutofit/>
          </a:bodyPr>
          <a:lstStyle/>
          <a:p>
            <a:pPr algn="ctr">
              <a:defRPr/>
            </a:pPr>
            <a:r>
              <a:rPr lang="en-GB" sz="1800" smtClean="0"/>
              <a:t>Project/community</a:t>
            </a:r>
            <a:br>
              <a:rPr lang="en-GB" sz="1800" smtClean="0"/>
            </a:br>
            <a:r>
              <a:rPr lang="en-GB" sz="1800" smtClean="0"/>
              <a:t>specific services</a:t>
            </a:r>
            <a:endParaRPr lang="en-GB" sz="1800" dirty="0"/>
          </a:p>
        </p:txBody>
      </p:sp>
      <p:sp>
        <p:nvSpPr>
          <p:cNvPr id="75" name="TextBox 74"/>
          <p:cNvSpPr txBox="1"/>
          <p:nvPr/>
        </p:nvSpPr>
        <p:spPr bwMode="auto">
          <a:xfrm>
            <a:off x="1403648" y="2636912"/>
            <a:ext cx="7200800" cy="1593468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0" rIns="4752000" anchor="ctr" anchorCtr="0">
            <a:noAutofit/>
          </a:bodyPr>
          <a:lstStyle/>
          <a:p>
            <a:pPr algn="ctr">
              <a:defRPr/>
            </a:pPr>
            <a:r>
              <a:rPr lang="en-GB" sz="1800" smtClean="0"/>
              <a:t>Project/community</a:t>
            </a:r>
            <a:br>
              <a:rPr lang="en-GB" sz="1800" smtClean="0"/>
            </a:br>
            <a:r>
              <a:rPr lang="en-GB" sz="1800" smtClean="0"/>
              <a:t>specific services</a:t>
            </a:r>
            <a:endParaRPr lang="en-GB" sz="1800" dirty="0"/>
          </a:p>
        </p:txBody>
      </p:sp>
      <p:pic>
        <p:nvPicPr>
          <p:cNvPr id="122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50" t="48214" r="75235" b="36310"/>
          <a:stretch/>
        </p:blipFill>
        <p:spPr bwMode="auto">
          <a:xfrm rot="17927429">
            <a:off x="7577647" y="661852"/>
            <a:ext cx="1655279" cy="617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7" name="TextBox 76"/>
          <p:cNvSpPr txBox="1"/>
          <p:nvPr/>
        </p:nvSpPr>
        <p:spPr>
          <a:xfrm>
            <a:off x="107504" y="3030051"/>
            <a:ext cx="1152815" cy="83099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en-GB" sz="2400" b="1" smtClean="0">
                <a:solidFill>
                  <a:srgbClr val="FF0000"/>
                </a:solidFill>
              </a:rPr>
              <a:t>Custom</a:t>
            </a:r>
          </a:p>
          <a:p>
            <a:pPr algn="ctr"/>
            <a:r>
              <a:rPr lang="en-GB" sz="2400" b="1" smtClean="0">
                <a:solidFill>
                  <a:srgbClr val="FF0000"/>
                </a:solidFill>
              </a:rPr>
              <a:t>AAI</a:t>
            </a:r>
            <a:endParaRPr lang="en-GB" sz="2400" b="1">
              <a:solidFill>
                <a:srgbClr val="FF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51520" y="4758243"/>
            <a:ext cx="902811" cy="83099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en-GB" sz="2400" b="1" smtClean="0">
                <a:solidFill>
                  <a:srgbClr val="FF0000"/>
                </a:solidFill>
              </a:rPr>
              <a:t>X.509</a:t>
            </a:r>
          </a:p>
          <a:p>
            <a:pPr algn="ctr"/>
            <a:r>
              <a:rPr lang="en-GB" sz="2400" b="1" smtClean="0">
                <a:solidFill>
                  <a:srgbClr val="FF0000"/>
                </a:solidFill>
              </a:rPr>
              <a:t>AAI</a:t>
            </a:r>
            <a:endParaRPr lang="en-GB" sz="2400" b="1">
              <a:solidFill>
                <a:srgbClr val="FF0000"/>
              </a:solidFill>
            </a:endParaRPr>
          </a:p>
        </p:txBody>
      </p:sp>
      <p:sp>
        <p:nvSpPr>
          <p:cNvPr id="76" name="Rectangular Callout 75"/>
          <p:cNvSpPr/>
          <p:nvPr/>
        </p:nvSpPr>
        <p:spPr>
          <a:xfrm>
            <a:off x="3923928" y="1700808"/>
            <a:ext cx="2448272" cy="2088232"/>
          </a:xfrm>
          <a:prstGeom prst="wedgeRectCallout">
            <a:avLst>
              <a:gd name="adj1" fmla="val -2990"/>
              <a:gd name="adj2" fmla="val 10853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smtClean="0">
                <a:solidFill>
                  <a:srgbClr val="FF0000"/>
                </a:solidFill>
              </a:rPr>
              <a:t>Testbed with ~1.700 CPUs is available for scientific communities!</a:t>
            </a:r>
            <a:endParaRPr lang="en-GB" sz="2400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98489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" grpId="0" animBg="1"/>
      <p:bldP spid="75" grpId="0" animBg="1"/>
      <p:bldP spid="77" grpId="0"/>
      <p:bldP spid="78" grpId="0"/>
      <p:bldP spid="7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60145" y="1196752"/>
            <a:ext cx="4604343" cy="3933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smtClean="0"/>
              <a:t>Application/service integration: workflows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1423317"/>
            <a:ext cx="4176464" cy="4525963"/>
          </a:xfrm>
        </p:spPr>
        <p:txBody>
          <a:bodyPr>
            <a:noAutofit/>
          </a:bodyPr>
          <a:lstStyle/>
          <a:p>
            <a:pPr marL="263525" indent="-263525"/>
            <a:r>
              <a:rPr lang="en-GB" sz="2400" smtClean="0"/>
              <a:t>Turn applications into repeatable, sharable experiments</a:t>
            </a:r>
          </a:p>
          <a:p>
            <a:pPr marL="263525" indent="-263525">
              <a:buNone/>
            </a:pPr>
            <a:endParaRPr lang="en-GB" sz="1800" smtClean="0"/>
          </a:p>
          <a:p>
            <a:pPr marL="263525" indent="-263525"/>
            <a:r>
              <a:rPr lang="en-GB" sz="1800" smtClean="0"/>
              <a:t>Catalogue of existing workflow tools and workflow applications</a:t>
            </a:r>
            <a:endParaRPr lang="en-GB" sz="1800" b="1" smtClean="0"/>
          </a:p>
          <a:p>
            <a:pPr marL="663575" lvl="1" indent="-263525"/>
            <a:r>
              <a:rPr lang="en-GB" sz="1600" smtClean="0">
                <a:hlinkClick r:id="rId3"/>
              </a:rPr>
              <a:t>http://go.egi.eu/workflows</a:t>
            </a:r>
            <a:r>
              <a:rPr lang="en-GB" sz="1600" smtClean="0"/>
              <a:t> </a:t>
            </a:r>
          </a:p>
          <a:p>
            <a:pPr marL="514350" indent="-514350">
              <a:buFont typeface="+mj-lt"/>
              <a:buAutoNum type="arabicPeriod"/>
            </a:pPr>
            <a:endParaRPr lang="en-GB" sz="180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1628800"/>
            <a:ext cx="4536504" cy="4553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468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052736"/>
            <a:ext cx="6126261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smtClean="0"/>
              <a:t>EGI-compatible portals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6512" y="1340768"/>
            <a:ext cx="4536504" cy="4608512"/>
          </a:xfrm>
        </p:spPr>
        <p:txBody>
          <a:bodyPr>
            <a:noAutofit/>
          </a:bodyPr>
          <a:lstStyle/>
          <a:p>
            <a:pPr marL="263525" indent="-263525"/>
            <a:r>
              <a:rPr lang="en-GB" sz="2400" smtClean="0"/>
              <a:t>Access EGI-based applications through the Web</a:t>
            </a:r>
            <a:endParaRPr lang="en-GB" sz="1600" smtClean="0"/>
          </a:p>
          <a:p>
            <a:pPr marL="263525" indent="-263525"/>
            <a:endParaRPr lang="en-GB" sz="2000" smtClean="0"/>
          </a:p>
          <a:p>
            <a:pPr marL="263525" indent="-263525"/>
            <a:r>
              <a:rPr lang="en-GB" sz="2000" smtClean="0"/>
              <a:t>Catalogue of existing portals and enabling technologies</a:t>
            </a:r>
          </a:p>
          <a:p>
            <a:pPr marL="720725" lvl="1" indent="-185738"/>
            <a:r>
              <a:rPr lang="en-GB" sz="1400" smtClean="0">
                <a:hlinkClick r:id="rId3"/>
              </a:rPr>
              <a:t>http://go.egi.eu/sciencegateways</a:t>
            </a:r>
            <a:r>
              <a:rPr lang="en-GB" sz="1400" smtClean="0"/>
              <a:t> </a:t>
            </a:r>
            <a:endParaRPr lang="en-GB" sz="1600" smtClean="0"/>
          </a:p>
          <a:p>
            <a:pPr marL="263525" indent="-263525"/>
            <a:r>
              <a:rPr lang="en-GB" sz="2000" smtClean="0"/>
              <a:t>“How-to” documentation for portal developers</a:t>
            </a:r>
          </a:p>
          <a:p>
            <a:pPr marL="720725" lvl="1" indent="-185738"/>
            <a:r>
              <a:rPr lang="en-GB" sz="1600" smtClean="0"/>
              <a:t>Under development </a:t>
            </a:r>
            <a:r>
              <a:rPr lang="en-GB" sz="1400" smtClean="0">
                <a:hlinkClick r:id="rId4"/>
              </a:rPr>
              <a:t>https://wiki.egi.eu/wiki/VT_Science_Gateway_Primer</a:t>
            </a:r>
            <a:r>
              <a:rPr lang="en-GB" sz="1400" smtClean="0"/>
              <a:t> </a:t>
            </a:r>
          </a:p>
          <a:p>
            <a:pPr marL="269875" indent="-269875"/>
            <a:r>
              <a:rPr lang="en-GB" sz="2000" smtClean="0">
                <a:solidFill>
                  <a:srgbClr val="FF0000"/>
                </a:solidFill>
              </a:rPr>
              <a:t>NEW</a:t>
            </a:r>
            <a:r>
              <a:rPr lang="en-GB" sz="2000" smtClean="0"/>
              <a:t>: Become an associated member of the SCI-BUS project</a:t>
            </a:r>
          </a:p>
          <a:p>
            <a:pPr marL="757238" lvl="1" indent="-357188"/>
            <a:r>
              <a:rPr lang="en-GB" sz="1600" smtClean="0"/>
              <a:t>Funding for portal development</a:t>
            </a:r>
          </a:p>
          <a:p>
            <a:pPr marL="757238" lvl="1" indent="-357188"/>
            <a:r>
              <a:rPr lang="en-GB" sz="1600" smtClean="0">
                <a:hlinkClick r:id="rId5"/>
              </a:rPr>
              <a:t>http://www.sci-bus.eu</a:t>
            </a:r>
            <a:r>
              <a:rPr lang="en-GB" sz="1600" smtClean="0"/>
              <a:t>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60064" y="5445224"/>
            <a:ext cx="2796312" cy="1296144"/>
          </a:xfrm>
          <a:prstGeom prst="rect">
            <a:avLst/>
          </a:prstGeom>
          <a:noFill/>
          <a:ln w="12700">
            <a:solidFill>
              <a:schemeClr val="tx1">
                <a:alpha val="20000"/>
              </a:schemeClr>
            </a:solidFill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48064" y="3717032"/>
            <a:ext cx="2808312" cy="1281619"/>
          </a:xfrm>
          <a:prstGeom prst="rect">
            <a:avLst/>
          </a:prstGeom>
          <a:noFill/>
          <a:ln w="12700">
            <a:solidFill>
              <a:schemeClr val="tx1">
                <a:alpha val="20000"/>
              </a:schemeClr>
            </a:solidFill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4008" y="4581128"/>
            <a:ext cx="2808312" cy="1370006"/>
          </a:xfrm>
          <a:prstGeom prst="rect">
            <a:avLst/>
          </a:prstGeom>
          <a:noFill/>
          <a:ln w="12700">
            <a:solidFill>
              <a:schemeClr val="tx1">
                <a:alpha val="2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0231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GI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EGITheme1</Template>
  <TotalTime>0</TotalTime>
  <Words>813</Words>
  <Application>Microsoft Office PowerPoint</Application>
  <PresentationFormat>On-screen Show (4:3)</PresentationFormat>
  <Paragraphs>227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EGITheme1</vt:lpstr>
      <vt:lpstr>Federated Identity Management:  Status and perspectives of EGI</vt:lpstr>
      <vt:lpstr>Outline</vt:lpstr>
      <vt:lpstr>The EGI Ecosystem</vt:lpstr>
      <vt:lpstr>EGI’s Strategic Focus  http://go.egi.eu/EGI2020</vt:lpstr>
      <vt:lpstr>AAI in the  middleware-based EGI</vt:lpstr>
      <vt:lpstr>Federated Cloud:  a new EGI platform</vt:lpstr>
      <vt:lpstr>FIM adoption  in the EGI cloud</vt:lpstr>
      <vt:lpstr>Application/service integration: workflows</vt:lpstr>
      <vt:lpstr>EGI-compatible portals</vt:lpstr>
      <vt:lpstr>Other FIM adoption activities</vt:lpstr>
      <vt:lpstr>Conclusions</vt:lpstr>
      <vt:lpstr>Questions?</vt:lpstr>
      <vt:lpstr>Installed capacity (Apr ‘12)</vt:lpstr>
      <vt:lpstr>EGI Cloud based on  open standards</vt:lpstr>
      <vt:lpstr>EGI-InSPIRE Project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Strategy: EGI in 2020</dc:title>
  <dc:creator>StevenNewhouse</dc:creator>
  <cp:lastModifiedBy>gergely.sipos</cp:lastModifiedBy>
  <cp:revision>484</cp:revision>
  <cp:lastPrinted>2012-06-07T12:31:51Z</cp:lastPrinted>
  <dcterms:created xsi:type="dcterms:W3CDTF">2012-06-02T14:07:39Z</dcterms:created>
  <dcterms:modified xsi:type="dcterms:W3CDTF">2012-06-21T13:18:56Z</dcterms:modified>
</cp:coreProperties>
</file>