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2C65C-AD1A-46F9-AF9D-84D89298D6FF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266D8-BCF3-47A6-B450-50D0D096B998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266D8-BCF3-47A6-B450-50D0D096B99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423382-2472-4AE6-8380-F8AAE28E5190}" type="datetimeFigureOut">
              <a:rPr lang="en-US" smtClean="0"/>
              <a:t>7/2/2012</a:t>
            </a:fld>
            <a:endParaRPr lang="en-US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EE102-2D83-4E1E-90BC-4AC4AA57DCDD}" type="slidenum">
              <a:rPr lang="en-US" smtClean="0"/>
              <a:t>‹N°›</a:t>
            </a:fld>
            <a:endParaRPr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Experience from ATLAS IBL 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</a:t>
            </a:r>
            <a:r>
              <a:rPr lang="en-US" dirty="0" err="1" smtClean="0"/>
              <a:t>Vigeolas</a:t>
            </a:r>
            <a:r>
              <a:rPr lang="en-US" dirty="0" smtClean="0"/>
              <a:t>, July the 3</a:t>
            </a:r>
            <a:r>
              <a:rPr lang="en-US" baseline="30000" dirty="0" smtClean="0"/>
              <a:t>rd</a:t>
            </a:r>
            <a:r>
              <a:rPr lang="en-US" dirty="0" smtClean="0"/>
              <a:t> 2012</a:t>
            </a:r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933056"/>
            <a:ext cx="1835696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Echelle-IBL-3.jpg"/>
          <p:cNvPicPr>
            <a:picLocks noChangeAspect="1"/>
          </p:cNvPicPr>
          <p:nvPr/>
        </p:nvPicPr>
        <p:blipFill>
          <a:blip r:embed="rId4" cstate="print"/>
          <a:srcRect l="8662" r="27163"/>
          <a:stretch>
            <a:fillRect/>
          </a:stretch>
        </p:blipFill>
        <p:spPr>
          <a:xfrm>
            <a:off x="5220072" y="3933056"/>
            <a:ext cx="3419872" cy="25872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IBL design, any improvements?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One of the major change between Pixel and IBL detector is the use of micro-cable for pixel and Flex circuits for IBL</a:t>
            </a:r>
          </a:p>
          <a:p>
            <a:r>
              <a:rPr lang="en-US" dirty="0" smtClean="0"/>
              <a:t>The flex is glued directly on the stave and impact the flexibility of the assembly </a:t>
            </a:r>
            <a:r>
              <a:rPr lang="en-US" dirty="0" smtClean="0">
                <a:sym typeface="Wingdings" pitchFamily="2" charset="2"/>
              </a:rPr>
              <a:t> while on Pixel cable were floating along the stave and glued only bellow the connector on the module side</a:t>
            </a:r>
          </a:p>
          <a:p>
            <a:r>
              <a:rPr lang="en-US" dirty="0" smtClean="0">
                <a:sym typeface="Wingdings" pitchFamily="2" charset="2"/>
              </a:rPr>
              <a:t>A lot of design changes was driven by our past experience on Pixel and aimed to improve the reliability</a:t>
            </a:r>
          </a:p>
          <a:p>
            <a:r>
              <a:rPr lang="en-US" dirty="0" smtClean="0">
                <a:sym typeface="Wingdings" pitchFamily="2" charset="2"/>
              </a:rPr>
              <a:t>IBL will be the good proof of reliability improvement with flex circuits  too early to reply</a:t>
            </a:r>
          </a:p>
          <a:p>
            <a:r>
              <a:rPr lang="en-US" dirty="0" smtClean="0">
                <a:sym typeface="Wingdings" pitchFamily="2" charset="2"/>
              </a:rPr>
              <a:t>The global electrical chain will provide important </a:t>
            </a:r>
            <a:r>
              <a:rPr lang="en-US" dirty="0" err="1" smtClean="0">
                <a:sym typeface="Wingdings" pitchFamily="2" charset="2"/>
              </a:rPr>
              <a:t>informations</a:t>
            </a:r>
            <a:r>
              <a:rPr lang="en-US" dirty="0" smtClean="0">
                <a:sym typeface="Wingdings" pitchFamily="2" charset="2"/>
              </a:rPr>
              <a:t> on type one services management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Local support should integrate early the services and more embedded design should be preferred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 the beginning of the story, a lot will be discovered and corrected</a:t>
            </a:r>
          </a:p>
          <a:p>
            <a:r>
              <a:rPr lang="en-US" dirty="0" smtClean="0"/>
              <a:t>Many tasks remain to be tested :</a:t>
            </a:r>
          </a:p>
          <a:p>
            <a:pPr lvl="1"/>
            <a:r>
              <a:rPr lang="en-US" dirty="0" smtClean="0"/>
              <a:t>PP0 brazing </a:t>
            </a:r>
          </a:p>
          <a:p>
            <a:pPr lvl="1"/>
            <a:r>
              <a:rPr lang="en-US" dirty="0" smtClean="0"/>
              <a:t>Stave integration around the beam pipe</a:t>
            </a:r>
          </a:p>
          <a:p>
            <a:pPr lvl="1"/>
            <a:r>
              <a:rPr lang="en-US" dirty="0" smtClean="0"/>
              <a:t>Stave long term testing and burn in </a:t>
            </a:r>
          </a:p>
          <a:p>
            <a:pPr lvl="1"/>
            <a:r>
              <a:rPr lang="en-US" dirty="0" smtClean="0"/>
              <a:t>Detector insertion inside IST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IBL is a good improvement of the pixel staves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IBL detector construction already started and the components assembly (flex, modules, stave </a:t>
            </a:r>
            <a:r>
              <a:rPr lang="en-US" dirty="0" err="1" smtClean="0"/>
              <a:t>loagin</a:t>
            </a:r>
            <a:r>
              <a:rPr lang="en-US" dirty="0" smtClean="0"/>
              <a:t>) will start in Sept, Oct this year</a:t>
            </a:r>
          </a:p>
          <a:p>
            <a:r>
              <a:rPr lang="en-US" dirty="0" smtClean="0"/>
              <a:t>Due to fast track schedule initiated one and half year ago the production and qualification have been pursue in parallel </a:t>
            </a:r>
          </a:p>
          <a:p>
            <a:r>
              <a:rPr lang="en-US" dirty="0" smtClean="0"/>
              <a:t>The first demonstrator stave (“stave 0”) have been assembled and stave commissioning is on going</a:t>
            </a:r>
          </a:p>
          <a:p>
            <a:r>
              <a:rPr lang="en-US" dirty="0" smtClean="0"/>
              <a:t>Stave review (PRR) is scheduled July the 10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IBL Local supports requirements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3538736" cy="293368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The most important requirements which has been set for IBL detector are:</a:t>
            </a:r>
          </a:p>
          <a:p>
            <a:pPr lvl="1"/>
            <a:r>
              <a:rPr lang="en-US" dirty="0" smtClean="0"/>
              <a:t>The material reduction </a:t>
            </a:r>
            <a:r>
              <a:rPr lang="en-US" dirty="0" smtClean="0">
                <a:sym typeface="Wingdings" pitchFamily="2" charset="2"/>
              </a:rPr>
              <a:t> IBL bare stave </a:t>
            </a:r>
            <a:r>
              <a:rPr lang="en-US" dirty="0" smtClean="0">
                <a:sym typeface="Wingdings" pitchFamily="2" charset="2"/>
              </a:rPr>
              <a:t>w</a:t>
            </a:r>
            <a:r>
              <a:rPr lang="en-US" dirty="0" smtClean="0">
                <a:sym typeface="Wingdings" pitchFamily="2" charset="2"/>
              </a:rPr>
              <a:t>eight = 26 grams, Pixel bare stave weight = 45 grams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operating module temperature  Pixel module are between 0°C to -7°C, IBL modules will be bellow -15°C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radiation conditions are 3 times higher on IBL than Pixel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Stave deformations (Thermo-mechanical, gravity sag …) have been relaxed to 150 </a:t>
            </a:r>
            <a:r>
              <a:rPr lang="en-US" dirty="0" smtClean="0">
                <a:sym typeface="Mathematica1"/>
              </a:rPr>
              <a:t>m compare to  30 m for pixel detector</a:t>
            </a:r>
          </a:p>
          <a:p>
            <a:pPr lvl="1"/>
            <a:r>
              <a:rPr lang="en-US" dirty="0" smtClean="0">
                <a:sym typeface="Mathematica1"/>
              </a:rPr>
              <a:t>CO2 cooling have been chosen instead of C3f8 </a:t>
            </a:r>
            <a:r>
              <a:rPr lang="en-US" dirty="0" smtClean="0">
                <a:sym typeface="Wingdings" pitchFamily="2" charset="2"/>
              </a:rPr>
              <a:t> high pressure resistance cooling lines (150 Bars)</a:t>
            </a:r>
          </a:p>
          <a:p>
            <a:r>
              <a:rPr lang="en-US" dirty="0" smtClean="0">
                <a:sym typeface="Wingdings" pitchFamily="2" charset="2"/>
              </a:rPr>
              <a:t>Compare to Pixel detector important progress have been done in most of performances parameters</a:t>
            </a:r>
          </a:p>
        </p:txBody>
      </p:sp>
      <p:pic>
        <p:nvPicPr>
          <p:cNvPr id="4" name="Imag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377202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photo.JPG"/>
          <p:cNvPicPr>
            <a:picLocks noChangeAspect="1"/>
          </p:cNvPicPr>
          <p:nvPr/>
        </p:nvPicPr>
        <p:blipFill>
          <a:blip r:embed="rId4" cstate="print"/>
          <a:srcRect r="35825"/>
          <a:stretch>
            <a:fillRect/>
          </a:stretch>
        </p:blipFill>
        <p:spPr>
          <a:xfrm rot="5400000">
            <a:off x="1550659" y="4794157"/>
            <a:ext cx="1794209" cy="208823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99592" y="5301208"/>
            <a:ext cx="1243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Pixel Stave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55776" y="5229200"/>
            <a:ext cx="1104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IBL Stave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performances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7815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IBL thermal performances are driven by the impact of radiations on planar sensors (“Thermal run away”)</a:t>
            </a:r>
          </a:p>
          <a:p>
            <a:r>
              <a:rPr lang="en-US" dirty="0" smtClean="0"/>
              <a:t>Performances are evaluated looking to the “Thermal Figure Of Merit” (TFOM) of the local supports</a:t>
            </a:r>
          </a:p>
          <a:p>
            <a:r>
              <a:rPr lang="en-US" dirty="0" smtClean="0"/>
              <a:t>Long term testing was performed (thermo cycling, pressure cycling, combine temperature and pressure cycles) </a:t>
            </a:r>
            <a:r>
              <a:rPr lang="en-US" dirty="0" smtClean="0">
                <a:sym typeface="Wingdings" pitchFamily="2" charset="2"/>
              </a:rPr>
              <a:t> Stave performances remain unchanged (&gt; 400 cycles done)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933056"/>
            <a:ext cx="3419872" cy="186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84298"/>
            <a:ext cx="5688632" cy="317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Thermo mechanical performances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14159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Stave deformation depend on many factors:</a:t>
            </a:r>
          </a:p>
          <a:p>
            <a:pPr lvl="1"/>
            <a:r>
              <a:rPr lang="en-US" dirty="0" smtClean="0"/>
              <a:t>CTE mismatch between parts composing the stave assembly</a:t>
            </a:r>
          </a:p>
          <a:p>
            <a:pPr lvl="1"/>
            <a:r>
              <a:rPr lang="en-US" dirty="0" smtClean="0"/>
              <a:t>Stave material mechanical properties</a:t>
            </a:r>
          </a:p>
          <a:p>
            <a:pPr lvl="1"/>
            <a:r>
              <a:rPr lang="en-US" dirty="0" smtClean="0"/>
              <a:t>The stave assembly scheme (how many fixation points and cinematic..)</a:t>
            </a:r>
          </a:p>
          <a:p>
            <a:r>
              <a:rPr lang="en-US" dirty="0" smtClean="0"/>
              <a:t>IBL stave was designed to minimize the CTE mismatch </a:t>
            </a:r>
            <a:r>
              <a:rPr lang="en-US" dirty="0" smtClean="0">
                <a:sym typeface="Wingdings" pitchFamily="2" charset="2"/>
              </a:rPr>
              <a:t> Except the type 0 flex circuit which impact the stave deformation and stress  Services integration need to be studied early in the design</a:t>
            </a:r>
          </a:p>
          <a:p>
            <a:r>
              <a:rPr lang="en-US" dirty="0" smtClean="0">
                <a:sym typeface="Wingdings" pitchFamily="2" charset="2"/>
              </a:rPr>
              <a:t>The staves fixations points are from the theatrical point of view more important that the material properties  Detector integration with support tubes or global structures needs to be carefully studied  </a:t>
            </a: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8290"/>
            <a:ext cx="5364088" cy="298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861048"/>
            <a:ext cx="2769820" cy="100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831697"/>
            <a:ext cx="2684710" cy="202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from IBL construction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small number of staves inside IBL (14 parts) permit us to produce more than twice the amount without impacting the cost </a:t>
            </a:r>
            <a:r>
              <a:rPr lang="en-US" dirty="0" smtClean="0">
                <a:sym typeface="Wingdings" pitchFamily="2" charset="2"/>
              </a:rPr>
              <a:t> luxury situation but mandatory when the schedule is tight</a:t>
            </a:r>
            <a:endParaRPr lang="en-US" dirty="0" smtClean="0"/>
          </a:p>
          <a:p>
            <a:r>
              <a:rPr lang="en-US" dirty="0" smtClean="0"/>
              <a:t>Early decision was taken to produce large number of prototypes (11 parts made up to now) in nominal conditions (tools and process) to evaluate the quality and uniformity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This is very important and useful to not restrict prototyping to one or two staves </a:t>
            </a:r>
          </a:p>
          <a:p>
            <a:r>
              <a:rPr lang="en-US" dirty="0" smtClean="0">
                <a:sym typeface="Wingdings" pitchFamily="2" charset="2"/>
              </a:rPr>
              <a:t>Stave 0 program was one of the most instructive prototypes while all the assembly steps have been tested. We have in hand a fully functional stave which will suffer stress tests to evaluate the design stiffness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from IBL construction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151216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Flex </a:t>
            </a:r>
            <a:r>
              <a:rPr lang="en-US" dirty="0" err="1" smtClean="0"/>
              <a:t>delamination</a:t>
            </a:r>
            <a:r>
              <a:rPr lang="en-US" dirty="0" smtClean="0"/>
              <a:t> @ Ends Of Staves </a:t>
            </a:r>
            <a:r>
              <a:rPr lang="en-US" dirty="0" smtClean="0">
                <a:sym typeface="Wingdings" pitchFamily="2" charset="2"/>
              </a:rPr>
              <a:t> This is a lesson we should have learnt from Pixel </a:t>
            </a:r>
          </a:p>
          <a:p>
            <a:r>
              <a:rPr lang="en-US" dirty="0" smtClean="0">
                <a:sym typeface="Wingdings" pitchFamily="2" charset="2"/>
              </a:rPr>
              <a:t>EOS are areas where stress are concentrate especially handling stress Designing glue less structures should consider this point </a:t>
            </a:r>
            <a:endParaRPr lang="en-US" dirty="0"/>
          </a:p>
        </p:txBody>
      </p:sp>
      <p:sp>
        <p:nvSpPr>
          <p:cNvPr id="3074" name="AutoShape 2" descr="imap://evigeola@simap.in2p3.fr:993/fetch%3EUID%3E.INBOX.Sent%3E8149?part=1.2.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imap://evigeola@simap.in2p3.fr:993/fetch%3EUID%3E.INBOX.Sent%3E8149?part=1.2.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Image 5" descr="fetch)UID).INBOX.Sent)814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5517232"/>
            <a:ext cx="2282738" cy="970032"/>
          </a:xfrm>
          <a:prstGeom prst="rect">
            <a:avLst/>
          </a:prstGeom>
        </p:spPr>
      </p:pic>
      <p:pic>
        <p:nvPicPr>
          <p:cNvPr id="7" name="Image 6" descr="photo2.Sent)8149"/>
          <p:cNvPicPr>
            <a:picLocks noChangeAspect="1"/>
          </p:cNvPicPr>
          <p:nvPr/>
        </p:nvPicPr>
        <p:blipFill>
          <a:blip r:embed="rId4" cstate="print"/>
          <a:srcRect l="22538" t="31022" r="35038" b="31022"/>
          <a:stretch>
            <a:fillRect/>
          </a:stretch>
        </p:blipFill>
        <p:spPr>
          <a:xfrm rot="5400000">
            <a:off x="7166823" y="4938633"/>
            <a:ext cx="2155169" cy="144016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27984" y="4509120"/>
            <a:ext cx="2880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Pixel Omega </a:t>
            </a:r>
            <a:r>
              <a:rPr lang="en-US" sz="1100" dirty="0" err="1" smtClean="0">
                <a:solidFill>
                  <a:srgbClr val="FF0000"/>
                </a:solidFill>
              </a:rPr>
              <a:t>delamination</a:t>
            </a:r>
            <a:r>
              <a:rPr lang="en-US" sz="1100" dirty="0" smtClean="0">
                <a:solidFill>
                  <a:srgbClr val="FF0000"/>
                </a:solidFill>
              </a:rPr>
              <a:t> @ EOS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Peek reinforcement bloc have been added which solved the problem</a:t>
            </a:r>
            <a:endParaRPr lang="en-US" sz="1100" dirty="0">
              <a:solidFill>
                <a:srgbClr val="FF0000"/>
              </a:solidFill>
            </a:endParaRPr>
          </a:p>
        </p:txBody>
      </p:sp>
      <p:pic>
        <p:nvPicPr>
          <p:cNvPr id="10" name="Image 9" descr="Side_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861048"/>
            <a:ext cx="2087724" cy="139181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267744" y="3933056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IBL Stave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13" name="Connecteur droit avec flèche 12"/>
          <p:cNvCxnSpPr>
            <a:stCxn id="11" idx="2"/>
          </p:cNvCxnSpPr>
          <p:nvPr/>
        </p:nvCxnSpPr>
        <p:spPr>
          <a:xfrm flipH="1">
            <a:off x="1691680" y="4194666"/>
            <a:ext cx="972108" cy="242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8" idx="2"/>
          </p:cNvCxnSpPr>
          <p:nvPr/>
        </p:nvCxnSpPr>
        <p:spPr>
          <a:xfrm flipH="1">
            <a:off x="5652120" y="5109284"/>
            <a:ext cx="216024" cy="695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8" idx="2"/>
          </p:cNvCxnSpPr>
          <p:nvPr/>
        </p:nvCxnSpPr>
        <p:spPr>
          <a:xfrm>
            <a:off x="5868144" y="5109284"/>
            <a:ext cx="2232248" cy="4799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23528" y="371703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Flex </a:t>
            </a:r>
            <a:r>
              <a:rPr lang="en-US" sz="1100" dirty="0" err="1" smtClean="0">
                <a:solidFill>
                  <a:srgbClr val="FF0000"/>
                </a:solidFill>
              </a:rPr>
              <a:t>delamination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20" name="Connecteur droit avec flèche 19"/>
          <p:cNvCxnSpPr>
            <a:stCxn id="18" idx="2"/>
          </p:cNvCxnSpPr>
          <p:nvPr/>
        </p:nvCxnSpPr>
        <p:spPr>
          <a:xfrm>
            <a:off x="1043608" y="3978642"/>
            <a:ext cx="288032" cy="6156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24262" y="5460514"/>
            <a:ext cx="971297" cy="13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ZoneTexte 23"/>
          <p:cNvSpPr txBox="1"/>
          <p:nvPr/>
        </p:nvSpPr>
        <p:spPr>
          <a:xfrm>
            <a:off x="1835696" y="5411450"/>
            <a:ext cx="13681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Carbon Clip will be added at the Stave ends to clamp the flex on the stave. Glue deposition has been improved for better contact surface</a:t>
            </a:r>
            <a:endParaRPr lang="en-US" sz="1100" dirty="0">
              <a:solidFill>
                <a:srgbClr val="FF0000"/>
              </a:solidFill>
            </a:endParaRPr>
          </a:p>
        </p:txBody>
      </p:sp>
      <p:pic>
        <p:nvPicPr>
          <p:cNvPr id="25" name="Picture 4" descr="F:\DCIM\101NIKON\DSCN032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654" r="17650" b="39501"/>
          <a:stretch/>
        </p:blipFill>
        <p:spPr bwMode="auto">
          <a:xfrm rot="16200000">
            <a:off x="2356937" y="4635950"/>
            <a:ext cx="2994318" cy="86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Connecteur droit avec flèche 26"/>
          <p:cNvCxnSpPr>
            <a:stCxn id="24" idx="3"/>
          </p:cNvCxnSpPr>
          <p:nvPr/>
        </p:nvCxnSpPr>
        <p:spPr>
          <a:xfrm flipV="1">
            <a:off x="3203848" y="5157192"/>
            <a:ext cx="792088" cy="977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24" idx="1"/>
          </p:cNvCxnSpPr>
          <p:nvPr/>
        </p:nvCxnSpPr>
        <p:spPr>
          <a:xfrm flipH="1">
            <a:off x="1187624" y="6134725"/>
            <a:ext cx="648072" cy="102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24" idx="1"/>
          </p:cNvCxnSpPr>
          <p:nvPr/>
        </p:nvCxnSpPr>
        <p:spPr>
          <a:xfrm flipH="1" flipV="1">
            <a:off x="1619672" y="4653136"/>
            <a:ext cx="216024" cy="14815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from IBL construction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4474840" cy="170954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11 prototypes manufacturing permit us to identify early some problems in the tasks sequence and improvements were applied</a:t>
            </a:r>
          </a:p>
          <a:p>
            <a:r>
              <a:rPr lang="en-US" dirty="0" smtClean="0"/>
              <a:t>An IBL stave is an assembly of 12 parts in a 13 steps process </a:t>
            </a:r>
            <a:r>
              <a:rPr lang="en-US" dirty="0" smtClean="0">
                <a:sym typeface="Wingdings" pitchFamily="2" charset="2"/>
              </a:rPr>
              <a:t> We keep improving this process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5488" y="1772816"/>
            <a:ext cx="38885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861048"/>
            <a:ext cx="5148064" cy="2674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005064"/>
            <a:ext cx="22574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Remaining problems under improvement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2556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Thermal chocks and Cycles was applied on Pixel detector and reveal most of the problems (wire bond potting detachment, omega </a:t>
            </a:r>
            <a:r>
              <a:rPr lang="en-US" dirty="0" err="1" smtClean="0"/>
              <a:t>delamination</a:t>
            </a:r>
            <a:r>
              <a:rPr lang="en-US" dirty="0" smtClean="0"/>
              <a:t> …)</a:t>
            </a:r>
          </a:p>
          <a:p>
            <a:r>
              <a:rPr lang="en-US" dirty="0" smtClean="0"/>
              <a:t>IBL stave thermal cycles are part of the QA and module metrological survey is done before and after cycles (which was not done on Pixel)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UniGe</a:t>
            </a:r>
            <a:r>
              <a:rPr lang="en-US" dirty="0" smtClean="0">
                <a:sym typeface="Wingdings" pitchFamily="2" charset="2"/>
              </a:rPr>
              <a:t> observed an asymmetric deformation of the stave without modules and with modules</a:t>
            </a:r>
          </a:p>
          <a:p>
            <a:r>
              <a:rPr lang="en-US" dirty="0" smtClean="0">
                <a:sym typeface="Wingdings" pitchFamily="2" charset="2"/>
              </a:rPr>
              <a:t>The stave/Jig/Flex CTE mismatch is suspected(even if </a:t>
            </a:r>
            <a:r>
              <a:rPr lang="en-US" dirty="0" err="1" smtClean="0">
                <a:sym typeface="Wingdings" pitchFamily="2" charset="2"/>
              </a:rPr>
              <a:t>srews</a:t>
            </a:r>
            <a:r>
              <a:rPr lang="en-US" dirty="0" smtClean="0">
                <a:sym typeface="Wingdings" pitchFamily="2" charset="2"/>
              </a:rPr>
              <a:t> are relaxed during cycles)</a:t>
            </a:r>
          </a:p>
          <a:p>
            <a:r>
              <a:rPr lang="en-US" dirty="0" smtClean="0">
                <a:sym typeface="Wingdings" pitchFamily="2" charset="2"/>
              </a:rPr>
              <a:t>The Glue Glass transition temperature is also suspected  A post curing step of the bare stave have been added in the </a:t>
            </a:r>
            <a:r>
              <a:rPr lang="en-US" dirty="0" err="1" smtClean="0">
                <a:sym typeface="Wingdings" pitchFamily="2" charset="2"/>
              </a:rPr>
              <a:t>taks</a:t>
            </a:r>
            <a:r>
              <a:rPr lang="en-US" dirty="0" smtClean="0">
                <a:sym typeface="Wingdings" pitchFamily="2" charset="2"/>
              </a:rPr>
              <a:t> sequence  Detail stave relaxing procedure and Metrology process are under improvement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2938652" cy="20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861048"/>
            <a:ext cx="2411760" cy="14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5" y="4221088"/>
            <a:ext cx="300644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933056"/>
            <a:ext cx="2376264" cy="1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59" y="4005064"/>
            <a:ext cx="2699741" cy="11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4365104"/>
            <a:ext cx="2728236" cy="204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</TotalTime>
  <Words>936</Words>
  <Application>Microsoft Office PowerPoint</Application>
  <PresentationFormat>Affichage à l'écran (4:3)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Débit</vt:lpstr>
      <vt:lpstr>Experience from ATLAS IBL </vt:lpstr>
      <vt:lpstr>Status</vt:lpstr>
      <vt:lpstr>IBL Local supports requirements</vt:lpstr>
      <vt:lpstr>Thermal performances</vt:lpstr>
      <vt:lpstr>Thermo mechanical performances</vt:lpstr>
      <vt:lpstr>Lessons from IBL construction</vt:lpstr>
      <vt:lpstr>Lessons from IBL construction</vt:lpstr>
      <vt:lpstr>Lessons from IBL construction</vt:lpstr>
      <vt:lpstr>Remaining problems under improvement</vt:lpstr>
      <vt:lpstr>IBL design, any improvements?</vt:lpstr>
      <vt:lpstr>Conclusion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from ATLAS IBL</dc:title>
  <dc:creator>vigeolas</dc:creator>
  <cp:lastModifiedBy>vigeolas</cp:lastModifiedBy>
  <cp:revision>25</cp:revision>
  <dcterms:created xsi:type="dcterms:W3CDTF">2012-07-02T07:46:44Z</dcterms:created>
  <dcterms:modified xsi:type="dcterms:W3CDTF">2012-07-02T11:52:24Z</dcterms:modified>
</cp:coreProperties>
</file>