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9"/>
  </p:notesMasterIdLst>
  <p:handoutMasterIdLst>
    <p:handoutMasterId r:id="rId50"/>
  </p:handoutMasterIdLst>
  <p:sldIdLst>
    <p:sldId id="273" r:id="rId2"/>
    <p:sldId id="407" r:id="rId3"/>
    <p:sldId id="349" r:id="rId4"/>
    <p:sldId id="350" r:id="rId5"/>
    <p:sldId id="351" r:id="rId6"/>
    <p:sldId id="352" r:id="rId7"/>
    <p:sldId id="353" r:id="rId8"/>
    <p:sldId id="360" r:id="rId9"/>
    <p:sldId id="361" r:id="rId10"/>
    <p:sldId id="288" r:id="rId11"/>
    <p:sldId id="406" r:id="rId12"/>
    <p:sldId id="369" r:id="rId13"/>
    <p:sldId id="385" r:id="rId14"/>
    <p:sldId id="386" r:id="rId15"/>
    <p:sldId id="387" r:id="rId16"/>
    <p:sldId id="389" r:id="rId17"/>
    <p:sldId id="354" r:id="rId18"/>
    <p:sldId id="391" r:id="rId19"/>
    <p:sldId id="398" r:id="rId20"/>
    <p:sldId id="358" r:id="rId21"/>
    <p:sldId id="397" r:id="rId22"/>
    <p:sldId id="409" r:id="rId23"/>
    <p:sldId id="392" r:id="rId24"/>
    <p:sldId id="382" r:id="rId25"/>
    <p:sldId id="410" r:id="rId26"/>
    <p:sldId id="359" r:id="rId27"/>
    <p:sldId id="393" r:id="rId28"/>
    <p:sldId id="363" r:id="rId29"/>
    <p:sldId id="399" r:id="rId30"/>
    <p:sldId id="362" r:id="rId31"/>
    <p:sldId id="378" r:id="rId32"/>
    <p:sldId id="379" r:id="rId33"/>
    <p:sldId id="366" r:id="rId34"/>
    <p:sldId id="368" r:id="rId35"/>
    <p:sldId id="400" r:id="rId36"/>
    <p:sldId id="377" r:id="rId37"/>
    <p:sldId id="411" r:id="rId38"/>
    <p:sldId id="329" r:id="rId39"/>
    <p:sldId id="412" r:id="rId40"/>
    <p:sldId id="413" r:id="rId41"/>
    <p:sldId id="401" r:id="rId42"/>
    <p:sldId id="301" r:id="rId43"/>
    <p:sldId id="380" r:id="rId44"/>
    <p:sldId id="405" r:id="rId45"/>
    <p:sldId id="414" r:id="rId46"/>
    <p:sldId id="404" r:id="rId47"/>
    <p:sldId id="403" r:id="rId48"/>
  </p:sldIdLst>
  <p:sldSz cx="9144000" cy="6858000" type="screen4x3"/>
  <p:notesSz cx="6858000" cy="9144000"/>
  <p:defaultTextStyle>
    <a:defPPr>
      <a:defRPr lang="fr-CA"/>
    </a:defPPr>
    <a:lvl1pPr algn="l" rtl="0" fontAlgn="base">
      <a:spcBef>
        <a:spcPct val="0"/>
      </a:spcBef>
      <a:spcAft>
        <a:spcPct val="0"/>
      </a:spcAft>
      <a:defRPr sz="1600" kern="1200">
        <a:solidFill>
          <a:schemeClr val="tx1"/>
        </a:solidFill>
        <a:latin typeface="Times New Roman" pitchFamily="-109" charset="0"/>
        <a:ea typeface="+mn-ea"/>
        <a:cs typeface="+mn-cs"/>
      </a:defRPr>
    </a:lvl1pPr>
    <a:lvl2pPr marL="457200" algn="l" rtl="0" fontAlgn="base">
      <a:spcBef>
        <a:spcPct val="0"/>
      </a:spcBef>
      <a:spcAft>
        <a:spcPct val="0"/>
      </a:spcAft>
      <a:defRPr sz="1600" kern="1200">
        <a:solidFill>
          <a:schemeClr val="tx1"/>
        </a:solidFill>
        <a:latin typeface="Times New Roman" pitchFamily="-109" charset="0"/>
        <a:ea typeface="+mn-ea"/>
        <a:cs typeface="+mn-cs"/>
      </a:defRPr>
    </a:lvl2pPr>
    <a:lvl3pPr marL="914400" algn="l" rtl="0" fontAlgn="base">
      <a:spcBef>
        <a:spcPct val="0"/>
      </a:spcBef>
      <a:spcAft>
        <a:spcPct val="0"/>
      </a:spcAft>
      <a:defRPr sz="1600" kern="1200">
        <a:solidFill>
          <a:schemeClr val="tx1"/>
        </a:solidFill>
        <a:latin typeface="Times New Roman" pitchFamily="-109" charset="0"/>
        <a:ea typeface="+mn-ea"/>
        <a:cs typeface="+mn-cs"/>
      </a:defRPr>
    </a:lvl3pPr>
    <a:lvl4pPr marL="1371600" algn="l" rtl="0" fontAlgn="base">
      <a:spcBef>
        <a:spcPct val="0"/>
      </a:spcBef>
      <a:spcAft>
        <a:spcPct val="0"/>
      </a:spcAft>
      <a:defRPr sz="1600" kern="1200">
        <a:solidFill>
          <a:schemeClr val="tx1"/>
        </a:solidFill>
        <a:latin typeface="Times New Roman" pitchFamily="-109" charset="0"/>
        <a:ea typeface="+mn-ea"/>
        <a:cs typeface="+mn-cs"/>
      </a:defRPr>
    </a:lvl4pPr>
    <a:lvl5pPr marL="1828800" algn="l" rtl="0" fontAlgn="base">
      <a:spcBef>
        <a:spcPct val="0"/>
      </a:spcBef>
      <a:spcAft>
        <a:spcPct val="0"/>
      </a:spcAft>
      <a:defRPr sz="1600" kern="1200">
        <a:solidFill>
          <a:schemeClr val="tx1"/>
        </a:solidFill>
        <a:latin typeface="Times New Roman" pitchFamily="-109" charset="0"/>
        <a:ea typeface="+mn-ea"/>
        <a:cs typeface="+mn-cs"/>
      </a:defRPr>
    </a:lvl5pPr>
    <a:lvl6pPr marL="2286000" algn="l" defTabSz="457200" rtl="0" eaLnBrk="1" latinLnBrk="0" hangingPunct="1">
      <a:defRPr sz="1600" kern="1200">
        <a:solidFill>
          <a:schemeClr val="tx1"/>
        </a:solidFill>
        <a:latin typeface="Times New Roman" pitchFamily="-109" charset="0"/>
        <a:ea typeface="+mn-ea"/>
        <a:cs typeface="+mn-cs"/>
      </a:defRPr>
    </a:lvl6pPr>
    <a:lvl7pPr marL="2743200" algn="l" defTabSz="457200" rtl="0" eaLnBrk="1" latinLnBrk="0" hangingPunct="1">
      <a:defRPr sz="1600" kern="1200">
        <a:solidFill>
          <a:schemeClr val="tx1"/>
        </a:solidFill>
        <a:latin typeface="Times New Roman" pitchFamily="-109" charset="0"/>
        <a:ea typeface="+mn-ea"/>
        <a:cs typeface="+mn-cs"/>
      </a:defRPr>
    </a:lvl7pPr>
    <a:lvl8pPr marL="3200400" algn="l" defTabSz="457200" rtl="0" eaLnBrk="1" latinLnBrk="0" hangingPunct="1">
      <a:defRPr sz="1600" kern="1200">
        <a:solidFill>
          <a:schemeClr val="tx1"/>
        </a:solidFill>
        <a:latin typeface="Times New Roman" pitchFamily="-109" charset="0"/>
        <a:ea typeface="+mn-ea"/>
        <a:cs typeface="+mn-cs"/>
      </a:defRPr>
    </a:lvl8pPr>
    <a:lvl9pPr marL="3657600" algn="l" defTabSz="457200" rtl="0" eaLnBrk="1" latinLnBrk="0" hangingPunct="1">
      <a:defRPr sz="1600" kern="1200">
        <a:solidFill>
          <a:schemeClr val="tx1"/>
        </a:solidFill>
        <a:latin typeface="Times New Roman" pitchFamily="-109"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B05"/>
    <a:srgbClr val="FFA401"/>
    <a:srgbClr val="48FF7A"/>
    <a:srgbClr val="ECE683"/>
    <a:srgbClr val="EC7D80"/>
    <a:srgbClr val="FFB500"/>
    <a:srgbClr val="FF08DB"/>
    <a:srgbClr val="FFB20D"/>
    <a:srgbClr val="FF0A2B"/>
    <a:srgbClr val="FFF7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93" autoAdjust="0"/>
    <p:restoredTop sz="91707" autoAdjust="0"/>
  </p:normalViewPr>
  <p:slideViewPr>
    <p:cSldViewPr snapToGrid="0">
      <p:cViewPr varScale="1">
        <p:scale>
          <a:sx n="106" d="100"/>
          <a:sy n="106" d="100"/>
        </p:scale>
        <p:origin x="-1792" y="-104"/>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snapToObjects="1">
      <p:cViewPr varScale="1">
        <p:scale>
          <a:sx n="125" d="100"/>
          <a:sy n="125" d="100"/>
        </p:scale>
        <p:origin x="-4136"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3200">
                <a:solidFill>
                  <a:srgbClr val="FFFF00"/>
                </a:solidFill>
              </a:defRPr>
            </a:pPr>
            <a:r>
              <a:rPr lang="en-US" sz="3200" dirty="0" smtClean="0">
                <a:solidFill>
                  <a:srgbClr val="FFFF00"/>
                </a:solidFill>
              </a:rPr>
              <a:t>Partners in this project:</a:t>
            </a:r>
            <a:endParaRPr lang="en-US" sz="3200" dirty="0">
              <a:solidFill>
                <a:srgbClr val="FFFF00"/>
              </a:solidFill>
            </a:endParaRPr>
          </a:p>
        </c:rich>
      </c:tx>
      <c:layout>
        <c:manualLayout>
          <c:xMode val="edge"/>
          <c:yMode val="edge"/>
          <c:x val="0.103943804060983"/>
          <c:y val="0.0211538465542445"/>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0"/>
          <c:y val="0.199375003773755"/>
          <c:w val="0.765656066239851"/>
          <c:h val="0.800624996226245"/>
        </c:manualLayout>
      </c:layout>
      <c:pie3DChart>
        <c:varyColors val="1"/>
        <c:ser>
          <c:idx val="0"/>
          <c:order val="0"/>
          <c:tx>
            <c:strRef>
              <c:f>Sheet1!$B$1</c:f>
              <c:strCache>
                <c:ptCount val="1"/>
                <c:pt idx="0">
                  <c:v>Partners</c:v>
                </c:pt>
              </c:strCache>
            </c:strRef>
          </c:tx>
          <c:dPt>
            <c:idx val="0"/>
            <c:bubble3D val="0"/>
            <c:explosion val="4"/>
            <c:spPr>
              <a:gradFill flip="none" rotWithShape="1">
                <a:gsLst>
                  <a:gs pos="0">
                    <a:srgbClr val="FF08DB"/>
                  </a:gs>
                  <a:gs pos="100000">
                    <a:srgbClr val="FFFFFF"/>
                  </a:gs>
                </a:gsLst>
                <a:path path="circle">
                  <a:fillToRect l="100000" t="100000"/>
                </a:path>
                <a:tileRect r="-100000" b="-100000"/>
              </a:gradFill>
            </c:spPr>
          </c:dPt>
          <c:dPt>
            <c:idx val="1"/>
            <c:bubble3D val="0"/>
            <c:explosion val="4"/>
            <c:spPr>
              <a:gradFill flip="none" rotWithShape="1">
                <a:gsLst>
                  <a:gs pos="32000">
                    <a:srgbClr val="3366FF"/>
                  </a:gs>
                  <a:gs pos="100000">
                    <a:srgbClr val="FFFFFF"/>
                  </a:gs>
                </a:gsLst>
                <a:path path="circle">
                  <a:fillToRect t="100000" r="100000"/>
                </a:path>
                <a:tileRect l="-100000" b="-100000"/>
              </a:gradFill>
            </c:spPr>
          </c:dPt>
          <c:dPt>
            <c:idx val="2"/>
            <c:bubble3D val="0"/>
            <c:explosion val="2"/>
            <c:spPr>
              <a:gradFill flip="none" rotWithShape="1">
                <a:gsLst>
                  <a:gs pos="0">
                    <a:srgbClr val="FFFFFF"/>
                  </a:gs>
                  <a:gs pos="99000">
                    <a:srgbClr val="FFA401"/>
                  </a:gs>
                  <a:gs pos="51000">
                    <a:srgbClr val="FFFB05"/>
                  </a:gs>
                </a:gsLst>
                <a:path path="circle">
                  <a:fillToRect l="100000" t="100000"/>
                </a:path>
                <a:tileRect r="-100000" b="-100000"/>
              </a:gradFill>
            </c:spPr>
          </c:dPt>
          <c:cat>
            <c:strRef>
              <c:f>Sheet1!$A$2:$A$5</c:f>
              <c:strCache>
                <c:ptCount val="3"/>
                <c:pt idx="0">
                  <c:v>Medicine</c:v>
                </c:pt>
                <c:pt idx="1">
                  <c:v>Industry</c:v>
                </c:pt>
                <c:pt idx="2">
                  <c:v>Academia</c:v>
                </c:pt>
              </c:strCache>
            </c:strRef>
          </c:cat>
          <c:val>
            <c:numRef>
              <c:f>Sheet1!$B$2:$B$5</c:f>
              <c:numCache>
                <c:formatCode>General</c:formatCode>
                <c:ptCount val="4"/>
                <c:pt idx="0">
                  <c:v>3.0</c:v>
                </c:pt>
                <c:pt idx="1">
                  <c:v>3.0</c:v>
                </c:pt>
                <c:pt idx="2">
                  <c:v>6.0</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userShapes r:id="rId2"/>
</c:chartSpace>
</file>

<file path=ppt/drawings/_rels/drawing1.xml.rels><?xml version="1.0" encoding="UTF-8" standalone="yes"?>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image" Target="../media/image9.gif"/></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drawings/drawing1.xml><?xml version="1.0" encoding="utf-8"?>
<c:userShapes xmlns:c="http://schemas.openxmlformats.org/drawingml/2006/chart">
  <cdr:relSizeAnchor xmlns:cdr="http://schemas.openxmlformats.org/drawingml/2006/chartDrawing">
    <cdr:from>
      <cdr:x>0.44568</cdr:x>
      <cdr:y>0.78587</cdr:y>
    </cdr:from>
    <cdr:to>
      <cdr:x>0.55756</cdr:x>
      <cdr:y>0.9537</cdr:y>
    </cdr:to>
    <cdr:pic>
      <cdr:nvPicPr>
        <cdr:cNvPr id="5" name="Picture 4" descr="220px-RWB_Industriegebiet.svg.png"/>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3210817" y="3774466"/>
          <a:ext cx="806052" cy="806052"/>
        </a:xfrm>
        <a:prstGeom xmlns:a="http://schemas.openxmlformats.org/drawingml/2006/main" prst="rect">
          <a:avLst/>
        </a:prstGeom>
        <a:noFill xmlns:a="http://schemas.openxmlformats.org/drawingml/2006/main"/>
      </cdr:spPr>
    </cdr:pic>
  </cdr:relSizeAnchor>
  <cdr:relSizeAnchor xmlns:cdr="http://schemas.openxmlformats.org/drawingml/2006/chartDrawing">
    <cdr:from>
      <cdr:x>0.4002</cdr:x>
      <cdr:y>0.29956</cdr:y>
    </cdr:from>
    <cdr:to>
      <cdr:x>0.53499</cdr:x>
      <cdr:y>0.34808</cdr:y>
    </cdr:to>
    <cdr:pic>
      <cdr:nvPicPr>
        <cdr:cNvPr id="18" name="Picture 17" descr="logo_blanc.png"/>
        <cdr:cNvPicPr>
          <a:picLocks xmlns:a="http://schemas.openxmlformats.org/drawingml/2006/main" noChangeAspect="1"/>
        </cdr:cNvPicPr>
      </cdr:nvPicPr>
      <cdr:blipFill>
        <a:blip xmlns:a="http://schemas.openxmlformats.org/drawingml/2006/main" xmlns:r="http://schemas.openxmlformats.org/officeDocument/2006/relationships" r:embed="rId2">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2883217" y="1438767"/>
          <a:ext cx="971023" cy="233046"/>
        </a:xfrm>
        <a:prstGeom xmlns:a="http://schemas.openxmlformats.org/drawingml/2006/main" prst="rect">
          <a:avLst/>
        </a:prstGeom>
      </cdr:spPr>
    </cdr:pic>
  </cdr:relSizeAnchor>
  <cdr:relSizeAnchor xmlns:cdr="http://schemas.openxmlformats.org/drawingml/2006/chartDrawing">
    <cdr:from>
      <cdr:x>0.61153</cdr:x>
      <cdr:y>0.50171</cdr:y>
    </cdr:from>
    <cdr:to>
      <cdr:x>0.72203</cdr:x>
      <cdr:y>0.56433</cdr:y>
    </cdr:to>
    <cdr:pic>
      <cdr:nvPicPr>
        <cdr:cNvPr id="21" name="Picture 20" descr="logo.gif"/>
        <cdr:cNvPicPr>
          <a:picLocks xmlns:a="http://schemas.openxmlformats.org/drawingml/2006/main" noChangeAspect="1"/>
        </cdr:cNvPicPr>
      </cdr:nvPicPr>
      <cdr:blipFill>
        <a:blip xmlns:a="http://schemas.openxmlformats.org/drawingml/2006/main" xmlns:r="http://schemas.openxmlformats.org/officeDocument/2006/relationships" r:embed="rId3">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4405673" y="2409670"/>
          <a:ext cx="796064" cy="300735"/>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imes New Roman"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Times New Roman" charset="0"/>
              </a:defRPr>
            </a:lvl1pPr>
          </a:lstStyle>
          <a:p>
            <a:pPr>
              <a:defRPr/>
            </a:pPr>
            <a:fld id="{28E57A2F-DE0E-7D4C-B4F1-8066CBC26B8D}" type="datetime1">
              <a:rPr lang="en-US"/>
              <a:pPr>
                <a:defRPr/>
              </a:pPr>
              <a:t>25.05.12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Times New Roman"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Times New Roman" charset="0"/>
              </a:defRPr>
            </a:lvl1pPr>
          </a:lstStyle>
          <a:p>
            <a:pPr>
              <a:defRPr/>
            </a:pPr>
            <a:fld id="{D1A47CF9-164D-B348-AB4E-32F769F72E13}" type="slidenum">
              <a:rPr lang="en-US"/>
              <a:pPr>
                <a:defRPr/>
              </a:pPr>
              <a:t>‹#›</a:t>
            </a:fld>
            <a:endParaRPr lang="en-US"/>
          </a:p>
        </p:txBody>
      </p:sp>
    </p:spTree>
    <p:extLst>
      <p:ext uri="{BB962C8B-B14F-4D97-AF65-F5344CB8AC3E}">
        <p14:creationId xmlns:p14="http://schemas.microsoft.com/office/powerpoint/2010/main" val="62050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charset="0"/>
              </a:defRPr>
            </a:lvl1pPr>
          </a:lstStyle>
          <a:p>
            <a:pPr>
              <a:defRPr/>
            </a:pPr>
            <a:endParaRPr lang="en-US"/>
          </a:p>
        </p:txBody>
      </p:sp>
      <p:sp>
        <p:nvSpPr>
          <p:cNvPr id="337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37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charset="0"/>
              </a:defRPr>
            </a:lvl1pPr>
          </a:lstStyle>
          <a:p>
            <a:pPr>
              <a:defRPr/>
            </a:pPr>
            <a:endParaRPr lang="en-US"/>
          </a:p>
        </p:txBody>
      </p:sp>
      <p:sp>
        <p:nvSpPr>
          <p:cNvPr id="337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pPr>
              <a:defRPr/>
            </a:pPr>
            <a:fld id="{5C15D419-B461-DC40-8E82-9786C1528D76}" type="slidenum">
              <a:rPr lang="en-US"/>
              <a:pPr>
                <a:defRPr/>
              </a:pPr>
              <a:t>‹#›</a:t>
            </a:fld>
            <a:endParaRPr lang="en-US"/>
          </a:p>
        </p:txBody>
      </p:sp>
    </p:spTree>
    <p:extLst>
      <p:ext uri="{BB962C8B-B14F-4D97-AF65-F5344CB8AC3E}">
        <p14:creationId xmlns:p14="http://schemas.microsoft.com/office/powerpoint/2010/main" val="274652551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62" charset="0"/>
        <a:ea typeface="ＭＳ Ｐゴシック" pitchFamily="62" charset="-128"/>
        <a:cs typeface="ＭＳ Ｐゴシック" pitchFamily="62" charset="-128"/>
      </a:defRPr>
    </a:lvl1pPr>
    <a:lvl2pPr marL="457200" algn="l" rtl="0" eaLnBrk="0" fontAlgn="base" hangingPunct="0">
      <a:spcBef>
        <a:spcPct val="30000"/>
      </a:spcBef>
      <a:spcAft>
        <a:spcPct val="0"/>
      </a:spcAft>
      <a:defRPr sz="1200" kern="1200">
        <a:solidFill>
          <a:schemeClr val="tx1"/>
        </a:solidFill>
        <a:latin typeface="Times New Roman" pitchFamily="62" charset="0"/>
        <a:ea typeface="ＭＳ Ｐゴシック" pitchFamily="6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62" charset="0"/>
        <a:ea typeface="ＭＳ Ｐゴシック" pitchFamily="6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62" charset="0"/>
        <a:ea typeface="ＭＳ Ｐゴシック" pitchFamily="6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62" charset="0"/>
        <a:ea typeface="ＭＳ Ｐゴシック" pitchFamily="6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98B6BAE2-AD88-EF45-AC59-2DE33317E672}" type="slidenum">
              <a:rPr lang="en-US">
                <a:latin typeface="Times" pitchFamily="-109" charset="0"/>
              </a:rPr>
              <a:pPr/>
              <a:t>1</a:t>
            </a:fld>
            <a:endParaRPr lang="en-US">
              <a:latin typeface="Times" pitchFamily="-109"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b="1" dirty="0" smtClean="0">
                <a:latin typeface="Times New Roman" pitchFamily="-109" charset="0"/>
                <a:ea typeface="ＭＳ Ｐゴシック" pitchFamily="-109" charset="-128"/>
                <a:cs typeface="ＭＳ Ｐゴシック" pitchFamily="-109" charset="-128"/>
              </a:rPr>
              <a:t>Introduction</a:t>
            </a:r>
            <a:r>
              <a:rPr lang="en-US" dirty="0" smtClean="0">
                <a:latin typeface="Times New Roman" pitchFamily="-109" charset="0"/>
                <a:ea typeface="ＭＳ Ｐゴシック" pitchFamily="-109" charset="-128"/>
                <a:cs typeface="ＭＳ Ｐゴシック" pitchFamily="-109" charset="-128"/>
              </a:rPr>
              <a:t>:</a:t>
            </a:r>
          </a:p>
          <a:p>
            <a:pPr eaLnBrk="1" hangingPunct="1"/>
            <a:r>
              <a:rPr lang="en-US" dirty="0" smtClean="0">
                <a:latin typeface="Times New Roman" pitchFamily="-109" charset="0"/>
                <a:ea typeface="ＭＳ Ｐゴシック" pitchFamily="-109" charset="-128"/>
                <a:cs typeface="ＭＳ Ｐゴシック" pitchFamily="-109" charset="-128"/>
              </a:rPr>
              <a:t>From physics to health? US stands for ultrasound</a:t>
            </a:r>
            <a:r>
              <a:rPr lang="en-US" baseline="0" dirty="0" smtClean="0">
                <a:latin typeface="Times New Roman" pitchFamily="-109" charset="0"/>
                <a:ea typeface="ＭＳ Ｐゴシック" pitchFamily="-109" charset="-128"/>
                <a:cs typeface="ＭＳ Ｐゴシック" pitchFamily="-109" charset="-128"/>
              </a:rPr>
              <a:t> not united states;</a:t>
            </a:r>
            <a:endParaRPr lang="en-US" dirty="0" smtClean="0">
              <a:latin typeface="Times New Roman" pitchFamily="-109" charset="0"/>
              <a:ea typeface="ＭＳ Ｐゴシック" pitchFamily="-109" charset="-128"/>
              <a:cs typeface="ＭＳ Ｐゴシック" pitchFamily="-109" charset="-128"/>
            </a:endParaRPr>
          </a:p>
          <a:p>
            <a:pPr eaLnBrk="1" hangingPunct="1"/>
            <a:r>
              <a:rPr lang="en-US" dirty="0" smtClean="0">
                <a:latin typeface="Times New Roman" pitchFamily="-109" charset="0"/>
                <a:ea typeface="ＭＳ Ｐゴシック" pitchFamily="-109" charset="-128"/>
                <a:cs typeface="ＭＳ Ｐゴシック" pitchFamily="-109" charset="-128"/>
              </a:rPr>
              <a:t>CMS calorimeter a real marvel, fully crystal-built</a:t>
            </a:r>
          </a:p>
          <a:p>
            <a:pPr eaLnBrk="1" hangingPunct="1"/>
            <a:r>
              <a:rPr lang="en-US" dirty="0" smtClean="0">
                <a:latin typeface="Times New Roman" pitchFamily="-109" charset="0"/>
                <a:ea typeface="ＭＳ Ｐゴシック" pitchFamily="-109" charset="-128"/>
                <a:cs typeface="ＭＳ Ｐゴシック" pitchFamily="-109" charset="-128"/>
              </a:rPr>
              <a:t>Endoscopic</a:t>
            </a:r>
            <a:r>
              <a:rPr lang="en-US" baseline="0" dirty="0" smtClean="0">
                <a:latin typeface="Times New Roman" pitchFamily="-109" charset="0"/>
                <a:ea typeface="ＭＳ Ｐゴシック" pitchFamily="-109" charset="-128"/>
                <a:cs typeface="ＭＳ Ｐゴシック" pitchFamily="-109" charset="-128"/>
              </a:rPr>
              <a:t> probe: go from 80 tons to grams and build a miniature calorimeter; as small as my small finger tip;</a:t>
            </a:r>
          </a:p>
          <a:p>
            <a:pPr eaLnBrk="1" hangingPunct="1"/>
            <a:r>
              <a:rPr lang="en-US" baseline="0" dirty="0" smtClean="0">
                <a:latin typeface="Times New Roman" pitchFamily="-109" charset="0"/>
                <a:ea typeface="ＭＳ Ｐゴシック" pitchFamily="-109" charset="-128"/>
                <a:cs typeface="ＭＳ Ｐゴシック" pitchFamily="-109" charset="-128"/>
              </a:rPr>
              <a:t>learn from HEP; use tools and instruments from HEP (NINO from ALICE used in TOF, crystals from CMS, FEDC05 amplifiers from ATLAS, </a:t>
            </a:r>
            <a:r>
              <a:rPr lang="en-US" baseline="0" dirty="0" err="1" smtClean="0">
                <a:latin typeface="Times New Roman" pitchFamily="-109" charset="0"/>
                <a:ea typeface="ＭＳ Ｐゴシック" pitchFamily="-109" charset="-128"/>
                <a:cs typeface="ＭＳ Ｐゴシック" pitchFamily="-109" charset="-128"/>
              </a:rPr>
              <a:t>etc</a:t>
            </a:r>
            <a:r>
              <a:rPr lang="en-US" baseline="0" dirty="0" smtClean="0">
                <a:latin typeface="Times New Roman" pitchFamily="-109" charset="0"/>
                <a:ea typeface="ＭＳ Ｐゴシック" pitchFamily="-109" charset="-128"/>
                <a:cs typeface="ＭＳ Ｐゴシック" pitchFamily="-109" charset="-128"/>
              </a:rPr>
              <a:t>);</a:t>
            </a:r>
            <a:r>
              <a:rPr lang="en-US" dirty="0" smtClean="0">
                <a:latin typeface="Times New Roman" pitchFamily="-109" charset="0"/>
                <a:ea typeface="ＭＳ Ｐゴシック" pitchFamily="-109" charset="-128"/>
                <a:cs typeface="ＭＳ Ｐゴシック" pitchFamily="-109" charset="-128"/>
              </a:rPr>
              <a:t> Vast pool of knowledge and competence in scintillating material;</a:t>
            </a:r>
            <a:endParaRPr lang="en-US" baseline="0" dirty="0" smtClean="0">
              <a:latin typeface="Times New Roman" pitchFamily="-109" charset="0"/>
              <a:ea typeface="ＭＳ Ｐゴシック" pitchFamily="-109" charset="-128"/>
              <a:cs typeface="ＭＳ Ｐゴシック" pitchFamily="-109" charset="-128"/>
            </a:endParaRPr>
          </a:p>
          <a:p>
            <a:pPr eaLnBrk="1" hangingPunct="1"/>
            <a:r>
              <a:rPr lang="en-US" baseline="0" dirty="0" smtClean="0">
                <a:latin typeface="Times New Roman" pitchFamily="-109" charset="0"/>
                <a:ea typeface="ＭＳ Ｐゴシック" pitchFamily="-109" charset="-128"/>
                <a:cs typeface="ＭＳ Ｐゴシック" pitchFamily="-109" charset="-128"/>
              </a:rPr>
              <a:t>TOF extremely useful, temporal collimation, space points, used in TOTEM, ALICE, comes at no extra charge (except for ALICE)</a:t>
            </a:r>
          </a:p>
          <a:p>
            <a:pPr eaLnBrk="1" hangingPunct="1"/>
            <a:r>
              <a:rPr lang="en-US" baseline="0" dirty="0" smtClean="0">
                <a:latin typeface="Times New Roman" pitchFamily="-109" charset="0"/>
                <a:ea typeface="ＭＳ Ｐゴシック" pitchFamily="-109" charset="-128"/>
                <a:cs typeface="ＭＳ Ｐゴシック" pitchFamily="-109" charset="-128"/>
              </a:rPr>
              <a:t>this research also useful for next generation of accelerators (CLIC);</a:t>
            </a:r>
          </a:p>
          <a:p>
            <a:pPr eaLnBrk="1" hangingPunct="1"/>
            <a:r>
              <a:rPr lang="en-US" baseline="0" dirty="0" smtClean="0">
                <a:latin typeface="Times New Roman" pitchFamily="-109" charset="0"/>
                <a:ea typeface="ＭＳ Ｐゴシック" pitchFamily="-109" charset="-128"/>
                <a:cs typeface="ＭＳ Ｐゴシック" pitchFamily="-109" charset="-128"/>
              </a:rPr>
              <a:t>Endo-TOFPET-US addresses new biomarkers specific for prostatic and pancreatic cancers</a:t>
            </a:r>
          </a:p>
          <a:p>
            <a:pPr eaLnBrk="1" hangingPunct="1"/>
            <a:r>
              <a:rPr lang="en-US" baseline="0" dirty="0" smtClean="0">
                <a:latin typeface="Times New Roman" pitchFamily="-109" charset="0"/>
                <a:ea typeface="ＭＳ Ｐゴシック" pitchFamily="-109" charset="-128"/>
                <a:cs typeface="ＭＳ Ｐゴシック" pitchFamily="-109" charset="-128"/>
              </a:rPr>
              <a:t>Collaboration – called consortium – of academia, medical sector and industry, perhaps a novelty in joint ventures</a:t>
            </a:r>
          </a:p>
          <a:p>
            <a:pPr eaLnBrk="1" hangingPunct="1"/>
            <a:r>
              <a:rPr lang="en-US" baseline="0" dirty="0" smtClean="0">
                <a:latin typeface="Times New Roman" pitchFamily="-109" charset="0"/>
                <a:ea typeface="ＭＳ Ｐゴシック" pitchFamily="-109" charset="-128"/>
                <a:cs typeface="ＭＳ Ｐゴシック" pitchFamily="-109" charset="-128"/>
              </a:rPr>
              <a:t>All partners plus one more (STM) have also engaged in the Marie-Curie Actions Program and </a:t>
            </a:r>
            <a:r>
              <a:rPr lang="en-US" b="1" baseline="0" dirty="0" smtClean="0">
                <a:latin typeface="Times New Roman" pitchFamily="-109" charset="0"/>
                <a:ea typeface="ＭＳ Ｐゴシック" pitchFamily="-109" charset="-128"/>
                <a:cs typeface="ＭＳ Ｐゴシック" pitchFamily="-109" charset="-128"/>
              </a:rPr>
              <a:t>actively </a:t>
            </a:r>
            <a:r>
              <a:rPr lang="en-US" baseline="0" dirty="0" smtClean="0">
                <a:latin typeface="Times New Roman" pitchFamily="-109" charset="0"/>
                <a:ea typeface="ＭＳ Ｐゴシック" pitchFamily="-109" charset="-128"/>
                <a:cs typeface="ＭＳ Ｐゴシック" pitchFamily="-109" charset="-128"/>
              </a:rPr>
              <a:t>participate in an Initial training network; education oriented</a:t>
            </a:r>
          </a:p>
          <a:p>
            <a:pPr eaLnBrk="1" hangingPunct="1"/>
            <a:r>
              <a:rPr lang="en-US" baseline="0" dirty="0" smtClean="0">
                <a:latin typeface="Times New Roman" pitchFamily="-109" charset="0"/>
                <a:ea typeface="ＭＳ Ｐゴシック" pitchFamily="-109" charset="-128"/>
                <a:cs typeface="ＭＳ Ｐゴシック" pitchFamily="-109" charset="-128"/>
              </a:rPr>
              <a:t>Our research entirely “sponsored” funded by the European Commission.</a:t>
            </a:r>
            <a:endParaRPr lang="en-US" dirty="0">
              <a:latin typeface="Times New Roman" pitchFamily="-109" charset="0"/>
              <a:ea typeface="ＭＳ Ｐゴシック" pitchFamily="-109" charset="-128"/>
              <a:cs typeface="ＭＳ Ｐゴシック" pitchFamily="-109"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design guidelines chosen in this design are:</a:t>
            </a:r>
          </a:p>
          <a:p>
            <a:r>
              <a:rPr lang="en-US" dirty="0" smtClean="0"/>
              <a:t>Modularity: interchangeable parts to reduce costs and required spares</a:t>
            </a:r>
          </a:p>
          <a:p>
            <a:r>
              <a:rPr lang="en-US" dirty="0" smtClean="0"/>
              <a:t>Flexibility: allow parallel development of novel components minimizing final time for integration</a:t>
            </a:r>
          </a:p>
          <a:p>
            <a:r>
              <a:rPr lang="en-US" dirty="0" smtClean="0"/>
              <a:t>Minimum dead material between crystals</a:t>
            </a:r>
          </a:p>
          <a:p>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43</a:t>
            </a:fld>
            <a:endParaRPr lang="en-US"/>
          </a:p>
        </p:txBody>
      </p:sp>
    </p:spTree>
    <p:extLst>
      <p:ext uri="{BB962C8B-B14F-4D97-AF65-F5344CB8AC3E}">
        <p14:creationId xmlns:p14="http://schemas.microsoft.com/office/powerpoint/2010/main" val="1939175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design guidelines chosen in this design are:</a:t>
            </a:r>
          </a:p>
          <a:p>
            <a:r>
              <a:rPr lang="en-US" dirty="0" smtClean="0"/>
              <a:t>Modularity: interchangeable parts to reduce costs and required spares</a:t>
            </a:r>
          </a:p>
          <a:p>
            <a:r>
              <a:rPr lang="en-US" dirty="0" smtClean="0"/>
              <a:t>Flexibility: allow parallel development of novel components minimizing final time for integration</a:t>
            </a:r>
          </a:p>
          <a:p>
            <a:r>
              <a:rPr lang="en-US" dirty="0" smtClean="0"/>
              <a:t>Minimum dead material between crystals</a:t>
            </a:r>
          </a:p>
          <a:p>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44</a:t>
            </a:fld>
            <a:endParaRPr lang="en-US"/>
          </a:p>
        </p:txBody>
      </p:sp>
    </p:spTree>
    <p:extLst>
      <p:ext uri="{BB962C8B-B14F-4D97-AF65-F5344CB8AC3E}">
        <p14:creationId xmlns:p14="http://schemas.microsoft.com/office/powerpoint/2010/main" val="1939175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design guidelines chosen in this design are:</a:t>
            </a:r>
          </a:p>
          <a:p>
            <a:r>
              <a:rPr lang="en-US" dirty="0" smtClean="0"/>
              <a:t>Modularity: interchangeable parts to reduce costs and required spares</a:t>
            </a:r>
          </a:p>
          <a:p>
            <a:r>
              <a:rPr lang="en-US" dirty="0" smtClean="0"/>
              <a:t>Flexibility: allow parallel development of novel components minimizing final time for integration</a:t>
            </a:r>
          </a:p>
          <a:p>
            <a:r>
              <a:rPr lang="en-US" dirty="0" smtClean="0"/>
              <a:t>Minimum dead material between crystals</a:t>
            </a:r>
          </a:p>
          <a:p>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45</a:t>
            </a:fld>
            <a:endParaRPr lang="en-US"/>
          </a:p>
        </p:txBody>
      </p:sp>
    </p:spTree>
    <p:extLst>
      <p:ext uri="{BB962C8B-B14F-4D97-AF65-F5344CB8AC3E}">
        <p14:creationId xmlns:p14="http://schemas.microsoft.com/office/powerpoint/2010/main" val="19391753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design guidelines chosen in this design are:</a:t>
            </a:r>
          </a:p>
          <a:p>
            <a:r>
              <a:rPr lang="en-US" dirty="0" smtClean="0"/>
              <a:t>Modularity: interchangeable parts to reduce costs and required spares</a:t>
            </a:r>
          </a:p>
          <a:p>
            <a:r>
              <a:rPr lang="en-US" dirty="0" smtClean="0"/>
              <a:t>Flexibility: allow parallel development of novel components minimizing final time for integration</a:t>
            </a:r>
          </a:p>
          <a:p>
            <a:r>
              <a:rPr lang="en-US" dirty="0" smtClean="0"/>
              <a:t>Minimum dead material between crystals</a:t>
            </a:r>
          </a:p>
          <a:p>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47</a:t>
            </a:fld>
            <a:endParaRPr lang="en-US"/>
          </a:p>
        </p:txBody>
      </p:sp>
    </p:spTree>
    <p:extLst>
      <p:ext uri="{BB962C8B-B14F-4D97-AF65-F5344CB8AC3E}">
        <p14:creationId xmlns:p14="http://schemas.microsoft.com/office/powerpoint/2010/main" val="1939175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98B6BAE2-AD88-EF45-AC59-2DE33317E672}" type="slidenum">
              <a:rPr lang="en-US">
                <a:latin typeface="Times" pitchFamily="-109" charset="0"/>
              </a:rPr>
              <a:pPr/>
              <a:t>2</a:t>
            </a:fld>
            <a:endParaRPr lang="en-US">
              <a:latin typeface="Times" pitchFamily="-109"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dirty="0" smtClean="0">
                <a:latin typeface="Times New Roman" pitchFamily="-109" charset="0"/>
                <a:ea typeface="ＭＳ Ｐゴシック" pitchFamily="-109" charset="-128"/>
                <a:cs typeface="ＭＳ Ｐゴシック" pitchFamily="-109" charset="-128"/>
              </a:rPr>
              <a:t>Very</a:t>
            </a:r>
            <a:r>
              <a:rPr lang="en-US" baseline="0" dirty="0" smtClean="0">
                <a:latin typeface="Times New Roman" pitchFamily="-109" charset="0"/>
                <a:ea typeface="ＭＳ Ｐゴシック" pitchFamily="-109" charset="-128"/>
                <a:cs typeface="ＭＳ Ｐゴシック" pitchFamily="-109" charset="-128"/>
              </a:rPr>
              <a:t> exciting environment involving research &amp; academia and industry and medical sector</a:t>
            </a:r>
            <a:endParaRPr lang="en-US" dirty="0">
              <a:latin typeface="Times New Roman" pitchFamily="-109" charset="0"/>
              <a:ea typeface="ＭＳ Ｐゴシック" pitchFamily="-109" charset="-128"/>
              <a:cs typeface="ＭＳ Ｐゴシック" pitchFamily="-109"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Get large field of view;</a:t>
            </a:r>
          </a:p>
          <a:p>
            <a:r>
              <a:rPr lang="en-US" dirty="0" smtClean="0"/>
              <a:t>we in HEP call it: cover as much of the solid angle as possible</a:t>
            </a:r>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5</a:t>
            </a:fld>
            <a:endParaRPr lang="en-US"/>
          </a:p>
        </p:txBody>
      </p:sp>
    </p:spTree>
    <p:extLst>
      <p:ext uri="{BB962C8B-B14F-4D97-AF65-F5344CB8AC3E}">
        <p14:creationId xmlns:p14="http://schemas.microsoft.com/office/powerpoint/2010/main" val="1264925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looks big on slide and screen is in fact only as large as a thumb</a:t>
            </a:r>
            <a:r>
              <a:rPr lang="en-US" baseline="0" dirty="0" smtClean="0"/>
              <a:t> or finger.</a:t>
            </a:r>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14</a:t>
            </a:fld>
            <a:endParaRPr lang="en-US"/>
          </a:p>
        </p:txBody>
      </p:sp>
    </p:spTree>
    <p:extLst>
      <p:ext uri="{BB962C8B-B14F-4D97-AF65-F5344CB8AC3E}">
        <p14:creationId xmlns:p14="http://schemas.microsoft.com/office/powerpoint/2010/main" val="1440257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d-SiPM:</a:t>
            </a:r>
          </a:p>
          <a:p>
            <a:r>
              <a:rPr lang="en-US" dirty="0" smtClean="0"/>
              <a:t>intelligent detector/chip</a:t>
            </a:r>
          </a:p>
          <a:p>
            <a:r>
              <a:rPr lang="en-US" dirty="0" smtClean="0"/>
              <a:t>functionality: active quenching, control </a:t>
            </a:r>
            <a:r>
              <a:rPr lang="en-US" dirty="0" err="1" smtClean="0"/>
              <a:t>afterpulsing</a:t>
            </a:r>
            <a:r>
              <a:rPr lang="en-US" dirty="0" smtClean="0"/>
              <a:t>, counters (1,1.5, 2 bits)</a:t>
            </a:r>
          </a:p>
          <a:p>
            <a:r>
              <a:rPr lang="en-US" dirty="0" smtClean="0"/>
              <a:t>very attractive features</a:t>
            </a:r>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21</a:t>
            </a:fld>
            <a:endParaRPr lang="en-US"/>
          </a:p>
        </p:txBody>
      </p:sp>
    </p:spTree>
    <p:extLst>
      <p:ext uri="{BB962C8B-B14F-4D97-AF65-F5344CB8AC3E}">
        <p14:creationId xmlns:p14="http://schemas.microsoft.com/office/powerpoint/2010/main" val="1486686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d-SiPM favored for internal probe;</a:t>
            </a:r>
          </a:p>
          <a:p>
            <a:r>
              <a:rPr lang="en-US" sz="1200" kern="1200" dirty="0" smtClean="0">
                <a:solidFill>
                  <a:schemeClr val="tx1"/>
                </a:solidFill>
                <a:latin typeface="Times New Roman" pitchFamily="62" charset="0"/>
                <a:ea typeface="ＭＳ Ｐゴシック" pitchFamily="62" charset="-128"/>
                <a:cs typeface="ＭＳ Ｐゴシック" pitchFamily="62" charset="-128"/>
              </a:rPr>
              <a:t>get the statistics of the first 48 individual photons that reach the cluster (assuming one Gamma event per cluster-column or 24 assuming two Gamma events per cluster column;</a:t>
            </a:r>
            <a:endParaRPr lang="en-US" dirty="0" smtClean="0"/>
          </a:p>
          <a:p>
            <a:r>
              <a:rPr lang="en-US" sz="1200" kern="1200" dirty="0" smtClean="0">
                <a:solidFill>
                  <a:schemeClr val="tx1"/>
                </a:solidFill>
                <a:latin typeface="Times New Roman" pitchFamily="62" charset="0"/>
                <a:ea typeface="ＭＳ Ｐゴシック" pitchFamily="62" charset="-128"/>
                <a:cs typeface="ＭＳ Ｐゴシック" pitchFamily="62" charset="-128"/>
              </a:rPr>
              <a:t>Modified d-SiPMs (Philips) can give you the first photon or the second or the third or the fourth, so it is far from the 20 photons you need to achieve the CR </a:t>
            </a:r>
            <a:r>
              <a:rPr lang="en-US" sz="1200" kern="1200" dirty="0" err="1" smtClean="0">
                <a:solidFill>
                  <a:schemeClr val="tx1"/>
                </a:solidFill>
                <a:latin typeface="Times New Roman" pitchFamily="62" charset="0"/>
                <a:ea typeface="ＭＳ Ｐゴシック" pitchFamily="62" charset="-128"/>
                <a:cs typeface="ＭＳ Ｐゴシック" pitchFamily="62" charset="-128"/>
              </a:rPr>
              <a:t>lowerbound</a:t>
            </a:r>
            <a:r>
              <a:rPr lang="en-US" sz="1200" kern="1200" dirty="0" smtClean="0">
                <a:solidFill>
                  <a:schemeClr val="tx1"/>
                </a:solidFill>
                <a:latin typeface="Times New Roman" pitchFamily="62" charset="0"/>
                <a:ea typeface="ＭＳ Ｐゴシック" pitchFamily="62" charset="-128"/>
                <a:cs typeface="ＭＳ Ｐゴシック" pitchFamily="62" charset="-128"/>
              </a:rPr>
              <a:t> (see Fig. 4 in Seifert et al.);</a:t>
            </a:r>
          </a:p>
          <a:p>
            <a:r>
              <a:rPr lang="en-US" sz="1200" kern="1200" dirty="0" smtClean="0">
                <a:solidFill>
                  <a:schemeClr val="tx1"/>
                </a:solidFill>
                <a:latin typeface="Times New Roman" pitchFamily="62" charset="0"/>
                <a:ea typeface="ＭＳ Ｐゴシック" pitchFamily="62" charset="-128"/>
                <a:cs typeface="ＭＳ Ｐゴシック" pitchFamily="62" charset="-128"/>
              </a:rPr>
              <a:t>Improvement of one parameter easily offset by the degradation of an associated parameter;</a:t>
            </a:r>
          </a:p>
          <a:p>
            <a:r>
              <a:rPr lang="en-US" sz="1200" kern="1200" dirty="0" smtClean="0">
                <a:solidFill>
                  <a:schemeClr val="tx1"/>
                </a:solidFill>
                <a:latin typeface="Times New Roman" pitchFamily="62" charset="0"/>
                <a:ea typeface="ＭＳ Ｐゴシック" pitchFamily="62" charset="-128"/>
                <a:cs typeface="ＭＳ Ｐゴシック" pitchFamily="62" charset="-128"/>
              </a:rPr>
              <a:t>AMS process</a:t>
            </a:r>
          </a:p>
          <a:p>
            <a:r>
              <a:rPr lang="en-US" sz="1200" kern="1200" dirty="0" smtClean="0">
                <a:solidFill>
                  <a:schemeClr val="tx1"/>
                </a:solidFill>
                <a:latin typeface="Times New Roman" pitchFamily="62" charset="0"/>
                <a:ea typeface="ＭＳ Ｐゴシック" pitchFamily="62" charset="-128"/>
                <a:cs typeface="ＭＳ Ｐゴシック" pitchFamily="62" charset="-128"/>
              </a:rPr>
              <a:t>low PDP:</a:t>
            </a:r>
            <a:r>
              <a:rPr lang="en-US" sz="1200" kern="1200" baseline="0" dirty="0" smtClean="0">
                <a:solidFill>
                  <a:schemeClr val="tx1"/>
                </a:solidFill>
                <a:latin typeface="Times New Roman" pitchFamily="62" charset="0"/>
                <a:ea typeface="ＭＳ Ｐゴシック" pitchFamily="62" charset="-128"/>
                <a:cs typeface="ＭＳ Ｐゴシック" pitchFamily="62" charset="-128"/>
              </a:rPr>
              <a:t> </a:t>
            </a:r>
            <a:r>
              <a:rPr lang="en-US" sz="1200" kern="1200" dirty="0" smtClean="0">
                <a:solidFill>
                  <a:schemeClr val="tx1"/>
                </a:solidFill>
                <a:latin typeface="Times New Roman" pitchFamily="62" charset="0"/>
                <a:ea typeface="ＭＳ Ｐゴシック" pitchFamily="62" charset="-128"/>
                <a:cs typeface="ＭＳ Ｐゴシック" pitchFamily="62" charset="-128"/>
              </a:rPr>
              <a:t>Well, PDP is not to be confused with QE. In fact, PDP = QE * </a:t>
            </a:r>
            <a:r>
              <a:rPr lang="en-US" sz="1200" kern="1200" dirty="0" err="1" smtClean="0">
                <a:solidFill>
                  <a:schemeClr val="tx1"/>
                </a:solidFill>
                <a:latin typeface="Times New Roman" pitchFamily="62" charset="0"/>
                <a:ea typeface="ＭＳ Ｐゴシック" pitchFamily="62" charset="-128"/>
                <a:cs typeface="ＭＳ Ｐゴシック" pitchFamily="62" charset="-128"/>
              </a:rPr>
              <a:t>Prob</a:t>
            </a:r>
            <a:r>
              <a:rPr lang="en-US" sz="1200" kern="1200" dirty="0" smtClean="0">
                <a:solidFill>
                  <a:schemeClr val="tx1"/>
                </a:solidFill>
                <a:latin typeface="Times New Roman" pitchFamily="62" charset="0"/>
                <a:ea typeface="ＭＳ Ｐゴシック" pitchFamily="62" charset="-128"/>
                <a:cs typeface="ＭＳ Ｐゴシック" pitchFamily="62" charset="-128"/>
              </a:rPr>
              <a:t>(avalanche). The latter is dependent on the impact ionization process. The energy required to ionize a hole is indeed higher that that of the electron. So, you are right about your reasoning, however there is a difficulty in having electrons as minority carriers since it would imply a different design (which we tried) that has some major shortcomings in terms of DCR, cross-talk, and after pulsing.</a:t>
            </a:r>
          </a:p>
          <a:p>
            <a:r>
              <a:rPr lang="en-US" sz="1200" kern="1200" dirty="0" smtClean="0">
                <a:solidFill>
                  <a:schemeClr val="tx1"/>
                </a:solidFill>
                <a:latin typeface="Times New Roman" pitchFamily="62" charset="0"/>
                <a:ea typeface="ＭＳ Ｐゴシック" pitchFamily="62" charset="-128"/>
                <a:cs typeface="ＭＳ Ｐゴシック" pitchFamily="62" charset="-128"/>
              </a:rPr>
              <a:t>p-n-junction vs. n-p</a:t>
            </a:r>
            <a:r>
              <a:rPr lang="en-US" sz="1200" kern="1200" smtClean="0">
                <a:solidFill>
                  <a:schemeClr val="tx1"/>
                </a:solidFill>
                <a:latin typeface="Times New Roman" pitchFamily="62" charset="0"/>
                <a:ea typeface="ＭＳ Ｐゴシック" pitchFamily="62" charset="-128"/>
                <a:cs typeface="ＭＳ Ｐゴシック" pitchFamily="62" charset="-128"/>
              </a:rPr>
              <a:t>-junction in CMOS</a:t>
            </a:r>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26</a:t>
            </a:fld>
            <a:endParaRPr lang="en-US"/>
          </a:p>
        </p:txBody>
      </p:sp>
    </p:spTree>
    <p:extLst>
      <p:ext uri="{BB962C8B-B14F-4D97-AF65-F5344CB8AC3E}">
        <p14:creationId xmlns:p14="http://schemas.microsoft.com/office/powerpoint/2010/main" val="3553750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direct laser writing process, micro-structuring</a:t>
            </a:r>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31</a:t>
            </a:fld>
            <a:endParaRPr lang="en-US"/>
          </a:p>
        </p:txBody>
      </p:sp>
    </p:spTree>
    <p:extLst>
      <p:ext uri="{BB962C8B-B14F-4D97-AF65-F5344CB8AC3E}">
        <p14:creationId xmlns:p14="http://schemas.microsoft.com/office/powerpoint/2010/main" val="3462742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grating is miniscule, handling with micro-manipulators and microscopes,</a:t>
            </a:r>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32</a:t>
            </a:fld>
            <a:endParaRPr lang="en-US"/>
          </a:p>
        </p:txBody>
      </p:sp>
    </p:spTree>
    <p:extLst>
      <p:ext uri="{BB962C8B-B14F-4D97-AF65-F5344CB8AC3E}">
        <p14:creationId xmlns:p14="http://schemas.microsoft.com/office/powerpoint/2010/main" val="19104746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CCDs from Sony, Eureka (D), webcam, Philips</a:t>
            </a:r>
            <a:endParaRPr lang="en-US" dirty="0"/>
          </a:p>
        </p:txBody>
      </p:sp>
      <p:sp>
        <p:nvSpPr>
          <p:cNvPr id="4" name="Slide Number Placeholder 3"/>
          <p:cNvSpPr>
            <a:spLocks noGrp="1"/>
          </p:cNvSpPr>
          <p:nvPr>
            <p:ph type="sldNum" sz="quarter" idx="10"/>
          </p:nvPr>
        </p:nvSpPr>
        <p:spPr/>
        <p:txBody>
          <a:bodyPr/>
          <a:lstStyle/>
          <a:p>
            <a:pPr>
              <a:defRPr/>
            </a:pPr>
            <a:fld id="{5C15D419-B461-DC40-8E82-9786C1528D76}" type="slidenum">
              <a:rPr lang="en-US" smtClean="0"/>
              <a:pPr>
                <a:defRPr/>
              </a:pPr>
              <a:t>33</a:t>
            </a:fld>
            <a:endParaRPr lang="en-US"/>
          </a:p>
        </p:txBody>
      </p:sp>
    </p:spTree>
    <p:extLst>
      <p:ext uri="{BB962C8B-B14F-4D97-AF65-F5344CB8AC3E}">
        <p14:creationId xmlns:p14="http://schemas.microsoft.com/office/powerpoint/2010/main" val="3697636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5" name="Footer Placeholder 4"/>
          <p:cNvSpPr>
            <a:spLocks noGrp="1"/>
          </p:cNvSpPr>
          <p:nvPr>
            <p:ph type="ftr" sz="quarter" idx="11"/>
          </p:nvPr>
        </p:nvSpPr>
        <p:spPr/>
        <p:txBody>
          <a:bodyPr/>
          <a:lstStyle>
            <a:lvl1pPr>
              <a:defRPr/>
            </a:lvl1pPr>
          </a:lstStyle>
          <a:p>
            <a:pPr>
              <a:defRPr/>
            </a:pPr>
            <a:r>
              <a:rPr lang="en-US"/>
              <a:t>Thomas C. Meyer/CERN-PH</a:t>
            </a:r>
          </a:p>
        </p:txBody>
      </p:sp>
      <p:sp>
        <p:nvSpPr>
          <p:cNvPr id="6" name="Slide Number Placeholder 5"/>
          <p:cNvSpPr>
            <a:spLocks noGrp="1"/>
          </p:cNvSpPr>
          <p:nvPr>
            <p:ph type="sldNum" sz="quarter" idx="12"/>
          </p:nvPr>
        </p:nvSpPr>
        <p:spPr/>
        <p:txBody>
          <a:bodyPr/>
          <a:lstStyle>
            <a:lvl1pPr>
              <a:defRPr/>
            </a:lvl1pPr>
          </a:lstStyle>
          <a:p>
            <a:pPr>
              <a:defRPr/>
            </a:pPr>
            <a:fld id="{4CD7CDF2-336D-8649-A14A-979F594817C4}" type="slidenum">
              <a:rPr lang="en-US"/>
              <a:pPr>
                <a:defRPr/>
              </a:pPr>
              <a:t>‹#›</a:t>
            </a:fld>
            <a:endParaRPr lang="en-US" sz="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5" name="Footer Placeholder 4"/>
          <p:cNvSpPr>
            <a:spLocks noGrp="1"/>
          </p:cNvSpPr>
          <p:nvPr>
            <p:ph type="ftr" sz="quarter" idx="11"/>
          </p:nvPr>
        </p:nvSpPr>
        <p:spPr/>
        <p:txBody>
          <a:bodyPr/>
          <a:lstStyle>
            <a:lvl1pPr>
              <a:defRPr/>
            </a:lvl1pPr>
          </a:lstStyle>
          <a:p>
            <a:pPr>
              <a:defRPr/>
            </a:pPr>
            <a:r>
              <a:rPr lang="en-US"/>
              <a:t>Thomas C. Meyer/CERN-PH</a:t>
            </a:r>
          </a:p>
        </p:txBody>
      </p:sp>
      <p:sp>
        <p:nvSpPr>
          <p:cNvPr id="6" name="Slide Number Placeholder 5"/>
          <p:cNvSpPr>
            <a:spLocks noGrp="1"/>
          </p:cNvSpPr>
          <p:nvPr>
            <p:ph type="sldNum" sz="quarter" idx="12"/>
          </p:nvPr>
        </p:nvSpPr>
        <p:spPr/>
        <p:txBody>
          <a:bodyPr/>
          <a:lstStyle>
            <a:lvl1pPr>
              <a:defRPr/>
            </a:lvl1pPr>
          </a:lstStyle>
          <a:p>
            <a:pPr>
              <a:defRPr/>
            </a:pPr>
            <a:fld id="{7E4AFFEB-08C7-174B-AE65-45F7F81514A5}" type="slidenum">
              <a:rPr lang="en-US"/>
              <a:pPr>
                <a:defRPr/>
              </a:pPr>
              <a:t>‹#›</a:t>
            </a:fld>
            <a:endParaRPr lang="en-US" sz="8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00025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84835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5" name="Footer Placeholder 4"/>
          <p:cNvSpPr>
            <a:spLocks noGrp="1"/>
          </p:cNvSpPr>
          <p:nvPr>
            <p:ph type="ftr" sz="quarter" idx="11"/>
          </p:nvPr>
        </p:nvSpPr>
        <p:spPr/>
        <p:txBody>
          <a:bodyPr/>
          <a:lstStyle>
            <a:lvl1pPr>
              <a:defRPr/>
            </a:lvl1pPr>
          </a:lstStyle>
          <a:p>
            <a:pPr>
              <a:defRPr/>
            </a:pPr>
            <a:r>
              <a:rPr lang="en-US"/>
              <a:t>Thomas C. Meyer/CERN-PH</a:t>
            </a:r>
          </a:p>
        </p:txBody>
      </p:sp>
      <p:sp>
        <p:nvSpPr>
          <p:cNvPr id="6" name="Slide Number Placeholder 5"/>
          <p:cNvSpPr>
            <a:spLocks noGrp="1"/>
          </p:cNvSpPr>
          <p:nvPr>
            <p:ph type="sldNum" sz="quarter" idx="12"/>
          </p:nvPr>
        </p:nvSpPr>
        <p:spPr/>
        <p:txBody>
          <a:bodyPr/>
          <a:lstStyle>
            <a:lvl1pPr>
              <a:defRPr/>
            </a:lvl1pPr>
          </a:lstStyle>
          <a:p>
            <a:pPr>
              <a:defRPr/>
            </a:pPr>
            <a:fld id="{60D3368B-91B7-8D4E-8A92-52048EBCBC3B}" type="slidenum">
              <a:rPr lang="en-US"/>
              <a:pPr>
                <a:defRPr/>
              </a:pPr>
              <a:t>‹#›</a:t>
            </a:fld>
            <a:endParaRPr lang="en-US" sz="8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5" name="Footer Placeholder 4"/>
          <p:cNvSpPr>
            <a:spLocks noGrp="1"/>
          </p:cNvSpPr>
          <p:nvPr>
            <p:ph type="ftr" sz="quarter" idx="11"/>
          </p:nvPr>
        </p:nvSpPr>
        <p:spPr/>
        <p:txBody>
          <a:bodyPr/>
          <a:lstStyle>
            <a:lvl1pPr>
              <a:defRPr/>
            </a:lvl1pPr>
          </a:lstStyle>
          <a:p>
            <a:pPr>
              <a:defRPr/>
            </a:pPr>
            <a:r>
              <a:rPr lang="en-US"/>
              <a:t>Thomas C. Meyer/CERN-PH</a:t>
            </a:r>
          </a:p>
        </p:txBody>
      </p:sp>
      <p:sp>
        <p:nvSpPr>
          <p:cNvPr id="6" name="Slide Number Placeholder 5"/>
          <p:cNvSpPr>
            <a:spLocks noGrp="1"/>
          </p:cNvSpPr>
          <p:nvPr>
            <p:ph type="sldNum" sz="quarter" idx="12"/>
          </p:nvPr>
        </p:nvSpPr>
        <p:spPr/>
        <p:txBody>
          <a:bodyPr/>
          <a:lstStyle>
            <a:lvl1pPr>
              <a:defRPr/>
            </a:lvl1pPr>
          </a:lstStyle>
          <a:p>
            <a:pPr>
              <a:defRPr/>
            </a:pPr>
            <a:fld id="{D737A8C5-84F9-9649-89CC-0603C011C0D7}" type="slidenum">
              <a:rPr lang="en-US"/>
              <a:pPr>
                <a:defRPr/>
              </a:pPr>
              <a:t>‹#›</a:t>
            </a:fld>
            <a:endParaRPr lang="en-US" sz="8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5" name="Footer Placeholder 4"/>
          <p:cNvSpPr>
            <a:spLocks noGrp="1"/>
          </p:cNvSpPr>
          <p:nvPr>
            <p:ph type="ftr" sz="quarter" idx="11"/>
          </p:nvPr>
        </p:nvSpPr>
        <p:spPr/>
        <p:txBody>
          <a:bodyPr/>
          <a:lstStyle>
            <a:lvl1pPr>
              <a:defRPr/>
            </a:lvl1pPr>
          </a:lstStyle>
          <a:p>
            <a:pPr>
              <a:defRPr/>
            </a:pPr>
            <a:r>
              <a:rPr lang="en-US"/>
              <a:t>Thomas C. Meyer/CERN-PH</a:t>
            </a:r>
          </a:p>
        </p:txBody>
      </p:sp>
      <p:sp>
        <p:nvSpPr>
          <p:cNvPr id="6" name="Slide Number Placeholder 5"/>
          <p:cNvSpPr>
            <a:spLocks noGrp="1"/>
          </p:cNvSpPr>
          <p:nvPr>
            <p:ph type="sldNum" sz="quarter" idx="12"/>
          </p:nvPr>
        </p:nvSpPr>
        <p:spPr/>
        <p:txBody>
          <a:bodyPr/>
          <a:lstStyle>
            <a:lvl1pPr>
              <a:defRPr/>
            </a:lvl1pPr>
          </a:lstStyle>
          <a:p>
            <a:pPr>
              <a:defRPr/>
            </a:pPr>
            <a:fld id="{F819F008-06C8-8C47-9B50-477D617D6C2B}" type="slidenum">
              <a:rPr lang="en-US"/>
              <a:pPr>
                <a:defRPr/>
              </a:pPr>
              <a:t>‹#›</a:t>
            </a:fld>
            <a:endParaRPr lang="en-US" sz="8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6" name="Footer Placeholder 5"/>
          <p:cNvSpPr>
            <a:spLocks noGrp="1"/>
          </p:cNvSpPr>
          <p:nvPr>
            <p:ph type="ftr" sz="quarter" idx="11"/>
          </p:nvPr>
        </p:nvSpPr>
        <p:spPr/>
        <p:txBody>
          <a:bodyPr/>
          <a:lstStyle>
            <a:lvl1pPr>
              <a:defRPr/>
            </a:lvl1pPr>
          </a:lstStyle>
          <a:p>
            <a:pPr>
              <a:defRPr/>
            </a:pPr>
            <a:r>
              <a:rPr lang="en-US"/>
              <a:t>Thomas C. Meyer/CERN-PH</a:t>
            </a:r>
          </a:p>
        </p:txBody>
      </p:sp>
      <p:sp>
        <p:nvSpPr>
          <p:cNvPr id="7" name="Slide Number Placeholder 6"/>
          <p:cNvSpPr>
            <a:spLocks noGrp="1"/>
          </p:cNvSpPr>
          <p:nvPr>
            <p:ph type="sldNum" sz="quarter" idx="12"/>
          </p:nvPr>
        </p:nvSpPr>
        <p:spPr/>
        <p:txBody>
          <a:bodyPr/>
          <a:lstStyle>
            <a:lvl1pPr>
              <a:defRPr/>
            </a:lvl1pPr>
          </a:lstStyle>
          <a:p>
            <a:pPr>
              <a:defRPr/>
            </a:pPr>
            <a:fld id="{CF09ED4A-322B-8849-B554-19C3FF4223D1}" type="slidenum">
              <a:rPr lang="en-US"/>
              <a:pPr>
                <a:defRPr/>
              </a:pPr>
              <a:t>‹#›</a:t>
            </a:fld>
            <a:endParaRPr lang="en-US" sz="8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8" name="Footer Placeholder 7"/>
          <p:cNvSpPr>
            <a:spLocks noGrp="1"/>
          </p:cNvSpPr>
          <p:nvPr>
            <p:ph type="ftr" sz="quarter" idx="11"/>
          </p:nvPr>
        </p:nvSpPr>
        <p:spPr/>
        <p:txBody>
          <a:bodyPr/>
          <a:lstStyle>
            <a:lvl1pPr>
              <a:defRPr/>
            </a:lvl1pPr>
          </a:lstStyle>
          <a:p>
            <a:pPr>
              <a:defRPr/>
            </a:pPr>
            <a:r>
              <a:rPr lang="en-US"/>
              <a:t>Thomas C. Meyer/CERN-PH</a:t>
            </a:r>
          </a:p>
        </p:txBody>
      </p:sp>
      <p:sp>
        <p:nvSpPr>
          <p:cNvPr id="9" name="Slide Number Placeholder 8"/>
          <p:cNvSpPr>
            <a:spLocks noGrp="1"/>
          </p:cNvSpPr>
          <p:nvPr>
            <p:ph type="sldNum" sz="quarter" idx="12"/>
          </p:nvPr>
        </p:nvSpPr>
        <p:spPr/>
        <p:txBody>
          <a:bodyPr/>
          <a:lstStyle>
            <a:lvl1pPr>
              <a:defRPr/>
            </a:lvl1pPr>
          </a:lstStyle>
          <a:p>
            <a:pPr>
              <a:defRPr/>
            </a:pPr>
            <a:fld id="{EFE55B71-655A-8B40-AA0C-D28411076AE5}" type="slidenum">
              <a:rPr lang="en-US"/>
              <a:pPr>
                <a:defRPr/>
              </a:pPr>
              <a:t>‹#›</a:t>
            </a:fld>
            <a:endParaRPr lang="en-US" sz="8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4" name="Footer Placeholder 3"/>
          <p:cNvSpPr>
            <a:spLocks noGrp="1"/>
          </p:cNvSpPr>
          <p:nvPr>
            <p:ph type="ftr" sz="quarter" idx="11"/>
          </p:nvPr>
        </p:nvSpPr>
        <p:spPr/>
        <p:txBody>
          <a:bodyPr/>
          <a:lstStyle>
            <a:lvl1pPr>
              <a:defRPr/>
            </a:lvl1pPr>
          </a:lstStyle>
          <a:p>
            <a:pPr>
              <a:defRPr/>
            </a:pPr>
            <a:r>
              <a:rPr lang="en-US"/>
              <a:t>Thomas C. Meyer/CERN-PH</a:t>
            </a:r>
          </a:p>
        </p:txBody>
      </p:sp>
      <p:sp>
        <p:nvSpPr>
          <p:cNvPr id="5" name="Slide Number Placeholder 4"/>
          <p:cNvSpPr>
            <a:spLocks noGrp="1"/>
          </p:cNvSpPr>
          <p:nvPr>
            <p:ph type="sldNum" sz="quarter" idx="12"/>
          </p:nvPr>
        </p:nvSpPr>
        <p:spPr/>
        <p:txBody>
          <a:bodyPr/>
          <a:lstStyle>
            <a:lvl1pPr>
              <a:defRPr/>
            </a:lvl1pPr>
          </a:lstStyle>
          <a:p>
            <a:pPr>
              <a:defRPr/>
            </a:pPr>
            <a:fld id="{D4909F9A-4AD7-D643-900B-1DB653A352DF}" type="slidenum">
              <a:rPr lang="en-US"/>
              <a:pPr>
                <a:defRPr/>
              </a:pPr>
              <a:t>‹#›</a:t>
            </a:fld>
            <a:endParaRPr lang="en-US" sz="8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3" name="Footer Placeholder 2"/>
          <p:cNvSpPr>
            <a:spLocks noGrp="1"/>
          </p:cNvSpPr>
          <p:nvPr>
            <p:ph type="ftr" sz="quarter" idx="11"/>
          </p:nvPr>
        </p:nvSpPr>
        <p:spPr/>
        <p:txBody>
          <a:bodyPr/>
          <a:lstStyle>
            <a:lvl1pPr>
              <a:defRPr/>
            </a:lvl1pPr>
          </a:lstStyle>
          <a:p>
            <a:pPr>
              <a:defRPr/>
            </a:pPr>
            <a:r>
              <a:rPr lang="en-US"/>
              <a:t>Thomas C. Meyer/CERN-PH</a:t>
            </a:r>
          </a:p>
        </p:txBody>
      </p:sp>
      <p:sp>
        <p:nvSpPr>
          <p:cNvPr id="4" name="Slide Number Placeholder 3"/>
          <p:cNvSpPr>
            <a:spLocks noGrp="1"/>
          </p:cNvSpPr>
          <p:nvPr>
            <p:ph type="sldNum" sz="quarter" idx="12"/>
          </p:nvPr>
        </p:nvSpPr>
        <p:spPr/>
        <p:txBody>
          <a:bodyPr/>
          <a:lstStyle>
            <a:lvl1pPr>
              <a:defRPr/>
            </a:lvl1pPr>
          </a:lstStyle>
          <a:p>
            <a:pPr>
              <a:defRPr/>
            </a:pPr>
            <a:fld id="{FE309191-7939-A548-B92A-7983645769F8}" type="slidenum">
              <a:rPr lang="en-US"/>
              <a:pPr>
                <a:defRPr/>
              </a:pPr>
              <a:t>‹#›</a:t>
            </a:fld>
            <a:endParaRPr lang="en-US" sz="8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6" name="Footer Placeholder 5"/>
          <p:cNvSpPr>
            <a:spLocks noGrp="1"/>
          </p:cNvSpPr>
          <p:nvPr>
            <p:ph type="ftr" sz="quarter" idx="11"/>
          </p:nvPr>
        </p:nvSpPr>
        <p:spPr/>
        <p:txBody>
          <a:bodyPr/>
          <a:lstStyle>
            <a:lvl1pPr>
              <a:defRPr/>
            </a:lvl1pPr>
          </a:lstStyle>
          <a:p>
            <a:pPr>
              <a:defRPr/>
            </a:pPr>
            <a:r>
              <a:rPr lang="en-US"/>
              <a:t>Thomas C. Meyer/CERN-PH</a:t>
            </a:r>
          </a:p>
        </p:txBody>
      </p:sp>
      <p:sp>
        <p:nvSpPr>
          <p:cNvPr id="7" name="Slide Number Placeholder 6"/>
          <p:cNvSpPr>
            <a:spLocks noGrp="1"/>
          </p:cNvSpPr>
          <p:nvPr>
            <p:ph type="sldNum" sz="quarter" idx="12"/>
          </p:nvPr>
        </p:nvSpPr>
        <p:spPr/>
        <p:txBody>
          <a:bodyPr/>
          <a:lstStyle>
            <a:lvl1pPr>
              <a:defRPr/>
            </a:lvl1pPr>
          </a:lstStyle>
          <a:p>
            <a:pPr>
              <a:defRPr/>
            </a:pPr>
            <a:fld id="{A0AB7EAA-9293-C349-A870-5D7E49AEAE0E}" type="slidenum">
              <a:rPr lang="en-US"/>
              <a:pPr>
                <a:defRPr/>
              </a:pPr>
              <a:t>‹#›</a:t>
            </a:fld>
            <a:endParaRPr lang="en-US" sz="8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vert="horz" wrap="square" lIns="91440" tIns="45720" rIns="91440" bIns="45720" numCol="1" anchor="t" anchorCtr="0" compatLnSpc="1">
            <a:prstTxWarp prst="textNoShape">
              <a:avLst/>
            </a:prstTxWarp>
          </a:bodyPr>
          <a:lstStyle>
            <a:lvl1pPr>
              <a:defRPr/>
            </a:lvl1pPr>
          </a:lstStyle>
          <a:p>
            <a:pPr>
              <a:defRPr/>
            </a:pPr>
            <a:r>
              <a:rPr lang="en-US"/>
              <a:t>2009 Pisa Meeting on Instrumentation  La Biodola, Italy – May 24 - 30, 2009</a:t>
            </a:r>
          </a:p>
        </p:txBody>
      </p:sp>
      <p:sp>
        <p:nvSpPr>
          <p:cNvPr id="6" name="Footer Placeholder 5"/>
          <p:cNvSpPr>
            <a:spLocks noGrp="1"/>
          </p:cNvSpPr>
          <p:nvPr>
            <p:ph type="ftr" sz="quarter" idx="11"/>
          </p:nvPr>
        </p:nvSpPr>
        <p:spPr/>
        <p:txBody>
          <a:bodyPr/>
          <a:lstStyle>
            <a:lvl1pPr>
              <a:defRPr/>
            </a:lvl1pPr>
          </a:lstStyle>
          <a:p>
            <a:pPr>
              <a:defRPr/>
            </a:pPr>
            <a:r>
              <a:rPr lang="en-US"/>
              <a:t>Thomas C. Meyer/CERN-PH</a:t>
            </a:r>
          </a:p>
        </p:txBody>
      </p:sp>
      <p:sp>
        <p:nvSpPr>
          <p:cNvPr id="7" name="Slide Number Placeholder 6"/>
          <p:cNvSpPr>
            <a:spLocks noGrp="1"/>
          </p:cNvSpPr>
          <p:nvPr>
            <p:ph type="sldNum" sz="quarter" idx="12"/>
          </p:nvPr>
        </p:nvSpPr>
        <p:spPr/>
        <p:txBody>
          <a:bodyPr/>
          <a:lstStyle>
            <a:lvl1pPr>
              <a:defRPr/>
            </a:lvl1pPr>
          </a:lstStyle>
          <a:p>
            <a:pPr>
              <a:defRPr/>
            </a:pPr>
            <a:fld id="{52CBB3E4-866C-7441-846B-E6B4644EBEC3}" type="slidenum">
              <a:rPr lang="en-US"/>
              <a:pPr>
                <a:defRPr/>
              </a:pPr>
              <a:t>‹#›</a:t>
            </a:fld>
            <a:endParaRPr lang="en-US" sz="80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rgbClr val="000000"/>
            </a:gs>
            <a:gs pos="39999">
              <a:srgbClr val="0A128C"/>
            </a:gs>
            <a:gs pos="70000">
              <a:srgbClr val="181CC7"/>
            </a:gs>
            <a:gs pos="88000">
              <a:srgbClr val="7005D4"/>
            </a:gs>
            <a:gs pos="100000">
              <a:srgbClr val="8C3D91"/>
            </a:gs>
          </a:gsLst>
          <a:path path="shape">
            <a:fillToRect l="50000" t="50000" r="50000" b="5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524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CA"/>
              <a:t>Click to edit Master title style</a:t>
            </a:r>
          </a:p>
        </p:txBody>
      </p:sp>
      <p:sp>
        <p:nvSpPr>
          <p:cNvPr id="1027" name="Rectangle 3"/>
          <p:cNvSpPr>
            <a:spLocks noGrp="1" noChangeArrowheads="1"/>
          </p:cNvSpPr>
          <p:nvPr>
            <p:ph type="body" idx="1"/>
          </p:nvPr>
        </p:nvSpPr>
        <p:spPr bwMode="auto">
          <a:xfrm>
            <a:off x="685800" y="1346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CA"/>
              <a:t>Click to edit Master text styles</a:t>
            </a:r>
          </a:p>
          <a:p>
            <a:pPr lvl="1"/>
            <a:r>
              <a:rPr lang="fr-CA"/>
              <a:t>Second level</a:t>
            </a:r>
          </a:p>
          <a:p>
            <a:pPr lvl="2"/>
            <a:r>
              <a:rPr lang="fr-CA"/>
              <a:t>Third level</a:t>
            </a:r>
          </a:p>
          <a:p>
            <a:pPr lvl="3"/>
            <a:r>
              <a:rPr lang="fr-CA"/>
              <a:t>Fourth level</a:t>
            </a:r>
          </a:p>
          <a:p>
            <a:pPr lvl="4"/>
            <a:r>
              <a:rPr lang="fr-CA"/>
              <a:t>Fifth level</a:t>
            </a:r>
          </a:p>
        </p:txBody>
      </p:sp>
      <p:sp>
        <p:nvSpPr>
          <p:cNvPr id="1031" name="Rectangle 7"/>
          <p:cNvSpPr>
            <a:spLocks noChangeArrowheads="1"/>
          </p:cNvSpPr>
          <p:nvPr/>
        </p:nvSpPr>
        <p:spPr bwMode="auto">
          <a:xfrm flipV="1">
            <a:off x="968385" y="838200"/>
            <a:ext cx="7162800" cy="101600"/>
          </a:xfrm>
          <a:prstGeom prst="rect">
            <a:avLst/>
          </a:prstGeom>
          <a:gradFill rotWithShape="0">
            <a:gsLst>
              <a:gs pos="0">
                <a:srgbClr val="0592FB"/>
              </a:gs>
              <a:gs pos="100000">
                <a:srgbClr val="CBE8FE"/>
              </a:gs>
            </a:gsLst>
            <a:lin ang="0" scaled="1"/>
          </a:gradFill>
          <a:ln w="12700">
            <a:noFill/>
            <a:miter lim="800000"/>
            <a:headEnd/>
            <a:tailEnd/>
          </a:ln>
        </p:spPr>
        <p:txBody>
          <a:bodyPr wrap="none" anchor="ctr">
            <a:prstTxWarp prst="textNoShape">
              <a:avLst/>
            </a:prstTxWarp>
          </a:bodyPr>
          <a:lstStyle/>
          <a:p>
            <a:pPr>
              <a:defRPr/>
            </a:pPr>
            <a:endParaRPr lang="en-US">
              <a:latin typeface="Times New Roman" charset="0"/>
            </a:endParaRPr>
          </a:p>
        </p:txBody>
      </p:sp>
      <p:sp>
        <p:nvSpPr>
          <p:cNvPr id="1040" name="Rectangle 16"/>
          <p:cNvSpPr>
            <a:spLocks noChangeArrowheads="1"/>
          </p:cNvSpPr>
          <p:nvPr/>
        </p:nvSpPr>
        <p:spPr bwMode="auto">
          <a:xfrm>
            <a:off x="685800" y="6096000"/>
            <a:ext cx="7772400" cy="76200"/>
          </a:xfrm>
          <a:prstGeom prst="rect">
            <a:avLst/>
          </a:prstGeom>
          <a:gradFill rotWithShape="0">
            <a:gsLst>
              <a:gs pos="0">
                <a:srgbClr val="0592FB"/>
              </a:gs>
              <a:gs pos="100000">
                <a:srgbClr val="0592FB">
                  <a:gamma/>
                  <a:tint val="18039"/>
                  <a:invGamma/>
                </a:srgbClr>
              </a:gs>
            </a:gsLst>
            <a:lin ang="0" scaled="1"/>
          </a:gradFill>
          <a:ln w="12700">
            <a:noFill/>
            <a:miter lim="800000"/>
            <a:headEnd/>
            <a:tailEnd/>
          </a:ln>
          <a:effectLst/>
        </p:spPr>
        <p:txBody>
          <a:bodyPr wrap="none" anchor="ctr">
            <a:prstTxWarp prst="textNoShape">
              <a:avLst/>
            </a:prstTxWarp>
          </a:bodyPr>
          <a:lstStyle/>
          <a:p>
            <a:pPr>
              <a:defRPr/>
            </a:pPr>
            <a:endParaRPr lang="en-US">
              <a:latin typeface="Times New Roman" charset="0"/>
            </a:endParaRPr>
          </a:p>
        </p:txBody>
      </p:sp>
      <p:pic>
        <p:nvPicPr>
          <p:cNvPr id="1030" name="Picture 21"/>
          <p:cNvPicPr>
            <a:picLocks noChangeArrowheads="1"/>
          </p:cNvPicPr>
          <p:nvPr userDrawn="1"/>
        </p:nvPicPr>
        <p:blipFill>
          <a:blip r:embed="rId13"/>
          <a:srcRect/>
          <a:stretch>
            <a:fillRect/>
          </a:stretch>
        </p:blipFill>
        <p:spPr bwMode="auto">
          <a:xfrm>
            <a:off x="0" y="0"/>
            <a:ext cx="935441" cy="935441"/>
          </a:xfrm>
          <a:prstGeom prst="rect">
            <a:avLst/>
          </a:prstGeom>
          <a:noFill/>
          <a:ln w="9525">
            <a:noFill/>
            <a:miter lim="800000"/>
            <a:headEnd/>
            <a:tailEnd/>
          </a:ln>
        </p:spPr>
      </p:pic>
      <p:sp>
        <p:nvSpPr>
          <p:cNvPr id="10" name="Date Placeholder 3"/>
          <p:cNvSpPr>
            <a:spLocks noGrp="1"/>
          </p:cNvSpPr>
          <p:nvPr userDrawn="1">
            <p:ph type="dt" sz="half" idx="2"/>
          </p:nvPr>
        </p:nvSpPr>
        <p:spPr>
          <a:xfrm>
            <a:off x="762000" y="6172200"/>
            <a:ext cx="2057400" cy="457200"/>
          </a:xfrm>
          <a:prstGeom prst="rect">
            <a:avLst/>
          </a:prstGeom>
        </p:spPr>
        <p:txBody>
          <a:bodyPr/>
          <a:lstStyle>
            <a:lvl1pPr>
              <a:defRPr sz="900">
                <a:solidFill>
                  <a:srgbClr val="FFFF00"/>
                </a:solidFill>
                <a:latin typeface="Times New Roman" charset="0"/>
              </a:defRPr>
            </a:lvl1pPr>
          </a:lstStyle>
          <a:p>
            <a:pPr>
              <a:defRPr/>
            </a:pPr>
            <a:r>
              <a:rPr lang="en-US" dirty="0" smtClean="0"/>
              <a:t>2012 </a:t>
            </a:r>
            <a:r>
              <a:rPr lang="en-US" dirty="0"/>
              <a:t>Pisa Meeting on Instrumentation  La </a:t>
            </a:r>
            <a:r>
              <a:rPr lang="en-US" dirty="0" err="1"/>
              <a:t>Biodola</a:t>
            </a:r>
            <a:r>
              <a:rPr lang="en-US" dirty="0"/>
              <a:t>, Italy – May </a:t>
            </a:r>
            <a:r>
              <a:rPr lang="en-US" dirty="0" smtClean="0"/>
              <a:t>20 </a:t>
            </a:r>
            <a:r>
              <a:rPr lang="en-US" dirty="0"/>
              <a:t>- </a:t>
            </a:r>
            <a:r>
              <a:rPr lang="en-US" dirty="0" smtClean="0"/>
              <a:t>26, 2012</a:t>
            </a:r>
            <a:endParaRPr lang="en-US" dirty="0"/>
          </a:p>
        </p:txBody>
      </p:sp>
      <p:sp>
        <p:nvSpPr>
          <p:cNvPr id="11" name="Footer Placeholder 4"/>
          <p:cNvSpPr>
            <a:spLocks noGrp="1"/>
          </p:cNvSpPr>
          <p:nvPr userDrawn="1">
            <p:ph type="ftr" sz="quarter" idx="3"/>
          </p:nvPr>
        </p:nvSpPr>
        <p:spPr>
          <a:xfrm>
            <a:off x="3200400" y="6172200"/>
            <a:ext cx="2895600" cy="457200"/>
          </a:xfrm>
          <a:prstGeom prst="rect">
            <a:avLst/>
          </a:prstGeom>
        </p:spPr>
        <p:txBody>
          <a:bodyPr/>
          <a:lstStyle>
            <a:lvl1pPr algn="ctr">
              <a:defRPr sz="900">
                <a:solidFill>
                  <a:srgbClr val="FFFF00"/>
                </a:solidFill>
                <a:latin typeface="Times New Roman" charset="0"/>
              </a:defRPr>
            </a:lvl1pPr>
          </a:lstStyle>
          <a:p>
            <a:r>
              <a:rPr lang="en-US" dirty="0" smtClean="0">
                <a:latin typeface="Times New Roman" pitchFamily="-109" charset="0"/>
              </a:rPr>
              <a:t>Thomas C. Meyer, CERN, Geneva</a:t>
            </a:r>
          </a:p>
          <a:p>
            <a:r>
              <a:rPr lang="en-US" dirty="0" smtClean="0">
                <a:latin typeface="Times New Roman" pitchFamily="-109" charset="0"/>
              </a:rPr>
              <a:t>On behalf of the </a:t>
            </a:r>
            <a:r>
              <a:rPr lang="en-US" dirty="0" err="1" smtClean="0">
                <a:latin typeface="Times New Roman" pitchFamily="-109" charset="0"/>
              </a:rPr>
              <a:t>EndoTOFPET</a:t>
            </a:r>
            <a:r>
              <a:rPr lang="en-US" dirty="0" smtClean="0">
                <a:latin typeface="Times New Roman" pitchFamily="-109" charset="0"/>
              </a:rPr>
              <a:t>-US Collaboration</a:t>
            </a:r>
          </a:p>
        </p:txBody>
      </p:sp>
      <p:sp>
        <p:nvSpPr>
          <p:cNvPr id="12" name="Slide Number Placeholder 5"/>
          <p:cNvSpPr>
            <a:spLocks noGrp="1"/>
          </p:cNvSpPr>
          <p:nvPr userDrawn="1">
            <p:ph type="sldNum" sz="quarter" idx="4"/>
          </p:nvPr>
        </p:nvSpPr>
        <p:spPr>
          <a:xfrm>
            <a:off x="6553200" y="6172200"/>
            <a:ext cx="1905000" cy="457200"/>
          </a:xfrm>
          <a:prstGeom prst="rect">
            <a:avLst/>
          </a:prstGeom>
        </p:spPr>
        <p:txBody>
          <a:bodyPr/>
          <a:lstStyle>
            <a:lvl1pPr algn="r">
              <a:defRPr sz="900">
                <a:solidFill>
                  <a:srgbClr val="FFFF00"/>
                </a:solidFill>
                <a:latin typeface="Times New Roman" charset="0"/>
              </a:defRPr>
            </a:lvl1pPr>
          </a:lstStyle>
          <a:p>
            <a:pPr>
              <a:defRPr/>
            </a:pPr>
            <a:fld id="{E9F15E50-FC6D-A448-ACBD-39757D086D42}" type="slidenum">
              <a:rPr lang="en-US"/>
              <a:pPr>
                <a:defRPr/>
              </a:pPr>
              <a:t>‹#›</a:t>
            </a:fld>
            <a:endParaRPr lang="en-US" sz="200"/>
          </a:p>
        </p:txBody>
      </p:sp>
      <p:pic>
        <p:nvPicPr>
          <p:cNvPr id="13" name="Image 17" descr="ENDO TOFPET US-Logo-CMYK.jpg"/>
          <p:cNvPicPr>
            <a:picLocks noChangeAspect="1"/>
          </p:cNvPicPr>
          <p:nvPr userDrawn="1"/>
        </p:nvPicPr>
        <p:blipFill rotWithShape="1">
          <a:blip r:embed="rId14">
            <a:extLst>
              <a:ext uri="{28A0092B-C50C-407E-A947-70E740481C1C}">
                <a14:useLocalDpi xmlns:a14="http://schemas.microsoft.com/office/drawing/2010/main" val="0"/>
              </a:ext>
            </a:extLst>
          </a:blip>
          <a:srcRect r="77431"/>
          <a:stretch/>
        </p:blipFill>
        <p:spPr bwMode="auto">
          <a:xfrm>
            <a:off x="8190735" y="0"/>
            <a:ext cx="954441" cy="935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Lst>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4800" b="1" i="1">
          <a:solidFill>
            <a:srgbClr val="FFFFFF"/>
          </a:solidFill>
          <a:effectLst>
            <a:outerShdw blurRad="38100" dist="38100" dir="2700000" algn="tl">
              <a:srgbClr val="808080"/>
            </a:outerShdw>
          </a:effectLst>
          <a:latin typeface="+mj-lt"/>
          <a:ea typeface="ＭＳ Ｐゴシック" pitchFamily="62" charset="-128"/>
          <a:cs typeface="ＭＳ Ｐゴシック" pitchFamily="62" charset="-128"/>
        </a:defRPr>
      </a:lvl1pPr>
      <a:lvl2pPr algn="ctr" rtl="0" eaLnBrk="0" fontAlgn="base" hangingPunct="0">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ea typeface="ＭＳ Ｐゴシック" pitchFamily="62" charset="-128"/>
          <a:cs typeface="ＭＳ Ｐゴシック" pitchFamily="62" charset="-128"/>
        </a:defRPr>
      </a:lvl2pPr>
      <a:lvl3pPr algn="ctr" rtl="0" eaLnBrk="0" fontAlgn="base" hangingPunct="0">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ea typeface="ＭＳ Ｐゴシック" pitchFamily="62" charset="-128"/>
          <a:cs typeface="ＭＳ Ｐゴシック" pitchFamily="62" charset="-128"/>
        </a:defRPr>
      </a:lvl3pPr>
      <a:lvl4pPr algn="ctr" rtl="0" eaLnBrk="0" fontAlgn="base" hangingPunct="0">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ea typeface="ＭＳ Ｐゴシック" pitchFamily="62" charset="-128"/>
          <a:cs typeface="ＭＳ Ｐゴシック" pitchFamily="62" charset="-128"/>
        </a:defRPr>
      </a:lvl4pPr>
      <a:lvl5pPr algn="ctr" rtl="0" eaLnBrk="0" fontAlgn="base" hangingPunct="0">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ea typeface="ＭＳ Ｐゴシック" pitchFamily="62" charset="-128"/>
          <a:cs typeface="ＭＳ Ｐゴシック" pitchFamily="62" charset="-128"/>
        </a:defRPr>
      </a:lvl5pPr>
      <a:lvl6pPr marL="457200" algn="ctr" rtl="0" fontAlgn="base">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defRPr>
      </a:lvl6pPr>
      <a:lvl7pPr marL="914400" algn="ctr" rtl="0" fontAlgn="base">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defRPr>
      </a:lvl7pPr>
      <a:lvl8pPr marL="1371600" algn="ctr" rtl="0" fontAlgn="base">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defRPr>
      </a:lvl8pPr>
      <a:lvl9pPr marL="1828800" algn="ctr" rtl="0" fontAlgn="base">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defRPr>
      </a:lvl9pPr>
    </p:titleStyle>
    <p:bodyStyle>
      <a:lvl1pPr marL="342900" indent="-342900" algn="l" rtl="0" eaLnBrk="0" fontAlgn="base" hangingPunct="0">
        <a:spcBef>
          <a:spcPct val="20000"/>
        </a:spcBef>
        <a:spcAft>
          <a:spcPct val="0"/>
        </a:spcAft>
        <a:buChar char="•"/>
        <a:defRPr sz="4000">
          <a:solidFill>
            <a:srgbClr val="FFFF66"/>
          </a:solidFill>
          <a:latin typeface="+mn-lt"/>
          <a:ea typeface="ＭＳ Ｐゴシック" pitchFamily="62" charset="-128"/>
          <a:cs typeface="ＭＳ Ｐゴシック" pitchFamily="62" charset="-128"/>
        </a:defRPr>
      </a:lvl1pPr>
      <a:lvl2pPr marL="742950" indent="-285750" algn="l" rtl="0" eaLnBrk="0" fontAlgn="base" hangingPunct="0">
        <a:spcBef>
          <a:spcPct val="20000"/>
        </a:spcBef>
        <a:spcAft>
          <a:spcPct val="0"/>
        </a:spcAft>
        <a:buChar char="–"/>
        <a:defRPr sz="2800">
          <a:solidFill>
            <a:srgbClr val="FFFFFF"/>
          </a:solidFill>
          <a:latin typeface="+mn-lt"/>
          <a:ea typeface="ＭＳ Ｐゴシック" pitchFamily="62" charset="-128"/>
        </a:defRPr>
      </a:lvl2pPr>
      <a:lvl3pPr marL="1143000" indent="-228600" algn="l" rtl="0" eaLnBrk="0" fontAlgn="base" hangingPunct="0">
        <a:spcBef>
          <a:spcPct val="20000"/>
        </a:spcBef>
        <a:spcAft>
          <a:spcPct val="0"/>
        </a:spcAft>
        <a:buChar char="•"/>
        <a:defRPr sz="2400">
          <a:solidFill>
            <a:srgbClr val="FFFFFF"/>
          </a:solidFill>
          <a:latin typeface="+mn-lt"/>
          <a:ea typeface="ＭＳ Ｐゴシック" pitchFamily="62" charset="-128"/>
        </a:defRPr>
      </a:lvl3pPr>
      <a:lvl4pPr marL="1600200" indent="-228600" algn="l" rtl="0" eaLnBrk="0" fontAlgn="base" hangingPunct="0">
        <a:spcBef>
          <a:spcPct val="20000"/>
        </a:spcBef>
        <a:spcAft>
          <a:spcPct val="0"/>
        </a:spcAft>
        <a:buChar char="–"/>
        <a:defRPr sz="2000">
          <a:solidFill>
            <a:srgbClr val="FFFFFF"/>
          </a:solidFill>
          <a:latin typeface="+mn-lt"/>
          <a:ea typeface="ＭＳ Ｐゴシック" pitchFamily="62" charset="-128"/>
        </a:defRPr>
      </a:lvl4pPr>
      <a:lvl5pPr marL="2057400" indent="-228600" algn="l" rtl="0" eaLnBrk="0" fontAlgn="base" hangingPunct="0">
        <a:spcBef>
          <a:spcPct val="20000"/>
        </a:spcBef>
        <a:spcAft>
          <a:spcPct val="0"/>
        </a:spcAft>
        <a:buChar char="»"/>
        <a:defRPr sz="2000">
          <a:solidFill>
            <a:srgbClr val="FFFFFF"/>
          </a:solidFill>
          <a:latin typeface="+mn-lt"/>
          <a:ea typeface="ＭＳ Ｐゴシック" pitchFamily="62" charset="-128"/>
        </a:defRPr>
      </a:lvl5pPr>
      <a:lvl6pPr marL="2514600" indent="-228600" algn="l" rtl="0" fontAlgn="base">
        <a:spcBef>
          <a:spcPct val="20000"/>
        </a:spcBef>
        <a:spcAft>
          <a:spcPct val="0"/>
        </a:spcAft>
        <a:buChar char="»"/>
        <a:defRPr sz="2000">
          <a:solidFill>
            <a:srgbClr val="FFFFFF"/>
          </a:solidFill>
          <a:latin typeface="+mn-lt"/>
          <a:ea typeface="ＭＳ Ｐゴシック" pitchFamily="62" charset="-128"/>
        </a:defRPr>
      </a:lvl6pPr>
      <a:lvl7pPr marL="2971800" indent="-228600" algn="l" rtl="0" fontAlgn="base">
        <a:spcBef>
          <a:spcPct val="20000"/>
        </a:spcBef>
        <a:spcAft>
          <a:spcPct val="0"/>
        </a:spcAft>
        <a:buChar char="»"/>
        <a:defRPr sz="2000">
          <a:solidFill>
            <a:srgbClr val="FFFFFF"/>
          </a:solidFill>
          <a:latin typeface="+mn-lt"/>
          <a:ea typeface="ＭＳ Ｐゴシック" pitchFamily="62" charset="-128"/>
        </a:defRPr>
      </a:lvl7pPr>
      <a:lvl8pPr marL="3429000" indent="-228600" algn="l" rtl="0" fontAlgn="base">
        <a:spcBef>
          <a:spcPct val="20000"/>
        </a:spcBef>
        <a:spcAft>
          <a:spcPct val="0"/>
        </a:spcAft>
        <a:buChar char="»"/>
        <a:defRPr sz="2000">
          <a:solidFill>
            <a:srgbClr val="FFFFFF"/>
          </a:solidFill>
          <a:latin typeface="+mn-lt"/>
          <a:ea typeface="ＭＳ Ｐゴシック" pitchFamily="62" charset="-128"/>
        </a:defRPr>
      </a:lvl8pPr>
      <a:lvl9pPr marL="3886200" indent="-228600" algn="l" rtl="0" fontAlgn="base">
        <a:spcBef>
          <a:spcPct val="20000"/>
        </a:spcBef>
        <a:spcAft>
          <a:spcPct val="0"/>
        </a:spcAft>
        <a:buChar char="»"/>
        <a:defRPr sz="2000">
          <a:solidFill>
            <a:srgbClr val="FFFFFF"/>
          </a:solidFill>
          <a:latin typeface="+mn-lt"/>
          <a:ea typeface="ＭＳ Ｐゴシック" pitchFamily="6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gif"/><Relationship Id="rId5" Type="http://schemas.openxmlformats.org/officeDocument/2006/relationships/image" Target="../media/image5.jpg"/><Relationship Id="rId6" Type="http://schemas.openxmlformats.org/officeDocument/2006/relationships/image" Target="../media/image6.gi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g"/></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image" Target="../media/image31.jpg"/><Relationship Id="rId4" Type="http://schemas.openxmlformats.org/officeDocument/2006/relationships/image" Target="../media/image32.png"/><Relationship Id="rId5" Type="http://schemas.openxmlformats.org/officeDocument/2006/relationships/image" Target="../media/image13.png"/><Relationship Id="rId6" Type="http://schemas.openxmlformats.org/officeDocument/2006/relationships/image" Target="../media/image29.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g"/><Relationship Id="rId4" Type="http://schemas.openxmlformats.org/officeDocument/2006/relationships/image" Target="../media/image32.png"/><Relationship Id="rId5" Type="http://schemas.openxmlformats.org/officeDocument/2006/relationships/image" Target="../media/image33.jpg"/><Relationship Id="rId6"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13.png"/><Relationship Id="rId5" Type="http://schemas.openxmlformats.org/officeDocument/2006/relationships/image" Target="../media/image36.jpeg"/><Relationship Id="rId1" Type="http://schemas.openxmlformats.org/officeDocument/2006/relationships/slideLayout" Target="../slideLayouts/slideLayout2.xml"/><Relationship Id="rId2" Type="http://schemas.openxmlformats.org/officeDocument/2006/relationships/image" Target="../media/image3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1" Type="http://schemas.openxmlformats.org/officeDocument/2006/relationships/image" Target="../media/image17.png"/><Relationship Id="rId12" Type="http://schemas.openxmlformats.org/officeDocument/2006/relationships/image" Target="../media/image18.png"/><Relationship Id="rId13" Type="http://schemas.openxmlformats.org/officeDocument/2006/relationships/image" Target="../media/image19.png"/><Relationship Id="rId14" Type="http://schemas.openxmlformats.org/officeDocument/2006/relationships/image" Target="../media/image20.gif"/><Relationship Id="rId15" Type="http://schemas.openxmlformats.org/officeDocument/2006/relationships/image" Target="../media/image21.png"/><Relationship Id="rId16"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1.xml"/><Relationship Id="rId4" Type="http://schemas.openxmlformats.org/officeDocument/2006/relationships/image" Target="../media/image10.jpg"/><Relationship Id="rId5" Type="http://schemas.openxmlformats.org/officeDocument/2006/relationships/image" Target="../media/image11.jpe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15.png"/><Relationship Id="rId10" Type="http://schemas.openxmlformats.org/officeDocument/2006/relationships/image" Target="../media/image1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emf"/></Relationships>
</file>

<file path=ppt/slides/_rels/slide21.xml.rels><?xml version="1.0" encoding="UTF-8" standalone="yes"?>
<Relationships xmlns="http://schemas.openxmlformats.org/package/2006/relationships"><Relationship Id="rId3" Type="http://schemas.openxmlformats.org/officeDocument/2006/relationships/image" Target="../media/image38.jpg"/><Relationship Id="rId4" Type="http://schemas.openxmlformats.org/officeDocument/2006/relationships/image" Target="../media/image37.emf"/><Relationship Id="rId5" Type="http://schemas.openxmlformats.org/officeDocument/2006/relationships/image" Target="../media/image39.em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emf"/><Relationship Id="rId3" Type="http://schemas.openxmlformats.org/officeDocument/2006/relationships/image" Target="../media/image11.jpeg"/></Relationships>
</file>

<file path=ppt/slides/_rels/slide24.xml.rels><?xml version="1.0" encoding="UTF-8" standalone="yes"?>
<Relationships xmlns="http://schemas.openxmlformats.org/package/2006/relationships"><Relationship Id="rId3" Type="http://schemas.openxmlformats.org/officeDocument/2006/relationships/image" Target="../media/image41.jpg"/><Relationship Id="rId4" Type="http://schemas.openxmlformats.org/officeDocument/2006/relationships/image" Target="../media/image42.emf"/><Relationship Id="rId5" Type="http://schemas.openxmlformats.org/officeDocument/2006/relationships/image" Target="../media/image43.emf"/><Relationship Id="rId6" Type="http://schemas.openxmlformats.org/officeDocument/2006/relationships/image" Target="../media/image44.emf"/><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8.jpg"/></Relationships>
</file>

<file path=ppt/slides/_rels/slide27.xml.rels><?xml version="1.0" encoding="UTF-8" standalone="yes"?>
<Relationships xmlns="http://schemas.openxmlformats.org/package/2006/relationships"><Relationship Id="rId3" Type="http://schemas.openxmlformats.org/officeDocument/2006/relationships/image" Target="../media/image38.jpg"/><Relationship Id="rId4" Type="http://schemas.openxmlformats.org/officeDocument/2006/relationships/image" Target="../media/image46.jpeg"/><Relationship Id="rId1" Type="http://schemas.openxmlformats.org/officeDocument/2006/relationships/slideLayout" Target="../slideLayouts/slideLayout2.xml"/><Relationship Id="rId2" Type="http://schemas.openxmlformats.org/officeDocument/2006/relationships/image" Target="../media/image45.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jpg"/><Relationship Id="rId3" Type="http://schemas.openxmlformats.org/officeDocument/2006/relationships/image" Target="../media/image4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jpeg"/></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48.jpeg"/><Relationship Id="rId6"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48.jpeg"/><Relationship Id="rId6"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jpeg"/><Relationship Id="rId5" Type="http://schemas.openxmlformats.org/officeDocument/2006/relationships/image" Target="../media/image54.JPG"/><Relationship Id="rId6" Type="http://schemas.openxmlformats.org/officeDocument/2006/relationships/image" Target="../media/image11.jpeg"/><Relationship Id="rId7"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4.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media/image55.jpeg"/><Relationship Id="rId5" Type="http://schemas.openxmlformats.org/officeDocument/2006/relationships/image" Target="../media/image56.jpeg"/><Relationship Id="rId6" Type="http://schemas.openxmlformats.org/officeDocument/2006/relationships/image" Target="../media/image11.jpeg"/><Relationship Id="rId7"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1.jpeg"/><Relationship Id="rId5" Type="http://schemas.openxmlformats.org/officeDocument/2006/relationships/hyperlink" Target="http://dx.doi.org/10.1109/NSSMIC.2011.6154402" TargetMode="External"/><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1.jpeg"/><Relationship Id="rId5" Type="http://schemas.openxmlformats.org/officeDocument/2006/relationships/hyperlink" Target="http://dx.doi.org/10.1109/NSSMIC.2011.6154402" TargetMode="External"/><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16.png"/><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39.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 Id="rId6" Type="http://schemas.openxmlformats.org/officeDocument/2006/relationships/image" Target="../media/image16.png"/><Relationship Id="rId7"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 Id="rId3" Type="http://schemas.openxmlformats.org/officeDocument/2006/relationships/image" Target="../media/image23.png"/></Relationships>
</file>

<file path=ppt/slides/_rels/slide40.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 Id="rId6" Type="http://schemas.openxmlformats.org/officeDocument/2006/relationships/image" Target="../media/image16.png"/><Relationship Id="rId7"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2.jpg"/><Relationship Id="rId4" Type="http://schemas.openxmlformats.org/officeDocument/2006/relationships/image" Target="../media/image63.png"/><Relationship Id="rId5" Type="http://schemas.openxmlformats.org/officeDocument/2006/relationships/image" Target="../media/image64.png"/><Relationship Id="rId6" Type="http://schemas.openxmlformats.org/officeDocument/2006/relationships/image" Target="../media/image65.gif"/><Relationship Id="rId7" Type="http://schemas.openxmlformats.org/officeDocument/2006/relationships/image" Target="../media/image66.jpg"/><Relationship Id="rId8" Type="http://schemas.openxmlformats.org/officeDocument/2006/relationships/image" Target="../media/image67.jpeg"/><Relationship Id="rId9"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43.xml.rels><?xml version="1.0" encoding="UTF-8" standalone="yes"?>
<Relationships xmlns="http://schemas.openxmlformats.org/package/2006/relationships"><Relationship Id="rId3" Type="http://schemas.openxmlformats.org/officeDocument/2006/relationships/image" Target="../media/image68.jpeg"/><Relationship Id="rId4" Type="http://schemas.openxmlformats.org/officeDocument/2006/relationships/image" Target="../media/image69.jpeg"/><Relationship Id="rId5" Type="http://schemas.openxmlformats.org/officeDocument/2006/relationships/image" Target="../media/image70.jpeg"/><Relationship Id="rId6" Type="http://schemas.openxmlformats.org/officeDocument/2006/relationships/image" Target="../media/image71.jpeg"/><Relationship Id="rId7"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24.jp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 Id="rId3"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5.jpg"/><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oleObject" Target="../embeddings/oleObject1.bin"/><Relationship Id="rId5" Type="http://schemas.openxmlformats.org/officeDocument/2006/relationships/image" Target="../media/image26.emf"/><Relationship Id="rId6" Type="http://schemas.openxmlformats.org/officeDocument/2006/relationships/image" Target="../media/image27.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bwMode="auto">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15363"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Times New Roman" pitchFamily="-109" charset="0"/>
              </a:rPr>
              <a:t>Thomas C. Meyer, CERN, Geneva</a:t>
            </a:r>
          </a:p>
          <a:p>
            <a:r>
              <a:rPr lang="en-US" dirty="0">
                <a:latin typeface="Times New Roman" pitchFamily="-109" charset="0"/>
              </a:rPr>
              <a:t>O</a:t>
            </a:r>
            <a:r>
              <a:rPr lang="en-US" dirty="0" smtClean="0">
                <a:latin typeface="Times New Roman" pitchFamily="-109" charset="0"/>
              </a:rPr>
              <a:t>n behalf of the </a:t>
            </a:r>
            <a:r>
              <a:rPr lang="en-US" dirty="0" err="1" smtClean="0">
                <a:latin typeface="Times New Roman" pitchFamily="-109" charset="0"/>
              </a:rPr>
              <a:t>EndoTOFPET</a:t>
            </a:r>
            <a:r>
              <a:rPr lang="en-US" dirty="0">
                <a:latin typeface="Times New Roman" pitchFamily="-109" charset="0"/>
              </a:rPr>
              <a:t>-</a:t>
            </a:r>
            <a:r>
              <a:rPr lang="en-US" dirty="0" smtClean="0">
                <a:latin typeface="Times New Roman" pitchFamily="-109" charset="0"/>
              </a:rPr>
              <a:t>US Collaboration</a:t>
            </a:r>
          </a:p>
        </p:txBody>
      </p:sp>
      <p:sp>
        <p:nvSpPr>
          <p:cNvPr id="15364" name="Slide Number Placeholder 5"/>
          <p:cNvSpPr>
            <a:spLocks noGrp="1"/>
          </p:cNvSpPr>
          <p:nvPr>
            <p:ph type="sldNum" sz="quarter" idx="12"/>
          </p:nvPr>
        </p:nvSpPr>
        <p:spPr bwMode="auto">
          <a:xfrm>
            <a:off x="6594168" y="6188587"/>
            <a:ext cx="1905000" cy="457200"/>
          </a:xfrm>
          <a:noFill/>
          <a:ln>
            <a:miter lim="800000"/>
            <a:headEnd/>
            <a:tailEnd/>
          </a:ln>
        </p:spPr>
        <p:txBody>
          <a:bodyPr vert="horz" wrap="square" lIns="91440" tIns="45720" rIns="91440" bIns="45720" numCol="1" anchor="t" anchorCtr="0" compatLnSpc="1">
            <a:prstTxWarp prst="textNoShape">
              <a:avLst/>
            </a:prstTxWarp>
          </a:bodyPr>
          <a:lstStyle/>
          <a:p>
            <a:fld id="{E5B9CC32-0834-DF40-824F-125DAADE3839}" type="slidenum">
              <a:rPr lang="en-US" smtClean="0">
                <a:latin typeface="Times New Roman" pitchFamily="-109" charset="0"/>
              </a:rPr>
              <a:pPr/>
              <a:t>1</a:t>
            </a:fld>
            <a:endParaRPr lang="en-US" sz="800" smtClean="0">
              <a:latin typeface="Times New Roman" pitchFamily="-109" charset="0"/>
            </a:endParaRPr>
          </a:p>
        </p:txBody>
      </p:sp>
      <p:sp>
        <p:nvSpPr>
          <p:cNvPr id="11" name="Rectangle 2"/>
          <p:cNvSpPr>
            <a:spLocks noGrp="1" noChangeArrowheads="1"/>
          </p:cNvSpPr>
          <p:nvPr>
            <p:ph type="title"/>
          </p:nvPr>
        </p:nvSpPr>
        <p:spPr>
          <a:xfrm>
            <a:off x="589115" y="1435262"/>
            <a:ext cx="8145462" cy="1846897"/>
          </a:xfrm>
        </p:spPr>
        <p:txBody>
          <a:bodyPr anchor="t"/>
          <a:lstStyle/>
          <a:p>
            <a:pPr eaLnBrk="1" hangingPunct="1">
              <a:spcBef>
                <a:spcPts val="0"/>
              </a:spcBef>
              <a:spcAft>
                <a:spcPts val="0"/>
              </a:spcAft>
              <a:defRPr/>
            </a:pPr>
            <a:r>
              <a:rPr lang="en-US" sz="3200" dirty="0" smtClean="0">
                <a:latin typeface="Palatino" charset="0"/>
                <a:ea typeface="ＭＳ Ｐゴシック" charset="-128"/>
                <a:cs typeface="ＭＳ Ｐゴシック" charset="-128"/>
              </a:rPr>
              <a:t>A Multimodal Ultrasonic Probe Featuring Time of Flight PET in Diagnostic and Therapeutic Endoscopy</a:t>
            </a:r>
            <a:endParaRPr lang="en-US" sz="3200" dirty="0">
              <a:latin typeface="Palatino" charset="0"/>
              <a:ea typeface="ＭＳ Ｐゴシック" charset="-128"/>
              <a:cs typeface="ＭＳ Ｐゴシック" charset="-128"/>
            </a:endParaRPr>
          </a:p>
        </p:txBody>
      </p:sp>
      <p:sp>
        <p:nvSpPr>
          <p:cNvPr id="15367" name="Rectangle 17"/>
          <p:cNvSpPr>
            <a:spLocks noChangeArrowheads="1"/>
          </p:cNvSpPr>
          <p:nvPr/>
        </p:nvSpPr>
        <p:spPr bwMode="auto">
          <a:xfrm>
            <a:off x="3708400" y="3082925"/>
            <a:ext cx="184150" cy="457200"/>
          </a:xfrm>
          <a:prstGeom prst="rect">
            <a:avLst/>
          </a:prstGeom>
          <a:noFill/>
          <a:ln w="28575">
            <a:noFill/>
            <a:miter lim="800000"/>
            <a:headEnd/>
            <a:tailEnd/>
          </a:ln>
        </p:spPr>
        <p:txBody>
          <a:bodyPr wrap="none" anchor="ctr">
            <a:prstTxWarp prst="textNoShape">
              <a:avLst/>
            </a:prstTxWarp>
            <a:spAutoFit/>
          </a:bodyPr>
          <a:lstStyle/>
          <a:p>
            <a:pPr algn="ctr"/>
            <a:endParaRPr lang="en-US" sz="2400"/>
          </a:p>
        </p:txBody>
      </p:sp>
      <p:sp>
        <p:nvSpPr>
          <p:cNvPr id="15368" name="Rectangle 18"/>
          <p:cNvSpPr>
            <a:spLocks noChangeArrowheads="1"/>
          </p:cNvSpPr>
          <p:nvPr/>
        </p:nvSpPr>
        <p:spPr bwMode="auto">
          <a:xfrm>
            <a:off x="4997450" y="3267075"/>
            <a:ext cx="184150" cy="457200"/>
          </a:xfrm>
          <a:prstGeom prst="rect">
            <a:avLst/>
          </a:prstGeom>
          <a:noFill/>
          <a:ln w="28575">
            <a:noFill/>
            <a:miter lim="800000"/>
            <a:headEnd/>
            <a:tailEnd/>
          </a:ln>
        </p:spPr>
        <p:txBody>
          <a:bodyPr wrap="none" anchor="ctr">
            <a:prstTxWarp prst="textNoShape">
              <a:avLst/>
            </a:prstTxWarp>
            <a:spAutoFit/>
          </a:bodyPr>
          <a:lstStyle/>
          <a:p>
            <a:pPr algn="ctr"/>
            <a:endParaRPr lang="en-US" sz="2400"/>
          </a:p>
        </p:txBody>
      </p:sp>
      <p:grpSp>
        <p:nvGrpSpPr>
          <p:cNvPr id="15370" name="Group 690"/>
          <p:cNvGrpSpPr>
            <a:grpSpLocks/>
          </p:cNvGrpSpPr>
          <p:nvPr/>
        </p:nvGrpSpPr>
        <p:grpSpPr bwMode="auto">
          <a:xfrm>
            <a:off x="12798425" y="10960100"/>
            <a:ext cx="5538788" cy="3519488"/>
            <a:chOff x="10457" y="8104"/>
            <a:chExt cx="3489" cy="2217"/>
          </a:xfrm>
        </p:grpSpPr>
        <p:sp>
          <p:nvSpPr>
            <p:cNvPr id="27" name="AutoShape 537"/>
            <p:cNvSpPr>
              <a:spLocks noChangeArrowheads="1"/>
            </p:cNvSpPr>
            <p:nvPr/>
          </p:nvSpPr>
          <p:spPr bwMode="auto">
            <a:xfrm>
              <a:off x="12352" y="8104"/>
              <a:ext cx="1594" cy="966"/>
            </a:xfrm>
            <a:prstGeom prst="cube">
              <a:avLst>
                <a:gd name="adj" fmla="val 8125"/>
              </a:avLst>
            </a:prstGeom>
            <a:gradFill rotWithShape="0">
              <a:gsLst>
                <a:gs pos="0">
                  <a:schemeClr val="accent2"/>
                </a:gs>
                <a:gs pos="100000">
                  <a:schemeClr val="accent2">
                    <a:gamma/>
                    <a:shade val="0"/>
                    <a:invGamma/>
                  </a:schemeClr>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p>
              <a:pPr>
                <a:defRPr/>
              </a:pPr>
              <a:endParaRPr lang="en-US">
                <a:latin typeface="Times New Roman" charset="0"/>
              </a:endParaRPr>
            </a:p>
          </p:txBody>
        </p:sp>
        <p:sp>
          <p:nvSpPr>
            <p:cNvPr id="15469" name="Freeform 541"/>
            <p:cNvSpPr>
              <a:spLocks/>
            </p:cNvSpPr>
            <p:nvPr/>
          </p:nvSpPr>
          <p:spPr bwMode="auto">
            <a:xfrm rot="-2242165">
              <a:off x="10457" y="10235"/>
              <a:ext cx="473" cy="86"/>
            </a:xfrm>
            <a:custGeom>
              <a:avLst/>
              <a:gdLst>
                <a:gd name="T0" fmla="*/ 0 w 584"/>
                <a:gd name="T1" fmla="*/ 0 h 206"/>
                <a:gd name="T2" fmla="*/ 2 w 584"/>
                <a:gd name="T3" fmla="*/ 0 h 206"/>
                <a:gd name="T4" fmla="*/ 2 w 584"/>
                <a:gd name="T5" fmla="*/ 0 h 206"/>
                <a:gd name="T6" fmla="*/ 4 w 584"/>
                <a:gd name="T7" fmla="*/ 0 h 206"/>
                <a:gd name="T8" fmla="*/ 5 w 584"/>
                <a:gd name="T9" fmla="*/ 0 h 206"/>
                <a:gd name="T10" fmla="*/ 6 w 584"/>
                <a:gd name="T11" fmla="*/ 0 h 206"/>
                <a:gd name="T12" fmla="*/ 8 w 584"/>
                <a:gd name="T13" fmla="*/ 0 h 206"/>
                <a:gd name="T14" fmla="*/ 9 w 584"/>
                <a:gd name="T15" fmla="*/ 0 h 206"/>
                <a:gd name="T16" fmla="*/ 10 w 584"/>
                <a:gd name="T17" fmla="*/ 0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4"/>
                <a:gd name="T28" fmla="*/ 0 h 206"/>
                <a:gd name="T29" fmla="*/ 584 w 58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4" h="206">
                  <a:moveTo>
                    <a:pt x="0" y="195"/>
                  </a:moveTo>
                  <a:cubicBezTo>
                    <a:pt x="28" y="106"/>
                    <a:pt x="57" y="18"/>
                    <a:pt x="80" y="19"/>
                  </a:cubicBezTo>
                  <a:cubicBezTo>
                    <a:pt x="103" y="20"/>
                    <a:pt x="112" y="206"/>
                    <a:pt x="136" y="203"/>
                  </a:cubicBezTo>
                  <a:cubicBezTo>
                    <a:pt x="160" y="200"/>
                    <a:pt x="197" y="6"/>
                    <a:pt x="224" y="3"/>
                  </a:cubicBezTo>
                  <a:cubicBezTo>
                    <a:pt x="251" y="0"/>
                    <a:pt x="273" y="186"/>
                    <a:pt x="296" y="187"/>
                  </a:cubicBezTo>
                  <a:cubicBezTo>
                    <a:pt x="319" y="188"/>
                    <a:pt x="337" y="15"/>
                    <a:pt x="360" y="11"/>
                  </a:cubicBezTo>
                  <a:cubicBezTo>
                    <a:pt x="383" y="7"/>
                    <a:pt x="408" y="164"/>
                    <a:pt x="432" y="163"/>
                  </a:cubicBezTo>
                  <a:cubicBezTo>
                    <a:pt x="456" y="162"/>
                    <a:pt x="479" y="4"/>
                    <a:pt x="504" y="3"/>
                  </a:cubicBezTo>
                  <a:cubicBezTo>
                    <a:pt x="529" y="2"/>
                    <a:pt x="571" y="130"/>
                    <a:pt x="584" y="155"/>
                  </a:cubicBezTo>
                </a:path>
              </a:pathLst>
            </a:custGeom>
            <a:noFill/>
            <a:ln w="19050">
              <a:solidFill>
                <a:srgbClr val="FF3300"/>
              </a:solidFill>
              <a:round/>
              <a:headEnd/>
              <a:tailEnd/>
            </a:ln>
          </p:spPr>
          <p:txBody>
            <a:bodyPr wrap="none" anchor="ctr">
              <a:prstTxWarp prst="textNoShape">
                <a:avLst/>
              </a:prstTxWarp>
            </a:bodyPr>
            <a:lstStyle/>
            <a:p>
              <a:endParaRPr lang="en-US"/>
            </a:p>
          </p:txBody>
        </p:sp>
        <p:grpSp>
          <p:nvGrpSpPr>
            <p:cNvPr id="15470" name="Group 569"/>
            <p:cNvGrpSpPr>
              <a:grpSpLocks/>
            </p:cNvGrpSpPr>
            <p:nvPr/>
          </p:nvGrpSpPr>
          <p:grpSpPr bwMode="auto">
            <a:xfrm>
              <a:off x="13096" y="8448"/>
              <a:ext cx="728" cy="328"/>
              <a:chOff x="12708" y="11016"/>
              <a:chExt cx="728" cy="328"/>
            </a:xfrm>
          </p:grpSpPr>
          <p:grpSp>
            <p:nvGrpSpPr>
              <p:cNvPr id="15480" name="Group 556"/>
              <p:cNvGrpSpPr>
                <a:grpSpLocks/>
              </p:cNvGrpSpPr>
              <p:nvPr/>
            </p:nvGrpSpPr>
            <p:grpSpPr bwMode="auto">
              <a:xfrm>
                <a:off x="12736" y="11016"/>
                <a:ext cx="680" cy="328"/>
                <a:chOff x="12736" y="11016"/>
                <a:chExt cx="680" cy="328"/>
              </a:xfrm>
            </p:grpSpPr>
            <p:sp>
              <p:nvSpPr>
                <p:cNvPr id="15493" name="Line 551"/>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4" name="Line 552"/>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5" name="Line 553"/>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6" name="Line 554"/>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7" name="Line 555"/>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81" name="Group 557"/>
              <p:cNvGrpSpPr>
                <a:grpSpLocks/>
              </p:cNvGrpSpPr>
              <p:nvPr/>
            </p:nvGrpSpPr>
            <p:grpSpPr bwMode="auto">
              <a:xfrm>
                <a:off x="12756" y="11016"/>
                <a:ext cx="680" cy="328"/>
                <a:chOff x="12736" y="11016"/>
                <a:chExt cx="680" cy="328"/>
              </a:xfrm>
            </p:grpSpPr>
            <p:sp>
              <p:nvSpPr>
                <p:cNvPr id="15488" name="Line 558"/>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89" name="Line 559"/>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0" name="Line 560"/>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1" name="Line 561"/>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2" name="Line 562"/>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82" name="Group 563"/>
              <p:cNvGrpSpPr>
                <a:grpSpLocks/>
              </p:cNvGrpSpPr>
              <p:nvPr/>
            </p:nvGrpSpPr>
            <p:grpSpPr bwMode="auto">
              <a:xfrm>
                <a:off x="12708" y="11016"/>
                <a:ext cx="680" cy="328"/>
                <a:chOff x="12736" y="11016"/>
                <a:chExt cx="680" cy="328"/>
              </a:xfrm>
            </p:grpSpPr>
            <p:sp>
              <p:nvSpPr>
                <p:cNvPr id="15483" name="Line 564"/>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84" name="Line 565"/>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85" name="Line 566"/>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86" name="Line 567"/>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87" name="Line 568"/>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sp>
          <p:nvSpPr>
            <p:cNvPr id="15471" name="AutoShape 536" descr="Bouquet"/>
            <p:cNvSpPr>
              <a:spLocks noChangeArrowheads="1"/>
            </p:cNvSpPr>
            <p:nvPr/>
          </p:nvSpPr>
          <p:spPr bwMode="auto">
            <a:xfrm>
              <a:off x="11744" y="8528"/>
              <a:ext cx="1513" cy="917"/>
            </a:xfrm>
            <a:prstGeom prst="cube">
              <a:avLst>
                <a:gd name="adj" fmla="val 8125"/>
              </a:avLst>
            </a:prstGeom>
            <a:gradFill rotWithShape="0">
              <a:gsLst>
                <a:gs pos="0">
                  <a:srgbClr val="339933"/>
                </a:gs>
                <a:gs pos="100000">
                  <a:srgbClr val="0A1E0A"/>
                </a:gs>
              </a:gsLst>
              <a:path path="rect">
                <a:fillToRect l="50000" t="50000" r="50000" b="50000"/>
              </a:path>
            </a:gradFill>
            <a:ln w="9525">
              <a:solidFill>
                <a:schemeClr val="tx1"/>
              </a:solidFill>
              <a:miter lim="800000"/>
              <a:headEnd/>
              <a:tailEnd/>
            </a:ln>
          </p:spPr>
          <p:txBody>
            <a:bodyPr wrap="none" anchor="ctr">
              <a:prstTxWarp prst="textNoShape">
                <a:avLst/>
              </a:prstTxWarp>
            </a:bodyPr>
            <a:lstStyle/>
            <a:p>
              <a:endParaRPr lang="en-US"/>
            </a:p>
          </p:txBody>
        </p:sp>
        <p:sp>
          <p:nvSpPr>
            <p:cNvPr id="15472" name="AutoShape 520" descr="Large grid"/>
            <p:cNvSpPr>
              <a:spLocks noChangeArrowheads="1"/>
            </p:cNvSpPr>
            <p:nvPr/>
          </p:nvSpPr>
          <p:spPr bwMode="auto">
            <a:xfrm>
              <a:off x="11200" y="8912"/>
              <a:ext cx="1381" cy="837"/>
            </a:xfrm>
            <a:prstGeom prst="cube">
              <a:avLst>
                <a:gd name="adj" fmla="val 8125"/>
              </a:avLst>
            </a:prstGeom>
            <a:pattFill prst="lgGrid">
              <a:fgClr>
                <a:srgbClr val="FFFFCC"/>
              </a:fgClr>
              <a:bgClr>
                <a:schemeClr val="bg2"/>
              </a:bgClr>
            </a:pattFill>
            <a:ln w="9525">
              <a:solidFill>
                <a:schemeClr val="tx1"/>
              </a:solidFill>
              <a:miter lim="800000"/>
              <a:headEnd/>
              <a:tailEnd/>
            </a:ln>
          </p:spPr>
          <p:txBody>
            <a:bodyPr wrap="none" anchor="ctr">
              <a:prstTxWarp prst="textNoShape">
                <a:avLst/>
              </a:prstTxWarp>
            </a:bodyPr>
            <a:lstStyle/>
            <a:p>
              <a:endParaRPr lang="en-US"/>
            </a:p>
          </p:txBody>
        </p:sp>
        <p:sp>
          <p:nvSpPr>
            <p:cNvPr id="15473" name="AutoShape 519" descr="Blue tissue paper"/>
            <p:cNvSpPr>
              <a:spLocks noChangeArrowheads="1"/>
            </p:cNvSpPr>
            <p:nvPr/>
          </p:nvSpPr>
          <p:spPr bwMode="auto">
            <a:xfrm>
              <a:off x="10784" y="9464"/>
              <a:ext cx="765" cy="765"/>
            </a:xfrm>
            <a:prstGeom prst="cube">
              <a:avLst>
                <a:gd name="adj" fmla="val 73074"/>
              </a:avLst>
            </a:prstGeom>
            <a:gradFill rotWithShape="0">
              <a:gsLst>
                <a:gs pos="0">
                  <a:srgbClr val="3333FF">
                    <a:alpha val="60999"/>
                  </a:srgbClr>
                </a:gs>
                <a:gs pos="100000">
                  <a:srgbClr val="FFFFFF">
                    <a:alpha val="54999"/>
                  </a:srgbClr>
                </a:gs>
              </a:gsLst>
              <a:path path="rect">
                <a:fillToRect l="50000" t="50000" r="50000" b="50000"/>
              </a:path>
            </a:gradFill>
            <a:ln w="6350">
              <a:solidFill>
                <a:schemeClr val="tx1"/>
              </a:solidFill>
              <a:miter lim="800000"/>
              <a:headEnd/>
              <a:tailEnd/>
            </a:ln>
          </p:spPr>
          <p:txBody>
            <a:bodyPr wrap="none" anchor="ctr">
              <a:prstTxWarp prst="textNoShape">
                <a:avLst/>
              </a:prstTxWarp>
            </a:bodyPr>
            <a:lstStyle/>
            <a:p>
              <a:endParaRPr lang="en-US"/>
            </a:p>
          </p:txBody>
        </p:sp>
        <p:sp>
          <p:nvSpPr>
            <p:cNvPr id="15474" name="Freeform 546"/>
            <p:cNvSpPr>
              <a:spLocks/>
            </p:cNvSpPr>
            <p:nvPr/>
          </p:nvSpPr>
          <p:spPr bwMode="auto">
            <a:xfrm>
              <a:off x="12076" y="9267"/>
              <a:ext cx="376" cy="449"/>
            </a:xfrm>
            <a:custGeom>
              <a:avLst/>
              <a:gdLst>
                <a:gd name="T0" fmla="*/ 0 w 496"/>
                <a:gd name="T1" fmla="*/ 3 h 593"/>
                <a:gd name="T2" fmla="*/ 2 w 496"/>
                <a:gd name="T3" fmla="*/ 2 h 593"/>
                <a:gd name="T4" fmla="*/ 2 w 496"/>
                <a:gd name="T5" fmla="*/ 2 h 593"/>
                <a:gd name="T6" fmla="*/ 2 w 496"/>
                <a:gd name="T7" fmla="*/ 2 h 593"/>
                <a:gd name="T8" fmla="*/ 2 w 496"/>
                <a:gd name="T9" fmla="*/ 2 h 593"/>
                <a:gd name="T10" fmla="*/ 2 w 496"/>
                <a:gd name="T11" fmla="*/ 2 h 593"/>
                <a:gd name="T12" fmla="*/ 2 w 496"/>
                <a:gd name="T13" fmla="*/ 2 h 593"/>
                <a:gd name="T14" fmla="*/ 2 w 496"/>
                <a:gd name="T15" fmla="*/ 2 h 593"/>
                <a:gd name="T16" fmla="*/ 2 w 496"/>
                <a:gd name="T17" fmla="*/ 3 h 593"/>
                <a:gd name="T18" fmla="*/ 3 w 496"/>
                <a:gd name="T19" fmla="*/ 3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
                <a:gd name="T31" fmla="*/ 0 h 593"/>
                <a:gd name="T32" fmla="*/ 496 w 496"/>
                <a:gd name="T33" fmla="*/ 593 h 5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 h="593">
                  <a:moveTo>
                    <a:pt x="0" y="569"/>
                  </a:moveTo>
                  <a:cubicBezTo>
                    <a:pt x="35" y="462"/>
                    <a:pt x="25" y="123"/>
                    <a:pt x="32" y="9"/>
                  </a:cubicBezTo>
                  <a:cubicBezTo>
                    <a:pt x="51" y="66"/>
                    <a:pt x="23" y="0"/>
                    <a:pt x="64" y="49"/>
                  </a:cubicBezTo>
                  <a:cubicBezTo>
                    <a:pt x="71" y="58"/>
                    <a:pt x="72" y="71"/>
                    <a:pt x="80" y="81"/>
                  </a:cubicBezTo>
                  <a:cubicBezTo>
                    <a:pt x="86" y="88"/>
                    <a:pt x="97" y="90"/>
                    <a:pt x="104" y="97"/>
                  </a:cubicBezTo>
                  <a:cubicBezTo>
                    <a:pt x="113" y="106"/>
                    <a:pt x="120" y="118"/>
                    <a:pt x="128" y="129"/>
                  </a:cubicBezTo>
                  <a:cubicBezTo>
                    <a:pt x="156" y="169"/>
                    <a:pt x="164" y="216"/>
                    <a:pt x="192" y="257"/>
                  </a:cubicBezTo>
                  <a:cubicBezTo>
                    <a:pt x="205" y="309"/>
                    <a:pt x="252" y="360"/>
                    <a:pt x="288" y="401"/>
                  </a:cubicBezTo>
                  <a:cubicBezTo>
                    <a:pt x="318" y="493"/>
                    <a:pt x="370" y="483"/>
                    <a:pt x="432" y="545"/>
                  </a:cubicBezTo>
                  <a:cubicBezTo>
                    <a:pt x="480" y="593"/>
                    <a:pt x="440" y="585"/>
                    <a:pt x="496" y="585"/>
                  </a:cubicBezTo>
                </a:path>
              </a:pathLst>
            </a:custGeom>
            <a:noFill/>
            <a:ln w="38100">
              <a:solidFill>
                <a:srgbClr val="FF3300"/>
              </a:solidFill>
              <a:round/>
              <a:headEnd/>
              <a:tailEnd/>
            </a:ln>
          </p:spPr>
          <p:txBody>
            <a:bodyPr wrap="none" anchor="ctr">
              <a:prstTxWarp prst="textNoShape">
                <a:avLst/>
              </a:prstTxWarp>
            </a:bodyPr>
            <a:lstStyle/>
            <a:p>
              <a:endParaRPr lang="en-US"/>
            </a:p>
          </p:txBody>
        </p:sp>
        <p:sp>
          <p:nvSpPr>
            <p:cNvPr id="15475" name="Freeform 550"/>
            <p:cNvSpPr>
              <a:spLocks/>
            </p:cNvSpPr>
            <p:nvPr/>
          </p:nvSpPr>
          <p:spPr bwMode="auto">
            <a:xfrm>
              <a:off x="12592" y="8932"/>
              <a:ext cx="568" cy="398"/>
            </a:xfrm>
            <a:custGeom>
              <a:avLst/>
              <a:gdLst>
                <a:gd name="T0" fmla="*/ 0 w 1024"/>
                <a:gd name="T1" fmla="*/ 0 h 536"/>
                <a:gd name="T2" fmla="*/ 1 w 1024"/>
                <a:gd name="T3" fmla="*/ 1 h 536"/>
                <a:gd name="T4" fmla="*/ 1 w 1024"/>
                <a:gd name="T5" fmla="*/ 1 h 536"/>
                <a:gd name="T6" fmla="*/ 1 w 1024"/>
                <a:gd name="T7" fmla="*/ 1 h 536"/>
                <a:gd name="T8" fmla="*/ 1 w 1024"/>
                <a:gd name="T9" fmla="*/ 1 h 536"/>
                <a:gd name="T10" fmla="*/ 1 w 1024"/>
                <a:gd name="T11" fmla="*/ 1 h 536"/>
                <a:gd name="T12" fmla="*/ 1 w 1024"/>
                <a:gd name="T13" fmla="*/ 1 h 536"/>
                <a:gd name="T14" fmla="*/ 1 w 1024"/>
                <a:gd name="T15" fmla="*/ 1 h 536"/>
                <a:gd name="T16" fmla="*/ 1 w 1024"/>
                <a:gd name="T17" fmla="*/ 1 h 536"/>
                <a:gd name="T18" fmla="*/ 1 w 1024"/>
                <a:gd name="T19" fmla="*/ 1 h 536"/>
                <a:gd name="T20" fmla="*/ 1 w 1024"/>
                <a:gd name="T21" fmla="*/ 1 h 536"/>
                <a:gd name="T22" fmla="*/ 1 w 1024"/>
                <a:gd name="T23" fmla="*/ 1 h 536"/>
                <a:gd name="T24" fmla="*/ 1 w 1024"/>
                <a:gd name="T25" fmla="*/ 1 h 536"/>
                <a:gd name="T26" fmla="*/ 1 w 1024"/>
                <a:gd name="T27" fmla="*/ 1 h 536"/>
                <a:gd name="T28" fmla="*/ 1 w 1024"/>
                <a:gd name="T29" fmla="*/ 1 h 536"/>
                <a:gd name="T30" fmla="*/ 1 w 1024"/>
                <a:gd name="T31" fmla="*/ 1 h 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24"/>
                <a:gd name="T49" fmla="*/ 0 h 536"/>
                <a:gd name="T50" fmla="*/ 1024 w 1024"/>
                <a:gd name="T51" fmla="*/ 536 h 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24" h="536">
                  <a:moveTo>
                    <a:pt x="0" y="0"/>
                  </a:moveTo>
                  <a:cubicBezTo>
                    <a:pt x="98" y="19"/>
                    <a:pt x="180" y="32"/>
                    <a:pt x="280" y="40"/>
                  </a:cubicBezTo>
                  <a:cubicBezTo>
                    <a:pt x="324" y="54"/>
                    <a:pt x="325" y="88"/>
                    <a:pt x="360" y="112"/>
                  </a:cubicBezTo>
                  <a:cubicBezTo>
                    <a:pt x="365" y="128"/>
                    <a:pt x="366" y="145"/>
                    <a:pt x="376" y="160"/>
                  </a:cubicBezTo>
                  <a:cubicBezTo>
                    <a:pt x="381" y="168"/>
                    <a:pt x="388" y="175"/>
                    <a:pt x="392" y="184"/>
                  </a:cubicBezTo>
                  <a:cubicBezTo>
                    <a:pt x="430" y="269"/>
                    <a:pt x="387" y="201"/>
                    <a:pt x="424" y="256"/>
                  </a:cubicBezTo>
                  <a:cubicBezTo>
                    <a:pt x="444" y="338"/>
                    <a:pt x="475" y="505"/>
                    <a:pt x="568" y="536"/>
                  </a:cubicBezTo>
                  <a:cubicBezTo>
                    <a:pt x="584" y="530"/>
                    <a:pt x="601" y="528"/>
                    <a:pt x="616" y="520"/>
                  </a:cubicBezTo>
                  <a:cubicBezTo>
                    <a:pt x="698" y="468"/>
                    <a:pt x="568" y="517"/>
                    <a:pt x="656" y="488"/>
                  </a:cubicBezTo>
                  <a:cubicBezTo>
                    <a:pt x="661" y="480"/>
                    <a:pt x="665" y="470"/>
                    <a:pt x="672" y="464"/>
                  </a:cubicBezTo>
                  <a:cubicBezTo>
                    <a:pt x="678" y="457"/>
                    <a:pt x="690" y="456"/>
                    <a:pt x="696" y="448"/>
                  </a:cubicBezTo>
                  <a:cubicBezTo>
                    <a:pt x="730" y="393"/>
                    <a:pt x="698" y="405"/>
                    <a:pt x="752" y="352"/>
                  </a:cubicBezTo>
                  <a:cubicBezTo>
                    <a:pt x="757" y="336"/>
                    <a:pt x="758" y="318"/>
                    <a:pt x="768" y="304"/>
                  </a:cubicBezTo>
                  <a:cubicBezTo>
                    <a:pt x="778" y="288"/>
                    <a:pt x="793" y="274"/>
                    <a:pt x="800" y="256"/>
                  </a:cubicBezTo>
                  <a:cubicBezTo>
                    <a:pt x="818" y="199"/>
                    <a:pt x="838" y="124"/>
                    <a:pt x="896" y="96"/>
                  </a:cubicBezTo>
                  <a:cubicBezTo>
                    <a:pt x="935" y="76"/>
                    <a:pt x="982" y="80"/>
                    <a:pt x="1024" y="80"/>
                  </a:cubicBezTo>
                </a:path>
              </a:pathLst>
            </a:custGeom>
            <a:noFill/>
            <a:ln w="38100">
              <a:solidFill>
                <a:srgbClr val="F3FF0B"/>
              </a:solidFill>
              <a:round/>
              <a:headEnd/>
              <a:tailEnd/>
            </a:ln>
          </p:spPr>
          <p:txBody>
            <a:bodyPr wrap="none" anchor="ctr">
              <a:prstTxWarp prst="textNoShape">
                <a:avLst/>
              </a:prstTxWarp>
            </a:bodyPr>
            <a:lstStyle/>
            <a:p>
              <a:endParaRPr lang="en-US"/>
            </a:p>
          </p:txBody>
        </p:sp>
        <p:sp>
          <p:nvSpPr>
            <p:cNvPr id="15476" name="WordArt 570"/>
            <p:cNvSpPr>
              <a:spLocks noChangeArrowheads="1" noChangeShapeType="1" noTextEdit="1"/>
            </p:cNvSpPr>
            <p:nvPr/>
          </p:nvSpPr>
          <p:spPr bwMode="auto">
            <a:xfrm>
              <a:off x="11254" y="9034"/>
              <a:ext cx="832" cy="26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F3300"/>
                  </a:solidFill>
                  <a:effectLst>
                    <a:outerShdw blurRad="63500" dist="46662" dir="3284183" algn="ctr" rotWithShape="0">
                      <a:srgbClr val="4D4D4D">
                        <a:alpha val="74997"/>
                      </a:srgbClr>
                    </a:outerShdw>
                  </a:effectLst>
                  <a:latin typeface="Arial Black"/>
                  <a:ea typeface="Arial Black"/>
                  <a:cs typeface="Arial Black"/>
                </a:rPr>
                <a:t>APD Array</a:t>
              </a:r>
            </a:p>
          </p:txBody>
        </p:sp>
        <p:sp>
          <p:nvSpPr>
            <p:cNvPr id="15477" name="WordArt 571"/>
            <p:cNvSpPr>
              <a:spLocks noChangeArrowheads="1" noChangeShapeType="1" noTextEdit="1"/>
            </p:cNvSpPr>
            <p:nvPr/>
          </p:nvSpPr>
          <p:spPr bwMode="auto">
            <a:xfrm>
              <a:off x="11866" y="8634"/>
              <a:ext cx="576" cy="184"/>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6FF18"/>
                  </a:solidFill>
                  <a:effectLst>
                    <a:outerShdw blurRad="63500" dist="46662" dir="3284183" algn="ctr" rotWithShape="0">
                      <a:srgbClr val="4D4D4D">
                        <a:alpha val="74997"/>
                      </a:srgbClr>
                    </a:outerShdw>
                  </a:effectLst>
                  <a:latin typeface="Arial Black"/>
                  <a:ea typeface="Arial Black"/>
                  <a:cs typeface="Arial Black"/>
                </a:rPr>
                <a:t>PADJK</a:t>
              </a:r>
            </a:p>
          </p:txBody>
        </p:sp>
        <p:sp>
          <p:nvSpPr>
            <p:cNvPr id="15478" name="WordArt 572"/>
            <p:cNvSpPr>
              <a:spLocks noChangeArrowheads="1" noChangeShapeType="1" noTextEdit="1"/>
            </p:cNvSpPr>
            <p:nvPr/>
          </p:nvSpPr>
          <p:spPr bwMode="auto">
            <a:xfrm>
              <a:off x="12518" y="8230"/>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NINO</a:t>
              </a:r>
            </a:p>
          </p:txBody>
        </p:sp>
        <p:sp>
          <p:nvSpPr>
            <p:cNvPr id="15479" name="WordArt 573"/>
            <p:cNvSpPr>
              <a:spLocks noChangeArrowheads="1" noChangeShapeType="1" noTextEdit="1"/>
            </p:cNvSpPr>
            <p:nvPr/>
          </p:nvSpPr>
          <p:spPr bwMode="auto">
            <a:xfrm>
              <a:off x="11350" y="9894"/>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chemeClr val="accent2"/>
                  </a:solidFill>
                  <a:effectLst>
                    <a:outerShdw blurRad="63500" dist="46662" dir="3284183" algn="ctr" rotWithShape="0">
                      <a:srgbClr val="4D4D4D">
                        <a:alpha val="74997"/>
                      </a:srgbClr>
                    </a:outerShdw>
                  </a:effectLst>
                  <a:latin typeface="Arial Black"/>
                  <a:ea typeface="Arial Black"/>
                  <a:cs typeface="Arial Black"/>
                </a:rPr>
                <a:t>LSO</a:t>
              </a:r>
            </a:p>
          </p:txBody>
        </p:sp>
      </p:grpSp>
      <p:grpSp>
        <p:nvGrpSpPr>
          <p:cNvPr id="15371" name="Group 803"/>
          <p:cNvGrpSpPr>
            <a:grpSpLocks/>
          </p:cNvGrpSpPr>
          <p:nvPr/>
        </p:nvGrpSpPr>
        <p:grpSpPr bwMode="auto">
          <a:xfrm>
            <a:off x="16600488" y="12865100"/>
            <a:ext cx="6065837" cy="4119563"/>
            <a:chOff x="10457" y="8104"/>
            <a:chExt cx="3821" cy="2595"/>
          </a:xfrm>
        </p:grpSpPr>
        <p:grpSp>
          <p:nvGrpSpPr>
            <p:cNvPr id="15436" name="Group 690"/>
            <p:cNvGrpSpPr>
              <a:grpSpLocks/>
            </p:cNvGrpSpPr>
            <p:nvPr/>
          </p:nvGrpSpPr>
          <p:grpSpPr bwMode="auto">
            <a:xfrm>
              <a:off x="10457" y="8104"/>
              <a:ext cx="3489" cy="2217"/>
              <a:chOff x="10457" y="8104"/>
              <a:chExt cx="3489" cy="2217"/>
            </a:xfrm>
          </p:grpSpPr>
          <p:sp>
            <p:nvSpPr>
              <p:cNvPr id="60" name="AutoShape 537"/>
              <p:cNvSpPr>
                <a:spLocks noChangeArrowheads="1"/>
              </p:cNvSpPr>
              <p:nvPr/>
            </p:nvSpPr>
            <p:spPr bwMode="auto">
              <a:xfrm>
                <a:off x="12352" y="8104"/>
                <a:ext cx="1594" cy="966"/>
              </a:xfrm>
              <a:prstGeom prst="cube">
                <a:avLst>
                  <a:gd name="adj" fmla="val 8125"/>
                </a:avLst>
              </a:prstGeom>
              <a:gradFill rotWithShape="0">
                <a:gsLst>
                  <a:gs pos="0">
                    <a:schemeClr val="accent2"/>
                  </a:gs>
                  <a:gs pos="100000">
                    <a:schemeClr val="accent2">
                      <a:gamma/>
                      <a:shade val="0"/>
                      <a:invGamma/>
                    </a:schemeClr>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p>
                <a:pPr>
                  <a:defRPr/>
                </a:pPr>
                <a:endParaRPr lang="en-US">
                  <a:latin typeface="Times New Roman" charset="0"/>
                </a:endParaRPr>
              </a:p>
            </p:txBody>
          </p:sp>
          <p:sp>
            <p:nvSpPr>
              <p:cNvPr id="15439" name="Freeform 541"/>
              <p:cNvSpPr>
                <a:spLocks/>
              </p:cNvSpPr>
              <p:nvPr/>
            </p:nvSpPr>
            <p:spPr bwMode="auto">
              <a:xfrm rot="-2242165">
                <a:off x="10457" y="10235"/>
                <a:ext cx="473" cy="86"/>
              </a:xfrm>
              <a:custGeom>
                <a:avLst/>
                <a:gdLst>
                  <a:gd name="T0" fmla="*/ 0 w 584"/>
                  <a:gd name="T1" fmla="*/ 0 h 206"/>
                  <a:gd name="T2" fmla="*/ 2 w 584"/>
                  <a:gd name="T3" fmla="*/ 0 h 206"/>
                  <a:gd name="T4" fmla="*/ 2 w 584"/>
                  <a:gd name="T5" fmla="*/ 0 h 206"/>
                  <a:gd name="T6" fmla="*/ 4 w 584"/>
                  <a:gd name="T7" fmla="*/ 0 h 206"/>
                  <a:gd name="T8" fmla="*/ 5 w 584"/>
                  <a:gd name="T9" fmla="*/ 0 h 206"/>
                  <a:gd name="T10" fmla="*/ 6 w 584"/>
                  <a:gd name="T11" fmla="*/ 0 h 206"/>
                  <a:gd name="T12" fmla="*/ 8 w 584"/>
                  <a:gd name="T13" fmla="*/ 0 h 206"/>
                  <a:gd name="T14" fmla="*/ 9 w 584"/>
                  <a:gd name="T15" fmla="*/ 0 h 206"/>
                  <a:gd name="T16" fmla="*/ 10 w 584"/>
                  <a:gd name="T17" fmla="*/ 0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4"/>
                  <a:gd name="T28" fmla="*/ 0 h 206"/>
                  <a:gd name="T29" fmla="*/ 584 w 58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4" h="206">
                    <a:moveTo>
                      <a:pt x="0" y="195"/>
                    </a:moveTo>
                    <a:cubicBezTo>
                      <a:pt x="28" y="106"/>
                      <a:pt x="57" y="18"/>
                      <a:pt x="80" y="19"/>
                    </a:cubicBezTo>
                    <a:cubicBezTo>
                      <a:pt x="103" y="20"/>
                      <a:pt x="112" y="206"/>
                      <a:pt x="136" y="203"/>
                    </a:cubicBezTo>
                    <a:cubicBezTo>
                      <a:pt x="160" y="200"/>
                      <a:pt x="197" y="6"/>
                      <a:pt x="224" y="3"/>
                    </a:cubicBezTo>
                    <a:cubicBezTo>
                      <a:pt x="251" y="0"/>
                      <a:pt x="273" y="186"/>
                      <a:pt x="296" y="187"/>
                    </a:cubicBezTo>
                    <a:cubicBezTo>
                      <a:pt x="319" y="188"/>
                      <a:pt x="337" y="15"/>
                      <a:pt x="360" y="11"/>
                    </a:cubicBezTo>
                    <a:cubicBezTo>
                      <a:pt x="383" y="7"/>
                      <a:pt x="408" y="164"/>
                      <a:pt x="432" y="163"/>
                    </a:cubicBezTo>
                    <a:cubicBezTo>
                      <a:pt x="456" y="162"/>
                      <a:pt x="479" y="4"/>
                      <a:pt x="504" y="3"/>
                    </a:cubicBezTo>
                    <a:cubicBezTo>
                      <a:pt x="529" y="2"/>
                      <a:pt x="571" y="130"/>
                      <a:pt x="584" y="155"/>
                    </a:cubicBezTo>
                  </a:path>
                </a:pathLst>
              </a:custGeom>
              <a:noFill/>
              <a:ln w="19050">
                <a:solidFill>
                  <a:srgbClr val="FF3300"/>
                </a:solidFill>
                <a:round/>
                <a:headEnd/>
                <a:tailEnd/>
              </a:ln>
            </p:spPr>
            <p:txBody>
              <a:bodyPr wrap="none" anchor="ctr">
                <a:prstTxWarp prst="textNoShape">
                  <a:avLst/>
                </a:prstTxWarp>
              </a:bodyPr>
              <a:lstStyle/>
              <a:p>
                <a:endParaRPr lang="en-US"/>
              </a:p>
            </p:txBody>
          </p:sp>
          <p:grpSp>
            <p:nvGrpSpPr>
              <p:cNvPr id="15440" name="Group 569"/>
              <p:cNvGrpSpPr>
                <a:grpSpLocks/>
              </p:cNvGrpSpPr>
              <p:nvPr/>
            </p:nvGrpSpPr>
            <p:grpSpPr bwMode="auto">
              <a:xfrm>
                <a:off x="13096" y="8448"/>
                <a:ext cx="728" cy="328"/>
                <a:chOff x="12708" y="11016"/>
                <a:chExt cx="728" cy="328"/>
              </a:xfrm>
            </p:grpSpPr>
            <p:grpSp>
              <p:nvGrpSpPr>
                <p:cNvPr id="15450" name="Group 556"/>
                <p:cNvGrpSpPr>
                  <a:grpSpLocks/>
                </p:cNvGrpSpPr>
                <p:nvPr/>
              </p:nvGrpSpPr>
              <p:grpSpPr bwMode="auto">
                <a:xfrm>
                  <a:off x="12736" y="11016"/>
                  <a:ext cx="680" cy="328"/>
                  <a:chOff x="12736" y="11016"/>
                  <a:chExt cx="680" cy="328"/>
                </a:xfrm>
              </p:grpSpPr>
              <p:sp>
                <p:nvSpPr>
                  <p:cNvPr id="15463" name="Line 551"/>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4" name="Line 552"/>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5" name="Line 553"/>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6" name="Line 554"/>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7" name="Line 555"/>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51" name="Group 557"/>
                <p:cNvGrpSpPr>
                  <a:grpSpLocks/>
                </p:cNvGrpSpPr>
                <p:nvPr/>
              </p:nvGrpSpPr>
              <p:grpSpPr bwMode="auto">
                <a:xfrm>
                  <a:off x="12756" y="11016"/>
                  <a:ext cx="680" cy="328"/>
                  <a:chOff x="12736" y="11016"/>
                  <a:chExt cx="680" cy="328"/>
                </a:xfrm>
              </p:grpSpPr>
              <p:sp>
                <p:nvSpPr>
                  <p:cNvPr id="15458" name="Line 558"/>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59" name="Line 559"/>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0" name="Line 560"/>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1" name="Line 561"/>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2" name="Line 562"/>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52" name="Group 563"/>
                <p:cNvGrpSpPr>
                  <a:grpSpLocks/>
                </p:cNvGrpSpPr>
                <p:nvPr/>
              </p:nvGrpSpPr>
              <p:grpSpPr bwMode="auto">
                <a:xfrm>
                  <a:off x="12708" y="11016"/>
                  <a:ext cx="680" cy="328"/>
                  <a:chOff x="12736" y="11016"/>
                  <a:chExt cx="680" cy="328"/>
                </a:xfrm>
              </p:grpSpPr>
              <p:sp>
                <p:nvSpPr>
                  <p:cNvPr id="15453" name="Line 564"/>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54" name="Line 565"/>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55" name="Line 566"/>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56" name="Line 567"/>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57" name="Line 568"/>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sp>
            <p:nvSpPr>
              <p:cNvPr id="15441" name="AutoShape 536" descr="Bouquet"/>
              <p:cNvSpPr>
                <a:spLocks noChangeArrowheads="1"/>
              </p:cNvSpPr>
              <p:nvPr/>
            </p:nvSpPr>
            <p:spPr bwMode="auto">
              <a:xfrm>
                <a:off x="11744" y="8528"/>
                <a:ext cx="1513" cy="917"/>
              </a:xfrm>
              <a:prstGeom prst="cube">
                <a:avLst>
                  <a:gd name="adj" fmla="val 8125"/>
                </a:avLst>
              </a:prstGeom>
              <a:gradFill rotWithShape="0">
                <a:gsLst>
                  <a:gs pos="0">
                    <a:srgbClr val="339933"/>
                  </a:gs>
                  <a:gs pos="100000">
                    <a:srgbClr val="0A1E0A"/>
                  </a:gs>
                </a:gsLst>
                <a:path path="rect">
                  <a:fillToRect l="50000" t="50000" r="50000" b="50000"/>
                </a:path>
              </a:gradFill>
              <a:ln w="9525">
                <a:solidFill>
                  <a:schemeClr val="tx1"/>
                </a:solidFill>
                <a:miter lim="800000"/>
                <a:headEnd/>
                <a:tailEnd/>
              </a:ln>
            </p:spPr>
            <p:txBody>
              <a:bodyPr wrap="none" anchor="ctr">
                <a:prstTxWarp prst="textNoShape">
                  <a:avLst/>
                </a:prstTxWarp>
              </a:bodyPr>
              <a:lstStyle/>
              <a:p>
                <a:endParaRPr lang="en-US"/>
              </a:p>
            </p:txBody>
          </p:sp>
          <p:sp>
            <p:nvSpPr>
              <p:cNvPr id="15442" name="AutoShape 520" descr="Large grid"/>
              <p:cNvSpPr>
                <a:spLocks noChangeArrowheads="1"/>
              </p:cNvSpPr>
              <p:nvPr/>
            </p:nvSpPr>
            <p:spPr bwMode="auto">
              <a:xfrm>
                <a:off x="11200" y="8912"/>
                <a:ext cx="1381" cy="837"/>
              </a:xfrm>
              <a:prstGeom prst="cube">
                <a:avLst>
                  <a:gd name="adj" fmla="val 8125"/>
                </a:avLst>
              </a:prstGeom>
              <a:pattFill prst="lgGrid">
                <a:fgClr>
                  <a:srgbClr val="FFFFCC"/>
                </a:fgClr>
                <a:bgClr>
                  <a:schemeClr val="bg2"/>
                </a:bgClr>
              </a:pattFill>
              <a:ln w="9525">
                <a:solidFill>
                  <a:schemeClr val="tx1"/>
                </a:solidFill>
                <a:miter lim="800000"/>
                <a:headEnd/>
                <a:tailEnd/>
              </a:ln>
            </p:spPr>
            <p:txBody>
              <a:bodyPr wrap="none" anchor="ctr">
                <a:prstTxWarp prst="textNoShape">
                  <a:avLst/>
                </a:prstTxWarp>
              </a:bodyPr>
              <a:lstStyle/>
              <a:p>
                <a:endParaRPr lang="en-US"/>
              </a:p>
            </p:txBody>
          </p:sp>
          <p:sp>
            <p:nvSpPr>
              <p:cNvPr id="15443" name="AutoShape 519" descr="Blue tissue paper"/>
              <p:cNvSpPr>
                <a:spLocks noChangeArrowheads="1"/>
              </p:cNvSpPr>
              <p:nvPr/>
            </p:nvSpPr>
            <p:spPr bwMode="auto">
              <a:xfrm>
                <a:off x="10784" y="9464"/>
                <a:ext cx="765" cy="765"/>
              </a:xfrm>
              <a:prstGeom prst="cube">
                <a:avLst>
                  <a:gd name="adj" fmla="val 73074"/>
                </a:avLst>
              </a:prstGeom>
              <a:gradFill rotWithShape="0">
                <a:gsLst>
                  <a:gs pos="0">
                    <a:srgbClr val="3333FF">
                      <a:alpha val="60999"/>
                    </a:srgbClr>
                  </a:gs>
                  <a:gs pos="100000">
                    <a:srgbClr val="FFFFFF">
                      <a:alpha val="54999"/>
                    </a:srgbClr>
                  </a:gs>
                </a:gsLst>
                <a:path path="rect">
                  <a:fillToRect l="50000" t="50000" r="50000" b="50000"/>
                </a:path>
              </a:gradFill>
              <a:ln w="6350">
                <a:solidFill>
                  <a:schemeClr val="tx1"/>
                </a:solidFill>
                <a:miter lim="800000"/>
                <a:headEnd/>
                <a:tailEnd/>
              </a:ln>
            </p:spPr>
            <p:txBody>
              <a:bodyPr wrap="none" anchor="ctr">
                <a:prstTxWarp prst="textNoShape">
                  <a:avLst/>
                </a:prstTxWarp>
              </a:bodyPr>
              <a:lstStyle/>
              <a:p>
                <a:endParaRPr lang="en-US"/>
              </a:p>
            </p:txBody>
          </p:sp>
          <p:sp>
            <p:nvSpPr>
              <p:cNvPr id="15444" name="Freeform 546"/>
              <p:cNvSpPr>
                <a:spLocks/>
              </p:cNvSpPr>
              <p:nvPr/>
            </p:nvSpPr>
            <p:spPr bwMode="auto">
              <a:xfrm>
                <a:off x="12076" y="9267"/>
                <a:ext cx="376" cy="449"/>
              </a:xfrm>
              <a:custGeom>
                <a:avLst/>
                <a:gdLst>
                  <a:gd name="T0" fmla="*/ 0 w 496"/>
                  <a:gd name="T1" fmla="*/ 3 h 593"/>
                  <a:gd name="T2" fmla="*/ 2 w 496"/>
                  <a:gd name="T3" fmla="*/ 2 h 593"/>
                  <a:gd name="T4" fmla="*/ 2 w 496"/>
                  <a:gd name="T5" fmla="*/ 2 h 593"/>
                  <a:gd name="T6" fmla="*/ 2 w 496"/>
                  <a:gd name="T7" fmla="*/ 2 h 593"/>
                  <a:gd name="T8" fmla="*/ 2 w 496"/>
                  <a:gd name="T9" fmla="*/ 2 h 593"/>
                  <a:gd name="T10" fmla="*/ 2 w 496"/>
                  <a:gd name="T11" fmla="*/ 2 h 593"/>
                  <a:gd name="T12" fmla="*/ 2 w 496"/>
                  <a:gd name="T13" fmla="*/ 2 h 593"/>
                  <a:gd name="T14" fmla="*/ 2 w 496"/>
                  <a:gd name="T15" fmla="*/ 2 h 593"/>
                  <a:gd name="T16" fmla="*/ 2 w 496"/>
                  <a:gd name="T17" fmla="*/ 3 h 593"/>
                  <a:gd name="T18" fmla="*/ 3 w 496"/>
                  <a:gd name="T19" fmla="*/ 3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
                  <a:gd name="T31" fmla="*/ 0 h 593"/>
                  <a:gd name="T32" fmla="*/ 496 w 496"/>
                  <a:gd name="T33" fmla="*/ 593 h 5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 h="593">
                    <a:moveTo>
                      <a:pt x="0" y="569"/>
                    </a:moveTo>
                    <a:cubicBezTo>
                      <a:pt x="35" y="462"/>
                      <a:pt x="25" y="123"/>
                      <a:pt x="32" y="9"/>
                    </a:cubicBezTo>
                    <a:cubicBezTo>
                      <a:pt x="51" y="66"/>
                      <a:pt x="23" y="0"/>
                      <a:pt x="64" y="49"/>
                    </a:cubicBezTo>
                    <a:cubicBezTo>
                      <a:pt x="71" y="58"/>
                      <a:pt x="72" y="71"/>
                      <a:pt x="80" y="81"/>
                    </a:cubicBezTo>
                    <a:cubicBezTo>
                      <a:pt x="86" y="88"/>
                      <a:pt x="97" y="90"/>
                      <a:pt x="104" y="97"/>
                    </a:cubicBezTo>
                    <a:cubicBezTo>
                      <a:pt x="113" y="106"/>
                      <a:pt x="120" y="118"/>
                      <a:pt x="128" y="129"/>
                    </a:cubicBezTo>
                    <a:cubicBezTo>
                      <a:pt x="156" y="169"/>
                      <a:pt x="164" y="216"/>
                      <a:pt x="192" y="257"/>
                    </a:cubicBezTo>
                    <a:cubicBezTo>
                      <a:pt x="205" y="309"/>
                      <a:pt x="252" y="360"/>
                      <a:pt x="288" y="401"/>
                    </a:cubicBezTo>
                    <a:cubicBezTo>
                      <a:pt x="318" y="493"/>
                      <a:pt x="370" y="483"/>
                      <a:pt x="432" y="545"/>
                    </a:cubicBezTo>
                    <a:cubicBezTo>
                      <a:pt x="480" y="593"/>
                      <a:pt x="440" y="585"/>
                      <a:pt x="496" y="585"/>
                    </a:cubicBezTo>
                  </a:path>
                </a:pathLst>
              </a:custGeom>
              <a:noFill/>
              <a:ln w="38100">
                <a:solidFill>
                  <a:srgbClr val="FF3300"/>
                </a:solidFill>
                <a:round/>
                <a:headEnd/>
                <a:tailEnd/>
              </a:ln>
            </p:spPr>
            <p:txBody>
              <a:bodyPr wrap="none" anchor="ctr">
                <a:prstTxWarp prst="textNoShape">
                  <a:avLst/>
                </a:prstTxWarp>
              </a:bodyPr>
              <a:lstStyle/>
              <a:p>
                <a:endParaRPr lang="en-US"/>
              </a:p>
            </p:txBody>
          </p:sp>
          <p:sp>
            <p:nvSpPr>
              <p:cNvPr id="15445" name="Freeform 550"/>
              <p:cNvSpPr>
                <a:spLocks/>
              </p:cNvSpPr>
              <p:nvPr/>
            </p:nvSpPr>
            <p:spPr bwMode="auto">
              <a:xfrm>
                <a:off x="12592" y="8932"/>
                <a:ext cx="568" cy="398"/>
              </a:xfrm>
              <a:custGeom>
                <a:avLst/>
                <a:gdLst>
                  <a:gd name="T0" fmla="*/ 0 w 1024"/>
                  <a:gd name="T1" fmla="*/ 0 h 536"/>
                  <a:gd name="T2" fmla="*/ 1 w 1024"/>
                  <a:gd name="T3" fmla="*/ 1 h 536"/>
                  <a:gd name="T4" fmla="*/ 1 w 1024"/>
                  <a:gd name="T5" fmla="*/ 1 h 536"/>
                  <a:gd name="T6" fmla="*/ 1 w 1024"/>
                  <a:gd name="T7" fmla="*/ 1 h 536"/>
                  <a:gd name="T8" fmla="*/ 1 w 1024"/>
                  <a:gd name="T9" fmla="*/ 1 h 536"/>
                  <a:gd name="T10" fmla="*/ 1 w 1024"/>
                  <a:gd name="T11" fmla="*/ 1 h 536"/>
                  <a:gd name="T12" fmla="*/ 1 w 1024"/>
                  <a:gd name="T13" fmla="*/ 1 h 536"/>
                  <a:gd name="T14" fmla="*/ 1 w 1024"/>
                  <a:gd name="T15" fmla="*/ 1 h 536"/>
                  <a:gd name="T16" fmla="*/ 1 w 1024"/>
                  <a:gd name="T17" fmla="*/ 1 h 536"/>
                  <a:gd name="T18" fmla="*/ 1 w 1024"/>
                  <a:gd name="T19" fmla="*/ 1 h 536"/>
                  <a:gd name="T20" fmla="*/ 1 w 1024"/>
                  <a:gd name="T21" fmla="*/ 1 h 536"/>
                  <a:gd name="T22" fmla="*/ 1 w 1024"/>
                  <a:gd name="T23" fmla="*/ 1 h 536"/>
                  <a:gd name="T24" fmla="*/ 1 w 1024"/>
                  <a:gd name="T25" fmla="*/ 1 h 536"/>
                  <a:gd name="T26" fmla="*/ 1 w 1024"/>
                  <a:gd name="T27" fmla="*/ 1 h 536"/>
                  <a:gd name="T28" fmla="*/ 1 w 1024"/>
                  <a:gd name="T29" fmla="*/ 1 h 536"/>
                  <a:gd name="T30" fmla="*/ 1 w 1024"/>
                  <a:gd name="T31" fmla="*/ 1 h 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24"/>
                  <a:gd name="T49" fmla="*/ 0 h 536"/>
                  <a:gd name="T50" fmla="*/ 1024 w 1024"/>
                  <a:gd name="T51" fmla="*/ 536 h 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24" h="536">
                    <a:moveTo>
                      <a:pt x="0" y="0"/>
                    </a:moveTo>
                    <a:cubicBezTo>
                      <a:pt x="98" y="19"/>
                      <a:pt x="180" y="32"/>
                      <a:pt x="280" y="40"/>
                    </a:cubicBezTo>
                    <a:cubicBezTo>
                      <a:pt x="324" y="54"/>
                      <a:pt x="325" y="88"/>
                      <a:pt x="360" y="112"/>
                    </a:cubicBezTo>
                    <a:cubicBezTo>
                      <a:pt x="365" y="128"/>
                      <a:pt x="366" y="145"/>
                      <a:pt x="376" y="160"/>
                    </a:cubicBezTo>
                    <a:cubicBezTo>
                      <a:pt x="381" y="168"/>
                      <a:pt x="388" y="175"/>
                      <a:pt x="392" y="184"/>
                    </a:cubicBezTo>
                    <a:cubicBezTo>
                      <a:pt x="430" y="269"/>
                      <a:pt x="387" y="201"/>
                      <a:pt x="424" y="256"/>
                    </a:cubicBezTo>
                    <a:cubicBezTo>
                      <a:pt x="444" y="338"/>
                      <a:pt x="475" y="505"/>
                      <a:pt x="568" y="536"/>
                    </a:cubicBezTo>
                    <a:cubicBezTo>
                      <a:pt x="584" y="530"/>
                      <a:pt x="601" y="528"/>
                      <a:pt x="616" y="520"/>
                    </a:cubicBezTo>
                    <a:cubicBezTo>
                      <a:pt x="698" y="468"/>
                      <a:pt x="568" y="517"/>
                      <a:pt x="656" y="488"/>
                    </a:cubicBezTo>
                    <a:cubicBezTo>
                      <a:pt x="661" y="480"/>
                      <a:pt x="665" y="470"/>
                      <a:pt x="672" y="464"/>
                    </a:cubicBezTo>
                    <a:cubicBezTo>
                      <a:pt x="678" y="457"/>
                      <a:pt x="690" y="456"/>
                      <a:pt x="696" y="448"/>
                    </a:cubicBezTo>
                    <a:cubicBezTo>
                      <a:pt x="730" y="393"/>
                      <a:pt x="698" y="405"/>
                      <a:pt x="752" y="352"/>
                    </a:cubicBezTo>
                    <a:cubicBezTo>
                      <a:pt x="757" y="336"/>
                      <a:pt x="758" y="318"/>
                      <a:pt x="768" y="304"/>
                    </a:cubicBezTo>
                    <a:cubicBezTo>
                      <a:pt x="778" y="288"/>
                      <a:pt x="793" y="274"/>
                      <a:pt x="800" y="256"/>
                    </a:cubicBezTo>
                    <a:cubicBezTo>
                      <a:pt x="818" y="199"/>
                      <a:pt x="838" y="124"/>
                      <a:pt x="896" y="96"/>
                    </a:cubicBezTo>
                    <a:cubicBezTo>
                      <a:pt x="935" y="76"/>
                      <a:pt x="982" y="80"/>
                      <a:pt x="1024" y="80"/>
                    </a:cubicBezTo>
                  </a:path>
                </a:pathLst>
              </a:custGeom>
              <a:noFill/>
              <a:ln w="38100">
                <a:solidFill>
                  <a:srgbClr val="F3FF0B"/>
                </a:solidFill>
                <a:round/>
                <a:headEnd/>
                <a:tailEnd/>
              </a:ln>
            </p:spPr>
            <p:txBody>
              <a:bodyPr wrap="none" anchor="ctr">
                <a:prstTxWarp prst="textNoShape">
                  <a:avLst/>
                </a:prstTxWarp>
              </a:bodyPr>
              <a:lstStyle/>
              <a:p>
                <a:endParaRPr lang="en-US"/>
              </a:p>
            </p:txBody>
          </p:sp>
          <p:sp>
            <p:nvSpPr>
              <p:cNvPr id="15446" name="WordArt 570"/>
              <p:cNvSpPr>
                <a:spLocks noChangeArrowheads="1" noChangeShapeType="1" noTextEdit="1"/>
              </p:cNvSpPr>
              <p:nvPr/>
            </p:nvSpPr>
            <p:spPr bwMode="auto">
              <a:xfrm>
                <a:off x="11254" y="9034"/>
                <a:ext cx="832" cy="26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F3300"/>
                    </a:solidFill>
                    <a:effectLst>
                      <a:outerShdw blurRad="63500" dist="46662" dir="3284183" algn="ctr" rotWithShape="0">
                        <a:srgbClr val="4D4D4D">
                          <a:alpha val="74997"/>
                        </a:srgbClr>
                      </a:outerShdw>
                    </a:effectLst>
                    <a:latin typeface="Arial Black"/>
                    <a:ea typeface="Arial Black"/>
                    <a:cs typeface="Arial Black"/>
                  </a:rPr>
                  <a:t>APD Array</a:t>
                </a:r>
              </a:p>
            </p:txBody>
          </p:sp>
          <p:sp>
            <p:nvSpPr>
              <p:cNvPr id="15447" name="WordArt 571"/>
              <p:cNvSpPr>
                <a:spLocks noChangeArrowheads="1" noChangeShapeType="1" noTextEdit="1"/>
              </p:cNvSpPr>
              <p:nvPr/>
            </p:nvSpPr>
            <p:spPr bwMode="auto">
              <a:xfrm>
                <a:off x="11866" y="8634"/>
                <a:ext cx="576" cy="184"/>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6FF18"/>
                    </a:solidFill>
                    <a:effectLst>
                      <a:outerShdw blurRad="63500" dist="46662" dir="3284183" algn="ctr" rotWithShape="0">
                        <a:srgbClr val="4D4D4D">
                          <a:alpha val="74997"/>
                        </a:srgbClr>
                      </a:outerShdw>
                    </a:effectLst>
                    <a:latin typeface="Arial Black"/>
                    <a:ea typeface="Arial Black"/>
                    <a:cs typeface="Arial Black"/>
                  </a:rPr>
                  <a:t>PADJK</a:t>
                </a:r>
              </a:p>
            </p:txBody>
          </p:sp>
          <p:sp>
            <p:nvSpPr>
              <p:cNvPr id="15448" name="WordArt 572"/>
              <p:cNvSpPr>
                <a:spLocks noChangeArrowheads="1" noChangeShapeType="1" noTextEdit="1"/>
              </p:cNvSpPr>
              <p:nvPr/>
            </p:nvSpPr>
            <p:spPr bwMode="auto">
              <a:xfrm>
                <a:off x="12518" y="8230"/>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NINO</a:t>
                </a:r>
              </a:p>
            </p:txBody>
          </p:sp>
          <p:sp>
            <p:nvSpPr>
              <p:cNvPr id="15449" name="WordArt 573"/>
              <p:cNvSpPr>
                <a:spLocks noChangeArrowheads="1" noChangeShapeType="1" noTextEdit="1"/>
              </p:cNvSpPr>
              <p:nvPr/>
            </p:nvSpPr>
            <p:spPr bwMode="auto">
              <a:xfrm>
                <a:off x="11350" y="9894"/>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chemeClr val="accent2"/>
                    </a:solidFill>
                    <a:effectLst>
                      <a:outerShdw blurRad="63500" dist="46662" dir="3284183" algn="ctr" rotWithShape="0">
                        <a:srgbClr val="4D4D4D">
                          <a:alpha val="74997"/>
                        </a:srgbClr>
                      </a:outerShdw>
                    </a:effectLst>
                    <a:latin typeface="Arial Black"/>
                    <a:ea typeface="Arial Black"/>
                    <a:cs typeface="Arial Black"/>
                  </a:rPr>
                  <a:t>LSO</a:t>
                </a:r>
              </a:p>
            </p:txBody>
          </p:sp>
        </p:grpSp>
        <p:sp>
          <p:nvSpPr>
            <p:cNvPr id="15437" name="Text Box 579"/>
            <p:cNvSpPr txBox="1">
              <a:spLocks noChangeArrowheads="1"/>
            </p:cNvSpPr>
            <p:nvPr/>
          </p:nvSpPr>
          <p:spPr bwMode="auto">
            <a:xfrm>
              <a:off x="10731" y="10295"/>
              <a:ext cx="3547" cy="404"/>
            </a:xfrm>
            <a:prstGeom prst="rect">
              <a:avLst/>
            </a:prstGeom>
            <a:noFill/>
            <a:ln w="9525">
              <a:noFill/>
              <a:miter lim="800000"/>
              <a:headEnd/>
              <a:tailEnd/>
            </a:ln>
          </p:spPr>
          <p:txBody>
            <a:bodyPr>
              <a:prstTxWarp prst="textNoShape">
                <a:avLst/>
              </a:prstTxWarp>
              <a:spAutoFit/>
            </a:bodyPr>
            <a:lstStyle/>
            <a:p>
              <a:pPr algn="ctr" defTabSz="2789238"/>
              <a:r>
                <a:rPr lang="en-GB" sz="1800" i="1">
                  <a:latin typeface="Times" pitchFamily="-109" charset="0"/>
                </a:rPr>
                <a:t>Fig. 5: Functional diagram of the photon detection and signal processing layout</a:t>
              </a:r>
              <a:endParaRPr lang="en-GB" sz="1800" i="1">
                <a:latin typeface="Palatino" pitchFamily="-109" charset="0"/>
              </a:endParaRPr>
            </a:p>
          </p:txBody>
        </p:sp>
      </p:grpSp>
      <p:grpSp>
        <p:nvGrpSpPr>
          <p:cNvPr id="15372" name="Group 803"/>
          <p:cNvGrpSpPr>
            <a:grpSpLocks/>
          </p:cNvGrpSpPr>
          <p:nvPr/>
        </p:nvGrpSpPr>
        <p:grpSpPr bwMode="auto">
          <a:xfrm>
            <a:off x="16752888" y="13017500"/>
            <a:ext cx="6065837" cy="4119563"/>
            <a:chOff x="10457" y="8104"/>
            <a:chExt cx="3821" cy="2595"/>
          </a:xfrm>
        </p:grpSpPr>
        <p:grpSp>
          <p:nvGrpSpPr>
            <p:cNvPr id="15404" name="Group 690"/>
            <p:cNvGrpSpPr>
              <a:grpSpLocks/>
            </p:cNvGrpSpPr>
            <p:nvPr/>
          </p:nvGrpSpPr>
          <p:grpSpPr bwMode="auto">
            <a:xfrm>
              <a:off x="10457" y="8104"/>
              <a:ext cx="3489" cy="2217"/>
              <a:chOff x="10457" y="8104"/>
              <a:chExt cx="3489" cy="2217"/>
            </a:xfrm>
          </p:grpSpPr>
          <p:sp>
            <p:nvSpPr>
              <p:cNvPr id="93" name="AutoShape 537"/>
              <p:cNvSpPr>
                <a:spLocks noChangeArrowheads="1"/>
              </p:cNvSpPr>
              <p:nvPr/>
            </p:nvSpPr>
            <p:spPr bwMode="auto">
              <a:xfrm>
                <a:off x="12352" y="8104"/>
                <a:ext cx="1594" cy="966"/>
              </a:xfrm>
              <a:prstGeom prst="cube">
                <a:avLst>
                  <a:gd name="adj" fmla="val 8125"/>
                </a:avLst>
              </a:prstGeom>
              <a:gradFill rotWithShape="0">
                <a:gsLst>
                  <a:gs pos="0">
                    <a:schemeClr val="accent2"/>
                  </a:gs>
                  <a:gs pos="100000">
                    <a:schemeClr val="accent2">
                      <a:gamma/>
                      <a:shade val="0"/>
                      <a:invGamma/>
                    </a:schemeClr>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p>
                <a:pPr>
                  <a:defRPr/>
                </a:pPr>
                <a:endParaRPr lang="en-US">
                  <a:latin typeface="Times New Roman" charset="0"/>
                </a:endParaRPr>
              </a:p>
            </p:txBody>
          </p:sp>
          <p:sp>
            <p:nvSpPr>
              <p:cNvPr id="15407" name="Freeform 541"/>
              <p:cNvSpPr>
                <a:spLocks/>
              </p:cNvSpPr>
              <p:nvPr/>
            </p:nvSpPr>
            <p:spPr bwMode="auto">
              <a:xfrm rot="-2242165">
                <a:off x="10457" y="10235"/>
                <a:ext cx="473" cy="86"/>
              </a:xfrm>
              <a:custGeom>
                <a:avLst/>
                <a:gdLst>
                  <a:gd name="T0" fmla="*/ 0 w 584"/>
                  <a:gd name="T1" fmla="*/ 0 h 206"/>
                  <a:gd name="T2" fmla="*/ 2 w 584"/>
                  <a:gd name="T3" fmla="*/ 0 h 206"/>
                  <a:gd name="T4" fmla="*/ 2 w 584"/>
                  <a:gd name="T5" fmla="*/ 0 h 206"/>
                  <a:gd name="T6" fmla="*/ 4 w 584"/>
                  <a:gd name="T7" fmla="*/ 0 h 206"/>
                  <a:gd name="T8" fmla="*/ 5 w 584"/>
                  <a:gd name="T9" fmla="*/ 0 h 206"/>
                  <a:gd name="T10" fmla="*/ 6 w 584"/>
                  <a:gd name="T11" fmla="*/ 0 h 206"/>
                  <a:gd name="T12" fmla="*/ 8 w 584"/>
                  <a:gd name="T13" fmla="*/ 0 h 206"/>
                  <a:gd name="T14" fmla="*/ 9 w 584"/>
                  <a:gd name="T15" fmla="*/ 0 h 206"/>
                  <a:gd name="T16" fmla="*/ 10 w 584"/>
                  <a:gd name="T17" fmla="*/ 0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4"/>
                  <a:gd name="T28" fmla="*/ 0 h 206"/>
                  <a:gd name="T29" fmla="*/ 584 w 58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4" h="206">
                    <a:moveTo>
                      <a:pt x="0" y="195"/>
                    </a:moveTo>
                    <a:cubicBezTo>
                      <a:pt x="28" y="106"/>
                      <a:pt x="57" y="18"/>
                      <a:pt x="80" y="19"/>
                    </a:cubicBezTo>
                    <a:cubicBezTo>
                      <a:pt x="103" y="20"/>
                      <a:pt x="112" y="206"/>
                      <a:pt x="136" y="203"/>
                    </a:cubicBezTo>
                    <a:cubicBezTo>
                      <a:pt x="160" y="200"/>
                      <a:pt x="197" y="6"/>
                      <a:pt x="224" y="3"/>
                    </a:cubicBezTo>
                    <a:cubicBezTo>
                      <a:pt x="251" y="0"/>
                      <a:pt x="273" y="186"/>
                      <a:pt x="296" y="187"/>
                    </a:cubicBezTo>
                    <a:cubicBezTo>
                      <a:pt x="319" y="188"/>
                      <a:pt x="337" y="15"/>
                      <a:pt x="360" y="11"/>
                    </a:cubicBezTo>
                    <a:cubicBezTo>
                      <a:pt x="383" y="7"/>
                      <a:pt x="408" y="164"/>
                      <a:pt x="432" y="163"/>
                    </a:cubicBezTo>
                    <a:cubicBezTo>
                      <a:pt x="456" y="162"/>
                      <a:pt x="479" y="4"/>
                      <a:pt x="504" y="3"/>
                    </a:cubicBezTo>
                    <a:cubicBezTo>
                      <a:pt x="529" y="2"/>
                      <a:pt x="571" y="130"/>
                      <a:pt x="584" y="155"/>
                    </a:cubicBezTo>
                  </a:path>
                </a:pathLst>
              </a:custGeom>
              <a:noFill/>
              <a:ln w="19050">
                <a:solidFill>
                  <a:srgbClr val="FF3300"/>
                </a:solidFill>
                <a:round/>
                <a:headEnd/>
                <a:tailEnd/>
              </a:ln>
            </p:spPr>
            <p:txBody>
              <a:bodyPr wrap="none" anchor="ctr">
                <a:prstTxWarp prst="textNoShape">
                  <a:avLst/>
                </a:prstTxWarp>
              </a:bodyPr>
              <a:lstStyle/>
              <a:p>
                <a:endParaRPr lang="en-US"/>
              </a:p>
            </p:txBody>
          </p:sp>
          <p:grpSp>
            <p:nvGrpSpPr>
              <p:cNvPr id="15408" name="Group 569"/>
              <p:cNvGrpSpPr>
                <a:grpSpLocks/>
              </p:cNvGrpSpPr>
              <p:nvPr/>
            </p:nvGrpSpPr>
            <p:grpSpPr bwMode="auto">
              <a:xfrm>
                <a:off x="13096" y="8448"/>
                <a:ext cx="728" cy="328"/>
                <a:chOff x="12708" y="11016"/>
                <a:chExt cx="728" cy="328"/>
              </a:xfrm>
            </p:grpSpPr>
            <p:grpSp>
              <p:nvGrpSpPr>
                <p:cNvPr id="15418" name="Group 556"/>
                <p:cNvGrpSpPr>
                  <a:grpSpLocks/>
                </p:cNvGrpSpPr>
                <p:nvPr/>
              </p:nvGrpSpPr>
              <p:grpSpPr bwMode="auto">
                <a:xfrm>
                  <a:off x="12736" y="11016"/>
                  <a:ext cx="680" cy="328"/>
                  <a:chOff x="12736" y="11016"/>
                  <a:chExt cx="680" cy="328"/>
                </a:xfrm>
              </p:grpSpPr>
              <p:sp>
                <p:nvSpPr>
                  <p:cNvPr id="15431" name="Line 551"/>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32" name="Line 552"/>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33" name="Line 553"/>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34" name="Line 554"/>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35" name="Line 555"/>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19" name="Group 557"/>
                <p:cNvGrpSpPr>
                  <a:grpSpLocks/>
                </p:cNvGrpSpPr>
                <p:nvPr/>
              </p:nvGrpSpPr>
              <p:grpSpPr bwMode="auto">
                <a:xfrm>
                  <a:off x="12756" y="11016"/>
                  <a:ext cx="680" cy="328"/>
                  <a:chOff x="12736" y="11016"/>
                  <a:chExt cx="680" cy="328"/>
                </a:xfrm>
              </p:grpSpPr>
              <p:sp>
                <p:nvSpPr>
                  <p:cNvPr id="15426" name="Line 558"/>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7" name="Line 559"/>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8" name="Line 560"/>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9" name="Line 561"/>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30" name="Line 562"/>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20" name="Group 563"/>
                <p:cNvGrpSpPr>
                  <a:grpSpLocks/>
                </p:cNvGrpSpPr>
                <p:nvPr/>
              </p:nvGrpSpPr>
              <p:grpSpPr bwMode="auto">
                <a:xfrm>
                  <a:off x="12708" y="11016"/>
                  <a:ext cx="680" cy="328"/>
                  <a:chOff x="12736" y="11016"/>
                  <a:chExt cx="680" cy="328"/>
                </a:xfrm>
              </p:grpSpPr>
              <p:sp>
                <p:nvSpPr>
                  <p:cNvPr id="15421" name="Line 564"/>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2" name="Line 565"/>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3" name="Line 566"/>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4" name="Line 567"/>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5" name="Line 568"/>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sp>
            <p:nvSpPr>
              <p:cNvPr id="15409" name="AutoShape 536" descr="Bouquet"/>
              <p:cNvSpPr>
                <a:spLocks noChangeArrowheads="1"/>
              </p:cNvSpPr>
              <p:nvPr/>
            </p:nvSpPr>
            <p:spPr bwMode="auto">
              <a:xfrm>
                <a:off x="11744" y="8528"/>
                <a:ext cx="1513" cy="917"/>
              </a:xfrm>
              <a:prstGeom prst="cube">
                <a:avLst>
                  <a:gd name="adj" fmla="val 8125"/>
                </a:avLst>
              </a:prstGeom>
              <a:gradFill rotWithShape="0">
                <a:gsLst>
                  <a:gs pos="0">
                    <a:srgbClr val="339933"/>
                  </a:gs>
                  <a:gs pos="100000">
                    <a:srgbClr val="0A1E0A"/>
                  </a:gs>
                </a:gsLst>
                <a:path path="rect">
                  <a:fillToRect l="50000" t="50000" r="50000" b="50000"/>
                </a:path>
              </a:gradFill>
              <a:ln w="9525">
                <a:solidFill>
                  <a:schemeClr val="tx1"/>
                </a:solidFill>
                <a:miter lim="800000"/>
                <a:headEnd/>
                <a:tailEnd/>
              </a:ln>
            </p:spPr>
            <p:txBody>
              <a:bodyPr wrap="none" anchor="ctr">
                <a:prstTxWarp prst="textNoShape">
                  <a:avLst/>
                </a:prstTxWarp>
              </a:bodyPr>
              <a:lstStyle/>
              <a:p>
                <a:endParaRPr lang="en-US"/>
              </a:p>
            </p:txBody>
          </p:sp>
          <p:sp>
            <p:nvSpPr>
              <p:cNvPr id="15410" name="AutoShape 520" descr="Large grid"/>
              <p:cNvSpPr>
                <a:spLocks noChangeArrowheads="1"/>
              </p:cNvSpPr>
              <p:nvPr/>
            </p:nvSpPr>
            <p:spPr bwMode="auto">
              <a:xfrm>
                <a:off x="11200" y="8912"/>
                <a:ext cx="1381" cy="837"/>
              </a:xfrm>
              <a:prstGeom prst="cube">
                <a:avLst>
                  <a:gd name="adj" fmla="val 8125"/>
                </a:avLst>
              </a:prstGeom>
              <a:pattFill prst="lgGrid">
                <a:fgClr>
                  <a:srgbClr val="FFFFCC"/>
                </a:fgClr>
                <a:bgClr>
                  <a:schemeClr val="bg2"/>
                </a:bgClr>
              </a:pattFill>
              <a:ln w="9525">
                <a:solidFill>
                  <a:schemeClr val="tx1"/>
                </a:solidFill>
                <a:miter lim="800000"/>
                <a:headEnd/>
                <a:tailEnd/>
              </a:ln>
            </p:spPr>
            <p:txBody>
              <a:bodyPr wrap="none" anchor="ctr">
                <a:prstTxWarp prst="textNoShape">
                  <a:avLst/>
                </a:prstTxWarp>
              </a:bodyPr>
              <a:lstStyle/>
              <a:p>
                <a:endParaRPr lang="en-US"/>
              </a:p>
            </p:txBody>
          </p:sp>
          <p:sp>
            <p:nvSpPr>
              <p:cNvPr id="15411" name="AutoShape 519" descr="Blue tissue paper"/>
              <p:cNvSpPr>
                <a:spLocks noChangeArrowheads="1"/>
              </p:cNvSpPr>
              <p:nvPr/>
            </p:nvSpPr>
            <p:spPr bwMode="auto">
              <a:xfrm>
                <a:off x="10784" y="9464"/>
                <a:ext cx="765" cy="765"/>
              </a:xfrm>
              <a:prstGeom prst="cube">
                <a:avLst>
                  <a:gd name="adj" fmla="val 73074"/>
                </a:avLst>
              </a:prstGeom>
              <a:gradFill rotWithShape="0">
                <a:gsLst>
                  <a:gs pos="0">
                    <a:srgbClr val="3333FF">
                      <a:alpha val="60999"/>
                    </a:srgbClr>
                  </a:gs>
                  <a:gs pos="100000">
                    <a:srgbClr val="FFFFFF">
                      <a:alpha val="54999"/>
                    </a:srgbClr>
                  </a:gs>
                </a:gsLst>
                <a:path path="rect">
                  <a:fillToRect l="50000" t="50000" r="50000" b="50000"/>
                </a:path>
              </a:gradFill>
              <a:ln w="6350">
                <a:solidFill>
                  <a:schemeClr val="tx1"/>
                </a:solidFill>
                <a:miter lim="800000"/>
                <a:headEnd/>
                <a:tailEnd/>
              </a:ln>
            </p:spPr>
            <p:txBody>
              <a:bodyPr wrap="none" anchor="ctr">
                <a:prstTxWarp prst="textNoShape">
                  <a:avLst/>
                </a:prstTxWarp>
              </a:bodyPr>
              <a:lstStyle/>
              <a:p>
                <a:endParaRPr lang="en-US"/>
              </a:p>
            </p:txBody>
          </p:sp>
          <p:sp>
            <p:nvSpPr>
              <p:cNvPr id="15412" name="Freeform 546"/>
              <p:cNvSpPr>
                <a:spLocks/>
              </p:cNvSpPr>
              <p:nvPr/>
            </p:nvSpPr>
            <p:spPr bwMode="auto">
              <a:xfrm>
                <a:off x="12076" y="9267"/>
                <a:ext cx="376" cy="449"/>
              </a:xfrm>
              <a:custGeom>
                <a:avLst/>
                <a:gdLst>
                  <a:gd name="T0" fmla="*/ 0 w 496"/>
                  <a:gd name="T1" fmla="*/ 3 h 593"/>
                  <a:gd name="T2" fmla="*/ 2 w 496"/>
                  <a:gd name="T3" fmla="*/ 2 h 593"/>
                  <a:gd name="T4" fmla="*/ 2 w 496"/>
                  <a:gd name="T5" fmla="*/ 2 h 593"/>
                  <a:gd name="T6" fmla="*/ 2 w 496"/>
                  <a:gd name="T7" fmla="*/ 2 h 593"/>
                  <a:gd name="T8" fmla="*/ 2 w 496"/>
                  <a:gd name="T9" fmla="*/ 2 h 593"/>
                  <a:gd name="T10" fmla="*/ 2 w 496"/>
                  <a:gd name="T11" fmla="*/ 2 h 593"/>
                  <a:gd name="T12" fmla="*/ 2 w 496"/>
                  <a:gd name="T13" fmla="*/ 2 h 593"/>
                  <a:gd name="T14" fmla="*/ 2 w 496"/>
                  <a:gd name="T15" fmla="*/ 2 h 593"/>
                  <a:gd name="T16" fmla="*/ 2 w 496"/>
                  <a:gd name="T17" fmla="*/ 3 h 593"/>
                  <a:gd name="T18" fmla="*/ 3 w 496"/>
                  <a:gd name="T19" fmla="*/ 3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
                  <a:gd name="T31" fmla="*/ 0 h 593"/>
                  <a:gd name="T32" fmla="*/ 496 w 496"/>
                  <a:gd name="T33" fmla="*/ 593 h 5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 h="593">
                    <a:moveTo>
                      <a:pt x="0" y="569"/>
                    </a:moveTo>
                    <a:cubicBezTo>
                      <a:pt x="35" y="462"/>
                      <a:pt x="25" y="123"/>
                      <a:pt x="32" y="9"/>
                    </a:cubicBezTo>
                    <a:cubicBezTo>
                      <a:pt x="51" y="66"/>
                      <a:pt x="23" y="0"/>
                      <a:pt x="64" y="49"/>
                    </a:cubicBezTo>
                    <a:cubicBezTo>
                      <a:pt x="71" y="58"/>
                      <a:pt x="72" y="71"/>
                      <a:pt x="80" y="81"/>
                    </a:cubicBezTo>
                    <a:cubicBezTo>
                      <a:pt x="86" y="88"/>
                      <a:pt x="97" y="90"/>
                      <a:pt x="104" y="97"/>
                    </a:cubicBezTo>
                    <a:cubicBezTo>
                      <a:pt x="113" y="106"/>
                      <a:pt x="120" y="118"/>
                      <a:pt x="128" y="129"/>
                    </a:cubicBezTo>
                    <a:cubicBezTo>
                      <a:pt x="156" y="169"/>
                      <a:pt x="164" y="216"/>
                      <a:pt x="192" y="257"/>
                    </a:cubicBezTo>
                    <a:cubicBezTo>
                      <a:pt x="205" y="309"/>
                      <a:pt x="252" y="360"/>
                      <a:pt x="288" y="401"/>
                    </a:cubicBezTo>
                    <a:cubicBezTo>
                      <a:pt x="318" y="493"/>
                      <a:pt x="370" y="483"/>
                      <a:pt x="432" y="545"/>
                    </a:cubicBezTo>
                    <a:cubicBezTo>
                      <a:pt x="480" y="593"/>
                      <a:pt x="440" y="585"/>
                      <a:pt x="496" y="585"/>
                    </a:cubicBezTo>
                  </a:path>
                </a:pathLst>
              </a:custGeom>
              <a:noFill/>
              <a:ln w="38100">
                <a:solidFill>
                  <a:srgbClr val="FF3300"/>
                </a:solidFill>
                <a:round/>
                <a:headEnd/>
                <a:tailEnd/>
              </a:ln>
            </p:spPr>
            <p:txBody>
              <a:bodyPr wrap="none" anchor="ctr">
                <a:prstTxWarp prst="textNoShape">
                  <a:avLst/>
                </a:prstTxWarp>
              </a:bodyPr>
              <a:lstStyle/>
              <a:p>
                <a:endParaRPr lang="en-US"/>
              </a:p>
            </p:txBody>
          </p:sp>
          <p:sp>
            <p:nvSpPr>
              <p:cNvPr id="15413" name="Freeform 550"/>
              <p:cNvSpPr>
                <a:spLocks/>
              </p:cNvSpPr>
              <p:nvPr/>
            </p:nvSpPr>
            <p:spPr bwMode="auto">
              <a:xfrm>
                <a:off x="12592" y="8932"/>
                <a:ext cx="568" cy="398"/>
              </a:xfrm>
              <a:custGeom>
                <a:avLst/>
                <a:gdLst>
                  <a:gd name="T0" fmla="*/ 0 w 1024"/>
                  <a:gd name="T1" fmla="*/ 0 h 536"/>
                  <a:gd name="T2" fmla="*/ 1 w 1024"/>
                  <a:gd name="T3" fmla="*/ 1 h 536"/>
                  <a:gd name="T4" fmla="*/ 1 w 1024"/>
                  <a:gd name="T5" fmla="*/ 1 h 536"/>
                  <a:gd name="T6" fmla="*/ 1 w 1024"/>
                  <a:gd name="T7" fmla="*/ 1 h 536"/>
                  <a:gd name="T8" fmla="*/ 1 w 1024"/>
                  <a:gd name="T9" fmla="*/ 1 h 536"/>
                  <a:gd name="T10" fmla="*/ 1 w 1024"/>
                  <a:gd name="T11" fmla="*/ 1 h 536"/>
                  <a:gd name="T12" fmla="*/ 1 w 1024"/>
                  <a:gd name="T13" fmla="*/ 1 h 536"/>
                  <a:gd name="T14" fmla="*/ 1 w 1024"/>
                  <a:gd name="T15" fmla="*/ 1 h 536"/>
                  <a:gd name="T16" fmla="*/ 1 w 1024"/>
                  <a:gd name="T17" fmla="*/ 1 h 536"/>
                  <a:gd name="T18" fmla="*/ 1 w 1024"/>
                  <a:gd name="T19" fmla="*/ 1 h 536"/>
                  <a:gd name="T20" fmla="*/ 1 w 1024"/>
                  <a:gd name="T21" fmla="*/ 1 h 536"/>
                  <a:gd name="T22" fmla="*/ 1 w 1024"/>
                  <a:gd name="T23" fmla="*/ 1 h 536"/>
                  <a:gd name="T24" fmla="*/ 1 w 1024"/>
                  <a:gd name="T25" fmla="*/ 1 h 536"/>
                  <a:gd name="T26" fmla="*/ 1 w 1024"/>
                  <a:gd name="T27" fmla="*/ 1 h 536"/>
                  <a:gd name="T28" fmla="*/ 1 w 1024"/>
                  <a:gd name="T29" fmla="*/ 1 h 536"/>
                  <a:gd name="T30" fmla="*/ 1 w 1024"/>
                  <a:gd name="T31" fmla="*/ 1 h 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24"/>
                  <a:gd name="T49" fmla="*/ 0 h 536"/>
                  <a:gd name="T50" fmla="*/ 1024 w 1024"/>
                  <a:gd name="T51" fmla="*/ 536 h 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24" h="536">
                    <a:moveTo>
                      <a:pt x="0" y="0"/>
                    </a:moveTo>
                    <a:cubicBezTo>
                      <a:pt x="98" y="19"/>
                      <a:pt x="180" y="32"/>
                      <a:pt x="280" y="40"/>
                    </a:cubicBezTo>
                    <a:cubicBezTo>
                      <a:pt x="324" y="54"/>
                      <a:pt x="325" y="88"/>
                      <a:pt x="360" y="112"/>
                    </a:cubicBezTo>
                    <a:cubicBezTo>
                      <a:pt x="365" y="128"/>
                      <a:pt x="366" y="145"/>
                      <a:pt x="376" y="160"/>
                    </a:cubicBezTo>
                    <a:cubicBezTo>
                      <a:pt x="381" y="168"/>
                      <a:pt x="388" y="175"/>
                      <a:pt x="392" y="184"/>
                    </a:cubicBezTo>
                    <a:cubicBezTo>
                      <a:pt x="430" y="269"/>
                      <a:pt x="387" y="201"/>
                      <a:pt x="424" y="256"/>
                    </a:cubicBezTo>
                    <a:cubicBezTo>
                      <a:pt x="444" y="338"/>
                      <a:pt x="475" y="505"/>
                      <a:pt x="568" y="536"/>
                    </a:cubicBezTo>
                    <a:cubicBezTo>
                      <a:pt x="584" y="530"/>
                      <a:pt x="601" y="528"/>
                      <a:pt x="616" y="520"/>
                    </a:cubicBezTo>
                    <a:cubicBezTo>
                      <a:pt x="698" y="468"/>
                      <a:pt x="568" y="517"/>
                      <a:pt x="656" y="488"/>
                    </a:cubicBezTo>
                    <a:cubicBezTo>
                      <a:pt x="661" y="480"/>
                      <a:pt x="665" y="470"/>
                      <a:pt x="672" y="464"/>
                    </a:cubicBezTo>
                    <a:cubicBezTo>
                      <a:pt x="678" y="457"/>
                      <a:pt x="690" y="456"/>
                      <a:pt x="696" y="448"/>
                    </a:cubicBezTo>
                    <a:cubicBezTo>
                      <a:pt x="730" y="393"/>
                      <a:pt x="698" y="405"/>
                      <a:pt x="752" y="352"/>
                    </a:cubicBezTo>
                    <a:cubicBezTo>
                      <a:pt x="757" y="336"/>
                      <a:pt x="758" y="318"/>
                      <a:pt x="768" y="304"/>
                    </a:cubicBezTo>
                    <a:cubicBezTo>
                      <a:pt x="778" y="288"/>
                      <a:pt x="793" y="274"/>
                      <a:pt x="800" y="256"/>
                    </a:cubicBezTo>
                    <a:cubicBezTo>
                      <a:pt x="818" y="199"/>
                      <a:pt x="838" y="124"/>
                      <a:pt x="896" y="96"/>
                    </a:cubicBezTo>
                    <a:cubicBezTo>
                      <a:pt x="935" y="76"/>
                      <a:pt x="982" y="80"/>
                      <a:pt x="1024" y="80"/>
                    </a:cubicBezTo>
                  </a:path>
                </a:pathLst>
              </a:custGeom>
              <a:noFill/>
              <a:ln w="38100">
                <a:solidFill>
                  <a:srgbClr val="F3FF0B"/>
                </a:solidFill>
                <a:round/>
                <a:headEnd/>
                <a:tailEnd/>
              </a:ln>
            </p:spPr>
            <p:txBody>
              <a:bodyPr wrap="none" anchor="ctr">
                <a:prstTxWarp prst="textNoShape">
                  <a:avLst/>
                </a:prstTxWarp>
              </a:bodyPr>
              <a:lstStyle/>
              <a:p>
                <a:endParaRPr lang="en-US"/>
              </a:p>
            </p:txBody>
          </p:sp>
          <p:sp>
            <p:nvSpPr>
              <p:cNvPr id="15414" name="WordArt 570"/>
              <p:cNvSpPr>
                <a:spLocks noChangeArrowheads="1" noChangeShapeType="1" noTextEdit="1"/>
              </p:cNvSpPr>
              <p:nvPr/>
            </p:nvSpPr>
            <p:spPr bwMode="auto">
              <a:xfrm>
                <a:off x="11254" y="9034"/>
                <a:ext cx="832" cy="26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F3300"/>
                    </a:solidFill>
                    <a:effectLst>
                      <a:outerShdw blurRad="63500" dist="46662" dir="3284183" algn="ctr" rotWithShape="0">
                        <a:srgbClr val="4D4D4D">
                          <a:alpha val="74997"/>
                        </a:srgbClr>
                      </a:outerShdw>
                    </a:effectLst>
                    <a:latin typeface="Arial Black"/>
                    <a:ea typeface="Arial Black"/>
                    <a:cs typeface="Arial Black"/>
                  </a:rPr>
                  <a:t>APD Array</a:t>
                </a:r>
              </a:p>
            </p:txBody>
          </p:sp>
          <p:sp>
            <p:nvSpPr>
              <p:cNvPr id="15415" name="WordArt 571"/>
              <p:cNvSpPr>
                <a:spLocks noChangeArrowheads="1" noChangeShapeType="1" noTextEdit="1"/>
              </p:cNvSpPr>
              <p:nvPr/>
            </p:nvSpPr>
            <p:spPr bwMode="auto">
              <a:xfrm>
                <a:off x="11866" y="8634"/>
                <a:ext cx="576" cy="184"/>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6FF18"/>
                    </a:solidFill>
                    <a:effectLst>
                      <a:outerShdw blurRad="63500" dist="46662" dir="3284183" algn="ctr" rotWithShape="0">
                        <a:srgbClr val="4D4D4D">
                          <a:alpha val="74997"/>
                        </a:srgbClr>
                      </a:outerShdw>
                    </a:effectLst>
                    <a:latin typeface="Arial Black"/>
                    <a:ea typeface="Arial Black"/>
                    <a:cs typeface="Arial Black"/>
                  </a:rPr>
                  <a:t>PADJK</a:t>
                </a:r>
              </a:p>
            </p:txBody>
          </p:sp>
          <p:sp>
            <p:nvSpPr>
              <p:cNvPr id="15416" name="WordArt 572"/>
              <p:cNvSpPr>
                <a:spLocks noChangeArrowheads="1" noChangeShapeType="1" noTextEdit="1"/>
              </p:cNvSpPr>
              <p:nvPr/>
            </p:nvSpPr>
            <p:spPr bwMode="auto">
              <a:xfrm>
                <a:off x="12518" y="8230"/>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NINO</a:t>
                </a:r>
              </a:p>
            </p:txBody>
          </p:sp>
          <p:sp>
            <p:nvSpPr>
              <p:cNvPr id="15417" name="WordArt 573"/>
              <p:cNvSpPr>
                <a:spLocks noChangeArrowheads="1" noChangeShapeType="1" noTextEdit="1"/>
              </p:cNvSpPr>
              <p:nvPr/>
            </p:nvSpPr>
            <p:spPr bwMode="auto">
              <a:xfrm>
                <a:off x="11350" y="9894"/>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chemeClr val="accent2"/>
                    </a:solidFill>
                    <a:effectLst>
                      <a:outerShdw blurRad="63500" dist="46662" dir="3284183" algn="ctr" rotWithShape="0">
                        <a:srgbClr val="4D4D4D">
                          <a:alpha val="74997"/>
                        </a:srgbClr>
                      </a:outerShdw>
                    </a:effectLst>
                    <a:latin typeface="Arial Black"/>
                    <a:ea typeface="Arial Black"/>
                    <a:cs typeface="Arial Black"/>
                  </a:rPr>
                  <a:t>LSO</a:t>
                </a:r>
              </a:p>
            </p:txBody>
          </p:sp>
        </p:grpSp>
        <p:sp>
          <p:nvSpPr>
            <p:cNvPr id="15405" name="Text Box 579"/>
            <p:cNvSpPr txBox="1">
              <a:spLocks noChangeArrowheads="1"/>
            </p:cNvSpPr>
            <p:nvPr/>
          </p:nvSpPr>
          <p:spPr bwMode="auto">
            <a:xfrm>
              <a:off x="10731" y="10295"/>
              <a:ext cx="3547" cy="404"/>
            </a:xfrm>
            <a:prstGeom prst="rect">
              <a:avLst/>
            </a:prstGeom>
            <a:noFill/>
            <a:ln w="9525">
              <a:noFill/>
              <a:miter lim="800000"/>
              <a:headEnd/>
              <a:tailEnd/>
            </a:ln>
          </p:spPr>
          <p:txBody>
            <a:bodyPr>
              <a:prstTxWarp prst="textNoShape">
                <a:avLst/>
              </a:prstTxWarp>
              <a:spAutoFit/>
            </a:bodyPr>
            <a:lstStyle/>
            <a:p>
              <a:pPr algn="ctr" defTabSz="2789238"/>
              <a:r>
                <a:rPr lang="en-GB" sz="1800" i="1">
                  <a:latin typeface="Times" pitchFamily="-109" charset="0"/>
                </a:rPr>
                <a:t>Fig. 5: Functional diagram of the photon detection and signal processing layout</a:t>
              </a:r>
              <a:endParaRPr lang="en-GB" sz="1800" i="1">
                <a:latin typeface="Palatino" pitchFamily="-109" charset="0"/>
              </a:endParaRPr>
            </a:p>
          </p:txBody>
        </p:sp>
      </p:grpSp>
      <p:sp>
        <p:nvSpPr>
          <p:cNvPr id="146" name="Title 1"/>
          <p:cNvSpPr txBox="1">
            <a:spLocks/>
          </p:cNvSpPr>
          <p:nvPr/>
        </p:nvSpPr>
        <p:spPr bwMode="auto">
          <a:xfrm>
            <a:off x="650989" y="-215121"/>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800" b="1" i="1">
                <a:solidFill>
                  <a:srgbClr val="FFFFFF"/>
                </a:solidFill>
                <a:effectLst>
                  <a:outerShdw blurRad="38100" dist="38100" dir="2700000" algn="tl">
                    <a:srgbClr val="808080"/>
                  </a:outerShdw>
                </a:effectLst>
                <a:latin typeface="+mj-lt"/>
                <a:ea typeface="ＭＳ Ｐゴシック" pitchFamily="62" charset="-128"/>
                <a:cs typeface="ＭＳ Ｐゴシック" pitchFamily="62" charset="-128"/>
              </a:defRPr>
            </a:lvl1pPr>
            <a:lvl2pPr algn="ctr" rtl="0" eaLnBrk="0" fontAlgn="base" hangingPunct="0">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ea typeface="ＭＳ Ｐゴシック" pitchFamily="62" charset="-128"/>
                <a:cs typeface="ＭＳ Ｐゴシック" pitchFamily="62" charset="-128"/>
              </a:defRPr>
            </a:lvl2pPr>
            <a:lvl3pPr algn="ctr" rtl="0" eaLnBrk="0" fontAlgn="base" hangingPunct="0">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ea typeface="ＭＳ Ｐゴシック" pitchFamily="62" charset="-128"/>
                <a:cs typeface="ＭＳ Ｐゴシック" pitchFamily="62" charset="-128"/>
              </a:defRPr>
            </a:lvl3pPr>
            <a:lvl4pPr algn="ctr" rtl="0" eaLnBrk="0" fontAlgn="base" hangingPunct="0">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ea typeface="ＭＳ Ｐゴシック" pitchFamily="62" charset="-128"/>
                <a:cs typeface="ＭＳ Ｐゴシック" pitchFamily="62" charset="-128"/>
              </a:defRPr>
            </a:lvl4pPr>
            <a:lvl5pPr algn="ctr" rtl="0" eaLnBrk="0" fontAlgn="base" hangingPunct="0">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ea typeface="ＭＳ Ｐゴシック" pitchFamily="62" charset="-128"/>
                <a:cs typeface="ＭＳ Ｐゴシック" pitchFamily="62" charset="-128"/>
              </a:defRPr>
            </a:lvl5pPr>
            <a:lvl6pPr marL="457200" algn="ctr" rtl="0" fontAlgn="base">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defRPr>
            </a:lvl6pPr>
            <a:lvl7pPr marL="914400" algn="ctr" rtl="0" fontAlgn="base">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defRPr>
            </a:lvl7pPr>
            <a:lvl8pPr marL="1371600" algn="ctr" rtl="0" fontAlgn="base">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defRPr>
            </a:lvl8pPr>
            <a:lvl9pPr marL="1828800" algn="ctr" rtl="0" fontAlgn="base">
              <a:spcBef>
                <a:spcPct val="0"/>
              </a:spcBef>
              <a:spcAft>
                <a:spcPct val="0"/>
              </a:spcAft>
              <a:defRPr sz="4800" b="1" i="1">
                <a:solidFill>
                  <a:srgbClr val="FFFFFF"/>
                </a:solidFill>
                <a:effectLst>
                  <a:outerShdw blurRad="38100" dist="38100" dir="2700000" algn="tl">
                    <a:srgbClr val="808080"/>
                  </a:outerShdw>
                </a:effectLst>
                <a:latin typeface="Times New Roman" pitchFamily="62" charset="0"/>
              </a:defRPr>
            </a:lvl9pPr>
          </a:lstStyle>
          <a:p>
            <a:pPr>
              <a:defRPr/>
            </a:pPr>
            <a:r>
              <a:rPr lang="en-US" sz="5400" dirty="0" smtClean="0">
                <a:solidFill>
                  <a:schemeClr val="bg1"/>
                </a:solidFill>
              </a:rPr>
              <a:t>Endo-TOFPET-US</a:t>
            </a:r>
          </a:p>
        </p:txBody>
      </p:sp>
      <p:sp>
        <p:nvSpPr>
          <p:cNvPr id="2" name="TextBox 1"/>
          <p:cNvSpPr txBox="1"/>
          <p:nvPr/>
        </p:nvSpPr>
        <p:spPr>
          <a:xfrm>
            <a:off x="3111110" y="1029532"/>
            <a:ext cx="2960854" cy="369332"/>
          </a:xfrm>
          <a:prstGeom prst="rect">
            <a:avLst/>
          </a:prstGeom>
          <a:noFill/>
        </p:spPr>
        <p:txBody>
          <a:bodyPr wrap="none" rtlCol="0">
            <a:spAutoFit/>
          </a:bodyPr>
          <a:lstStyle/>
          <a:p>
            <a:r>
              <a:rPr lang="en-US" sz="1800" u="sng" dirty="0" smtClean="0">
                <a:solidFill>
                  <a:srgbClr val="FFFF00"/>
                </a:solidFill>
              </a:rPr>
              <a:t>FP7 Project, Call Health 2010</a:t>
            </a:r>
            <a:endParaRPr lang="en-US" sz="1800" u="sng" dirty="0">
              <a:solidFill>
                <a:srgbClr val="FFFF00"/>
              </a:solidFill>
            </a:endParaRPr>
          </a:p>
        </p:txBody>
      </p:sp>
      <p:pic>
        <p:nvPicPr>
          <p:cNvPr id="140" name="Picture 5" descr="\\cern.ch\dfs\Users\f\frisch\Documents\conferences\110114 Marseille EndoTOFPET\endotofpet-us_transducer.jpg"/>
          <p:cNvPicPr>
            <a:picLocks noChangeAspect="1" noChangeArrowheads="1"/>
          </p:cNvPicPr>
          <p:nvPr/>
        </p:nvPicPr>
        <p:blipFill>
          <a:blip r:embed="rId3">
            <a:extLst>
              <a:ext uri="{28A0092B-C50C-407E-A947-70E740481C1C}">
                <a14:useLocalDpi xmlns:a14="http://schemas.microsoft.com/office/drawing/2010/main" val="0"/>
              </a:ext>
            </a:extLst>
          </a:blip>
          <a:srcRect t="9927"/>
          <a:stretch>
            <a:fillRect/>
          </a:stretch>
        </p:blipFill>
        <p:spPr bwMode="auto">
          <a:xfrm>
            <a:off x="6011747" y="3853624"/>
            <a:ext cx="1969282" cy="894289"/>
          </a:xfrm>
          <a:prstGeom prst="rect">
            <a:avLst/>
          </a:prstGeom>
          <a:noFill/>
          <a:ln>
            <a:noFill/>
          </a:ln>
          <a:effectLst>
            <a:innerShdw blurRad="63500" dist="50800" dir="18900000">
              <a:prstClr val="black">
                <a:alpha val="50000"/>
              </a:prstClr>
            </a:inn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ight Arrow 2"/>
          <p:cNvSpPr/>
          <p:nvPr/>
        </p:nvSpPr>
        <p:spPr bwMode="auto">
          <a:xfrm>
            <a:off x="4267534" y="4082240"/>
            <a:ext cx="1230829" cy="540956"/>
          </a:xfrm>
          <a:prstGeom prst="rightArrow">
            <a:avLst/>
          </a:prstGeom>
          <a:gradFill flip="none" rotWithShape="1">
            <a:gsLst>
              <a:gs pos="30000">
                <a:srgbClr val="3366FF">
                  <a:alpha val="68000"/>
                </a:srgbClr>
              </a:gs>
              <a:gs pos="100000">
                <a:srgbClr val="FFFFFF">
                  <a:alpha val="68000"/>
                </a:srgbClr>
              </a:gs>
              <a:gs pos="99000">
                <a:srgbClr val="FF0000">
                  <a:alpha val="68000"/>
                </a:srgbClr>
              </a:gs>
            </a:gsLst>
            <a:lin ang="0" scaled="1"/>
            <a:tileRect/>
          </a:gra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nvGrpSpPr>
          <p:cNvPr id="10" name="Group 9"/>
          <p:cNvGrpSpPr/>
          <p:nvPr/>
        </p:nvGrpSpPr>
        <p:grpSpPr>
          <a:xfrm>
            <a:off x="740724" y="3286859"/>
            <a:ext cx="3122471" cy="2204950"/>
            <a:chOff x="492056" y="3367239"/>
            <a:chExt cx="3122471" cy="2204950"/>
          </a:xfrm>
        </p:grpSpPr>
        <p:pic>
          <p:nvPicPr>
            <p:cNvPr id="8" name="Picture 7" descr="0707039_01-A4-at-140002.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020" y="3367239"/>
              <a:ext cx="3019507" cy="2019295"/>
            </a:xfrm>
            <a:prstGeom prst="rect">
              <a:avLst/>
            </a:prstGeom>
          </p:spPr>
        </p:pic>
        <p:sp>
          <p:nvSpPr>
            <p:cNvPr id="9" name="Rectangle 8"/>
            <p:cNvSpPr/>
            <p:nvPr/>
          </p:nvSpPr>
          <p:spPr>
            <a:xfrm>
              <a:off x="492056" y="5356745"/>
              <a:ext cx="2820520" cy="215444"/>
            </a:xfrm>
            <a:prstGeom prst="rect">
              <a:avLst/>
            </a:prstGeom>
          </p:spPr>
          <p:txBody>
            <a:bodyPr wrap="square">
              <a:spAutoFit/>
            </a:bodyPr>
            <a:lstStyle/>
            <a:p>
              <a:r>
                <a:rPr lang="en-US" sz="800" dirty="0">
                  <a:solidFill>
                    <a:srgbClr val="FFFF00"/>
                  </a:solidFill>
                </a:rPr>
                <a:t>© 2008 CERN, for the benefit of the CMS Collaboration</a:t>
              </a:r>
            </a:p>
          </p:txBody>
        </p:sp>
      </p:grpSp>
      <p:pic>
        <p:nvPicPr>
          <p:cNvPr id="117" name="Picture 116" descr="picosecTITREnew.jpg"/>
          <p:cNvPicPr>
            <a:picLocks noChangeAspect="1"/>
          </p:cNvPicPr>
          <p:nvPr/>
        </p:nvPicPr>
        <p:blipFill rotWithShape="1">
          <a:blip r:embed="rId5">
            <a:extLst>
              <a:ext uri="{28A0092B-C50C-407E-A947-70E740481C1C}">
                <a14:useLocalDpi xmlns:a14="http://schemas.microsoft.com/office/drawing/2010/main"/>
              </a:ext>
            </a:extLst>
          </a:blip>
          <a:srcRect l="91308" t="57537" b="2122"/>
          <a:stretch/>
        </p:blipFill>
        <p:spPr>
          <a:xfrm>
            <a:off x="7892346" y="5588065"/>
            <a:ext cx="563906" cy="506213"/>
          </a:xfrm>
          <a:prstGeom prst="rect">
            <a:avLst/>
          </a:prstGeom>
        </p:spPr>
      </p:pic>
      <p:sp>
        <p:nvSpPr>
          <p:cNvPr id="6" name="TextBox 5"/>
          <p:cNvSpPr txBox="1"/>
          <p:nvPr/>
        </p:nvSpPr>
        <p:spPr>
          <a:xfrm>
            <a:off x="1470558" y="5592431"/>
            <a:ext cx="6439833" cy="507831"/>
          </a:xfrm>
          <a:prstGeom prst="rect">
            <a:avLst/>
          </a:prstGeom>
          <a:noFill/>
          <a:ln w="19050" cmpd="sng">
            <a:solidFill>
              <a:srgbClr val="FFFF00"/>
            </a:solidFill>
          </a:ln>
        </p:spPr>
        <p:txBody>
          <a:bodyPr wrap="square" rtlCol="0">
            <a:spAutoFit/>
          </a:bodyPr>
          <a:lstStyle/>
          <a:p>
            <a:pPr algn="ctr"/>
            <a:r>
              <a:rPr lang="en-US" sz="900" dirty="0" smtClean="0">
                <a:solidFill>
                  <a:srgbClr val="FFFF00"/>
                </a:solidFill>
              </a:rPr>
              <a:t>“The research leading to these results has received funding from the European Union Seventh Framework Program (FP7/2007-2013) under Grant Agreement No. 256984. This research is also supported by the Marie-Curie Actions ITN:</a:t>
            </a:r>
            <a:br>
              <a:rPr lang="en-US" sz="900" dirty="0" smtClean="0">
                <a:solidFill>
                  <a:srgbClr val="FFFF00"/>
                </a:solidFill>
              </a:rPr>
            </a:br>
            <a:r>
              <a:rPr lang="en-US" sz="900" dirty="0" smtClean="0">
                <a:solidFill>
                  <a:srgbClr val="FFFF00"/>
                </a:solidFill>
              </a:rPr>
              <a:t> </a:t>
            </a:r>
            <a:r>
              <a:rPr lang="en-US" sz="900" dirty="0" err="1" smtClean="0">
                <a:solidFill>
                  <a:srgbClr val="FFFF00"/>
                </a:solidFill>
              </a:rPr>
              <a:t>PicoSEC-MCNeT</a:t>
            </a:r>
            <a:r>
              <a:rPr lang="en-US" sz="900" dirty="0" smtClean="0">
                <a:solidFill>
                  <a:srgbClr val="FFFF00"/>
                </a:solidFill>
              </a:rPr>
              <a:t> under Grant Agreement No. 289355.”</a:t>
            </a:r>
            <a:endParaRPr lang="en-US" sz="900" dirty="0">
              <a:solidFill>
                <a:srgbClr val="FFFF00"/>
              </a:solidFill>
            </a:endParaRPr>
          </a:p>
        </p:txBody>
      </p:sp>
      <p:pic>
        <p:nvPicPr>
          <p:cNvPr id="13" name="Picture 12" descr="eu-flag.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1111" y="5582596"/>
            <a:ext cx="767974" cy="515104"/>
          </a:xfrm>
          <a:prstGeom prst="rect">
            <a:avLst/>
          </a:prstGeom>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490" y="-208666"/>
            <a:ext cx="7772400" cy="1143000"/>
          </a:xfrm>
        </p:spPr>
        <p:txBody>
          <a:bodyPr/>
          <a:lstStyle/>
          <a:p>
            <a:pPr>
              <a:defRPr/>
            </a:pPr>
            <a:r>
              <a:rPr lang="en-US" sz="5400" dirty="0" smtClean="0"/>
              <a:t>Project Objectives</a:t>
            </a:r>
            <a:endParaRPr lang="en-US" sz="5400" dirty="0"/>
          </a:p>
        </p:txBody>
      </p:sp>
      <p:sp>
        <p:nvSpPr>
          <p:cNvPr id="18436"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18437"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18438"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17E2F2A1-F696-F542-BFA0-E75C71AE0149}" type="slidenum">
              <a:rPr lang="en-US" smtClean="0">
                <a:latin typeface="Times New Roman" pitchFamily="-109" charset="0"/>
              </a:rPr>
              <a:pPr/>
              <a:t>10</a:t>
            </a:fld>
            <a:endParaRPr lang="en-US" sz="800" smtClean="0">
              <a:latin typeface="Times New Roman" pitchFamily="-109" charset="0"/>
            </a:endParaRPr>
          </a:p>
        </p:txBody>
      </p:sp>
      <p:sp>
        <p:nvSpPr>
          <p:cNvPr id="9" name="Espace réservé du contenu 2"/>
          <p:cNvSpPr>
            <a:spLocks noGrp="1"/>
          </p:cNvSpPr>
          <p:nvPr>
            <p:ph idx="1"/>
          </p:nvPr>
        </p:nvSpPr>
        <p:spPr>
          <a:xfrm>
            <a:off x="508967" y="1129188"/>
            <a:ext cx="8131665" cy="4593515"/>
          </a:xfrm>
          <a:ln>
            <a:miter lim="800000"/>
            <a:headEnd/>
            <a:tailEnd/>
          </a:ln>
          <a:extLst/>
        </p:spPr>
        <p:txBody>
          <a:bodyPr/>
          <a:lstStyle/>
          <a:p>
            <a:pPr>
              <a:defRPr/>
            </a:pPr>
            <a:r>
              <a:rPr lang="fr-FR" sz="3200" dirty="0" err="1" smtClean="0"/>
              <a:t>Development</a:t>
            </a:r>
            <a:r>
              <a:rPr lang="fr-FR" sz="3200" dirty="0" smtClean="0"/>
              <a:t> of new </a:t>
            </a:r>
            <a:r>
              <a:rPr lang="fr-FR" sz="3200" dirty="0" err="1" smtClean="0"/>
              <a:t>biomarkers</a:t>
            </a:r>
            <a:r>
              <a:rPr lang="fr-FR" sz="3200" dirty="0"/>
              <a:t>;</a:t>
            </a:r>
            <a:endParaRPr lang="fr-FR" sz="1600" dirty="0" smtClean="0"/>
          </a:p>
          <a:p>
            <a:pPr>
              <a:lnSpc>
                <a:spcPts val="3500"/>
              </a:lnSpc>
              <a:spcBef>
                <a:spcPts val="2500"/>
              </a:spcBef>
              <a:defRPr/>
            </a:pPr>
            <a:r>
              <a:rPr lang="fr-FR" sz="3200" dirty="0" smtClean="0"/>
              <a:t>First </a:t>
            </a:r>
            <a:r>
              <a:rPr lang="fr-FR" sz="3200" dirty="0" err="1" smtClean="0"/>
              <a:t>clinical</a:t>
            </a:r>
            <a:r>
              <a:rPr lang="fr-FR" sz="3200" dirty="0" smtClean="0"/>
              <a:t> </a:t>
            </a:r>
            <a:r>
              <a:rPr lang="fr-FR" sz="3200" dirty="0" err="1" smtClean="0"/>
              <a:t>targets</a:t>
            </a:r>
            <a:r>
              <a:rPr lang="fr-FR" sz="3200" dirty="0" smtClean="0"/>
              <a:t>: </a:t>
            </a:r>
            <a:r>
              <a:rPr lang="fr-FR" sz="3200" dirty="0" err="1" smtClean="0"/>
              <a:t>pancreatic</a:t>
            </a:r>
            <a:r>
              <a:rPr lang="fr-FR" sz="3200" dirty="0"/>
              <a:t> </a:t>
            </a:r>
            <a:r>
              <a:rPr lang="fr-FR" sz="3200" dirty="0" smtClean="0"/>
              <a:t>&amp; </a:t>
            </a:r>
            <a:r>
              <a:rPr lang="fr-FR" sz="3200" dirty="0" err="1" smtClean="0"/>
              <a:t>prostatic</a:t>
            </a:r>
            <a:r>
              <a:rPr lang="fr-FR" sz="3200" dirty="0" smtClean="0"/>
              <a:t> cancers;</a:t>
            </a:r>
            <a:endParaRPr lang="fr-FR" sz="1600" dirty="0" smtClean="0"/>
          </a:p>
          <a:p>
            <a:pPr>
              <a:lnSpc>
                <a:spcPts val="3500"/>
              </a:lnSpc>
              <a:spcBef>
                <a:spcPts val="2500"/>
              </a:spcBef>
              <a:defRPr/>
            </a:pPr>
            <a:r>
              <a:rPr lang="fr-FR" sz="3200" dirty="0" err="1" smtClean="0"/>
              <a:t>Develop</a:t>
            </a:r>
            <a:r>
              <a:rPr lang="fr-FR" sz="3200" dirty="0"/>
              <a:t> </a:t>
            </a:r>
            <a:r>
              <a:rPr lang="fr-FR" sz="3200" dirty="0" smtClean="0"/>
              <a:t>a dual </a:t>
            </a:r>
            <a:r>
              <a:rPr lang="fr-FR" sz="3200" dirty="0" err="1" smtClean="0"/>
              <a:t>modality</a:t>
            </a:r>
            <a:r>
              <a:rPr lang="fr-FR" sz="3200" dirty="0" smtClean="0"/>
              <a:t> PET-US </a:t>
            </a:r>
            <a:r>
              <a:rPr lang="fr-FR" sz="3200" dirty="0" err="1" smtClean="0"/>
              <a:t>endoscopic</a:t>
            </a:r>
            <a:r>
              <a:rPr lang="fr-FR" sz="3200" dirty="0" smtClean="0"/>
              <a:t> probe </a:t>
            </a:r>
            <a:r>
              <a:rPr lang="fr-FR" sz="3200" dirty="0" err="1" smtClean="0"/>
              <a:t>with</a:t>
            </a:r>
            <a:r>
              <a:rPr lang="fr-FR" sz="3200" dirty="0" smtClean="0"/>
              <a:t>...</a:t>
            </a:r>
          </a:p>
          <a:p>
            <a:pPr lvl="1">
              <a:defRPr/>
            </a:pPr>
            <a:r>
              <a:rPr lang="fr-FR" sz="2000" i="1" dirty="0" smtClean="0"/>
              <a:t>Spatial</a:t>
            </a:r>
            <a:r>
              <a:rPr lang="fr-FR" sz="2000" dirty="0" smtClean="0"/>
              <a:t> </a:t>
            </a:r>
            <a:r>
              <a:rPr lang="fr-FR" sz="2000" dirty="0" err="1" smtClean="0"/>
              <a:t>resolution</a:t>
            </a:r>
            <a:r>
              <a:rPr lang="fr-FR" sz="2000" dirty="0" smtClean="0"/>
              <a:t>: 1mm;</a:t>
            </a:r>
          </a:p>
          <a:p>
            <a:pPr lvl="1">
              <a:defRPr/>
            </a:pPr>
            <a:r>
              <a:rPr lang="fr-FR" sz="2000" i="1" dirty="0" smtClean="0"/>
              <a:t>Timing</a:t>
            </a:r>
            <a:r>
              <a:rPr lang="fr-FR" sz="2000" dirty="0" smtClean="0"/>
              <a:t> </a:t>
            </a:r>
            <a:r>
              <a:rPr lang="fr-FR" sz="2000" dirty="0" err="1" smtClean="0"/>
              <a:t>resolution</a:t>
            </a:r>
            <a:r>
              <a:rPr lang="fr-FR" sz="2000" dirty="0" smtClean="0"/>
              <a:t>: 200ps </a:t>
            </a:r>
            <a:r>
              <a:rPr lang="fr-FR" sz="2000" i="1" dirty="0" smtClean="0"/>
              <a:t>FWHM </a:t>
            </a:r>
            <a:r>
              <a:rPr lang="fr-FR" sz="2000" dirty="0" err="1" smtClean="0"/>
              <a:t>coincidence</a:t>
            </a:r>
            <a:r>
              <a:rPr lang="fr-FR" sz="2000" dirty="0" smtClean="0"/>
              <a:t>;</a:t>
            </a:r>
          </a:p>
          <a:p>
            <a:pPr lvl="1">
              <a:defRPr/>
            </a:pPr>
            <a:r>
              <a:rPr lang="fr-FR" sz="2000" dirty="0" smtClean="0"/>
              <a:t>High </a:t>
            </a:r>
            <a:r>
              <a:rPr lang="fr-FR" sz="2000" i="1" dirty="0" err="1" smtClean="0"/>
              <a:t>sensitivity</a:t>
            </a:r>
            <a:r>
              <a:rPr lang="fr-FR" sz="2000" dirty="0" smtClean="0"/>
              <a:t> to </a:t>
            </a:r>
            <a:r>
              <a:rPr lang="fr-FR" sz="2000" dirty="0" err="1" smtClean="0"/>
              <a:t>detect</a:t>
            </a:r>
            <a:r>
              <a:rPr lang="fr-FR" sz="2000" dirty="0" smtClean="0"/>
              <a:t> 1mm </a:t>
            </a:r>
            <a:r>
              <a:rPr lang="fr-FR" sz="2000" dirty="0" err="1" smtClean="0"/>
              <a:t>tumors</a:t>
            </a:r>
            <a:r>
              <a:rPr lang="fr-FR" sz="2000" dirty="0" smtClean="0"/>
              <a:t> in a few minutes;</a:t>
            </a:r>
          </a:p>
          <a:p>
            <a:pPr lvl="1">
              <a:defRPr/>
            </a:pPr>
            <a:r>
              <a:rPr lang="fr-FR" sz="2000" i="1" dirty="0" err="1" smtClean="0"/>
              <a:t>Energy</a:t>
            </a:r>
            <a:r>
              <a:rPr lang="fr-FR" sz="2000" dirty="0" smtClean="0"/>
              <a:t> </a:t>
            </a:r>
            <a:r>
              <a:rPr lang="fr-FR" sz="2000" dirty="0" err="1" smtClean="0"/>
              <a:t>resolution</a:t>
            </a:r>
            <a:r>
              <a:rPr lang="fr-FR" sz="2000" dirty="0" smtClean="0"/>
              <a:t>: </a:t>
            </a:r>
            <a:r>
              <a:rPr lang="fr-FR" sz="2000" dirty="0" err="1" smtClean="0"/>
              <a:t>sufficient</a:t>
            </a:r>
            <a:r>
              <a:rPr lang="fr-FR" sz="2000" dirty="0" smtClean="0"/>
              <a:t> to </a:t>
            </a:r>
            <a:r>
              <a:rPr lang="fr-FR" sz="2000" dirty="0" err="1" smtClean="0"/>
              <a:t>discriminate</a:t>
            </a:r>
            <a:r>
              <a:rPr lang="fr-FR" sz="2000" dirty="0" smtClean="0"/>
              <a:t> </a:t>
            </a:r>
            <a:r>
              <a:rPr lang="fr-FR" sz="2000" dirty="0" err="1" smtClean="0"/>
              <a:t>against</a:t>
            </a:r>
            <a:r>
              <a:rPr lang="fr-FR" sz="2000" dirty="0" smtClean="0"/>
              <a:t> Compton </a:t>
            </a:r>
            <a:r>
              <a:rPr lang="fr-FR" sz="2000" dirty="0" err="1" smtClean="0"/>
              <a:t>events</a:t>
            </a:r>
            <a:r>
              <a:rPr lang="fr-FR" sz="2000" dirty="0" smtClean="0"/>
              <a:t> .</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490" y="-184552"/>
            <a:ext cx="7772400" cy="1143000"/>
          </a:xfrm>
        </p:spPr>
        <p:txBody>
          <a:bodyPr/>
          <a:lstStyle/>
          <a:p>
            <a:pPr>
              <a:defRPr/>
            </a:pPr>
            <a:r>
              <a:rPr lang="en-US" sz="5400" dirty="0" smtClean="0"/>
              <a:t>PET Configuration</a:t>
            </a:r>
            <a:endParaRPr lang="en-US" sz="5400" dirty="0"/>
          </a:p>
        </p:txBody>
      </p:sp>
      <p:sp>
        <p:nvSpPr>
          <p:cNvPr id="3" name="Content Placeholder 2"/>
          <p:cNvSpPr>
            <a:spLocks noGrp="1"/>
          </p:cNvSpPr>
          <p:nvPr>
            <p:ph idx="1"/>
          </p:nvPr>
        </p:nvSpPr>
        <p:spPr>
          <a:xfrm>
            <a:off x="284047" y="997304"/>
            <a:ext cx="8550564" cy="4954996"/>
          </a:xfrm>
        </p:spPr>
        <p:txBody>
          <a:bodyPr/>
          <a:lstStyle/>
          <a:p>
            <a:r>
              <a:rPr lang="fr-FR" dirty="0" err="1" smtClean="0">
                <a:latin typeface="Times New Roman" charset="0"/>
                <a:ea typeface="ＭＳ Ｐゴシック" charset="0"/>
              </a:rPr>
              <a:t>Asymmetric</a:t>
            </a:r>
            <a:r>
              <a:rPr lang="fr-FR" dirty="0">
                <a:latin typeface="Times New Roman" charset="0"/>
                <a:ea typeface="ＭＳ Ｐゴシック" charset="0"/>
              </a:rPr>
              <a:t>: </a:t>
            </a:r>
            <a:endParaRPr lang="fr-FR" dirty="0" smtClean="0">
              <a:latin typeface="Times New Roman" charset="0"/>
              <a:ea typeface="ＭＳ Ｐゴシック" charset="0"/>
            </a:endParaRPr>
          </a:p>
          <a:p>
            <a:pPr lvl="1"/>
            <a:r>
              <a:rPr lang="fr-FR" dirty="0">
                <a:latin typeface="Times New Roman" charset="0"/>
                <a:ea typeface="ＭＳ Ｐゴシック" charset="0"/>
              </a:rPr>
              <a:t>O</a:t>
            </a:r>
            <a:r>
              <a:rPr lang="fr-FR" dirty="0" smtClean="0">
                <a:latin typeface="Times New Roman" charset="0"/>
                <a:ea typeface="ＭＳ Ｐゴシック" charset="0"/>
              </a:rPr>
              <a:t>ne </a:t>
            </a:r>
            <a:r>
              <a:rPr lang="fr-FR" dirty="0">
                <a:latin typeface="Times New Roman" charset="0"/>
                <a:ea typeface="ＭＳ Ｐゴシック" charset="0"/>
              </a:rPr>
              <a:t>PET </a:t>
            </a:r>
            <a:r>
              <a:rPr lang="fr-FR" dirty="0" smtClean="0">
                <a:latin typeface="Times New Roman" charset="0"/>
                <a:ea typeface="ＭＳ Ｐゴシック" charset="0"/>
              </a:rPr>
              <a:t>detector close to ROI</a:t>
            </a:r>
          </a:p>
          <a:p>
            <a:pPr lvl="2"/>
            <a:r>
              <a:rPr lang="fr-FR" dirty="0" err="1" smtClean="0">
                <a:solidFill>
                  <a:schemeClr val="bg1">
                    <a:lumMod val="65000"/>
                  </a:schemeClr>
                </a:solidFill>
                <a:latin typeface="Times New Roman" charset="0"/>
                <a:ea typeface="ＭＳ Ｐゴシック" charset="0"/>
              </a:rPr>
              <a:t>incomplete</a:t>
            </a:r>
            <a:r>
              <a:rPr lang="fr-FR" dirty="0" smtClean="0">
                <a:solidFill>
                  <a:schemeClr val="bg1">
                    <a:lumMod val="65000"/>
                  </a:schemeClr>
                </a:solidFill>
                <a:latin typeface="Times New Roman" charset="0"/>
                <a:ea typeface="ＭＳ Ｐゴシック" charset="0"/>
              </a:rPr>
              <a:t> (non-2</a:t>
            </a:r>
            <a:r>
              <a:rPr lang="fr-FR" dirty="0" smtClean="0">
                <a:solidFill>
                  <a:schemeClr val="bg1">
                    <a:lumMod val="65000"/>
                  </a:schemeClr>
                </a:solidFill>
                <a:latin typeface="Symbol" charset="2"/>
                <a:ea typeface="ＭＳ Ｐゴシック" charset="0"/>
                <a:cs typeface="Symbol" charset="2"/>
              </a:rPr>
              <a:t>p</a:t>
            </a:r>
            <a:r>
              <a:rPr lang="fr-FR" dirty="0" smtClean="0">
                <a:solidFill>
                  <a:schemeClr val="bg1">
                    <a:lumMod val="65000"/>
                  </a:schemeClr>
                </a:solidFill>
                <a:latin typeface="+mj-lt"/>
                <a:ea typeface="ＭＳ Ｐゴシック" charset="0"/>
                <a:cs typeface="Symbol" charset="2"/>
              </a:rPr>
              <a:t>) projections;</a:t>
            </a:r>
            <a:endParaRPr lang="fr-FR" dirty="0">
              <a:solidFill>
                <a:schemeClr val="bg1">
                  <a:lumMod val="65000"/>
                </a:schemeClr>
              </a:solidFill>
              <a:latin typeface="Times New Roman" charset="0"/>
              <a:ea typeface="ＭＳ Ｐゴシック" charset="0"/>
            </a:endParaRPr>
          </a:p>
          <a:p>
            <a:pPr marL="914400" lvl="2" indent="0">
              <a:buNone/>
            </a:pPr>
            <a:r>
              <a:rPr lang="fr-FR" dirty="0" smtClean="0">
                <a:solidFill>
                  <a:schemeClr val="bg1">
                    <a:lumMod val="75000"/>
                  </a:schemeClr>
                </a:solidFill>
                <a:latin typeface="Times New Roman" charset="0"/>
                <a:ea typeface="ＭＳ Ｐゴシック" charset="0"/>
                <a:sym typeface="Wingdings"/>
              </a:rPr>
              <a:t> </a:t>
            </a:r>
            <a:r>
              <a:rPr lang="fr-FR" dirty="0" smtClean="0">
                <a:solidFill>
                  <a:schemeClr val="bg1">
                    <a:lumMod val="75000"/>
                  </a:schemeClr>
                </a:solidFill>
                <a:latin typeface="Times New Roman" charset="0"/>
                <a:ea typeface="ＭＳ Ｐゴシック" charset="0"/>
              </a:rPr>
              <a:t>Simulation </a:t>
            </a:r>
            <a:r>
              <a:rPr lang="fr-FR" dirty="0">
                <a:solidFill>
                  <a:schemeClr val="bg1">
                    <a:lumMod val="75000"/>
                  </a:schemeClr>
                </a:solidFill>
                <a:latin typeface="Times New Roman" charset="0"/>
                <a:ea typeface="ＭＳ Ｐゴシック" charset="0"/>
              </a:rPr>
              <a:t>and reconstruction </a:t>
            </a:r>
            <a:r>
              <a:rPr lang="fr-FR" dirty="0" smtClean="0">
                <a:solidFill>
                  <a:schemeClr val="bg1">
                    <a:lumMod val="75000"/>
                  </a:schemeClr>
                </a:solidFill>
                <a:latin typeface="Times New Roman" charset="0"/>
                <a:ea typeface="ＭＳ Ｐゴシック" charset="0"/>
              </a:rPr>
              <a:t>challenge.</a:t>
            </a:r>
            <a:endParaRPr lang="fr-FR" dirty="0">
              <a:solidFill>
                <a:schemeClr val="bg1">
                  <a:lumMod val="75000"/>
                </a:schemeClr>
              </a:solidFill>
              <a:latin typeface="Times New Roman" charset="0"/>
              <a:ea typeface="ＭＳ Ｐゴシック" charset="0"/>
            </a:endParaRPr>
          </a:p>
          <a:p>
            <a:pPr>
              <a:spcBef>
                <a:spcPts val="2500"/>
              </a:spcBef>
            </a:pPr>
            <a:r>
              <a:rPr lang="fr-FR" dirty="0" err="1">
                <a:latin typeface="Times New Roman" charset="0"/>
                <a:ea typeface="ＭＳ Ｐゴシック" charset="0"/>
              </a:rPr>
              <a:t>Endoscopic</a:t>
            </a:r>
            <a:r>
              <a:rPr lang="fr-FR" dirty="0">
                <a:latin typeface="Times New Roman" charset="0"/>
                <a:ea typeface="ＭＳ Ｐゴシック" charset="0"/>
              </a:rPr>
              <a:t>: </a:t>
            </a:r>
            <a:endParaRPr lang="fr-FR" dirty="0" smtClean="0">
              <a:latin typeface="Times New Roman" charset="0"/>
              <a:ea typeface="ＭＳ Ｐゴシック" charset="0"/>
            </a:endParaRPr>
          </a:p>
          <a:p>
            <a:pPr lvl="1"/>
            <a:r>
              <a:rPr lang="fr-FR" dirty="0">
                <a:latin typeface="Times New Roman" charset="0"/>
                <a:ea typeface="ＭＳ Ｐゴシック" charset="0"/>
              </a:rPr>
              <a:t>O</a:t>
            </a:r>
            <a:r>
              <a:rPr lang="fr-FR" dirty="0" smtClean="0">
                <a:latin typeface="Times New Roman" charset="0"/>
                <a:ea typeface="ＭＳ Ｐゴシック" charset="0"/>
              </a:rPr>
              <a:t>ne </a:t>
            </a:r>
            <a:r>
              <a:rPr lang="fr-FR" dirty="0">
                <a:latin typeface="Times New Roman" charset="0"/>
                <a:ea typeface="ＭＳ Ｐゴシック" charset="0"/>
              </a:rPr>
              <a:t>PET </a:t>
            </a:r>
            <a:r>
              <a:rPr lang="fr-FR" dirty="0" err="1">
                <a:latin typeface="Times New Roman" charset="0"/>
                <a:ea typeface="ＭＳ Ｐゴシック" charset="0"/>
              </a:rPr>
              <a:t>head</a:t>
            </a:r>
            <a:r>
              <a:rPr lang="fr-FR" dirty="0">
                <a:latin typeface="Times New Roman" charset="0"/>
                <a:ea typeface="ＭＳ Ｐゴシック" charset="0"/>
              </a:rPr>
              <a:t> </a:t>
            </a:r>
            <a:r>
              <a:rPr lang="fr-FR" dirty="0" err="1">
                <a:latin typeface="Times New Roman" charset="0"/>
                <a:ea typeface="ＭＳ Ｐゴシック" charset="0"/>
              </a:rPr>
              <a:t>inside</a:t>
            </a:r>
            <a:r>
              <a:rPr lang="fr-FR" dirty="0">
                <a:latin typeface="Times New Roman" charset="0"/>
                <a:ea typeface="ＭＳ Ｐゴシック" charset="0"/>
              </a:rPr>
              <a:t> the body</a:t>
            </a:r>
          </a:p>
          <a:p>
            <a:pPr marL="914400" lvl="2" indent="0">
              <a:buNone/>
            </a:pPr>
            <a:r>
              <a:rPr lang="fr-FR" dirty="0" smtClean="0">
                <a:solidFill>
                  <a:srgbClr val="BFBFBF"/>
                </a:solidFill>
                <a:latin typeface="Times New Roman" charset="0"/>
                <a:ea typeface="ＭＳ Ｐゴシック" charset="0"/>
                <a:sym typeface="Wingdings"/>
              </a:rPr>
              <a:t> </a:t>
            </a:r>
            <a:r>
              <a:rPr lang="fr-FR" dirty="0" err="1" smtClean="0">
                <a:solidFill>
                  <a:srgbClr val="BFBFBF"/>
                </a:solidFill>
                <a:latin typeface="Times New Roman" charset="0"/>
                <a:ea typeface="ＭＳ Ｐゴシック" charset="0"/>
                <a:sym typeface="Wingdings"/>
              </a:rPr>
              <a:t>Extreme</a:t>
            </a:r>
            <a:r>
              <a:rPr lang="fr-FR" dirty="0" smtClean="0">
                <a:solidFill>
                  <a:srgbClr val="BFBFBF"/>
                </a:solidFill>
                <a:latin typeface="Times New Roman" charset="0"/>
                <a:ea typeface="ＭＳ Ｐゴシック" charset="0"/>
                <a:sym typeface="Wingdings"/>
              </a:rPr>
              <a:t> </a:t>
            </a:r>
            <a:r>
              <a:rPr lang="fr-FR" dirty="0" err="1" smtClean="0">
                <a:solidFill>
                  <a:srgbClr val="BFBFBF"/>
                </a:solidFill>
                <a:latin typeface="Times New Roman" charset="0"/>
                <a:ea typeface="ＭＳ Ｐゴシック" charset="0"/>
                <a:sym typeface="Wingdings"/>
              </a:rPr>
              <a:t>m</a:t>
            </a:r>
            <a:r>
              <a:rPr lang="fr-FR" dirty="0" err="1" smtClean="0">
                <a:solidFill>
                  <a:srgbClr val="BFBFBF"/>
                </a:solidFill>
                <a:latin typeface="Times New Roman" charset="0"/>
                <a:ea typeface="ＭＳ Ｐゴシック" charset="0"/>
              </a:rPr>
              <a:t>iniaturization</a:t>
            </a:r>
            <a:r>
              <a:rPr lang="fr-FR" dirty="0" smtClean="0">
                <a:solidFill>
                  <a:srgbClr val="BFBFBF"/>
                </a:solidFill>
                <a:latin typeface="Times New Roman" charset="0"/>
                <a:ea typeface="ＭＳ Ｐゴシック" charset="0"/>
              </a:rPr>
              <a:t>;</a:t>
            </a:r>
            <a:endParaRPr lang="fr-FR" dirty="0">
              <a:solidFill>
                <a:srgbClr val="BFBFBF"/>
              </a:solidFill>
              <a:latin typeface="Times New Roman" charset="0"/>
              <a:ea typeface="ＭＳ Ｐゴシック" charset="0"/>
            </a:endParaRPr>
          </a:p>
          <a:p>
            <a:pPr marL="914400" lvl="2" indent="0">
              <a:buNone/>
            </a:pPr>
            <a:r>
              <a:rPr lang="fr-FR" dirty="0" smtClean="0">
                <a:solidFill>
                  <a:srgbClr val="BFBFBF"/>
                </a:solidFill>
                <a:latin typeface="Times New Roman" charset="0"/>
                <a:ea typeface="ＭＳ Ｐゴシック" charset="0"/>
                <a:sym typeface="Wingdings"/>
              </a:rPr>
              <a:t> </a:t>
            </a:r>
            <a:r>
              <a:rPr lang="fr-FR" dirty="0">
                <a:solidFill>
                  <a:srgbClr val="BFBFBF"/>
                </a:solidFill>
                <a:latin typeface="Times New Roman" charset="0"/>
                <a:ea typeface="ＭＳ Ｐゴシック" charset="0"/>
                <a:sym typeface="Wingdings"/>
              </a:rPr>
              <a:t>B</a:t>
            </a:r>
            <a:r>
              <a:rPr lang="fr-FR" dirty="0" smtClean="0">
                <a:solidFill>
                  <a:srgbClr val="BFBFBF"/>
                </a:solidFill>
                <a:latin typeface="Times New Roman" charset="0"/>
                <a:ea typeface="ＭＳ Ｐゴシック" charset="0"/>
              </a:rPr>
              <a:t>ackground </a:t>
            </a:r>
            <a:r>
              <a:rPr lang="fr-FR" dirty="0" err="1">
                <a:solidFill>
                  <a:srgbClr val="BFBFBF"/>
                </a:solidFill>
                <a:latin typeface="Times New Roman" charset="0"/>
                <a:ea typeface="ＭＳ Ｐゴシック" charset="0"/>
              </a:rPr>
              <a:t>from</a:t>
            </a:r>
            <a:r>
              <a:rPr lang="fr-FR" dirty="0">
                <a:solidFill>
                  <a:srgbClr val="BFBFBF"/>
                </a:solidFill>
                <a:latin typeface="Times New Roman" charset="0"/>
                <a:ea typeface="ＭＳ Ｐゴシック" charset="0"/>
              </a:rPr>
              <a:t> </a:t>
            </a:r>
            <a:r>
              <a:rPr lang="fr-FR" dirty="0" smtClean="0">
                <a:solidFill>
                  <a:srgbClr val="BFBFBF"/>
                </a:solidFill>
                <a:latin typeface="Times New Roman" charset="0"/>
                <a:ea typeface="ＭＳ Ｐゴシック" charset="0"/>
              </a:rPr>
              <a:t>close </a:t>
            </a:r>
            <a:r>
              <a:rPr lang="fr-FR" dirty="0" err="1" smtClean="0">
                <a:solidFill>
                  <a:srgbClr val="BFBFBF"/>
                </a:solidFill>
                <a:latin typeface="Times New Roman" charset="0"/>
                <a:ea typeface="ＭＳ Ｐゴシック" charset="0"/>
              </a:rPr>
              <a:t>organs</a:t>
            </a:r>
            <a:r>
              <a:rPr lang="fr-FR" dirty="0" smtClean="0">
                <a:solidFill>
                  <a:srgbClr val="BFBFBF"/>
                </a:solidFill>
                <a:latin typeface="Times New Roman" charset="0"/>
                <a:ea typeface="ＭＳ Ｐゴシック" charset="0"/>
              </a:rPr>
              <a:t> (</a:t>
            </a:r>
            <a:r>
              <a:rPr lang="fr-FR" dirty="0" err="1" smtClean="0">
                <a:solidFill>
                  <a:srgbClr val="BFBFBF"/>
                </a:solidFill>
                <a:latin typeface="Times New Roman" charset="0"/>
                <a:ea typeface="ＭＳ Ｐゴシック" charset="0"/>
              </a:rPr>
              <a:t>e.g</a:t>
            </a:r>
            <a:r>
              <a:rPr lang="fr-FR" dirty="0" smtClean="0">
                <a:solidFill>
                  <a:srgbClr val="BFBFBF"/>
                </a:solidFill>
                <a:latin typeface="Times New Roman" charset="0"/>
                <a:ea typeface="ＭＳ Ｐゴシック" charset="0"/>
              </a:rPr>
              <a:t>. </a:t>
            </a:r>
            <a:r>
              <a:rPr lang="fr-FR" dirty="0" err="1" smtClean="0">
                <a:solidFill>
                  <a:srgbClr val="BFBFBF"/>
                </a:solidFill>
                <a:latin typeface="Times New Roman" charset="0"/>
                <a:ea typeface="ＭＳ Ｐゴシック" charset="0"/>
              </a:rPr>
              <a:t>heart</a:t>
            </a:r>
            <a:r>
              <a:rPr lang="fr-FR" dirty="0">
                <a:solidFill>
                  <a:srgbClr val="BFBFBF"/>
                </a:solidFill>
                <a:latin typeface="Times New Roman" charset="0"/>
                <a:ea typeface="ＭＳ Ｐゴシック" charset="0"/>
              </a:rPr>
              <a:t>, </a:t>
            </a:r>
            <a:r>
              <a:rPr lang="fr-FR" dirty="0" err="1" smtClean="0">
                <a:solidFill>
                  <a:srgbClr val="BFBFBF"/>
                </a:solidFill>
                <a:latin typeface="Times New Roman" charset="0"/>
                <a:ea typeface="ＭＳ Ｐゴシック" charset="0"/>
              </a:rPr>
              <a:t>bladder</a:t>
            </a:r>
            <a:r>
              <a:rPr lang="fr-FR" dirty="0" smtClean="0">
                <a:solidFill>
                  <a:srgbClr val="BFBFBF"/>
                </a:solidFill>
                <a:latin typeface="Times New Roman" charset="0"/>
                <a:ea typeface="ＭＳ Ｐゴシック" charset="0"/>
              </a:rPr>
              <a:t>);</a:t>
            </a:r>
            <a:endParaRPr lang="fr-FR" dirty="0">
              <a:solidFill>
                <a:srgbClr val="BFBFBF"/>
              </a:solidFill>
              <a:latin typeface="Times New Roman" charset="0"/>
              <a:ea typeface="ＭＳ Ｐゴシック" charset="0"/>
            </a:endParaRPr>
          </a:p>
          <a:p>
            <a:pPr lvl="2">
              <a:buFont typeface="Wingdings" charset="0"/>
              <a:buChar char="à"/>
            </a:pPr>
            <a:r>
              <a:rPr lang="fr-FR" dirty="0" err="1" smtClean="0">
                <a:solidFill>
                  <a:srgbClr val="BFBFBF"/>
                </a:solidFill>
                <a:latin typeface="Times New Roman" charset="0"/>
                <a:ea typeface="ＭＳ Ｐゴシック" charset="0"/>
              </a:rPr>
              <a:t>Varying</a:t>
            </a:r>
            <a:r>
              <a:rPr lang="fr-FR" dirty="0" smtClean="0">
                <a:solidFill>
                  <a:srgbClr val="BFBFBF"/>
                </a:solidFill>
                <a:latin typeface="Times New Roman" charset="0"/>
                <a:ea typeface="ＭＳ Ｐゴシック" charset="0"/>
              </a:rPr>
              <a:t> </a:t>
            </a:r>
            <a:r>
              <a:rPr lang="fr-FR" dirty="0" err="1" smtClean="0">
                <a:solidFill>
                  <a:srgbClr val="BFBFBF"/>
                </a:solidFill>
                <a:latin typeface="Times New Roman" charset="0"/>
                <a:ea typeface="ＭＳ Ｐゴシック" charset="0"/>
              </a:rPr>
              <a:t>geometry</a:t>
            </a:r>
            <a:r>
              <a:rPr lang="fr-FR" dirty="0">
                <a:solidFill>
                  <a:srgbClr val="BFBFBF"/>
                </a:solidFill>
                <a:latin typeface="Times New Roman" charset="0"/>
                <a:ea typeface="ＭＳ Ｐゴシック" charset="0"/>
              </a:rPr>
              <a:t> </a:t>
            </a:r>
            <a:r>
              <a:rPr lang="fr-FR" dirty="0" smtClean="0">
                <a:solidFill>
                  <a:srgbClr val="BFBFBF"/>
                </a:solidFill>
                <a:latin typeface="Times New Roman" charset="0"/>
                <a:ea typeface="ＭＳ Ｐゴシック" charset="0"/>
              </a:rPr>
              <a:t>(body &amp; </a:t>
            </a:r>
            <a:r>
              <a:rPr lang="fr-FR" dirty="0" err="1" smtClean="0">
                <a:solidFill>
                  <a:srgbClr val="BFBFBF"/>
                </a:solidFill>
                <a:latin typeface="Times New Roman" charset="0"/>
                <a:ea typeface="ＭＳ Ｐゴシック" charset="0"/>
              </a:rPr>
              <a:t>organ</a:t>
            </a:r>
            <a:r>
              <a:rPr lang="fr-FR" dirty="0" smtClean="0">
                <a:solidFill>
                  <a:srgbClr val="BFBFBF"/>
                </a:solidFill>
                <a:latin typeface="Times New Roman" charset="0"/>
                <a:ea typeface="ＭＳ Ｐゴシック" charset="0"/>
              </a:rPr>
              <a:t> motion)</a:t>
            </a:r>
          </a:p>
        </p:txBody>
      </p:sp>
      <p:sp>
        <p:nvSpPr>
          <p:cNvPr id="18436"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18437"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18438"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17E2F2A1-F696-F542-BFA0-E75C71AE0149}" type="slidenum">
              <a:rPr lang="en-US" smtClean="0">
                <a:latin typeface="Times New Roman" pitchFamily="-109" charset="0"/>
              </a:rPr>
              <a:pPr/>
              <a:t>11</a:t>
            </a:fld>
            <a:endParaRPr lang="en-US" sz="800" smtClean="0">
              <a:latin typeface="Times New Roman" pitchFamily="-109" charset="0"/>
            </a:endParaRPr>
          </a:p>
        </p:txBody>
      </p:sp>
      <p:pic>
        <p:nvPicPr>
          <p:cNvPr id="14" name="Picture 13" descr="220px-Endoscopy_nci-vol-1982-3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8710" y="1642394"/>
            <a:ext cx="2066489" cy="3099733"/>
          </a:xfrm>
          <a:prstGeom prst="rect">
            <a:avLst/>
          </a:prstGeom>
        </p:spPr>
      </p:pic>
    </p:spTree>
    <p:extLst>
      <p:ext uri="{BB962C8B-B14F-4D97-AF65-F5344CB8AC3E}">
        <p14:creationId xmlns:p14="http://schemas.microsoft.com/office/powerpoint/2010/main" val="32536137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465" y="-152400"/>
            <a:ext cx="7772400" cy="1143000"/>
          </a:xfrm>
        </p:spPr>
        <p:txBody>
          <a:bodyPr/>
          <a:lstStyle/>
          <a:p>
            <a:pPr>
              <a:defRPr/>
            </a:pPr>
            <a:r>
              <a:rPr lang="en-US" sz="5400" dirty="0" smtClean="0"/>
              <a:t>The Endoscopic Probe</a:t>
            </a:r>
            <a:endParaRPr lang="en-US" sz="5400" dirty="0"/>
          </a:p>
        </p:txBody>
      </p:sp>
      <p:sp>
        <p:nvSpPr>
          <p:cNvPr id="20484"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0485"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0486"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13ABC37B-6D66-1146-9E83-B93442DFFAEA}" type="slidenum">
              <a:rPr lang="en-US" smtClean="0">
                <a:latin typeface="Times New Roman" pitchFamily="-109" charset="0"/>
              </a:rPr>
              <a:pPr/>
              <a:t>12</a:t>
            </a:fld>
            <a:endParaRPr lang="en-US" sz="800" dirty="0" smtClean="0">
              <a:latin typeface="Times New Roman" pitchFamily="-109" charset="0"/>
            </a:endParaRPr>
          </a:p>
        </p:txBody>
      </p:sp>
      <p:pic>
        <p:nvPicPr>
          <p:cNvPr id="16" name="Picture 15"/>
          <p:cNvPicPr/>
          <p:nvPr/>
        </p:nvPicPr>
        <p:blipFill>
          <a:blip r:embed="rId2"/>
          <a:stretch>
            <a:fillRect/>
          </a:stretch>
        </p:blipFill>
        <p:spPr>
          <a:xfrm>
            <a:off x="613268" y="1816909"/>
            <a:ext cx="4085662" cy="3438029"/>
          </a:xfrm>
          <a:prstGeom prst="rect">
            <a:avLst/>
          </a:prstGeom>
        </p:spPr>
      </p:pic>
      <p:grpSp>
        <p:nvGrpSpPr>
          <p:cNvPr id="8" name="Group 7"/>
          <p:cNvGrpSpPr/>
          <p:nvPr/>
        </p:nvGrpSpPr>
        <p:grpSpPr>
          <a:xfrm>
            <a:off x="3133797" y="2630099"/>
            <a:ext cx="1600717" cy="2832145"/>
            <a:chOff x="3133797" y="2742824"/>
            <a:chExt cx="1600717" cy="2832145"/>
          </a:xfrm>
        </p:grpSpPr>
        <p:sp>
          <p:nvSpPr>
            <p:cNvPr id="22" name="ZoneTexte 23"/>
            <p:cNvSpPr txBox="1">
              <a:spLocks noChangeArrowheads="1"/>
            </p:cNvSpPr>
            <p:nvPr/>
          </p:nvSpPr>
          <p:spPr bwMode="auto">
            <a:xfrm>
              <a:off x="3133797" y="4743972"/>
              <a:ext cx="1600717" cy="830997"/>
            </a:xfrm>
            <a:prstGeom prst="rect">
              <a:avLst/>
            </a:prstGeom>
            <a:solidFill>
              <a:schemeClr val="tx1"/>
            </a:solidFill>
            <a:ln>
              <a:noFill/>
            </a:ln>
            <a:effectLst>
              <a:outerShdw blurRad="50800" dist="38100" dir="18900000" algn="b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dirty="0" err="1">
                  <a:solidFill>
                    <a:srgbClr val="FFFF00"/>
                  </a:solidFill>
                  <a:latin typeface="+mj-lt"/>
                </a:rPr>
                <a:t>U</a:t>
              </a:r>
              <a:r>
                <a:rPr lang="fr-FR" dirty="0" err="1" smtClean="0">
                  <a:solidFill>
                    <a:srgbClr val="FFFF00"/>
                  </a:solidFill>
                  <a:latin typeface="+mj-lt"/>
                </a:rPr>
                <a:t>ltrasonic</a:t>
              </a:r>
              <a:r>
                <a:rPr lang="fr-FR" dirty="0" smtClean="0">
                  <a:solidFill>
                    <a:srgbClr val="FFFF00"/>
                  </a:solidFill>
                  <a:latin typeface="+mj-lt"/>
                </a:rPr>
                <a:t> (US) probe</a:t>
              </a:r>
              <a:endParaRPr lang="fr-FR" dirty="0">
                <a:solidFill>
                  <a:srgbClr val="FFFF00"/>
                </a:solidFill>
                <a:latin typeface="+mj-lt"/>
              </a:endParaRPr>
            </a:p>
          </p:txBody>
        </p:sp>
        <p:cxnSp>
          <p:nvCxnSpPr>
            <p:cNvPr id="23" name="Connecteur droit avec flèche 29"/>
            <p:cNvCxnSpPr>
              <a:stCxn id="22" idx="0"/>
            </p:cNvCxnSpPr>
            <p:nvPr/>
          </p:nvCxnSpPr>
          <p:spPr bwMode="auto">
            <a:xfrm flipV="1">
              <a:off x="3934156" y="2742824"/>
              <a:ext cx="447148" cy="2001148"/>
            </a:xfrm>
            <a:prstGeom prst="straightConnector1">
              <a:avLst/>
            </a:prstGeom>
            <a:solidFill>
              <a:schemeClr val="tx1"/>
            </a:solidFill>
            <a:ln>
              <a:solidFill>
                <a:srgbClr val="FF6600"/>
              </a:solidFill>
              <a:tailEnd type="arrow"/>
            </a:ln>
          </p:spPr>
          <p:style>
            <a:lnRef idx="2">
              <a:schemeClr val="accent1"/>
            </a:lnRef>
            <a:fillRef idx="0">
              <a:schemeClr val="accent1"/>
            </a:fillRef>
            <a:effectRef idx="1">
              <a:schemeClr val="accent1"/>
            </a:effectRef>
            <a:fontRef idx="minor">
              <a:schemeClr val="tx1"/>
            </a:fontRef>
          </p:style>
        </p:cxnSp>
      </p:grpSp>
      <p:grpSp>
        <p:nvGrpSpPr>
          <p:cNvPr id="14" name="Group 13"/>
          <p:cNvGrpSpPr/>
          <p:nvPr/>
        </p:nvGrpSpPr>
        <p:grpSpPr>
          <a:xfrm>
            <a:off x="229323" y="1727936"/>
            <a:ext cx="2284970" cy="1676967"/>
            <a:chOff x="229323" y="1840661"/>
            <a:chExt cx="2284970" cy="1676967"/>
          </a:xfrm>
        </p:grpSpPr>
        <p:sp>
          <p:nvSpPr>
            <p:cNvPr id="27" name="ZoneTexte 18"/>
            <p:cNvSpPr txBox="1">
              <a:spLocks noChangeArrowheads="1"/>
            </p:cNvSpPr>
            <p:nvPr/>
          </p:nvSpPr>
          <p:spPr bwMode="auto">
            <a:xfrm>
              <a:off x="229323" y="1840661"/>
              <a:ext cx="1787669" cy="584776"/>
            </a:xfrm>
            <a:prstGeom prst="rect">
              <a:avLst/>
            </a:prstGeom>
            <a:solidFill>
              <a:srgbClr val="000000"/>
            </a:solidFill>
            <a:ln>
              <a:noFill/>
            </a:ln>
            <a:effectLst>
              <a:outerShdw blurRad="50800" dist="38100" dir="18900000" algn="b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sz="3200" dirty="0">
                  <a:solidFill>
                    <a:srgbClr val="FFFF00"/>
                  </a:solidFill>
                  <a:latin typeface="+mn-lt"/>
                </a:rPr>
                <a:t>PET </a:t>
              </a:r>
              <a:r>
                <a:rPr lang="fr-FR" sz="3200" dirty="0" err="1">
                  <a:solidFill>
                    <a:srgbClr val="FFFF00"/>
                  </a:solidFill>
                  <a:latin typeface="+mn-lt"/>
                </a:rPr>
                <a:t>head</a:t>
              </a:r>
              <a:endParaRPr lang="fr-FR" sz="3200" dirty="0">
                <a:solidFill>
                  <a:srgbClr val="FFFF00"/>
                </a:solidFill>
                <a:latin typeface="+mn-lt"/>
              </a:endParaRPr>
            </a:p>
          </p:txBody>
        </p:sp>
        <p:cxnSp>
          <p:nvCxnSpPr>
            <p:cNvPr id="28" name="Connecteur droit avec flèche 25"/>
            <p:cNvCxnSpPr/>
            <p:nvPr/>
          </p:nvCxnSpPr>
          <p:spPr bwMode="auto">
            <a:xfrm>
              <a:off x="1999017" y="2412182"/>
              <a:ext cx="515276" cy="1105446"/>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grpSp>
      <p:grpSp>
        <p:nvGrpSpPr>
          <p:cNvPr id="49" name="Group 48"/>
          <p:cNvGrpSpPr/>
          <p:nvPr/>
        </p:nvGrpSpPr>
        <p:grpSpPr>
          <a:xfrm>
            <a:off x="270543" y="4525295"/>
            <a:ext cx="2803551" cy="1082418"/>
            <a:chOff x="270543" y="4525295"/>
            <a:chExt cx="2803551" cy="1082418"/>
          </a:xfrm>
        </p:grpSpPr>
        <p:sp>
          <p:nvSpPr>
            <p:cNvPr id="30" name="Rounded Rectangle 13"/>
            <p:cNvSpPr/>
            <p:nvPr/>
          </p:nvSpPr>
          <p:spPr bwMode="auto">
            <a:xfrm rot="20518294">
              <a:off x="2496210" y="4525295"/>
              <a:ext cx="577884" cy="109517"/>
            </a:xfrm>
            <a:prstGeom prst="roundRect">
              <a:avLst/>
            </a:prstGeom>
            <a:solidFill>
              <a:srgbClr val="FFC000"/>
            </a:solid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nvGrpSpPr>
            <p:cNvPr id="13" name="Group 12"/>
            <p:cNvGrpSpPr/>
            <p:nvPr/>
          </p:nvGrpSpPr>
          <p:grpSpPr>
            <a:xfrm>
              <a:off x="270543" y="4669478"/>
              <a:ext cx="2250160" cy="938235"/>
              <a:chOff x="240483" y="4692028"/>
              <a:chExt cx="2250160" cy="938235"/>
            </a:xfrm>
          </p:grpSpPr>
          <p:sp>
            <p:nvSpPr>
              <p:cNvPr id="10" name="TextBox 9"/>
              <p:cNvSpPr txBox="1"/>
              <p:nvPr/>
            </p:nvSpPr>
            <p:spPr>
              <a:xfrm>
                <a:off x="240483" y="5230153"/>
                <a:ext cx="2250160" cy="400110"/>
              </a:xfrm>
              <a:prstGeom prst="rect">
                <a:avLst/>
              </a:prstGeom>
              <a:solidFill>
                <a:schemeClr val="tx1"/>
              </a:solidFill>
            </p:spPr>
            <p:txBody>
              <a:bodyPr wrap="none" rtlCol="0">
                <a:spAutoFit/>
              </a:bodyPr>
              <a:lstStyle/>
              <a:p>
                <a:r>
                  <a:rPr lang="en-US" sz="2000" dirty="0" err="1" smtClean="0">
                    <a:solidFill>
                      <a:srgbClr val="FFFF00"/>
                    </a:solidFill>
                  </a:rPr>
                  <a:t>e.m</a:t>
                </a:r>
                <a:r>
                  <a:rPr lang="en-US" sz="2000" dirty="0" smtClean="0">
                    <a:solidFill>
                      <a:srgbClr val="FFFF00"/>
                    </a:solidFill>
                  </a:rPr>
                  <a:t>. tracking sensor</a:t>
                </a:r>
                <a:endParaRPr lang="en-US" sz="2000" dirty="0">
                  <a:solidFill>
                    <a:srgbClr val="FFFF00"/>
                  </a:solidFill>
                </a:endParaRPr>
              </a:p>
            </p:txBody>
          </p:sp>
          <p:cxnSp>
            <p:nvCxnSpPr>
              <p:cNvPr id="12" name="Straight Arrow Connector 11"/>
              <p:cNvCxnSpPr>
                <a:endCxn id="30" idx="1"/>
              </p:cNvCxnSpPr>
              <p:nvPr/>
            </p:nvCxnSpPr>
            <p:spPr bwMode="auto">
              <a:xfrm flipV="1">
                <a:off x="1979023" y="4692028"/>
                <a:ext cx="501313" cy="523102"/>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grpSp>
      </p:grpSp>
      <p:grpSp>
        <p:nvGrpSpPr>
          <p:cNvPr id="47" name="Group 46"/>
          <p:cNvGrpSpPr/>
          <p:nvPr/>
        </p:nvGrpSpPr>
        <p:grpSpPr>
          <a:xfrm>
            <a:off x="4896663" y="1867452"/>
            <a:ext cx="4051525" cy="3455120"/>
            <a:chOff x="4896663" y="1867452"/>
            <a:chExt cx="4051525" cy="3455120"/>
          </a:xfrm>
        </p:grpSpPr>
        <p:grpSp>
          <p:nvGrpSpPr>
            <p:cNvPr id="45" name="Group 44"/>
            <p:cNvGrpSpPr/>
            <p:nvPr/>
          </p:nvGrpSpPr>
          <p:grpSpPr>
            <a:xfrm>
              <a:off x="4896663" y="1867452"/>
              <a:ext cx="4051525" cy="3455120"/>
              <a:chOff x="4896663" y="1980177"/>
              <a:chExt cx="4051525" cy="3455120"/>
            </a:xfrm>
          </p:grpSpPr>
          <p:pic>
            <p:nvPicPr>
              <p:cNvPr id="19" name="Picture 18"/>
              <p:cNvPicPr/>
              <p:nvPr/>
            </p:nvPicPr>
            <p:blipFill rotWithShape="1">
              <a:blip r:embed="rId3"/>
              <a:srcRect l="14234" r="8494" b="17860"/>
              <a:stretch/>
            </p:blipFill>
            <p:spPr>
              <a:xfrm>
                <a:off x="4896663" y="1980177"/>
                <a:ext cx="3599365" cy="3455120"/>
              </a:xfrm>
              <a:prstGeom prst="rect">
                <a:avLst/>
              </a:prstGeom>
            </p:spPr>
          </p:pic>
          <p:sp>
            <p:nvSpPr>
              <p:cNvPr id="20" name="TextBox 19"/>
              <p:cNvSpPr txBox="1"/>
              <p:nvPr/>
            </p:nvSpPr>
            <p:spPr>
              <a:xfrm>
                <a:off x="7477212" y="2799665"/>
                <a:ext cx="1470976" cy="338554"/>
              </a:xfrm>
              <a:prstGeom prst="rect">
                <a:avLst/>
              </a:prstGeom>
              <a:solidFill>
                <a:srgbClr val="000000"/>
              </a:solidFill>
            </p:spPr>
            <p:txBody>
              <a:bodyPr wrap="none" rtlCol="0">
                <a:spAutoFit/>
              </a:bodyPr>
              <a:lstStyle/>
              <a:p>
                <a:r>
                  <a:rPr lang="en-US" dirty="0" smtClean="0">
                    <a:solidFill>
                      <a:srgbClr val="FFFF00"/>
                    </a:solidFill>
                  </a:rPr>
                  <a:t>PET head FOV</a:t>
                </a:r>
                <a:endParaRPr lang="en-US" dirty="0">
                  <a:solidFill>
                    <a:srgbClr val="FFFF00"/>
                  </a:solidFill>
                </a:endParaRPr>
              </a:p>
            </p:txBody>
          </p:sp>
          <p:sp>
            <p:nvSpPr>
              <p:cNvPr id="21" name="TextBox 20"/>
              <p:cNvSpPr txBox="1"/>
              <p:nvPr/>
            </p:nvSpPr>
            <p:spPr>
              <a:xfrm>
                <a:off x="6989931" y="4074769"/>
                <a:ext cx="895149" cy="307777"/>
              </a:xfrm>
              <a:prstGeom prst="rect">
                <a:avLst/>
              </a:prstGeom>
              <a:solidFill>
                <a:srgbClr val="000000"/>
              </a:solidFill>
            </p:spPr>
            <p:txBody>
              <a:bodyPr wrap="square" rtlCol="0">
                <a:spAutoFit/>
              </a:bodyPr>
              <a:lstStyle/>
              <a:p>
                <a:pPr algn="ctr"/>
                <a:r>
                  <a:rPr lang="en-US" sz="1400" dirty="0" smtClean="0">
                    <a:solidFill>
                      <a:srgbClr val="FFFF00"/>
                    </a:solidFill>
                  </a:rPr>
                  <a:t>US FOV</a:t>
                </a:r>
                <a:endParaRPr lang="en-US" sz="1400" dirty="0">
                  <a:solidFill>
                    <a:srgbClr val="FFFF00"/>
                  </a:solidFill>
                </a:endParaRPr>
              </a:p>
            </p:txBody>
          </p:sp>
          <p:sp>
            <p:nvSpPr>
              <p:cNvPr id="25" name="Oval 24"/>
              <p:cNvSpPr/>
              <p:nvPr/>
            </p:nvSpPr>
            <p:spPr>
              <a:xfrm>
                <a:off x="6133209" y="3613934"/>
                <a:ext cx="292203" cy="271262"/>
              </a:xfrm>
              <a:prstGeom prst="ellipse">
                <a:avLst/>
              </a:prstGeom>
              <a:gradFill flip="none" rotWithShape="1">
                <a:gsLst>
                  <a:gs pos="35000">
                    <a:srgbClr val="FF0000">
                      <a:alpha val="71000"/>
                    </a:srgbClr>
                  </a:gs>
                  <a:gs pos="100000">
                    <a:srgbClr val="FFFFFF">
                      <a:alpha val="71000"/>
                    </a:srgbClr>
                  </a:gs>
                </a:gsLst>
                <a:path path="shape">
                  <a:fillToRect l="50000" t="50000" r="50000" b="50000"/>
                </a:path>
                <a:tileRect/>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2" name="TextBox 31"/>
              <p:cNvSpPr txBox="1"/>
              <p:nvPr/>
            </p:nvSpPr>
            <p:spPr>
              <a:xfrm>
                <a:off x="6957458" y="3588890"/>
                <a:ext cx="1737515" cy="338554"/>
              </a:xfrm>
              <a:prstGeom prst="rect">
                <a:avLst/>
              </a:prstGeom>
              <a:solidFill>
                <a:schemeClr val="tx1"/>
              </a:solidFill>
            </p:spPr>
            <p:txBody>
              <a:bodyPr wrap="square" rtlCol="0">
                <a:spAutoFit/>
              </a:bodyPr>
              <a:lstStyle/>
              <a:p>
                <a:r>
                  <a:rPr lang="en-US" dirty="0" smtClean="0">
                    <a:solidFill>
                      <a:srgbClr val="FFB241"/>
                    </a:solidFill>
                  </a:rPr>
                  <a:t>Object under study</a:t>
                </a:r>
                <a:endParaRPr lang="en-US" dirty="0">
                  <a:solidFill>
                    <a:srgbClr val="FFB241"/>
                  </a:solidFill>
                </a:endParaRPr>
              </a:p>
            </p:txBody>
          </p:sp>
          <p:cxnSp>
            <p:nvCxnSpPr>
              <p:cNvPr id="36" name="Straight Arrow Connector 35"/>
              <p:cNvCxnSpPr/>
              <p:nvPr/>
            </p:nvCxnSpPr>
            <p:spPr bwMode="auto">
              <a:xfrm flipH="1">
                <a:off x="6500564" y="4245742"/>
                <a:ext cx="473450" cy="0"/>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cxnSp>
            <p:nvCxnSpPr>
              <p:cNvPr id="41" name="Straight Arrow Connector 40"/>
              <p:cNvCxnSpPr>
                <a:stCxn id="32" idx="1"/>
              </p:cNvCxnSpPr>
              <p:nvPr/>
            </p:nvCxnSpPr>
            <p:spPr bwMode="auto">
              <a:xfrm flipH="1">
                <a:off x="6350261" y="3758167"/>
                <a:ext cx="607197" cy="6647"/>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cxnSp>
            <p:nvCxnSpPr>
              <p:cNvPr id="44" name="Straight Arrow Connector 43"/>
              <p:cNvCxnSpPr>
                <a:stCxn id="20" idx="1"/>
              </p:cNvCxnSpPr>
              <p:nvPr/>
            </p:nvCxnSpPr>
            <p:spPr bwMode="auto">
              <a:xfrm flipH="1" flipV="1">
                <a:off x="6707668" y="2964966"/>
                <a:ext cx="769544" cy="3976"/>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grpSp>
        <p:sp>
          <p:nvSpPr>
            <p:cNvPr id="46" name="TextBox 45"/>
            <p:cNvSpPr txBox="1"/>
            <p:nvPr/>
          </p:nvSpPr>
          <p:spPr>
            <a:xfrm>
              <a:off x="7575223" y="1991366"/>
              <a:ext cx="1329711" cy="338554"/>
            </a:xfrm>
            <a:prstGeom prst="rect">
              <a:avLst/>
            </a:prstGeom>
            <a:solidFill>
              <a:srgbClr val="000000"/>
            </a:solidFill>
          </p:spPr>
          <p:txBody>
            <a:bodyPr wrap="none" rtlCol="0">
              <a:spAutoFit/>
            </a:bodyPr>
            <a:lstStyle/>
            <a:p>
              <a:r>
                <a:rPr lang="en-US" dirty="0" smtClean="0">
                  <a:solidFill>
                    <a:srgbClr val="FFFF00"/>
                  </a:solidFill>
                </a:rPr>
                <a:t>External plate</a:t>
              </a:r>
              <a:endParaRPr lang="en-US" dirty="0">
                <a:solidFill>
                  <a:srgbClr val="FFFF00"/>
                </a:solidFill>
              </a:endParaRPr>
            </a:p>
          </p:txBody>
        </p:sp>
        <p:cxnSp>
          <p:nvCxnSpPr>
            <p:cNvPr id="50" name="Straight Arrow Connector 49"/>
            <p:cNvCxnSpPr/>
            <p:nvPr/>
          </p:nvCxnSpPr>
          <p:spPr bwMode="auto">
            <a:xfrm flipH="1" flipV="1">
              <a:off x="6807462" y="2185550"/>
              <a:ext cx="769544" cy="3977"/>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grpSp>
      <p:pic>
        <p:nvPicPr>
          <p:cNvPr id="31" name="Picture 30" descr="desylogo_cyan_trans_klein.gif"/>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8299179" y="955953"/>
            <a:ext cx="777619" cy="77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41276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down)">
                                      <p:cBhvr>
                                        <p:cTn id="21" dur="500"/>
                                        <p:tgtEl>
                                          <p:spTgt spid="4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wipe(down)">
                                      <p:cBhvr>
                                        <p:cTn id="2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0485"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0486"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13ABC37B-6D66-1146-9E83-B93442DFFAEA}" type="slidenum">
              <a:rPr lang="en-US" smtClean="0">
                <a:latin typeface="Times New Roman" pitchFamily="-109" charset="0"/>
              </a:rPr>
              <a:pPr/>
              <a:t>13</a:t>
            </a:fld>
            <a:endParaRPr lang="en-US" sz="800" dirty="0" smtClean="0">
              <a:latin typeface="Times New Roman" pitchFamily="-109" charset="0"/>
            </a:endParaRPr>
          </a:p>
        </p:txBody>
      </p:sp>
      <p:grpSp>
        <p:nvGrpSpPr>
          <p:cNvPr id="3" name="Group 2"/>
          <p:cNvGrpSpPr/>
          <p:nvPr/>
        </p:nvGrpSpPr>
        <p:grpSpPr>
          <a:xfrm>
            <a:off x="229323" y="1727936"/>
            <a:ext cx="8690311" cy="3879777"/>
            <a:chOff x="229323" y="1727936"/>
            <a:chExt cx="8690311" cy="3879777"/>
          </a:xfrm>
        </p:grpSpPr>
        <p:pic>
          <p:nvPicPr>
            <p:cNvPr id="16" name="Picture 15"/>
            <p:cNvPicPr/>
            <p:nvPr/>
          </p:nvPicPr>
          <p:blipFill>
            <a:blip r:embed="rId2"/>
            <a:stretch>
              <a:fillRect/>
            </a:stretch>
          </p:blipFill>
          <p:spPr>
            <a:xfrm>
              <a:off x="613268" y="1816909"/>
              <a:ext cx="4085662" cy="3438029"/>
            </a:xfrm>
            <a:prstGeom prst="rect">
              <a:avLst/>
            </a:prstGeom>
          </p:spPr>
        </p:pic>
        <p:grpSp>
          <p:nvGrpSpPr>
            <p:cNvPr id="8" name="Group 7"/>
            <p:cNvGrpSpPr/>
            <p:nvPr/>
          </p:nvGrpSpPr>
          <p:grpSpPr>
            <a:xfrm>
              <a:off x="3133797" y="2630099"/>
              <a:ext cx="1600717" cy="2832145"/>
              <a:chOff x="3133797" y="2742824"/>
              <a:chExt cx="1600717" cy="2832145"/>
            </a:xfrm>
          </p:grpSpPr>
          <p:sp>
            <p:nvSpPr>
              <p:cNvPr id="22" name="ZoneTexte 23"/>
              <p:cNvSpPr txBox="1">
                <a:spLocks noChangeArrowheads="1"/>
              </p:cNvSpPr>
              <p:nvPr/>
            </p:nvSpPr>
            <p:spPr bwMode="auto">
              <a:xfrm>
                <a:off x="3133797" y="4743972"/>
                <a:ext cx="1600717" cy="830997"/>
              </a:xfrm>
              <a:prstGeom prst="rect">
                <a:avLst/>
              </a:prstGeom>
              <a:solidFill>
                <a:schemeClr val="tx1"/>
              </a:solidFill>
              <a:ln>
                <a:noFill/>
              </a:ln>
              <a:effectLst>
                <a:outerShdw blurRad="50800" dist="38100" dir="18900000" algn="b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dirty="0" err="1">
                    <a:solidFill>
                      <a:srgbClr val="FFFF00"/>
                    </a:solidFill>
                    <a:latin typeface="+mj-lt"/>
                  </a:rPr>
                  <a:t>U</a:t>
                </a:r>
                <a:r>
                  <a:rPr lang="fr-FR" dirty="0" err="1" smtClean="0">
                    <a:solidFill>
                      <a:srgbClr val="FFFF00"/>
                    </a:solidFill>
                    <a:latin typeface="+mj-lt"/>
                  </a:rPr>
                  <a:t>ltrasonic</a:t>
                </a:r>
                <a:r>
                  <a:rPr lang="fr-FR" dirty="0" smtClean="0">
                    <a:solidFill>
                      <a:srgbClr val="FFFF00"/>
                    </a:solidFill>
                    <a:latin typeface="+mj-lt"/>
                  </a:rPr>
                  <a:t> (US) probe</a:t>
                </a:r>
                <a:endParaRPr lang="fr-FR" dirty="0">
                  <a:solidFill>
                    <a:srgbClr val="FFFF00"/>
                  </a:solidFill>
                  <a:latin typeface="+mj-lt"/>
                </a:endParaRPr>
              </a:p>
            </p:txBody>
          </p:sp>
          <p:cxnSp>
            <p:nvCxnSpPr>
              <p:cNvPr id="23" name="Connecteur droit avec flèche 29"/>
              <p:cNvCxnSpPr>
                <a:stCxn id="22" idx="0"/>
              </p:cNvCxnSpPr>
              <p:nvPr/>
            </p:nvCxnSpPr>
            <p:spPr bwMode="auto">
              <a:xfrm flipV="1">
                <a:off x="3934156" y="2742824"/>
                <a:ext cx="447148" cy="2001148"/>
              </a:xfrm>
              <a:prstGeom prst="straightConnector1">
                <a:avLst/>
              </a:prstGeom>
              <a:solidFill>
                <a:schemeClr val="tx1"/>
              </a:solidFill>
              <a:ln>
                <a:solidFill>
                  <a:srgbClr val="FF6600"/>
                </a:solidFill>
                <a:tailEnd type="arrow"/>
              </a:ln>
            </p:spPr>
            <p:style>
              <a:lnRef idx="2">
                <a:schemeClr val="accent1"/>
              </a:lnRef>
              <a:fillRef idx="0">
                <a:schemeClr val="accent1"/>
              </a:fillRef>
              <a:effectRef idx="1">
                <a:schemeClr val="accent1"/>
              </a:effectRef>
              <a:fontRef idx="minor">
                <a:schemeClr val="tx1"/>
              </a:fontRef>
            </p:style>
          </p:cxnSp>
        </p:grpSp>
        <p:grpSp>
          <p:nvGrpSpPr>
            <p:cNvPr id="14" name="Group 13"/>
            <p:cNvGrpSpPr/>
            <p:nvPr/>
          </p:nvGrpSpPr>
          <p:grpSpPr>
            <a:xfrm>
              <a:off x="229323" y="1727936"/>
              <a:ext cx="2284970" cy="1676967"/>
              <a:chOff x="229323" y="1840661"/>
              <a:chExt cx="2284970" cy="1676967"/>
            </a:xfrm>
          </p:grpSpPr>
          <p:sp>
            <p:nvSpPr>
              <p:cNvPr id="27" name="ZoneTexte 18"/>
              <p:cNvSpPr txBox="1">
                <a:spLocks noChangeArrowheads="1"/>
              </p:cNvSpPr>
              <p:nvPr/>
            </p:nvSpPr>
            <p:spPr bwMode="auto">
              <a:xfrm>
                <a:off x="229323" y="1840661"/>
                <a:ext cx="1787669" cy="584776"/>
              </a:xfrm>
              <a:prstGeom prst="rect">
                <a:avLst/>
              </a:prstGeom>
              <a:solidFill>
                <a:srgbClr val="000000"/>
              </a:solidFill>
              <a:ln>
                <a:noFill/>
              </a:ln>
              <a:effectLst>
                <a:outerShdw blurRad="50800" dist="38100" dir="18900000" algn="b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sz="3200" dirty="0">
                    <a:solidFill>
                      <a:srgbClr val="FFFF00"/>
                    </a:solidFill>
                    <a:latin typeface="+mn-lt"/>
                  </a:rPr>
                  <a:t>PET </a:t>
                </a:r>
                <a:r>
                  <a:rPr lang="fr-FR" sz="3200" dirty="0" err="1">
                    <a:solidFill>
                      <a:srgbClr val="FFFF00"/>
                    </a:solidFill>
                    <a:latin typeface="+mn-lt"/>
                  </a:rPr>
                  <a:t>head</a:t>
                </a:r>
                <a:endParaRPr lang="fr-FR" sz="3200" dirty="0">
                  <a:solidFill>
                    <a:srgbClr val="FFFF00"/>
                  </a:solidFill>
                  <a:latin typeface="+mn-lt"/>
                </a:endParaRPr>
              </a:p>
            </p:txBody>
          </p:sp>
          <p:cxnSp>
            <p:nvCxnSpPr>
              <p:cNvPr id="28" name="Connecteur droit avec flèche 25"/>
              <p:cNvCxnSpPr/>
              <p:nvPr/>
            </p:nvCxnSpPr>
            <p:spPr bwMode="auto">
              <a:xfrm>
                <a:off x="1999017" y="2412182"/>
                <a:ext cx="515276" cy="1105446"/>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grpSp>
        <p:grpSp>
          <p:nvGrpSpPr>
            <p:cNvPr id="49" name="Group 48"/>
            <p:cNvGrpSpPr/>
            <p:nvPr/>
          </p:nvGrpSpPr>
          <p:grpSpPr>
            <a:xfrm>
              <a:off x="270543" y="4525295"/>
              <a:ext cx="2803551" cy="1082418"/>
              <a:chOff x="270543" y="4525295"/>
              <a:chExt cx="2803551" cy="1082418"/>
            </a:xfrm>
          </p:grpSpPr>
          <p:sp>
            <p:nvSpPr>
              <p:cNvPr id="30" name="Rounded Rectangle 13"/>
              <p:cNvSpPr/>
              <p:nvPr/>
            </p:nvSpPr>
            <p:spPr bwMode="auto">
              <a:xfrm rot="20518294">
                <a:off x="2496210" y="4525295"/>
                <a:ext cx="577884" cy="109517"/>
              </a:xfrm>
              <a:prstGeom prst="roundRect">
                <a:avLst/>
              </a:prstGeom>
              <a:solidFill>
                <a:srgbClr val="FFC000"/>
              </a:solid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nvGrpSpPr>
              <p:cNvPr id="13" name="Group 12"/>
              <p:cNvGrpSpPr/>
              <p:nvPr/>
            </p:nvGrpSpPr>
            <p:grpSpPr>
              <a:xfrm>
                <a:off x="270543" y="4669478"/>
                <a:ext cx="2250160" cy="938235"/>
                <a:chOff x="240483" y="4692028"/>
                <a:chExt cx="2250160" cy="938235"/>
              </a:xfrm>
            </p:grpSpPr>
            <p:sp>
              <p:nvSpPr>
                <p:cNvPr id="10" name="TextBox 9"/>
                <p:cNvSpPr txBox="1"/>
                <p:nvPr/>
              </p:nvSpPr>
              <p:spPr>
                <a:xfrm>
                  <a:off x="240483" y="5230153"/>
                  <a:ext cx="2250160" cy="400110"/>
                </a:xfrm>
                <a:prstGeom prst="rect">
                  <a:avLst/>
                </a:prstGeom>
                <a:solidFill>
                  <a:schemeClr val="tx1"/>
                </a:solidFill>
              </p:spPr>
              <p:txBody>
                <a:bodyPr wrap="none" rtlCol="0">
                  <a:spAutoFit/>
                </a:bodyPr>
                <a:lstStyle/>
                <a:p>
                  <a:r>
                    <a:rPr lang="en-US" sz="2000" dirty="0" err="1" smtClean="0">
                      <a:solidFill>
                        <a:srgbClr val="FFFF00"/>
                      </a:solidFill>
                    </a:rPr>
                    <a:t>e.m</a:t>
                  </a:r>
                  <a:r>
                    <a:rPr lang="en-US" sz="2000" dirty="0" smtClean="0">
                      <a:solidFill>
                        <a:srgbClr val="FFFF00"/>
                      </a:solidFill>
                    </a:rPr>
                    <a:t>. tracking sensor</a:t>
                  </a:r>
                  <a:endParaRPr lang="en-US" sz="2000" dirty="0">
                    <a:solidFill>
                      <a:srgbClr val="FFFF00"/>
                    </a:solidFill>
                  </a:endParaRPr>
                </a:p>
              </p:txBody>
            </p:sp>
            <p:cxnSp>
              <p:nvCxnSpPr>
                <p:cNvPr id="12" name="Straight Arrow Connector 11"/>
                <p:cNvCxnSpPr>
                  <a:endCxn id="30" idx="1"/>
                </p:cNvCxnSpPr>
                <p:nvPr/>
              </p:nvCxnSpPr>
              <p:spPr bwMode="auto">
                <a:xfrm flipV="1">
                  <a:off x="1979023" y="4692028"/>
                  <a:ext cx="501313" cy="523102"/>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grpSp>
        </p:grpSp>
        <p:grpSp>
          <p:nvGrpSpPr>
            <p:cNvPr id="47" name="Group 46"/>
            <p:cNvGrpSpPr/>
            <p:nvPr/>
          </p:nvGrpSpPr>
          <p:grpSpPr>
            <a:xfrm>
              <a:off x="4896663" y="1867452"/>
              <a:ext cx="4022971" cy="3455120"/>
              <a:chOff x="4896663" y="1867452"/>
              <a:chExt cx="4022971" cy="3455120"/>
            </a:xfrm>
          </p:grpSpPr>
          <p:grpSp>
            <p:nvGrpSpPr>
              <p:cNvPr id="45" name="Group 44"/>
              <p:cNvGrpSpPr/>
              <p:nvPr/>
            </p:nvGrpSpPr>
            <p:grpSpPr>
              <a:xfrm>
                <a:off x="4896663" y="1867452"/>
                <a:ext cx="4022971" cy="3455120"/>
                <a:chOff x="4896663" y="1980177"/>
                <a:chExt cx="4022971" cy="3455120"/>
              </a:xfrm>
            </p:grpSpPr>
            <p:pic>
              <p:nvPicPr>
                <p:cNvPr id="19" name="Picture 18"/>
                <p:cNvPicPr/>
                <p:nvPr/>
              </p:nvPicPr>
              <p:blipFill rotWithShape="1">
                <a:blip r:embed="rId3"/>
                <a:srcRect l="14234" r="8494" b="17860"/>
                <a:stretch/>
              </p:blipFill>
              <p:spPr>
                <a:xfrm>
                  <a:off x="4896663" y="1980177"/>
                  <a:ext cx="3599365" cy="3455120"/>
                </a:xfrm>
                <a:prstGeom prst="rect">
                  <a:avLst/>
                </a:prstGeom>
              </p:spPr>
            </p:pic>
            <p:sp>
              <p:nvSpPr>
                <p:cNvPr id="20" name="TextBox 19"/>
                <p:cNvSpPr txBox="1"/>
                <p:nvPr/>
              </p:nvSpPr>
              <p:spPr>
                <a:xfrm>
                  <a:off x="7477212" y="2799665"/>
                  <a:ext cx="1442422" cy="338554"/>
                </a:xfrm>
                <a:prstGeom prst="rect">
                  <a:avLst/>
                </a:prstGeom>
                <a:solidFill>
                  <a:srgbClr val="000000"/>
                </a:solidFill>
              </p:spPr>
              <p:txBody>
                <a:bodyPr wrap="none" rtlCol="0">
                  <a:spAutoFit/>
                </a:bodyPr>
                <a:lstStyle/>
                <a:p>
                  <a:r>
                    <a:rPr lang="en-US" dirty="0" smtClean="0">
                      <a:solidFill>
                        <a:srgbClr val="FFFF00"/>
                      </a:solidFill>
                    </a:rPr>
                    <a:t>PET head FOV</a:t>
                  </a:r>
                  <a:endParaRPr lang="en-US" dirty="0">
                    <a:solidFill>
                      <a:srgbClr val="FFFF00"/>
                    </a:solidFill>
                  </a:endParaRPr>
                </a:p>
              </p:txBody>
            </p:sp>
            <p:sp>
              <p:nvSpPr>
                <p:cNvPr id="21" name="TextBox 20"/>
                <p:cNvSpPr txBox="1"/>
                <p:nvPr/>
              </p:nvSpPr>
              <p:spPr>
                <a:xfrm>
                  <a:off x="6989931" y="4074769"/>
                  <a:ext cx="1178985" cy="307777"/>
                </a:xfrm>
                <a:prstGeom prst="rect">
                  <a:avLst/>
                </a:prstGeom>
                <a:solidFill>
                  <a:srgbClr val="000000"/>
                </a:solidFill>
              </p:spPr>
              <p:txBody>
                <a:bodyPr wrap="square" rtlCol="0">
                  <a:spAutoFit/>
                </a:bodyPr>
                <a:lstStyle/>
                <a:p>
                  <a:pPr algn="ctr"/>
                  <a:r>
                    <a:rPr lang="en-US" sz="1400" dirty="0" smtClean="0">
                      <a:solidFill>
                        <a:srgbClr val="FFFF00"/>
                      </a:solidFill>
                    </a:rPr>
                    <a:t>US FOV</a:t>
                  </a:r>
                  <a:endParaRPr lang="en-US" sz="1400" dirty="0">
                    <a:solidFill>
                      <a:srgbClr val="FFFF00"/>
                    </a:solidFill>
                  </a:endParaRPr>
                </a:p>
              </p:txBody>
            </p:sp>
            <p:sp>
              <p:nvSpPr>
                <p:cNvPr id="25" name="Oval 24"/>
                <p:cNvSpPr/>
                <p:nvPr/>
              </p:nvSpPr>
              <p:spPr>
                <a:xfrm>
                  <a:off x="6133209" y="3613934"/>
                  <a:ext cx="292203" cy="271262"/>
                </a:xfrm>
                <a:prstGeom prst="ellipse">
                  <a:avLst/>
                </a:prstGeom>
                <a:gradFill flip="none" rotWithShape="1">
                  <a:gsLst>
                    <a:gs pos="35000">
                      <a:srgbClr val="FF0000">
                        <a:alpha val="71000"/>
                      </a:srgbClr>
                    </a:gs>
                    <a:gs pos="100000">
                      <a:srgbClr val="FFFFFF">
                        <a:alpha val="71000"/>
                      </a:srgbClr>
                    </a:gs>
                  </a:gsLst>
                  <a:path path="shape">
                    <a:fillToRect l="50000" t="50000" r="50000" b="50000"/>
                  </a:path>
                  <a:tileRect/>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2" name="TextBox 31"/>
                <p:cNvSpPr txBox="1"/>
                <p:nvPr/>
              </p:nvSpPr>
              <p:spPr>
                <a:xfrm>
                  <a:off x="6957458" y="3588890"/>
                  <a:ext cx="1737515" cy="338554"/>
                </a:xfrm>
                <a:prstGeom prst="rect">
                  <a:avLst/>
                </a:prstGeom>
                <a:solidFill>
                  <a:schemeClr val="tx1"/>
                </a:solidFill>
              </p:spPr>
              <p:txBody>
                <a:bodyPr wrap="square" rtlCol="0">
                  <a:spAutoFit/>
                </a:bodyPr>
                <a:lstStyle/>
                <a:p>
                  <a:r>
                    <a:rPr lang="en-US" dirty="0" smtClean="0">
                      <a:solidFill>
                        <a:srgbClr val="FFB241"/>
                      </a:solidFill>
                    </a:rPr>
                    <a:t>Object under study</a:t>
                  </a:r>
                  <a:endParaRPr lang="en-US" dirty="0">
                    <a:solidFill>
                      <a:srgbClr val="FFB241"/>
                    </a:solidFill>
                  </a:endParaRPr>
                </a:p>
              </p:txBody>
            </p:sp>
            <p:cxnSp>
              <p:nvCxnSpPr>
                <p:cNvPr id="36" name="Straight Arrow Connector 35"/>
                <p:cNvCxnSpPr/>
                <p:nvPr/>
              </p:nvCxnSpPr>
              <p:spPr bwMode="auto">
                <a:xfrm flipH="1">
                  <a:off x="6500564" y="4245742"/>
                  <a:ext cx="473450" cy="0"/>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cxnSp>
              <p:nvCxnSpPr>
                <p:cNvPr id="41" name="Straight Arrow Connector 40"/>
                <p:cNvCxnSpPr>
                  <a:stCxn id="32" idx="1"/>
                </p:cNvCxnSpPr>
                <p:nvPr/>
              </p:nvCxnSpPr>
              <p:spPr bwMode="auto">
                <a:xfrm flipH="1">
                  <a:off x="6350261" y="3758167"/>
                  <a:ext cx="607197" cy="6647"/>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cxnSp>
              <p:nvCxnSpPr>
                <p:cNvPr id="44" name="Straight Arrow Connector 43"/>
                <p:cNvCxnSpPr>
                  <a:stCxn id="20" idx="1"/>
                </p:cNvCxnSpPr>
                <p:nvPr/>
              </p:nvCxnSpPr>
              <p:spPr bwMode="auto">
                <a:xfrm flipH="1" flipV="1">
                  <a:off x="6707668" y="2964966"/>
                  <a:ext cx="769544" cy="3976"/>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grpSp>
          <p:sp>
            <p:nvSpPr>
              <p:cNvPr id="46" name="TextBox 45"/>
              <p:cNvSpPr txBox="1"/>
              <p:nvPr/>
            </p:nvSpPr>
            <p:spPr>
              <a:xfrm>
                <a:off x="7575223" y="1991366"/>
                <a:ext cx="1329711" cy="338554"/>
              </a:xfrm>
              <a:prstGeom prst="rect">
                <a:avLst/>
              </a:prstGeom>
              <a:solidFill>
                <a:srgbClr val="000000"/>
              </a:solidFill>
            </p:spPr>
            <p:txBody>
              <a:bodyPr wrap="none" rtlCol="0">
                <a:spAutoFit/>
              </a:bodyPr>
              <a:lstStyle/>
              <a:p>
                <a:r>
                  <a:rPr lang="en-US" dirty="0" smtClean="0">
                    <a:solidFill>
                      <a:srgbClr val="FFFF00"/>
                    </a:solidFill>
                  </a:rPr>
                  <a:t>External plate</a:t>
                </a:r>
                <a:endParaRPr lang="en-US" dirty="0">
                  <a:solidFill>
                    <a:srgbClr val="FFFF00"/>
                  </a:solidFill>
                </a:endParaRPr>
              </a:p>
            </p:txBody>
          </p:sp>
          <p:cxnSp>
            <p:nvCxnSpPr>
              <p:cNvPr id="50" name="Straight Arrow Connector 49"/>
              <p:cNvCxnSpPr/>
              <p:nvPr/>
            </p:nvCxnSpPr>
            <p:spPr bwMode="auto">
              <a:xfrm flipH="1" flipV="1">
                <a:off x="6807462" y="2185550"/>
                <a:ext cx="769544" cy="3977"/>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grpSp>
      </p:grpSp>
      <p:sp>
        <p:nvSpPr>
          <p:cNvPr id="33" name="Title 1"/>
          <p:cNvSpPr>
            <a:spLocks noGrp="1"/>
          </p:cNvSpPr>
          <p:nvPr>
            <p:ph type="title"/>
          </p:nvPr>
        </p:nvSpPr>
        <p:spPr>
          <a:xfrm>
            <a:off x="914400" y="-152400"/>
            <a:ext cx="7772400" cy="1143000"/>
          </a:xfrm>
        </p:spPr>
        <p:txBody>
          <a:bodyPr/>
          <a:lstStyle/>
          <a:p>
            <a:pPr>
              <a:defRPr/>
            </a:pPr>
            <a:r>
              <a:rPr lang="en-US" dirty="0" smtClean="0"/>
              <a:t>Two Different Probes...</a:t>
            </a:r>
            <a:endParaRPr lang="en-US" dirty="0"/>
          </a:p>
        </p:txBody>
      </p:sp>
      <p:pic>
        <p:nvPicPr>
          <p:cNvPr id="34" name="Picture 33"/>
          <p:cNvPicPr/>
          <p:nvPr/>
        </p:nvPicPr>
        <p:blipFill>
          <a:blip r:embed="rId2"/>
          <a:stretch>
            <a:fillRect/>
          </a:stretch>
        </p:blipFill>
        <p:spPr>
          <a:xfrm>
            <a:off x="6219533" y="1388585"/>
            <a:ext cx="1919322" cy="1615083"/>
          </a:xfrm>
          <a:prstGeom prst="rect">
            <a:avLst/>
          </a:prstGeom>
        </p:spPr>
      </p:pic>
      <p:pic>
        <p:nvPicPr>
          <p:cNvPr id="35" name="Picture 34" descr="desylogo_cyan_trans_klein.gif"/>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8299179" y="955953"/>
            <a:ext cx="777619" cy="77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16764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Different Probes...</a:t>
            </a:r>
            <a:endParaRPr lang="en-US"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14</a:t>
            </a:fld>
            <a:endParaRPr lang="en-US" sz="800"/>
          </a:p>
        </p:txBody>
      </p:sp>
      <p:grpSp>
        <p:nvGrpSpPr>
          <p:cNvPr id="21" name="Group 20"/>
          <p:cNvGrpSpPr/>
          <p:nvPr/>
        </p:nvGrpSpPr>
        <p:grpSpPr>
          <a:xfrm>
            <a:off x="337088" y="1223032"/>
            <a:ext cx="4993885" cy="4594213"/>
            <a:chOff x="337088" y="1223032"/>
            <a:chExt cx="4993885" cy="4594213"/>
          </a:xfrm>
        </p:grpSpPr>
        <p:sp>
          <p:nvSpPr>
            <p:cNvPr id="22" name="Rectangle 21"/>
            <p:cNvSpPr/>
            <p:nvPr/>
          </p:nvSpPr>
          <p:spPr bwMode="auto">
            <a:xfrm>
              <a:off x="337088" y="1223032"/>
              <a:ext cx="4991119" cy="4594213"/>
            </a:xfrm>
            <a:prstGeom prst="rect">
              <a:avLst/>
            </a:prstGeom>
            <a:solidFill>
              <a:schemeClr val="bg1"/>
            </a:solidFill>
            <a:ln w="28575" cap="flat" cmpd="sng" algn="ctr">
              <a:solidFill>
                <a:srgbClr val="FFFF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Times New Roman" pitchFamily="62" charset="0"/>
              </a:endParaRPr>
            </a:p>
          </p:txBody>
        </p:sp>
        <p:grpSp>
          <p:nvGrpSpPr>
            <p:cNvPr id="23" name="Group 22"/>
            <p:cNvGrpSpPr/>
            <p:nvPr/>
          </p:nvGrpSpPr>
          <p:grpSpPr>
            <a:xfrm>
              <a:off x="415630" y="1302342"/>
              <a:ext cx="4915343" cy="4436504"/>
              <a:chOff x="415630" y="1302342"/>
              <a:chExt cx="4915343" cy="4436504"/>
            </a:xfrm>
          </p:grpSpPr>
          <p:pic>
            <p:nvPicPr>
              <p:cNvPr id="25" name="Picture 24" descr="2002italy1euroobv24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1808" y="4018299"/>
                <a:ext cx="1727745" cy="1720547"/>
              </a:xfrm>
              <a:prstGeom prst="rect">
                <a:avLst/>
              </a:prstGeom>
            </p:spPr>
          </p:pic>
          <p:grpSp>
            <p:nvGrpSpPr>
              <p:cNvPr id="26" name="Group 25"/>
              <p:cNvGrpSpPr/>
              <p:nvPr/>
            </p:nvGrpSpPr>
            <p:grpSpPr>
              <a:xfrm>
                <a:off x="415630" y="1302342"/>
                <a:ext cx="4915343" cy="2099349"/>
                <a:chOff x="470512" y="1318021"/>
                <a:chExt cx="5553075" cy="2371725"/>
              </a:xfrm>
            </p:grpSpPr>
            <p:pic>
              <p:nvPicPr>
                <p:cNvPr id="28" name="Picture 27"/>
                <p:cNvPicPr/>
                <p:nvPr/>
              </p:nvPicPr>
              <p:blipFill>
                <a:blip r:embed="rId4">
                  <a:extLst>
                    <a:ext uri="{28A0092B-C50C-407E-A947-70E740481C1C}">
                      <a14:useLocalDpi xmlns:a14="http://schemas.microsoft.com/office/drawing/2010/main" val="0"/>
                    </a:ext>
                  </a:extLst>
                </a:blip>
                <a:srcRect/>
                <a:stretch>
                  <a:fillRect/>
                </a:stretch>
              </p:blipFill>
              <p:spPr bwMode="auto">
                <a:xfrm>
                  <a:off x="470512" y="1318021"/>
                  <a:ext cx="5553075" cy="2371725"/>
                </a:xfrm>
                <a:prstGeom prst="rect">
                  <a:avLst/>
                </a:prstGeom>
                <a:noFill/>
                <a:ln>
                  <a:noFill/>
                </a:ln>
              </p:spPr>
            </p:pic>
            <p:grpSp>
              <p:nvGrpSpPr>
                <p:cNvPr id="29" name="Group 28"/>
                <p:cNvGrpSpPr/>
                <p:nvPr/>
              </p:nvGrpSpPr>
              <p:grpSpPr>
                <a:xfrm>
                  <a:off x="4746403" y="2712624"/>
                  <a:ext cx="1109787" cy="505197"/>
                  <a:chOff x="5875363" y="2712624"/>
                  <a:chExt cx="1109787" cy="505197"/>
                </a:xfrm>
              </p:grpSpPr>
              <p:cxnSp>
                <p:nvCxnSpPr>
                  <p:cNvPr id="34" name="Straight Arrow Connector 33"/>
                  <p:cNvCxnSpPr/>
                  <p:nvPr/>
                </p:nvCxnSpPr>
                <p:spPr bwMode="auto">
                  <a:xfrm flipV="1">
                    <a:off x="6695082" y="2712624"/>
                    <a:ext cx="290068" cy="124427"/>
                  </a:xfrm>
                  <a:prstGeom prst="straightConnector1">
                    <a:avLst/>
                  </a:prstGeom>
                  <a:solidFill>
                    <a:schemeClr val="accent1"/>
                  </a:solidFill>
                  <a:ln w="6350" cap="flat" cmpd="sng" algn="ctr">
                    <a:solidFill>
                      <a:schemeClr val="tx1"/>
                    </a:solidFill>
                    <a:prstDash val="solid"/>
                    <a:round/>
                    <a:headEnd type="none" w="med" len="med"/>
                    <a:tailEnd type="arrow"/>
                  </a:ln>
                  <a:effectLst/>
                </p:spPr>
              </p:cxnSp>
              <p:cxnSp>
                <p:nvCxnSpPr>
                  <p:cNvPr id="35" name="Straight Arrow Connector 34"/>
                  <p:cNvCxnSpPr/>
                  <p:nvPr/>
                </p:nvCxnSpPr>
                <p:spPr bwMode="auto">
                  <a:xfrm flipH="1">
                    <a:off x="5875363" y="3035357"/>
                    <a:ext cx="396377" cy="182464"/>
                  </a:xfrm>
                  <a:prstGeom prst="straightConnector1">
                    <a:avLst/>
                  </a:prstGeom>
                  <a:solidFill>
                    <a:schemeClr val="accent1"/>
                  </a:solidFill>
                  <a:ln w="6350" cap="flat" cmpd="sng" algn="ctr">
                    <a:solidFill>
                      <a:schemeClr val="tx1"/>
                    </a:solidFill>
                    <a:prstDash val="solid"/>
                    <a:round/>
                    <a:headEnd type="none" w="med" len="med"/>
                    <a:tailEnd type="arrow"/>
                  </a:ln>
                  <a:effectLst/>
                </p:spPr>
              </p:cxnSp>
              <p:sp>
                <p:nvSpPr>
                  <p:cNvPr id="36" name="TextBox 35"/>
                  <p:cNvSpPr txBox="1"/>
                  <p:nvPr/>
                </p:nvSpPr>
                <p:spPr>
                  <a:xfrm rot="20198249">
                    <a:off x="6244088" y="2790295"/>
                    <a:ext cx="502061" cy="261610"/>
                  </a:xfrm>
                  <a:prstGeom prst="rect">
                    <a:avLst/>
                  </a:prstGeom>
                  <a:noFill/>
                </p:spPr>
                <p:txBody>
                  <a:bodyPr wrap="none" rtlCol="0">
                    <a:spAutoFit/>
                  </a:bodyPr>
                  <a:lstStyle/>
                  <a:p>
                    <a:r>
                      <a:rPr lang="en-US" sz="1100" dirty="0" smtClean="0"/>
                      <a:t>22.00</a:t>
                    </a:r>
                    <a:endParaRPr lang="en-US" sz="1100" dirty="0"/>
                  </a:p>
                </p:txBody>
              </p:sp>
            </p:grpSp>
            <p:grpSp>
              <p:nvGrpSpPr>
                <p:cNvPr id="30" name="Group 29"/>
                <p:cNvGrpSpPr/>
                <p:nvPr/>
              </p:nvGrpSpPr>
              <p:grpSpPr>
                <a:xfrm>
                  <a:off x="2241153" y="3155102"/>
                  <a:ext cx="1109787" cy="505197"/>
                  <a:chOff x="5875363" y="2712624"/>
                  <a:chExt cx="1109787" cy="505197"/>
                </a:xfrm>
              </p:grpSpPr>
              <p:cxnSp>
                <p:nvCxnSpPr>
                  <p:cNvPr id="31" name="Straight Arrow Connector 30"/>
                  <p:cNvCxnSpPr/>
                  <p:nvPr/>
                </p:nvCxnSpPr>
                <p:spPr bwMode="auto">
                  <a:xfrm flipV="1">
                    <a:off x="6695082" y="2712624"/>
                    <a:ext cx="290068" cy="124427"/>
                  </a:xfrm>
                  <a:prstGeom prst="straightConnector1">
                    <a:avLst/>
                  </a:prstGeom>
                  <a:solidFill>
                    <a:schemeClr val="accent1"/>
                  </a:solidFill>
                  <a:ln w="6350"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flipH="1">
                    <a:off x="5875363" y="3035357"/>
                    <a:ext cx="396377" cy="182464"/>
                  </a:xfrm>
                  <a:prstGeom prst="straightConnector1">
                    <a:avLst/>
                  </a:prstGeom>
                  <a:solidFill>
                    <a:schemeClr val="accent1"/>
                  </a:solidFill>
                  <a:ln w="6350" cap="flat" cmpd="sng" algn="ctr">
                    <a:solidFill>
                      <a:schemeClr val="tx1"/>
                    </a:solidFill>
                    <a:prstDash val="solid"/>
                    <a:round/>
                    <a:headEnd type="none" w="med" len="med"/>
                    <a:tailEnd type="arrow"/>
                  </a:ln>
                  <a:effectLst/>
                </p:spPr>
              </p:cxnSp>
              <p:sp>
                <p:nvSpPr>
                  <p:cNvPr id="33" name="TextBox 32"/>
                  <p:cNvSpPr txBox="1"/>
                  <p:nvPr/>
                </p:nvSpPr>
                <p:spPr>
                  <a:xfrm rot="20198249">
                    <a:off x="6244088" y="2790295"/>
                    <a:ext cx="502061" cy="261610"/>
                  </a:xfrm>
                  <a:prstGeom prst="rect">
                    <a:avLst/>
                  </a:prstGeom>
                  <a:noFill/>
                </p:spPr>
                <p:txBody>
                  <a:bodyPr wrap="none" rtlCol="0">
                    <a:spAutoFit/>
                  </a:bodyPr>
                  <a:lstStyle/>
                  <a:p>
                    <a:r>
                      <a:rPr lang="en-US" sz="1100" dirty="0" smtClean="0"/>
                      <a:t>22.00</a:t>
                    </a:r>
                    <a:endParaRPr lang="en-US" sz="1100" dirty="0"/>
                  </a:p>
                </p:txBody>
              </p:sp>
            </p:grpSp>
          </p:grpSp>
          <p:sp>
            <p:nvSpPr>
              <p:cNvPr id="27" name="TextBox 26"/>
              <p:cNvSpPr txBox="1"/>
              <p:nvPr/>
            </p:nvSpPr>
            <p:spPr>
              <a:xfrm>
                <a:off x="774357" y="3457419"/>
                <a:ext cx="2407180" cy="461665"/>
              </a:xfrm>
              <a:prstGeom prst="rect">
                <a:avLst/>
              </a:prstGeom>
              <a:noFill/>
            </p:spPr>
            <p:txBody>
              <a:bodyPr wrap="none" rtlCol="0">
                <a:spAutoFit/>
              </a:bodyPr>
              <a:lstStyle/>
              <a:p>
                <a:r>
                  <a:rPr lang="en-US" sz="2400" dirty="0" smtClean="0"/>
                  <a:t>Option 1: prostate</a:t>
                </a:r>
                <a:endParaRPr lang="en-US" sz="2400" dirty="0"/>
              </a:p>
            </p:txBody>
          </p:sp>
        </p:grpSp>
        <p:sp>
          <p:nvSpPr>
            <p:cNvPr id="24" name="Rectangle 23"/>
            <p:cNvSpPr/>
            <p:nvPr/>
          </p:nvSpPr>
          <p:spPr bwMode="auto">
            <a:xfrm>
              <a:off x="3253465" y="1293592"/>
              <a:ext cx="2061834" cy="1826710"/>
            </a:xfrm>
            <a:prstGeom prst="rect">
              <a:avLst/>
            </a:prstGeom>
            <a:solidFill>
              <a:srgbClr val="FFFFFF"/>
            </a:solidFill>
            <a:ln w="28575" cap="flat" cmpd="sng" algn="ctr">
              <a:solidFill>
                <a:srgbClr val="FFFF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graphicFrame>
        <p:nvGraphicFramePr>
          <p:cNvPr id="40" name="Table 39"/>
          <p:cNvGraphicFramePr>
            <a:graphicFrameLocks noGrp="1"/>
          </p:cNvGraphicFramePr>
          <p:nvPr>
            <p:extLst>
              <p:ext uri="{D42A27DB-BD31-4B8C-83A1-F6EECF244321}">
                <p14:modId xmlns:p14="http://schemas.microsoft.com/office/powerpoint/2010/main" val="3562115884"/>
              </p:ext>
            </p:extLst>
          </p:nvPr>
        </p:nvGraphicFramePr>
        <p:xfrm>
          <a:off x="5432640" y="3376716"/>
          <a:ext cx="2634130" cy="2458608"/>
        </p:xfrm>
        <a:graphic>
          <a:graphicData uri="http://schemas.openxmlformats.org/drawingml/2006/table">
            <a:tbl>
              <a:tblPr firstRow="1" bandRow="1">
                <a:tableStyleId>{3C2FFA5D-87B4-456A-9821-1D502468CF0F}</a:tableStyleId>
              </a:tblPr>
              <a:tblGrid>
                <a:gridCol w="1434660"/>
                <a:gridCol w="488182"/>
                <a:gridCol w="711288"/>
              </a:tblGrid>
              <a:tr h="204884">
                <a:tc>
                  <a:txBody>
                    <a:bodyPr/>
                    <a:lstStyle/>
                    <a:p>
                      <a:pPr algn="ctr">
                        <a:lnSpc>
                          <a:spcPct val="90000"/>
                        </a:lnSpc>
                      </a:pPr>
                      <a:endParaRPr lang="en-US" sz="1000" b="1" dirty="0">
                        <a:solidFill>
                          <a:schemeClr val="bg1"/>
                        </a:solidFill>
                      </a:endParaRPr>
                    </a:p>
                  </a:txBody>
                  <a:tcPr marL="50519" marR="50519" marT="25260" marB="25260">
                    <a:noFill/>
                  </a:tcPr>
                </a:tc>
                <a:tc>
                  <a:txBody>
                    <a:bodyPr/>
                    <a:lstStyle/>
                    <a:p>
                      <a:pPr algn="ctr">
                        <a:lnSpc>
                          <a:spcPct val="90000"/>
                        </a:lnSpc>
                      </a:pPr>
                      <a:endParaRPr lang="en-US" sz="1000" b="1" dirty="0">
                        <a:solidFill>
                          <a:schemeClr val="bg1"/>
                        </a:solidFill>
                      </a:endParaRPr>
                    </a:p>
                  </a:txBody>
                  <a:tcPr marL="50519" marR="50519" marT="25260" marB="25260">
                    <a:noFill/>
                  </a:tcPr>
                </a:tc>
                <a:tc>
                  <a:txBody>
                    <a:bodyPr/>
                    <a:lstStyle/>
                    <a:p>
                      <a:pPr algn="ctr">
                        <a:lnSpc>
                          <a:spcPct val="90000"/>
                        </a:lnSpc>
                      </a:pPr>
                      <a:r>
                        <a:rPr lang="en-US" sz="1000" b="1" dirty="0" smtClean="0">
                          <a:solidFill>
                            <a:schemeClr val="bg1"/>
                          </a:solidFill>
                        </a:rPr>
                        <a:t>Prostate</a:t>
                      </a:r>
                      <a:endParaRPr lang="en-US" sz="1000" b="1" dirty="0">
                        <a:solidFill>
                          <a:schemeClr val="bg1"/>
                        </a:solidFill>
                      </a:endParaRPr>
                    </a:p>
                  </a:txBody>
                  <a:tcPr marL="50519" marR="50519" marT="25260" marB="25260">
                    <a:solidFill>
                      <a:schemeClr val="bg1">
                        <a:lumMod val="50000"/>
                      </a:schemeClr>
                    </a:solidFill>
                  </a:tcPr>
                </a:tc>
              </a:tr>
              <a:tr h="204884">
                <a:tc>
                  <a:txBody>
                    <a:bodyPr/>
                    <a:lstStyle/>
                    <a:p>
                      <a:r>
                        <a:rPr lang="en-US" sz="1000" dirty="0" smtClean="0"/>
                        <a:t>Crystal Matrix</a:t>
                      </a:r>
                      <a:endParaRPr lang="en-US" sz="1000" dirty="0"/>
                    </a:p>
                  </a:txBody>
                  <a:tcPr marL="50519" marR="50519" marT="25260" marB="2526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t>[mm</a:t>
                      </a:r>
                      <a:r>
                        <a:rPr lang="en-US" sz="1000" baseline="30000" dirty="0" smtClean="0"/>
                        <a:t>2</a:t>
                      </a:r>
                      <a:r>
                        <a:rPr lang="en-US" sz="1000" baseline="0" dirty="0" smtClean="0"/>
                        <a:t>]</a:t>
                      </a:r>
                      <a:endParaRPr lang="en-US" sz="1000" dirty="0" smtClean="0"/>
                    </a:p>
                  </a:txBody>
                  <a:tcPr marL="68580" marR="68580" marT="0" marB="0" anchor="ctr"/>
                </a:tc>
                <a:tc>
                  <a:txBody>
                    <a:bodyPr/>
                    <a:lstStyle/>
                    <a:p>
                      <a:pPr algn="just">
                        <a:lnSpc>
                          <a:spcPct val="110000"/>
                        </a:lnSpc>
                        <a:spcAft>
                          <a:spcPts val="0"/>
                        </a:spcAft>
                      </a:pPr>
                      <a:r>
                        <a:rPr lang="en-US" sz="1000" dirty="0" smtClean="0">
                          <a:effectLst/>
                          <a:latin typeface="+mn-lt"/>
                          <a:ea typeface="Cambria"/>
                          <a:cs typeface="Times New Roman"/>
                        </a:rPr>
                        <a:t>14 x 15</a:t>
                      </a:r>
                      <a:endParaRPr lang="en-US" sz="1000" dirty="0">
                        <a:effectLst/>
                        <a:latin typeface="+mn-lt"/>
                        <a:ea typeface="Cambria"/>
                        <a:cs typeface="Times New Roman"/>
                      </a:endParaRPr>
                    </a:p>
                  </a:txBody>
                  <a:tcPr marL="68580" marR="68580" marT="0" marB="0" anchor="ctr"/>
                </a:tc>
              </a:tr>
              <a:tr h="204884">
                <a:tc>
                  <a:txBody>
                    <a:bodyPr/>
                    <a:lstStyle/>
                    <a:p>
                      <a:pPr algn="just">
                        <a:lnSpc>
                          <a:spcPct val="110000"/>
                        </a:lnSpc>
                        <a:spcAft>
                          <a:spcPts val="0"/>
                        </a:spcAft>
                      </a:pPr>
                      <a:r>
                        <a:rPr lang="en-US" sz="1000" dirty="0" smtClean="0">
                          <a:effectLst/>
                          <a:latin typeface="+mn-lt"/>
                          <a:ea typeface="Cambria"/>
                          <a:cs typeface="Times New Roman"/>
                        </a:rPr>
                        <a:t>Fiber length</a:t>
                      </a:r>
                      <a:endParaRPr lang="en-US" sz="1000" dirty="0">
                        <a:effectLst/>
                        <a:latin typeface="+mn-lt"/>
                        <a:ea typeface="Cambria"/>
                        <a:cs typeface="Times New Roman"/>
                      </a:endParaRPr>
                    </a:p>
                  </a:txBody>
                  <a:tcPr marL="68580" marR="68580" marT="0" marB="0" anchor="ctr"/>
                </a:tc>
                <a:tc>
                  <a:txBody>
                    <a:bodyPr/>
                    <a:lstStyle/>
                    <a:p>
                      <a:pPr algn="l">
                        <a:lnSpc>
                          <a:spcPct val="110000"/>
                        </a:lnSpc>
                        <a:spcAft>
                          <a:spcPts val="0"/>
                        </a:spcAft>
                      </a:pPr>
                      <a:r>
                        <a:rPr lang="en-US" sz="1000" dirty="0" smtClean="0">
                          <a:effectLst/>
                          <a:latin typeface="+mn-lt"/>
                          <a:ea typeface="Cambria"/>
                          <a:cs typeface="Times New Roman"/>
                        </a:rPr>
                        <a:t>[mm]</a:t>
                      </a:r>
                      <a:endParaRPr lang="en-US" sz="1000" dirty="0">
                        <a:effectLst/>
                        <a:latin typeface="+mn-lt"/>
                        <a:ea typeface="Cambria"/>
                        <a:cs typeface="Times New Roman"/>
                      </a:endParaRP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10</a:t>
                      </a:r>
                    </a:p>
                  </a:txBody>
                  <a:tcPr marL="68580" marR="68580" marT="0" marB="0" anchor="ctr"/>
                </a:tc>
              </a:tr>
              <a:tr h="204884">
                <a:tc>
                  <a:txBody>
                    <a:bodyPr/>
                    <a:lstStyle/>
                    <a:p>
                      <a:pPr algn="just">
                        <a:lnSpc>
                          <a:spcPct val="110000"/>
                        </a:lnSpc>
                        <a:spcAft>
                          <a:spcPts val="0"/>
                        </a:spcAft>
                      </a:pPr>
                      <a:r>
                        <a:rPr lang="en-US" sz="1000" dirty="0">
                          <a:effectLst/>
                          <a:latin typeface="+mn-lt"/>
                          <a:ea typeface="Cambria"/>
                          <a:cs typeface="Times New Roman"/>
                        </a:rPr>
                        <a:t>Fiber pitch x/</a:t>
                      </a:r>
                      <a:r>
                        <a:rPr lang="en-US" sz="1000" dirty="0" smtClean="0">
                          <a:effectLst/>
                          <a:latin typeface="+mn-lt"/>
                          <a:ea typeface="Cambria"/>
                          <a:cs typeface="Times New Roman"/>
                        </a:rPr>
                        <a:t>y</a:t>
                      </a:r>
                      <a:endParaRPr lang="en-US" sz="1000" dirty="0">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effectLst/>
                          <a:latin typeface="+mn-lt"/>
                          <a:ea typeface="Cambria"/>
                          <a:cs typeface="Times New Roman"/>
                        </a:rPr>
                        <a:t>[µm]</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780/800</a:t>
                      </a:r>
                    </a:p>
                  </a:txBody>
                  <a:tcPr marL="68580" marR="68580" marT="0" marB="0" anchor="ctr"/>
                </a:tc>
              </a:tr>
              <a:tr h="204884">
                <a:tc>
                  <a:txBody>
                    <a:bodyPr/>
                    <a:lstStyle/>
                    <a:p>
                      <a:pPr algn="just">
                        <a:lnSpc>
                          <a:spcPct val="110000"/>
                        </a:lnSpc>
                        <a:spcAft>
                          <a:spcPts val="0"/>
                        </a:spcAft>
                      </a:pPr>
                      <a:r>
                        <a:rPr lang="en-US" sz="1000" dirty="0" smtClean="0">
                          <a:effectLst/>
                          <a:latin typeface="+mn-lt"/>
                          <a:ea typeface="Cambria"/>
                          <a:cs typeface="Times New Roman"/>
                        </a:rPr>
                        <a:t>#</a:t>
                      </a:r>
                      <a:r>
                        <a:rPr lang="en-US" sz="1000" baseline="0" dirty="0" smtClean="0">
                          <a:effectLst/>
                          <a:latin typeface="+mn-lt"/>
                          <a:ea typeface="Cambria"/>
                          <a:cs typeface="Times New Roman"/>
                        </a:rPr>
                        <a:t> F</a:t>
                      </a:r>
                      <a:r>
                        <a:rPr lang="en-US" sz="1000" dirty="0" smtClean="0">
                          <a:effectLst/>
                          <a:latin typeface="+mn-lt"/>
                          <a:ea typeface="Cambria"/>
                          <a:cs typeface="Times New Roman"/>
                        </a:rPr>
                        <a:t>ibers in</a:t>
                      </a:r>
                      <a:r>
                        <a:rPr lang="en-US" sz="1000" baseline="0" dirty="0" smtClean="0">
                          <a:effectLst/>
                          <a:latin typeface="+mn-lt"/>
                          <a:ea typeface="Cambria"/>
                          <a:cs typeface="Times New Roman"/>
                        </a:rPr>
                        <a:t> </a:t>
                      </a:r>
                      <a:r>
                        <a:rPr lang="en-US" sz="1000" dirty="0" smtClean="0">
                          <a:effectLst/>
                          <a:latin typeface="+mn-lt"/>
                          <a:ea typeface="Cambria"/>
                          <a:cs typeface="Times New Roman"/>
                        </a:rPr>
                        <a:t>x</a:t>
                      </a:r>
                      <a:r>
                        <a:rPr lang="en-US" sz="1000" dirty="0">
                          <a:effectLst/>
                          <a:latin typeface="+mn-lt"/>
                          <a:ea typeface="Cambria"/>
                          <a:cs typeface="Times New Roman"/>
                        </a:rPr>
                        <a:t>/y</a:t>
                      </a:r>
                    </a:p>
                  </a:txBody>
                  <a:tcPr marL="68580" marR="68580" marT="0" marB="0" anchor="ctr"/>
                </a:tc>
                <a:tc>
                  <a:txBody>
                    <a:bodyPr/>
                    <a:lstStyle/>
                    <a:p>
                      <a:pPr algn="l">
                        <a:lnSpc>
                          <a:spcPct val="110000"/>
                        </a:lnSpc>
                        <a:spcAft>
                          <a:spcPts val="0"/>
                        </a:spcAft>
                      </a:pPr>
                      <a:endParaRPr lang="en-US" sz="1000" dirty="0">
                        <a:effectLst/>
                        <a:latin typeface="+mn-lt"/>
                        <a:ea typeface="Cambria"/>
                        <a:cs typeface="Times New Roman"/>
                      </a:endParaRPr>
                    </a:p>
                  </a:txBody>
                  <a:tcPr marL="68580" marR="68580" marT="0" marB="0" anchor="ctr"/>
                </a:tc>
                <a:tc>
                  <a:txBody>
                    <a:bodyPr/>
                    <a:lstStyle/>
                    <a:p>
                      <a:pPr algn="just">
                        <a:lnSpc>
                          <a:spcPct val="110000"/>
                        </a:lnSpc>
                        <a:spcAft>
                          <a:spcPts val="0"/>
                        </a:spcAft>
                      </a:pPr>
                      <a:r>
                        <a:rPr lang="en-US" sz="900" dirty="0" smtClean="0">
                          <a:effectLst/>
                          <a:latin typeface="+mn-lt"/>
                          <a:ea typeface="Cambria"/>
                          <a:cs typeface="Times New Roman"/>
                        </a:rPr>
                        <a:t>18</a:t>
                      </a:r>
                      <a:r>
                        <a:rPr lang="en-US" sz="900" baseline="0" dirty="0" smtClean="0">
                          <a:effectLst/>
                          <a:latin typeface="+mn-lt"/>
                          <a:ea typeface="Cambria"/>
                          <a:cs typeface="Times New Roman"/>
                        </a:rPr>
                        <a:t>x</a:t>
                      </a:r>
                      <a:r>
                        <a:rPr lang="en-US" sz="900" dirty="0" smtClean="0">
                          <a:effectLst/>
                          <a:latin typeface="+mn-lt"/>
                          <a:ea typeface="Cambria"/>
                          <a:cs typeface="Times New Roman"/>
                        </a:rPr>
                        <a:t>18 (324)</a:t>
                      </a:r>
                      <a:endParaRPr lang="en-US" sz="900" dirty="0">
                        <a:effectLst/>
                        <a:latin typeface="+mn-lt"/>
                        <a:ea typeface="Cambria"/>
                        <a:cs typeface="Times New Roman"/>
                      </a:endParaRPr>
                    </a:p>
                  </a:txBody>
                  <a:tcPr marL="68580" marR="68580" marT="0" marB="0" anchor="ctr"/>
                </a:tc>
              </a:tr>
              <a:tr h="204884">
                <a:tc>
                  <a:txBody>
                    <a:bodyPr/>
                    <a:lstStyle/>
                    <a:p>
                      <a:pPr algn="just">
                        <a:lnSpc>
                          <a:spcPct val="110000"/>
                        </a:lnSpc>
                        <a:spcAft>
                          <a:spcPts val="0"/>
                        </a:spcAft>
                      </a:pPr>
                      <a:r>
                        <a:rPr lang="en-US" sz="1000" dirty="0" smtClean="0">
                          <a:solidFill>
                            <a:schemeClr val="tx1"/>
                          </a:solidFill>
                          <a:effectLst/>
                          <a:latin typeface="+mn-lt"/>
                          <a:ea typeface="Cambria"/>
                          <a:cs typeface="Times New Roman"/>
                        </a:rPr>
                        <a:t>Diffractive optics</a:t>
                      </a:r>
                      <a:endParaRPr lang="en-US" sz="1000" dirty="0">
                        <a:solidFill>
                          <a:schemeClr val="tx1"/>
                        </a:solidFill>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solidFill>
                            <a:schemeClr val="tx1"/>
                          </a:solidFill>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solidFill>
                            <a:schemeClr val="tx1"/>
                          </a:solidFill>
                          <a:effectLst/>
                          <a:latin typeface="+mn-lt"/>
                          <a:ea typeface="Cambria"/>
                          <a:cs typeface="Times New Roman"/>
                        </a:rPr>
                        <a:t>2</a:t>
                      </a:r>
                    </a:p>
                  </a:txBody>
                  <a:tcPr marL="68580" marR="68580" marT="0" marB="0" anchor="ctr"/>
                </a:tc>
              </a:tr>
              <a:tr h="204884">
                <a:tc>
                  <a:txBody>
                    <a:bodyPr/>
                    <a:lstStyle/>
                    <a:p>
                      <a:pPr algn="just">
                        <a:lnSpc>
                          <a:spcPct val="110000"/>
                        </a:lnSpc>
                        <a:spcAft>
                          <a:spcPts val="0"/>
                        </a:spcAft>
                      </a:pPr>
                      <a:r>
                        <a:rPr lang="en-US" sz="1000" dirty="0">
                          <a:solidFill>
                            <a:schemeClr val="tx1"/>
                          </a:solidFill>
                          <a:effectLst/>
                          <a:latin typeface="+mn-lt"/>
                          <a:ea typeface="Cambria"/>
                          <a:cs typeface="Times New Roman"/>
                        </a:rPr>
                        <a:t>SPAD array </a:t>
                      </a:r>
                      <a:r>
                        <a:rPr lang="en-US" sz="1000" dirty="0" smtClean="0">
                          <a:solidFill>
                            <a:schemeClr val="tx1"/>
                          </a:solidFill>
                          <a:effectLst/>
                          <a:latin typeface="+mn-lt"/>
                          <a:ea typeface="Cambria"/>
                          <a:cs typeface="Times New Roman"/>
                        </a:rPr>
                        <a:t>thickness</a:t>
                      </a:r>
                      <a:endParaRPr lang="en-US" sz="1000" dirty="0">
                        <a:solidFill>
                          <a:schemeClr val="tx1"/>
                        </a:solidFill>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solidFill>
                            <a:schemeClr val="tx1"/>
                          </a:solidFill>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solidFill>
                            <a:schemeClr val="tx1"/>
                          </a:solidFill>
                          <a:effectLst/>
                          <a:latin typeface="+mn-lt"/>
                          <a:ea typeface="Cambria"/>
                          <a:cs typeface="Times New Roman"/>
                        </a:rPr>
                        <a:t>0.75</a:t>
                      </a:r>
                    </a:p>
                  </a:txBody>
                  <a:tcPr marL="68580" marR="68580" marT="0" marB="0" anchor="ctr"/>
                </a:tc>
              </a:tr>
              <a:tr h="204884">
                <a:tc>
                  <a:txBody>
                    <a:bodyPr/>
                    <a:lstStyle/>
                    <a:p>
                      <a:pPr algn="just">
                        <a:lnSpc>
                          <a:spcPct val="110000"/>
                        </a:lnSpc>
                        <a:spcAft>
                          <a:spcPts val="0"/>
                        </a:spcAft>
                      </a:pPr>
                      <a:r>
                        <a:rPr lang="en-US" sz="1000" dirty="0">
                          <a:effectLst/>
                          <a:latin typeface="+mn-lt"/>
                          <a:ea typeface="Cambria"/>
                          <a:cs typeface="Times New Roman"/>
                        </a:rPr>
                        <a:t>PCB </a:t>
                      </a:r>
                      <a:r>
                        <a:rPr lang="en-US" sz="1000" dirty="0" smtClean="0">
                          <a:effectLst/>
                          <a:latin typeface="+mn-lt"/>
                          <a:ea typeface="Cambria"/>
                          <a:cs typeface="Times New Roman"/>
                        </a:rPr>
                        <a:t>thickness</a:t>
                      </a:r>
                      <a:endParaRPr lang="en-US" sz="1000" dirty="0">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a:t>
                      </a:r>
                    </a:p>
                  </a:txBody>
                  <a:tcPr marL="68580" marR="68580" marT="0" marB="0" anchor="ctr"/>
                </a:tc>
              </a:tr>
              <a:tr h="204884">
                <a:tc>
                  <a:txBody>
                    <a:bodyPr/>
                    <a:lstStyle/>
                    <a:p>
                      <a:pPr algn="just">
                        <a:lnSpc>
                          <a:spcPct val="110000"/>
                        </a:lnSpc>
                        <a:spcAft>
                          <a:spcPts val="0"/>
                        </a:spcAft>
                      </a:pPr>
                      <a:r>
                        <a:rPr lang="en-US" sz="1000" dirty="0" smtClean="0">
                          <a:effectLst/>
                          <a:latin typeface="+mn-lt"/>
                          <a:ea typeface="Cambria"/>
                          <a:cs typeface="Times New Roman"/>
                        </a:rPr>
                        <a:t># Readout </a:t>
                      </a:r>
                      <a:r>
                        <a:rPr lang="en-US" sz="1000" dirty="0">
                          <a:effectLst/>
                          <a:latin typeface="+mn-lt"/>
                          <a:ea typeface="Cambria"/>
                          <a:cs typeface="Times New Roman"/>
                        </a:rPr>
                        <a:t>layers</a:t>
                      </a:r>
                    </a:p>
                  </a:txBody>
                  <a:tcPr marL="68580" marR="68580" marT="0" marB="0" anchor="ctr"/>
                </a:tc>
                <a:tc>
                  <a:txBody>
                    <a:bodyPr/>
                    <a:lstStyle/>
                    <a:p>
                      <a:pPr algn="l">
                        <a:lnSpc>
                          <a:spcPct val="110000"/>
                        </a:lnSpc>
                        <a:spcAft>
                          <a:spcPts val="0"/>
                        </a:spcAft>
                      </a:pPr>
                      <a:endParaRPr lang="en-US" sz="1000">
                        <a:effectLst/>
                        <a:latin typeface="+mn-lt"/>
                        <a:ea typeface="Cambria"/>
                        <a:cs typeface="Times New Roman"/>
                      </a:endParaRP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a:t>
                      </a:r>
                    </a:p>
                  </a:txBody>
                  <a:tcPr marL="68580" marR="68580" marT="0" marB="0" anchor="ctr"/>
                </a:tc>
              </a:tr>
              <a:tr h="204884">
                <a:tc>
                  <a:txBody>
                    <a:bodyPr/>
                    <a:lstStyle/>
                    <a:p>
                      <a:pPr algn="just">
                        <a:lnSpc>
                          <a:spcPct val="110000"/>
                        </a:lnSpc>
                        <a:spcAft>
                          <a:spcPts val="0"/>
                        </a:spcAft>
                      </a:pPr>
                      <a:r>
                        <a:rPr lang="en-US" sz="1000" dirty="0">
                          <a:effectLst/>
                          <a:latin typeface="+mn-lt"/>
                          <a:ea typeface="Cambria"/>
                          <a:cs typeface="Times New Roman"/>
                        </a:rPr>
                        <a:t>Total thickness </a:t>
                      </a: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18</a:t>
                      </a:r>
                    </a:p>
                  </a:txBody>
                  <a:tcPr marL="68580" marR="68580" marT="0" marB="0" anchor="ctr"/>
                </a:tc>
              </a:tr>
              <a:tr h="204884">
                <a:tc>
                  <a:txBody>
                    <a:bodyPr/>
                    <a:lstStyle/>
                    <a:p>
                      <a:pPr algn="just">
                        <a:lnSpc>
                          <a:spcPct val="110000"/>
                        </a:lnSpc>
                        <a:spcAft>
                          <a:spcPts val="0"/>
                        </a:spcAft>
                      </a:pPr>
                      <a:r>
                        <a:rPr lang="en-US" sz="1000" dirty="0">
                          <a:effectLst/>
                          <a:latin typeface="+mn-lt"/>
                          <a:ea typeface="Cambria"/>
                          <a:cs typeface="Times New Roman"/>
                        </a:rPr>
                        <a:t>Diameter of </a:t>
                      </a:r>
                      <a:r>
                        <a:rPr lang="en-US" sz="1000" dirty="0" smtClean="0">
                          <a:effectLst/>
                          <a:latin typeface="+mn-lt"/>
                          <a:ea typeface="Cambria"/>
                          <a:cs typeface="Times New Roman"/>
                        </a:rPr>
                        <a:t>detector</a:t>
                      </a:r>
                      <a:endParaRPr lang="en-US" sz="1000" dirty="0">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23</a:t>
                      </a:r>
                    </a:p>
                  </a:txBody>
                  <a:tcPr marL="68580" marR="68580" marT="0" marB="0" anchor="ctr"/>
                </a:tc>
              </a:tr>
              <a:tr h="204884">
                <a:tc>
                  <a:txBody>
                    <a:bodyPr/>
                    <a:lstStyle/>
                    <a:p>
                      <a:pPr algn="just">
                        <a:lnSpc>
                          <a:spcPct val="110000"/>
                        </a:lnSpc>
                        <a:spcAft>
                          <a:spcPts val="0"/>
                        </a:spcAft>
                      </a:pPr>
                      <a:r>
                        <a:rPr lang="en-US" sz="1000" dirty="0">
                          <a:effectLst/>
                          <a:latin typeface="+mn-lt"/>
                          <a:ea typeface="Cambria"/>
                          <a:cs typeface="Times New Roman"/>
                        </a:rPr>
                        <a:t>Length of </a:t>
                      </a:r>
                      <a:r>
                        <a:rPr lang="en-US" sz="1000" dirty="0" smtClean="0">
                          <a:effectLst/>
                          <a:latin typeface="+mn-lt"/>
                          <a:ea typeface="Cambria"/>
                          <a:cs typeface="Times New Roman"/>
                        </a:rPr>
                        <a:t>detector</a:t>
                      </a:r>
                      <a:endParaRPr lang="en-US" sz="1000" dirty="0">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22</a:t>
                      </a:r>
                    </a:p>
                  </a:txBody>
                  <a:tcPr marL="68580" marR="68580" marT="0" marB="0" anchor="ctr"/>
                </a:tc>
              </a:tr>
            </a:tbl>
          </a:graphicData>
        </a:graphic>
      </p:graphicFrame>
      <p:sp>
        <p:nvSpPr>
          <p:cNvPr id="41"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43"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pic>
        <p:nvPicPr>
          <p:cNvPr id="37" name="Picture 36" descr="desylogo_cyan_trans_klein.gif"/>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8299179" y="955953"/>
            <a:ext cx="777619" cy="77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8"/>
          <p:cNvPicPr/>
          <p:nvPr/>
        </p:nvPicPr>
        <p:blipFill>
          <a:blip r:embed="rId6"/>
          <a:stretch>
            <a:fillRect/>
          </a:stretch>
        </p:blipFill>
        <p:spPr>
          <a:xfrm>
            <a:off x="6219533" y="1388585"/>
            <a:ext cx="1919322" cy="1615083"/>
          </a:xfrm>
          <a:prstGeom prst="rect">
            <a:avLst/>
          </a:prstGeom>
        </p:spPr>
      </p:pic>
    </p:spTree>
    <p:extLst>
      <p:ext uri="{BB962C8B-B14F-4D97-AF65-F5344CB8AC3E}">
        <p14:creationId xmlns:p14="http://schemas.microsoft.com/office/powerpoint/2010/main" val="5000502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Different Probes...</a:t>
            </a:r>
            <a:endParaRPr lang="en-US"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15</a:t>
            </a:fld>
            <a:endParaRPr lang="en-US" sz="800"/>
          </a:p>
        </p:txBody>
      </p:sp>
      <p:pic>
        <p:nvPicPr>
          <p:cNvPr id="7" name="Picture 6"/>
          <p:cNvPicPr/>
          <p:nvPr/>
        </p:nvPicPr>
        <p:blipFill>
          <a:blip r:embed="rId2"/>
          <a:stretch>
            <a:fillRect/>
          </a:stretch>
        </p:blipFill>
        <p:spPr>
          <a:xfrm>
            <a:off x="6219533" y="1388585"/>
            <a:ext cx="1919322" cy="1615083"/>
          </a:xfrm>
          <a:prstGeom prst="rect">
            <a:avLst/>
          </a:prstGeom>
        </p:spPr>
      </p:pic>
      <p:grpSp>
        <p:nvGrpSpPr>
          <p:cNvPr id="21" name="Group 20"/>
          <p:cNvGrpSpPr/>
          <p:nvPr/>
        </p:nvGrpSpPr>
        <p:grpSpPr>
          <a:xfrm>
            <a:off x="337088" y="1223032"/>
            <a:ext cx="4993885" cy="4594213"/>
            <a:chOff x="337088" y="1223032"/>
            <a:chExt cx="4993885" cy="4594213"/>
          </a:xfrm>
        </p:grpSpPr>
        <p:sp>
          <p:nvSpPr>
            <p:cNvPr id="22" name="Rectangle 21"/>
            <p:cNvSpPr/>
            <p:nvPr/>
          </p:nvSpPr>
          <p:spPr bwMode="auto">
            <a:xfrm>
              <a:off x="337088" y="1223032"/>
              <a:ext cx="4991119" cy="4594213"/>
            </a:xfrm>
            <a:prstGeom prst="rect">
              <a:avLst/>
            </a:prstGeom>
            <a:solidFill>
              <a:schemeClr val="bg1"/>
            </a:solidFill>
            <a:ln w="28575" cap="flat" cmpd="sng" algn="ctr">
              <a:solidFill>
                <a:srgbClr val="FFFF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Times New Roman" pitchFamily="62" charset="0"/>
              </a:endParaRPr>
            </a:p>
          </p:txBody>
        </p:sp>
        <p:grpSp>
          <p:nvGrpSpPr>
            <p:cNvPr id="23" name="Group 22"/>
            <p:cNvGrpSpPr/>
            <p:nvPr/>
          </p:nvGrpSpPr>
          <p:grpSpPr>
            <a:xfrm>
              <a:off x="415630" y="1302342"/>
              <a:ext cx="4915343" cy="4436504"/>
              <a:chOff x="415630" y="1302342"/>
              <a:chExt cx="4915343" cy="4436504"/>
            </a:xfrm>
          </p:grpSpPr>
          <p:pic>
            <p:nvPicPr>
              <p:cNvPr id="25" name="Picture 24" descr="2002italy1euroobv24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1808" y="4018299"/>
                <a:ext cx="1727745" cy="1720547"/>
              </a:xfrm>
              <a:prstGeom prst="rect">
                <a:avLst/>
              </a:prstGeom>
            </p:spPr>
          </p:pic>
          <p:grpSp>
            <p:nvGrpSpPr>
              <p:cNvPr id="26" name="Group 25"/>
              <p:cNvGrpSpPr/>
              <p:nvPr/>
            </p:nvGrpSpPr>
            <p:grpSpPr>
              <a:xfrm>
                <a:off x="415630" y="1302342"/>
                <a:ext cx="4915343" cy="2099349"/>
                <a:chOff x="470512" y="1318021"/>
                <a:chExt cx="5553075" cy="2371725"/>
              </a:xfrm>
            </p:grpSpPr>
            <p:pic>
              <p:nvPicPr>
                <p:cNvPr id="28" name="Picture 27"/>
                <p:cNvPicPr/>
                <p:nvPr/>
              </p:nvPicPr>
              <p:blipFill>
                <a:blip r:embed="rId4">
                  <a:extLst>
                    <a:ext uri="{28A0092B-C50C-407E-A947-70E740481C1C}">
                      <a14:useLocalDpi xmlns:a14="http://schemas.microsoft.com/office/drawing/2010/main" val="0"/>
                    </a:ext>
                  </a:extLst>
                </a:blip>
                <a:srcRect/>
                <a:stretch>
                  <a:fillRect/>
                </a:stretch>
              </p:blipFill>
              <p:spPr bwMode="auto">
                <a:xfrm>
                  <a:off x="470512" y="1318021"/>
                  <a:ext cx="5553075" cy="2371725"/>
                </a:xfrm>
                <a:prstGeom prst="rect">
                  <a:avLst/>
                </a:prstGeom>
                <a:noFill/>
                <a:ln>
                  <a:noFill/>
                </a:ln>
              </p:spPr>
            </p:pic>
            <p:grpSp>
              <p:nvGrpSpPr>
                <p:cNvPr id="29" name="Group 28"/>
                <p:cNvGrpSpPr/>
                <p:nvPr/>
              </p:nvGrpSpPr>
              <p:grpSpPr>
                <a:xfrm>
                  <a:off x="4746403" y="2712624"/>
                  <a:ext cx="1109787" cy="505197"/>
                  <a:chOff x="5875363" y="2712624"/>
                  <a:chExt cx="1109787" cy="505197"/>
                </a:xfrm>
              </p:grpSpPr>
              <p:cxnSp>
                <p:nvCxnSpPr>
                  <p:cNvPr id="34" name="Straight Arrow Connector 33"/>
                  <p:cNvCxnSpPr/>
                  <p:nvPr/>
                </p:nvCxnSpPr>
                <p:spPr bwMode="auto">
                  <a:xfrm flipV="1">
                    <a:off x="6695082" y="2712624"/>
                    <a:ext cx="290068" cy="124427"/>
                  </a:xfrm>
                  <a:prstGeom prst="straightConnector1">
                    <a:avLst/>
                  </a:prstGeom>
                  <a:solidFill>
                    <a:schemeClr val="accent1"/>
                  </a:solidFill>
                  <a:ln w="6350" cap="flat" cmpd="sng" algn="ctr">
                    <a:solidFill>
                      <a:schemeClr val="tx1"/>
                    </a:solidFill>
                    <a:prstDash val="solid"/>
                    <a:round/>
                    <a:headEnd type="none" w="med" len="med"/>
                    <a:tailEnd type="arrow"/>
                  </a:ln>
                  <a:effectLst/>
                </p:spPr>
              </p:cxnSp>
              <p:cxnSp>
                <p:nvCxnSpPr>
                  <p:cNvPr id="35" name="Straight Arrow Connector 34"/>
                  <p:cNvCxnSpPr/>
                  <p:nvPr/>
                </p:nvCxnSpPr>
                <p:spPr bwMode="auto">
                  <a:xfrm flipH="1">
                    <a:off x="5875363" y="3035357"/>
                    <a:ext cx="396377" cy="182464"/>
                  </a:xfrm>
                  <a:prstGeom prst="straightConnector1">
                    <a:avLst/>
                  </a:prstGeom>
                  <a:solidFill>
                    <a:schemeClr val="accent1"/>
                  </a:solidFill>
                  <a:ln w="6350" cap="flat" cmpd="sng" algn="ctr">
                    <a:solidFill>
                      <a:schemeClr val="tx1"/>
                    </a:solidFill>
                    <a:prstDash val="solid"/>
                    <a:round/>
                    <a:headEnd type="none" w="med" len="med"/>
                    <a:tailEnd type="arrow"/>
                  </a:ln>
                  <a:effectLst/>
                </p:spPr>
              </p:cxnSp>
              <p:sp>
                <p:nvSpPr>
                  <p:cNvPr id="36" name="TextBox 35"/>
                  <p:cNvSpPr txBox="1"/>
                  <p:nvPr/>
                </p:nvSpPr>
                <p:spPr>
                  <a:xfrm rot="20198249">
                    <a:off x="6244088" y="2790295"/>
                    <a:ext cx="502061" cy="261610"/>
                  </a:xfrm>
                  <a:prstGeom prst="rect">
                    <a:avLst/>
                  </a:prstGeom>
                  <a:noFill/>
                </p:spPr>
                <p:txBody>
                  <a:bodyPr wrap="none" rtlCol="0">
                    <a:spAutoFit/>
                  </a:bodyPr>
                  <a:lstStyle/>
                  <a:p>
                    <a:r>
                      <a:rPr lang="en-US" sz="1100" dirty="0" smtClean="0"/>
                      <a:t>22.00</a:t>
                    </a:r>
                    <a:endParaRPr lang="en-US" sz="1100" dirty="0"/>
                  </a:p>
                </p:txBody>
              </p:sp>
            </p:grpSp>
            <p:grpSp>
              <p:nvGrpSpPr>
                <p:cNvPr id="30" name="Group 29"/>
                <p:cNvGrpSpPr/>
                <p:nvPr/>
              </p:nvGrpSpPr>
              <p:grpSpPr>
                <a:xfrm>
                  <a:off x="2241153" y="3155102"/>
                  <a:ext cx="1109787" cy="505197"/>
                  <a:chOff x="5875363" y="2712624"/>
                  <a:chExt cx="1109787" cy="505197"/>
                </a:xfrm>
              </p:grpSpPr>
              <p:cxnSp>
                <p:nvCxnSpPr>
                  <p:cNvPr id="31" name="Straight Arrow Connector 30"/>
                  <p:cNvCxnSpPr/>
                  <p:nvPr/>
                </p:nvCxnSpPr>
                <p:spPr bwMode="auto">
                  <a:xfrm flipV="1">
                    <a:off x="6695082" y="2712624"/>
                    <a:ext cx="290068" cy="124427"/>
                  </a:xfrm>
                  <a:prstGeom prst="straightConnector1">
                    <a:avLst/>
                  </a:prstGeom>
                  <a:solidFill>
                    <a:schemeClr val="accent1"/>
                  </a:solidFill>
                  <a:ln w="6350"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flipH="1">
                    <a:off x="5875363" y="3035357"/>
                    <a:ext cx="396377" cy="182464"/>
                  </a:xfrm>
                  <a:prstGeom prst="straightConnector1">
                    <a:avLst/>
                  </a:prstGeom>
                  <a:solidFill>
                    <a:schemeClr val="accent1"/>
                  </a:solidFill>
                  <a:ln w="6350" cap="flat" cmpd="sng" algn="ctr">
                    <a:solidFill>
                      <a:schemeClr val="tx1"/>
                    </a:solidFill>
                    <a:prstDash val="solid"/>
                    <a:round/>
                    <a:headEnd type="none" w="med" len="med"/>
                    <a:tailEnd type="arrow"/>
                  </a:ln>
                  <a:effectLst/>
                </p:spPr>
              </p:cxnSp>
              <p:sp>
                <p:nvSpPr>
                  <p:cNvPr id="33" name="TextBox 32"/>
                  <p:cNvSpPr txBox="1"/>
                  <p:nvPr/>
                </p:nvSpPr>
                <p:spPr>
                  <a:xfrm rot="20198249">
                    <a:off x="6244088" y="2790295"/>
                    <a:ext cx="502061" cy="261610"/>
                  </a:xfrm>
                  <a:prstGeom prst="rect">
                    <a:avLst/>
                  </a:prstGeom>
                  <a:noFill/>
                </p:spPr>
                <p:txBody>
                  <a:bodyPr wrap="none" rtlCol="0">
                    <a:spAutoFit/>
                  </a:bodyPr>
                  <a:lstStyle/>
                  <a:p>
                    <a:r>
                      <a:rPr lang="en-US" sz="1100" dirty="0" smtClean="0"/>
                      <a:t>22.00</a:t>
                    </a:r>
                    <a:endParaRPr lang="en-US" sz="1100" dirty="0"/>
                  </a:p>
                </p:txBody>
              </p:sp>
            </p:grpSp>
          </p:grpSp>
          <p:sp>
            <p:nvSpPr>
              <p:cNvPr id="27" name="TextBox 26"/>
              <p:cNvSpPr txBox="1"/>
              <p:nvPr/>
            </p:nvSpPr>
            <p:spPr>
              <a:xfrm>
                <a:off x="774357" y="3457419"/>
                <a:ext cx="2407180" cy="461665"/>
              </a:xfrm>
              <a:prstGeom prst="rect">
                <a:avLst/>
              </a:prstGeom>
              <a:noFill/>
            </p:spPr>
            <p:txBody>
              <a:bodyPr wrap="none" rtlCol="0">
                <a:spAutoFit/>
              </a:bodyPr>
              <a:lstStyle/>
              <a:p>
                <a:r>
                  <a:rPr lang="en-US" sz="2400" dirty="0" smtClean="0"/>
                  <a:t>Option 1: prostate</a:t>
                </a:r>
                <a:endParaRPr lang="en-US" sz="2400" dirty="0"/>
              </a:p>
            </p:txBody>
          </p:sp>
        </p:grpSp>
        <p:sp>
          <p:nvSpPr>
            <p:cNvPr id="24" name="Rectangle 23"/>
            <p:cNvSpPr/>
            <p:nvPr/>
          </p:nvSpPr>
          <p:spPr bwMode="auto">
            <a:xfrm>
              <a:off x="3253465" y="1293592"/>
              <a:ext cx="2061834" cy="1826710"/>
            </a:xfrm>
            <a:prstGeom prst="rect">
              <a:avLst/>
            </a:prstGeom>
            <a:solidFill>
              <a:srgbClr val="FFFFFF"/>
            </a:solidFill>
            <a:ln w="28575" cap="flat" cmpd="sng" algn="ctr">
              <a:solidFill>
                <a:srgbClr val="FFFF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grpSp>
        <p:nvGrpSpPr>
          <p:cNvPr id="38" name="Group 37"/>
          <p:cNvGrpSpPr/>
          <p:nvPr/>
        </p:nvGrpSpPr>
        <p:grpSpPr>
          <a:xfrm>
            <a:off x="3269069" y="1302342"/>
            <a:ext cx="2116478" cy="4091039"/>
            <a:chOff x="3269069" y="1302342"/>
            <a:chExt cx="2116478" cy="4091039"/>
          </a:xfrm>
        </p:grpSpPr>
        <p:grpSp>
          <p:nvGrpSpPr>
            <p:cNvPr id="39" name="Group 38"/>
            <p:cNvGrpSpPr/>
            <p:nvPr/>
          </p:nvGrpSpPr>
          <p:grpSpPr>
            <a:xfrm>
              <a:off x="3269069" y="1302342"/>
              <a:ext cx="2116478" cy="4091039"/>
              <a:chOff x="3269069" y="1302342"/>
              <a:chExt cx="2116478" cy="4091039"/>
            </a:xfrm>
          </p:grpSpPr>
          <p:pic>
            <p:nvPicPr>
              <p:cNvPr id="44" name="Picture 43" descr="2002italy1eurocentobv240.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06810" y="4376314"/>
                <a:ext cx="1008661" cy="1017067"/>
              </a:xfrm>
              <a:prstGeom prst="rect">
                <a:avLst/>
              </a:prstGeom>
            </p:spPr>
          </p:pic>
          <p:pic>
            <p:nvPicPr>
              <p:cNvPr id="45" name="Picture 44"/>
              <p:cNvPicPr/>
              <p:nvPr/>
            </p:nvPicPr>
            <p:blipFill rotWithShape="1">
              <a:blip r:embed="rId4">
                <a:extLst>
                  <a:ext uri="{28A0092B-C50C-407E-A947-70E740481C1C}">
                    <a14:useLocalDpi xmlns:a14="http://schemas.microsoft.com/office/drawing/2010/main" val="0"/>
                  </a:ext>
                </a:extLst>
              </a:blip>
              <a:srcRect l="58052"/>
              <a:stretch/>
            </p:blipFill>
            <p:spPr bwMode="auto">
              <a:xfrm>
                <a:off x="3269069" y="1302342"/>
                <a:ext cx="2061904" cy="2099349"/>
              </a:xfrm>
              <a:prstGeom prst="rect">
                <a:avLst/>
              </a:prstGeom>
              <a:noFill/>
              <a:ln>
                <a:noFill/>
              </a:ln>
            </p:spPr>
          </p:pic>
          <p:sp>
            <p:nvSpPr>
              <p:cNvPr id="46" name="TextBox 45"/>
              <p:cNvSpPr txBox="1"/>
              <p:nvPr/>
            </p:nvSpPr>
            <p:spPr>
              <a:xfrm>
                <a:off x="3457352" y="3547099"/>
                <a:ext cx="1928195" cy="369332"/>
              </a:xfrm>
              <a:prstGeom prst="rect">
                <a:avLst/>
              </a:prstGeom>
              <a:noFill/>
            </p:spPr>
            <p:txBody>
              <a:bodyPr wrap="none" rtlCol="0">
                <a:spAutoFit/>
              </a:bodyPr>
              <a:lstStyle/>
              <a:p>
                <a:r>
                  <a:rPr lang="en-US" sz="1800" dirty="0" smtClean="0"/>
                  <a:t>Option 2: pancreas</a:t>
                </a:r>
                <a:endParaRPr lang="en-US" sz="1800" dirty="0"/>
              </a:p>
            </p:txBody>
          </p:sp>
        </p:grpSp>
        <p:grpSp>
          <p:nvGrpSpPr>
            <p:cNvPr id="40" name="Group 39"/>
            <p:cNvGrpSpPr/>
            <p:nvPr/>
          </p:nvGrpSpPr>
          <p:grpSpPr>
            <a:xfrm>
              <a:off x="4292160" y="2502221"/>
              <a:ext cx="982336" cy="447179"/>
              <a:chOff x="4292160" y="2502221"/>
              <a:chExt cx="982336" cy="447179"/>
            </a:xfrm>
          </p:grpSpPr>
          <p:cxnSp>
            <p:nvCxnSpPr>
              <p:cNvPr id="41" name="Straight Arrow Connector 40"/>
              <p:cNvCxnSpPr/>
              <p:nvPr/>
            </p:nvCxnSpPr>
            <p:spPr bwMode="auto">
              <a:xfrm flipV="1">
                <a:off x="5017740" y="2502221"/>
                <a:ext cx="256756" cy="110138"/>
              </a:xfrm>
              <a:prstGeom prst="straightConnector1">
                <a:avLst/>
              </a:prstGeom>
              <a:solidFill>
                <a:schemeClr val="accent1"/>
              </a:solidFill>
              <a:ln w="6350" cap="flat" cmpd="sng" algn="ctr">
                <a:solidFill>
                  <a:schemeClr val="tx1"/>
                </a:solidFill>
                <a:prstDash val="solid"/>
                <a:round/>
                <a:headEnd type="none" w="med" len="med"/>
                <a:tailEnd type="arrow"/>
              </a:ln>
              <a:effectLst/>
            </p:spPr>
          </p:cxnSp>
          <p:cxnSp>
            <p:nvCxnSpPr>
              <p:cNvPr id="42" name="Straight Arrow Connector 41"/>
              <p:cNvCxnSpPr/>
              <p:nvPr/>
            </p:nvCxnSpPr>
            <p:spPr bwMode="auto">
              <a:xfrm flipH="1">
                <a:off x="4292160" y="2787891"/>
                <a:ext cx="350856" cy="161509"/>
              </a:xfrm>
              <a:prstGeom prst="straightConnector1">
                <a:avLst/>
              </a:prstGeom>
              <a:solidFill>
                <a:schemeClr val="accent1"/>
              </a:solidFill>
              <a:ln w="6350" cap="flat" cmpd="sng" algn="ctr">
                <a:solidFill>
                  <a:schemeClr val="tx1"/>
                </a:solidFill>
                <a:prstDash val="solid"/>
                <a:round/>
                <a:headEnd type="none" w="med" len="med"/>
                <a:tailEnd type="arrow"/>
              </a:ln>
              <a:effectLst/>
            </p:spPr>
          </p:cxnSp>
          <p:sp>
            <p:nvSpPr>
              <p:cNvPr id="43" name="TextBox 42"/>
              <p:cNvSpPr txBox="1"/>
              <p:nvPr/>
            </p:nvSpPr>
            <p:spPr>
              <a:xfrm rot="20198249">
                <a:off x="4618540" y="2570972"/>
                <a:ext cx="444403" cy="231566"/>
              </a:xfrm>
              <a:prstGeom prst="rect">
                <a:avLst/>
              </a:prstGeom>
              <a:noFill/>
            </p:spPr>
            <p:txBody>
              <a:bodyPr wrap="none" rtlCol="0">
                <a:spAutoFit/>
              </a:bodyPr>
              <a:lstStyle/>
              <a:p>
                <a:r>
                  <a:rPr lang="en-US" sz="1100" dirty="0" smtClean="0"/>
                  <a:t>22.00</a:t>
                </a:r>
                <a:endParaRPr lang="en-US" sz="1100" dirty="0"/>
              </a:p>
            </p:txBody>
          </p:sp>
        </p:grpSp>
      </p:grpSp>
      <p:graphicFrame>
        <p:nvGraphicFramePr>
          <p:cNvPr id="47" name="Table 46"/>
          <p:cNvGraphicFramePr>
            <a:graphicFrameLocks noGrp="1"/>
          </p:cNvGraphicFramePr>
          <p:nvPr>
            <p:extLst>
              <p:ext uri="{D42A27DB-BD31-4B8C-83A1-F6EECF244321}">
                <p14:modId xmlns:p14="http://schemas.microsoft.com/office/powerpoint/2010/main" val="1248016014"/>
              </p:ext>
            </p:extLst>
          </p:nvPr>
        </p:nvGraphicFramePr>
        <p:xfrm>
          <a:off x="5432640" y="3376716"/>
          <a:ext cx="3256406" cy="2458608"/>
        </p:xfrm>
        <a:graphic>
          <a:graphicData uri="http://schemas.openxmlformats.org/drawingml/2006/table">
            <a:tbl>
              <a:tblPr firstRow="1" bandRow="1">
                <a:tableStyleId>{3C2FFA5D-87B4-456A-9821-1D502468CF0F}</a:tableStyleId>
              </a:tblPr>
              <a:tblGrid>
                <a:gridCol w="1434660"/>
                <a:gridCol w="488182"/>
                <a:gridCol w="711288"/>
                <a:gridCol w="622276"/>
              </a:tblGrid>
              <a:tr h="204884">
                <a:tc>
                  <a:txBody>
                    <a:bodyPr/>
                    <a:lstStyle/>
                    <a:p>
                      <a:pPr algn="ctr">
                        <a:lnSpc>
                          <a:spcPct val="90000"/>
                        </a:lnSpc>
                      </a:pPr>
                      <a:endParaRPr lang="en-US" sz="1000" b="1" dirty="0">
                        <a:solidFill>
                          <a:schemeClr val="bg1"/>
                        </a:solidFill>
                      </a:endParaRPr>
                    </a:p>
                  </a:txBody>
                  <a:tcPr marL="50519" marR="50519" marT="25260" marB="25260">
                    <a:solidFill>
                      <a:schemeClr val="bg1">
                        <a:lumMod val="50000"/>
                      </a:schemeClr>
                    </a:solidFill>
                  </a:tcPr>
                </a:tc>
                <a:tc>
                  <a:txBody>
                    <a:bodyPr/>
                    <a:lstStyle/>
                    <a:p>
                      <a:pPr algn="ctr">
                        <a:lnSpc>
                          <a:spcPct val="90000"/>
                        </a:lnSpc>
                      </a:pPr>
                      <a:endParaRPr lang="en-US" sz="1000" b="1" dirty="0">
                        <a:solidFill>
                          <a:schemeClr val="bg1"/>
                        </a:solidFill>
                      </a:endParaRPr>
                    </a:p>
                  </a:txBody>
                  <a:tcPr marL="50519" marR="50519" marT="25260" marB="25260">
                    <a:solidFill>
                      <a:schemeClr val="bg1">
                        <a:lumMod val="50000"/>
                      </a:schemeClr>
                    </a:solidFill>
                  </a:tcPr>
                </a:tc>
                <a:tc>
                  <a:txBody>
                    <a:bodyPr/>
                    <a:lstStyle/>
                    <a:p>
                      <a:pPr algn="ctr">
                        <a:lnSpc>
                          <a:spcPct val="90000"/>
                        </a:lnSpc>
                      </a:pPr>
                      <a:r>
                        <a:rPr lang="en-US" sz="1000" b="1" dirty="0" smtClean="0">
                          <a:solidFill>
                            <a:schemeClr val="bg1"/>
                          </a:solidFill>
                        </a:rPr>
                        <a:t>Prostate</a:t>
                      </a:r>
                      <a:endParaRPr lang="en-US" sz="1000" b="1" dirty="0">
                        <a:solidFill>
                          <a:schemeClr val="bg1"/>
                        </a:solidFill>
                      </a:endParaRPr>
                    </a:p>
                  </a:txBody>
                  <a:tcPr marL="50519" marR="50519" marT="25260" marB="25260">
                    <a:solidFill>
                      <a:schemeClr val="bg1">
                        <a:lumMod val="50000"/>
                      </a:schemeClr>
                    </a:solidFill>
                  </a:tcPr>
                </a:tc>
                <a:tc>
                  <a:txBody>
                    <a:bodyPr/>
                    <a:lstStyle/>
                    <a:p>
                      <a:pPr algn="ctr">
                        <a:lnSpc>
                          <a:spcPct val="90000"/>
                        </a:lnSpc>
                      </a:pPr>
                      <a:r>
                        <a:rPr lang="en-US" sz="1000" b="1" dirty="0" smtClean="0">
                          <a:solidFill>
                            <a:schemeClr val="bg1"/>
                          </a:solidFill>
                        </a:rPr>
                        <a:t>Pancreas</a:t>
                      </a:r>
                      <a:endParaRPr lang="en-US" sz="1000" b="1" dirty="0">
                        <a:solidFill>
                          <a:schemeClr val="bg1"/>
                        </a:solidFill>
                      </a:endParaRPr>
                    </a:p>
                  </a:txBody>
                  <a:tcPr marL="50519" marR="50519" marT="25260" marB="25260">
                    <a:solidFill>
                      <a:schemeClr val="bg1">
                        <a:lumMod val="50000"/>
                      </a:schemeClr>
                    </a:solidFill>
                  </a:tcPr>
                </a:tc>
              </a:tr>
              <a:tr h="204884">
                <a:tc>
                  <a:txBody>
                    <a:bodyPr/>
                    <a:lstStyle/>
                    <a:p>
                      <a:r>
                        <a:rPr lang="en-US" sz="1000" dirty="0" smtClean="0"/>
                        <a:t>Crystal Matrix</a:t>
                      </a:r>
                      <a:endParaRPr lang="en-US" sz="1000" dirty="0"/>
                    </a:p>
                  </a:txBody>
                  <a:tcPr marL="50519" marR="50519" marT="25260" marB="2526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t>[mm</a:t>
                      </a:r>
                      <a:r>
                        <a:rPr lang="en-US" sz="1000" baseline="30000" dirty="0" smtClean="0"/>
                        <a:t>2</a:t>
                      </a:r>
                      <a:r>
                        <a:rPr lang="en-US" sz="1000" baseline="0" dirty="0" smtClean="0"/>
                        <a:t>]</a:t>
                      </a:r>
                      <a:endParaRPr lang="en-US" sz="1000" dirty="0" smtClean="0"/>
                    </a:p>
                  </a:txBody>
                  <a:tcPr marL="68580" marR="68580" marT="0" marB="0" anchor="ctr"/>
                </a:tc>
                <a:tc>
                  <a:txBody>
                    <a:bodyPr/>
                    <a:lstStyle/>
                    <a:p>
                      <a:pPr algn="just">
                        <a:lnSpc>
                          <a:spcPct val="110000"/>
                        </a:lnSpc>
                        <a:spcAft>
                          <a:spcPts val="0"/>
                        </a:spcAft>
                      </a:pPr>
                      <a:r>
                        <a:rPr lang="en-US" sz="1000" dirty="0" smtClean="0">
                          <a:effectLst/>
                          <a:latin typeface="+mn-lt"/>
                          <a:ea typeface="Cambria"/>
                          <a:cs typeface="Times New Roman"/>
                        </a:rPr>
                        <a:t>14 x 15</a:t>
                      </a:r>
                      <a:endParaRPr lang="en-US" sz="1000" dirty="0">
                        <a:effectLst/>
                        <a:latin typeface="+mn-lt"/>
                        <a:ea typeface="Cambria"/>
                        <a:cs typeface="Times New Roman"/>
                      </a:endParaRPr>
                    </a:p>
                  </a:txBody>
                  <a:tcPr marL="68580" marR="68580" marT="0" marB="0" anchor="ctr"/>
                </a:tc>
                <a:tc>
                  <a:txBody>
                    <a:bodyPr/>
                    <a:lstStyle/>
                    <a:p>
                      <a:pPr algn="just">
                        <a:lnSpc>
                          <a:spcPct val="110000"/>
                        </a:lnSpc>
                        <a:spcAft>
                          <a:spcPts val="0"/>
                        </a:spcAft>
                      </a:pPr>
                      <a:r>
                        <a:rPr lang="en-US" sz="1000" dirty="0" smtClean="0">
                          <a:effectLst/>
                          <a:latin typeface="+mn-lt"/>
                          <a:ea typeface="Cambria"/>
                          <a:cs typeface="Times New Roman"/>
                        </a:rPr>
                        <a:t>7 x 15 </a:t>
                      </a:r>
                      <a:endParaRPr lang="en-US" sz="1000" dirty="0">
                        <a:effectLst/>
                        <a:latin typeface="+mn-lt"/>
                        <a:ea typeface="Cambria"/>
                        <a:cs typeface="Times New Roman"/>
                      </a:endParaRPr>
                    </a:p>
                  </a:txBody>
                  <a:tcPr marL="68580" marR="68580" marT="0" marB="0" anchor="ctr">
                    <a:solidFill>
                      <a:srgbClr val="FFFF00"/>
                    </a:solidFill>
                  </a:tcPr>
                </a:tc>
              </a:tr>
              <a:tr h="204884">
                <a:tc>
                  <a:txBody>
                    <a:bodyPr/>
                    <a:lstStyle/>
                    <a:p>
                      <a:pPr algn="just">
                        <a:lnSpc>
                          <a:spcPct val="110000"/>
                        </a:lnSpc>
                        <a:spcAft>
                          <a:spcPts val="0"/>
                        </a:spcAft>
                      </a:pPr>
                      <a:r>
                        <a:rPr lang="en-US" sz="1000" dirty="0" smtClean="0">
                          <a:effectLst/>
                          <a:latin typeface="+mn-lt"/>
                          <a:ea typeface="Cambria"/>
                          <a:cs typeface="Times New Roman"/>
                        </a:rPr>
                        <a:t>Fiber length</a:t>
                      </a:r>
                      <a:endParaRPr lang="en-US" sz="1000" dirty="0">
                        <a:effectLst/>
                        <a:latin typeface="+mn-lt"/>
                        <a:ea typeface="Cambria"/>
                        <a:cs typeface="Times New Roman"/>
                      </a:endParaRPr>
                    </a:p>
                  </a:txBody>
                  <a:tcPr marL="68580" marR="68580" marT="0" marB="0" anchor="ctr"/>
                </a:tc>
                <a:tc>
                  <a:txBody>
                    <a:bodyPr/>
                    <a:lstStyle/>
                    <a:p>
                      <a:pPr algn="l">
                        <a:lnSpc>
                          <a:spcPct val="110000"/>
                        </a:lnSpc>
                        <a:spcAft>
                          <a:spcPts val="0"/>
                        </a:spcAft>
                      </a:pPr>
                      <a:r>
                        <a:rPr lang="en-US" sz="1000" dirty="0" smtClean="0">
                          <a:effectLst/>
                          <a:latin typeface="+mn-lt"/>
                          <a:ea typeface="Cambria"/>
                          <a:cs typeface="Times New Roman"/>
                        </a:rPr>
                        <a:t>[mm]</a:t>
                      </a:r>
                      <a:endParaRPr lang="en-US" sz="1000" dirty="0">
                        <a:effectLst/>
                        <a:latin typeface="+mn-lt"/>
                        <a:ea typeface="Cambria"/>
                        <a:cs typeface="Times New Roman"/>
                      </a:endParaRP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10</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5 (9)</a:t>
                      </a:r>
                    </a:p>
                  </a:txBody>
                  <a:tcPr marL="68580" marR="68580" marT="0" marB="0" anchor="ctr">
                    <a:solidFill>
                      <a:srgbClr val="FFFF00"/>
                    </a:solidFill>
                  </a:tcPr>
                </a:tc>
              </a:tr>
              <a:tr h="204884">
                <a:tc>
                  <a:txBody>
                    <a:bodyPr/>
                    <a:lstStyle/>
                    <a:p>
                      <a:pPr algn="just">
                        <a:lnSpc>
                          <a:spcPct val="110000"/>
                        </a:lnSpc>
                        <a:spcAft>
                          <a:spcPts val="0"/>
                        </a:spcAft>
                      </a:pPr>
                      <a:r>
                        <a:rPr lang="en-US" sz="1000" dirty="0">
                          <a:effectLst/>
                          <a:latin typeface="+mn-lt"/>
                          <a:ea typeface="Cambria"/>
                          <a:cs typeface="Times New Roman"/>
                        </a:rPr>
                        <a:t>Fiber pitch x/</a:t>
                      </a:r>
                      <a:r>
                        <a:rPr lang="en-US" sz="1000" dirty="0" smtClean="0">
                          <a:effectLst/>
                          <a:latin typeface="+mn-lt"/>
                          <a:ea typeface="Cambria"/>
                          <a:cs typeface="Times New Roman"/>
                        </a:rPr>
                        <a:t>y</a:t>
                      </a:r>
                      <a:endParaRPr lang="en-US" sz="1000" dirty="0">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effectLst/>
                          <a:latin typeface="+mn-lt"/>
                          <a:ea typeface="Cambria"/>
                          <a:cs typeface="Times New Roman"/>
                        </a:rPr>
                        <a:t>[µm]</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780/800</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780/800</a:t>
                      </a:r>
                    </a:p>
                  </a:txBody>
                  <a:tcPr marL="68580" marR="68580" marT="0" marB="0" anchor="ctr">
                    <a:solidFill>
                      <a:srgbClr val="FFFF00"/>
                    </a:solidFill>
                  </a:tcPr>
                </a:tc>
              </a:tr>
              <a:tr h="204884">
                <a:tc>
                  <a:txBody>
                    <a:bodyPr/>
                    <a:lstStyle/>
                    <a:p>
                      <a:pPr algn="just">
                        <a:lnSpc>
                          <a:spcPct val="110000"/>
                        </a:lnSpc>
                        <a:spcAft>
                          <a:spcPts val="0"/>
                        </a:spcAft>
                      </a:pPr>
                      <a:r>
                        <a:rPr lang="en-US" sz="1000" dirty="0" smtClean="0">
                          <a:effectLst/>
                          <a:latin typeface="+mn-lt"/>
                          <a:ea typeface="Cambria"/>
                          <a:cs typeface="Times New Roman"/>
                        </a:rPr>
                        <a:t>#</a:t>
                      </a:r>
                      <a:r>
                        <a:rPr lang="en-US" sz="1000" baseline="0" dirty="0" smtClean="0">
                          <a:effectLst/>
                          <a:latin typeface="+mn-lt"/>
                          <a:ea typeface="Cambria"/>
                          <a:cs typeface="Times New Roman"/>
                        </a:rPr>
                        <a:t> F</a:t>
                      </a:r>
                      <a:r>
                        <a:rPr lang="en-US" sz="1000" dirty="0" smtClean="0">
                          <a:effectLst/>
                          <a:latin typeface="+mn-lt"/>
                          <a:ea typeface="Cambria"/>
                          <a:cs typeface="Times New Roman"/>
                        </a:rPr>
                        <a:t>ibers in</a:t>
                      </a:r>
                      <a:r>
                        <a:rPr lang="en-US" sz="1000" baseline="0" dirty="0" smtClean="0">
                          <a:effectLst/>
                          <a:latin typeface="+mn-lt"/>
                          <a:ea typeface="Cambria"/>
                          <a:cs typeface="Times New Roman"/>
                        </a:rPr>
                        <a:t> </a:t>
                      </a:r>
                      <a:r>
                        <a:rPr lang="en-US" sz="1000" dirty="0" smtClean="0">
                          <a:effectLst/>
                          <a:latin typeface="+mn-lt"/>
                          <a:ea typeface="Cambria"/>
                          <a:cs typeface="Times New Roman"/>
                        </a:rPr>
                        <a:t>x</a:t>
                      </a:r>
                      <a:r>
                        <a:rPr lang="en-US" sz="1000" dirty="0">
                          <a:effectLst/>
                          <a:latin typeface="+mn-lt"/>
                          <a:ea typeface="Cambria"/>
                          <a:cs typeface="Times New Roman"/>
                        </a:rPr>
                        <a:t>/y</a:t>
                      </a:r>
                    </a:p>
                  </a:txBody>
                  <a:tcPr marL="68580" marR="68580" marT="0" marB="0" anchor="ctr"/>
                </a:tc>
                <a:tc>
                  <a:txBody>
                    <a:bodyPr/>
                    <a:lstStyle/>
                    <a:p>
                      <a:pPr algn="l">
                        <a:lnSpc>
                          <a:spcPct val="110000"/>
                        </a:lnSpc>
                        <a:spcAft>
                          <a:spcPts val="0"/>
                        </a:spcAft>
                      </a:pPr>
                      <a:endParaRPr lang="en-US" sz="1000">
                        <a:effectLst/>
                        <a:latin typeface="+mn-lt"/>
                        <a:ea typeface="Cambria"/>
                        <a:cs typeface="Times New Roman"/>
                      </a:endParaRPr>
                    </a:p>
                  </a:txBody>
                  <a:tcPr marL="68580" marR="68580" marT="0" marB="0" anchor="ctr"/>
                </a:tc>
                <a:tc>
                  <a:txBody>
                    <a:bodyPr/>
                    <a:lstStyle/>
                    <a:p>
                      <a:pPr algn="just">
                        <a:lnSpc>
                          <a:spcPct val="110000"/>
                        </a:lnSpc>
                        <a:spcAft>
                          <a:spcPts val="0"/>
                        </a:spcAft>
                      </a:pPr>
                      <a:r>
                        <a:rPr lang="en-US" sz="900" dirty="0" smtClean="0">
                          <a:effectLst/>
                          <a:latin typeface="+mn-lt"/>
                          <a:ea typeface="Cambria"/>
                          <a:cs typeface="Times New Roman"/>
                        </a:rPr>
                        <a:t>18</a:t>
                      </a:r>
                      <a:r>
                        <a:rPr lang="en-US" sz="900" baseline="0" dirty="0" smtClean="0">
                          <a:effectLst/>
                          <a:latin typeface="+mn-lt"/>
                          <a:ea typeface="Cambria"/>
                          <a:cs typeface="Times New Roman"/>
                        </a:rPr>
                        <a:t>x</a:t>
                      </a:r>
                      <a:r>
                        <a:rPr lang="en-US" sz="900" dirty="0" smtClean="0">
                          <a:effectLst/>
                          <a:latin typeface="+mn-lt"/>
                          <a:ea typeface="Cambria"/>
                          <a:cs typeface="Times New Roman"/>
                        </a:rPr>
                        <a:t>18 (324)</a:t>
                      </a:r>
                      <a:endParaRPr lang="en-US" sz="900" dirty="0">
                        <a:effectLst/>
                        <a:latin typeface="+mn-lt"/>
                        <a:ea typeface="Cambria"/>
                        <a:cs typeface="Times New Roman"/>
                      </a:endParaRPr>
                    </a:p>
                  </a:txBody>
                  <a:tcPr marL="68580" marR="68580" marT="0" marB="0" anchor="ctr"/>
                </a:tc>
                <a:tc>
                  <a:txBody>
                    <a:bodyPr/>
                    <a:lstStyle/>
                    <a:p>
                      <a:pPr algn="just">
                        <a:lnSpc>
                          <a:spcPct val="110000"/>
                        </a:lnSpc>
                        <a:spcAft>
                          <a:spcPts val="0"/>
                        </a:spcAft>
                      </a:pPr>
                      <a:r>
                        <a:rPr lang="en-US" sz="850" dirty="0" smtClean="0">
                          <a:effectLst/>
                          <a:latin typeface="+mn-lt"/>
                          <a:ea typeface="Cambria"/>
                          <a:cs typeface="Times New Roman"/>
                        </a:rPr>
                        <a:t>9</a:t>
                      </a:r>
                      <a:r>
                        <a:rPr lang="en-US" sz="850" baseline="0" dirty="0" smtClean="0">
                          <a:effectLst/>
                          <a:latin typeface="+mn-lt"/>
                          <a:ea typeface="Cambria"/>
                          <a:cs typeface="Times New Roman"/>
                        </a:rPr>
                        <a:t>x</a:t>
                      </a:r>
                      <a:r>
                        <a:rPr lang="en-US" sz="850" dirty="0" smtClean="0">
                          <a:effectLst/>
                          <a:latin typeface="+mn-lt"/>
                          <a:ea typeface="Cambria"/>
                          <a:cs typeface="Times New Roman"/>
                        </a:rPr>
                        <a:t>18 (162)</a:t>
                      </a:r>
                      <a:endParaRPr lang="en-US" sz="850" dirty="0">
                        <a:effectLst/>
                        <a:latin typeface="+mn-lt"/>
                        <a:ea typeface="Cambria"/>
                        <a:cs typeface="Times New Roman"/>
                      </a:endParaRPr>
                    </a:p>
                  </a:txBody>
                  <a:tcPr marL="68580" marR="68580" marT="0" marB="0" anchor="ctr">
                    <a:solidFill>
                      <a:srgbClr val="FFFF00"/>
                    </a:solidFill>
                  </a:tcPr>
                </a:tc>
              </a:tr>
              <a:tr h="204884">
                <a:tc>
                  <a:txBody>
                    <a:bodyPr/>
                    <a:lstStyle/>
                    <a:p>
                      <a:pPr algn="just">
                        <a:lnSpc>
                          <a:spcPct val="110000"/>
                        </a:lnSpc>
                        <a:spcAft>
                          <a:spcPts val="0"/>
                        </a:spcAft>
                      </a:pPr>
                      <a:r>
                        <a:rPr lang="en-US" sz="1000" dirty="0" smtClean="0">
                          <a:solidFill>
                            <a:srgbClr val="000000"/>
                          </a:solidFill>
                          <a:effectLst/>
                          <a:latin typeface="+mn-lt"/>
                          <a:ea typeface="Cambria"/>
                          <a:cs typeface="Times New Roman"/>
                        </a:rPr>
                        <a:t>Diffractive optics</a:t>
                      </a:r>
                      <a:endParaRPr lang="en-US" sz="1000" dirty="0">
                        <a:solidFill>
                          <a:srgbClr val="000000"/>
                        </a:solidFill>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solidFill>
                            <a:srgbClr val="000000"/>
                          </a:solidFill>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solidFill>
                            <a:srgbClr val="000000"/>
                          </a:solidFill>
                          <a:effectLst/>
                          <a:latin typeface="+mn-lt"/>
                          <a:ea typeface="Cambria"/>
                          <a:cs typeface="Times New Roman"/>
                        </a:rPr>
                        <a:t>2</a:t>
                      </a:r>
                    </a:p>
                  </a:txBody>
                  <a:tcPr marL="68580" marR="68580" marT="0" marB="0" anchor="ctr"/>
                </a:tc>
                <a:tc>
                  <a:txBody>
                    <a:bodyPr/>
                    <a:lstStyle/>
                    <a:p>
                      <a:pPr algn="just">
                        <a:lnSpc>
                          <a:spcPct val="110000"/>
                        </a:lnSpc>
                        <a:spcAft>
                          <a:spcPts val="0"/>
                        </a:spcAft>
                      </a:pPr>
                      <a:r>
                        <a:rPr lang="en-US" sz="1000" dirty="0">
                          <a:solidFill>
                            <a:srgbClr val="000000"/>
                          </a:solidFill>
                          <a:effectLst/>
                          <a:latin typeface="+mn-lt"/>
                          <a:ea typeface="Cambria"/>
                          <a:cs typeface="Times New Roman"/>
                        </a:rPr>
                        <a:t>2</a:t>
                      </a:r>
                    </a:p>
                  </a:txBody>
                  <a:tcPr marL="68580" marR="68580" marT="0" marB="0" anchor="ctr">
                    <a:solidFill>
                      <a:srgbClr val="FFFF00"/>
                    </a:solidFill>
                  </a:tcPr>
                </a:tc>
              </a:tr>
              <a:tr h="204884">
                <a:tc>
                  <a:txBody>
                    <a:bodyPr/>
                    <a:lstStyle/>
                    <a:p>
                      <a:pPr algn="just">
                        <a:lnSpc>
                          <a:spcPct val="110000"/>
                        </a:lnSpc>
                        <a:spcAft>
                          <a:spcPts val="0"/>
                        </a:spcAft>
                      </a:pPr>
                      <a:r>
                        <a:rPr lang="en-US" sz="1000" dirty="0">
                          <a:solidFill>
                            <a:srgbClr val="000000"/>
                          </a:solidFill>
                          <a:effectLst/>
                          <a:latin typeface="+mn-lt"/>
                          <a:ea typeface="Cambria"/>
                          <a:cs typeface="Times New Roman"/>
                        </a:rPr>
                        <a:t>SPAD array </a:t>
                      </a:r>
                      <a:r>
                        <a:rPr lang="en-US" sz="1000" dirty="0" smtClean="0">
                          <a:solidFill>
                            <a:srgbClr val="000000"/>
                          </a:solidFill>
                          <a:effectLst/>
                          <a:latin typeface="+mn-lt"/>
                          <a:ea typeface="Cambria"/>
                          <a:cs typeface="Times New Roman"/>
                        </a:rPr>
                        <a:t>thickness</a:t>
                      </a:r>
                      <a:endParaRPr lang="en-US" sz="1000" dirty="0">
                        <a:solidFill>
                          <a:srgbClr val="000000"/>
                        </a:solidFill>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solidFill>
                            <a:srgbClr val="000000"/>
                          </a:solidFill>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solidFill>
                            <a:srgbClr val="000000"/>
                          </a:solidFill>
                          <a:effectLst/>
                          <a:latin typeface="+mn-lt"/>
                          <a:ea typeface="Cambria"/>
                          <a:cs typeface="Times New Roman"/>
                        </a:rPr>
                        <a:t>0.75</a:t>
                      </a:r>
                    </a:p>
                  </a:txBody>
                  <a:tcPr marL="68580" marR="68580" marT="0" marB="0" anchor="ctr"/>
                </a:tc>
                <a:tc>
                  <a:txBody>
                    <a:bodyPr/>
                    <a:lstStyle/>
                    <a:p>
                      <a:pPr algn="just">
                        <a:lnSpc>
                          <a:spcPct val="110000"/>
                        </a:lnSpc>
                        <a:spcAft>
                          <a:spcPts val="0"/>
                        </a:spcAft>
                      </a:pPr>
                      <a:r>
                        <a:rPr lang="en-US" sz="1000" dirty="0">
                          <a:solidFill>
                            <a:srgbClr val="000000"/>
                          </a:solidFill>
                          <a:effectLst/>
                          <a:latin typeface="+mn-lt"/>
                          <a:ea typeface="Cambria"/>
                          <a:cs typeface="Times New Roman"/>
                        </a:rPr>
                        <a:t>0.75</a:t>
                      </a:r>
                    </a:p>
                  </a:txBody>
                  <a:tcPr marL="68580" marR="68580" marT="0" marB="0" anchor="ctr">
                    <a:solidFill>
                      <a:srgbClr val="FFFF00"/>
                    </a:solidFill>
                  </a:tcPr>
                </a:tc>
              </a:tr>
              <a:tr h="204884">
                <a:tc>
                  <a:txBody>
                    <a:bodyPr/>
                    <a:lstStyle/>
                    <a:p>
                      <a:pPr algn="just">
                        <a:lnSpc>
                          <a:spcPct val="110000"/>
                        </a:lnSpc>
                        <a:spcAft>
                          <a:spcPts val="0"/>
                        </a:spcAft>
                      </a:pPr>
                      <a:r>
                        <a:rPr lang="en-US" sz="1000" dirty="0">
                          <a:effectLst/>
                          <a:latin typeface="+mn-lt"/>
                          <a:ea typeface="Cambria"/>
                          <a:cs typeface="Times New Roman"/>
                        </a:rPr>
                        <a:t>PCB </a:t>
                      </a:r>
                      <a:r>
                        <a:rPr lang="en-US" sz="1000" dirty="0" smtClean="0">
                          <a:effectLst/>
                          <a:latin typeface="+mn-lt"/>
                          <a:ea typeface="Cambria"/>
                          <a:cs typeface="Times New Roman"/>
                        </a:rPr>
                        <a:t>thickness</a:t>
                      </a:r>
                      <a:endParaRPr lang="en-US" sz="1000" dirty="0">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a:effectLst/>
                          <a:latin typeface="+mn-lt"/>
                          <a:ea typeface="Cambria"/>
                          <a:cs typeface="Times New Roman"/>
                        </a:rPr>
                        <a:t>1</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a:t>
                      </a:r>
                    </a:p>
                  </a:txBody>
                  <a:tcPr marL="68580" marR="68580" marT="0" marB="0" anchor="ctr">
                    <a:solidFill>
                      <a:srgbClr val="FFFF00"/>
                    </a:solidFill>
                  </a:tcPr>
                </a:tc>
              </a:tr>
              <a:tr h="204884">
                <a:tc>
                  <a:txBody>
                    <a:bodyPr/>
                    <a:lstStyle/>
                    <a:p>
                      <a:pPr algn="just">
                        <a:lnSpc>
                          <a:spcPct val="110000"/>
                        </a:lnSpc>
                        <a:spcAft>
                          <a:spcPts val="0"/>
                        </a:spcAft>
                      </a:pPr>
                      <a:r>
                        <a:rPr lang="en-US" sz="1000" dirty="0" smtClean="0">
                          <a:effectLst/>
                          <a:latin typeface="+mn-lt"/>
                          <a:ea typeface="Cambria"/>
                          <a:cs typeface="Times New Roman"/>
                        </a:rPr>
                        <a:t># Readout </a:t>
                      </a:r>
                      <a:r>
                        <a:rPr lang="en-US" sz="1000" dirty="0">
                          <a:effectLst/>
                          <a:latin typeface="+mn-lt"/>
                          <a:ea typeface="Cambria"/>
                          <a:cs typeface="Times New Roman"/>
                        </a:rPr>
                        <a:t>layers</a:t>
                      </a:r>
                    </a:p>
                  </a:txBody>
                  <a:tcPr marL="68580" marR="68580" marT="0" marB="0" anchor="ctr"/>
                </a:tc>
                <a:tc>
                  <a:txBody>
                    <a:bodyPr/>
                    <a:lstStyle/>
                    <a:p>
                      <a:pPr algn="l">
                        <a:lnSpc>
                          <a:spcPct val="110000"/>
                        </a:lnSpc>
                        <a:spcAft>
                          <a:spcPts val="0"/>
                        </a:spcAft>
                      </a:pPr>
                      <a:endParaRPr lang="en-US" sz="1000">
                        <a:effectLst/>
                        <a:latin typeface="+mn-lt"/>
                        <a:ea typeface="Cambria"/>
                        <a:cs typeface="Times New Roman"/>
                      </a:endParaRP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a:t>
                      </a:r>
                      <a:r>
                        <a:rPr lang="en-US" sz="1000" dirty="0" smtClean="0">
                          <a:effectLst/>
                          <a:latin typeface="+mn-lt"/>
                          <a:ea typeface="Cambria"/>
                          <a:cs typeface="Times New Roman"/>
                        </a:rPr>
                        <a:t> </a:t>
                      </a:r>
                      <a:endParaRPr lang="en-US" sz="1000" dirty="0">
                        <a:effectLst/>
                        <a:latin typeface="+mn-lt"/>
                        <a:ea typeface="Cambria"/>
                        <a:cs typeface="Times New Roman"/>
                      </a:endParaRPr>
                    </a:p>
                  </a:txBody>
                  <a:tcPr marL="68580" marR="68580" marT="0" marB="0" anchor="ctr">
                    <a:solidFill>
                      <a:srgbClr val="FFFF00"/>
                    </a:solidFill>
                  </a:tcPr>
                </a:tc>
              </a:tr>
              <a:tr h="204884">
                <a:tc>
                  <a:txBody>
                    <a:bodyPr/>
                    <a:lstStyle/>
                    <a:p>
                      <a:pPr algn="just">
                        <a:lnSpc>
                          <a:spcPct val="110000"/>
                        </a:lnSpc>
                        <a:spcAft>
                          <a:spcPts val="0"/>
                        </a:spcAft>
                      </a:pPr>
                      <a:r>
                        <a:rPr lang="en-US" sz="1000" dirty="0">
                          <a:effectLst/>
                          <a:latin typeface="+mn-lt"/>
                          <a:ea typeface="Cambria"/>
                          <a:cs typeface="Times New Roman"/>
                        </a:rPr>
                        <a:t>Total thickness </a:t>
                      </a: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18</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13</a:t>
                      </a:r>
                    </a:p>
                  </a:txBody>
                  <a:tcPr marL="68580" marR="68580" marT="0" marB="0" anchor="ctr">
                    <a:solidFill>
                      <a:srgbClr val="FFFF00"/>
                    </a:solidFill>
                  </a:tcPr>
                </a:tc>
              </a:tr>
              <a:tr h="204884">
                <a:tc>
                  <a:txBody>
                    <a:bodyPr/>
                    <a:lstStyle/>
                    <a:p>
                      <a:pPr algn="just">
                        <a:lnSpc>
                          <a:spcPct val="110000"/>
                        </a:lnSpc>
                        <a:spcAft>
                          <a:spcPts val="0"/>
                        </a:spcAft>
                      </a:pPr>
                      <a:r>
                        <a:rPr lang="en-US" sz="1000" dirty="0">
                          <a:effectLst/>
                          <a:latin typeface="+mn-lt"/>
                          <a:ea typeface="Cambria"/>
                          <a:cs typeface="Times New Roman"/>
                        </a:rPr>
                        <a:t>Diameter of </a:t>
                      </a:r>
                      <a:r>
                        <a:rPr lang="en-US" sz="1000" dirty="0" smtClean="0">
                          <a:effectLst/>
                          <a:latin typeface="+mn-lt"/>
                          <a:ea typeface="Cambria"/>
                          <a:cs typeface="Times New Roman"/>
                        </a:rPr>
                        <a:t>detector</a:t>
                      </a:r>
                      <a:endParaRPr lang="en-US" sz="1000" dirty="0">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23</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15</a:t>
                      </a:r>
                    </a:p>
                  </a:txBody>
                  <a:tcPr marL="68580" marR="68580" marT="0" marB="0" anchor="ctr">
                    <a:solidFill>
                      <a:srgbClr val="FFFF00"/>
                    </a:solidFill>
                  </a:tcPr>
                </a:tc>
              </a:tr>
              <a:tr h="204884">
                <a:tc>
                  <a:txBody>
                    <a:bodyPr/>
                    <a:lstStyle/>
                    <a:p>
                      <a:pPr algn="just">
                        <a:lnSpc>
                          <a:spcPct val="110000"/>
                        </a:lnSpc>
                        <a:spcAft>
                          <a:spcPts val="0"/>
                        </a:spcAft>
                      </a:pPr>
                      <a:r>
                        <a:rPr lang="en-US" sz="1000" dirty="0">
                          <a:effectLst/>
                          <a:latin typeface="+mn-lt"/>
                          <a:ea typeface="Cambria"/>
                          <a:cs typeface="Times New Roman"/>
                        </a:rPr>
                        <a:t>Length of </a:t>
                      </a:r>
                      <a:r>
                        <a:rPr lang="en-US" sz="1000" dirty="0" smtClean="0">
                          <a:effectLst/>
                          <a:latin typeface="+mn-lt"/>
                          <a:ea typeface="Cambria"/>
                          <a:cs typeface="Times New Roman"/>
                        </a:rPr>
                        <a:t>detector</a:t>
                      </a:r>
                      <a:endParaRPr lang="en-US" sz="1000" dirty="0">
                        <a:effectLst/>
                        <a:latin typeface="+mn-lt"/>
                        <a:ea typeface="Cambria"/>
                        <a:cs typeface="Times New Roman"/>
                      </a:endParaRPr>
                    </a:p>
                  </a:txBody>
                  <a:tcPr marL="68580" marR="68580" marT="0" marB="0" anchor="ctr"/>
                </a:tc>
                <a:tc>
                  <a:txBody>
                    <a:bodyPr/>
                    <a:lstStyle/>
                    <a:p>
                      <a:pPr marL="0" marR="0" indent="0" algn="l" defTabSz="457200" rtl="0" eaLnBrk="1" fontAlgn="auto" latinLnBrk="0" hangingPunct="1">
                        <a:lnSpc>
                          <a:spcPct val="110000"/>
                        </a:lnSpc>
                        <a:spcBef>
                          <a:spcPts val="0"/>
                        </a:spcBef>
                        <a:spcAft>
                          <a:spcPts val="0"/>
                        </a:spcAft>
                        <a:buClrTx/>
                        <a:buSzTx/>
                        <a:buFontTx/>
                        <a:buNone/>
                        <a:tabLst/>
                        <a:defRPr/>
                      </a:pPr>
                      <a:r>
                        <a:rPr lang="en-US" sz="1000" dirty="0" smtClean="0">
                          <a:effectLst/>
                          <a:latin typeface="+mn-lt"/>
                          <a:ea typeface="Cambria"/>
                          <a:cs typeface="Times New Roman"/>
                        </a:rPr>
                        <a:t>[mm]</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22</a:t>
                      </a:r>
                    </a:p>
                  </a:txBody>
                  <a:tcPr marL="68580" marR="68580" marT="0" marB="0" anchor="ctr"/>
                </a:tc>
                <a:tc>
                  <a:txBody>
                    <a:bodyPr/>
                    <a:lstStyle/>
                    <a:p>
                      <a:pPr algn="just">
                        <a:lnSpc>
                          <a:spcPct val="110000"/>
                        </a:lnSpc>
                        <a:spcAft>
                          <a:spcPts val="0"/>
                        </a:spcAft>
                      </a:pPr>
                      <a:r>
                        <a:rPr lang="en-US" sz="1000" dirty="0">
                          <a:effectLst/>
                          <a:latin typeface="+mn-lt"/>
                          <a:ea typeface="Cambria"/>
                          <a:cs typeface="Times New Roman"/>
                        </a:rPr>
                        <a:t>22</a:t>
                      </a:r>
                    </a:p>
                  </a:txBody>
                  <a:tcPr marL="68580" marR="68580" marT="0" marB="0" anchor="ctr">
                    <a:solidFill>
                      <a:srgbClr val="FFFF00"/>
                    </a:solidFill>
                  </a:tcPr>
                </a:tc>
              </a:tr>
            </a:tbl>
          </a:graphicData>
        </a:graphic>
      </p:graphicFrame>
      <p:sp>
        <p:nvSpPr>
          <p:cNvPr id="49"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50"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pic>
        <p:nvPicPr>
          <p:cNvPr id="37" name="Picture 36" descr="desylogo_cyan_trans_klein.gif"/>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8299179" y="955953"/>
            <a:ext cx="777619" cy="77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16475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8"/>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120" y="-152400"/>
            <a:ext cx="7772400" cy="1143000"/>
          </a:xfrm>
        </p:spPr>
        <p:txBody>
          <a:bodyPr/>
          <a:lstStyle/>
          <a:p>
            <a:pPr>
              <a:defRPr/>
            </a:pPr>
            <a:r>
              <a:rPr lang="en-US" dirty="0" smtClean="0"/>
              <a:t>External PET Plate</a:t>
            </a:r>
            <a:endParaRPr lang="en-US" dirty="0"/>
          </a:p>
        </p:txBody>
      </p:sp>
      <p:sp>
        <p:nvSpPr>
          <p:cNvPr id="3" name="Content Placeholder 2"/>
          <p:cNvSpPr>
            <a:spLocks noGrp="1"/>
          </p:cNvSpPr>
          <p:nvPr>
            <p:ph idx="1"/>
          </p:nvPr>
        </p:nvSpPr>
        <p:spPr>
          <a:xfrm>
            <a:off x="685800" y="1508125"/>
            <a:ext cx="8161338" cy="679222"/>
          </a:xfrm>
        </p:spPr>
        <p:txBody>
          <a:bodyPr/>
          <a:lstStyle/>
          <a:p>
            <a:pPr>
              <a:buFontTx/>
              <a:buNone/>
              <a:defRPr/>
            </a:pPr>
            <a:endParaRPr lang="en-US" sz="3600" dirty="0" smtClean="0">
              <a:ea typeface="ＭＳ Ｐゴシック" charset="-128"/>
              <a:cs typeface="ＭＳ Ｐゴシック" charset="-128"/>
            </a:endParaRPr>
          </a:p>
          <a:p>
            <a:pPr>
              <a:defRPr/>
            </a:pPr>
            <a:endParaRPr lang="en-US" sz="3600" dirty="0" smtClean="0">
              <a:solidFill>
                <a:schemeClr val="accent5">
                  <a:lumMod val="75000"/>
                </a:schemeClr>
              </a:solidFill>
              <a:ea typeface="ＭＳ Ｐゴシック" charset="-128"/>
              <a:cs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1509"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1510"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B699D085-80A6-144E-B461-A404EA3A3488}" type="slidenum">
              <a:rPr lang="en-US" smtClean="0">
                <a:latin typeface="Times New Roman" pitchFamily="-109" charset="0"/>
              </a:rPr>
              <a:pPr/>
              <a:t>16</a:t>
            </a:fld>
            <a:endParaRPr lang="en-US" sz="800" smtClean="0">
              <a:latin typeface="Times New Roman" pitchFamily="-109" charset="0"/>
            </a:endParaRPr>
          </a:p>
        </p:txBody>
      </p:sp>
      <p:sp>
        <p:nvSpPr>
          <p:cNvPr id="21512" name="Rectangle 21511"/>
          <p:cNvSpPr/>
          <p:nvPr/>
        </p:nvSpPr>
        <p:spPr bwMode="auto">
          <a:xfrm>
            <a:off x="857042" y="1296214"/>
            <a:ext cx="7331562" cy="4362943"/>
          </a:xfrm>
          <a:prstGeom prst="rect">
            <a:avLst/>
          </a:prstGeom>
          <a:solidFill>
            <a:schemeClr val="bg1"/>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nvGrpSpPr>
          <p:cNvPr id="5" name="Group 4"/>
          <p:cNvGrpSpPr/>
          <p:nvPr/>
        </p:nvGrpSpPr>
        <p:grpSpPr>
          <a:xfrm>
            <a:off x="1144659" y="1897193"/>
            <a:ext cx="3721796" cy="3465907"/>
            <a:chOff x="304605" y="1790842"/>
            <a:chExt cx="3897461" cy="3629494"/>
          </a:xfrm>
        </p:grpSpPr>
        <p:pic>
          <p:nvPicPr>
            <p:cNvPr id="13" name="Espace réservé du contenu 3" descr="PET_Outer_Detector_v2.jpg"/>
            <p:cNvPicPr>
              <a:picLocks noChangeAspect="1"/>
            </p:cNvPicPr>
            <p:nvPr/>
          </p:nvPicPr>
          <p:blipFill>
            <a:blip r:embed="rId2">
              <a:extLst>
                <a:ext uri="{28A0092B-C50C-407E-A947-70E740481C1C}">
                  <a14:useLocalDpi xmlns:a14="http://schemas.microsoft.com/office/drawing/2010/main" val="0"/>
                </a:ext>
              </a:extLst>
            </a:blip>
            <a:srcRect t="-2771" b="-722"/>
            <a:stretch>
              <a:fillRect/>
            </a:stretch>
          </p:blipFill>
          <p:spPr bwMode="auto">
            <a:xfrm>
              <a:off x="304605" y="1790842"/>
              <a:ext cx="3897461" cy="3629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reeform 3"/>
            <p:cNvSpPr/>
            <p:nvPr/>
          </p:nvSpPr>
          <p:spPr>
            <a:xfrm>
              <a:off x="783967" y="2297107"/>
              <a:ext cx="337106" cy="423357"/>
            </a:xfrm>
            <a:custGeom>
              <a:avLst/>
              <a:gdLst>
                <a:gd name="connsiteX0" fmla="*/ 0 w 337106"/>
                <a:gd name="connsiteY0" fmla="*/ 62719 h 423357"/>
                <a:gd name="connsiteX1" fmla="*/ 337106 w 337106"/>
                <a:gd name="connsiteY1" fmla="*/ 0 h 423357"/>
                <a:gd name="connsiteX2" fmla="*/ 337106 w 337106"/>
                <a:gd name="connsiteY2" fmla="*/ 352798 h 423357"/>
                <a:gd name="connsiteX3" fmla="*/ 7840 w 337106"/>
                <a:gd name="connsiteY3" fmla="*/ 423357 h 423357"/>
                <a:gd name="connsiteX4" fmla="*/ 0 w 337106"/>
                <a:gd name="connsiteY4" fmla="*/ 62719 h 423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06" h="423357">
                  <a:moveTo>
                    <a:pt x="0" y="62719"/>
                  </a:moveTo>
                  <a:lnTo>
                    <a:pt x="337106" y="0"/>
                  </a:lnTo>
                  <a:lnTo>
                    <a:pt x="337106" y="352798"/>
                  </a:lnTo>
                  <a:lnTo>
                    <a:pt x="7840" y="423357"/>
                  </a:lnTo>
                  <a:lnTo>
                    <a:pt x="0" y="62719"/>
                  </a:lnTo>
                  <a:close/>
                </a:path>
              </a:pathLst>
            </a:custGeom>
            <a:ln w="28575" cmpd="sng">
              <a:solidFill>
                <a:srgbClr val="FF0000"/>
              </a:solidFill>
            </a:ln>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pic>
        <p:nvPicPr>
          <p:cNvPr id="20" name="Image 5"/>
          <p:cNvPicPr>
            <a:picLocks noChangeAspect="1"/>
          </p:cNvPicPr>
          <p:nvPr/>
        </p:nvPicPr>
        <p:blipFill rotWithShape="1">
          <a:blip r:embed="rId3">
            <a:extLst>
              <a:ext uri="{28A0092B-C50C-407E-A947-70E740481C1C}">
                <a14:useLocalDpi xmlns:a14="http://schemas.microsoft.com/office/drawing/2010/main" val="0"/>
              </a:ext>
            </a:extLst>
          </a:blip>
          <a:srcRect l="3957" t="12022" r="60516" b="48808"/>
          <a:stretch/>
        </p:blipFill>
        <p:spPr bwMode="auto">
          <a:xfrm>
            <a:off x="4952943" y="1985244"/>
            <a:ext cx="1687809" cy="111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oup 11"/>
          <p:cNvGrpSpPr/>
          <p:nvPr/>
        </p:nvGrpSpPr>
        <p:grpSpPr>
          <a:xfrm>
            <a:off x="1601568" y="5300773"/>
            <a:ext cx="2940724" cy="338554"/>
            <a:chOff x="970481" y="5414724"/>
            <a:chExt cx="2940724" cy="338554"/>
          </a:xfrm>
        </p:grpSpPr>
        <p:sp>
          <p:nvSpPr>
            <p:cNvPr id="8" name="TextBox 7"/>
            <p:cNvSpPr txBox="1"/>
            <p:nvPr/>
          </p:nvSpPr>
          <p:spPr>
            <a:xfrm>
              <a:off x="2017933" y="5414724"/>
              <a:ext cx="862937" cy="338554"/>
            </a:xfrm>
            <a:prstGeom prst="rect">
              <a:avLst/>
            </a:prstGeom>
            <a:solidFill>
              <a:schemeClr val="accent5">
                <a:lumMod val="75000"/>
              </a:schemeClr>
            </a:solidFill>
            <a:ln>
              <a:solidFill>
                <a:schemeClr val="tx1"/>
              </a:solidFill>
            </a:ln>
          </p:spPr>
          <p:txBody>
            <a:bodyPr wrap="none" rtlCol="0">
              <a:spAutoFit/>
            </a:bodyPr>
            <a:lstStyle/>
            <a:p>
              <a:r>
                <a:rPr lang="en-US" dirty="0" smtClean="0"/>
                <a:t>205 mm</a:t>
              </a:r>
              <a:endParaRPr lang="en-US" dirty="0"/>
            </a:p>
          </p:txBody>
        </p:sp>
        <p:cxnSp>
          <p:nvCxnSpPr>
            <p:cNvPr id="10" name="Straight Arrow Connector 9"/>
            <p:cNvCxnSpPr/>
            <p:nvPr/>
          </p:nvCxnSpPr>
          <p:spPr bwMode="auto">
            <a:xfrm>
              <a:off x="2874969" y="5578333"/>
              <a:ext cx="1036236"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flipH="1">
              <a:off x="970481" y="5590495"/>
              <a:ext cx="1036236"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grpSp>
      <p:grpSp>
        <p:nvGrpSpPr>
          <p:cNvPr id="21" name="Group 20"/>
          <p:cNvGrpSpPr/>
          <p:nvPr/>
        </p:nvGrpSpPr>
        <p:grpSpPr>
          <a:xfrm rot="16200000">
            <a:off x="-443154" y="3521013"/>
            <a:ext cx="2940724" cy="338554"/>
            <a:chOff x="970481" y="5414724"/>
            <a:chExt cx="2940724" cy="338554"/>
          </a:xfrm>
        </p:grpSpPr>
        <p:sp>
          <p:nvSpPr>
            <p:cNvPr id="22" name="TextBox 21"/>
            <p:cNvSpPr txBox="1"/>
            <p:nvPr/>
          </p:nvSpPr>
          <p:spPr>
            <a:xfrm>
              <a:off x="2017933" y="5414724"/>
              <a:ext cx="862937" cy="338554"/>
            </a:xfrm>
            <a:prstGeom prst="rect">
              <a:avLst/>
            </a:prstGeom>
            <a:solidFill>
              <a:schemeClr val="accent5">
                <a:lumMod val="75000"/>
              </a:schemeClr>
            </a:solidFill>
            <a:ln>
              <a:solidFill>
                <a:srgbClr val="000000"/>
              </a:solidFill>
            </a:ln>
          </p:spPr>
          <p:txBody>
            <a:bodyPr wrap="none" rtlCol="0">
              <a:spAutoFit/>
            </a:bodyPr>
            <a:lstStyle/>
            <a:p>
              <a:r>
                <a:rPr lang="en-US" dirty="0" smtClean="0">
                  <a:solidFill>
                    <a:srgbClr val="000000"/>
                  </a:solidFill>
                </a:rPr>
                <a:t>205 mm</a:t>
              </a:r>
              <a:endParaRPr lang="en-US" dirty="0">
                <a:solidFill>
                  <a:srgbClr val="000000"/>
                </a:solidFill>
              </a:endParaRPr>
            </a:p>
          </p:txBody>
        </p:sp>
        <p:cxnSp>
          <p:nvCxnSpPr>
            <p:cNvPr id="23" name="Straight Arrow Connector 22"/>
            <p:cNvCxnSpPr/>
            <p:nvPr/>
          </p:nvCxnSpPr>
          <p:spPr bwMode="auto">
            <a:xfrm>
              <a:off x="2874969" y="5578333"/>
              <a:ext cx="1036236" cy="0"/>
            </a:xfrm>
            <a:prstGeom prst="straightConnector1">
              <a:avLst/>
            </a:prstGeom>
            <a:solidFill>
              <a:schemeClr val="accent1"/>
            </a:solidFill>
            <a:ln w="12700" cap="flat" cmpd="sng" algn="ctr">
              <a:solidFill>
                <a:srgbClr val="000000"/>
              </a:solidFill>
              <a:prstDash val="solid"/>
              <a:round/>
              <a:headEnd type="none" w="med" len="med"/>
              <a:tailEnd type="arrow"/>
            </a:ln>
            <a:effectLst/>
          </p:spPr>
        </p:cxnSp>
        <p:cxnSp>
          <p:nvCxnSpPr>
            <p:cNvPr id="24" name="Straight Arrow Connector 23"/>
            <p:cNvCxnSpPr/>
            <p:nvPr/>
          </p:nvCxnSpPr>
          <p:spPr bwMode="auto">
            <a:xfrm flipH="1">
              <a:off x="970481" y="5590495"/>
              <a:ext cx="1036236" cy="0"/>
            </a:xfrm>
            <a:prstGeom prst="straightConnector1">
              <a:avLst/>
            </a:prstGeom>
            <a:solidFill>
              <a:schemeClr val="accent1"/>
            </a:solidFill>
            <a:ln w="12700" cap="flat" cmpd="sng" algn="ctr">
              <a:solidFill>
                <a:srgbClr val="000000"/>
              </a:solidFill>
              <a:prstDash val="solid"/>
              <a:round/>
              <a:headEnd type="none" w="med" len="med"/>
              <a:tailEnd type="arrow"/>
            </a:ln>
            <a:effectLst/>
          </p:spPr>
        </p:cxnSp>
      </p:grpSp>
      <p:cxnSp>
        <p:nvCxnSpPr>
          <p:cNvPr id="17" name="Straight Arrow Connector 16"/>
          <p:cNvCxnSpPr/>
          <p:nvPr/>
        </p:nvCxnSpPr>
        <p:spPr bwMode="auto">
          <a:xfrm flipV="1">
            <a:off x="3778759" y="2324622"/>
            <a:ext cx="249320" cy="506413"/>
          </a:xfrm>
          <a:prstGeom prst="straightConnector1">
            <a:avLst/>
          </a:prstGeom>
          <a:solidFill>
            <a:schemeClr val="accent1"/>
          </a:solidFill>
          <a:ln w="28575" cap="flat" cmpd="sng" algn="ctr">
            <a:solidFill>
              <a:srgbClr val="000000"/>
            </a:solidFill>
            <a:prstDash val="solid"/>
            <a:round/>
            <a:headEnd type="none" w="med" len="med"/>
            <a:tailEnd type="arrow"/>
          </a:ln>
          <a:effectLst/>
        </p:spPr>
      </p:cxnSp>
      <p:cxnSp>
        <p:nvCxnSpPr>
          <p:cNvPr id="27" name="Straight Arrow Connector 26"/>
          <p:cNvCxnSpPr/>
          <p:nvPr/>
        </p:nvCxnSpPr>
        <p:spPr bwMode="auto">
          <a:xfrm rot="10800000" flipV="1">
            <a:off x="4086985" y="1721298"/>
            <a:ext cx="249320" cy="506413"/>
          </a:xfrm>
          <a:prstGeom prst="straightConnector1">
            <a:avLst/>
          </a:prstGeom>
          <a:solidFill>
            <a:schemeClr val="accent1"/>
          </a:solidFill>
          <a:ln w="28575" cap="flat" cmpd="sng" algn="ctr">
            <a:solidFill>
              <a:srgbClr val="000000"/>
            </a:solidFill>
            <a:prstDash val="solid"/>
            <a:round/>
            <a:headEnd type="none" w="med" len="med"/>
            <a:tailEnd type="arrow"/>
          </a:ln>
          <a:effectLst/>
        </p:spPr>
      </p:cxnSp>
      <p:sp>
        <p:nvSpPr>
          <p:cNvPr id="18" name="TextBox 17"/>
          <p:cNvSpPr txBox="1"/>
          <p:nvPr/>
        </p:nvSpPr>
        <p:spPr>
          <a:xfrm rot="17831802">
            <a:off x="3842925" y="1529554"/>
            <a:ext cx="616425" cy="276999"/>
          </a:xfrm>
          <a:prstGeom prst="rect">
            <a:avLst/>
          </a:prstGeom>
          <a:noFill/>
          <a:ln>
            <a:solidFill>
              <a:srgbClr val="000000"/>
            </a:solidFill>
          </a:ln>
        </p:spPr>
        <p:txBody>
          <a:bodyPr wrap="none" rtlCol="0">
            <a:spAutoFit/>
          </a:bodyPr>
          <a:lstStyle/>
          <a:p>
            <a:r>
              <a:rPr lang="en-US" sz="1200" dirty="0" smtClean="0">
                <a:solidFill>
                  <a:srgbClr val="000000"/>
                </a:solidFill>
              </a:rPr>
              <a:t>15 mm</a:t>
            </a:r>
            <a:endParaRPr lang="en-US" sz="1200" dirty="0">
              <a:solidFill>
                <a:srgbClr val="000000"/>
              </a:solidFill>
            </a:endParaRPr>
          </a:p>
        </p:txBody>
      </p:sp>
      <p:cxnSp>
        <p:nvCxnSpPr>
          <p:cNvPr id="28" name="Straight Arrow Connector 27"/>
          <p:cNvCxnSpPr/>
          <p:nvPr/>
        </p:nvCxnSpPr>
        <p:spPr bwMode="auto">
          <a:xfrm>
            <a:off x="1667331" y="2566143"/>
            <a:ext cx="4261811" cy="1893205"/>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cxnSp>
        <p:nvCxnSpPr>
          <p:cNvPr id="30" name="Straight Arrow Connector 29"/>
          <p:cNvCxnSpPr/>
          <p:nvPr/>
        </p:nvCxnSpPr>
        <p:spPr bwMode="auto">
          <a:xfrm flipH="1" flipV="1">
            <a:off x="5656449" y="2667425"/>
            <a:ext cx="319441" cy="1589359"/>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sp>
        <p:nvSpPr>
          <p:cNvPr id="21504" name="TextBox 21503"/>
          <p:cNvSpPr txBox="1"/>
          <p:nvPr/>
        </p:nvSpPr>
        <p:spPr>
          <a:xfrm>
            <a:off x="2033518" y="3680251"/>
            <a:ext cx="1840555" cy="307777"/>
          </a:xfrm>
          <a:prstGeom prst="rect">
            <a:avLst/>
          </a:prstGeom>
          <a:solidFill>
            <a:srgbClr val="00CC99"/>
          </a:solidFill>
        </p:spPr>
        <p:txBody>
          <a:bodyPr wrap="none" rtlCol="0">
            <a:spAutoFit/>
          </a:bodyPr>
          <a:lstStyle/>
          <a:p>
            <a:r>
              <a:rPr lang="en-US" sz="1400" b="1" dirty="0" smtClean="0"/>
              <a:t>64 x 64 Crystals </a:t>
            </a:r>
            <a:r>
              <a:rPr lang="en-US" sz="1400" b="1" dirty="0"/>
              <a:t>T</a:t>
            </a:r>
            <a:r>
              <a:rPr lang="en-US" sz="1400" b="1" dirty="0" smtClean="0"/>
              <a:t>otal</a:t>
            </a:r>
            <a:endParaRPr lang="en-US" sz="1400" b="1" dirty="0"/>
          </a:p>
        </p:txBody>
      </p:sp>
      <p:sp>
        <p:nvSpPr>
          <p:cNvPr id="21505" name="TextBox 21504"/>
          <p:cNvSpPr txBox="1"/>
          <p:nvPr/>
        </p:nvSpPr>
        <p:spPr>
          <a:xfrm>
            <a:off x="1963398" y="2386950"/>
            <a:ext cx="1736097" cy="276999"/>
          </a:xfrm>
          <a:prstGeom prst="rect">
            <a:avLst/>
          </a:prstGeom>
          <a:solidFill>
            <a:schemeClr val="accent1"/>
          </a:solidFill>
        </p:spPr>
        <p:txBody>
          <a:bodyPr wrap="none" rtlCol="0">
            <a:spAutoFit/>
          </a:bodyPr>
          <a:lstStyle/>
          <a:p>
            <a:r>
              <a:rPr lang="en-US" sz="1200" b="1" dirty="0" smtClean="0">
                <a:solidFill>
                  <a:srgbClr val="FF0000"/>
                </a:solidFill>
              </a:rPr>
              <a:t>8 x 8 Crystals/”Matrix”</a:t>
            </a:r>
            <a:endParaRPr lang="en-US" sz="1200" b="1" dirty="0">
              <a:solidFill>
                <a:srgbClr val="FF0000"/>
              </a:solidFill>
            </a:endParaRPr>
          </a:p>
        </p:txBody>
      </p:sp>
      <p:grpSp>
        <p:nvGrpSpPr>
          <p:cNvPr id="40" name="Grouper 192"/>
          <p:cNvGrpSpPr>
            <a:grpSpLocks/>
          </p:cNvGrpSpPr>
          <p:nvPr/>
        </p:nvGrpSpPr>
        <p:grpSpPr bwMode="auto">
          <a:xfrm>
            <a:off x="6839135" y="2087302"/>
            <a:ext cx="1263765" cy="848408"/>
            <a:chOff x="1112838" y="3126226"/>
            <a:chExt cx="992187" cy="603044"/>
          </a:xfrm>
          <a:gradFill flip="none" rotWithShape="1">
            <a:gsLst>
              <a:gs pos="41000">
                <a:srgbClr val="3366FF"/>
              </a:gs>
              <a:gs pos="100000">
                <a:prstClr val="white"/>
              </a:gs>
            </a:gsLst>
            <a:path path="circle">
              <a:fillToRect l="100000" t="100000"/>
            </a:path>
            <a:tileRect r="-100000" b="-100000"/>
          </a:gradFill>
        </p:grpSpPr>
        <p:sp>
          <p:nvSpPr>
            <p:cNvPr id="41" name="AutoShape 33"/>
            <p:cNvSpPr>
              <a:spLocks noChangeArrowheads="1"/>
            </p:cNvSpPr>
            <p:nvPr/>
          </p:nvSpPr>
          <p:spPr bwMode="auto">
            <a:xfrm flipH="1">
              <a:off x="1822450" y="3126226"/>
              <a:ext cx="204788" cy="162749"/>
            </a:xfrm>
            <a:prstGeom prst="parallelogram">
              <a:avLst>
                <a:gd name="adj" fmla="val 24869"/>
              </a:avLst>
            </a:prstGeom>
            <a:grpFill/>
            <a:ln w="9525">
              <a:solidFill>
                <a:schemeClr val="tx1"/>
              </a:solidFill>
              <a:miter lim="800000"/>
              <a:headEnd/>
              <a:tailEnd/>
            </a:ln>
          </p:spPr>
          <p:txBody>
            <a:bodyPr wrap="none" anchor="ctr"/>
            <a:lstStyle/>
            <a:p>
              <a:endParaRPr lang="fr-FR"/>
            </a:p>
          </p:txBody>
        </p:sp>
        <p:sp>
          <p:nvSpPr>
            <p:cNvPr id="42" name="AutoShape 34"/>
            <p:cNvSpPr>
              <a:spLocks noChangeArrowheads="1"/>
            </p:cNvSpPr>
            <p:nvPr/>
          </p:nvSpPr>
          <p:spPr bwMode="auto">
            <a:xfrm flipH="1">
              <a:off x="1112838" y="3566521"/>
              <a:ext cx="204787" cy="162749"/>
            </a:xfrm>
            <a:prstGeom prst="parallelogram">
              <a:avLst>
                <a:gd name="adj" fmla="val 29104"/>
              </a:avLst>
            </a:prstGeom>
            <a:grpFill/>
            <a:ln w="9525">
              <a:solidFill>
                <a:schemeClr val="tx1"/>
              </a:solidFill>
              <a:miter lim="800000"/>
              <a:headEnd/>
              <a:tailEnd/>
            </a:ln>
          </p:spPr>
          <p:txBody>
            <a:bodyPr wrap="none" anchor="ctr"/>
            <a:lstStyle/>
            <a:p>
              <a:endParaRPr lang="fr-FR"/>
            </a:p>
          </p:txBody>
        </p:sp>
        <p:sp>
          <p:nvSpPr>
            <p:cNvPr id="43" name="Line 35"/>
            <p:cNvSpPr>
              <a:spLocks noChangeShapeType="1"/>
            </p:cNvSpPr>
            <p:nvPr/>
          </p:nvSpPr>
          <p:spPr bwMode="auto">
            <a:xfrm flipV="1">
              <a:off x="1162050" y="3287522"/>
              <a:ext cx="709613" cy="441748"/>
            </a:xfrm>
            <a:prstGeom prst="line">
              <a:avLst/>
            </a:prstGeom>
            <a:grpFill/>
            <a:ln w="9525">
              <a:solidFill>
                <a:schemeClr val="tx1"/>
              </a:solidFill>
              <a:prstDash val="dash"/>
              <a:round/>
              <a:headEnd/>
              <a:tailEnd/>
            </a:ln>
            <a:extLst/>
          </p:spPr>
          <p:txBody>
            <a:bodyPr/>
            <a:lstStyle/>
            <a:p>
              <a:endParaRPr lang="en-US"/>
            </a:p>
          </p:txBody>
        </p:sp>
        <p:sp>
          <p:nvSpPr>
            <p:cNvPr id="44" name="AutoShape 36"/>
            <p:cNvSpPr>
              <a:spLocks noChangeArrowheads="1"/>
            </p:cNvSpPr>
            <p:nvPr/>
          </p:nvSpPr>
          <p:spPr bwMode="auto">
            <a:xfrm rot="-2066820">
              <a:off x="1195388" y="3354365"/>
              <a:ext cx="909637" cy="146766"/>
            </a:xfrm>
            <a:prstGeom prst="parallelogram">
              <a:avLst>
                <a:gd name="adj" fmla="val 31563"/>
              </a:avLst>
            </a:prstGeom>
            <a:grpFill/>
            <a:ln w="9525">
              <a:solidFill>
                <a:schemeClr val="tx1"/>
              </a:solidFill>
              <a:miter lim="800000"/>
              <a:headEnd/>
              <a:tailEnd/>
            </a:ln>
          </p:spPr>
          <p:txBody>
            <a:bodyPr wrap="none" anchor="ctr"/>
            <a:lstStyle/>
            <a:p>
              <a:endParaRPr lang="fr-FR"/>
            </a:p>
          </p:txBody>
        </p:sp>
        <p:sp>
          <p:nvSpPr>
            <p:cNvPr id="45" name="AutoShape 37"/>
            <p:cNvSpPr>
              <a:spLocks noChangeArrowheads="1"/>
            </p:cNvSpPr>
            <p:nvPr/>
          </p:nvSpPr>
          <p:spPr bwMode="auto">
            <a:xfrm>
              <a:off x="1120362" y="3126226"/>
              <a:ext cx="874713" cy="441748"/>
            </a:xfrm>
            <a:prstGeom prst="parallelogram">
              <a:avLst>
                <a:gd name="adj" fmla="val 146923"/>
              </a:avLst>
            </a:prstGeom>
            <a:grpFill/>
            <a:ln w="9525">
              <a:solidFill>
                <a:schemeClr val="tx1"/>
              </a:solidFill>
              <a:miter lim="800000"/>
              <a:headEnd/>
              <a:tailEnd/>
            </a:ln>
          </p:spPr>
          <p:txBody>
            <a:bodyPr wrap="none" anchor="ctr"/>
            <a:lstStyle/>
            <a:p>
              <a:endParaRPr lang="fr-FR"/>
            </a:p>
          </p:txBody>
        </p:sp>
      </p:grpSp>
      <p:sp>
        <p:nvSpPr>
          <p:cNvPr id="21511" name="TextBox 21510"/>
          <p:cNvSpPr txBox="1"/>
          <p:nvPr/>
        </p:nvSpPr>
        <p:spPr>
          <a:xfrm rot="19496422">
            <a:off x="7144575" y="2612888"/>
            <a:ext cx="1050659" cy="261610"/>
          </a:xfrm>
          <a:prstGeom prst="rect">
            <a:avLst/>
          </a:prstGeom>
          <a:solidFill>
            <a:srgbClr val="00CC99"/>
          </a:solidFill>
        </p:spPr>
        <p:txBody>
          <a:bodyPr wrap="none" rtlCol="0">
            <a:spAutoFit/>
          </a:bodyPr>
          <a:lstStyle/>
          <a:p>
            <a:r>
              <a:rPr lang="en-US" sz="1050" dirty="0" smtClean="0"/>
              <a:t>3 x 3 x 15 mm</a:t>
            </a:r>
            <a:r>
              <a:rPr lang="en-US" sz="1050" baseline="30000" dirty="0" smtClean="0"/>
              <a:t>3</a:t>
            </a:r>
            <a:endParaRPr lang="en-US" sz="1050" dirty="0"/>
          </a:p>
        </p:txBody>
      </p:sp>
      <p:sp>
        <p:nvSpPr>
          <p:cNvPr id="21513" name="Rectangle 21512"/>
          <p:cNvSpPr/>
          <p:nvPr/>
        </p:nvSpPr>
        <p:spPr bwMode="auto">
          <a:xfrm>
            <a:off x="5313635" y="2971273"/>
            <a:ext cx="210363" cy="186983"/>
          </a:xfrm>
          <a:prstGeom prst="rect">
            <a:avLst/>
          </a:prstGeom>
          <a:solidFill>
            <a:srgbClr val="FFFFFF"/>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21515" name="Straight Arrow Connector 21514"/>
          <p:cNvCxnSpPr/>
          <p:nvPr/>
        </p:nvCxnSpPr>
        <p:spPr bwMode="auto">
          <a:xfrm flipV="1">
            <a:off x="6390147" y="2832485"/>
            <a:ext cx="575611" cy="157179"/>
          </a:xfrm>
          <a:prstGeom prst="straightConnector1">
            <a:avLst/>
          </a:prstGeom>
          <a:solidFill>
            <a:schemeClr val="accent1"/>
          </a:solidFill>
          <a:ln w="28575" cap="flat" cmpd="sng" algn="ctr">
            <a:solidFill>
              <a:srgbClr val="FF9900"/>
            </a:solidFill>
            <a:prstDash val="solid"/>
            <a:round/>
            <a:headEnd type="none" w="med" len="med"/>
            <a:tailEnd type="arrow"/>
          </a:ln>
          <a:effectLst/>
        </p:spPr>
      </p:cxnSp>
      <p:sp>
        <p:nvSpPr>
          <p:cNvPr id="9" name="TextBox 8"/>
          <p:cNvSpPr txBox="1"/>
          <p:nvPr/>
        </p:nvSpPr>
        <p:spPr>
          <a:xfrm>
            <a:off x="5283941" y="2391186"/>
            <a:ext cx="1137050" cy="307777"/>
          </a:xfrm>
          <a:prstGeom prst="rect">
            <a:avLst/>
          </a:prstGeom>
          <a:noFill/>
        </p:spPr>
        <p:txBody>
          <a:bodyPr wrap="none" rtlCol="0">
            <a:spAutoFit/>
          </a:bodyPr>
          <a:lstStyle/>
          <a:p>
            <a:r>
              <a:rPr lang="en-US" sz="1400" dirty="0" smtClean="0"/>
              <a:t>8 x 8 crystals</a:t>
            </a:r>
            <a:endParaRPr lang="en-US" sz="1400" dirty="0"/>
          </a:p>
        </p:txBody>
      </p:sp>
      <p:pic>
        <p:nvPicPr>
          <p:cNvPr id="46" name="Picture 45" descr="desylogo_cyan_trans_klein.gif"/>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8299179" y="955953"/>
            <a:ext cx="777619" cy="77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 name="Group 24"/>
          <p:cNvGrpSpPr/>
          <p:nvPr/>
        </p:nvGrpSpPr>
        <p:grpSpPr>
          <a:xfrm>
            <a:off x="4864195" y="3414936"/>
            <a:ext cx="2829430" cy="1918510"/>
            <a:chOff x="4864195" y="3414936"/>
            <a:chExt cx="2829430" cy="1918510"/>
          </a:xfrm>
        </p:grpSpPr>
        <p:pic>
          <p:nvPicPr>
            <p:cNvPr id="15" name="Picture 14"/>
            <p:cNvPicPr/>
            <p:nvPr/>
          </p:nvPicPr>
          <p:blipFill>
            <a:blip r:embed="rId5" cstate="print">
              <a:extLst>
                <a:ext uri="{28A0092B-C50C-407E-A947-70E740481C1C}">
                  <a14:useLocalDpi xmlns:a14="http://schemas.microsoft.com/office/drawing/2010/main" val="0"/>
                </a:ext>
              </a:extLst>
            </a:blip>
            <a:stretch>
              <a:fillRect/>
            </a:stretch>
          </p:blipFill>
          <p:spPr>
            <a:xfrm>
              <a:off x="4864195" y="3414936"/>
              <a:ext cx="2829430" cy="1918510"/>
            </a:xfrm>
            <a:prstGeom prst="rect">
              <a:avLst/>
            </a:prstGeom>
          </p:spPr>
        </p:pic>
        <p:sp>
          <p:nvSpPr>
            <p:cNvPr id="6" name="Freeform 5"/>
            <p:cNvSpPr/>
            <p:nvPr/>
          </p:nvSpPr>
          <p:spPr>
            <a:xfrm>
              <a:off x="5467206" y="4129277"/>
              <a:ext cx="1097555" cy="783995"/>
            </a:xfrm>
            <a:custGeom>
              <a:avLst/>
              <a:gdLst>
                <a:gd name="connsiteX0" fmla="*/ 0 w 1097555"/>
                <a:gd name="connsiteY0" fmla="*/ 290078 h 783995"/>
                <a:gd name="connsiteX1" fmla="*/ 548778 w 1097555"/>
                <a:gd name="connsiteY1" fmla="*/ 0 h 783995"/>
                <a:gd name="connsiteX2" fmla="*/ 1097555 w 1097555"/>
                <a:gd name="connsiteY2" fmla="*/ 486077 h 783995"/>
                <a:gd name="connsiteX3" fmla="*/ 540938 w 1097555"/>
                <a:gd name="connsiteY3" fmla="*/ 783995 h 783995"/>
                <a:gd name="connsiteX4" fmla="*/ 0 w 1097555"/>
                <a:gd name="connsiteY4" fmla="*/ 290078 h 7839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555" h="783995">
                  <a:moveTo>
                    <a:pt x="0" y="290078"/>
                  </a:moveTo>
                  <a:lnTo>
                    <a:pt x="548778" y="0"/>
                  </a:lnTo>
                  <a:lnTo>
                    <a:pt x="1097555" y="486077"/>
                  </a:lnTo>
                  <a:lnTo>
                    <a:pt x="540938" y="783995"/>
                  </a:lnTo>
                  <a:lnTo>
                    <a:pt x="0" y="290078"/>
                  </a:lnTo>
                  <a:close/>
                </a:path>
              </a:pathLst>
            </a:custGeom>
            <a:ln w="28575" cmpd="sng">
              <a:solidFill>
                <a:srgbClr val="FF0000"/>
              </a:solidFill>
            </a:ln>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1" name="Straight Connector 10"/>
            <p:cNvCxnSpPr/>
            <p:nvPr/>
          </p:nvCxnSpPr>
          <p:spPr bwMode="auto">
            <a:xfrm>
              <a:off x="5734023" y="4260771"/>
              <a:ext cx="586178" cy="510992"/>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6" name="Straight Connector 15"/>
            <p:cNvCxnSpPr/>
            <p:nvPr/>
          </p:nvCxnSpPr>
          <p:spPr bwMode="auto">
            <a:xfrm flipV="1">
              <a:off x="5734023" y="4358460"/>
              <a:ext cx="556117" cy="308099"/>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sp>
        <p:nvSpPr>
          <p:cNvPr id="21506" name="TextBox 21505"/>
          <p:cNvSpPr txBox="1"/>
          <p:nvPr/>
        </p:nvSpPr>
        <p:spPr>
          <a:xfrm>
            <a:off x="5149245" y="4997218"/>
            <a:ext cx="2944818" cy="523220"/>
          </a:xfrm>
          <a:prstGeom prst="rect">
            <a:avLst/>
          </a:prstGeom>
          <a:noFill/>
        </p:spPr>
        <p:txBody>
          <a:bodyPr wrap="square" rtlCol="0">
            <a:spAutoFit/>
          </a:bodyPr>
          <a:lstStyle/>
          <a:p>
            <a:r>
              <a:rPr lang="en-US" sz="1400" dirty="0" smtClean="0">
                <a:solidFill>
                  <a:srgbClr val="FF0000"/>
                </a:solidFill>
              </a:rPr>
              <a:t>SiPM “8x8-Module”, i.e. four close-butted 4 x 4 MPPC monoliths</a:t>
            </a:r>
            <a:endParaRPr lang="en-US" sz="1400" dirty="0">
              <a:solidFill>
                <a:srgbClr val="FF0000"/>
              </a:solidFill>
            </a:endParaRPr>
          </a:p>
        </p:txBody>
      </p:sp>
    </p:spTree>
    <p:extLst>
      <p:ext uri="{BB962C8B-B14F-4D97-AF65-F5344CB8AC3E}">
        <p14:creationId xmlns:p14="http://schemas.microsoft.com/office/powerpoint/2010/main" val="104203077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Espace réservé du contenu 2"/>
          <p:cNvSpPr>
            <a:spLocks noGrp="1"/>
          </p:cNvSpPr>
          <p:nvPr>
            <p:ph idx="1"/>
          </p:nvPr>
        </p:nvSpPr>
        <p:spPr>
          <a:xfrm>
            <a:off x="368013" y="1018789"/>
            <a:ext cx="8792308" cy="4880161"/>
          </a:xfrm>
        </p:spPr>
        <p:txBody>
          <a:bodyPr/>
          <a:lstStyle/>
          <a:p>
            <a:pPr>
              <a:lnSpc>
                <a:spcPct val="110000"/>
              </a:lnSpc>
            </a:pPr>
            <a:r>
              <a:rPr lang="fr-FR" sz="3600" dirty="0" smtClean="0">
                <a:latin typeface="Times New Roman" charset="0"/>
                <a:ea typeface="ＭＳ Ｐゴシック" charset="0"/>
                <a:cs typeface="ＭＳ Ｐゴシック" charset="0"/>
              </a:rPr>
              <a:t>Calls for </a:t>
            </a:r>
            <a:r>
              <a:rPr lang="fr-FR" sz="3600" dirty="0" err="1" smtClean="0">
                <a:latin typeface="Times New Roman" charset="0"/>
                <a:ea typeface="ＭＳ Ｐゴシック" charset="0"/>
                <a:cs typeface="ＭＳ Ｐゴシック" charset="0"/>
              </a:rPr>
              <a:t>innovative</a:t>
            </a:r>
            <a:r>
              <a:rPr lang="fr-FR" sz="3600" dirty="0" smtClean="0">
                <a:latin typeface="Times New Roman" charset="0"/>
                <a:ea typeface="ＭＳ Ｐゴシック" charset="0"/>
                <a:cs typeface="ＭＳ Ｐゴシック" charset="0"/>
              </a:rPr>
              <a:t> </a:t>
            </a:r>
            <a:r>
              <a:rPr lang="fr-FR" sz="3600" dirty="0">
                <a:latin typeface="Times New Roman" charset="0"/>
                <a:ea typeface="ＭＳ Ｐゴシック" charset="0"/>
                <a:cs typeface="ＭＳ Ｐゴシック" charset="0"/>
              </a:rPr>
              <a:t>solutions</a:t>
            </a:r>
          </a:p>
          <a:p>
            <a:pPr lvl="1">
              <a:lnSpc>
                <a:spcPct val="110000"/>
              </a:lnSpc>
            </a:pPr>
            <a:r>
              <a:rPr lang="fr-FR" sz="2400" u="sng" dirty="0" err="1">
                <a:latin typeface="Times New Roman" charset="0"/>
                <a:ea typeface="ＭＳ Ｐゴシック" charset="0"/>
              </a:rPr>
              <a:t>Very</a:t>
            </a:r>
            <a:r>
              <a:rPr lang="fr-FR" sz="2400" u="sng" dirty="0">
                <a:latin typeface="Times New Roman" charset="0"/>
                <a:ea typeface="ＭＳ Ｐゴシック" charset="0"/>
              </a:rPr>
              <a:t> </a:t>
            </a:r>
            <a:r>
              <a:rPr lang="fr-FR" sz="2400" u="sng" dirty="0" err="1">
                <a:latin typeface="Times New Roman" charset="0"/>
                <a:ea typeface="ＭＳ Ｐゴシック" charset="0"/>
              </a:rPr>
              <a:t>thin</a:t>
            </a:r>
            <a:r>
              <a:rPr lang="fr-FR" sz="2400" u="sng" dirty="0">
                <a:latin typeface="Times New Roman" charset="0"/>
                <a:ea typeface="ＭＳ Ｐゴシック" charset="0"/>
              </a:rPr>
              <a:t> </a:t>
            </a:r>
            <a:r>
              <a:rPr lang="fr-FR" sz="2400" u="sng" dirty="0" err="1">
                <a:latin typeface="Times New Roman" charset="0"/>
                <a:ea typeface="ＭＳ Ｐゴシック" charset="0"/>
              </a:rPr>
              <a:t>crystal</a:t>
            </a:r>
            <a:r>
              <a:rPr lang="fr-FR" sz="2400" u="sng" dirty="0">
                <a:latin typeface="Times New Roman" charset="0"/>
                <a:ea typeface="ＭＳ Ｐゴシック" charset="0"/>
              </a:rPr>
              <a:t> </a:t>
            </a:r>
            <a:r>
              <a:rPr lang="fr-FR" sz="2400" u="sng" dirty="0" smtClean="0">
                <a:latin typeface="Times New Roman" charset="0"/>
                <a:ea typeface="ＭＳ Ｐゴシック" charset="0"/>
              </a:rPr>
              <a:t>pixels</a:t>
            </a:r>
            <a:r>
              <a:rPr lang="fr-FR" sz="2400" dirty="0" smtClean="0">
                <a:latin typeface="Times New Roman" charset="0"/>
                <a:ea typeface="ＭＳ Ｐゴシック" charset="0"/>
              </a:rPr>
              <a:t>/</a:t>
            </a:r>
            <a:r>
              <a:rPr lang="fr-FR" sz="2400" dirty="0" err="1" smtClean="0">
                <a:latin typeface="Times New Roman" charset="0"/>
                <a:ea typeface="ＭＳ Ｐゴシック" charset="0"/>
              </a:rPr>
              <a:t>fibers</a:t>
            </a:r>
            <a:r>
              <a:rPr lang="fr-FR" sz="2400" dirty="0" smtClean="0">
                <a:latin typeface="Times New Roman" charset="0"/>
                <a:ea typeface="ＭＳ Ｐゴシック" charset="0"/>
              </a:rPr>
              <a:t> </a:t>
            </a:r>
            <a:r>
              <a:rPr lang="fr-FR" sz="2400" dirty="0">
                <a:latin typeface="Times New Roman" charset="0"/>
                <a:ea typeface="ＭＳ Ｐゴシック" charset="0"/>
              </a:rPr>
              <a:t>for the </a:t>
            </a:r>
            <a:r>
              <a:rPr lang="fr-FR" sz="2400" dirty="0" err="1">
                <a:latin typeface="Times New Roman" charset="0"/>
                <a:ea typeface="ＭＳ Ｐゴシック" charset="0"/>
              </a:rPr>
              <a:t>internal</a:t>
            </a:r>
            <a:r>
              <a:rPr lang="fr-FR" sz="2400" dirty="0">
                <a:latin typeface="Times New Roman" charset="0"/>
                <a:ea typeface="ＭＳ Ｐゴシック" charset="0"/>
              </a:rPr>
              <a:t> </a:t>
            </a:r>
            <a:r>
              <a:rPr lang="fr-FR" sz="2400" dirty="0" smtClean="0">
                <a:latin typeface="Times New Roman" charset="0"/>
                <a:ea typeface="ＭＳ Ｐゴシック" charset="0"/>
              </a:rPr>
              <a:t>probe;</a:t>
            </a:r>
            <a:endParaRPr lang="fr-FR" sz="2400" dirty="0">
              <a:latin typeface="Times New Roman" charset="0"/>
              <a:ea typeface="ＭＳ Ｐゴシック" charset="0"/>
            </a:endParaRPr>
          </a:p>
          <a:p>
            <a:pPr lvl="2">
              <a:lnSpc>
                <a:spcPct val="110000"/>
              </a:lnSpc>
              <a:spcBef>
                <a:spcPts val="200"/>
              </a:spcBef>
            </a:pPr>
            <a:r>
              <a:rPr lang="fr-FR" sz="2000" dirty="0">
                <a:solidFill>
                  <a:schemeClr val="bg1">
                    <a:lumMod val="85000"/>
                  </a:schemeClr>
                </a:solidFill>
                <a:latin typeface="Times New Roman" charset="0"/>
                <a:ea typeface="ＭＳ Ｐゴシック" charset="0"/>
              </a:rPr>
              <a:t>for </a:t>
            </a:r>
            <a:r>
              <a:rPr lang="fr-FR" sz="2000" dirty="0" err="1">
                <a:solidFill>
                  <a:schemeClr val="bg1">
                    <a:lumMod val="85000"/>
                  </a:schemeClr>
                </a:solidFill>
                <a:latin typeface="Times New Roman" charset="0"/>
                <a:ea typeface="ＭＳ Ｐゴシック" charset="0"/>
              </a:rPr>
              <a:t>high</a:t>
            </a:r>
            <a:r>
              <a:rPr lang="fr-FR" sz="2000" dirty="0">
                <a:solidFill>
                  <a:schemeClr val="bg1">
                    <a:lumMod val="85000"/>
                  </a:schemeClr>
                </a:solidFill>
                <a:latin typeface="Times New Roman" charset="0"/>
                <a:ea typeface="ＭＳ Ｐゴシック" charset="0"/>
              </a:rPr>
              <a:t> </a:t>
            </a:r>
            <a:r>
              <a:rPr lang="fr-FR" sz="2000" dirty="0" err="1">
                <a:solidFill>
                  <a:schemeClr val="bg1">
                    <a:lumMod val="85000"/>
                  </a:schemeClr>
                </a:solidFill>
                <a:latin typeface="Times New Roman" charset="0"/>
                <a:ea typeface="ＭＳ Ｐゴシック" charset="0"/>
              </a:rPr>
              <a:t>granularity</a:t>
            </a:r>
            <a:r>
              <a:rPr lang="fr-FR" sz="2000" dirty="0">
                <a:solidFill>
                  <a:schemeClr val="bg1">
                    <a:lumMod val="85000"/>
                  </a:schemeClr>
                </a:solidFill>
                <a:latin typeface="Times New Roman" charset="0"/>
                <a:ea typeface="ＭＳ Ｐゴシック" charset="0"/>
              </a:rPr>
              <a:t> </a:t>
            </a:r>
            <a:r>
              <a:rPr lang="fr-FR" sz="2000" dirty="0" smtClean="0">
                <a:solidFill>
                  <a:schemeClr val="bg1">
                    <a:lumMod val="85000"/>
                  </a:schemeClr>
                </a:solidFill>
                <a:latin typeface="Times New Roman" charset="0"/>
                <a:ea typeface="ＭＳ Ｐゴシック" charset="0"/>
              </a:rPr>
              <a:t>and </a:t>
            </a:r>
            <a:r>
              <a:rPr lang="fr-FR" sz="2000" dirty="0" err="1" smtClean="0">
                <a:solidFill>
                  <a:schemeClr val="bg1">
                    <a:lumMod val="85000"/>
                  </a:schemeClr>
                </a:solidFill>
                <a:latin typeface="Times New Roman" charset="0"/>
                <a:ea typeface="ＭＳ Ｐゴシック" charset="0"/>
              </a:rPr>
              <a:t>sub-millimeter</a:t>
            </a:r>
            <a:r>
              <a:rPr lang="fr-FR" sz="2000" dirty="0" smtClean="0">
                <a:solidFill>
                  <a:schemeClr val="bg1">
                    <a:lumMod val="85000"/>
                  </a:schemeClr>
                </a:solidFill>
                <a:latin typeface="Times New Roman" charset="0"/>
                <a:ea typeface="ＭＳ Ｐゴシック" charset="0"/>
              </a:rPr>
              <a:t> </a:t>
            </a:r>
            <a:r>
              <a:rPr lang="fr-FR" sz="2000" dirty="0">
                <a:solidFill>
                  <a:schemeClr val="bg1">
                    <a:lumMod val="85000"/>
                  </a:schemeClr>
                </a:solidFill>
                <a:latin typeface="Times New Roman" charset="0"/>
                <a:ea typeface="ＭＳ Ｐゴシック" charset="0"/>
              </a:rPr>
              <a:t>spatial </a:t>
            </a:r>
            <a:r>
              <a:rPr lang="fr-FR" sz="2000" dirty="0" err="1" smtClean="0">
                <a:solidFill>
                  <a:schemeClr val="bg1">
                    <a:lumMod val="85000"/>
                  </a:schemeClr>
                </a:solidFill>
                <a:latin typeface="Times New Roman" charset="0"/>
                <a:ea typeface="ＭＳ Ｐゴシック" charset="0"/>
              </a:rPr>
              <a:t>re</a:t>
            </a:r>
            <a:r>
              <a:rPr lang="fr-FR" sz="2000" dirty="0" err="1" smtClean="0">
                <a:latin typeface="Times New Roman" charset="0"/>
                <a:ea typeface="ＭＳ Ｐゴシック" charset="0"/>
              </a:rPr>
              <a:t>solution</a:t>
            </a:r>
            <a:r>
              <a:rPr lang="fr-FR" sz="2000" dirty="0" smtClean="0">
                <a:latin typeface="Times New Roman" charset="0"/>
                <a:ea typeface="ＭＳ Ｐゴシック" charset="0"/>
              </a:rPr>
              <a:t>;</a:t>
            </a:r>
            <a:endParaRPr lang="fr-FR" sz="2000" dirty="0">
              <a:latin typeface="Times New Roman" charset="0"/>
              <a:ea typeface="ＭＳ Ｐゴシック" charset="0"/>
            </a:endParaRPr>
          </a:p>
          <a:p>
            <a:pPr lvl="1">
              <a:lnSpc>
                <a:spcPct val="110000"/>
              </a:lnSpc>
            </a:pPr>
            <a:r>
              <a:rPr lang="fr-FR" sz="2400" u="sng" dirty="0" smtClean="0">
                <a:solidFill>
                  <a:schemeClr val="bg1"/>
                </a:solidFill>
                <a:latin typeface="Times New Roman" charset="0"/>
                <a:ea typeface="ＭＳ Ｐゴシック" charset="0"/>
              </a:rPr>
              <a:t>Temporal collimation </a:t>
            </a:r>
            <a:r>
              <a:rPr lang="fr-FR" sz="2400" dirty="0" err="1">
                <a:solidFill>
                  <a:schemeClr val="bg1"/>
                </a:solidFill>
                <a:latin typeface="Times New Roman" charset="0"/>
                <a:ea typeface="ＭＳ Ｐゴシック" charset="0"/>
              </a:rPr>
              <a:t>with</a:t>
            </a:r>
            <a:r>
              <a:rPr lang="fr-FR" sz="2400" dirty="0">
                <a:solidFill>
                  <a:schemeClr val="bg1"/>
                </a:solidFill>
                <a:latin typeface="Times New Roman" charset="0"/>
                <a:ea typeface="ＭＳ Ｐゴシック" charset="0"/>
              </a:rPr>
              <a:t> </a:t>
            </a:r>
            <a:r>
              <a:rPr lang="fr-FR" sz="2400" dirty="0" smtClean="0">
                <a:solidFill>
                  <a:schemeClr val="bg1"/>
                </a:solidFill>
                <a:latin typeface="Times New Roman" charset="0"/>
                <a:ea typeface="ＭＳ Ｐゴシック" charset="0"/>
              </a:rPr>
              <a:t>TOF: CTR &lt; </a:t>
            </a:r>
            <a:r>
              <a:rPr lang="fr-FR" sz="2400" dirty="0">
                <a:solidFill>
                  <a:schemeClr val="bg1"/>
                </a:solidFill>
                <a:latin typeface="Times New Roman" charset="0"/>
                <a:ea typeface="ＭＳ Ｐゴシック" charset="0"/>
              </a:rPr>
              <a:t>200ps </a:t>
            </a:r>
            <a:r>
              <a:rPr lang="fr-FR" sz="2400" i="1" dirty="0" smtClean="0">
                <a:solidFill>
                  <a:schemeClr val="bg1"/>
                </a:solidFill>
                <a:latin typeface="Times New Roman" charset="0"/>
                <a:ea typeface="ＭＳ Ｐゴシック" charset="0"/>
              </a:rPr>
              <a:t>FWHM</a:t>
            </a:r>
            <a:r>
              <a:rPr lang="fr-FR" sz="2400" i="1" dirty="0" smtClean="0">
                <a:solidFill>
                  <a:srgbClr val="D9D9D9"/>
                </a:solidFill>
                <a:latin typeface="Times New Roman" charset="0"/>
                <a:ea typeface="ＭＳ Ｐゴシック" charset="0"/>
              </a:rPr>
              <a:t>;</a:t>
            </a:r>
            <a:endParaRPr lang="fr-FR" sz="2400" i="1" dirty="0">
              <a:solidFill>
                <a:srgbClr val="D9D9D9"/>
              </a:solidFill>
              <a:latin typeface="Times New Roman" charset="0"/>
              <a:ea typeface="ＭＳ Ｐゴシック" charset="0"/>
            </a:endParaRPr>
          </a:p>
          <a:p>
            <a:pPr lvl="2">
              <a:lnSpc>
                <a:spcPct val="110000"/>
              </a:lnSpc>
              <a:spcBef>
                <a:spcPts val="200"/>
              </a:spcBef>
            </a:pPr>
            <a:r>
              <a:rPr lang="fr-FR" sz="2000" dirty="0">
                <a:solidFill>
                  <a:srgbClr val="D9D9D9"/>
                </a:solidFill>
                <a:latin typeface="Times New Roman" charset="0"/>
                <a:ea typeface="ＭＳ Ｐゴシック" charset="0"/>
              </a:rPr>
              <a:t>for background rejection </a:t>
            </a:r>
            <a:r>
              <a:rPr lang="fr-FR" sz="2000" dirty="0" err="1">
                <a:solidFill>
                  <a:srgbClr val="D9D9D9"/>
                </a:solidFill>
                <a:latin typeface="Times New Roman" charset="0"/>
                <a:ea typeface="ＭＳ Ｐゴシック" charset="0"/>
              </a:rPr>
              <a:t>outside</a:t>
            </a:r>
            <a:r>
              <a:rPr lang="fr-FR" sz="2000" dirty="0">
                <a:solidFill>
                  <a:srgbClr val="D9D9D9"/>
                </a:solidFill>
                <a:latin typeface="Times New Roman" charset="0"/>
                <a:ea typeface="ＭＳ Ｐゴシック" charset="0"/>
              </a:rPr>
              <a:t> </a:t>
            </a:r>
            <a:r>
              <a:rPr lang="fr-FR" sz="2000" dirty="0" smtClean="0">
                <a:solidFill>
                  <a:srgbClr val="D9D9D9"/>
                </a:solidFill>
                <a:latin typeface="Times New Roman" charset="0"/>
                <a:ea typeface="ＭＳ Ｐゴシック" charset="0"/>
              </a:rPr>
              <a:t>ROI of 30mm;</a:t>
            </a:r>
            <a:endParaRPr lang="fr-FR" sz="2000" dirty="0">
              <a:solidFill>
                <a:srgbClr val="D9D9D9"/>
              </a:solidFill>
              <a:latin typeface="Times New Roman" charset="0"/>
              <a:ea typeface="ＭＳ Ｐゴシック" charset="0"/>
            </a:endParaRPr>
          </a:p>
          <a:p>
            <a:pPr lvl="1">
              <a:lnSpc>
                <a:spcPct val="110000"/>
              </a:lnSpc>
            </a:pPr>
            <a:r>
              <a:rPr lang="fr-FR" sz="2400" u="sng" dirty="0">
                <a:latin typeface="Times New Roman" charset="0"/>
                <a:ea typeface="ＭＳ Ｐゴシック" charset="0"/>
              </a:rPr>
              <a:t>Digital light </a:t>
            </a:r>
            <a:r>
              <a:rPr lang="fr-FR" sz="2400" u="sng" dirty="0" err="1">
                <a:latin typeface="Times New Roman" charset="0"/>
                <a:ea typeface="ＭＳ Ｐゴシック" charset="0"/>
              </a:rPr>
              <a:t>detection</a:t>
            </a:r>
            <a:r>
              <a:rPr lang="fr-FR" sz="2400" dirty="0">
                <a:latin typeface="Times New Roman" charset="0"/>
                <a:ea typeface="ＭＳ Ｐゴシック" charset="0"/>
              </a:rPr>
              <a:t>: SiPM </a:t>
            </a:r>
            <a:r>
              <a:rPr lang="fr-FR" sz="2400" dirty="0" err="1">
                <a:latin typeface="Times New Roman" charset="0"/>
                <a:ea typeface="ＭＳ Ｐゴシック" charset="0"/>
              </a:rPr>
              <a:t>with</a:t>
            </a:r>
            <a:r>
              <a:rPr lang="fr-FR" sz="2400" dirty="0">
                <a:latin typeface="Times New Roman" charset="0"/>
                <a:ea typeface="ＭＳ Ｐゴシック" charset="0"/>
              </a:rPr>
              <a:t> single SPAD </a:t>
            </a:r>
            <a:r>
              <a:rPr lang="fr-FR" sz="2400" dirty="0" err="1" smtClean="0">
                <a:latin typeface="Times New Roman" charset="0"/>
                <a:ea typeface="ＭＳ Ｐゴシック" charset="0"/>
              </a:rPr>
              <a:t>readout</a:t>
            </a:r>
            <a:r>
              <a:rPr lang="fr-FR" sz="2400" dirty="0" smtClean="0">
                <a:latin typeface="Times New Roman" charset="0"/>
                <a:ea typeface="ＭＳ Ｐゴシック" charset="0"/>
              </a:rPr>
              <a:t>;</a:t>
            </a:r>
            <a:endParaRPr lang="fr-FR" sz="2400" dirty="0">
              <a:latin typeface="Times New Roman" charset="0"/>
              <a:ea typeface="ＭＳ Ｐゴシック" charset="0"/>
            </a:endParaRPr>
          </a:p>
          <a:p>
            <a:pPr lvl="2">
              <a:lnSpc>
                <a:spcPct val="110000"/>
              </a:lnSpc>
              <a:spcBef>
                <a:spcPts val="200"/>
              </a:spcBef>
            </a:pPr>
            <a:r>
              <a:rPr lang="fr-FR" sz="2000" dirty="0">
                <a:solidFill>
                  <a:srgbClr val="D9D9D9"/>
                </a:solidFill>
                <a:latin typeface="Times New Roman" charset="0"/>
                <a:ea typeface="ＭＳ Ｐゴシック" charset="0"/>
              </a:rPr>
              <a:t>for single </a:t>
            </a:r>
            <a:r>
              <a:rPr lang="fr-FR" sz="2000" dirty="0" err="1">
                <a:solidFill>
                  <a:srgbClr val="D9D9D9"/>
                </a:solidFill>
                <a:latin typeface="Times New Roman" charset="0"/>
                <a:ea typeface="ＭＳ Ｐゴシック" charset="0"/>
              </a:rPr>
              <a:t>optical</a:t>
            </a:r>
            <a:r>
              <a:rPr lang="fr-FR" sz="2000" dirty="0">
                <a:solidFill>
                  <a:srgbClr val="D9D9D9"/>
                </a:solidFill>
                <a:latin typeface="Times New Roman" charset="0"/>
                <a:ea typeface="ＭＳ Ｐゴシック" charset="0"/>
              </a:rPr>
              <a:t> photon </a:t>
            </a:r>
            <a:r>
              <a:rPr lang="fr-FR" sz="2000" dirty="0" err="1">
                <a:solidFill>
                  <a:srgbClr val="D9D9D9"/>
                </a:solidFill>
                <a:latin typeface="Times New Roman" charset="0"/>
                <a:ea typeface="ＭＳ Ｐゴシック" charset="0"/>
              </a:rPr>
              <a:t>counting</a:t>
            </a:r>
            <a:r>
              <a:rPr lang="fr-FR" sz="2000" dirty="0">
                <a:solidFill>
                  <a:srgbClr val="D9D9D9"/>
                </a:solidFill>
                <a:latin typeface="Times New Roman" charset="0"/>
                <a:ea typeface="ＭＳ Ｐゴシック" charset="0"/>
              </a:rPr>
              <a:t> and </a:t>
            </a:r>
            <a:r>
              <a:rPr lang="fr-FR" sz="2000" dirty="0" err="1">
                <a:solidFill>
                  <a:srgbClr val="D9D9D9"/>
                </a:solidFill>
                <a:latin typeface="Times New Roman" charset="0"/>
                <a:ea typeface="ＭＳ Ｐゴシック" charset="0"/>
              </a:rPr>
              <a:t>ultimate</a:t>
            </a:r>
            <a:r>
              <a:rPr lang="fr-FR" sz="2000" dirty="0">
                <a:solidFill>
                  <a:srgbClr val="D9D9D9"/>
                </a:solidFill>
                <a:latin typeface="Times New Roman" charset="0"/>
                <a:ea typeface="ＭＳ Ｐゴシック" charset="0"/>
              </a:rPr>
              <a:t> timing </a:t>
            </a:r>
            <a:r>
              <a:rPr lang="fr-FR" sz="2000" dirty="0" err="1" smtClean="0">
                <a:solidFill>
                  <a:srgbClr val="D9D9D9"/>
                </a:solidFill>
                <a:latin typeface="Times New Roman" charset="0"/>
                <a:ea typeface="ＭＳ Ｐゴシック" charset="0"/>
              </a:rPr>
              <a:t>resolution</a:t>
            </a:r>
            <a:r>
              <a:rPr lang="fr-FR" sz="2000" dirty="0" smtClean="0">
                <a:solidFill>
                  <a:srgbClr val="D9D9D9"/>
                </a:solidFill>
                <a:latin typeface="Times New Roman" charset="0"/>
                <a:ea typeface="ＭＳ Ｐゴシック" charset="0"/>
              </a:rPr>
              <a:t>;</a:t>
            </a:r>
            <a:endParaRPr lang="fr-FR" sz="2000" dirty="0">
              <a:solidFill>
                <a:srgbClr val="D9D9D9"/>
              </a:solidFill>
              <a:latin typeface="Times New Roman" charset="0"/>
              <a:ea typeface="ＭＳ Ｐゴシック" charset="0"/>
            </a:endParaRPr>
          </a:p>
          <a:p>
            <a:pPr lvl="1">
              <a:lnSpc>
                <a:spcPct val="110000"/>
              </a:lnSpc>
            </a:pPr>
            <a:r>
              <a:rPr lang="fr-FR" sz="2400" u="sng" dirty="0">
                <a:latin typeface="Times New Roman" charset="0"/>
                <a:ea typeface="ＭＳ Ｐゴシック" charset="0"/>
              </a:rPr>
              <a:t>Diffractive </a:t>
            </a:r>
            <a:r>
              <a:rPr lang="fr-FR" sz="2400" u="sng" dirty="0" err="1">
                <a:latin typeface="Times New Roman" charset="0"/>
                <a:ea typeface="ＭＳ Ｐゴシック" charset="0"/>
              </a:rPr>
              <a:t>optics</a:t>
            </a:r>
            <a:r>
              <a:rPr lang="fr-FR" sz="2400" u="sng" dirty="0">
                <a:latin typeface="Times New Roman" charset="0"/>
                <a:ea typeface="ＭＳ Ｐゴシック" charset="0"/>
              </a:rPr>
              <a:t> </a:t>
            </a:r>
            <a:r>
              <a:rPr lang="fr-FR" sz="2400" dirty="0" smtClean="0">
                <a:latin typeface="Times New Roman" charset="0"/>
                <a:ea typeface="ＭＳ Ｐゴシック" charset="0"/>
              </a:rPr>
              <a:t>- light </a:t>
            </a:r>
            <a:r>
              <a:rPr lang="fr-FR" sz="2400" dirty="0" err="1">
                <a:latin typeface="Times New Roman" charset="0"/>
                <a:ea typeface="ＭＳ Ｐゴシック" charset="0"/>
              </a:rPr>
              <a:t>concentrators</a:t>
            </a:r>
            <a:r>
              <a:rPr lang="fr-FR" sz="2400" dirty="0">
                <a:latin typeface="Times New Roman" charset="0"/>
                <a:ea typeface="ＭＳ Ｐゴシック" charset="0"/>
              </a:rPr>
              <a:t> </a:t>
            </a:r>
            <a:r>
              <a:rPr lang="fr-FR" sz="2400" dirty="0" smtClean="0">
                <a:latin typeface="Times New Roman" charset="0"/>
                <a:ea typeface="ＭＳ Ｐゴシック" charset="0"/>
              </a:rPr>
              <a:t>;</a:t>
            </a:r>
          </a:p>
          <a:p>
            <a:pPr lvl="2">
              <a:lnSpc>
                <a:spcPct val="110000"/>
              </a:lnSpc>
              <a:spcBef>
                <a:spcPts val="200"/>
              </a:spcBef>
            </a:pPr>
            <a:r>
              <a:rPr lang="fr-FR" sz="2000" dirty="0" smtClean="0">
                <a:solidFill>
                  <a:srgbClr val="BFBFBF"/>
                </a:solidFill>
                <a:latin typeface="Times New Roman" charset="0"/>
                <a:ea typeface="ＭＳ Ｐゴシック" charset="0"/>
              </a:rPr>
              <a:t>for </a:t>
            </a:r>
            <a:r>
              <a:rPr lang="fr-FR" sz="2000" dirty="0" err="1" smtClean="0">
                <a:solidFill>
                  <a:srgbClr val="BFBFBF"/>
                </a:solidFill>
                <a:latin typeface="Times New Roman" charset="0"/>
                <a:ea typeface="ＭＳ Ｐゴシック" charset="0"/>
              </a:rPr>
              <a:t>overcoming</a:t>
            </a:r>
            <a:r>
              <a:rPr lang="fr-FR" sz="2000" dirty="0" smtClean="0">
                <a:solidFill>
                  <a:srgbClr val="BFBFBF"/>
                </a:solidFill>
                <a:latin typeface="Times New Roman" charset="0"/>
                <a:ea typeface="ＭＳ Ｐゴシック" charset="0"/>
              </a:rPr>
              <a:t> </a:t>
            </a:r>
            <a:r>
              <a:rPr lang="fr-FR" sz="2000" dirty="0" err="1" smtClean="0">
                <a:solidFill>
                  <a:srgbClr val="BFBFBF"/>
                </a:solidFill>
                <a:latin typeface="Times New Roman" charset="0"/>
                <a:ea typeface="ＭＳ Ｐゴシック" charset="0"/>
              </a:rPr>
              <a:t>loss</a:t>
            </a:r>
            <a:r>
              <a:rPr lang="fr-FR" sz="2000" dirty="0" smtClean="0">
                <a:solidFill>
                  <a:srgbClr val="BFBFBF"/>
                </a:solidFill>
                <a:latin typeface="Times New Roman" charset="0"/>
                <a:ea typeface="ＭＳ Ｐゴシック" charset="0"/>
              </a:rPr>
              <a:t> of sensitive area and </a:t>
            </a:r>
            <a:r>
              <a:rPr lang="fr-FR" sz="2000" dirty="0" err="1" smtClean="0">
                <a:solidFill>
                  <a:srgbClr val="BFBFBF"/>
                </a:solidFill>
                <a:latin typeface="Times New Roman" charset="0"/>
                <a:ea typeface="ＭＳ Ｐゴシック" charset="0"/>
              </a:rPr>
              <a:t>optimizing</a:t>
            </a:r>
            <a:r>
              <a:rPr lang="fr-FR" sz="2000" dirty="0" smtClean="0">
                <a:solidFill>
                  <a:srgbClr val="BFBFBF"/>
                </a:solidFill>
                <a:latin typeface="Times New Roman" charset="0"/>
                <a:ea typeface="ＭＳ Ｐゴシック" charset="0"/>
              </a:rPr>
              <a:t> </a:t>
            </a:r>
            <a:r>
              <a:rPr lang="fr-FR" sz="2000" dirty="0">
                <a:solidFill>
                  <a:srgbClr val="BFBFBF"/>
                </a:solidFill>
                <a:latin typeface="Times New Roman" charset="0"/>
                <a:ea typeface="ＭＳ Ｐゴシック" charset="0"/>
              </a:rPr>
              <a:t>light </a:t>
            </a:r>
            <a:r>
              <a:rPr lang="fr-FR" sz="2000" dirty="0" smtClean="0">
                <a:solidFill>
                  <a:srgbClr val="BFBFBF"/>
                </a:solidFill>
                <a:latin typeface="Times New Roman" charset="0"/>
                <a:ea typeface="ＭＳ Ｐゴシック" charset="0"/>
              </a:rPr>
              <a:t>collection;</a:t>
            </a:r>
            <a:endParaRPr lang="fr-FR" sz="2000" dirty="0">
              <a:solidFill>
                <a:srgbClr val="BFBFBF"/>
              </a:solidFill>
              <a:latin typeface="Times New Roman" charset="0"/>
              <a:ea typeface="ＭＳ Ｐゴシック" charset="0"/>
            </a:endParaRPr>
          </a:p>
          <a:p>
            <a:pPr lvl="1">
              <a:lnSpc>
                <a:spcPct val="110000"/>
              </a:lnSpc>
            </a:pPr>
            <a:r>
              <a:rPr lang="fr-FR" sz="2400" u="sng" dirty="0">
                <a:latin typeface="Times New Roman" charset="0"/>
                <a:ea typeface="ＭＳ Ｐゴシック" charset="0"/>
              </a:rPr>
              <a:t>High </a:t>
            </a:r>
            <a:r>
              <a:rPr lang="fr-FR" sz="2400" u="sng" dirty="0" err="1">
                <a:latin typeface="Times New Roman" charset="0"/>
                <a:ea typeface="ＭＳ Ｐゴシック" charset="0"/>
              </a:rPr>
              <a:t>level</a:t>
            </a:r>
            <a:r>
              <a:rPr lang="fr-FR" sz="2400" u="sng" dirty="0">
                <a:latin typeface="Times New Roman" charset="0"/>
                <a:ea typeface="ＭＳ Ｐゴシック" charset="0"/>
              </a:rPr>
              <a:t> of </a:t>
            </a:r>
            <a:r>
              <a:rPr lang="fr-FR" sz="2400" u="sng" dirty="0" err="1" smtClean="0">
                <a:latin typeface="Times New Roman" charset="0"/>
                <a:ea typeface="ＭＳ Ｐゴシック" charset="0"/>
              </a:rPr>
              <a:t>integration</a:t>
            </a:r>
            <a:r>
              <a:rPr lang="fr-FR" sz="2400" u="sng" dirty="0" smtClean="0">
                <a:latin typeface="Times New Roman" charset="0"/>
                <a:ea typeface="ＭＳ Ｐゴシック" charset="0"/>
              </a:rPr>
              <a:t> </a:t>
            </a:r>
            <a:r>
              <a:rPr lang="fr-FR" sz="2400" dirty="0" smtClean="0">
                <a:latin typeface="Times New Roman" charset="0"/>
                <a:ea typeface="ＭＳ Ｐゴシック" charset="0"/>
              </a:rPr>
              <a:t>for </a:t>
            </a:r>
            <a:r>
              <a:rPr lang="fr-FR" sz="2400" dirty="0" err="1" smtClean="0">
                <a:latin typeface="Times New Roman" charset="0"/>
                <a:ea typeface="ＭＳ Ｐゴシック" charset="0"/>
              </a:rPr>
              <a:t>electronics</a:t>
            </a:r>
            <a:r>
              <a:rPr lang="fr-FR" sz="2400" dirty="0" smtClean="0">
                <a:latin typeface="Times New Roman" charset="0"/>
                <a:ea typeface="ＭＳ Ｐゴシック" charset="0"/>
              </a:rPr>
              <a:t> &amp; </a:t>
            </a:r>
            <a:r>
              <a:rPr lang="fr-FR" sz="2400" dirty="0" err="1" smtClean="0">
                <a:latin typeface="Times New Roman" charset="0"/>
                <a:ea typeface="ＭＳ Ｐゴシック" charset="0"/>
              </a:rPr>
              <a:t>mechanics</a:t>
            </a:r>
            <a:r>
              <a:rPr lang="fr-FR" sz="2400" dirty="0" smtClean="0">
                <a:latin typeface="Times New Roman" charset="0"/>
                <a:ea typeface="ＭＳ Ｐゴシック" charset="0"/>
              </a:rPr>
              <a:t>;</a:t>
            </a:r>
            <a:endParaRPr lang="fr-FR" sz="2400" dirty="0">
              <a:latin typeface="Times New Roman" charset="0"/>
              <a:ea typeface="ＭＳ Ｐゴシック" charset="0"/>
            </a:endParaRPr>
          </a:p>
          <a:p>
            <a:pPr lvl="2">
              <a:lnSpc>
                <a:spcPct val="110000"/>
              </a:lnSpc>
              <a:spcBef>
                <a:spcPts val="200"/>
              </a:spcBef>
            </a:pPr>
            <a:r>
              <a:rPr lang="fr-FR" sz="2000" dirty="0">
                <a:solidFill>
                  <a:srgbClr val="D9D9D9"/>
                </a:solidFill>
                <a:latin typeface="Times New Roman" charset="0"/>
                <a:ea typeface="ＭＳ Ｐゴシック" charset="0"/>
              </a:rPr>
              <a:t>For </a:t>
            </a:r>
            <a:r>
              <a:rPr lang="fr-FR" sz="2000" dirty="0" err="1" smtClean="0">
                <a:solidFill>
                  <a:srgbClr val="D9D9D9"/>
                </a:solidFill>
                <a:latin typeface="Times New Roman" charset="0"/>
                <a:ea typeface="ＭＳ Ｐゴシック" charset="0"/>
              </a:rPr>
              <a:t>miniaturization</a:t>
            </a:r>
            <a:r>
              <a:rPr lang="fr-FR" sz="2000" dirty="0">
                <a:solidFill>
                  <a:srgbClr val="D9D9D9"/>
                </a:solidFill>
                <a:latin typeface="Times New Roman" charset="0"/>
                <a:ea typeface="ＭＳ Ｐゴシック" charset="0"/>
              </a:rPr>
              <a:t> </a:t>
            </a:r>
            <a:r>
              <a:rPr lang="fr-FR" sz="2000" dirty="0" smtClean="0">
                <a:solidFill>
                  <a:srgbClr val="D9D9D9"/>
                </a:solidFill>
                <a:latin typeface="Times New Roman" charset="0"/>
                <a:ea typeface="ＭＳ Ｐゴシック" charset="0"/>
              </a:rPr>
              <a:t>(±5</a:t>
            </a:r>
            <a:r>
              <a:rPr lang="fr-FR" sz="2000" dirty="0" smtClean="0">
                <a:solidFill>
                  <a:srgbClr val="D9D9D9"/>
                </a:solidFill>
                <a:latin typeface="Symbol" charset="0"/>
                <a:ea typeface="ＭＳ Ｐゴシック" charset="0"/>
                <a:cs typeface="Symbol" charset="0"/>
              </a:rPr>
              <a:t>m</a:t>
            </a:r>
            <a:r>
              <a:rPr lang="fr-FR" sz="2000" dirty="0" smtClean="0">
                <a:solidFill>
                  <a:srgbClr val="D9D9D9"/>
                </a:solidFill>
                <a:latin typeface="Times New Roman" charset="0"/>
                <a:ea typeface="ＭＳ Ｐゴシック" charset="0"/>
              </a:rPr>
              <a:t>m </a:t>
            </a:r>
            <a:r>
              <a:rPr lang="fr-FR" sz="2000" dirty="0" err="1">
                <a:solidFill>
                  <a:srgbClr val="D9D9D9"/>
                </a:solidFill>
                <a:latin typeface="Times New Roman" charset="0"/>
                <a:ea typeface="ＭＳ Ｐゴシック" charset="0"/>
              </a:rPr>
              <a:t>precision</a:t>
            </a:r>
            <a:r>
              <a:rPr lang="fr-FR" sz="2000" dirty="0" smtClean="0">
                <a:solidFill>
                  <a:srgbClr val="D9D9D9"/>
                </a:solidFill>
                <a:latin typeface="Times New Roman" charset="0"/>
                <a:ea typeface="ＭＳ Ｐゴシック" charset="0"/>
              </a:rPr>
              <a:t>);</a:t>
            </a:r>
            <a:endParaRPr lang="fr-FR" sz="2000" dirty="0">
              <a:solidFill>
                <a:srgbClr val="D9D9D9"/>
              </a:solidFill>
              <a:latin typeface="Times New Roman" charset="0"/>
              <a:ea typeface="ＭＳ Ｐゴシック" charset="0"/>
            </a:endParaRPr>
          </a:p>
        </p:txBody>
      </p:sp>
      <p:sp>
        <p:nvSpPr>
          <p:cNvPr id="3" name="Title 2"/>
          <p:cNvSpPr>
            <a:spLocks noGrp="1"/>
          </p:cNvSpPr>
          <p:nvPr>
            <p:ph type="title"/>
          </p:nvPr>
        </p:nvSpPr>
        <p:spPr>
          <a:xfrm>
            <a:off x="592880" y="-152400"/>
            <a:ext cx="7772400" cy="1143000"/>
          </a:xfrm>
        </p:spPr>
        <p:txBody>
          <a:bodyPr/>
          <a:lstStyle/>
          <a:p>
            <a:r>
              <a:rPr lang="en-US" dirty="0" smtClean="0"/>
              <a:t>Technical Challenges</a:t>
            </a:r>
            <a:endParaRPr lang="en-US" dirty="0"/>
          </a:p>
        </p:txBody>
      </p:sp>
      <p:sp>
        <p:nvSpPr>
          <p:cNvPr id="4"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5"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Tree>
    <p:extLst>
      <p:ext uri="{BB962C8B-B14F-4D97-AF65-F5344CB8AC3E}">
        <p14:creationId xmlns:p14="http://schemas.microsoft.com/office/powerpoint/2010/main" val="2403939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wipe(left)">
                                      <p:cBhvr>
                                        <p:cTn id="7" dur="500"/>
                                        <p:tgtEl>
                                          <p:spTgt spid="194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wipe(left)">
                                      <p:cBhvr>
                                        <p:cTn id="12" dur="500"/>
                                        <p:tgtEl>
                                          <p:spTgt spid="19459">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animEffect transition="in" filter="wipe(left)">
                                      <p:cBhvr>
                                        <p:cTn id="15" dur="500"/>
                                        <p:tgtEl>
                                          <p:spTgt spid="19459">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9459">
                                            <p:txEl>
                                              <p:pRg st="3" end="3"/>
                                            </p:txEl>
                                          </p:spTgt>
                                        </p:tgtEl>
                                        <p:attrNameLst>
                                          <p:attrName>style.visibility</p:attrName>
                                        </p:attrNameLst>
                                      </p:cBhvr>
                                      <p:to>
                                        <p:strVal val="visible"/>
                                      </p:to>
                                    </p:set>
                                    <p:animEffect transition="in" filter="wipe(left)">
                                      <p:cBhvr>
                                        <p:cTn id="20" dur="500"/>
                                        <p:tgtEl>
                                          <p:spTgt spid="19459">
                                            <p:txEl>
                                              <p:pRg st="3" end="3"/>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9459">
                                            <p:txEl>
                                              <p:pRg st="4" end="4"/>
                                            </p:txEl>
                                          </p:spTgt>
                                        </p:tgtEl>
                                        <p:attrNameLst>
                                          <p:attrName>style.visibility</p:attrName>
                                        </p:attrNameLst>
                                      </p:cBhvr>
                                      <p:to>
                                        <p:strVal val="visible"/>
                                      </p:to>
                                    </p:set>
                                    <p:animEffect transition="in" filter="wipe(left)">
                                      <p:cBhvr>
                                        <p:cTn id="23" dur="500"/>
                                        <p:tgtEl>
                                          <p:spTgt spid="19459">
                                            <p:txEl>
                                              <p:pRg st="4" end="4"/>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9459">
                                            <p:txEl>
                                              <p:pRg st="5" end="5"/>
                                            </p:txEl>
                                          </p:spTgt>
                                        </p:tgtEl>
                                        <p:attrNameLst>
                                          <p:attrName>style.visibility</p:attrName>
                                        </p:attrNameLst>
                                      </p:cBhvr>
                                      <p:to>
                                        <p:strVal val="visible"/>
                                      </p:to>
                                    </p:set>
                                    <p:animEffect transition="in" filter="wipe(left)">
                                      <p:cBhvr>
                                        <p:cTn id="28" dur="500"/>
                                        <p:tgtEl>
                                          <p:spTgt spid="19459">
                                            <p:txEl>
                                              <p:pRg st="5" end="5"/>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9459">
                                            <p:txEl>
                                              <p:pRg st="6" end="6"/>
                                            </p:txEl>
                                          </p:spTgt>
                                        </p:tgtEl>
                                        <p:attrNameLst>
                                          <p:attrName>style.visibility</p:attrName>
                                        </p:attrNameLst>
                                      </p:cBhvr>
                                      <p:to>
                                        <p:strVal val="visible"/>
                                      </p:to>
                                    </p:set>
                                    <p:animEffect transition="in" filter="wipe(left)">
                                      <p:cBhvr>
                                        <p:cTn id="31" dur="500"/>
                                        <p:tgtEl>
                                          <p:spTgt spid="19459">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9459">
                                            <p:txEl>
                                              <p:pRg st="7" end="7"/>
                                            </p:txEl>
                                          </p:spTgt>
                                        </p:tgtEl>
                                        <p:attrNameLst>
                                          <p:attrName>style.visibility</p:attrName>
                                        </p:attrNameLst>
                                      </p:cBhvr>
                                      <p:to>
                                        <p:strVal val="visible"/>
                                      </p:to>
                                    </p:set>
                                    <p:animEffect transition="in" filter="wipe(left)">
                                      <p:cBhvr>
                                        <p:cTn id="36" dur="500"/>
                                        <p:tgtEl>
                                          <p:spTgt spid="19459">
                                            <p:txEl>
                                              <p:pRg st="7" end="7"/>
                                            </p:txEl>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9459">
                                            <p:txEl>
                                              <p:pRg st="8" end="8"/>
                                            </p:txEl>
                                          </p:spTgt>
                                        </p:tgtEl>
                                        <p:attrNameLst>
                                          <p:attrName>style.visibility</p:attrName>
                                        </p:attrNameLst>
                                      </p:cBhvr>
                                      <p:to>
                                        <p:strVal val="visible"/>
                                      </p:to>
                                    </p:set>
                                    <p:animEffect transition="in" filter="wipe(left)">
                                      <p:cBhvr>
                                        <p:cTn id="39" dur="500"/>
                                        <p:tgtEl>
                                          <p:spTgt spid="19459">
                                            <p:txEl>
                                              <p:pRg st="8" end="8"/>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9459">
                                            <p:txEl>
                                              <p:pRg st="9" end="9"/>
                                            </p:txEl>
                                          </p:spTgt>
                                        </p:tgtEl>
                                        <p:attrNameLst>
                                          <p:attrName>style.visibility</p:attrName>
                                        </p:attrNameLst>
                                      </p:cBhvr>
                                      <p:to>
                                        <p:strVal val="visible"/>
                                      </p:to>
                                    </p:set>
                                    <p:animEffect transition="in" filter="wipe(left)">
                                      <p:cBhvr>
                                        <p:cTn id="44" dur="500"/>
                                        <p:tgtEl>
                                          <p:spTgt spid="19459">
                                            <p:txEl>
                                              <p:pRg st="9" end="9"/>
                                            </p:txEl>
                                          </p:spTgt>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9459">
                                            <p:txEl>
                                              <p:pRg st="10" end="10"/>
                                            </p:txEl>
                                          </p:spTgt>
                                        </p:tgtEl>
                                        <p:attrNameLst>
                                          <p:attrName>style.visibility</p:attrName>
                                        </p:attrNameLst>
                                      </p:cBhvr>
                                      <p:to>
                                        <p:strVal val="visible"/>
                                      </p:to>
                                    </p:set>
                                    <p:animEffect transition="in" filter="wipe(left)">
                                      <p:cBhvr>
                                        <p:cTn id="47" dur="500"/>
                                        <p:tgtEl>
                                          <p:spTgt spid="1945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120" y="-152400"/>
            <a:ext cx="7772400" cy="1143000"/>
          </a:xfrm>
        </p:spPr>
        <p:txBody>
          <a:bodyPr/>
          <a:lstStyle/>
          <a:p>
            <a:pPr>
              <a:defRPr/>
            </a:pPr>
            <a:r>
              <a:rPr lang="en-US" dirty="0" smtClean="0"/>
              <a:t>Detector R&amp;D</a:t>
            </a:r>
            <a:endParaRPr lang="en-US" dirty="0"/>
          </a:p>
        </p:txBody>
      </p:sp>
      <p:sp>
        <p:nvSpPr>
          <p:cNvPr id="3" name="Content Placeholder 2"/>
          <p:cNvSpPr>
            <a:spLocks noGrp="1"/>
          </p:cNvSpPr>
          <p:nvPr>
            <p:ph idx="1"/>
          </p:nvPr>
        </p:nvSpPr>
        <p:spPr>
          <a:xfrm>
            <a:off x="685800" y="1508125"/>
            <a:ext cx="8161338" cy="679222"/>
          </a:xfrm>
        </p:spPr>
        <p:txBody>
          <a:bodyPr/>
          <a:lstStyle/>
          <a:p>
            <a:pPr>
              <a:buFontTx/>
              <a:buNone/>
              <a:defRPr/>
            </a:pPr>
            <a:endParaRPr lang="en-US" sz="3600" dirty="0" smtClean="0">
              <a:ea typeface="ＭＳ Ｐゴシック" charset="-128"/>
              <a:cs typeface="ＭＳ Ｐゴシック" charset="-128"/>
            </a:endParaRPr>
          </a:p>
          <a:p>
            <a:pPr>
              <a:defRPr/>
            </a:pPr>
            <a:endParaRPr lang="en-US" sz="3600" dirty="0" smtClean="0">
              <a:solidFill>
                <a:schemeClr val="accent5">
                  <a:lumMod val="75000"/>
                </a:schemeClr>
              </a:solidFill>
              <a:ea typeface="ＭＳ Ｐゴシック" charset="-128"/>
              <a:cs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1509"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1510"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B699D085-80A6-144E-B461-A404EA3A3488}" type="slidenum">
              <a:rPr lang="en-US" smtClean="0">
                <a:latin typeface="Times New Roman" pitchFamily="-109" charset="0"/>
              </a:rPr>
              <a:pPr/>
              <a:t>18</a:t>
            </a:fld>
            <a:endParaRPr lang="en-US" sz="800" smtClean="0">
              <a:latin typeface="Times New Roman" pitchFamily="-109" charset="0"/>
            </a:endParaRPr>
          </a:p>
        </p:txBody>
      </p:sp>
      <p:sp>
        <p:nvSpPr>
          <p:cNvPr id="4" name="TextBox 3"/>
          <p:cNvSpPr txBox="1"/>
          <p:nvPr/>
        </p:nvSpPr>
        <p:spPr>
          <a:xfrm>
            <a:off x="1503019" y="1172274"/>
            <a:ext cx="6351769" cy="4465838"/>
          </a:xfrm>
          <a:prstGeom prst="rect">
            <a:avLst/>
          </a:prstGeom>
          <a:noFill/>
        </p:spPr>
        <p:txBody>
          <a:bodyPr wrap="none" rtlCol="0">
            <a:spAutoFit/>
          </a:bodyPr>
          <a:lstStyle/>
          <a:p>
            <a:pPr>
              <a:lnSpc>
                <a:spcPct val="130000"/>
              </a:lnSpc>
            </a:pPr>
            <a:r>
              <a:rPr lang="en-US" sz="3600" dirty="0" smtClean="0">
                <a:solidFill>
                  <a:srgbClr val="FFFF00"/>
                </a:solidFill>
              </a:rPr>
              <a:t>1.) Photodetectors</a:t>
            </a:r>
          </a:p>
          <a:p>
            <a:pPr marL="800100" lvl="1" indent="-342900">
              <a:lnSpc>
                <a:spcPct val="130000"/>
              </a:lnSpc>
              <a:buFont typeface="Arial"/>
              <a:buChar char="•"/>
            </a:pPr>
            <a:r>
              <a:rPr lang="en-US" sz="2000" dirty="0" smtClean="0">
                <a:solidFill>
                  <a:schemeClr val="bg1"/>
                </a:solidFill>
              </a:rPr>
              <a:t>The analog SiPM (</a:t>
            </a:r>
            <a:r>
              <a:rPr lang="en-US" sz="2000" i="1" dirty="0" smtClean="0">
                <a:solidFill>
                  <a:schemeClr val="bg1"/>
                </a:solidFill>
              </a:rPr>
              <a:t>a</a:t>
            </a:r>
            <a:r>
              <a:rPr lang="en-US" sz="2000" dirty="0" smtClean="0">
                <a:solidFill>
                  <a:schemeClr val="bg1"/>
                </a:solidFill>
              </a:rPr>
              <a:t>-SiPM)</a:t>
            </a:r>
          </a:p>
          <a:p>
            <a:pPr marL="800100" lvl="1" indent="-342900">
              <a:lnSpc>
                <a:spcPct val="130000"/>
              </a:lnSpc>
              <a:buFont typeface="Arial"/>
              <a:buChar char="•"/>
            </a:pPr>
            <a:r>
              <a:rPr lang="en-US" sz="2000" dirty="0" smtClean="0">
                <a:solidFill>
                  <a:schemeClr val="bg1"/>
                </a:solidFill>
              </a:rPr>
              <a:t>The digital “Endo-TOFPET” SiPM (</a:t>
            </a:r>
            <a:r>
              <a:rPr lang="en-US" sz="2000" i="1" dirty="0" smtClean="0">
                <a:solidFill>
                  <a:schemeClr val="bg1"/>
                </a:solidFill>
              </a:rPr>
              <a:t>d</a:t>
            </a:r>
            <a:r>
              <a:rPr lang="en-US" sz="2000" dirty="0" smtClean="0">
                <a:solidFill>
                  <a:schemeClr val="bg1"/>
                </a:solidFill>
              </a:rPr>
              <a:t>-SiPM)</a:t>
            </a:r>
          </a:p>
          <a:p>
            <a:pPr>
              <a:lnSpc>
                <a:spcPct val="130000"/>
              </a:lnSpc>
            </a:pPr>
            <a:r>
              <a:rPr lang="en-US" sz="3600" dirty="0" smtClean="0">
                <a:solidFill>
                  <a:srgbClr val="FFFF00"/>
                </a:solidFill>
              </a:rPr>
              <a:t>2.) Diffractive Optics</a:t>
            </a:r>
          </a:p>
          <a:p>
            <a:pPr>
              <a:lnSpc>
                <a:spcPct val="130000"/>
              </a:lnSpc>
            </a:pPr>
            <a:r>
              <a:rPr lang="en-US" sz="3600" dirty="0" smtClean="0">
                <a:solidFill>
                  <a:srgbClr val="FFFF00"/>
                </a:solidFill>
              </a:rPr>
              <a:t>3.) Scintillators</a:t>
            </a:r>
          </a:p>
          <a:p>
            <a:pPr>
              <a:lnSpc>
                <a:spcPct val="130000"/>
              </a:lnSpc>
            </a:pPr>
            <a:r>
              <a:rPr lang="en-US" sz="3600" dirty="0" smtClean="0">
                <a:solidFill>
                  <a:srgbClr val="FFFF00"/>
                </a:solidFill>
              </a:rPr>
              <a:t>4.) Integration</a:t>
            </a:r>
          </a:p>
          <a:p>
            <a:pPr>
              <a:lnSpc>
                <a:spcPct val="130000"/>
              </a:lnSpc>
            </a:pPr>
            <a:r>
              <a:rPr lang="en-US" sz="3600" dirty="0" smtClean="0">
                <a:solidFill>
                  <a:schemeClr val="tx2">
                    <a:lumMod val="65000"/>
                    <a:lumOff val="35000"/>
                  </a:schemeClr>
                </a:solidFill>
              </a:rPr>
              <a:t>5.) Readout and Data Acquisition</a:t>
            </a:r>
            <a:endParaRPr lang="en-US" sz="3200" dirty="0">
              <a:solidFill>
                <a:schemeClr val="tx2">
                  <a:lumMod val="65000"/>
                  <a:lumOff val="35000"/>
                </a:schemeClr>
              </a:solidFill>
            </a:endParaRPr>
          </a:p>
        </p:txBody>
      </p:sp>
    </p:spTree>
    <p:extLst>
      <p:ext uri="{BB962C8B-B14F-4D97-AF65-F5344CB8AC3E}">
        <p14:creationId xmlns:p14="http://schemas.microsoft.com/office/powerpoint/2010/main" val="192026186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120" y="-152400"/>
            <a:ext cx="7772400" cy="1143000"/>
          </a:xfrm>
        </p:spPr>
        <p:txBody>
          <a:bodyPr/>
          <a:lstStyle/>
          <a:p>
            <a:pPr>
              <a:defRPr/>
            </a:pPr>
            <a:r>
              <a:rPr lang="en-US" dirty="0" smtClean="0"/>
              <a:t>Detector R&amp;D</a:t>
            </a:r>
            <a:endParaRPr lang="en-US" dirty="0"/>
          </a:p>
        </p:txBody>
      </p:sp>
      <p:sp>
        <p:nvSpPr>
          <p:cNvPr id="3" name="Content Placeholder 2"/>
          <p:cNvSpPr>
            <a:spLocks noGrp="1"/>
          </p:cNvSpPr>
          <p:nvPr>
            <p:ph idx="1"/>
          </p:nvPr>
        </p:nvSpPr>
        <p:spPr>
          <a:xfrm>
            <a:off x="685800" y="1508125"/>
            <a:ext cx="8161338" cy="679222"/>
          </a:xfrm>
        </p:spPr>
        <p:txBody>
          <a:bodyPr/>
          <a:lstStyle/>
          <a:p>
            <a:pPr>
              <a:buFontTx/>
              <a:buNone/>
              <a:defRPr/>
            </a:pPr>
            <a:endParaRPr lang="en-US" sz="3600" dirty="0" smtClean="0">
              <a:ea typeface="ＭＳ Ｐゴシック" charset="-128"/>
              <a:cs typeface="ＭＳ Ｐゴシック" charset="-128"/>
            </a:endParaRPr>
          </a:p>
          <a:p>
            <a:pPr>
              <a:defRPr/>
            </a:pPr>
            <a:endParaRPr lang="en-US" sz="3600" dirty="0" smtClean="0">
              <a:solidFill>
                <a:schemeClr val="accent5">
                  <a:lumMod val="75000"/>
                </a:schemeClr>
              </a:solidFill>
              <a:ea typeface="ＭＳ Ｐゴシック" charset="-128"/>
              <a:cs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1509"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1510"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B699D085-80A6-144E-B461-A404EA3A3488}" type="slidenum">
              <a:rPr lang="en-US" smtClean="0">
                <a:latin typeface="Times New Roman" pitchFamily="-109" charset="0"/>
              </a:rPr>
              <a:pPr/>
              <a:t>19</a:t>
            </a:fld>
            <a:endParaRPr lang="en-US" sz="800" smtClean="0">
              <a:latin typeface="Times New Roman" pitchFamily="-109" charset="0"/>
            </a:endParaRPr>
          </a:p>
        </p:txBody>
      </p:sp>
      <p:sp>
        <p:nvSpPr>
          <p:cNvPr id="4" name="TextBox 3"/>
          <p:cNvSpPr txBox="1"/>
          <p:nvPr/>
        </p:nvSpPr>
        <p:spPr>
          <a:xfrm>
            <a:off x="1503019" y="1172274"/>
            <a:ext cx="6351769" cy="4465838"/>
          </a:xfrm>
          <a:prstGeom prst="rect">
            <a:avLst/>
          </a:prstGeom>
          <a:noFill/>
        </p:spPr>
        <p:txBody>
          <a:bodyPr wrap="none" rtlCol="0">
            <a:spAutoFit/>
          </a:bodyPr>
          <a:lstStyle/>
          <a:p>
            <a:pPr>
              <a:lnSpc>
                <a:spcPct val="130000"/>
              </a:lnSpc>
            </a:pPr>
            <a:r>
              <a:rPr lang="en-US" sz="3600" dirty="0" smtClean="0">
                <a:solidFill>
                  <a:srgbClr val="FFFF00"/>
                </a:solidFill>
              </a:rPr>
              <a:t>1.) Photodetectors</a:t>
            </a:r>
          </a:p>
          <a:p>
            <a:pPr marL="800100" lvl="1" indent="-342900">
              <a:lnSpc>
                <a:spcPct val="130000"/>
              </a:lnSpc>
              <a:buFont typeface="Arial"/>
              <a:buChar char="•"/>
            </a:pPr>
            <a:r>
              <a:rPr lang="en-US" sz="2000" dirty="0" smtClean="0">
                <a:solidFill>
                  <a:schemeClr val="bg1">
                    <a:lumMod val="50000"/>
                  </a:schemeClr>
                </a:solidFill>
              </a:rPr>
              <a:t>The analog SiPM (</a:t>
            </a:r>
            <a:r>
              <a:rPr lang="en-US" sz="2000" i="1" dirty="0" smtClean="0">
                <a:solidFill>
                  <a:schemeClr val="bg1">
                    <a:lumMod val="50000"/>
                  </a:schemeClr>
                </a:solidFill>
              </a:rPr>
              <a:t>a</a:t>
            </a:r>
            <a:r>
              <a:rPr lang="en-US" sz="2000" dirty="0" smtClean="0">
                <a:solidFill>
                  <a:schemeClr val="bg1">
                    <a:lumMod val="50000"/>
                  </a:schemeClr>
                </a:solidFill>
              </a:rPr>
              <a:t>-SiPM)</a:t>
            </a:r>
          </a:p>
          <a:p>
            <a:pPr marL="800100" lvl="1" indent="-342900">
              <a:lnSpc>
                <a:spcPct val="130000"/>
              </a:lnSpc>
              <a:buFont typeface="Arial"/>
              <a:buChar char="•"/>
            </a:pPr>
            <a:r>
              <a:rPr lang="en-US" sz="2000" dirty="0" smtClean="0">
                <a:solidFill>
                  <a:schemeClr val="bg1">
                    <a:lumMod val="50000"/>
                  </a:schemeClr>
                </a:solidFill>
              </a:rPr>
              <a:t>The digital “Endo-TOFPET” SiPM (</a:t>
            </a:r>
            <a:r>
              <a:rPr lang="en-US" sz="2000" i="1" dirty="0" smtClean="0">
                <a:solidFill>
                  <a:schemeClr val="bg1">
                    <a:lumMod val="50000"/>
                  </a:schemeClr>
                </a:solidFill>
              </a:rPr>
              <a:t>d</a:t>
            </a:r>
            <a:r>
              <a:rPr lang="en-US" sz="2000" dirty="0" smtClean="0">
                <a:solidFill>
                  <a:schemeClr val="bg1">
                    <a:lumMod val="50000"/>
                  </a:schemeClr>
                </a:solidFill>
              </a:rPr>
              <a:t>-SiPM)</a:t>
            </a:r>
          </a:p>
          <a:p>
            <a:pPr>
              <a:lnSpc>
                <a:spcPct val="130000"/>
              </a:lnSpc>
            </a:pPr>
            <a:r>
              <a:rPr lang="en-US" sz="3600" dirty="0" smtClean="0">
                <a:solidFill>
                  <a:srgbClr val="7F7F7F"/>
                </a:solidFill>
              </a:rPr>
              <a:t>2.) Diffractive Optics</a:t>
            </a:r>
          </a:p>
          <a:p>
            <a:pPr>
              <a:lnSpc>
                <a:spcPct val="130000"/>
              </a:lnSpc>
            </a:pPr>
            <a:r>
              <a:rPr lang="en-US" sz="3600" dirty="0" smtClean="0">
                <a:solidFill>
                  <a:srgbClr val="7F7F7F"/>
                </a:solidFill>
              </a:rPr>
              <a:t>3.) Scintillators</a:t>
            </a:r>
          </a:p>
          <a:p>
            <a:pPr>
              <a:lnSpc>
                <a:spcPct val="130000"/>
              </a:lnSpc>
            </a:pPr>
            <a:r>
              <a:rPr lang="en-US" sz="3600" dirty="0" smtClean="0">
                <a:solidFill>
                  <a:srgbClr val="7F7F7F"/>
                </a:solidFill>
              </a:rPr>
              <a:t>4.) Integration</a:t>
            </a:r>
          </a:p>
          <a:p>
            <a:pPr>
              <a:lnSpc>
                <a:spcPct val="130000"/>
              </a:lnSpc>
            </a:pPr>
            <a:r>
              <a:rPr lang="en-US" sz="3600" dirty="0" smtClean="0">
                <a:solidFill>
                  <a:schemeClr val="tx2">
                    <a:lumMod val="65000"/>
                    <a:lumOff val="35000"/>
                  </a:schemeClr>
                </a:solidFill>
              </a:rPr>
              <a:t>5.) Readout and Data Acquisition</a:t>
            </a:r>
            <a:endParaRPr lang="en-US" sz="3200" dirty="0">
              <a:solidFill>
                <a:schemeClr val="tx2">
                  <a:lumMod val="65000"/>
                  <a:lumOff val="35000"/>
                </a:schemeClr>
              </a:solidFill>
            </a:endParaRPr>
          </a:p>
        </p:txBody>
      </p:sp>
    </p:spTree>
    <p:extLst>
      <p:ext uri="{BB962C8B-B14F-4D97-AF65-F5344CB8AC3E}">
        <p14:creationId xmlns:p14="http://schemas.microsoft.com/office/powerpoint/2010/main" val="14180958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Times New Roman" pitchFamily="-109" charset="0"/>
              </a:rPr>
              <a:t>Thomas C. Meyer, CERN, Geneva</a:t>
            </a:r>
          </a:p>
          <a:p>
            <a:r>
              <a:rPr lang="en-US" dirty="0">
                <a:latin typeface="Times New Roman" pitchFamily="-109" charset="0"/>
              </a:rPr>
              <a:t>O</a:t>
            </a:r>
            <a:r>
              <a:rPr lang="en-US" dirty="0" smtClean="0">
                <a:latin typeface="Times New Roman" pitchFamily="-109" charset="0"/>
              </a:rPr>
              <a:t>n behalf of the </a:t>
            </a:r>
            <a:r>
              <a:rPr lang="en-US" dirty="0" err="1" smtClean="0">
                <a:latin typeface="Times New Roman" pitchFamily="-109" charset="0"/>
              </a:rPr>
              <a:t>EndoTOFPET</a:t>
            </a:r>
            <a:r>
              <a:rPr lang="en-US" dirty="0">
                <a:latin typeface="Times New Roman" pitchFamily="-109" charset="0"/>
              </a:rPr>
              <a:t>-</a:t>
            </a:r>
            <a:r>
              <a:rPr lang="en-US" dirty="0" smtClean="0">
                <a:latin typeface="Times New Roman" pitchFamily="-109" charset="0"/>
              </a:rPr>
              <a:t>US Collaboration</a:t>
            </a:r>
          </a:p>
        </p:txBody>
      </p:sp>
      <p:sp>
        <p:nvSpPr>
          <p:cNvPr id="15364" name="Slide Number Placeholder 5"/>
          <p:cNvSpPr>
            <a:spLocks noGrp="1"/>
          </p:cNvSpPr>
          <p:nvPr>
            <p:ph type="sldNum" sz="quarter" idx="12"/>
          </p:nvPr>
        </p:nvSpPr>
        <p:spPr bwMode="auto">
          <a:xfrm>
            <a:off x="6594168" y="6188587"/>
            <a:ext cx="1905000" cy="457200"/>
          </a:xfrm>
          <a:noFill/>
          <a:ln>
            <a:miter lim="800000"/>
            <a:headEnd/>
            <a:tailEnd/>
          </a:ln>
        </p:spPr>
        <p:txBody>
          <a:bodyPr vert="horz" wrap="square" lIns="91440" tIns="45720" rIns="91440" bIns="45720" numCol="1" anchor="t" anchorCtr="0" compatLnSpc="1">
            <a:prstTxWarp prst="textNoShape">
              <a:avLst/>
            </a:prstTxWarp>
          </a:bodyPr>
          <a:lstStyle/>
          <a:p>
            <a:fld id="{E5B9CC32-0834-DF40-824F-125DAADE3839}" type="slidenum">
              <a:rPr lang="en-US" smtClean="0">
                <a:latin typeface="Times New Roman" pitchFamily="-109" charset="0"/>
              </a:rPr>
              <a:pPr/>
              <a:t>2</a:t>
            </a:fld>
            <a:endParaRPr lang="en-US" sz="800" smtClean="0">
              <a:latin typeface="Times New Roman" pitchFamily="-109" charset="0"/>
            </a:endParaRPr>
          </a:p>
        </p:txBody>
      </p:sp>
      <p:grpSp>
        <p:nvGrpSpPr>
          <p:cNvPr id="15370" name="Group 690"/>
          <p:cNvGrpSpPr>
            <a:grpSpLocks/>
          </p:cNvGrpSpPr>
          <p:nvPr/>
        </p:nvGrpSpPr>
        <p:grpSpPr bwMode="auto">
          <a:xfrm>
            <a:off x="12798425" y="10960100"/>
            <a:ext cx="5538788" cy="3519488"/>
            <a:chOff x="10457" y="8104"/>
            <a:chExt cx="3489" cy="2217"/>
          </a:xfrm>
        </p:grpSpPr>
        <p:sp>
          <p:nvSpPr>
            <p:cNvPr id="27" name="AutoShape 537"/>
            <p:cNvSpPr>
              <a:spLocks noChangeArrowheads="1"/>
            </p:cNvSpPr>
            <p:nvPr/>
          </p:nvSpPr>
          <p:spPr bwMode="auto">
            <a:xfrm>
              <a:off x="12352" y="8104"/>
              <a:ext cx="1594" cy="966"/>
            </a:xfrm>
            <a:prstGeom prst="cube">
              <a:avLst>
                <a:gd name="adj" fmla="val 8125"/>
              </a:avLst>
            </a:prstGeom>
            <a:gradFill rotWithShape="0">
              <a:gsLst>
                <a:gs pos="0">
                  <a:schemeClr val="accent2"/>
                </a:gs>
                <a:gs pos="100000">
                  <a:schemeClr val="accent2">
                    <a:gamma/>
                    <a:shade val="0"/>
                    <a:invGamma/>
                  </a:schemeClr>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p>
              <a:pPr>
                <a:defRPr/>
              </a:pPr>
              <a:endParaRPr lang="en-US">
                <a:latin typeface="Times New Roman" charset="0"/>
              </a:endParaRPr>
            </a:p>
          </p:txBody>
        </p:sp>
        <p:sp>
          <p:nvSpPr>
            <p:cNvPr id="15469" name="Freeform 541"/>
            <p:cNvSpPr>
              <a:spLocks/>
            </p:cNvSpPr>
            <p:nvPr/>
          </p:nvSpPr>
          <p:spPr bwMode="auto">
            <a:xfrm rot="-2242165">
              <a:off x="10457" y="10235"/>
              <a:ext cx="473" cy="86"/>
            </a:xfrm>
            <a:custGeom>
              <a:avLst/>
              <a:gdLst>
                <a:gd name="T0" fmla="*/ 0 w 584"/>
                <a:gd name="T1" fmla="*/ 0 h 206"/>
                <a:gd name="T2" fmla="*/ 2 w 584"/>
                <a:gd name="T3" fmla="*/ 0 h 206"/>
                <a:gd name="T4" fmla="*/ 2 w 584"/>
                <a:gd name="T5" fmla="*/ 0 h 206"/>
                <a:gd name="T6" fmla="*/ 4 w 584"/>
                <a:gd name="T7" fmla="*/ 0 h 206"/>
                <a:gd name="T8" fmla="*/ 5 w 584"/>
                <a:gd name="T9" fmla="*/ 0 h 206"/>
                <a:gd name="T10" fmla="*/ 6 w 584"/>
                <a:gd name="T11" fmla="*/ 0 h 206"/>
                <a:gd name="T12" fmla="*/ 8 w 584"/>
                <a:gd name="T13" fmla="*/ 0 h 206"/>
                <a:gd name="T14" fmla="*/ 9 w 584"/>
                <a:gd name="T15" fmla="*/ 0 h 206"/>
                <a:gd name="T16" fmla="*/ 10 w 584"/>
                <a:gd name="T17" fmla="*/ 0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4"/>
                <a:gd name="T28" fmla="*/ 0 h 206"/>
                <a:gd name="T29" fmla="*/ 584 w 58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4" h="206">
                  <a:moveTo>
                    <a:pt x="0" y="195"/>
                  </a:moveTo>
                  <a:cubicBezTo>
                    <a:pt x="28" y="106"/>
                    <a:pt x="57" y="18"/>
                    <a:pt x="80" y="19"/>
                  </a:cubicBezTo>
                  <a:cubicBezTo>
                    <a:pt x="103" y="20"/>
                    <a:pt x="112" y="206"/>
                    <a:pt x="136" y="203"/>
                  </a:cubicBezTo>
                  <a:cubicBezTo>
                    <a:pt x="160" y="200"/>
                    <a:pt x="197" y="6"/>
                    <a:pt x="224" y="3"/>
                  </a:cubicBezTo>
                  <a:cubicBezTo>
                    <a:pt x="251" y="0"/>
                    <a:pt x="273" y="186"/>
                    <a:pt x="296" y="187"/>
                  </a:cubicBezTo>
                  <a:cubicBezTo>
                    <a:pt x="319" y="188"/>
                    <a:pt x="337" y="15"/>
                    <a:pt x="360" y="11"/>
                  </a:cubicBezTo>
                  <a:cubicBezTo>
                    <a:pt x="383" y="7"/>
                    <a:pt x="408" y="164"/>
                    <a:pt x="432" y="163"/>
                  </a:cubicBezTo>
                  <a:cubicBezTo>
                    <a:pt x="456" y="162"/>
                    <a:pt x="479" y="4"/>
                    <a:pt x="504" y="3"/>
                  </a:cubicBezTo>
                  <a:cubicBezTo>
                    <a:pt x="529" y="2"/>
                    <a:pt x="571" y="130"/>
                    <a:pt x="584" y="155"/>
                  </a:cubicBezTo>
                </a:path>
              </a:pathLst>
            </a:custGeom>
            <a:noFill/>
            <a:ln w="19050">
              <a:solidFill>
                <a:srgbClr val="FF3300"/>
              </a:solidFill>
              <a:round/>
              <a:headEnd/>
              <a:tailEnd/>
            </a:ln>
          </p:spPr>
          <p:txBody>
            <a:bodyPr wrap="none" anchor="ctr">
              <a:prstTxWarp prst="textNoShape">
                <a:avLst/>
              </a:prstTxWarp>
            </a:bodyPr>
            <a:lstStyle/>
            <a:p>
              <a:endParaRPr lang="en-US"/>
            </a:p>
          </p:txBody>
        </p:sp>
        <p:grpSp>
          <p:nvGrpSpPr>
            <p:cNvPr id="15470" name="Group 569"/>
            <p:cNvGrpSpPr>
              <a:grpSpLocks/>
            </p:cNvGrpSpPr>
            <p:nvPr/>
          </p:nvGrpSpPr>
          <p:grpSpPr bwMode="auto">
            <a:xfrm>
              <a:off x="13096" y="8448"/>
              <a:ext cx="728" cy="328"/>
              <a:chOff x="12708" y="11016"/>
              <a:chExt cx="728" cy="328"/>
            </a:xfrm>
          </p:grpSpPr>
          <p:grpSp>
            <p:nvGrpSpPr>
              <p:cNvPr id="15480" name="Group 556"/>
              <p:cNvGrpSpPr>
                <a:grpSpLocks/>
              </p:cNvGrpSpPr>
              <p:nvPr/>
            </p:nvGrpSpPr>
            <p:grpSpPr bwMode="auto">
              <a:xfrm>
                <a:off x="12736" y="11016"/>
                <a:ext cx="680" cy="328"/>
                <a:chOff x="12736" y="11016"/>
                <a:chExt cx="680" cy="328"/>
              </a:xfrm>
            </p:grpSpPr>
            <p:sp>
              <p:nvSpPr>
                <p:cNvPr id="15493" name="Line 551"/>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4" name="Line 552"/>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5" name="Line 553"/>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6" name="Line 554"/>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7" name="Line 555"/>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81" name="Group 557"/>
              <p:cNvGrpSpPr>
                <a:grpSpLocks/>
              </p:cNvGrpSpPr>
              <p:nvPr/>
            </p:nvGrpSpPr>
            <p:grpSpPr bwMode="auto">
              <a:xfrm>
                <a:off x="12756" y="11016"/>
                <a:ext cx="680" cy="328"/>
                <a:chOff x="12736" y="11016"/>
                <a:chExt cx="680" cy="328"/>
              </a:xfrm>
            </p:grpSpPr>
            <p:sp>
              <p:nvSpPr>
                <p:cNvPr id="15488" name="Line 558"/>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89" name="Line 559"/>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0" name="Line 560"/>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1" name="Line 561"/>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92" name="Line 562"/>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82" name="Group 563"/>
              <p:cNvGrpSpPr>
                <a:grpSpLocks/>
              </p:cNvGrpSpPr>
              <p:nvPr/>
            </p:nvGrpSpPr>
            <p:grpSpPr bwMode="auto">
              <a:xfrm>
                <a:off x="12708" y="11016"/>
                <a:ext cx="680" cy="328"/>
                <a:chOff x="12736" y="11016"/>
                <a:chExt cx="680" cy="328"/>
              </a:xfrm>
            </p:grpSpPr>
            <p:sp>
              <p:nvSpPr>
                <p:cNvPr id="15483" name="Line 564"/>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84" name="Line 565"/>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85" name="Line 566"/>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86" name="Line 567"/>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87" name="Line 568"/>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sp>
          <p:nvSpPr>
            <p:cNvPr id="15471" name="AutoShape 536" descr="Bouquet"/>
            <p:cNvSpPr>
              <a:spLocks noChangeArrowheads="1"/>
            </p:cNvSpPr>
            <p:nvPr/>
          </p:nvSpPr>
          <p:spPr bwMode="auto">
            <a:xfrm>
              <a:off x="11744" y="8528"/>
              <a:ext cx="1513" cy="917"/>
            </a:xfrm>
            <a:prstGeom prst="cube">
              <a:avLst>
                <a:gd name="adj" fmla="val 8125"/>
              </a:avLst>
            </a:prstGeom>
            <a:gradFill rotWithShape="0">
              <a:gsLst>
                <a:gs pos="0">
                  <a:srgbClr val="339933"/>
                </a:gs>
                <a:gs pos="100000">
                  <a:srgbClr val="0A1E0A"/>
                </a:gs>
              </a:gsLst>
              <a:path path="rect">
                <a:fillToRect l="50000" t="50000" r="50000" b="50000"/>
              </a:path>
            </a:gradFill>
            <a:ln w="9525">
              <a:solidFill>
                <a:schemeClr val="tx1"/>
              </a:solidFill>
              <a:miter lim="800000"/>
              <a:headEnd/>
              <a:tailEnd/>
            </a:ln>
          </p:spPr>
          <p:txBody>
            <a:bodyPr wrap="none" anchor="ctr">
              <a:prstTxWarp prst="textNoShape">
                <a:avLst/>
              </a:prstTxWarp>
            </a:bodyPr>
            <a:lstStyle/>
            <a:p>
              <a:endParaRPr lang="en-US"/>
            </a:p>
          </p:txBody>
        </p:sp>
        <p:sp>
          <p:nvSpPr>
            <p:cNvPr id="15472" name="AutoShape 520" descr="Large grid"/>
            <p:cNvSpPr>
              <a:spLocks noChangeArrowheads="1"/>
            </p:cNvSpPr>
            <p:nvPr/>
          </p:nvSpPr>
          <p:spPr bwMode="auto">
            <a:xfrm>
              <a:off x="11200" y="8912"/>
              <a:ext cx="1381" cy="837"/>
            </a:xfrm>
            <a:prstGeom prst="cube">
              <a:avLst>
                <a:gd name="adj" fmla="val 8125"/>
              </a:avLst>
            </a:prstGeom>
            <a:pattFill prst="lgGrid">
              <a:fgClr>
                <a:srgbClr val="FFFFCC"/>
              </a:fgClr>
              <a:bgClr>
                <a:schemeClr val="bg2"/>
              </a:bgClr>
            </a:pattFill>
            <a:ln w="9525">
              <a:solidFill>
                <a:schemeClr val="tx1"/>
              </a:solidFill>
              <a:miter lim="800000"/>
              <a:headEnd/>
              <a:tailEnd/>
            </a:ln>
          </p:spPr>
          <p:txBody>
            <a:bodyPr wrap="none" anchor="ctr">
              <a:prstTxWarp prst="textNoShape">
                <a:avLst/>
              </a:prstTxWarp>
            </a:bodyPr>
            <a:lstStyle/>
            <a:p>
              <a:endParaRPr lang="en-US"/>
            </a:p>
          </p:txBody>
        </p:sp>
        <p:sp>
          <p:nvSpPr>
            <p:cNvPr id="15473" name="AutoShape 519" descr="Blue tissue paper"/>
            <p:cNvSpPr>
              <a:spLocks noChangeArrowheads="1"/>
            </p:cNvSpPr>
            <p:nvPr/>
          </p:nvSpPr>
          <p:spPr bwMode="auto">
            <a:xfrm>
              <a:off x="10784" y="9464"/>
              <a:ext cx="765" cy="765"/>
            </a:xfrm>
            <a:prstGeom prst="cube">
              <a:avLst>
                <a:gd name="adj" fmla="val 73074"/>
              </a:avLst>
            </a:prstGeom>
            <a:gradFill rotWithShape="0">
              <a:gsLst>
                <a:gs pos="0">
                  <a:srgbClr val="3333FF">
                    <a:alpha val="60999"/>
                  </a:srgbClr>
                </a:gs>
                <a:gs pos="100000">
                  <a:srgbClr val="FFFFFF">
                    <a:alpha val="54999"/>
                  </a:srgbClr>
                </a:gs>
              </a:gsLst>
              <a:path path="rect">
                <a:fillToRect l="50000" t="50000" r="50000" b="50000"/>
              </a:path>
            </a:gradFill>
            <a:ln w="6350">
              <a:solidFill>
                <a:schemeClr val="tx1"/>
              </a:solidFill>
              <a:miter lim="800000"/>
              <a:headEnd/>
              <a:tailEnd/>
            </a:ln>
          </p:spPr>
          <p:txBody>
            <a:bodyPr wrap="none" anchor="ctr">
              <a:prstTxWarp prst="textNoShape">
                <a:avLst/>
              </a:prstTxWarp>
            </a:bodyPr>
            <a:lstStyle/>
            <a:p>
              <a:endParaRPr lang="en-US"/>
            </a:p>
          </p:txBody>
        </p:sp>
        <p:sp>
          <p:nvSpPr>
            <p:cNvPr id="15474" name="Freeform 546"/>
            <p:cNvSpPr>
              <a:spLocks/>
            </p:cNvSpPr>
            <p:nvPr/>
          </p:nvSpPr>
          <p:spPr bwMode="auto">
            <a:xfrm>
              <a:off x="12076" y="9267"/>
              <a:ext cx="376" cy="449"/>
            </a:xfrm>
            <a:custGeom>
              <a:avLst/>
              <a:gdLst>
                <a:gd name="T0" fmla="*/ 0 w 496"/>
                <a:gd name="T1" fmla="*/ 3 h 593"/>
                <a:gd name="T2" fmla="*/ 2 w 496"/>
                <a:gd name="T3" fmla="*/ 2 h 593"/>
                <a:gd name="T4" fmla="*/ 2 w 496"/>
                <a:gd name="T5" fmla="*/ 2 h 593"/>
                <a:gd name="T6" fmla="*/ 2 w 496"/>
                <a:gd name="T7" fmla="*/ 2 h 593"/>
                <a:gd name="T8" fmla="*/ 2 w 496"/>
                <a:gd name="T9" fmla="*/ 2 h 593"/>
                <a:gd name="T10" fmla="*/ 2 w 496"/>
                <a:gd name="T11" fmla="*/ 2 h 593"/>
                <a:gd name="T12" fmla="*/ 2 w 496"/>
                <a:gd name="T13" fmla="*/ 2 h 593"/>
                <a:gd name="T14" fmla="*/ 2 w 496"/>
                <a:gd name="T15" fmla="*/ 2 h 593"/>
                <a:gd name="T16" fmla="*/ 2 w 496"/>
                <a:gd name="T17" fmla="*/ 3 h 593"/>
                <a:gd name="T18" fmla="*/ 3 w 496"/>
                <a:gd name="T19" fmla="*/ 3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
                <a:gd name="T31" fmla="*/ 0 h 593"/>
                <a:gd name="T32" fmla="*/ 496 w 496"/>
                <a:gd name="T33" fmla="*/ 593 h 5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 h="593">
                  <a:moveTo>
                    <a:pt x="0" y="569"/>
                  </a:moveTo>
                  <a:cubicBezTo>
                    <a:pt x="35" y="462"/>
                    <a:pt x="25" y="123"/>
                    <a:pt x="32" y="9"/>
                  </a:cubicBezTo>
                  <a:cubicBezTo>
                    <a:pt x="51" y="66"/>
                    <a:pt x="23" y="0"/>
                    <a:pt x="64" y="49"/>
                  </a:cubicBezTo>
                  <a:cubicBezTo>
                    <a:pt x="71" y="58"/>
                    <a:pt x="72" y="71"/>
                    <a:pt x="80" y="81"/>
                  </a:cubicBezTo>
                  <a:cubicBezTo>
                    <a:pt x="86" y="88"/>
                    <a:pt x="97" y="90"/>
                    <a:pt x="104" y="97"/>
                  </a:cubicBezTo>
                  <a:cubicBezTo>
                    <a:pt x="113" y="106"/>
                    <a:pt x="120" y="118"/>
                    <a:pt x="128" y="129"/>
                  </a:cubicBezTo>
                  <a:cubicBezTo>
                    <a:pt x="156" y="169"/>
                    <a:pt x="164" y="216"/>
                    <a:pt x="192" y="257"/>
                  </a:cubicBezTo>
                  <a:cubicBezTo>
                    <a:pt x="205" y="309"/>
                    <a:pt x="252" y="360"/>
                    <a:pt x="288" y="401"/>
                  </a:cubicBezTo>
                  <a:cubicBezTo>
                    <a:pt x="318" y="493"/>
                    <a:pt x="370" y="483"/>
                    <a:pt x="432" y="545"/>
                  </a:cubicBezTo>
                  <a:cubicBezTo>
                    <a:pt x="480" y="593"/>
                    <a:pt x="440" y="585"/>
                    <a:pt x="496" y="585"/>
                  </a:cubicBezTo>
                </a:path>
              </a:pathLst>
            </a:custGeom>
            <a:noFill/>
            <a:ln w="38100">
              <a:solidFill>
                <a:srgbClr val="FF3300"/>
              </a:solidFill>
              <a:round/>
              <a:headEnd/>
              <a:tailEnd/>
            </a:ln>
          </p:spPr>
          <p:txBody>
            <a:bodyPr wrap="none" anchor="ctr">
              <a:prstTxWarp prst="textNoShape">
                <a:avLst/>
              </a:prstTxWarp>
            </a:bodyPr>
            <a:lstStyle/>
            <a:p>
              <a:endParaRPr lang="en-US"/>
            </a:p>
          </p:txBody>
        </p:sp>
        <p:sp>
          <p:nvSpPr>
            <p:cNvPr id="15475" name="Freeform 550"/>
            <p:cNvSpPr>
              <a:spLocks/>
            </p:cNvSpPr>
            <p:nvPr/>
          </p:nvSpPr>
          <p:spPr bwMode="auto">
            <a:xfrm>
              <a:off x="12592" y="8932"/>
              <a:ext cx="568" cy="398"/>
            </a:xfrm>
            <a:custGeom>
              <a:avLst/>
              <a:gdLst>
                <a:gd name="T0" fmla="*/ 0 w 1024"/>
                <a:gd name="T1" fmla="*/ 0 h 536"/>
                <a:gd name="T2" fmla="*/ 1 w 1024"/>
                <a:gd name="T3" fmla="*/ 1 h 536"/>
                <a:gd name="T4" fmla="*/ 1 w 1024"/>
                <a:gd name="T5" fmla="*/ 1 h 536"/>
                <a:gd name="T6" fmla="*/ 1 w 1024"/>
                <a:gd name="T7" fmla="*/ 1 h 536"/>
                <a:gd name="T8" fmla="*/ 1 w 1024"/>
                <a:gd name="T9" fmla="*/ 1 h 536"/>
                <a:gd name="T10" fmla="*/ 1 w 1024"/>
                <a:gd name="T11" fmla="*/ 1 h 536"/>
                <a:gd name="T12" fmla="*/ 1 w 1024"/>
                <a:gd name="T13" fmla="*/ 1 h 536"/>
                <a:gd name="T14" fmla="*/ 1 w 1024"/>
                <a:gd name="T15" fmla="*/ 1 h 536"/>
                <a:gd name="T16" fmla="*/ 1 w 1024"/>
                <a:gd name="T17" fmla="*/ 1 h 536"/>
                <a:gd name="T18" fmla="*/ 1 w 1024"/>
                <a:gd name="T19" fmla="*/ 1 h 536"/>
                <a:gd name="T20" fmla="*/ 1 w 1024"/>
                <a:gd name="T21" fmla="*/ 1 h 536"/>
                <a:gd name="T22" fmla="*/ 1 w 1024"/>
                <a:gd name="T23" fmla="*/ 1 h 536"/>
                <a:gd name="T24" fmla="*/ 1 w 1024"/>
                <a:gd name="T25" fmla="*/ 1 h 536"/>
                <a:gd name="T26" fmla="*/ 1 w 1024"/>
                <a:gd name="T27" fmla="*/ 1 h 536"/>
                <a:gd name="T28" fmla="*/ 1 w 1024"/>
                <a:gd name="T29" fmla="*/ 1 h 536"/>
                <a:gd name="T30" fmla="*/ 1 w 1024"/>
                <a:gd name="T31" fmla="*/ 1 h 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24"/>
                <a:gd name="T49" fmla="*/ 0 h 536"/>
                <a:gd name="T50" fmla="*/ 1024 w 1024"/>
                <a:gd name="T51" fmla="*/ 536 h 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24" h="536">
                  <a:moveTo>
                    <a:pt x="0" y="0"/>
                  </a:moveTo>
                  <a:cubicBezTo>
                    <a:pt x="98" y="19"/>
                    <a:pt x="180" y="32"/>
                    <a:pt x="280" y="40"/>
                  </a:cubicBezTo>
                  <a:cubicBezTo>
                    <a:pt x="324" y="54"/>
                    <a:pt x="325" y="88"/>
                    <a:pt x="360" y="112"/>
                  </a:cubicBezTo>
                  <a:cubicBezTo>
                    <a:pt x="365" y="128"/>
                    <a:pt x="366" y="145"/>
                    <a:pt x="376" y="160"/>
                  </a:cubicBezTo>
                  <a:cubicBezTo>
                    <a:pt x="381" y="168"/>
                    <a:pt x="388" y="175"/>
                    <a:pt x="392" y="184"/>
                  </a:cubicBezTo>
                  <a:cubicBezTo>
                    <a:pt x="430" y="269"/>
                    <a:pt x="387" y="201"/>
                    <a:pt x="424" y="256"/>
                  </a:cubicBezTo>
                  <a:cubicBezTo>
                    <a:pt x="444" y="338"/>
                    <a:pt x="475" y="505"/>
                    <a:pt x="568" y="536"/>
                  </a:cubicBezTo>
                  <a:cubicBezTo>
                    <a:pt x="584" y="530"/>
                    <a:pt x="601" y="528"/>
                    <a:pt x="616" y="520"/>
                  </a:cubicBezTo>
                  <a:cubicBezTo>
                    <a:pt x="698" y="468"/>
                    <a:pt x="568" y="517"/>
                    <a:pt x="656" y="488"/>
                  </a:cubicBezTo>
                  <a:cubicBezTo>
                    <a:pt x="661" y="480"/>
                    <a:pt x="665" y="470"/>
                    <a:pt x="672" y="464"/>
                  </a:cubicBezTo>
                  <a:cubicBezTo>
                    <a:pt x="678" y="457"/>
                    <a:pt x="690" y="456"/>
                    <a:pt x="696" y="448"/>
                  </a:cubicBezTo>
                  <a:cubicBezTo>
                    <a:pt x="730" y="393"/>
                    <a:pt x="698" y="405"/>
                    <a:pt x="752" y="352"/>
                  </a:cubicBezTo>
                  <a:cubicBezTo>
                    <a:pt x="757" y="336"/>
                    <a:pt x="758" y="318"/>
                    <a:pt x="768" y="304"/>
                  </a:cubicBezTo>
                  <a:cubicBezTo>
                    <a:pt x="778" y="288"/>
                    <a:pt x="793" y="274"/>
                    <a:pt x="800" y="256"/>
                  </a:cubicBezTo>
                  <a:cubicBezTo>
                    <a:pt x="818" y="199"/>
                    <a:pt x="838" y="124"/>
                    <a:pt x="896" y="96"/>
                  </a:cubicBezTo>
                  <a:cubicBezTo>
                    <a:pt x="935" y="76"/>
                    <a:pt x="982" y="80"/>
                    <a:pt x="1024" y="80"/>
                  </a:cubicBezTo>
                </a:path>
              </a:pathLst>
            </a:custGeom>
            <a:noFill/>
            <a:ln w="38100">
              <a:solidFill>
                <a:srgbClr val="F3FF0B"/>
              </a:solidFill>
              <a:round/>
              <a:headEnd/>
              <a:tailEnd/>
            </a:ln>
          </p:spPr>
          <p:txBody>
            <a:bodyPr wrap="none" anchor="ctr">
              <a:prstTxWarp prst="textNoShape">
                <a:avLst/>
              </a:prstTxWarp>
            </a:bodyPr>
            <a:lstStyle/>
            <a:p>
              <a:endParaRPr lang="en-US"/>
            </a:p>
          </p:txBody>
        </p:sp>
        <p:sp>
          <p:nvSpPr>
            <p:cNvPr id="15476" name="WordArt 570"/>
            <p:cNvSpPr>
              <a:spLocks noChangeArrowheads="1" noChangeShapeType="1" noTextEdit="1"/>
            </p:cNvSpPr>
            <p:nvPr/>
          </p:nvSpPr>
          <p:spPr bwMode="auto">
            <a:xfrm>
              <a:off x="11254" y="9034"/>
              <a:ext cx="832" cy="26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F3300"/>
                  </a:solidFill>
                  <a:effectLst>
                    <a:outerShdw blurRad="63500" dist="46662" dir="3284183" algn="ctr" rotWithShape="0">
                      <a:srgbClr val="4D4D4D">
                        <a:alpha val="74997"/>
                      </a:srgbClr>
                    </a:outerShdw>
                  </a:effectLst>
                  <a:latin typeface="Arial Black"/>
                  <a:ea typeface="Arial Black"/>
                  <a:cs typeface="Arial Black"/>
                </a:rPr>
                <a:t>APD Array</a:t>
              </a:r>
            </a:p>
          </p:txBody>
        </p:sp>
        <p:sp>
          <p:nvSpPr>
            <p:cNvPr id="15477" name="WordArt 571"/>
            <p:cNvSpPr>
              <a:spLocks noChangeArrowheads="1" noChangeShapeType="1" noTextEdit="1"/>
            </p:cNvSpPr>
            <p:nvPr/>
          </p:nvSpPr>
          <p:spPr bwMode="auto">
            <a:xfrm>
              <a:off x="11866" y="8634"/>
              <a:ext cx="576" cy="184"/>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6FF18"/>
                  </a:solidFill>
                  <a:effectLst>
                    <a:outerShdw blurRad="63500" dist="46662" dir="3284183" algn="ctr" rotWithShape="0">
                      <a:srgbClr val="4D4D4D">
                        <a:alpha val="74997"/>
                      </a:srgbClr>
                    </a:outerShdw>
                  </a:effectLst>
                  <a:latin typeface="Arial Black"/>
                  <a:ea typeface="Arial Black"/>
                  <a:cs typeface="Arial Black"/>
                </a:rPr>
                <a:t>PADJK</a:t>
              </a:r>
            </a:p>
          </p:txBody>
        </p:sp>
        <p:sp>
          <p:nvSpPr>
            <p:cNvPr id="15478" name="WordArt 572"/>
            <p:cNvSpPr>
              <a:spLocks noChangeArrowheads="1" noChangeShapeType="1" noTextEdit="1"/>
            </p:cNvSpPr>
            <p:nvPr/>
          </p:nvSpPr>
          <p:spPr bwMode="auto">
            <a:xfrm>
              <a:off x="12518" y="8230"/>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NINO</a:t>
              </a:r>
            </a:p>
          </p:txBody>
        </p:sp>
        <p:sp>
          <p:nvSpPr>
            <p:cNvPr id="15479" name="WordArt 573"/>
            <p:cNvSpPr>
              <a:spLocks noChangeArrowheads="1" noChangeShapeType="1" noTextEdit="1"/>
            </p:cNvSpPr>
            <p:nvPr/>
          </p:nvSpPr>
          <p:spPr bwMode="auto">
            <a:xfrm>
              <a:off x="11350" y="9894"/>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chemeClr val="accent2"/>
                  </a:solidFill>
                  <a:effectLst>
                    <a:outerShdw blurRad="63500" dist="46662" dir="3284183" algn="ctr" rotWithShape="0">
                      <a:srgbClr val="4D4D4D">
                        <a:alpha val="74997"/>
                      </a:srgbClr>
                    </a:outerShdw>
                  </a:effectLst>
                  <a:latin typeface="Arial Black"/>
                  <a:ea typeface="Arial Black"/>
                  <a:cs typeface="Arial Black"/>
                </a:rPr>
                <a:t>LSO</a:t>
              </a:r>
            </a:p>
          </p:txBody>
        </p:sp>
      </p:grpSp>
      <p:grpSp>
        <p:nvGrpSpPr>
          <p:cNvPr id="15371" name="Group 803"/>
          <p:cNvGrpSpPr>
            <a:grpSpLocks/>
          </p:cNvGrpSpPr>
          <p:nvPr/>
        </p:nvGrpSpPr>
        <p:grpSpPr bwMode="auto">
          <a:xfrm>
            <a:off x="16600488" y="12865100"/>
            <a:ext cx="6065837" cy="4119563"/>
            <a:chOff x="10457" y="8104"/>
            <a:chExt cx="3821" cy="2595"/>
          </a:xfrm>
        </p:grpSpPr>
        <p:grpSp>
          <p:nvGrpSpPr>
            <p:cNvPr id="15436" name="Group 690"/>
            <p:cNvGrpSpPr>
              <a:grpSpLocks/>
            </p:cNvGrpSpPr>
            <p:nvPr/>
          </p:nvGrpSpPr>
          <p:grpSpPr bwMode="auto">
            <a:xfrm>
              <a:off x="10457" y="8104"/>
              <a:ext cx="3489" cy="2217"/>
              <a:chOff x="10457" y="8104"/>
              <a:chExt cx="3489" cy="2217"/>
            </a:xfrm>
          </p:grpSpPr>
          <p:sp>
            <p:nvSpPr>
              <p:cNvPr id="60" name="AutoShape 537"/>
              <p:cNvSpPr>
                <a:spLocks noChangeArrowheads="1"/>
              </p:cNvSpPr>
              <p:nvPr/>
            </p:nvSpPr>
            <p:spPr bwMode="auto">
              <a:xfrm>
                <a:off x="12352" y="8104"/>
                <a:ext cx="1594" cy="966"/>
              </a:xfrm>
              <a:prstGeom prst="cube">
                <a:avLst>
                  <a:gd name="adj" fmla="val 8125"/>
                </a:avLst>
              </a:prstGeom>
              <a:gradFill rotWithShape="0">
                <a:gsLst>
                  <a:gs pos="0">
                    <a:schemeClr val="accent2"/>
                  </a:gs>
                  <a:gs pos="100000">
                    <a:schemeClr val="accent2">
                      <a:gamma/>
                      <a:shade val="0"/>
                      <a:invGamma/>
                    </a:schemeClr>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p>
                <a:pPr>
                  <a:defRPr/>
                </a:pPr>
                <a:endParaRPr lang="en-US">
                  <a:latin typeface="Times New Roman" charset="0"/>
                </a:endParaRPr>
              </a:p>
            </p:txBody>
          </p:sp>
          <p:sp>
            <p:nvSpPr>
              <p:cNvPr id="15439" name="Freeform 541"/>
              <p:cNvSpPr>
                <a:spLocks/>
              </p:cNvSpPr>
              <p:nvPr/>
            </p:nvSpPr>
            <p:spPr bwMode="auto">
              <a:xfrm rot="-2242165">
                <a:off x="10457" y="10235"/>
                <a:ext cx="473" cy="86"/>
              </a:xfrm>
              <a:custGeom>
                <a:avLst/>
                <a:gdLst>
                  <a:gd name="T0" fmla="*/ 0 w 584"/>
                  <a:gd name="T1" fmla="*/ 0 h 206"/>
                  <a:gd name="T2" fmla="*/ 2 w 584"/>
                  <a:gd name="T3" fmla="*/ 0 h 206"/>
                  <a:gd name="T4" fmla="*/ 2 w 584"/>
                  <a:gd name="T5" fmla="*/ 0 h 206"/>
                  <a:gd name="T6" fmla="*/ 4 w 584"/>
                  <a:gd name="T7" fmla="*/ 0 h 206"/>
                  <a:gd name="T8" fmla="*/ 5 w 584"/>
                  <a:gd name="T9" fmla="*/ 0 h 206"/>
                  <a:gd name="T10" fmla="*/ 6 w 584"/>
                  <a:gd name="T11" fmla="*/ 0 h 206"/>
                  <a:gd name="T12" fmla="*/ 8 w 584"/>
                  <a:gd name="T13" fmla="*/ 0 h 206"/>
                  <a:gd name="T14" fmla="*/ 9 w 584"/>
                  <a:gd name="T15" fmla="*/ 0 h 206"/>
                  <a:gd name="T16" fmla="*/ 10 w 584"/>
                  <a:gd name="T17" fmla="*/ 0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4"/>
                  <a:gd name="T28" fmla="*/ 0 h 206"/>
                  <a:gd name="T29" fmla="*/ 584 w 58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4" h="206">
                    <a:moveTo>
                      <a:pt x="0" y="195"/>
                    </a:moveTo>
                    <a:cubicBezTo>
                      <a:pt x="28" y="106"/>
                      <a:pt x="57" y="18"/>
                      <a:pt x="80" y="19"/>
                    </a:cubicBezTo>
                    <a:cubicBezTo>
                      <a:pt x="103" y="20"/>
                      <a:pt x="112" y="206"/>
                      <a:pt x="136" y="203"/>
                    </a:cubicBezTo>
                    <a:cubicBezTo>
                      <a:pt x="160" y="200"/>
                      <a:pt x="197" y="6"/>
                      <a:pt x="224" y="3"/>
                    </a:cubicBezTo>
                    <a:cubicBezTo>
                      <a:pt x="251" y="0"/>
                      <a:pt x="273" y="186"/>
                      <a:pt x="296" y="187"/>
                    </a:cubicBezTo>
                    <a:cubicBezTo>
                      <a:pt x="319" y="188"/>
                      <a:pt x="337" y="15"/>
                      <a:pt x="360" y="11"/>
                    </a:cubicBezTo>
                    <a:cubicBezTo>
                      <a:pt x="383" y="7"/>
                      <a:pt x="408" y="164"/>
                      <a:pt x="432" y="163"/>
                    </a:cubicBezTo>
                    <a:cubicBezTo>
                      <a:pt x="456" y="162"/>
                      <a:pt x="479" y="4"/>
                      <a:pt x="504" y="3"/>
                    </a:cubicBezTo>
                    <a:cubicBezTo>
                      <a:pt x="529" y="2"/>
                      <a:pt x="571" y="130"/>
                      <a:pt x="584" y="155"/>
                    </a:cubicBezTo>
                  </a:path>
                </a:pathLst>
              </a:custGeom>
              <a:noFill/>
              <a:ln w="19050">
                <a:solidFill>
                  <a:srgbClr val="FF3300"/>
                </a:solidFill>
                <a:round/>
                <a:headEnd/>
                <a:tailEnd/>
              </a:ln>
            </p:spPr>
            <p:txBody>
              <a:bodyPr wrap="none" anchor="ctr">
                <a:prstTxWarp prst="textNoShape">
                  <a:avLst/>
                </a:prstTxWarp>
              </a:bodyPr>
              <a:lstStyle/>
              <a:p>
                <a:endParaRPr lang="en-US"/>
              </a:p>
            </p:txBody>
          </p:sp>
          <p:grpSp>
            <p:nvGrpSpPr>
              <p:cNvPr id="15440" name="Group 569"/>
              <p:cNvGrpSpPr>
                <a:grpSpLocks/>
              </p:cNvGrpSpPr>
              <p:nvPr/>
            </p:nvGrpSpPr>
            <p:grpSpPr bwMode="auto">
              <a:xfrm>
                <a:off x="13096" y="8448"/>
                <a:ext cx="728" cy="328"/>
                <a:chOff x="12708" y="11016"/>
                <a:chExt cx="728" cy="328"/>
              </a:xfrm>
            </p:grpSpPr>
            <p:grpSp>
              <p:nvGrpSpPr>
                <p:cNvPr id="15450" name="Group 556"/>
                <p:cNvGrpSpPr>
                  <a:grpSpLocks/>
                </p:cNvGrpSpPr>
                <p:nvPr/>
              </p:nvGrpSpPr>
              <p:grpSpPr bwMode="auto">
                <a:xfrm>
                  <a:off x="12736" y="11016"/>
                  <a:ext cx="680" cy="328"/>
                  <a:chOff x="12736" y="11016"/>
                  <a:chExt cx="680" cy="328"/>
                </a:xfrm>
              </p:grpSpPr>
              <p:sp>
                <p:nvSpPr>
                  <p:cNvPr id="15463" name="Line 551"/>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4" name="Line 552"/>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5" name="Line 553"/>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6" name="Line 554"/>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7" name="Line 555"/>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51" name="Group 557"/>
                <p:cNvGrpSpPr>
                  <a:grpSpLocks/>
                </p:cNvGrpSpPr>
                <p:nvPr/>
              </p:nvGrpSpPr>
              <p:grpSpPr bwMode="auto">
                <a:xfrm>
                  <a:off x="12756" y="11016"/>
                  <a:ext cx="680" cy="328"/>
                  <a:chOff x="12736" y="11016"/>
                  <a:chExt cx="680" cy="328"/>
                </a:xfrm>
              </p:grpSpPr>
              <p:sp>
                <p:nvSpPr>
                  <p:cNvPr id="15458" name="Line 558"/>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59" name="Line 559"/>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0" name="Line 560"/>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1" name="Line 561"/>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62" name="Line 562"/>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52" name="Group 563"/>
                <p:cNvGrpSpPr>
                  <a:grpSpLocks/>
                </p:cNvGrpSpPr>
                <p:nvPr/>
              </p:nvGrpSpPr>
              <p:grpSpPr bwMode="auto">
                <a:xfrm>
                  <a:off x="12708" y="11016"/>
                  <a:ext cx="680" cy="328"/>
                  <a:chOff x="12736" y="11016"/>
                  <a:chExt cx="680" cy="328"/>
                </a:xfrm>
              </p:grpSpPr>
              <p:sp>
                <p:nvSpPr>
                  <p:cNvPr id="15453" name="Line 564"/>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54" name="Line 565"/>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55" name="Line 566"/>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56" name="Line 567"/>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57" name="Line 568"/>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sp>
            <p:nvSpPr>
              <p:cNvPr id="15441" name="AutoShape 536" descr="Bouquet"/>
              <p:cNvSpPr>
                <a:spLocks noChangeArrowheads="1"/>
              </p:cNvSpPr>
              <p:nvPr/>
            </p:nvSpPr>
            <p:spPr bwMode="auto">
              <a:xfrm>
                <a:off x="11744" y="8528"/>
                <a:ext cx="1513" cy="917"/>
              </a:xfrm>
              <a:prstGeom prst="cube">
                <a:avLst>
                  <a:gd name="adj" fmla="val 8125"/>
                </a:avLst>
              </a:prstGeom>
              <a:gradFill rotWithShape="0">
                <a:gsLst>
                  <a:gs pos="0">
                    <a:srgbClr val="339933"/>
                  </a:gs>
                  <a:gs pos="100000">
                    <a:srgbClr val="0A1E0A"/>
                  </a:gs>
                </a:gsLst>
                <a:path path="rect">
                  <a:fillToRect l="50000" t="50000" r="50000" b="50000"/>
                </a:path>
              </a:gradFill>
              <a:ln w="9525">
                <a:solidFill>
                  <a:schemeClr val="tx1"/>
                </a:solidFill>
                <a:miter lim="800000"/>
                <a:headEnd/>
                <a:tailEnd/>
              </a:ln>
            </p:spPr>
            <p:txBody>
              <a:bodyPr wrap="none" anchor="ctr">
                <a:prstTxWarp prst="textNoShape">
                  <a:avLst/>
                </a:prstTxWarp>
              </a:bodyPr>
              <a:lstStyle/>
              <a:p>
                <a:endParaRPr lang="en-US"/>
              </a:p>
            </p:txBody>
          </p:sp>
          <p:sp>
            <p:nvSpPr>
              <p:cNvPr id="15442" name="AutoShape 520" descr="Large grid"/>
              <p:cNvSpPr>
                <a:spLocks noChangeArrowheads="1"/>
              </p:cNvSpPr>
              <p:nvPr/>
            </p:nvSpPr>
            <p:spPr bwMode="auto">
              <a:xfrm>
                <a:off x="11200" y="8912"/>
                <a:ext cx="1381" cy="837"/>
              </a:xfrm>
              <a:prstGeom prst="cube">
                <a:avLst>
                  <a:gd name="adj" fmla="val 8125"/>
                </a:avLst>
              </a:prstGeom>
              <a:pattFill prst="lgGrid">
                <a:fgClr>
                  <a:srgbClr val="FFFFCC"/>
                </a:fgClr>
                <a:bgClr>
                  <a:schemeClr val="bg2"/>
                </a:bgClr>
              </a:pattFill>
              <a:ln w="9525">
                <a:solidFill>
                  <a:schemeClr val="tx1"/>
                </a:solidFill>
                <a:miter lim="800000"/>
                <a:headEnd/>
                <a:tailEnd/>
              </a:ln>
            </p:spPr>
            <p:txBody>
              <a:bodyPr wrap="none" anchor="ctr">
                <a:prstTxWarp prst="textNoShape">
                  <a:avLst/>
                </a:prstTxWarp>
              </a:bodyPr>
              <a:lstStyle/>
              <a:p>
                <a:endParaRPr lang="en-US"/>
              </a:p>
            </p:txBody>
          </p:sp>
          <p:sp>
            <p:nvSpPr>
              <p:cNvPr id="15443" name="AutoShape 519" descr="Blue tissue paper"/>
              <p:cNvSpPr>
                <a:spLocks noChangeArrowheads="1"/>
              </p:cNvSpPr>
              <p:nvPr/>
            </p:nvSpPr>
            <p:spPr bwMode="auto">
              <a:xfrm>
                <a:off x="10784" y="9464"/>
                <a:ext cx="765" cy="765"/>
              </a:xfrm>
              <a:prstGeom prst="cube">
                <a:avLst>
                  <a:gd name="adj" fmla="val 73074"/>
                </a:avLst>
              </a:prstGeom>
              <a:gradFill rotWithShape="0">
                <a:gsLst>
                  <a:gs pos="0">
                    <a:srgbClr val="3333FF">
                      <a:alpha val="60999"/>
                    </a:srgbClr>
                  </a:gs>
                  <a:gs pos="100000">
                    <a:srgbClr val="FFFFFF">
                      <a:alpha val="54999"/>
                    </a:srgbClr>
                  </a:gs>
                </a:gsLst>
                <a:path path="rect">
                  <a:fillToRect l="50000" t="50000" r="50000" b="50000"/>
                </a:path>
              </a:gradFill>
              <a:ln w="6350">
                <a:solidFill>
                  <a:schemeClr val="tx1"/>
                </a:solidFill>
                <a:miter lim="800000"/>
                <a:headEnd/>
                <a:tailEnd/>
              </a:ln>
            </p:spPr>
            <p:txBody>
              <a:bodyPr wrap="none" anchor="ctr">
                <a:prstTxWarp prst="textNoShape">
                  <a:avLst/>
                </a:prstTxWarp>
              </a:bodyPr>
              <a:lstStyle/>
              <a:p>
                <a:endParaRPr lang="en-US"/>
              </a:p>
            </p:txBody>
          </p:sp>
          <p:sp>
            <p:nvSpPr>
              <p:cNvPr id="15444" name="Freeform 546"/>
              <p:cNvSpPr>
                <a:spLocks/>
              </p:cNvSpPr>
              <p:nvPr/>
            </p:nvSpPr>
            <p:spPr bwMode="auto">
              <a:xfrm>
                <a:off x="12076" y="9267"/>
                <a:ext cx="376" cy="449"/>
              </a:xfrm>
              <a:custGeom>
                <a:avLst/>
                <a:gdLst>
                  <a:gd name="T0" fmla="*/ 0 w 496"/>
                  <a:gd name="T1" fmla="*/ 3 h 593"/>
                  <a:gd name="T2" fmla="*/ 2 w 496"/>
                  <a:gd name="T3" fmla="*/ 2 h 593"/>
                  <a:gd name="T4" fmla="*/ 2 w 496"/>
                  <a:gd name="T5" fmla="*/ 2 h 593"/>
                  <a:gd name="T6" fmla="*/ 2 w 496"/>
                  <a:gd name="T7" fmla="*/ 2 h 593"/>
                  <a:gd name="T8" fmla="*/ 2 w 496"/>
                  <a:gd name="T9" fmla="*/ 2 h 593"/>
                  <a:gd name="T10" fmla="*/ 2 w 496"/>
                  <a:gd name="T11" fmla="*/ 2 h 593"/>
                  <a:gd name="T12" fmla="*/ 2 w 496"/>
                  <a:gd name="T13" fmla="*/ 2 h 593"/>
                  <a:gd name="T14" fmla="*/ 2 w 496"/>
                  <a:gd name="T15" fmla="*/ 2 h 593"/>
                  <a:gd name="T16" fmla="*/ 2 w 496"/>
                  <a:gd name="T17" fmla="*/ 3 h 593"/>
                  <a:gd name="T18" fmla="*/ 3 w 496"/>
                  <a:gd name="T19" fmla="*/ 3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
                  <a:gd name="T31" fmla="*/ 0 h 593"/>
                  <a:gd name="T32" fmla="*/ 496 w 496"/>
                  <a:gd name="T33" fmla="*/ 593 h 5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 h="593">
                    <a:moveTo>
                      <a:pt x="0" y="569"/>
                    </a:moveTo>
                    <a:cubicBezTo>
                      <a:pt x="35" y="462"/>
                      <a:pt x="25" y="123"/>
                      <a:pt x="32" y="9"/>
                    </a:cubicBezTo>
                    <a:cubicBezTo>
                      <a:pt x="51" y="66"/>
                      <a:pt x="23" y="0"/>
                      <a:pt x="64" y="49"/>
                    </a:cubicBezTo>
                    <a:cubicBezTo>
                      <a:pt x="71" y="58"/>
                      <a:pt x="72" y="71"/>
                      <a:pt x="80" y="81"/>
                    </a:cubicBezTo>
                    <a:cubicBezTo>
                      <a:pt x="86" y="88"/>
                      <a:pt x="97" y="90"/>
                      <a:pt x="104" y="97"/>
                    </a:cubicBezTo>
                    <a:cubicBezTo>
                      <a:pt x="113" y="106"/>
                      <a:pt x="120" y="118"/>
                      <a:pt x="128" y="129"/>
                    </a:cubicBezTo>
                    <a:cubicBezTo>
                      <a:pt x="156" y="169"/>
                      <a:pt x="164" y="216"/>
                      <a:pt x="192" y="257"/>
                    </a:cubicBezTo>
                    <a:cubicBezTo>
                      <a:pt x="205" y="309"/>
                      <a:pt x="252" y="360"/>
                      <a:pt x="288" y="401"/>
                    </a:cubicBezTo>
                    <a:cubicBezTo>
                      <a:pt x="318" y="493"/>
                      <a:pt x="370" y="483"/>
                      <a:pt x="432" y="545"/>
                    </a:cubicBezTo>
                    <a:cubicBezTo>
                      <a:pt x="480" y="593"/>
                      <a:pt x="440" y="585"/>
                      <a:pt x="496" y="585"/>
                    </a:cubicBezTo>
                  </a:path>
                </a:pathLst>
              </a:custGeom>
              <a:noFill/>
              <a:ln w="38100">
                <a:solidFill>
                  <a:srgbClr val="FF3300"/>
                </a:solidFill>
                <a:round/>
                <a:headEnd/>
                <a:tailEnd/>
              </a:ln>
            </p:spPr>
            <p:txBody>
              <a:bodyPr wrap="none" anchor="ctr">
                <a:prstTxWarp prst="textNoShape">
                  <a:avLst/>
                </a:prstTxWarp>
              </a:bodyPr>
              <a:lstStyle/>
              <a:p>
                <a:endParaRPr lang="en-US"/>
              </a:p>
            </p:txBody>
          </p:sp>
          <p:sp>
            <p:nvSpPr>
              <p:cNvPr id="15445" name="Freeform 550"/>
              <p:cNvSpPr>
                <a:spLocks/>
              </p:cNvSpPr>
              <p:nvPr/>
            </p:nvSpPr>
            <p:spPr bwMode="auto">
              <a:xfrm>
                <a:off x="12592" y="8932"/>
                <a:ext cx="568" cy="398"/>
              </a:xfrm>
              <a:custGeom>
                <a:avLst/>
                <a:gdLst>
                  <a:gd name="T0" fmla="*/ 0 w 1024"/>
                  <a:gd name="T1" fmla="*/ 0 h 536"/>
                  <a:gd name="T2" fmla="*/ 1 w 1024"/>
                  <a:gd name="T3" fmla="*/ 1 h 536"/>
                  <a:gd name="T4" fmla="*/ 1 w 1024"/>
                  <a:gd name="T5" fmla="*/ 1 h 536"/>
                  <a:gd name="T6" fmla="*/ 1 w 1024"/>
                  <a:gd name="T7" fmla="*/ 1 h 536"/>
                  <a:gd name="T8" fmla="*/ 1 w 1024"/>
                  <a:gd name="T9" fmla="*/ 1 h 536"/>
                  <a:gd name="T10" fmla="*/ 1 w 1024"/>
                  <a:gd name="T11" fmla="*/ 1 h 536"/>
                  <a:gd name="T12" fmla="*/ 1 w 1024"/>
                  <a:gd name="T13" fmla="*/ 1 h 536"/>
                  <a:gd name="T14" fmla="*/ 1 w 1024"/>
                  <a:gd name="T15" fmla="*/ 1 h 536"/>
                  <a:gd name="T16" fmla="*/ 1 w 1024"/>
                  <a:gd name="T17" fmla="*/ 1 h 536"/>
                  <a:gd name="T18" fmla="*/ 1 w 1024"/>
                  <a:gd name="T19" fmla="*/ 1 h 536"/>
                  <a:gd name="T20" fmla="*/ 1 w 1024"/>
                  <a:gd name="T21" fmla="*/ 1 h 536"/>
                  <a:gd name="T22" fmla="*/ 1 w 1024"/>
                  <a:gd name="T23" fmla="*/ 1 h 536"/>
                  <a:gd name="T24" fmla="*/ 1 w 1024"/>
                  <a:gd name="T25" fmla="*/ 1 h 536"/>
                  <a:gd name="T26" fmla="*/ 1 w 1024"/>
                  <a:gd name="T27" fmla="*/ 1 h 536"/>
                  <a:gd name="T28" fmla="*/ 1 w 1024"/>
                  <a:gd name="T29" fmla="*/ 1 h 536"/>
                  <a:gd name="T30" fmla="*/ 1 w 1024"/>
                  <a:gd name="T31" fmla="*/ 1 h 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24"/>
                  <a:gd name="T49" fmla="*/ 0 h 536"/>
                  <a:gd name="T50" fmla="*/ 1024 w 1024"/>
                  <a:gd name="T51" fmla="*/ 536 h 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24" h="536">
                    <a:moveTo>
                      <a:pt x="0" y="0"/>
                    </a:moveTo>
                    <a:cubicBezTo>
                      <a:pt x="98" y="19"/>
                      <a:pt x="180" y="32"/>
                      <a:pt x="280" y="40"/>
                    </a:cubicBezTo>
                    <a:cubicBezTo>
                      <a:pt x="324" y="54"/>
                      <a:pt x="325" y="88"/>
                      <a:pt x="360" y="112"/>
                    </a:cubicBezTo>
                    <a:cubicBezTo>
                      <a:pt x="365" y="128"/>
                      <a:pt x="366" y="145"/>
                      <a:pt x="376" y="160"/>
                    </a:cubicBezTo>
                    <a:cubicBezTo>
                      <a:pt x="381" y="168"/>
                      <a:pt x="388" y="175"/>
                      <a:pt x="392" y="184"/>
                    </a:cubicBezTo>
                    <a:cubicBezTo>
                      <a:pt x="430" y="269"/>
                      <a:pt x="387" y="201"/>
                      <a:pt x="424" y="256"/>
                    </a:cubicBezTo>
                    <a:cubicBezTo>
                      <a:pt x="444" y="338"/>
                      <a:pt x="475" y="505"/>
                      <a:pt x="568" y="536"/>
                    </a:cubicBezTo>
                    <a:cubicBezTo>
                      <a:pt x="584" y="530"/>
                      <a:pt x="601" y="528"/>
                      <a:pt x="616" y="520"/>
                    </a:cubicBezTo>
                    <a:cubicBezTo>
                      <a:pt x="698" y="468"/>
                      <a:pt x="568" y="517"/>
                      <a:pt x="656" y="488"/>
                    </a:cubicBezTo>
                    <a:cubicBezTo>
                      <a:pt x="661" y="480"/>
                      <a:pt x="665" y="470"/>
                      <a:pt x="672" y="464"/>
                    </a:cubicBezTo>
                    <a:cubicBezTo>
                      <a:pt x="678" y="457"/>
                      <a:pt x="690" y="456"/>
                      <a:pt x="696" y="448"/>
                    </a:cubicBezTo>
                    <a:cubicBezTo>
                      <a:pt x="730" y="393"/>
                      <a:pt x="698" y="405"/>
                      <a:pt x="752" y="352"/>
                    </a:cubicBezTo>
                    <a:cubicBezTo>
                      <a:pt x="757" y="336"/>
                      <a:pt x="758" y="318"/>
                      <a:pt x="768" y="304"/>
                    </a:cubicBezTo>
                    <a:cubicBezTo>
                      <a:pt x="778" y="288"/>
                      <a:pt x="793" y="274"/>
                      <a:pt x="800" y="256"/>
                    </a:cubicBezTo>
                    <a:cubicBezTo>
                      <a:pt x="818" y="199"/>
                      <a:pt x="838" y="124"/>
                      <a:pt x="896" y="96"/>
                    </a:cubicBezTo>
                    <a:cubicBezTo>
                      <a:pt x="935" y="76"/>
                      <a:pt x="982" y="80"/>
                      <a:pt x="1024" y="80"/>
                    </a:cubicBezTo>
                  </a:path>
                </a:pathLst>
              </a:custGeom>
              <a:noFill/>
              <a:ln w="38100">
                <a:solidFill>
                  <a:srgbClr val="F3FF0B"/>
                </a:solidFill>
                <a:round/>
                <a:headEnd/>
                <a:tailEnd/>
              </a:ln>
            </p:spPr>
            <p:txBody>
              <a:bodyPr wrap="none" anchor="ctr">
                <a:prstTxWarp prst="textNoShape">
                  <a:avLst/>
                </a:prstTxWarp>
              </a:bodyPr>
              <a:lstStyle/>
              <a:p>
                <a:endParaRPr lang="en-US"/>
              </a:p>
            </p:txBody>
          </p:sp>
          <p:sp>
            <p:nvSpPr>
              <p:cNvPr id="15446" name="WordArt 570"/>
              <p:cNvSpPr>
                <a:spLocks noChangeArrowheads="1" noChangeShapeType="1" noTextEdit="1"/>
              </p:cNvSpPr>
              <p:nvPr/>
            </p:nvSpPr>
            <p:spPr bwMode="auto">
              <a:xfrm>
                <a:off x="11254" y="9034"/>
                <a:ext cx="832" cy="26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F3300"/>
                    </a:solidFill>
                    <a:effectLst>
                      <a:outerShdw blurRad="63500" dist="46662" dir="3284183" algn="ctr" rotWithShape="0">
                        <a:srgbClr val="4D4D4D">
                          <a:alpha val="74997"/>
                        </a:srgbClr>
                      </a:outerShdw>
                    </a:effectLst>
                    <a:latin typeface="Arial Black"/>
                    <a:ea typeface="Arial Black"/>
                    <a:cs typeface="Arial Black"/>
                  </a:rPr>
                  <a:t>APD Array</a:t>
                </a:r>
              </a:p>
            </p:txBody>
          </p:sp>
          <p:sp>
            <p:nvSpPr>
              <p:cNvPr id="15447" name="WordArt 571"/>
              <p:cNvSpPr>
                <a:spLocks noChangeArrowheads="1" noChangeShapeType="1" noTextEdit="1"/>
              </p:cNvSpPr>
              <p:nvPr/>
            </p:nvSpPr>
            <p:spPr bwMode="auto">
              <a:xfrm>
                <a:off x="11866" y="8634"/>
                <a:ext cx="576" cy="184"/>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6FF18"/>
                    </a:solidFill>
                    <a:effectLst>
                      <a:outerShdw blurRad="63500" dist="46662" dir="3284183" algn="ctr" rotWithShape="0">
                        <a:srgbClr val="4D4D4D">
                          <a:alpha val="74997"/>
                        </a:srgbClr>
                      </a:outerShdw>
                    </a:effectLst>
                    <a:latin typeface="Arial Black"/>
                    <a:ea typeface="Arial Black"/>
                    <a:cs typeface="Arial Black"/>
                  </a:rPr>
                  <a:t>PADJK</a:t>
                </a:r>
              </a:p>
            </p:txBody>
          </p:sp>
          <p:sp>
            <p:nvSpPr>
              <p:cNvPr id="15448" name="WordArt 572"/>
              <p:cNvSpPr>
                <a:spLocks noChangeArrowheads="1" noChangeShapeType="1" noTextEdit="1"/>
              </p:cNvSpPr>
              <p:nvPr/>
            </p:nvSpPr>
            <p:spPr bwMode="auto">
              <a:xfrm>
                <a:off x="12518" y="8230"/>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NINO</a:t>
                </a:r>
              </a:p>
            </p:txBody>
          </p:sp>
          <p:sp>
            <p:nvSpPr>
              <p:cNvPr id="15449" name="WordArt 573"/>
              <p:cNvSpPr>
                <a:spLocks noChangeArrowheads="1" noChangeShapeType="1" noTextEdit="1"/>
              </p:cNvSpPr>
              <p:nvPr/>
            </p:nvSpPr>
            <p:spPr bwMode="auto">
              <a:xfrm>
                <a:off x="11350" y="9894"/>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chemeClr val="accent2"/>
                    </a:solidFill>
                    <a:effectLst>
                      <a:outerShdw blurRad="63500" dist="46662" dir="3284183" algn="ctr" rotWithShape="0">
                        <a:srgbClr val="4D4D4D">
                          <a:alpha val="74997"/>
                        </a:srgbClr>
                      </a:outerShdw>
                    </a:effectLst>
                    <a:latin typeface="Arial Black"/>
                    <a:ea typeface="Arial Black"/>
                    <a:cs typeface="Arial Black"/>
                  </a:rPr>
                  <a:t>LSO</a:t>
                </a:r>
              </a:p>
            </p:txBody>
          </p:sp>
        </p:grpSp>
        <p:sp>
          <p:nvSpPr>
            <p:cNvPr id="15437" name="Text Box 579"/>
            <p:cNvSpPr txBox="1">
              <a:spLocks noChangeArrowheads="1"/>
            </p:cNvSpPr>
            <p:nvPr/>
          </p:nvSpPr>
          <p:spPr bwMode="auto">
            <a:xfrm>
              <a:off x="10731" y="10295"/>
              <a:ext cx="3547" cy="404"/>
            </a:xfrm>
            <a:prstGeom prst="rect">
              <a:avLst/>
            </a:prstGeom>
            <a:noFill/>
            <a:ln w="9525">
              <a:noFill/>
              <a:miter lim="800000"/>
              <a:headEnd/>
              <a:tailEnd/>
            </a:ln>
          </p:spPr>
          <p:txBody>
            <a:bodyPr>
              <a:prstTxWarp prst="textNoShape">
                <a:avLst/>
              </a:prstTxWarp>
              <a:spAutoFit/>
            </a:bodyPr>
            <a:lstStyle/>
            <a:p>
              <a:pPr algn="ctr" defTabSz="2789238"/>
              <a:r>
                <a:rPr lang="en-GB" sz="1800" i="1">
                  <a:latin typeface="Times" pitchFamily="-109" charset="0"/>
                </a:rPr>
                <a:t>Fig. 5: Functional diagram of the photon detection and signal processing layout</a:t>
              </a:r>
              <a:endParaRPr lang="en-GB" sz="1800" i="1">
                <a:latin typeface="Palatino" pitchFamily="-109" charset="0"/>
              </a:endParaRPr>
            </a:p>
          </p:txBody>
        </p:sp>
      </p:grpSp>
      <p:grpSp>
        <p:nvGrpSpPr>
          <p:cNvPr id="15372" name="Group 803"/>
          <p:cNvGrpSpPr>
            <a:grpSpLocks/>
          </p:cNvGrpSpPr>
          <p:nvPr/>
        </p:nvGrpSpPr>
        <p:grpSpPr bwMode="auto">
          <a:xfrm>
            <a:off x="16752888" y="13017500"/>
            <a:ext cx="6065837" cy="4119563"/>
            <a:chOff x="10457" y="8104"/>
            <a:chExt cx="3821" cy="2595"/>
          </a:xfrm>
        </p:grpSpPr>
        <p:grpSp>
          <p:nvGrpSpPr>
            <p:cNvPr id="15404" name="Group 690"/>
            <p:cNvGrpSpPr>
              <a:grpSpLocks/>
            </p:cNvGrpSpPr>
            <p:nvPr/>
          </p:nvGrpSpPr>
          <p:grpSpPr bwMode="auto">
            <a:xfrm>
              <a:off x="10457" y="8104"/>
              <a:ext cx="3489" cy="2217"/>
              <a:chOff x="10457" y="8104"/>
              <a:chExt cx="3489" cy="2217"/>
            </a:xfrm>
          </p:grpSpPr>
          <p:sp>
            <p:nvSpPr>
              <p:cNvPr id="93" name="AutoShape 537"/>
              <p:cNvSpPr>
                <a:spLocks noChangeArrowheads="1"/>
              </p:cNvSpPr>
              <p:nvPr/>
            </p:nvSpPr>
            <p:spPr bwMode="auto">
              <a:xfrm>
                <a:off x="12352" y="8104"/>
                <a:ext cx="1594" cy="966"/>
              </a:xfrm>
              <a:prstGeom prst="cube">
                <a:avLst>
                  <a:gd name="adj" fmla="val 8125"/>
                </a:avLst>
              </a:prstGeom>
              <a:gradFill rotWithShape="0">
                <a:gsLst>
                  <a:gs pos="0">
                    <a:schemeClr val="accent2"/>
                  </a:gs>
                  <a:gs pos="100000">
                    <a:schemeClr val="accent2">
                      <a:gamma/>
                      <a:shade val="0"/>
                      <a:invGamma/>
                    </a:schemeClr>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p>
                <a:pPr>
                  <a:defRPr/>
                </a:pPr>
                <a:endParaRPr lang="en-US">
                  <a:latin typeface="Times New Roman" charset="0"/>
                </a:endParaRPr>
              </a:p>
            </p:txBody>
          </p:sp>
          <p:sp>
            <p:nvSpPr>
              <p:cNvPr id="15407" name="Freeform 541"/>
              <p:cNvSpPr>
                <a:spLocks/>
              </p:cNvSpPr>
              <p:nvPr/>
            </p:nvSpPr>
            <p:spPr bwMode="auto">
              <a:xfrm rot="-2242165">
                <a:off x="10457" y="10235"/>
                <a:ext cx="473" cy="86"/>
              </a:xfrm>
              <a:custGeom>
                <a:avLst/>
                <a:gdLst>
                  <a:gd name="T0" fmla="*/ 0 w 584"/>
                  <a:gd name="T1" fmla="*/ 0 h 206"/>
                  <a:gd name="T2" fmla="*/ 2 w 584"/>
                  <a:gd name="T3" fmla="*/ 0 h 206"/>
                  <a:gd name="T4" fmla="*/ 2 w 584"/>
                  <a:gd name="T5" fmla="*/ 0 h 206"/>
                  <a:gd name="T6" fmla="*/ 4 w 584"/>
                  <a:gd name="T7" fmla="*/ 0 h 206"/>
                  <a:gd name="T8" fmla="*/ 5 w 584"/>
                  <a:gd name="T9" fmla="*/ 0 h 206"/>
                  <a:gd name="T10" fmla="*/ 6 w 584"/>
                  <a:gd name="T11" fmla="*/ 0 h 206"/>
                  <a:gd name="T12" fmla="*/ 8 w 584"/>
                  <a:gd name="T13" fmla="*/ 0 h 206"/>
                  <a:gd name="T14" fmla="*/ 9 w 584"/>
                  <a:gd name="T15" fmla="*/ 0 h 206"/>
                  <a:gd name="T16" fmla="*/ 10 w 584"/>
                  <a:gd name="T17" fmla="*/ 0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4"/>
                  <a:gd name="T28" fmla="*/ 0 h 206"/>
                  <a:gd name="T29" fmla="*/ 584 w 58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4" h="206">
                    <a:moveTo>
                      <a:pt x="0" y="195"/>
                    </a:moveTo>
                    <a:cubicBezTo>
                      <a:pt x="28" y="106"/>
                      <a:pt x="57" y="18"/>
                      <a:pt x="80" y="19"/>
                    </a:cubicBezTo>
                    <a:cubicBezTo>
                      <a:pt x="103" y="20"/>
                      <a:pt x="112" y="206"/>
                      <a:pt x="136" y="203"/>
                    </a:cubicBezTo>
                    <a:cubicBezTo>
                      <a:pt x="160" y="200"/>
                      <a:pt x="197" y="6"/>
                      <a:pt x="224" y="3"/>
                    </a:cubicBezTo>
                    <a:cubicBezTo>
                      <a:pt x="251" y="0"/>
                      <a:pt x="273" y="186"/>
                      <a:pt x="296" y="187"/>
                    </a:cubicBezTo>
                    <a:cubicBezTo>
                      <a:pt x="319" y="188"/>
                      <a:pt x="337" y="15"/>
                      <a:pt x="360" y="11"/>
                    </a:cubicBezTo>
                    <a:cubicBezTo>
                      <a:pt x="383" y="7"/>
                      <a:pt x="408" y="164"/>
                      <a:pt x="432" y="163"/>
                    </a:cubicBezTo>
                    <a:cubicBezTo>
                      <a:pt x="456" y="162"/>
                      <a:pt x="479" y="4"/>
                      <a:pt x="504" y="3"/>
                    </a:cubicBezTo>
                    <a:cubicBezTo>
                      <a:pt x="529" y="2"/>
                      <a:pt x="571" y="130"/>
                      <a:pt x="584" y="155"/>
                    </a:cubicBezTo>
                  </a:path>
                </a:pathLst>
              </a:custGeom>
              <a:noFill/>
              <a:ln w="19050">
                <a:solidFill>
                  <a:srgbClr val="FF3300"/>
                </a:solidFill>
                <a:round/>
                <a:headEnd/>
                <a:tailEnd/>
              </a:ln>
            </p:spPr>
            <p:txBody>
              <a:bodyPr wrap="none" anchor="ctr">
                <a:prstTxWarp prst="textNoShape">
                  <a:avLst/>
                </a:prstTxWarp>
              </a:bodyPr>
              <a:lstStyle/>
              <a:p>
                <a:endParaRPr lang="en-US"/>
              </a:p>
            </p:txBody>
          </p:sp>
          <p:grpSp>
            <p:nvGrpSpPr>
              <p:cNvPr id="15408" name="Group 569"/>
              <p:cNvGrpSpPr>
                <a:grpSpLocks/>
              </p:cNvGrpSpPr>
              <p:nvPr/>
            </p:nvGrpSpPr>
            <p:grpSpPr bwMode="auto">
              <a:xfrm>
                <a:off x="13096" y="8448"/>
                <a:ext cx="728" cy="328"/>
                <a:chOff x="12708" y="11016"/>
                <a:chExt cx="728" cy="328"/>
              </a:xfrm>
            </p:grpSpPr>
            <p:grpSp>
              <p:nvGrpSpPr>
                <p:cNvPr id="15418" name="Group 556"/>
                <p:cNvGrpSpPr>
                  <a:grpSpLocks/>
                </p:cNvGrpSpPr>
                <p:nvPr/>
              </p:nvGrpSpPr>
              <p:grpSpPr bwMode="auto">
                <a:xfrm>
                  <a:off x="12736" y="11016"/>
                  <a:ext cx="680" cy="328"/>
                  <a:chOff x="12736" y="11016"/>
                  <a:chExt cx="680" cy="328"/>
                </a:xfrm>
              </p:grpSpPr>
              <p:sp>
                <p:nvSpPr>
                  <p:cNvPr id="15431" name="Line 551"/>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32" name="Line 552"/>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33" name="Line 553"/>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34" name="Line 554"/>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35" name="Line 555"/>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19" name="Group 557"/>
                <p:cNvGrpSpPr>
                  <a:grpSpLocks/>
                </p:cNvGrpSpPr>
                <p:nvPr/>
              </p:nvGrpSpPr>
              <p:grpSpPr bwMode="auto">
                <a:xfrm>
                  <a:off x="12756" y="11016"/>
                  <a:ext cx="680" cy="328"/>
                  <a:chOff x="12736" y="11016"/>
                  <a:chExt cx="680" cy="328"/>
                </a:xfrm>
              </p:grpSpPr>
              <p:sp>
                <p:nvSpPr>
                  <p:cNvPr id="15426" name="Line 558"/>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7" name="Line 559"/>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8" name="Line 560"/>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9" name="Line 561"/>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30" name="Line 562"/>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nvGrpSpPr>
                <p:cNvPr id="15420" name="Group 563"/>
                <p:cNvGrpSpPr>
                  <a:grpSpLocks/>
                </p:cNvGrpSpPr>
                <p:nvPr/>
              </p:nvGrpSpPr>
              <p:grpSpPr bwMode="auto">
                <a:xfrm>
                  <a:off x="12708" y="11016"/>
                  <a:ext cx="680" cy="328"/>
                  <a:chOff x="12736" y="11016"/>
                  <a:chExt cx="680" cy="328"/>
                </a:xfrm>
              </p:grpSpPr>
              <p:sp>
                <p:nvSpPr>
                  <p:cNvPr id="15421" name="Line 564"/>
                  <p:cNvSpPr>
                    <a:spLocks noChangeShapeType="1"/>
                  </p:cNvSpPr>
                  <p:nvPr/>
                </p:nvSpPr>
                <p:spPr bwMode="auto">
                  <a:xfrm>
                    <a:off x="12736" y="11344"/>
                    <a:ext cx="29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2" name="Line 565"/>
                  <p:cNvSpPr>
                    <a:spLocks noChangeShapeType="1"/>
                  </p:cNvSpPr>
                  <p:nvPr/>
                </p:nvSpPr>
                <p:spPr bwMode="auto">
                  <a:xfrm flipV="1">
                    <a:off x="13032"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3" name="Line 566"/>
                  <p:cNvSpPr>
                    <a:spLocks noChangeShapeType="1"/>
                  </p:cNvSpPr>
                  <p:nvPr/>
                </p:nvSpPr>
                <p:spPr bwMode="auto">
                  <a:xfrm>
                    <a:off x="13032" y="11016"/>
                    <a:ext cx="248"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4" name="Line 567"/>
                  <p:cNvSpPr>
                    <a:spLocks noChangeShapeType="1"/>
                  </p:cNvSpPr>
                  <p:nvPr/>
                </p:nvSpPr>
                <p:spPr bwMode="auto">
                  <a:xfrm flipV="1">
                    <a:off x="13280" y="11016"/>
                    <a:ext cx="0" cy="328"/>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5425" name="Line 568"/>
                  <p:cNvSpPr>
                    <a:spLocks noChangeShapeType="1"/>
                  </p:cNvSpPr>
                  <p:nvPr/>
                </p:nvSpPr>
                <p:spPr bwMode="auto">
                  <a:xfrm>
                    <a:off x="13280" y="11344"/>
                    <a:ext cx="136"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grpSp>
          </p:grpSp>
          <p:sp>
            <p:nvSpPr>
              <p:cNvPr id="15409" name="AutoShape 536" descr="Bouquet"/>
              <p:cNvSpPr>
                <a:spLocks noChangeArrowheads="1"/>
              </p:cNvSpPr>
              <p:nvPr/>
            </p:nvSpPr>
            <p:spPr bwMode="auto">
              <a:xfrm>
                <a:off x="11744" y="8528"/>
                <a:ext cx="1513" cy="917"/>
              </a:xfrm>
              <a:prstGeom prst="cube">
                <a:avLst>
                  <a:gd name="adj" fmla="val 8125"/>
                </a:avLst>
              </a:prstGeom>
              <a:gradFill rotWithShape="0">
                <a:gsLst>
                  <a:gs pos="0">
                    <a:srgbClr val="339933"/>
                  </a:gs>
                  <a:gs pos="100000">
                    <a:srgbClr val="0A1E0A"/>
                  </a:gs>
                </a:gsLst>
                <a:path path="rect">
                  <a:fillToRect l="50000" t="50000" r="50000" b="50000"/>
                </a:path>
              </a:gradFill>
              <a:ln w="9525">
                <a:solidFill>
                  <a:schemeClr val="tx1"/>
                </a:solidFill>
                <a:miter lim="800000"/>
                <a:headEnd/>
                <a:tailEnd/>
              </a:ln>
            </p:spPr>
            <p:txBody>
              <a:bodyPr wrap="none" anchor="ctr">
                <a:prstTxWarp prst="textNoShape">
                  <a:avLst/>
                </a:prstTxWarp>
              </a:bodyPr>
              <a:lstStyle/>
              <a:p>
                <a:endParaRPr lang="en-US"/>
              </a:p>
            </p:txBody>
          </p:sp>
          <p:sp>
            <p:nvSpPr>
              <p:cNvPr id="15410" name="AutoShape 520" descr="Large grid"/>
              <p:cNvSpPr>
                <a:spLocks noChangeArrowheads="1"/>
              </p:cNvSpPr>
              <p:nvPr/>
            </p:nvSpPr>
            <p:spPr bwMode="auto">
              <a:xfrm>
                <a:off x="11200" y="8912"/>
                <a:ext cx="1381" cy="837"/>
              </a:xfrm>
              <a:prstGeom prst="cube">
                <a:avLst>
                  <a:gd name="adj" fmla="val 8125"/>
                </a:avLst>
              </a:prstGeom>
              <a:pattFill prst="lgGrid">
                <a:fgClr>
                  <a:srgbClr val="FFFFCC"/>
                </a:fgClr>
                <a:bgClr>
                  <a:schemeClr val="bg2"/>
                </a:bgClr>
              </a:pattFill>
              <a:ln w="9525">
                <a:solidFill>
                  <a:schemeClr val="tx1"/>
                </a:solidFill>
                <a:miter lim="800000"/>
                <a:headEnd/>
                <a:tailEnd/>
              </a:ln>
            </p:spPr>
            <p:txBody>
              <a:bodyPr wrap="none" anchor="ctr">
                <a:prstTxWarp prst="textNoShape">
                  <a:avLst/>
                </a:prstTxWarp>
              </a:bodyPr>
              <a:lstStyle/>
              <a:p>
                <a:endParaRPr lang="en-US"/>
              </a:p>
            </p:txBody>
          </p:sp>
          <p:sp>
            <p:nvSpPr>
              <p:cNvPr id="15411" name="AutoShape 519" descr="Blue tissue paper"/>
              <p:cNvSpPr>
                <a:spLocks noChangeArrowheads="1"/>
              </p:cNvSpPr>
              <p:nvPr/>
            </p:nvSpPr>
            <p:spPr bwMode="auto">
              <a:xfrm>
                <a:off x="10784" y="9464"/>
                <a:ext cx="765" cy="765"/>
              </a:xfrm>
              <a:prstGeom prst="cube">
                <a:avLst>
                  <a:gd name="adj" fmla="val 73074"/>
                </a:avLst>
              </a:prstGeom>
              <a:gradFill rotWithShape="0">
                <a:gsLst>
                  <a:gs pos="0">
                    <a:srgbClr val="3333FF">
                      <a:alpha val="60999"/>
                    </a:srgbClr>
                  </a:gs>
                  <a:gs pos="100000">
                    <a:srgbClr val="FFFFFF">
                      <a:alpha val="54999"/>
                    </a:srgbClr>
                  </a:gs>
                </a:gsLst>
                <a:path path="rect">
                  <a:fillToRect l="50000" t="50000" r="50000" b="50000"/>
                </a:path>
              </a:gradFill>
              <a:ln w="6350">
                <a:solidFill>
                  <a:schemeClr val="tx1"/>
                </a:solidFill>
                <a:miter lim="800000"/>
                <a:headEnd/>
                <a:tailEnd/>
              </a:ln>
            </p:spPr>
            <p:txBody>
              <a:bodyPr wrap="none" anchor="ctr">
                <a:prstTxWarp prst="textNoShape">
                  <a:avLst/>
                </a:prstTxWarp>
              </a:bodyPr>
              <a:lstStyle/>
              <a:p>
                <a:endParaRPr lang="en-US"/>
              </a:p>
            </p:txBody>
          </p:sp>
          <p:sp>
            <p:nvSpPr>
              <p:cNvPr id="15412" name="Freeform 546"/>
              <p:cNvSpPr>
                <a:spLocks/>
              </p:cNvSpPr>
              <p:nvPr/>
            </p:nvSpPr>
            <p:spPr bwMode="auto">
              <a:xfrm>
                <a:off x="12076" y="9267"/>
                <a:ext cx="376" cy="449"/>
              </a:xfrm>
              <a:custGeom>
                <a:avLst/>
                <a:gdLst>
                  <a:gd name="T0" fmla="*/ 0 w 496"/>
                  <a:gd name="T1" fmla="*/ 3 h 593"/>
                  <a:gd name="T2" fmla="*/ 2 w 496"/>
                  <a:gd name="T3" fmla="*/ 2 h 593"/>
                  <a:gd name="T4" fmla="*/ 2 w 496"/>
                  <a:gd name="T5" fmla="*/ 2 h 593"/>
                  <a:gd name="T6" fmla="*/ 2 w 496"/>
                  <a:gd name="T7" fmla="*/ 2 h 593"/>
                  <a:gd name="T8" fmla="*/ 2 w 496"/>
                  <a:gd name="T9" fmla="*/ 2 h 593"/>
                  <a:gd name="T10" fmla="*/ 2 w 496"/>
                  <a:gd name="T11" fmla="*/ 2 h 593"/>
                  <a:gd name="T12" fmla="*/ 2 w 496"/>
                  <a:gd name="T13" fmla="*/ 2 h 593"/>
                  <a:gd name="T14" fmla="*/ 2 w 496"/>
                  <a:gd name="T15" fmla="*/ 2 h 593"/>
                  <a:gd name="T16" fmla="*/ 2 w 496"/>
                  <a:gd name="T17" fmla="*/ 3 h 593"/>
                  <a:gd name="T18" fmla="*/ 3 w 496"/>
                  <a:gd name="T19" fmla="*/ 3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
                  <a:gd name="T31" fmla="*/ 0 h 593"/>
                  <a:gd name="T32" fmla="*/ 496 w 496"/>
                  <a:gd name="T33" fmla="*/ 593 h 5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 h="593">
                    <a:moveTo>
                      <a:pt x="0" y="569"/>
                    </a:moveTo>
                    <a:cubicBezTo>
                      <a:pt x="35" y="462"/>
                      <a:pt x="25" y="123"/>
                      <a:pt x="32" y="9"/>
                    </a:cubicBezTo>
                    <a:cubicBezTo>
                      <a:pt x="51" y="66"/>
                      <a:pt x="23" y="0"/>
                      <a:pt x="64" y="49"/>
                    </a:cubicBezTo>
                    <a:cubicBezTo>
                      <a:pt x="71" y="58"/>
                      <a:pt x="72" y="71"/>
                      <a:pt x="80" y="81"/>
                    </a:cubicBezTo>
                    <a:cubicBezTo>
                      <a:pt x="86" y="88"/>
                      <a:pt x="97" y="90"/>
                      <a:pt x="104" y="97"/>
                    </a:cubicBezTo>
                    <a:cubicBezTo>
                      <a:pt x="113" y="106"/>
                      <a:pt x="120" y="118"/>
                      <a:pt x="128" y="129"/>
                    </a:cubicBezTo>
                    <a:cubicBezTo>
                      <a:pt x="156" y="169"/>
                      <a:pt x="164" y="216"/>
                      <a:pt x="192" y="257"/>
                    </a:cubicBezTo>
                    <a:cubicBezTo>
                      <a:pt x="205" y="309"/>
                      <a:pt x="252" y="360"/>
                      <a:pt x="288" y="401"/>
                    </a:cubicBezTo>
                    <a:cubicBezTo>
                      <a:pt x="318" y="493"/>
                      <a:pt x="370" y="483"/>
                      <a:pt x="432" y="545"/>
                    </a:cubicBezTo>
                    <a:cubicBezTo>
                      <a:pt x="480" y="593"/>
                      <a:pt x="440" y="585"/>
                      <a:pt x="496" y="585"/>
                    </a:cubicBezTo>
                  </a:path>
                </a:pathLst>
              </a:custGeom>
              <a:noFill/>
              <a:ln w="38100">
                <a:solidFill>
                  <a:srgbClr val="FF3300"/>
                </a:solidFill>
                <a:round/>
                <a:headEnd/>
                <a:tailEnd/>
              </a:ln>
            </p:spPr>
            <p:txBody>
              <a:bodyPr wrap="none" anchor="ctr">
                <a:prstTxWarp prst="textNoShape">
                  <a:avLst/>
                </a:prstTxWarp>
              </a:bodyPr>
              <a:lstStyle/>
              <a:p>
                <a:endParaRPr lang="en-US"/>
              </a:p>
            </p:txBody>
          </p:sp>
          <p:sp>
            <p:nvSpPr>
              <p:cNvPr id="15413" name="Freeform 550"/>
              <p:cNvSpPr>
                <a:spLocks/>
              </p:cNvSpPr>
              <p:nvPr/>
            </p:nvSpPr>
            <p:spPr bwMode="auto">
              <a:xfrm>
                <a:off x="12592" y="8932"/>
                <a:ext cx="568" cy="398"/>
              </a:xfrm>
              <a:custGeom>
                <a:avLst/>
                <a:gdLst>
                  <a:gd name="T0" fmla="*/ 0 w 1024"/>
                  <a:gd name="T1" fmla="*/ 0 h 536"/>
                  <a:gd name="T2" fmla="*/ 1 w 1024"/>
                  <a:gd name="T3" fmla="*/ 1 h 536"/>
                  <a:gd name="T4" fmla="*/ 1 w 1024"/>
                  <a:gd name="T5" fmla="*/ 1 h 536"/>
                  <a:gd name="T6" fmla="*/ 1 w 1024"/>
                  <a:gd name="T7" fmla="*/ 1 h 536"/>
                  <a:gd name="T8" fmla="*/ 1 w 1024"/>
                  <a:gd name="T9" fmla="*/ 1 h 536"/>
                  <a:gd name="T10" fmla="*/ 1 w 1024"/>
                  <a:gd name="T11" fmla="*/ 1 h 536"/>
                  <a:gd name="T12" fmla="*/ 1 w 1024"/>
                  <a:gd name="T13" fmla="*/ 1 h 536"/>
                  <a:gd name="T14" fmla="*/ 1 w 1024"/>
                  <a:gd name="T15" fmla="*/ 1 h 536"/>
                  <a:gd name="T16" fmla="*/ 1 w 1024"/>
                  <a:gd name="T17" fmla="*/ 1 h 536"/>
                  <a:gd name="T18" fmla="*/ 1 w 1024"/>
                  <a:gd name="T19" fmla="*/ 1 h 536"/>
                  <a:gd name="T20" fmla="*/ 1 w 1024"/>
                  <a:gd name="T21" fmla="*/ 1 h 536"/>
                  <a:gd name="T22" fmla="*/ 1 w 1024"/>
                  <a:gd name="T23" fmla="*/ 1 h 536"/>
                  <a:gd name="T24" fmla="*/ 1 w 1024"/>
                  <a:gd name="T25" fmla="*/ 1 h 536"/>
                  <a:gd name="T26" fmla="*/ 1 w 1024"/>
                  <a:gd name="T27" fmla="*/ 1 h 536"/>
                  <a:gd name="T28" fmla="*/ 1 w 1024"/>
                  <a:gd name="T29" fmla="*/ 1 h 536"/>
                  <a:gd name="T30" fmla="*/ 1 w 1024"/>
                  <a:gd name="T31" fmla="*/ 1 h 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24"/>
                  <a:gd name="T49" fmla="*/ 0 h 536"/>
                  <a:gd name="T50" fmla="*/ 1024 w 1024"/>
                  <a:gd name="T51" fmla="*/ 536 h 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24" h="536">
                    <a:moveTo>
                      <a:pt x="0" y="0"/>
                    </a:moveTo>
                    <a:cubicBezTo>
                      <a:pt x="98" y="19"/>
                      <a:pt x="180" y="32"/>
                      <a:pt x="280" y="40"/>
                    </a:cubicBezTo>
                    <a:cubicBezTo>
                      <a:pt x="324" y="54"/>
                      <a:pt x="325" y="88"/>
                      <a:pt x="360" y="112"/>
                    </a:cubicBezTo>
                    <a:cubicBezTo>
                      <a:pt x="365" y="128"/>
                      <a:pt x="366" y="145"/>
                      <a:pt x="376" y="160"/>
                    </a:cubicBezTo>
                    <a:cubicBezTo>
                      <a:pt x="381" y="168"/>
                      <a:pt x="388" y="175"/>
                      <a:pt x="392" y="184"/>
                    </a:cubicBezTo>
                    <a:cubicBezTo>
                      <a:pt x="430" y="269"/>
                      <a:pt x="387" y="201"/>
                      <a:pt x="424" y="256"/>
                    </a:cubicBezTo>
                    <a:cubicBezTo>
                      <a:pt x="444" y="338"/>
                      <a:pt x="475" y="505"/>
                      <a:pt x="568" y="536"/>
                    </a:cubicBezTo>
                    <a:cubicBezTo>
                      <a:pt x="584" y="530"/>
                      <a:pt x="601" y="528"/>
                      <a:pt x="616" y="520"/>
                    </a:cubicBezTo>
                    <a:cubicBezTo>
                      <a:pt x="698" y="468"/>
                      <a:pt x="568" y="517"/>
                      <a:pt x="656" y="488"/>
                    </a:cubicBezTo>
                    <a:cubicBezTo>
                      <a:pt x="661" y="480"/>
                      <a:pt x="665" y="470"/>
                      <a:pt x="672" y="464"/>
                    </a:cubicBezTo>
                    <a:cubicBezTo>
                      <a:pt x="678" y="457"/>
                      <a:pt x="690" y="456"/>
                      <a:pt x="696" y="448"/>
                    </a:cubicBezTo>
                    <a:cubicBezTo>
                      <a:pt x="730" y="393"/>
                      <a:pt x="698" y="405"/>
                      <a:pt x="752" y="352"/>
                    </a:cubicBezTo>
                    <a:cubicBezTo>
                      <a:pt x="757" y="336"/>
                      <a:pt x="758" y="318"/>
                      <a:pt x="768" y="304"/>
                    </a:cubicBezTo>
                    <a:cubicBezTo>
                      <a:pt x="778" y="288"/>
                      <a:pt x="793" y="274"/>
                      <a:pt x="800" y="256"/>
                    </a:cubicBezTo>
                    <a:cubicBezTo>
                      <a:pt x="818" y="199"/>
                      <a:pt x="838" y="124"/>
                      <a:pt x="896" y="96"/>
                    </a:cubicBezTo>
                    <a:cubicBezTo>
                      <a:pt x="935" y="76"/>
                      <a:pt x="982" y="80"/>
                      <a:pt x="1024" y="80"/>
                    </a:cubicBezTo>
                  </a:path>
                </a:pathLst>
              </a:custGeom>
              <a:noFill/>
              <a:ln w="38100">
                <a:solidFill>
                  <a:srgbClr val="F3FF0B"/>
                </a:solidFill>
                <a:round/>
                <a:headEnd/>
                <a:tailEnd/>
              </a:ln>
            </p:spPr>
            <p:txBody>
              <a:bodyPr wrap="none" anchor="ctr">
                <a:prstTxWarp prst="textNoShape">
                  <a:avLst/>
                </a:prstTxWarp>
              </a:bodyPr>
              <a:lstStyle/>
              <a:p>
                <a:endParaRPr lang="en-US"/>
              </a:p>
            </p:txBody>
          </p:sp>
          <p:sp>
            <p:nvSpPr>
              <p:cNvPr id="15414" name="WordArt 570"/>
              <p:cNvSpPr>
                <a:spLocks noChangeArrowheads="1" noChangeShapeType="1" noTextEdit="1"/>
              </p:cNvSpPr>
              <p:nvPr/>
            </p:nvSpPr>
            <p:spPr bwMode="auto">
              <a:xfrm>
                <a:off x="11254" y="9034"/>
                <a:ext cx="832" cy="26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F3300"/>
                    </a:solidFill>
                    <a:effectLst>
                      <a:outerShdw blurRad="63500" dist="46662" dir="3284183" algn="ctr" rotWithShape="0">
                        <a:srgbClr val="4D4D4D">
                          <a:alpha val="74997"/>
                        </a:srgbClr>
                      </a:outerShdw>
                    </a:effectLst>
                    <a:latin typeface="Arial Black"/>
                    <a:ea typeface="Arial Black"/>
                    <a:cs typeface="Arial Black"/>
                  </a:rPr>
                  <a:t>APD Array</a:t>
                </a:r>
              </a:p>
            </p:txBody>
          </p:sp>
          <p:sp>
            <p:nvSpPr>
              <p:cNvPr id="15415" name="WordArt 571"/>
              <p:cNvSpPr>
                <a:spLocks noChangeArrowheads="1" noChangeShapeType="1" noTextEdit="1"/>
              </p:cNvSpPr>
              <p:nvPr/>
            </p:nvSpPr>
            <p:spPr bwMode="auto">
              <a:xfrm>
                <a:off x="11866" y="8634"/>
                <a:ext cx="576" cy="184"/>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F6FF18"/>
                    </a:solidFill>
                    <a:effectLst>
                      <a:outerShdw blurRad="63500" dist="46662" dir="3284183" algn="ctr" rotWithShape="0">
                        <a:srgbClr val="4D4D4D">
                          <a:alpha val="74997"/>
                        </a:srgbClr>
                      </a:outerShdw>
                    </a:effectLst>
                    <a:latin typeface="Arial Black"/>
                    <a:ea typeface="Arial Black"/>
                    <a:cs typeface="Arial Black"/>
                  </a:rPr>
                  <a:t>PADJK</a:t>
                </a:r>
              </a:p>
            </p:txBody>
          </p:sp>
          <p:sp>
            <p:nvSpPr>
              <p:cNvPr id="15416" name="WordArt 572"/>
              <p:cNvSpPr>
                <a:spLocks noChangeArrowheads="1" noChangeShapeType="1" noTextEdit="1"/>
              </p:cNvSpPr>
              <p:nvPr/>
            </p:nvSpPr>
            <p:spPr bwMode="auto">
              <a:xfrm>
                <a:off x="12518" y="8230"/>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NINO</a:t>
                </a:r>
              </a:p>
            </p:txBody>
          </p:sp>
          <p:sp>
            <p:nvSpPr>
              <p:cNvPr id="15417" name="WordArt 573"/>
              <p:cNvSpPr>
                <a:spLocks noChangeArrowheads="1" noChangeShapeType="1" noTextEdit="1"/>
              </p:cNvSpPr>
              <p:nvPr/>
            </p:nvSpPr>
            <p:spPr bwMode="auto">
              <a:xfrm>
                <a:off x="11350" y="9894"/>
                <a:ext cx="612" cy="19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chemeClr val="accent2"/>
                    </a:solidFill>
                    <a:effectLst>
                      <a:outerShdw blurRad="63500" dist="46662" dir="3284183" algn="ctr" rotWithShape="0">
                        <a:srgbClr val="4D4D4D">
                          <a:alpha val="74997"/>
                        </a:srgbClr>
                      </a:outerShdw>
                    </a:effectLst>
                    <a:latin typeface="Arial Black"/>
                    <a:ea typeface="Arial Black"/>
                    <a:cs typeface="Arial Black"/>
                  </a:rPr>
                  <a:t>LSO</a:t>
                </a:r>
              </a:p>
            </p:txBody>
          </p:sp>
        </p:grpSp>
        <p:sp>
          <p:nvSpPr>
            <p:cNvPr id="15405" name="Text Box 579"/>
            <p:cNvSpPr txBox="1">
              <a:spLocks noChangeArrowheads="1"/>
            </p:cNvSpPr>
            <p:nvPr/>
          </p:nvSpPr>
          <p:spPr bwMode="auto">
            <a:xfrm>
              <a:off x="10731" y="10295"/>
              <a:ext cx="3547" cy="404"/>
            </a:xfrm>
            <a:prstGeom prst="rect">
              <a:avLst/>
            </a:prstGeom>
            <a:noFill/>
            <a:ln w="9525">
              <a:noFill/>
              <a:miter lim="800000"/>
              <a:headEnd/>
              <a:tailEnd/>
            </a:ln>
          </p:spPr>
          <p:txBody>
            <a:bodyPr>
              <a:prstTxWarp prst="textNoShape">
                <a:avLst/>
              </a:prstTxWarp>
              <a:spAutoFit/>
            </a:bodyPr>
            <a:lstStyle/>
            <a:p>
              <a:pPr algn="ctr" defTabSz="2789238"/>
              <a:r>
                <a:rPr lang="en-GB" sz="1800" i="1">
                  <a:latin typeface="Times" pitchFamily="-109" charset="0"/>
                </a:rPr>
                <a:t>Fig. 5: Functional diagram of the photon detection and signal processing layout</a:t>
              </a:r>
              <a:endParaRPr lang="en-GB" sz="1800" i="1">
                <a:latin typeface="Palatino" pitchFamily="-109" charset="0"/>
              </a:endParaRPr>
            </a:p>
          </p:txBody>
        </p:sp>
      </p:grpSp>
      <p:sp>
        <p:nvSpPr>
          <p:cNvPr id="4" name="Title 3"/>
          <p:cNvSpPr>
            <a:spLocks noGrp="1"/>
          </p:cNvSpPr>
          <p:nvPr>
            <p:ph type="title"/>
          </p:nvPr>
        </p:nvSpPr>
        <p:spPr>
          <a:xfrm>
            <a:off x="760461" y="-129309"/>
            <a:ext cx="7772400" cy="1143000"/>
          </a:xfrm>
        </p:spPr>
        <p:txBody>
          <a:bodyPr/>
          <a:lstStyle/>
          <a:p>
            <a:r>
              <a:rPr lang="en-US" dirty="0" smtClean="0"/>
              <a:t>The Consortium</a:t>
            </a:r>
            <a:endParaRPr lang="en-US" dirty="0"/>
          </a:p>
        </p:txBody>
      </p:sp>
      <p:graphicFrame>
        <p:nvGraphicFramePr>
          <p:cNvPr id="6" name="Chart 5"/>
          <p:cNvGraphicFramePr/>
          <p:nvPr>
            <p:extLst>
              <p:ext uri="{D42A27DB-BD31-4B8C-83A1-F6EECF244321}">
                <p14:modId xmlns:p14="http://schemas.microsoft.com/office/powerpoint/2010/main" val="572908889"/>
              </p:ext>
            </p:extLst>
          </p:nvPr>
        </p:nvGraphicFramePr>
        <p:xfrm>
          <a:off x="1713861" y="785192"/>
          <a:ext cx="7204364" cy="4802909"/>
        </p:xfrm>
        <a:graphic>
          <a:graphicData uri="http://schemas.openxmlformats.org/drawingml/2006/chart">
            <c:chart xmlns:c="http://schemas.openxmlformats.org/drawingml/2006/chart" xmlns:r="http://schemas.openxmlformats.org/officeDocument/2006/relationships" r:id="rId3"/>
          </a:graphicData>
        </a:graphic>
      </p:graphicFrame>
      <p:pic>
        <p:nvPicPr>
          <p:cNvPr id="2" name="Picture 1" descr="Aeskulap-Stab-a21006114.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6710" y="2084555"/>
            <a:ext cx="393167" cy="881541"/>
          </a:xfrm>
          <a:prstGeom prst="rect">
            <a:avLst/>
          </a:prstGeom>
          <a:scene3d>
            <a:camera prst="orthographicFront"/>
            <a:lightRig rig="threePt" dir="t"/>
          </a:scene3d>
          <a:sp3d>
            <a:bevelT prst="relaxedInset"/>
          </a:sp3d>
        </p:spPr>
      </p:pic>
      <p:pic>
        <p:nvPicPr>
          <p:cNvPr id="106" name="Picture 4" descr="CERNLogo_new_resized.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3836818" y="2220661"/>
            <a:ext cx="391531" cy="390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14" descr="DelftTUlogo.gif"/>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2337135" y="2734628"/>
            <a:ext cx="827088"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Picture 107" descr="desylogo_cyan_trans_klein.gif"/>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3079257" y="2312953"/>
            <a:ext cx="382414" cy="38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Picture 2"/>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595246" y="3757004"/>
            <a:ext cx="847954" cy="24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 name="Picture 10" descr="lip_logo.png"/>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2775300" y="3670144"/>
            <a:ext cx="585787" cy="44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4" descr="Unimib_logo.gif"/>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2101705" y="3106376"/>
            <a:ext cx="477124" cy="517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 name="Picture 12" descr="TUM.gif"/>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a:off x="4966061" y="2591630"/>
            <a:ext cx="332476" cy="428408"/>
          </a:xfrm>
          <a:prstGeom prst="rect">
            <a:avLst/>
          </a:prstGeom>
          <a:solidFill>
            <a:schemeClr val="accent6">
              <a:lumMod val="40000"/>
              <a:lumOff val="60000"/>
            </a:schemeClr>
          </a:solidFill>
          <a:ln>
            <a:noFill/>
          </a:ln>
          <a:extLst/>
        </p:spPr>
      </p:pic>
      <p:pic>
        <p:nvPicPr>
          <p:cNvPr id="3" name="Picture 2" descr="logo_chuv_contenu.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227619" y="2754886"/>
            <a:ext cx="517607" cy="267152"/>
          </a:xfrm>
          <a:prstGeom prst="rect">
            <a:avLst/>
          </a:prstGeom>
        </p:spPr>
      </p:pic>
      <p:pic>
        <p:nvPicPr>
          <p:cNvPr id="5" name="Picture 4" descr="logo_unil_smush.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549257" y="2369865"/>
            <a:ext cx="886198" cy="360018"/>
          </a:xfrm>
          <a:prstGeom prst="rect">
            <a:avLst/>
          </a:prstGeom>
        </p:spPr>
      </p:pic>
      <p:pic>
        <p:nvPicPr>
          <p:cNvPr id="7" name="Picture 6" descr="siegel_uni_hd_mittel.gi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768373" y="3884211"/>
            <a:ext cx="475465" cy="475465"/>
          </a:xfrm>
          <a:prstGeom prst="rect">
            <a:avLst/>
          </a:prstGeom>
        </p:spPr>
      </p:pic>
      <p:pic>
        <p:nvPicPr>
          <p:cNvPr id="9" name="Picture 8" descr="kloe-contact.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732539" y="4090824"/>
            <a:ext cx="657446" cy="208570"/>
          </a:xfrm>
          <a:prstGeom prst="rect">
            <a:avLst/>
          </a:prstGeom>
        </p:spPr>
      </p:pic>
      <p:pic>
        <p:nvPicPr>
          <p:cNvPr id="8" name="Picture 7" descr="230px-Atom_diagram.pn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091849" y="1653381"/>
            <a:ext cx="940246" cy="940246"/>
          </a:xfrm>
          <a:prstGeom prst="rect">
            <a:avLst/>
          </a:prstGeom>
        </p:spPr>
      </p:pic>
      <p:sp>
        <p:nvSpPr>
          <p:cNvPr id="117"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Tree>
    <p:extLst>
      <p:ext uri="{BB962C8B-B14F-4D97-AF65-F5344CB8AC3E}">
        <p14:creationId xmlns:p14="http://schemas.microsoft.com/office/powerpoint/2010/main" val="276947896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947" y="-152400"/>
            <a:ext cx="7772400" cy="1143000"/>
          </a:xfrm>
        </p:spPr>
        <p:txBody>
          <a:bodyPr/>
          <a:lstStyle/>
          <a:p>
            <a:pPr>
              <a:defRPr/>
            </a:pPr>
            <a:r>
              <a:rPr lang="en-US" sz="5400" dirty="0" smtClean="0"/>
              <a:t>Photodetectors</a:t>
            </a:r>
            <a:r>
              <a:rPr lang="en-US" sz="5400" dirty="0"/>
              <a:t>:</a:t>
            </a:r>
            <a:r>
              <a:rPr lang="en-US" sz="5400" dirty="0" smtClean="0"/>
              <a:t> Choices</a:t>
            </a:r>
            <a:endParaRPr lang="en-US" sz="5400" dirty="0"/>
          </a:p>
        </p:txBody>
      </p:sp>
      <p:sp>
        <p:nvSpPr>
          <p:cNvPr id="17412"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17413"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17414"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AE5ED508-4AB4-214B-9908-E54BDCA871C8}" type="slidenum">
              <a:rPr lang="en-US" smtClean="0">
                <a:latin typeface="Times New Roman" pitchFamily="-109" charset="0"/>
              </a:rPr>
              <a:pPr/>
              <a:t>20</a:t>
            </a:fld>
            <a:endParaRPr lang="en-US" sz="800" dirty="0" smtClean="0">
              <a:latin typeface="Times New Roman" pitchFamily="-109" charset="0"/>
            </a:endParaRPr>
          </a:p>
        </p:txBody>
      </p:sp>
      <p:grpSp>
        <p:nvGrpSpPr>
          <p:cNvPr id="5" name="Group 4"/>
          <p:cNvGrpSpPr/>
          <p:nvPr/>
        </p:nvGrpSpPr>
        <p:grpSpPr>
          <a:xfrm>
            <a:off x="519026" y="1346304"/>
            <a:ext cx="7851764" cy="2155513"/>
            <a:chOff x="519026" y="1346304"/>
            <a:chExt cx="7851764" cy="2155513"/>
          </a:xfrm>
        </p:grpSpPr>
        <p:pic>
          <p:nvPicPr>
            <p:cNvPr id="21" name="図 3" descr="SiPM.pdf"/>
            <p:cNvPicPr>
              <a:picLocks noChangeAspect="1"/>
            </p:cNvPicPr>
            <p:nvPr/>
          </p:nvPicPr>
          <p:blipFill>
            <a:blip r:embed="rId2"/>
            <a:stretch>
              <a:fillRect/>
            </a:stretch>
          </p:blipFill>
          <p:spPr>
            <a:xfrm>
              <a:off x="3401686" y="1541513"/>
              <a:ext cx="4969104" cy="1885912"/>
            </a:xfrm>
            <a:prstGeom prst="rect">
              <a:avLst/>
            </a:prstGeom>
            <a:solidFill>
              <a:schemeClr val="accent1">
                <a:lumMod val="40000"/>
                <a:lumOff val="60000"/>
              </a:schemeClr>
            </a:solidFill>
          </p:spPr>
        </p:pic>
        <p:sp>
          <p:nvSpPr>
            <p:cNvPr id="22" name="TextBox 21"/>
            <p:cNvSpPr txBox="1"/>
            <p:nvPr/>
          </p:nvSpPr>
          <p:spPr>
            <a:xfrm>
              <a:off x="4739749" y="3084974"/>
              <a:ext cx="415635" cy="338554"/>
            </a:xfrm>
            <a:prstGeom prst="rect">
              <a:avLst/>
            </a:prstGeom>
            <a:solidFill>
              <a:srgbClr val="FFFF00"/>
            </a:solidFill>
          </p:spPr>
          <p:txBody>
            <a:bodyPr wrap="square" rtlCol="0">
              <a:spAutoFit/>
            </a:bodyPr>
            <a:lstStyle/>
            <a:p>
              <a:r>
                <a:rPr lang="en-US" dirty="0" smtClean="0"/>
                <a:t>∑</a:t>
              </a:r>
              <a:endParaRPr lang="en-US" dirty="0"/>
            </a:p>
          </p:txBody>
        </p:sp>
        <p:sp>
          <p:nvSpPr>
            <p:cNvPr id="23" name="TextBox 22"/>
            <p:cNvSpPr txBox="1"/>
            <p:nvPr/>
          </p:nvSpPr>
          <p:spPr>
            <a:xfrm>
              <a:off x="7522618" y="1533873"/>
              <a:ext cx="840828" cy="338554"/>
            </a:xfrm>
            <a:prstGeom prst="rect">
              <a:avLst/>
            </a:prstGeom>
            <a:noFill/>
          </p:spPr>
          <p:txBody>
            <a:bodyPr wrap="none" rtlCol="0">
              <a:spAutoFit/>
            </a:bodyPr>
            <a:lstStyle/>
            <a:p>
              <a:r>
                <a:rPr lang="en-US" i="1" dirty="0" smtClean="0"/>
                <a:t>a</a:t>
              </a:r>
              <a:r>
                <a:rPr lang="en-US" dirty="0" smtClean="0"/>
                <a:t>-SiPM</a:t>
              </a:r>
              <a:endParaRPr lang="en-US" dirty="0"/>
            </a:p>
          </p:txBody>
        </p:sp>
        <p:sp>
          <p:nvSpPr>
            <p:cNvPr id="19" name="TextBox 18"/>
            <p:cNvSpPr txBox="1"/>
            <p:nvPr/>
          </p:nvSpPr>
          <p:spPr>
            <a:xfrm>
              <a:off x="519026" y="1346304"/>
              <a:ext cx="1783511" cy="461665"/>
            </a:xfrm>
            <a:prstGeom prst="rect">
              <a:avLst/>
            </a:prstGeom>
            <a:noFill/>
          </p:spPr>
          <p:txBody>
            <a:bodyPr wrap="none" rtlCol="0">
              <a:spAutoFit/>
            </a:bodyPr>
            <a:lstStyle/>
            <a:p>
              <a:r>
                <a:rPr lang="en-US" sz="2400" dirty="0" smtClean="0">
                  <a:solidFill>
                    <a:srgbClr val="FFFF00"/>
                  </a:solidFill>
                </a:rPr>
                <a:t>The </a:t>
              </a:r>
              <a:r>
                <a:rPr lang="en-US" sz="2400" i="1" dirty="0" smtClean="0">
                  <a:solidFill>
                    <a:srgbClr val="FFFF00"/>
                  </a:solidFill>
                </a:rPr>
                <a:t>a</a:t>
              </a:r>
              <a:r>
                <a:rPr lang="en-US" sz="2400" dirty="0" smtClean="0">
                  <a:solidFill>
                    <a:srgbClr val="FFFF00"/>
                  </a:solidFill>
                </a:rPr>
                <a:t>-SiPM:</a:t>
              </a:r>
            </a:p>
          </p:txBody>
        </p:sp>
        <p:sp>
          <p:nvSpPr>
            <p:cNvPr id="20" name="TextBox 19"/>
            <p:cNvSpPr txBox="1"/>
            <p:nvPr/>
          </p:nvSpPr>
          <p:spPr>
            <a:xfrm>
              <a:off x="581030" y="1685935"/>
              <a:ext cx="2723823" cy="1815882"/>
            </a:xfrm>
            <a:prstGeom prst="rect">
              <a:avLst/>
            </a:prstGeom>
            <a:noFill/>
          </p:spPr>
          <p:txBody>
            <a:bodyPr wrap="none" rtlCol="0">
              <a:spAutoFit/>
            </a:bodyPr>
            <a:lstStyle/>
            <a:p>
              <a:pPr marL="285750" indent="-285750">
                <a:buFont typeface="Arial"/>
                <a:buChar char="•"/>
              </a:pPr>
              <a:r>
                <a:rPr lang="en-US" dirty="0" smtClean="0">
                  <a:solidFill>
                    <a:srgbClr val="FFFF00"/>
                  </a:solidFill>
                </a:rPr>
                <a:t>low rise time;</a:t>
              </a:r>
            </a:p>
            <a:p>
              <a:pPr marL="285750" indent="-285750">
                <a:buFont typeface="Arial"/>
                <a:buChar char="•"/>
              </a:pPr>
              <a:r>
                <a:rPr lang="en-US" dirty="0">
                  <a:solidFill>
                    <a:srgbClr val="FFFF00"/>
                  </a:solidFill>
                </a:rPr>
                <a:t>high capacitance</a:t>
              </a:r>
              <a:r>
                <a:rPr lang="en-US" dirty="0" smtClean="0">
                  <a:solidFill>
                    <a:srgbClr val="FFFF00"/>
                  </a:solidFill>
                </a:rPr>
                <a:t>;</a:t>
              </a:r>
            </a:p>
            <a:p>
              <a:pPr marL="285750" indent="-285750">
                <a:buFont typeface="Arial"/>
                <a:buChar char="•"/>
              </a:pPr>
              <a:r>
                <a:rPr lang="en-US" dirty="0" smtClean="0">
                  <a:solidFill>
                    <a:srgbClr val="FFFF00"/>
                  </a:solidFill>
                </a:rPr>
                <a:t>reasonable fill factor (FF);</a:t>
              </a:r>
            </a:p>
            <a:p>
              <a:pPr marL="285750" indent="-285750">
                <a:buFont typeface="Arial"/>
                <a:buChar char="•"/>
              </a:pPr>
              <a:r>
                <a:rPr lang="en-US" dirty="0" smtClean="0">
                  <a:solidFill>
                    <a:srgbClr val="FFFF00"/>
                  </a:solidFill>
                </a:rPr>
                <a:t>mature technology;</a:t>
              </a:r>
            </a:p>
            <a:p>
              <a:pPr marL="285750" indent="-285750">
                <a:buFont typeface="Arial"/>
                <a:buChar char="•"/>
              </a:pPr>
              <a:r>
                <a:rPr lang="en-US" dirty="0" smtClean="0">
                  <a:solidFill>
                    <a:srgbClr val="FFFF00"/>
                  </a:solidFill>
                </a:rPr>
                <a:t>commercially available</a:t>
              </a:r>
              <a:endParaRPr lang="en-US" dirty="0">
                <a:solidFill>
                  <a:srgbClr val="FFFF00"/>
                </a:solidFill>
              </a:endParaRPr>
            </a:p>
            <a:p>
              <a:pPr marL="285750" indent="-285750">
                <a:buFont typeface="Arial"/>
                <a:buChar char="•"/>
              </a:pPr>
              <a:r>
                <a:rPr lang="en-US" dirty="0">
                  <a:solidFill>
                    <a:srgbClr val="FFFF00"/>
                  </a:solidFill>
                </a:rPr>
                <a:t>t</a:t>
              </a:r>
              <a:r>
                <a:rPr lang="en-US" dirty="0" smtClean="0">
                  <a:solidFill>
                    <a:srgbClr val="FFFF00"/>
                  </a:solidFill>
                </a:rPr>
                <a:t>ime over threshold </a:t>
              </a:r>
              <a:r>
                <a:rPr lang="en-US" dirty="0" err="1" smtClean="0">
                  <a:solidFill>
                    <a:srgbClr val="FFFF00"/>
                  </a:solidFill>
                </a:rPr>
                <a:t>discr</a:t>
              </a:r>
              <a:r>
                <a:rPr lang="en-US" dirty="0" smtClean="0">
                  <a:solidFill>
                    <a:srgbClr val="FFFF00"/>
                  </a:solidFill>
                </a:rPr>
                <a:t>.</a:t>
              </a:r>
            </a:p>
            <a:p>
              <a:pPr marL="285750" indent="-285750">
                <a:buFont typeface="Arial"/>
                <a:buChar char="•"/>
              </a:pPr>
              <a:r>
                <a:rPr lang="en-US" dirty="0" smtClean="0">
                  <a:solidFill>
                    <a:srgbClr val="FFFF00"/>
                  </a:solidFill>
                </a:rPr>
                <a:t>standard (HP)TDC readout.</a:t>
              </a:r>
              <a:endParaRPr lang="en-US" dirty="0">
                <a:solidFill>
                  <a:srgbClr val="FFFF00"/>
                </a:solidFill>
              </a:endParaRPr>
            </a:p>
          </p:txBody>
        </p:sp>
      </p:grpSp>
    </p:spTree>
    <p:extLst>
      <p:ext uri="{BB962C8B-B14F-4D97-AF65-F5344CB8AC3E}">
        <p14:creationId xmlns:p14="http://schemas.microsoft.com/office/powerpoint/2010/main" val="31986466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947" y="-152400"/>
            <a:ext cx="7772400" cy="1143000"/>
          </a:xfrm>
        </p:spPr>
        <p:txBody>
          <a:bodyPr/>
          <a:lstStyle/>
          <a:p>
            <a:pPr>
              <a:defRPr/>
            </a:pPr>
            <a:r>
              <a:rPr lang="en-US" dirty="0" smtClean="0"/>
              <a:t>a-SiPM versus d-SiPM</a:t>
            </a:r>
            <a:endParaRPr lang="en-US" dirty="0"/>
          </a:p>
        </p:txBody>
      </p:sp>
      <p:sp>
        <p:nvSpPr>
          <p:cNvPr id="17412"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17413"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17414"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AE5ED508-4AB4-214B-9908-E54BDCA871C8}" type="slidenum">
              <a:rPr lang="en-US" smtClean="0">
                <a:latin typeface="Times New Roman" pitchFamily="-109" charset="0"/>
              </a:rPr>
              <a:pPr/>
              <a:t>21</a:t>
            </a:fld>
            <a:endParaRPr lang="en-US" sz="800" smtClean="0">
              <a:latin typeface="Times New Roman" pitchFamily="-109" charset="0"/>
            </a:endParaRPr>
          </a:p>
        </p:txBody>
      </p:sp>
      <p:sp>
        <p:nvSpPr>
          <p:cNvPr id="7" name="Rectangle 6"/>
          <p:cNvSpPr/>
          <p:nvPr/>
        </p:nvSpPr>
        <p:spPr bwMode="auto">
          <a:xfrm>
            <a:off x="3389313" y="3889375"/>
            <a:ext cx="4976812" cy="1793875"/>
          </a:xfrm>
          <a:prstGeom prst="rect">
            <a:avLst/>
          </a:prstGeom>
          <a:solidFill>
            <a:schemeClr val="accent1">
              <a:lumMod val="40000"/>
              <a:lumOff val="6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nvGrpSpPr>
          <p:cNvPr id="9" name="Group 8"/>
          <p:cNvGrpSpPr/>
          <p:nvPr/>
        </p:nvGrpSpPr>
        <p:grpSpPr>
          <a:xfrm>
            <a:off x="3832225" y="5343525"/>
            <a:ext cx="418648" cy="320675"/>
            <a:chOff x="3832225" y="5343525"/>
            <a:chExt cx="418648" cy="320675"/>
          </a:xfrm>
        </p:grpSpPr>
        <p:sp>
          <p:nvSpPr>
            <p:cNvPr id="5" name="Freeform 4"/>
            <p:cNvSpPr/>
            <p:nvPr/>
          </p:nvSpPr>
          <p:spPr>
            <a:xfrm>
              <a:off x="3914775" y="5343525"/>
              <a:ext cx="222250" cy="320675"/>
            </a:xfrm>
            <a:custGeom>
              <a:avLst/>
              <a:gdLst>
                <a:gd name="connsiteX0" fmla="*/ 111125 w 222250"/>
                <a:gd name="connsiteY0" fmla="*/ 0 h 320675"/>
                <a:gd name="connsiteX1" fmla="*/ 222250 w 222250"/>
                <a:gd name="connsiteY1" fmla="*/ 107950 h 320675"/>
                <a:gd name="connsiteX2" fmla="*/ 222250 w 222250"/>
                <a:gd name="connsiteY2" fmla="*/ 320675 h 320675"/>
                <a:gd name="connsiteX3" fmla="*/ 6350 w 222250"/>
                <a:gd name="connsiteY3" fmla="*/ 317500 h 320675"/>
                <a:gd name="connsiteX4" fmla="*/ 0 w 222250"/>
                <a:gd name="connsiteY4" fmla="*/ 101600 h 320675"/>
                <a:gd name="connsiteX5" fmla="*/ 111125 w 222250"/>
                <a:gd name="connsiteY5"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250" h="320675">
                  <a:moveTo>
                    <a:pt x="111125" y="0"/>
                  </a:moveTo>
                  <a:lnTo>
                    <a:pt x="222250" y="107950"/>
                  </a:lnTo>
                  <a:lnTo>
                    <a:pt x="222250" y="320675"/>
                  </a:lnTo>
                  <a:lnTo>
                    <a:pt x="6350" y="317500"/>
                  </a:lnTo>
                  <a:lnTo>
                    <a:pt x="0" y="101600"/>
                  </a:lnTo>
                  <a:lnTo>
                    <a:pt x="111125" y="0"/>
                  </a:lnTo>
                  <a:close/>
                </a:path>
              </a:pathLst>
            </a:custGeom>
            <a:solidFill>
              <a:srgbClr val="FFDB08"/>
            </a:solidFill>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 name="TextBox 7"/>
            <p:cNvSpPr txBox="1"/>
            <p:nvPr/>
          </p:nvSpPr>
          <p:spPr>
            <a:xfrm>
              <a:off x="3832225" y="5441950"/>
              <a:ext cx="418648" cy="215444"/>
            </a:xfrm>
            <a:prstGeom prst="rect">
              <a:avLst/>
            </a:prstGeom>
            <a:noFill/>
          </p:spPr>
          <p:txBody>
            <a:bodyPr wrap="none" rtlCol="0">
              <a:spAutoFit/>
            </a:bodyPr>
            <a:lstStyle/>
            <a:p>
              <a:r>
                <a:rPr lang="en-US" sz="800" i="1" dirty="0" smtClean="0"/>
                <a:t>TDC</a:t>
              </a:r>
              <a:endParaRPr lang="en-US" sz="800" i="1" dirty="0"/>
            </a:p>
          </p:txBody>
        </p:sp>
      </p:grpSp>
      <p:grpSp>
        <p:nvGrpSpPr>
          <p:cNvPr id="22" name="Group 21"/>
          <p:cNvGrpSpPr/>
          <p:nvPr/>
        </p:nvGrpSpPr>
        <p:grpSpPr>
          <a:xfrm>
            <a:off x="4387850" y="5343525"/>
            <a:ext cx="418648" cy="320675"/>
            <a:chOff x="3832225" y="5343525"/>
            <a:chExt cx="418648" cy="320675"/>
          </a:xfrm>
        </p:grpSpPr>
        <p:sp>
          <p:nvSpPr>
            <p:cNvPr id="23" name="Freeform 22"/>
            <p:cNvSpPr/>
            <p:nvPr/>
          </p:nvSpPr>
          <p:spPr>
            <a:xfrm>
              <a:off x="3914775" y="5343525"/>
              <a:ext cx="222250" cy="320675"/>
            </a:xfrm>
            <a:custGeom>
              <a:avLst/>
              <a:gdLst>
                <a:gd name="connsiteX0" fmla="*/ 111125 w 222250"/>
                <a:gd name="connsiteY0" fmla="*/ 0 h 320675"/>
                <a:gd name="connsiteX1" fmla="*/ 222250 w 222250"/>
                <a:gd name="connsiteY1" fmla="*/ 107950 h 320675"/>
                <a:gd name="connsiteX2" fmla="*/ 222250 w 222250"/>
                <a:gd name="connsiteY2" fmla="*/ 320675 h 320675"/>
                <a:gd name="connsiteX3" fmla="*/ 6350 w 222250"/>
                <a:gd name="connsiteY3" fmla="*/ 317500 h 320675"/>
                <a:gd name="connsiteX4" fmla="*/ 0 w 222250"/>
                <a:gd name="connsiteY4" fmla="*/ 101600 h 320675"/>
                <a:gd name="connsiteX5" fmla="*/ 111125 w 222250"/>
                <a:gd name="connsiteY5"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250" h="320675">
                  <a:moveTo>
                    <a:pt x="111125" y="0"/>
                  </a:moveTo>
                  <a:lnTo>
                    <a:pt x="222250" y="107950"/>
                  </a:lnTo>
                  <a:lnTo>
                    <a:pt x="222250" y="320675"/>
                  </a:lnTo>
                  <a:lnTo>
                    <a:pt x="6350" y="317500"/>
                  </a:lnTo>
                  <a:lnTo>
                    <a:pt x="0" y="101600"/>
                  </a:lnTo>
                  <a:lnTo>
                    <a:pt x="111125" y="0"/>
                  </a:lnTo>
                  <a:close/>
                </a:path>
              </a:pathLst>
            </a:custGeom>
            <a:solidFill>
              <a:srgbClr val="FFDB08"/>
            </a:solidFill>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4" name="TextBox 23"/>
            <p:cNvSpPr txBox="1"/>
            <p:nvPr/>
          </p:nvSpPr>
          <p:spPr>
            <a:xfrm>
              <a:off x="3832225" y="5441950"/>
              <a:ext cx="418648" cy="215444"/>
            </a:xfrm>
            <a:prstGeom prst="rect">
              <a:avLst/>
            </a:prstGeom>
            <a:noFill/>
          </p:spPr>
          <p:txBody>
            <a:bodyPr wrap="none" rtlCol="0">
              <a:spAutoFit/>
            </a:bodyPr>
            <a:lstStyle/>
            <a:p>
              <a:r>
                <a:rPr lang="en-US" sz="800" i="1" dirty="0" smtClean="0"/>
                <a:t>TDC</a:t>
              </a:r>
              <a:endParaRPr lang="en-US" sz="800" i="1" dirty="0"/>
            </a:p>
          </p:txBody>
        </p:sp>
      </p:grpSp>
      <p:grpSp>
        <p:nvGrpSpPr>
          <p:cNvPr id="25" name="Group 24"/>
          <p:cNvGrpSpPr/>
          <p:nvPr/>
        </p:nvGrpSpPr>
        <p:grpSpPr>
          <a:xfrm>
            <a:off x="4943475" y="5343525"/>
            <a:ext cx="418648" cy="320675"/>
            <a:chOff x="3832225" y="5343525"/>
            <a:chExt cx="418648" cy="320675"/>
          </a:xfrm>
        </p:grpSpPr>
        <p:sp>
          <p:nvSpPr>
            <p:cNvPr id="26" name="Freeform 25"/>
            <p:cNvSpPr/>
            <p:nvPr/>
          </p:nvSpPr>
          <p:spPr>
            <a:xfrm>
              <a:off x="3914775" y="5343525"/>
              <a:ext cx="222250" cy="320675"/>
            </a:xfrm>
            <a:custGeom>
              <a:avLst/>
              <a:gdLst>
                <a:gd name="connsiteX0" fmla="*/ 111125 w 222250"/>
                <a:gd name="connsiteY0" fmla="*/ 0 h 320675"/>
                <a:gd name="connsiteX1" fmla="*/ 222250 w 222250"/>
                <a:gd name="connsiteY1" fmla="*/ 107950 h 320675"/>
                <a:gd name="connsiteX2" fmla="*/ 222250 w 222250"/>
                <a:gd name="connsiteY2" fmla="*/ 320675 h 320675"/>
                <a:gd name="connsiteX3" fmla="*/ 6350 w 222250"/>
                <a:gd name="connsiteY3" fmla="*/ 317500 h 320675"/>
                <a:gd name="connsiteX4" fmla="*/ 0 w 222250"/>
                <a:gd name="connsiteY4" fmla="*/ 101600 h 320675"/>
                <a:gd name="connsiteX5" fmla="*/ 111125 w 222250"/>
                <a:gd name="connsiteY5"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250" h="320675">
                  <a:moveTo>
                    <a:pt x="111125" y="0"/>
                  </a:moveTo>
                  <a:lnTo>
                    <a:pt x="222250" y="107950"/>
                  </a:lnTo>
                  <a:lnTo>
                    <a:pt x="222250" y="320675"/>
                  </a:lnTo>
                  <a:lnTo>
                    <a:pt x="6350" y="317500"/>
                  </a:lnTo>
                  <a:lnTo>
                    <a:pt x="0" y="101600"/>
                  </a:lnTo>
                  <a:lnTo>
                    <a:pt x="111125" y="0"/>
                  </a:lnTo>
                  <a:close/>
                </a:path>
              </a:pathLst>
            </a:custGeom>
            <a:solidFill>
              <a:srgbClr val="FFDB08"/>
            </a:solidFill>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7" name="TextBox 26"/>
            <p:cNvSpPr txBox="1"/>
            <p:nvPr/>
          </p:nvSpPr>
          <p:spPr>
            <a:xfrm>
              <a:off x="3832225" y="5441950"/>
              <a:ext cx="418648" cy="215444"/>
            </a:xfrm>
            <a:prstGeom prst="rect">
              <a:avLst/>
            </a:prstGeom>
            <a:noFill/>
          </p:spPr>
          <p:txBody>
            <a:bodyPr wrap="none" rtlCol="0">
              <a:spAutoFit/>
            </a:bodyPr>
            <a:lstStyle/>
            <a:p>
              <a:r>
                <a:rPr lang="en-US" sz="800" i="1" dirty="0" smtClean="0"/>
                <a:t>TDC</a:t>
              </a:r>
              <a:endParaRPr lang="en-US" sz="800" i="1" dirty="0"/>
            </a:p>
          </p:txBody>
        </p:sp>
      </p:grpSp>
      <p:grpSp>
        <p:nvGrpSpPr>
          <p:cNvPr id="28" name="Group 27"/>
          <p:cNvGrpSpPr/>
          <p:nvPr/>
        </p:nvGrpSpPr>
        <p:grpSpPr>
          <a:xfrm>
            <a:off x="5835650" y="5343525"/>
            <a:ext cx="418648" cy="320675"/>
            <a:chOff x="3832225" y="5343525"/>
            <a:chExt cx="418648" cy="320675"/>
          </a:xfrm>
        </p:grpSpPr>
        <p:sp>
          <p:nvSpPr>
            <p:cNvPr id="29" name="Freeform 28"/>
            <p:cNvSpPr/>
            <p:nvPr/>
          </p:nvSpPr>
          <p:spPr>
            <a:xfrm>
              <a:off x="3914775" y="5343525"/>
              <a:ext cx="222250" cy="320675"/>
            </a:xfrm>
            <a:custGeom>
              <a:avLst/>
              <a:gdLst>
                <a:gd name="connsiteX0" fmla="*/ 111125 w 222250"/>
                <a:gd name="connsiteY0" fmla="*/ 0 h 320675"/>
                <a:gd name="connsiteX1" fmla="*/ 222250 w 222250"/>
                <a:gd name="connsiteY1" fmla="*/ 107950 h 320675"/>
                <a:gd name="connsiteX2" fmla="*/ 222250 w 222250"/>
                <a:gd name="connsiteY2" fmla="*/ 320675 h 320675"/>
                <a:gd name="connsiteX3" fmla="*/ 6350 w 222250"/>
                <a:gd name="connsiteY3" fmla="*/ 317500 h 320675"/>
                <a:gd name="connsiteX4" fmla="*/ 0 w 222250"/>
                <a:gd name="connsiteY4" fmla="*/ 101600 h 320675"/>
                <a:gd name="connsiteX5" fmla="*/ 111125 w 222250"/>
                <a:gd name="connsiteY5"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250" h="320675">
                  <a:moveTo>
                    <a:pt x="111125" y="0"/>
                  </a:moveTo>
                  <a:lnTo>
                    <a:pt x="222250" y="107950"/>
                  </a:lnTo>
                  <a:lnTo>
                    <a:pt x="222250" y="320675"/>
                  </a:lnTo>
                  <a:lnTo>
                    <a:pt x="6350" y="317500"/>
                  </a:lnTo>
                  <a:lnTo>
                    <a:pt x="0" y="101600"/>
                  </a:lnTo>
                  <a:lnTo>
                    <a:pt x="111125" y="0"/>
                  </a:lnTo>
                  <a:close/>
                </a:path>
              </a:pathLst>
            </a:custGeom>
            <a:solidFill>
              <a:srgbClr val="FFDB08"/>
            </a:solidFill>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0" name="TextBox 29"/>
            <p:cNvSpPr txBox="1"/>
            <p:nvPr/>
          </p:nvSpPr>
          <p:spPr>
            <a:xfrm>
              <a:off x="3832225" y="5441950"/>
              <a:ext cx="418648" cy="215444"/>
            </a:xfrm>
            <a:prstGeom prst="rect">
              <a:avLst/>
            </a:prstGeom>
            <a:noFill/>
          </p:spPr>
          <p:txBody>
            <a:bodyPr wrap="none" rtlCol="0">
              <a:spAutoFit/>
            </a:bodyPr>
            <a:lstStyle/>
            <a:p>
              <a:r>
                <a:rPr lang="en-US" sz="800" i="1" dirty="0" smtClean="0"/>
                <a:t>TDC</a:t>
              </a:r>
              <a:endParaRPr lang="en-US" sz="800" i="1" dirty="0"/>
            </a:p>
          </p:txBody>
        </p:sp>
      </p:grpSp>
      <p:sp>
        <p:nvSpPr>
          <p:cNvPr id="31" name="TextBox 30"/>
          <p:cNvSpPr txBox="1"/>
          <p:nvPr/>
        </p:nvSpPr>
        <p:spPr>
          <a:xfrm>
            <a:off x="7106265" y="3871758"/>
            <a:ext cx="1363107" cy="523220"/>
          </a:xfrm>
          <a:prstGeom prst="rect">
            <a:avLst/>
          </a:prstGeom>
          <a:noFill/>
        </p:spPr>
        <p:txBody>
          <a:bodyPr wrap="none" rtlCol="0">
            <a:spAutoFit/>
          </a:bodyPr>
          <a:lstStyle/>
          <a:p>
            <a:pPr algn="ctr"/>
            <a:r>
              <a:rPr lang="en-US" sz="1400" i="1" dirty="0">
                <a:solidFill>
                  <a:srgbClr val="FF0000"/>
                </a:solidFill>
              </a:rPr>
              <a:t>d</a:t>
            </a:r>
            <a:r>
              <a:rPr lang="en-US" sz="1400" dirty="0" smtClean="0">
                <a:solidFill>
                  <a:srgbClr val="FF0000"/>
                </a:solidFill>
              </a:rPr>
              <a:t>-SiPM</a:t>
            </a:r>
          </a:p>
          <a:p>
            <a:pPr algn="ctr"/>
            <a:r>
              <a:rPr lang="en-US" sz="1400" dirty="0" smtClean="0">
                <a:solidFill>
                  <a:srgbClr val="FF0000"/>
                </a:solidFill>
              </a:rPr>
              <a:t>“</a:t>
            </a:r>
            <a:r>
              <a:rPr lang="en-US" sz="1400" dirty="0" err="1" smtClean="0">
                <a:solidFill>
                  <a:srgbClr val="FF0000"/>
                </a:solidFill>
              </a:rPr>
              <a:t>endoTOFPET</a:t>
            </a:r>
            <a:r>
              <a:rPr lang="en-US" sz="1400" dirty="0" smtClean="0">
                <a:solidFill>
                  <a:srgbClr val="FF0000"/>
                </a:solidFill>
              </a:rPr>
              <a:t>”</a:t>
            </a:r>
            <a:endParaRPr lang="en-US" sz="1400" dirty="0">
              <a:solidFill>
                <a:srgbClr val="FF0000"/>
              </a:solidFill>
            </a:endParaRPr>
          </a:p>
        </p:txBody>
      </p:sp>
      <p:pic>
        <p:nvPicPr>
          <p:cNvPr id="38" name="Picture 37" descr="logo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7751" y="928978"/>
            <a:ext cx="960480" cy="350541"/>
          </a:xfrm>
          <a:prstGeom prst="rect">
            <a:avLst/>
          </a:prstGeom>
        </p:spPr>
      </p:pic>
      <p:grpSp>
        <p:nvGrpSpPr>
          <p:cNvPr id="12" name="Group 11"/>
          <p:cNvGrpSpPr/>
          <p:nvPr/>
        </p:nvGrpSpPr>
        <p:grpSpPr>
          <a:xfrm>
            <a:off x="519026" y="1346304"/>
            <a:ext cx="7851764" cy="2155513"/>
            <a:chOff x="519026" y="1346304"/>
            <a:chExt cx="7851764" cy="2155513"/>
          </a:xfrm>
        </p:grpSpPr>
        <p:grpSp>
          <p:nvGrpSpPr>
            <p:cNvPr id="6" name="Group 5"/>
            <p:cNvGrpSpPr/>
            <p:nvPr/>
          </p:nvGrpSpPr>
          <p:grpSpPr>
            <a:xfrm>
              <a:off x="3401686" y="1533873"/>
              <a:ext cx="4969104" cy="1893552"/>
              <a:chOff x="3401686" y="1750899"/>
              <a:chExt cx="4969104" cy="1893552"/>
            </a:xfrm>
            <a:solidFill>
              <a:schemeClr val="bg1">
                <a:lumMod val="50000"/>
              </a:schemeClr>
            </a:solidFill>
          </p:grpSpPr>
          <p:pic>
            <p:nvPicPr>
              <p:cNvPr id="37" name="図 3" descr="SiPM.pdf"/>
              <p:cNvPicPr>
                <a:picLocks noChangeAspect="1"/>
              </p:cNvPicPr>
              <p:nvPr/>
            </p:nvPicPr>
            <p:blipFill>
              <a:blip r:embed="rId4"/>
              <a:stretch>
                <a:fillRect/>
              </a:stretch>
            </p:blipFill>
            <p:spPr>
              <a:xfrm>
                <a:off x="3401686" y="1758539"/>
                <a:ext cx="4969104" cy="1885912"/>
              </a:xfrm>
              <a:prstGeom prst="rect">
                <a:avLst/>
              </a:prstGeom>
              <a:grpFill/>
            </p:spPr>
          </p:pic>
          <p:sp>
            <p:nvSpPr>
              <p:cNvPr id="15" name="TextBox 14"/>
              <p:cNvSpPr txBox="1"/>
              <p:nvPr/>
            </p:nvSpPr>
            <p:spPr>
              <a:xfrm>
                <a:off x="4739749" y="3302000"/>
                <a:ext cx="415635" cy="338554"/>
              </a:xfrm>
              <a:prstGeom prst="rect">
                <a:avLst/>
              </a:prstGeom>
              <a:grpFill/>
            </p:spPr>
            <p:txBody>
              <a:bodyPr wrap="square" rtlCol="0">
                <a:spAutoFit/>
              </a:bodyPr>
              <a:lstStyle/>
              <a:p>
                <a:r>
                  <a:rPr lang="en-US" dirty="0" smtClean="0"/>
                  <a:t>∑</a:t>
                </a:r>
                <a:endParaRPr lang="en-US" dirty="0"/>
              </a:p>
            </p:txBody>
          </p:sp>
          <p:sp>
            <p:nvSpPr>
              <p:cNvPr id="4" name="TextBox 3"/>
              <p:cNvSpPr txBox="1"/>
              <p:nvPr/>
            </p:nvSpPr>
            <p:spPr>
              <a:xfrm>
                <a:off x="7522618" y="1750899"/>
                <a:ext cx="840828" cy="338554"/>
              </a:xfrm>
              <a:prstGeom prst="rect">
                <a:avLst/>
              </a:prstGeom>
              <a:grpFill/>
            </p:spPr>
            <p:txBody>
              <a:bodyPr wrap="none" rtlCol="0">
                <a:spAutoFit/>
              </a:bodyPr>
              <a:lstStyle/>
              <a:p>
                <a:r>
                  <a:rPr lang="en-US" i="1" dirty="0" smtClean="0">
                    <a:solidFill>
                      <a:srgbClr val="008000"/>
                    </a:solidFill>
                  </a:rPr>
                  <a:t>a</a:t>
                </a:r>
                <a:r>
                  <a:rPr lang="en-US" dirty="0" smtClean="0">
                    <a:solidFill>
                      <a:srgbClr val="008000"/>
                    </a:solidFill>
                  </a:rPr>
                  <a:t>-SiPM</a:t>
                </a:r>
                <a:endParaRPr lang="en-US" dirty="0">
                  <a:solidFill>
                    <a:srgbClr val="008000"/>
                  </a:solidFill>
                </a:endParaRPr>
              </a:p>
            </p:txBody>
          </p:sp>
        </p:grpSp>
        <p:sp>
          <p:nvSpPr>
            <p:cNvPr id="34" name="TextBox 33"/>
            <p:cNvSpPr txBox="1"/>
            <p:nvPr/>
          </p:nvSpPr>
          <p:spPr>
            <a:xfrm>
              <a:off x="519026" y="1346304"/>
              <a:ext cx="1783511" cy="461665"/>
            </a:xfrm>
            <a:prstGeom prst="rect">
              <a:avLst/>
            </a:prstGeom>
            <a:noFill/>
          </p:spPr>
          <p:txBody>
            <a:bodyPr wrap="none" rtlCol="0">
              <a:spAutoFit/>
            </a:bodyPr>
            <a:lstStyle/>
            <a:p>
              <a:r>
                <a:rPr lang="en-US" sz="2400" dirty="0" smtClean="0">
                  <a:solidFill>
                    <a:schemeClr val="bg1">
                      <a:lumMod val="65000"/>
                    </a:schemeClr>
                  </a:solidFill>
                </a:rPr>
                <a:t>The </a:t>
              </a:r>
              <a:r>
                <a:rPr lang="en-US" sz="2400" i="1" dirty="0" smtClean="0">
                  <a:solidFill>
                    <a:schemeClr val="bg1">
                      <a:lumMod val="65000"/>
                    </a:schemeClr>
                  </a:solidFill>
                </a:rPr>
                <a:t>a</a:t>
              </a:r>
              <a:r>
                <a:rPr lang="en-US" sz="2400" dirty="0" smtClean="0">
                  <a:solidFill>
                    <a:schemeClr val="bg1">
                      <a:lumMod val="65000"/>
                    </a:schemeClr>
                  </a:solidFill>
                </a:rPr>
                <a:t>-SiPM:</a:t>
              </a:r>
            </a:p>
          </p:txBody>
        </p:sp>
        <p:sp>
          <p:nvSpPr>
            <p:cNvPr id="33" name="TextBox 32"/>
            <p:cNvSpPr txBox="1"/>
            <p:nvPr/>
          </p:nvSpPr>
          <p:spPr>
            <a:xfrm>
              <a:off x="581030" y="1685935"/>
              <a:ext cx="2723823" cy="1815882"/>
            </a:xfrm>
            <a:prstGeom prst="rect">
              <a:avLst/>
            </a:prstGeom>
            <a:noFill/>
          </p:spPr>
          <p:txBody>
            <a:bodyPr wrap="none" rtlCol="0">
              <a:spAutoFit/>
            </a:bodyPr>
            <a:lstStyle/>
            <a:p>
              <a:pPr marL="285750" indent="-285750">
                <a:buFont typeface="Arial"/>
                <a:buChar char="•"/>
              </a:pPr>
              <a:r>
                <a:rPr lang="en-US" dirty="0" smtClean="0">
                  <a:solidFill>
                    <a:schemeClr val="bg1">
                      <a:lumMod val="50000"/>
                    </a:schemeClr>
                  </a:solidFill>
                </a:rPr>
                <a:t>low rise time;</a:t>
              </a:r>
            </a:p>
            <a:p>
              <a:pPr marL="285750" indent="-285750">
                <a:buFont typeface="Arial"/>
                <a:buChar char="•"/>
              </a:pPr>
              <a:r>
                <a:rPr lang="en-US" dirty="0">
                  <a:solidFill>
                    <a:schemeClr val="bg1">
                      <a:lumMod val="50000"/>
                    </a:schemeClr>
                  </a:solidFill>
                </a:rPr>
                <a:t>high capacitance</a:t>
              </a:r>
              <a:r>
                <a:rPr lang="en-US" dirty="0" smtClean="0">
                  <a:solidFill>
                    <a:schemeClr val="bg1">
                      <a:lumMod val="50000"/>
                    </a:schemeClr>
                  </a:solidFill>
                </a:rPr>
                <a:t>;</a:t>
              </a:r>
            </a:p>
            <a:p>
              <a:pPr marL="285750" indent="-285750">
                <a:buFont typeface="Arial"/>
                <a:buChar char="•"/>
              </a:pPr>
              <a:r>
                <a:rPr lang="en-US" dirty="0" smtClean="0">
                  <a:solidFill>
                    <a:schemeClr val="bg1">
                      <a:lumMod val="50000"/>
                    </a:schemeClr>
                  </a:solidFill>
                </a:rPr>
                <a:t>reasonable fill factor (FF);</a:t>
              </a:r>
            </a:p>
            <a:p>
              <a:pPr marL="285750" indent="-285750">
                <a:buFont typeface="Arial"/>
                <a:buChar char="•"/>
              </a:pPr>
              <a:r>
                <a:rPr lang="en-US" dirty="0" smtClean="0">
                  <a:solidFill>
                    <a:schemeClr val="bg1">
                      <a:lumMod val="50000"/>
                    </a:schemeClr>
                  </a:solidFill>
                </a:rPr>
                <a:t>mature technology;</a:t>
              </a:r>
            </a:p>
            <a:p>
              <a:pPr marL="285750" indent="-285750">
                <a:buFont typeface="Arial"/>
                <a:buChar char="•"/>
              </a:pPr>
              <a:r>
                <a:rPr lang="en-US" dirty="0" smtClean="0">
                  <a:solidFill>
                    <a:schemeClr val="bg1">
                      <a:lumMod val="50000"/>
                    </a:schemeClr>
                  </a:solidFill>
                </a:rPr>
                <a:t>commercially available</a:t>
              </a:r>
              <a:endParaRPr lang="en-US" dirty="0">
                <a:solidFill>
                  <a:schemeClr val="bg1">
                    <a:lumMod val="50000"/>
                  </a:schemeClr>
                </a:solidFill>
              </a:endParaRPr>
            </a:p>
            <a:p>
              <a:pPr marL="285750" indent="-285750">
                <a:buFont typeface="Arial"/>
                <a:buChar char="•"/>
              </a:pPr>
              <a:r>
                <a:rPr lang="en-US" dirty="0">
                  <a:solidFill>
                    <a:schemeClr val="bg1">
                      <a:lumMod val="50000"/>
                    </a:schemeClr>
                  </a:solidFill>
                </a:rPr>
                <a:t>t</a:t>
              </a:r>
              <a:r>
                <a:rPr lang="en-US" dirty="0" smtClean="0">
                  <a:solidFill>
                    <a:schemeClr val="bg1">
                      <a:lumMod val="50000"/>
                    </a:schemeClr>
                  </a:solidFill>
                </a:rPr>
                <a:t>ime over threshold </a:t>
              </a:r>
              <a:r>
                <a:rPr lang="en-US" dirty="0" err="1" smtClean="0">
                  <a:solidFill>
                    <a:schemeClr val="bg1">
                      <a:lumMod val="50000"/>
                    </a:schemeClr>
                  </a:solidFill>
                </a:rPr>
                <a:t>discr</a:t>
              </a:r>
              <a:r>
                <a:rPr lang="en-US" dirty="0" smtClean="0">
                  <a:solidFill>
                    <a:schemeClr val="bg1">
                      <a:lumMod val="50000"/>
                    </a:schemeClr>
                  </a:solidFill>
                </a:rPr>
                <a:t>.</a:t>
              </a:r>
            </a:p>
            <a:p>
              <a:pPr marL="285750" indent="-285750">
                <a:buFont typeface="Arial"/>
                <a:buChar char="•"/>
              </a:pPr>
              <a:r>
                <a:rPr lang="en-US" dirty="0" smtClean="0">
                  <a:solidFill>
                    <a:schemeClr val="bg1">
                      <a:lumMod val="50000"/>
                    </a:schemeClr>
                  </a:solidFill>
                </a:rPr>
                <a:t>standard (HP)TDC readout.</a:t>
              </a:r>
              <a:endParaRPr lang="en-US" dirty="0">
                <a:solidFill>
                  <a:schemeClr val="bg1">
                    <a:lumMod val="50000"/>
                  </a:schemeClr>
                </a:solidFill>
              </a:endParaRPr>
            </a:p>
          </p:txBody>
        </p:sp>
      </p:grpSp>
      <p:grpSp>
        <p:nvGrpSpPr>
          <p:cNvPr id="13" name="Group 12"/>
          <p:cNvGrpSpPr/>
          <p:nvPr/>
        </p:nvGrpSpPr>
        <p:grpSpPr>
          <a:xfrm>
            <a:off x="555325" y="3277999"/>
            <a:ext cx="7826675" cy="2476392"/>
            <a:chOff x="555325" y="3277999"/>
            <a:chExt cx="7826675" cy="2476392"/>
          </a:xfrm>
        </p:grpSpPr>
        <p:sp>
          <p:nvSpPr>
            <p:cNvPr id="39" name="TextBox 38"/>
            <p:cNvSpPr txBox="1"/>
            <p:nvPr/>
          </p:nvSpPr>
          <p:spPr>
            <a:xfrm>
              <a:off x="606060" y="3940561"/>
              <a:ext cx="3124090" cy="1813830"/>
            </a:xfrm>
            <a:prstGeom prst="rect">
              <a:avLst/>
            </a:prstGeom>
            <a:noFill/>
          </p:spPr>
          <p:txBody>
            <a:bodyPr wrap="square" rtlCol="0">
              <a:spAutoFit/>
            </a:bodyPr>
            <a:lstStyle/>
            <a:p>
              <a:pPr marL="285750" indent="-285750">
                <a:lnSpc>
                  <a:spcPct val="90000"/>
                </a:lnSpc>
                <a:buFont typeface="Arial"/>
                <a:buChar char="•"/>
              </a:pPr>
              <a:r>
                <a:rPr lang="en-US" dirty="0" smtClean="0">
                  <a:solidFill>
                    <a:srgbClr val="FFFF00"/>
                  </a:solidFill>
                </a:rPr>
                <a:t>very low rise time;</a:t>
              </a:r>
            </a:p>
            <a:p>
              <a:pPr marL="285750" indent="-285750">
                <a:lnSpc>
                  <a:spcPct val="90000"/>
                </a:lnSpc>
                <a:buFont typeface="Arial"/>
                <a:buChar char="•"/>
              </a:pPr>
              <a:r>
                <a:rPr lang="en-US" dirty="0" smtClean="0">
                  <a:solidFill>
                    <a:srgbClr val="FFFF00"/>
                  </a:solidFill>
                </a:rPr>
                <a:t>individual SPAD readout</a:t>
              </a:r>
              <a:endParaRPr lang="en-US" dirty="0" smtClean="0">
                <a:solidFill>
                  <a:srgbClr val="FFFF00"/>
                </a:solidFill>
                <a:sym typeface="Wingdings"/>
              </a:endParaRPr>
            </a:p>
            <a:p>
              <a:pPr lvl="1">
                <a:lnSpc>
                  <a:spcPct val="90000"/>
                </a:lnSpc>
              </a:pPr>
              <a:r>
                <a:rPr lang="en-US" sz="1400" dirty="0" smtClean="0">
                  <a:solidFill>
                    <a:srgbClr val="FFFF00"/>
                  </a:solidFill>
                  <a:sym typeface="Wingdings"/>
                </a:rPr>
                <a:t> single </a:t>
              </a:r>
              <a:r>
                <a:rPr lang="en-US" sz="1400" dirty="0" smtClean="0">
                  <a:solidFill>
                    <a:srgbClr val="FFFF00"/>
                  </a:solidFill>
                </a:rPr>
                <a:t>photon counting</a:t>
              </a:r>
            </a:p>
            <a:p>
              <a:pPr lvl="1">
                <a:lnSpc>
                  <a:spcPct val="90000"/>
                </a:lnSpc>
              </a:pPr>
              <a:r>
                <a:rPr lang="en-US" sz="1400" dirty="0" smtClean="0">
                  <a:solidFill>
                    <a:srgbClr val="FFFF00"/>
                  </a:solidFill>
                  <a:sym typeface="Wingdings"/>
                </a:rPr>
                <a:t> optimum timing</a:t>
              </a:r>
              <a:endParaRPr lang="en-US" sz="1400" dirty="0" smtClean="0">
                <a:solidFill>
                  <a:srgbClr val="FFFF00"/>
                </a:solidFill>
              </a:endParaRPr>
            </a:p>
            <a:p>
              <a:pPr marL="285750" indent="-285750">
                <a:lnSpc>
                  <a:spcPct val="90000"/>
                </a:lnSpc>
                <a:buFont typeface="Arial"/>
                <a:buChar char="•"/>
              </a:pPr>
              <a:r>
                <a:rPr lang="en-US" dirty="0" smtClean="0">
                  <a:solidFill>
                    <a:srgbClr val="FFFF00"/>
                  </a:solidFill>
                </a:rPr>
                <a:t>high functionality</a:t>
              </a:r>
            </a:p>
            <a:p>
              <a:pPr marL="285750" indent="-285750">
                <a:lnSpc>
                  <a:spcPct val="90000"/>
                </a:lnSpc>
                <a:buFont typeface="Arial"/>
                <a:buChar char="•"/>
              </a:pPr>
              <a:r>
                <a:rPr lang="en-US" dirty="0" smtClean="0">
                  <a:solidFill>
                    <a:srgbClr val="FFB20D"/>
                  </a:solidFill>
                  <a:sym typeface="Wingdings"/>
                </a:rPr>
                <a:t>ambitious/risky</a:t>
              </a:r>
            </a:p>
            <a:p>
              <a:pPr marL="285750" indent="-285750">
                <a:lnSpc>
                  <a:spcPct val="90000"/>
                </a:lnSpc>
                <a:buFont typeface="Arial"/>
                <a:buChar char="•"/>
              </a:pPr>
              <a:r>
                <a:rPr lang="en-US" dirty="0" smtClean="0">
                  <a:solidFill>
                    <a:srgbClr val="FFB20D"/>
                  </a:solidFill>
                  <a:sym typeface="Wingdings"/>
                </a:rPr>
                <a:t>novel technology</a:t>
              </a:r>
            </a:p>
            <a:p>
              <a:pPr marL="285750" indent="-285750">
                <a:lnSpc>
                  <a:spcPct val="90000"/>
                </a:lnSpc>
                <a:buFont typeface="Arial"/>
                <a:buChar char="•"/>
              </a:pPr>
              <a:r>
                <a:rPr lang="en-US" dirty="0" smtClean="0">
                  <a:solidFill>
                    <a:srgbClr val="FFFFFF"/>
                  </a:solidFill>
                  <a:sym typeface="Wingdings"/>
                </a:rPr>
                <a:t>optimized for endoscope</a:t>
              </a:r>
            </a:p>
          </p:txBody>
        </p:sp>
        <p:sp>
          <p:nvSpPr>
            <p:cNvPr id="35" name="TextBox 34"/>
            <p:cNvSpPr txBox="1"/>
            <p:nvPr/>
          </p:nvSpPr>
          <p:spPr>
            <a:xfrm>
              <a:off x="555325" y="3572199"/>
              <a:ext cx="1783511" cy="461665"/>
            </a:xfrm>
            <a:prstGeom prst="rect">
              <a:avLst/>
            </a:prstGeom>
            <a:noFill/>
          </p:spPr>
          <p:txBody>
            <a:bodyPr wrap="none" rtlCol="0">
              <a:spAutoFit/>
            </a:bodyPr>
            <a:lstStyle/>
            <a:p>
              <a:r>
                <a:rPr lang="en-US" sz="2400" dirty="0" smtClean="0">
                  <a:solidFill>
                    <a:srgbClr val="FFFF00"/>
                  </a:solidFill>
                </a:rPr>
                <a:t>The </a:t>
              </a:r>
              <a:r>
                <a:rPr lang="en-US" sz="2400" i="1" dirty="0">
                  <a:solidFill>
                    <a:srgbClr val="FFFF00"/>
                  </a:solidFill>
                </a:rPr>
                <a:t>d</a:t>
              </a:r>
              <a:r>
                <a:rPr lang="en-US" sz="2400" dirty="0" smtClean="0">
                  <a:solidFill>
                    <a:srgbClr val="FFFF00"/>
                  </a:solidFill>
                </a:rPr>
                <a:t>-SiPM:</a:t>
              </a:r>
            </a:p>
          </p:txBody>
        </p:sp>
        <p:pic>
          <p:nvPicPr>
            <p:cNvPr id="42" name="図 3" descr="DelftSiPM.pdf"/>
            <p:cNvPicPr>
              <a:picLocks noChangeAspect="1"/>
            </p:cNvPicPr>
            <p:nvPr/>
          </p:nvPicPr>
          <p:blipFill>
            <a:blip r:embed="rId5"/>
            <a:srcRect b="32250"/>
            <a:stretch>
              <a:fillRect/>
            </a:stretch>
          </p:blipFill>
          <p:spPr>
            <a:xfrm>
              <a:off x="3402396" y="3899069"/>
              <a:ext cx="4979604" cy="1774452"/>
            </a:xfrm>
            <a:prstGeom prst="rect">
              <a:avLst/>
            </a:prstGeom>
            <a:noFill/>
          </p:spPr>
        </p:pic>
        <p:sp>
          <p:nvSpPr>
            <p:cNvPr id="11" name="Down Arrow 10"/>
            <p:cNvSpPr/>
            <p:nvPr/>
          </p:nvSpPr>
          <p:spPr bwMode="auto">
            <a:xfrm>
              <a:off x="6750243" y="3277999"/>
              <a:ext cx="246303" cy="1016000"/>
            </a:xfrm>
            <a:prstGeom prst="downArrow">
              <a:avLst/>
            </a:prstGeom>
            <a:gradFill flip="none" rotWithShape="1">
              <a:gsLst>
                <a:gs pos="0">
                  <a:srgbClr val="B90885"/>
                </a:gs>
                <a:gs pos="100000">
                  <a:srgbClr val="FFFFFF"/>
                </a:gs>
                <a:gs pos="63000">
                  <a:schemeClr val="accent1">
                    <a:lumMod val="75000"/>
                  </a:schemeClr>
                </a:gs>
              </a:gsLst>
              <a:path path="circle">
                <a:fillToRect l="100000" t="100000"/>
              </a:path>
              <a:tileRect r="-100000" b="-100000"/>
            </a:gra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spTree>
    <p:extLst>
      <p:ext uri="{BB962C8B-B14F-4D97-AF65-F5344CB8AC3E}">
        <p14:creationId xmlns:p14="http://schemas.microsoft.com/office/powerpoint/2010/main" val="385199896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120" y="-152400"/>
            <a:ext cx="7772400" cy="1143000"/>
          </a:xfrm>
        </p:spPr>
        <p:txBody>
          <a:bodyPr/>
          <a:lstStyle/>
          <a:p>
            <a:pPr>
              <a:defRPr/>
            </a:pPr>
            <a:r>
              <a:rPr lang="en-US" dirty="0" smtClean="0"/>
              <a:t>Detector R&amp;D</a:t>
            </a:r>
            <a:endParaRPr lang="en-US" dirty="0"/>
          </a:p>
        </p:txBody>
      </p:sp>
      <p:sp>
        <p:nvSpPr>
          <p:cNvPr id="3" name="Content Placeholder 2"/>
          <p:cNvSpPr>
            <a:spLocks noGrp="1"/>
          </p:cNvSpPr>
          <p:nvPr>
            <p:ph idx="1"/>
          </p:nvPr>
        </p:nvSpPr>
        <p:spPr>
          <a:xfrm>
            <a:off x="685800" y="1508125"/>
            <a:ext cx="8161338" cy="679222"/>
          </a:xfrm>
        </p:spPr>
        <p:txBody>
          <a:bodyPr/>
          <a:lstStyle/>
          <a:p>
            <a:pPr>
              <a:buFontTx/>
              <a:buNone/>
              <a:defRPr/>
            </a:pPr>
            <a:endParaRPr lang="en-US" sz="3600" dirty="0" smtClean="0">
              <a:ea typeface="ＭＳ Ｐゴシック" charset="-128"/>
              <a:cs typeface="ＭＳ Ｐゴシック" charset="-128"/>
            </a:endParaRPr>
          </a:p>
          <a:p>
            <a:pPr>
              <a:defRPr/>
            </a:pPr>
            <a:endParaRPr lang="en-US" sz="3600" dirty="0" smtClean="0">
              <a:solidFill>
                <a:schemeClr val="accent5">
                  <a:lumMod val="75000"/>
                </a:schemeClr>
              </a:solidFill>
              <a:ea typeface="ＭＳ Ｐゴシック" charset="-128"/>
              <a:cs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1509"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1510"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B699D085-80A6-144E-B461-A404EA3A3488}" type="slidenum">
              <a:rPr lang="en-US" smtClean="0">
                <a:latin typeface="Times New Roman" pitchFamily="-109" charset="0"/>
              </a:rPr>
              <a:pPr/>
              <a:t>22</a:t>
            </a:fld>
            <a:endParaRPr lang="en-US" sz="800" smtClean="0">
              <a:latin typeface="Times New Roman" pitchFamily="-109" charset="0"/>
            </a:endParaRPr>
          </a:p>
        </p:txBody>
      </p:sp>
      <p:sp>
        <p:nvSpPr>
          <p:cNvPr id="4" name="TextBox 3"/>
          <p:cNvSpPr txBox="1"/>
          <p:nvPr/>
        </p:nvSpPr>
        <p:spPr>
          <a:xfrm>
            <a:off x="1503019" y="1172274"/>
            <a:ext cx="6351769" cy="4465838"/>
          </a:xfrm>
          <a:prstGeom prst="rect">
            <a:avLst/>
          </a:prstGeom>
          <a:noFill/>
        </p:spPr>
        <p:txBody>
          <a:bodyPr wrap="none" rtlCol="0">
            <a:spAutoFit/>
          </a:bodyPr>
          <a:lstStyle/>
          <a:p>
            <a:pPr>
              <a:lnSpc>
                <a:spcPct val="130000"/>
              </a:lnSpc>
            </a:pPr>
            <a:r>
              <a:rPr lang="en-US" sz="3600" dirty="0" smtClean="0">
                <a:solidFill>
                  <a:srgbClr val="FFFF00"/>
                </a:solidFill>
              </a:rPr>
              <a:t>1.) Photodetectors</a:t>
            </a:r>
          </a:p>
          <a:p>
            <a:pPr marL="800100" lvl="1" indent="-342900">
              <a:lnSpc>
                <a:spcPct val="130000"/>
              </a:lnSpc>
              <a:buFont typeface="Arial"/>
              <a:buChar char="•"/>
            </a:pPr>
            <a:r>
              <a:rPr lang="en-US" sz="2000" dirty="0" smtClean="0">
                <a:solidFill>
                  <a:srgbClr val="FFFF00"/>
                </a:solidFill>
              </a:rPr>
              <a:t>The analog SiPM (</a:t>
            </a:r>
            <a:r>
              <a:rPr lang="en-US" sz="2000" i="1" dirty="0" smtClean="0">
                <a:solidFill>
                  <a:srgbClr val="FFFF00"/>
                </a:solidFill>
              </a:rPr>
              <a:t>a</a:t>
            </a:r>
            <a:r>
              <a:rPr lang="en-US" sz="2000" dirty="0" smtClean="0">
                <a:solidFill>
                  <a:srgbClr val="FFFF00"/>
                </a:solidFill>
              </a:rPr>
              <a:t>-SiPM)</a:t>
            </a:r>
          </a:p>
          <a:p>
            <a:pPr marL="800100" lvl="1" indent="-342900">
              <a:lnSpc>
                <a:spcPct val="130000"/>
              </a:lnSpc>
              <a:buFont typeface="Arial"/>
              <a:buChar char="•"/>
            </a:pPr>
            <a:r>
              <a:rPr lang="en-US" sz="2000" dirty="0" smtClean="0">
                <a:solidFill>
                  <a:schemeClr val="bg1">
                    <a:lumMod val="50000"/>
                  </a:schemeClr>
                </a:solidFill>
              </a:rPr>
              <a:t>The digital “Endo-TOFPET” SiPM (</a:t>
            </a:r>
            <a:r>
              <a:rPr lang="en-US" sz="2000" i="1" dirty="0" smtClean="0">
                <a:solidFill>
                  <a:schemeClr val="bg1">
                    <a:lumMod val="50000"/>
                  </a:schemeClr>
                </a:solidFill>
              </a:rPr>
              <a:t>d</a:t>
            </a:r>
            <a:r>
              <a:rPr lang="en-US" sz="2000" dirty="0" smtClean="0">
                <a:solidFill>
                  <a:schemeClr val="bg1">
                    <a:lumMod val="50000"/>
                  </a:schemeClr>
                </a:solidFill>
              </a:rPr>
              <a:t>-SiPM)</a:t>
            </a:r>
          </a:p>
          <a:p>
            <a:pPr>
              <a:lnSpc>
                <a:spcPct val="130000"/>
              </a:lnSpc>
            </a:pPr>
            <a:r>
              <a:rPr lang="en-US" sz="3600" dirty="0" smtClean="0">
                <a:solidFill>
                  <a:srgbClr val="7F7F7F"/>
                </a:solidFill>
              </a:rPr>
              <a:t>2.) Diffractive Optics</a:t>
            </a:r>
          </a:p>
          <a:p>
            <a:pPr>
              <a:lnSpc>
                <a:spcPct val="130000"/>
              </a:lnSpc>
            </a:pPr>
            <a:r>
              <a:rPr lang="en-US" sz="3600" dirty="0" smtClean="0">
                <a:solidFill>
                  <a:srgbClr val="7F7F7F"/>
                </a:solidFill>
              </a:rPr>
              <a:t>3.) Scintillators</a:t>
            </a:r>
          </a:p>
          <a:p>
            <a:pPr>
              <a:lnSpc>
                <a:spcPct val="130000"/>
              </a:lnSpc>
            </a:pPr>
            <a:r>
              <a:rPr lang="en-US" sz="3600" dirty="0" smtClean="0">
                <a:solidFill>
                  <a:srgbClr val="7F7F7F"/>
                </a:solidFill>
              </a:rPr>
              <a:t>4.) Integration</a:t>
            </a:r>
          </a:p>
          <a:p>
            <a:pPr>
              <a:lnSpc>
                <a:spcPct val="130000"/>
              </a:lnSpc>
            </a:pPr>
            <a:r>
              <a:rPr lang="en-US" sz="3600" dirty="0" smtClean="0">
                <a:solidFill>
                  <a:schemeClr val="tx2">
                    <a:lumMod val="65000"/>
                    <a:lumOff val="35000"/>
                  </a:schemeClr>
                </a:solidFill>
              </a:rPr>
              <a:t>5.) Readout and Data Acquisition</a:t>
            </a:r>
            <a:endParaRPr lang="en-US" sz="3200" dirty="0">
              <a:solidFill>
                <a:schemeClr val="tx2">
                  <a:lumMod val="65000"/>
                  <a:lumOff val="35000"/>
                </a:schemeClr>
              </a:solidFill>
            </a:endParaRPr>
          </a:p>
        </p:txBody>
      </p:sp>
    </p:spTree>
    <p:extLst>
      <p:ext uri="{BB962C8B-B14F-4D97-AF65-F5344CB8AC3E}">
        <p14:creationId xmlns:p14="http://schemas.microsoft.com/office/powerpoint/2010/main" val="297794591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947" y="-152400"/>
            <a:ext cx="7772400" cy="1143000"/>
          </a:xfrm>
        </p:spPr>
        <p:txBody>
          <a:bodyPr/>
          <a:lstStyle/>
          <a:p>
            <a:pPr>
              <a:defRPr/>
            </a:pPr>
            <a:r>
              <a:rPr lang="en-US" dirty="0" smtClean="0"/>
              <a:t>a-SiPM: Test Scenario</a:t>
            </a:r>
            <a:endParaRPr lang="en-US" dirty="0"/>
          </a:p>
        </p:txBody>
      </p:sp>
      <p:sp>
        <p:nvSpPr>
          <p:cNvPr id="17412"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17413"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17414"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AE5ED508-4AB4-214B-9908-E54BDCA871C8}" type="slidenum">
              <a:rPr lang="en-US" smtClean="0">
                <a:latin typeface="Times New Roman" pitchFamily="-109" charset="0"/>
              </a:rPr>
              <a:pPr/>
              <a:t>23</a:t>
            </a:fld>
            <a:endParaRPr lang="en-US" sz="800" smtClean="0">
              <a:latin typeface="Times New Roman" pitchFamily="-109" charset="0"/>
            </a:endParaRPr>
          </a:p>
        </p:txBody>
      </p:sp>
      <p:sp>
        <p:nvSpPr>
          <p:cNvPr id="3" name="TextBox 2"/>
          <p:cNvSpPr txBox="1"/>
          <p:nvPr/>
        </p:nvSpPr>
        <p:spPr>
          <a:xfrm>
            <a:off x="669554" y="1025081"/>
            <a:ext cx="7739843" cy="1579920"/>
          </a:xfrm>
          <a:prstGeom prst="rect">
            <a:avLst/>
          </a:prstGeom>
          <a:noFill/>
        </p:spPr>
        <p:txBody>
          <a:bodyPr wrap="square" rtlCol="0">
            <a:spAutoFit/>
          </a:bodyPr>
          <a:lstStyle/>
          <a:p>
            <a:pPr marL="342900" indent="-342900">
              <a:lnSpc>
                <a:spcPts val="2000"/>
              </a:lnSpc>
              <a:buFont typeface="Arial"/>
              <a:buChar char="•"/>
            </a:pPr>
            <a:r>
              <a:rPr lang="en-US" sz="2000" dirty="0" smtClean="0">
                <a:solidFill>
                  <a:schemeClr val="accent1">
                    <a:lumMod val="60000"/>
                    <a:lumOff val="40000"/>
                  </a:schemeClr>
                </a:solidFill>
              </a:rPr>
              <a:t>☛  For an intrinsic SiPM timing evaluation, </a:t>
            </a:r>
            <a:br>
              <a:rPr lang="en-US" sz="2000" dirty="0" smtClean="0">
                <a:solidFill>
                  <a:schemeClr val="accent1">
                    <a:lumMod val="60000"/>
                    <a:lumOff val="40000"/>
                  </a:schemeClr>
                </a:solidFill>
              </a:rPr>
            </a:br>
            <a:r>
              <a:rPr lang="en-US" sz="2000" dirty="0" smtClean="0">
                <a:solidFill>
                  <a:schemeClr val="accent1">
                    <a:lumMod val="60000"/>
                    <a:lumOff val="40000"/>
                  </a:schemeClr>
                </a:solidFill>
              </a:rPr>
              <a:t>see poster by </a:t>
            </a:r>
            <a:r>
              <a:rPr lang="en-US" sz="2000" u="sng" dirty="0" smtClean="0">
                <a:solidFill>
                  <a:schemeClr val="accent1">
                    <a:lumMod val="60000"/>
                    <a:lumOff val="40000"/>
                  </a:schemeClr>
                </a:solidFill>
              </a:rPr>
              <a:t>Stefan </a:t>
            </a:r>
            <a:r>
              <a:rPr lang="en-US" sz="2000" u="sng" dirty="0" err="1" smtClean="0">
                <a:solidFill>
                  <a:schemeClr val="accent1">
                    <a:lumMod val="60000"/>
                    <a:lumOff val="40000"/>
                  </a:schemeClr>
                </a:solidFill>
              </a:rPr>
              <a:t>Gundacker</a:t>
            </a:r>
            <a:r>
              <a:rPr lang="en-US" sz="2000" u="sng" dirty="0" smtClean="0">
                <a:solidFill>
                  <a:schemeClr val="accent1">
                    <a:lumMod val="60000"/>
                    <a:lumOff val="40000"/>
                  </a:schemeClr>
                </a:solidFill>
              </a:rPr>
              <a:t>/CERN</a:t>
            </a:r>
            <a:r>
              <a:rPr lang="en-US" sz="2000" dirty="0" smtClean="0">
                <a:solidFill>
                  <a:schemeClr val="accent1">
                    <a:lumMod val="60000"/>
                    <a:lumOff val="40000"/>
                  </a:schemeClr>
                </a:solidFill>
              </a:rPr>
              <a:t>;</a:t>
            </a:r>
          </a:p>
          <a:p>
            <a:pPr marL="342900" indent="-342900">
              <a:lnSpc>
                <a:spcPts val="2000"/>
              </a:lnSpc>
              <a:spcBef>
                <a:spcPts val="600"/>
              </a:spcBef>
              <a:buFont typeface="Arial"/>
              <a:buChar char="•"/>
            </a:pPr>
            <a:r>
              <a:rPr lang="en-US" sz="2000" dirty="0" smtClean="0">
                <a:solidFill>
                  <a:srgbClr val="FFFF00"/>
                </a:solidFill>
              </a:rPr>
              <a:t>Coincidence time resolution (CTR) measured with scintillating “reference” crystals and the NINO amplifier/discriminator;</a:t>
            </a:r>
          </a:p>
          <a:p>
            <a:pPr marL="342900" indent="-342900">
              <a:spcBef>
                <a:spcPts val="600"/>
              </a:spcBef>
              <a:buFont typeface="Arial"/>
              <a:buChar char="•"/>
            </a:pPr>
            <a:r>
              <a:rPr lang="en-US" sz="2000" dirty="0" smtClean="0">
                <a:solidFill>
                  <a:srgbClr val="FFFF00"/>
                </a:solidFill>
              </a:rPr>
              <a:t>Use high-BW scope (</a:t>
            </a:r>
            <a:r>
              <a:rPr lang="en-US" sz="2000" dirty="0" err="1" smtClean="0">
                <a:solidFill>
                  <a:srgbClr val="FFFF00"/>
                </a:solidFill>
              </a:rPr>
              <a:t>LeCroy</a:t>
            </a:r>
            <a:r>
              <a:rPr lang="en-US" sz="2000" dirty="0" smtClean="0">
                <a:solidFill>
                  <a:srgbClr val="FFFF00"/>
                </a:solidFill>
              </a:rPr>
              <a:t> </a:t>
            </a:r>
            <a:r>
              <a:rPr lang="en-US" sz="2000" dirty="0">
                <a:solidFill>
                  <a:srgbClr val="FFFF00"/>
                </a:solidFill>
              </a:rPr>
              <a:t>DDA </a:t>
            </a:r>
            <a:r>
              <a:rPr lang="en-US" sz="2000" dirty="0" smtClean="0">
                <a:solidFill>
                  <a:srgbClr val="FFFF00"/>
                </a:solidFill>
              </a:rPr>
              <a:t>735Zi, 40GS</a:t>
            </a:r>
            <a:r>
              <a:rPr lang="en-US" sz="2000" dirty="0">
                <a:solidFill>
                  <a:srgbClr val="FFFF00"/>
                </a:solidFill>
              </a:rPr>
              <a:t>/s) </a:t>
            </a:r>
            <a:r>
              <a:rPr lang="en-US" sz="2000" dirty="0" smtClean="0">
                <a:solidFill>
                  <a:srgbClr val="FFFF00"/>
                </a:solidFill>
              </a:rPr>
              <a:t>or HPTDC.</a:t>
            </a:r>
            <a:endParaRPr lang="en-US" sz="2000" dirty="0">
              <a:solidFill>
                <a:srgbClr val="FFFF00"/>
              </a:solidFill>
            </a:endParaRPr>
          </a:p>
        </p:txBody>
      </p:sp>
      <p:grpSp>
        <p:nvGrpSpPr>
          <p:cNvPr id="4" name="Group 3"/>
          <p:cNvGrpSpPr/>
          <p:nvPr/>
        </p:nvGrpSpPr>
        <p:grpSpPr>
          <a:xfrm>
            <a:off x="902710" y="2905808"/>
            <a:ext cx="7471680" cy="2710531"/>
            <a:chOff x="902710" y="2905808"/>
            <a:chExt cx="7471680" cy="2710531"/>
          </a:xfrm>
        </p:grpSpPr>
        <p:grpSp>
          <p:nvGrpSpPr>
            <p:cNvPr id="14" name="Group 13"/>
            <p:cNvGrpSpPr/>
            <p:nvPr/>
          </p:nvGrpSpPr>
          <p:grpSpPr>
            <a:xfrm>
              <a:off x="1724973" y="3148263"/>
              <a:ext cx="3381156" cy="2259868"/>
              <a:chOff x="1458388" y="2902866"/>
              <a:chExt cx="4128622" cy="2759452"/>
            </a:xfrm>
          </p:grpSpPr>
          <p:grpSp>
            <p:nvGrpSpPr>
              <p:cNvPr id="7" name="Group 6"/>
              <p:cNvGrpSpPr/>
              <p:nvPr/>
            </p:nvGrpSpPr>
            <p:grpSpPr>
              <a:xfrm>
                <a:off x="4089268" y="2902866"/>
                <a:ext cx="1003300" cy="608012"/>
                <a:chOff x="4465588" y="2628466"/>
                <a:chExt cx="1003300" cy="608012"/>
              </a:xfrm>
            </p:grpSpPr>
            <p:sp>
              <p:nvSpPr>
                <p:cNvPr id="92" name="AutoShape 537"/>
                <p:cNvSpPr>
                  <a:spLocks noChangeArrowheads="1"/>
                </p:cNvSpPr>
                <p:nvPr/>
              </p:nvSpPr>
              <p:spPr bwMode="auto">
                <a:xfrm>
                  <a:off x="4465588" y="2628466"/>
                  <a:ext cx="1003300" cy="608012"/>
                </a:xfrm>
                <a:prstGeom prst="cube">
                  <a:avLst>
                    <a:gd name="adj" fmla="val 8125"/>
                  </a:avLst>
                </a:prstGeom>
                <a:gradFill rotWithShape="0">
                  <a:gsLst>
                    <a:gs pos="0">
                      <a:schemeClr val="accent2"/>
                    </a:gs>
                    <a:gs pos="100000">
                      <a:schemeClr val="accent2">
                        <a:gamma/>
                        <a:shade val="0"/>
                        <a:invGamma/>
                      </a:schemeClr>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defPPr>
                    <a:defRPr lang="en-GB"/>
                  </a:defPPr>
                  <a:lvl1pPr algn="l" rtl="0" fontAlgn="base">
                    <a:spcBef>
                      <a:spcPct val="0"/>
                    </a:spcBef>
                    <a:spcAft>
                      <a:spcPct val="0"/>
                    </a:spcAft>
                    <a:defRPr sz="5500" kern="1200">
                      <a:solidFill>
                        <a:schemeClr val="tx1"/>
                      </a:solidFill>
                      <a:latin typeface="Arial" charset="0"/>
                      <a:ea typeface="+mn-ea"/>
                      <a:cs typeface="+mn-cs"/>
                    </a:defRPr>
                  </a:lvl1pPr>
                  <a:lvl2pPr marL="457200" algn="l" rtl="0" fontAlgn="base">
                    <a:spcBef>
                      <a:spcPct val="0"/>
                    </a:spcBef>
                    <a:spcAft>
                      <a:spcPct val="0"/>
                    </a:spcAft>
                    <a:defRPr sz="5500" kern="1200">
                      <a:solidFill>
                        <a:schemeClr val="tx1"/>
                      </a:solidFill>
                      <a:latin typeface="Arial" charset="0"/>
                      <a:ea typeface="+mn-ea"/>
                      <a:cs typeface="+mn-cs"/>
                    </a:defRPr>
                  </a:lvl2pPr>
                  <a:lvl3pPr marL="914400" algn="l" rtl="0" fontAlgn="base">
                    <a:spcBef>
                      <a:spcPct val="0"/>
                    </a:spcBef>
                    <a:spcAft>
                      <a:spcPct val="0"/>
                    </a:spcAft>
                    <a:defRPr sz="5500" kern="1200">
                      <a:solidFill>
                        <a:schemeClr val="tx1"/>
                      </a:solidFill>
                      <a:latin typeface="Arial" charset="0"/>
                      <a:ea typeface="+mn-ea"/>
                      <a:cs typeface="+mn-cs"/>
                    </a:defRPr>
                  </a:lvl3pPr>
                  <a:lvl4pPr marL="1371600" algn="l" rtl="0" fontAlgn="base">
                    <a:spcBef>
                      <a:spcPct val="0"/>
                    </a:spcBef>
                    <a:spcAft>
                      <a:spcPct val="0"/>
                    </a:spcAft>
                    <a:defRPr sz="5500" kern="1200">
                      <a:solidFill>
                        <a:schemeClr val="tx1"/>
                      </a:solidFill>
                      <a:latin typeface="Arial" charset="0"/>
                      <a:ea typeface="+mn-ea"/>
                      <a:cs typeface="+mn-cs"/>
                    </a:defRPr>
                  </a:lvl4pPr>
                  <a:lvl5pPr marL="1828800" algn="l" rtl="0" fontAlgn="base">
                    <a:spcBef>
                      <a:spcPct val="0"/>
                    </a:spcBef>
                    <a:spcAft>
                      <a:spcPct val="0"/>
                    </a:spcAft>
                    <a:defRPr sz="5500" kern="1200">
                      <a:solidFill>
                        <a:schemeClr val="tx1"/>
                      </a:solidFill>
                      <a:latin typeface="Arial" charset="0"/>
                      <a:ea typeface="+mn-ea"/>
                      <a:cs typeface="+mn-cs"/>
                    </a:defRPr>
                  </a:lvl5pPr>
                  <a:lvl6pPr marL="2286000" algn="l" defTabSz="457200" rtl="0" eaLnBrk="1" latinLnBrk="0" hangingPunct="1">
                    <a:defRPr sz="5500" kern="1200">
                      <a:solidFill>
                        <a:schemeClr val="tx1"/>
                      </a:solidFill>
                      <a:latin typeface="Arial" charset="0"/>
                      <a:ea typeface="+mn-ea"/>
                      <a:cs typeface="+mn-cs"/>
                    </a:defRPr>
                  </a:lvl6pPr>
                  <a:lvl7pPr marL="2743200" algn="l" defTabSz="457200" rtl="0" eaLnBrk="1" latinLnBrk="0" hangingPunct="1">
                    <a:defRPr sz="5500" kern="1200">
                      <a:solidFill>
                        <a:schemeClr val="tx1"/>
                      </a:solidFill>
                      <a:latin typeface="Arial" charset="0"/>
                      <a:ea typeface="+mn-ea"/>
                      <a:cs typeface="+mn-cs"/>
                    </a:defRPr>
                  </a:lvl7pPr>
                  <a:lvl8pPr marL="3200400" algn="l" defTabSz="457200" rtl="0" eaLnBrk="1" latinLnBrk="0" hangingPunct="1">
                    <a:defRPr sz="5500" kern="1200">
                      <a:solidFill>
                        <a:schemeClr val="tx1"/>
                      </a:solidFill>
                      <a:latin typeface="Arial" charset="0"/>
                      <a:ea typeface="+mn-ea"/>
                      <a:cs typeface="+mn-cs"/>
                    </a:defRPr>
                  </a:lvl8pPr>
                  <a:lvl9pPr marL="3657600" algn="l" defTabSz="457200" rtl="0" eaLnBrk="1" latinLnBrk="0" hangingPunct="1">
                    <a:defRPr sz="5500" kern="1200">
                      <a:solidFill>
                        <a:schemeClr val="tx1"/>
                      </a:solidFill>
                      <a:latin typeface="Arial" charset="0"/>
                      <a:ea typeface="+mn-ea"/>
                      <a:cs typeface="+mn-cs"/>
                    </a:defRPr>
                  </a:lvl9pPr>
                </a:lstStyle>
                <a:p>
                  <a:pPr>
                    <a:defRPr/>
                  </a:pPr>
                  <a:endParaRPr lang="en-US"/>
                </a:p>
              </p:txBody>
            </p:sp>
            <p:sp>
              <p:nvSpPr>
                <p:cNvPr id="117" name="Line 551"/>
                <p:cNvSpPr>
                  <a:spLocks noChangeShapeType="1"/>
                </p:cNvSpPr>
                <p:nvPr/>
              </p:nvSpPr>
              <p:spPr bwMode="auto">
                <a:xfrm>
                  <a:off x="4951651" y="3051425"/>
                  <a:ext cx="18625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18" name="Line 552"/>
                <p:cNvSpPr>
                  <a:spLocks noChangeShapeType="1"/>
                </p:cNvSpPr>
                <p:nvPr/>
              </p:nvSpPr>
              <p:spPr bwMode="auto">
                <a:xfrm flipV="1">
                  <a:off x="5137906" y="2844981"/>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19" name="Line 553"/>
                <p:cNvSpPr>
                  <a:spLocks noChangeShapeType="1"/>
                </p:cNvSpPr>
                <p:nvPr/>
              </p:nvSpPr>
              <p:spPr bwMode="auto">
                <a:xfrm>
                  <a:off x="5137906" y="2844981"/>
                  <a:ext cx="15605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20" name="Line 554"/>
                <p:cNvSpPr>
                  <a:spLocks noChangeShapeType="1"/>
                </p:cNvSpPr>
                <p:nvPr/>
              </p:nvSpPr>
              <p:spPr bwMode="auto">
                <a:xfrm flipV="1">
                  <a:off x="5293958" y="2844981"/>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21" name="Line 555"/>
                <p:cNvSpPr>
                  <a:spLocks noChangeShapeType="1"/>
                </p:cNvSpPr>
                <p:nvPr/>
              </p:nvSpPr>
              <p:spPr bwMode="auto">
                <a:xfrm>
                  <a:off x="5293958" y="3051425"/>
                  <a:ext cx="85577"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12" name="Line 558"/>
                <p:cNvSpPr>
                  <a:spLocks noChangeShapeType="1"/>
                </p:cNvSpPr>
                <p:nvPr/>
              </p:nvSpPr>
              <p:spPr bwMode="auto">
                <a:xfrm>
                  <a:off x="4964236" y="3051425"/>
                  <a:ext cx="18625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13" name="Line 559"/>
                <p:cNvSpPr>
                  <a:spLocks noChangeShapeType="1"/>
                </p:cNvSpPr>
                <p:nvPr/>
              </p:nvSpPr>
              <p:spPr bwMode="auto">
                <a:xfrm flipV="1">
                  <a:off x="5150491" y="2844981"/>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14" name="Line 560"/>
                <p:cNvSpPr>
                  <a:spLocks noChangeShapeType="1"/>
                </p:cNvSpPr>
                <p:nvPr/>
              </p:nvSpPr>
              <p:spPr bwMode="auto">
                <a:xfrm>
                  <a:off x="5150491" y="2844981"/>
                  <a:ext cx="15605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15" name="Line 561"/>
                <p:cNvSpPr>
                  <a:spLocks noChangeShapeType="1"/>
                </p:cNvSpPr>
                <p:nvPr/>
              </p:nvSpPr>
              <p:spPr bwMode="auto">
                <a:xfrm flipV="1">
                  <a:off x="5306543" y="2844981"/>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16" name="Line 562"/>
                <p:cNvSpPr>
                  <a:spLocks noChangeShapeType="1"/>
                </p:cNvSpPr>
                <p:nvPr/>
              </p:nvSpPr>
              <p:spPr bwMode="auto">
                <a:xfrm>
                  <a:off x="5306543" y="3051425"/>
                  <a:ext cx="85577"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07" name="Line 564"/>
                <p:cNvSpPr>
                  <a:spLocks noChangeShapeType="1"/>
                </p:cNvSpPr>
                <p:nvPr/>
              </p:nvSpPr>
              <p:spPr bwMode="auto">
                <a:xfrm>
                  <a:off x="4934032" y="3051425"/>
                  <a:ext cx="18625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08" name="Line 565"/>
                <p:cNvSpPr>
                  <a:spLocks noChangeShapeType="1"/>
                </p:cNvSpPr>
                <p:nvPr/>
              </p:nvSpPr>
              <p:spPr bwMode="auto">
                <a:xfrm flipV="1">
                  <a:off x="5120287" y="2844981"/>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09" name="Line 566"/>
                <p:cNvSpPr>
                  <a:spLocks noChangeShapeType="1"/>
                </p:cNvSpPr>
                <p:nvPr/>
              </p:nvSpPr>
              <p:spPr bwMode="auto">
                <a:xfrm>
                  <a:off x="5120287" y="2844981"/>
                  <a:ext cx="15605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10" name="Line 567"/>
                <p:cNvSpPr>
                  <a:spLocks noChangeShapeType="1"/>
                </p:cNvSpPr>
                <p:nvPr/>
              </p:nvSpPr>
              <p:spPr bwMode="auto">
                <a:xfrm flipV="1">
                  <a:off x="5276339" y="2844981"/>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11" name="Line 568"/>
                <p:cNvSpPr>
                  <a:spLocks noChangeShapeType="1"/>
                </p:cNvSpPr>
                <p:nvPr/>
              </p:nvSpPr>
              <p:spPr bwMode="auto">
                <a:xfrm>
                  <a:off x="5276339" y="3051425"/>
                  <a:ext cx="85577"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102" name="WordArt 572"/>
                <p:cNvSpPr>
                  <a:spLocks noChangeArrowheads="1" noChangeShapeType="1" noTextEdit="1"/>
                </p:cNvSpPr>
                <p:nvPr/>
              </p:nvSpPr>
              <p:spPr bwMode="auto">
                <a:xfrm>
                  <a:off x="4570331" y="2707770"/>
                  <a:ext cx="385096" cy="122733"/>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NINO</a:t>
                  </a:r>
                </a:p>
              </p:txBody>
            </p:sp>
          </p:grpSp>
          <p:sp>
            <p:nvSpPr>
              <p:cNvPr id="93" name="Freeform 127"/>
              <p:cNvSpPr>
                <a:spLocks/>
              </p:cNvSpPr>
              <p:nvPr/>
            </p:nvSpPr>
            <p:spPr bwMode="auto">
              <a:xfrm rot="18703669">
                <a:off x="3273460" y="3969722"/>
                <a:ext cx="297637" cy="54128"/>
              </a:xfrm>
              <a:custGeom>
                <a:avLst/>
                <a:gdLst>
                  <a:gd name="T0" fmla="*/ 0 w 584"/>
                  <a:gd name="T1" fmla="*/ 2147483647 h 206"/>
                  <a:gd name="T2" fmla="*/ 2147483647 w 584"/>
                  <a:gd name="T3" fmla="*/ 2147483647 h 206"/>
                  <a:gd name="T4" fmla="*/ 2147483647 w 584"/>
                  <a:gd name="T5" fmla="*/ 2147483647 h 206"/>
                  <a:gd name="T6" fmla="*/ 2147483647 w 584"/>
                  <a:gd name="T7" fmla="*/ 0 h 206"/>
                  <a:gd name="T8" fmla="*/ 2147483647 w 584"/>
                  <a:gd name="T9" fmla="*/ 2147483647 h 206"/>
                  <a:gd name="T10" fmla="*/ 2147483647 w 584"/>
                  <a:gd name="T11" fmla="*/ 2147483647 h 206"/>
                  <a:gd name="T12" fmla="*/ 2147483647 w 584"/>
                  <a:gd name="T13" fmla="*/ 2147483647 h 206"/>
                  <a:gd name="T14" fmla="*/ 2147483647 w 584"/>
                  <a:gd name="T15" fmla="*/ 0 h 206"/>
                  <a:gd name="T16" fmla="*/ 2147483647 w 584"/>
                  <a:gd name="T17" fmla="*/ 2147483647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4"/>
                  <a:gd name="T28" fmla="*/ 0 h 206"/>
                  <a:gd name="T29" fmla="*/ 584 w 58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4" h="206">
                    <a:moveTo>
                      <a:pt x="0" y="195"/>
                    </a:moveTo>
                    <a:cubicBezTo>
                      <a:pt x="28" y="106"/>
                      <a:pt x="57" y="18"/>
                      <a:pt x="80" y="19"/>
                    </a:cubicBezTo>
                    <a:cubicBezTo>
                      <a:pt x="103" y="20"/>
                      <a:pt x="112" y="206"/>
                      <a:pt x="136" y="203"/>
                    </a:cubicBezTo>
                    <a:cubicBezTo>
                      <a:pt x="160" y="200"/>
                      <a:pt x="197" y="6"/>
                      <a:pt x="224" y="3"/>
                    </a:cubicBezTo>
                    <a:cubicBezTo>
                      <a:pt x="251" y="0"/>
                      <a:pt x="273" y="186"/>
                      <a:pt x="296" y="187"/>
                    </a:cubicBezTo>
                    <a:cubicBezTo>
                      <a:pt x="319" y="188"/>
                      <a:pt x="337" y="15"/>
                      <a:pt x="360" y="11"/>
                    </a:cubicBezTo>
                    <a:cubicBezTo>
                      <a:pt x="383" y="7"/>
                      <a:pt x="408" y="164"/>
                      <a:pt x="432" y="163"/>
                    </a:cubicBezTo>
                    <a:cubicBezTo>
                      <a:pt x="456" y="162"/>
                      <a:pt x="479" y="4"/>
                      <a:pt x="504" y="3"/>
                    </a:cubicBezTo>
                    <a:cubicBezTo>
                      <a:pt x="529" y="2"/>
                      <a:pt x="571" y="130"/>
                      <a:pt x="584" y="155"/>
                    </a:cubicBezTo>
                  </a:path>
                </a:pathLst>
              </a:custGeom>
              <a:noFill/>
              <a:ln w="19050">
                <a:solidFill>
                  <a:srgbClr val="FF3300"/>
                </a:solidFill>
                <a:round/>
                <a:headEnd/>
                <a:tailEnd/>
              </a:ln>
            </p:spPr>
            <p:txBody>
              <a:bodyPr wrap="none" anchor="ctr">
                <a:prstTxWarp prst="textNoShape">
                  <a:avLst/>
                </a:prstTxWarp>
              </a:bodyPr>
              <a:lstStyle/>
              <a:p>
                <a:endParaRPr lang="en-US" sz="5500">
                  <a:latin typeface="Arial" pitchFamily="-109" charset="0"/>
                </a:endParaRPr>
              </a:p>
            </p:txBody>
          </p:sp>
          <p:sp>
            <p:nvSpPr>
              <p:cNvPr id="96" name="AutoShape 520" descr="Large grid"/>
              <p:cNvSpPr>
                <a:spLocks noChangeArrowheads="1"/>
              </p:cNvSpPr>
              <p:nvPr/>
            </p:nvSpPr>
            <p:spPr bwMode="auto">
              <a:xfrm>
                <a:off x="3740989" y="3137023"/>
                <a:ext cx="868983" cy="526809"/>
              </a:xfrm>
              <a:prstGeom prst="cube">
                <a:avLst>
                  <a:gd name="adj" fmla="val 8125"/>
                </a:avLst>
              </a:prstGeom>
              <a:pattFill prst="lgGrid">
                <a:fgClr>
                  <a:srgbClr val="FFFFCC"/>
                </a:fgClr>
                <a:bgClr>
                  <a:schemeClr val="bg2"/>
                </a:bgClr>
              </a:pattFill>
              <a:ln w="9525">
                <a:solidFill>
                  <a:schemeClr val="tx1"/>
                </a:solidFill>
                <a:miter lim="800000"/>
                <a:headEnd/>
                <a:tailEnd/>
              </a:ln>
            </p:spPr>
            <p:txBody>
              <a:bodyPr wrap="none" anchor="ctr">
                <a:prstTxWarp prst="textNoShape">
                  <a:avLst/>
                </a:prstTxWarp>
              </a:bodyPr>
              <a:lstStyle/>
              <a:p>
                <a:endParaRPr lang="en-US" sz="5500">
                  <a:latin typeface="Arial" pitchFamily="-109" charset="0"/>
                </a:endParaRPr>
              </a:p>
            </p:txBody>
          </p:sp>
          <p:sp>
            <p:nvSpPr>
              <p:cNvPr id="97" name="AutoShape 519" descr="Blue tissue paper"/>
              <p:cNvSpPr>
                <a:spLocks noChangeArrowheads="1"/>
              </p:cNvSpPr>
              <p:nvPr/>
            </p:nvSpPr>
            <p:spPr bwMode="auto">
              <a:xfrm>
                <a:off x="3479225" y="3484453"/>
                <a:ext cx="481370" cy="481492"/>
              </a:xfrm>
              <a:prstGeom prst="cube">
                <a:avLst>
                  <a:gd name="adj" fmla="val 73074"/>
                </a:avLst>
              </a:prstGeom>
              <a:gradFill rotWithShape="0">
                <a:gsLst>
                  <a:gs pos="0">
                    <a:srgbClr val="3333FF">
                      <a:alpha val="60999"/>
                    </a:srgbClr>
                  </a:gs>
                  <a:gs pos="100000">
                    <a:srgbClr val="FFFFFF">
                      <a:alpha val="54999"/>
                    </a:srgbClr>
                  </a:gs>
                </a:gsLst>
                <a:path path="rect">
                  <a:fillToRect l="50000" t="50000" r="50000" b="50000"/>
                </a:path>
              </a:gradFill>
              <a:ln w="6350">
                <a:solidFill>
                  <a:schemeClr val="tx1"/>
                </a:solidFill>
                <a:miter lim="800000"/>
                <a:headEnd/>
                <a:tailEnd/>
              </a:ln>
            </p:spPr>
            <p:txBody>
              <a:bodyPr wrap="none" anchor="ctr">
                <a:prstTxWarp prst="textNoShape">
                  <a:avLst/>
                </a:prstTxWarp>
              </a:bodyPr>
              <a:lstStyle/>
              <a:p>
                <a:endParaRPr lang="en-US" sz="5500">
                  <a:latin typeface="Arial" pitchFamily="-109" charset="0"/>
                </a:endParaRPr>
              </a:p>
            </p:txBody>
          </p:sp>
          <p:sp>
            <p:nvSpPr>
              <p:cNvPr id="98" name="Freeform 132"/>
              <p:cNvSpPr>
                <a:spLocks/>
              </p:cNvSpPr>
              <p:nvPr/>
            </p:nvSpPr>
            <p:spPr bwMode="auto">
              <a:xfrm>
                <a:off x="4292205" y="3360461"/>
                <a:ext cx="236595" cy="282601"/>
              </a:xfrm>
              <a:custGeom>
                <a:avLst/>
                <a:gdLst>
                  <a:gd name="T0" fmla="*/ 0 w 496"/>
                  <a:gd name="T1" fmla="*/ 2147483647 h 593"/>
                  <a:gd name="T2" fmla="*/ 2147483647 w 496"/>
                  <a:gd name="T3" fmla="*/ 2147483647 h 593"/>
                  <a:gd name="T4" fmla="*/ 2147483647 w 496"/>
                  <a:gd name="T5" fmla="*/ 2147483647 h 593"/>
                  <a:gd name="T6" fmla="*/ 2147483647 w 496"/>
                  <a:gd name="T7" fmla="*/ 2147483647 h 593"/>
                  <a:gd name="T8" fmla="*/ 2147483647 w 496"/>
                  <a:gd name="T9" fmla="*/ 2147483647 h 593"/>
                  <a:gd name="T10" fmla="*/ 2147483647 w 496"/>
                  <a:gd name="T11" fmla="*/ 2147483647 h 593"/>
                  <a:gd name="T12" fmla="*/ 2147483647 w 496"/>
                  <a:gd name="T13" fmla="*/ 2147483647 h 593"/>
                  <a:gd name="T14" fmla="*/ 2147483647 w 496"/>
                  <a:gd name="T15" fmla="*/ 2147483647 h 593"/>
                  <a:gd name="T16" fmla="*/ 2147483647 w 496"/>
                  <a:gd name="T17" fmla="*/ 2147483647 h 593"/>
                  <a:gd name="T18" fmla="*/ 2147483647 w 496"/>
                  <a:gd name="T19" fmla="*/ 2147483647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
                  <a:gd name="T31" fmla="*/ 0 h 593"/>
                  <a:gd name="T32" fmla="*/ 496 w 496"/>
                  <a:gd name="T33" fmla="*/ 593 h 5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 h="593">
                    <a:moveTo>
                      <a:pt x="0" y="569"/>
                    </a:moveTo>
                    <a:cubicBezTo>
                      <a:pt x="35" y="462"/>
                      <a:pt x="25" y="123"/>
                      <a:pt x="32" y="9"/>
                    </a:cubicBezTo>
                    <a:cubicBezTo>
                      <a:pt x="51" y="66"/>
                      <a:pt x="23" y="0"/>
                      <a:pt x="64" y="49"/>
                    </a:cubicBezTo>
                    <a:cubicBezTo>
                      <a:pt x="71" y="58"/>
                      <a:pt x="72" y="71"/>
                      <a:pt x="80" y="81"/>
                    </a:cubicBezTo>
                    <a:cubicBezTo>
                      <a:pt x="86" y="88"/>
                      <a:pt x="97" y="90"/>
                      <a:pt x="104" y="97"/>
                    </a:cubicBezTo>
                    <a:cubicBezTo>
                      <a:pt x="113" y="106"/>
                      <a:pt x="120" y="118"/>
                      <a:pt x="128" y="129"/>
                    </a:cubicBezTo>
                    <a:cubicBezTo>
                      <a:pt x="156" y="169"/>
                      <a:pt x="164" y="216"/>
                      <a:pt x="192" y="257"/>
                    </a:cubicBezTo>
                    <a:cubicBezTo>
                      <a:pt x="205" y="309"/>
                      <a:pt x="252" y="360"/>
                      <a:pt x="288" y="401"/>
                    </a:cubicBezTo>
                    <a:cubicBezTo>
                      <a:pt x="318" y="493"/>
                      <a:pt x="370" y="483"/>
                      <a:pt x="432" y="545"/>
                    </a:cubicBezTo>
                    <a:cubicBezTo>
                      <a:pt x="480" y="593"/>
                      <a:pt x="440" y="585"/>
                      <a:pt x="496" y="585"/>
                    </a:cubicBezTo>
                  </a:path>
                </a:pathLst>
              </a:custGeom>
              <a:noFill/>
              <a:ln w="38100">
                <a:solidFill>
                  <a:srgbClr val="FF3300"/>
                </a:solidFill>
                <a:round/>
                <a:headEnd/>
                <a:tailEnd/>
              </a:ln>
            </p:spPr>
            <p:txBody>
              <a:bodyPr wrap="none" anchor="ctr">
                <a:prstTxWarp prst="textNoShape">
                  <a:avLst/>
                </a:prstTxWarp>
              </a:bodyPr>
              <a:lstStyle/>
              <a:p>
                <a:endParaRPr lang="en-US" sz="5500">
                  <a:latin typeface="Arial" pitchFamily="-109" charset="0"/>
                </a:endParaRPr>
              </a:p>
            </p:txBody>
          </p:sp>
          <p:sp>
            <p:nvSpPr>
              <p:cNvPr id="100" name="WordArt 570"/>
              <p:cNvSpPr>
                <a:spLocks noChangeArrowheads="1" noChangeShapeType="1" noTextEdit="1"/>
              </p:cNvSpPr>
              <p:nvPr/>
            </p:nvSpPr>
            <p:spPr bwMode="auto">
              <a:xfrm>
                <a:off x="3774969" y="3213810"/>
                <a:ext cx="523529" cy="166792"/>
              </a:xfrm>
              <a:prstGeom prst="rect">
                <a:avLst/>
              </a:prstGeom>
            </p:spPr>
            <p:txBody>
              <a:bodyPr wrap="none" fromWordArt="1">
                <a:prstTxWarp prst="textPlain">
                  <a:avLst>
                    <a:gd name="adj" fmla="val 50000"/>
                  </a:avLst>
                </a:prstTxWarp>
              </a:bodyPr>
              <a:lstStyle/>
              <a:p>
                <a:pPr algn="ctr"/>
                <a:r>
                  <a:rPr lang="en-US" sz="3600" kern="10" spc="720" dirty="0" smtClean="0">
                    <a:ln w="9525">
                      <a:noFill/>
                      <a:round/>
                      <a:headEnd/>
                      <a:tailEnd/>
                    </a:ln>
                    <a:solidFill>
                      <a:srgbClr val="FF3300"/>
                    </a:solidFill>
                    <a:effectLst>
                      <a:outerShdw blurRad="63500" dist="46662" dir="3284183" algn="ctr" rotWithShape="0">
                        <a:srgbClr val="4D4D4D">
                          <a:alpha val="74997"/>
                        </a:srgbClr>
                      </a:outerShdw>
                    </a:effectLst>
                    <a:latin typeface="Arial Black"/>
                    <a:ea typeface="Arial Black"/>
                    <a:cs typeface="Arial Black"/>
                  </a:rPr>
                  <a:t>SiPM</a:t>
                </a:r>
                <a:endParaRPr lang="en-US" sz="3600" kern="10" spc="720" dirty="0">
                  <a:ln w="9525">
                    <a:noFill/>
                    <a:round/>
                    <a:headEnd/>
                    <a:tailEnd/>
                  </a:ln>
                  <a:solidFill>
                    <a:srgbClr val="FF3300"/>
                  </a:solidFill>
                  <a:effectLst>
                    <a:outerShdw blurRad="63500" dist="46662" dir="3284183" algn="ctr" rotWithShape="0">
                      <a:srgbClr val="4D4D4D">
                        <a:alpha val="74997"/>
                      </a:srgbClr>
                    </a:outerShdw>
                  </a:effectLst>
                  <a:latin typeface="Arial Black"/>
                  <a:ea typeface="Arial Black"/>
                  <a:cs typeface="Arial Black"/>
                </a:endParaRPr>
              </a:p>
            </p:txBody>
          </p:sp>
          <p:sp>
            <p:nvSpPr>
              <p:cNvPr id="103" name="WordArt 573"/>
              <p:cNvSpPr>
                <a:spLocks noChangeArrowheads="1" noChangeShapeType="1" noTextEdit="1"/>
              </p:cNvSpPr>
              <p:nvPr/>
            </p:nvSpPr>
            <p:spPr bwMode="auto">
              <a:xfrm>
                <a:off x="3835376" y="3755096"/>
                <a:ext cx="385096" cy="122733"/>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CCFFCC"/>
                    </a:solidFill>
                    <a:effectLst>
                      <a:outerShdw blurRad="63500" dist="46662" dir="3284183" algn="ctr" rotWithShape="0">
                        <a:srgbClr val="4D4D4D">
                          <a:alpha val="74997"/>
                        </a:srgbClr>
                      </a:outerShdw>
                    </a:effectLst>
                    <a:latin typeface="Arial Black"/>
                    <a:ea typeface="Arial Black"/>
                    <a:cs typeface="Arial Black"/>
                  </a:rPr>
                  <a:t>LSO</a:t>
                </a:r>
              </a:p>
            </p:txBody>
          </p:sp>
          <p:sp>
            <p:nvSpPr>
              <p:cNvPr id="89" name="Freeform 127"/>
              <p:cNvSpPr>
                <a:spLocks/>
              </p:cNvSpPr>
              <p:nvPr/>
            </p:nvSpPr>
            <p:spPr bwMode="auto">
              <a:xfrm rot="18900000">
                <a:off x="2855847" y="4432403"/>
                <a:ext cx="297631" cy="54129"/>
              </a:xfrm>
              <a:custGeom>
                <a:avLst/>
                <a:gdLst>
                  <a:gd name="T0" fmla="*/ 0 w 584"/>
                  <a:gd name="T1" fmla="*/ 2147483647 h 206"/>
                  <a:gd name="T2" fmla="*/ 2147483647 w 584"/>
                  <a:gd name="T3" fmla="*/ 2147483647 h 206"/>
                  <a:gd name="T4" fmla="*/ 2147483647 w 584"/>
                  <a:gd name="T5" fmla="*/ 2147483647 h 206"/>
                  <a:gd name="T6" fmla="*/ 2147483647 w 584"/>
                  <a:gd name="T7" fmla="*/ 0 h 206"/>
                  <a:gd name="T8" fmla="*/ 2147483647 w 584"/>
                  <a:gd name="T9" fmla="*/ 2147483647 h 206"/>
                  <a:gd name="T10" fmla="*/ 2147483647 w 584"/>
                  <a:gd name="T11" fmla="*/ 2147483647 h 206"/>
                  <a:gd name="T12" fmla="*/ 2147483647 w 584"/>
                  <a:gd name="T13" fmla="*/ 2147483647 h 206"/>
                  <a:gd name="T14" fmla="*/ 2147483647 w 584"/>
                  <a:gd name="T15" fmla="*/ 0 h 206"/>
                  <a:gd name="T16" fmla="*/ 2147483647 w 584"/>
                  <a:gd name="T17" fmla="*/ 2147483647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4"/>
                  <a:gd name="T28" fmla="*/ 0 h 206"/>
                  <a:gd name="T29" fmla="*/ 584 w 58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4" h="206">
                    <a:moveTo>
                      <a:pt x="0" y="195"/>
                    </a:moveTo>
                    <a:cubicBezTo>
                      <a:pt x="28" y="106"/>
                      <a:pt x="57" y="18"/>
                      <a:pt x="80" y="19"/>
                    </a:cubicBezTo>
                    <a:cubicBezTo>
                      <a:pt x="103" y="20"/>
                      <a:pt x="112" y="206"/>
                      <a:pt x="136" y="203"/>
                    </a:cubicBezTo>
                    <a:cubicBezTo>
                      <a:pt x="160" y="200"/>
                      <a:pt x="197" y="6"/>
                      <a:pt x="224" y="3"/>
                    </a:cubicBezTo>
                    <a:cubicBezTo>
                      <a:pt x="251" y="0"/>
                      <a:pt x="273" y="186"/>
                      <a:pt x="296" y="187"/>
                    </a:cubicBezTo>
                    <a:cubicBezTo>
                      <a:pt x="319" y="188"/>
                      <a:pt x="337" y="15"/>
                      <a:pt x="360" y="11"/>
                    </a:cubicBezTo>
                    <a:cubicBezTo>
                      <a:pt x="383" y="7"/>
                      <a:pt x="408" y="164"/>
                      <a:pt x="432" y="163"/>
                    </a:cubicBezTo>
                    <a:cubicBezTo>
                      <a:pt x="456" y="162"/>
                      <a:pt x="479" y="4"/>
                      <a:pt x="504" y="3"/>
                    </a:cubicBezTo>
                    <a:cubicBezTo>
                      <a:pt x="529" y="2"/>
                      <a:pt x="571" y="130"/>
                      <a:pt x="584" y="155"/>
                    </a:cubicBezTo>
                  </a:path>
                </a:pathLst>
              </a:custGeom>
              <a:noFill/>
              <a:ln w="19050">
                <a:solidFill>
                  <a:srgbClr val="FF3300"/>
                </a:solidFill>
                <a:round/>
                <a:headEnd/>
                <a:tailEnd/>
              </a:ln>
            </p:spPr>
            <p:txBody>
              <a:bodyPr wrap="none" anchor="ctr">
                <a:prstTxWarp prst="textNoShape">
                  <a:avLst/>
                </a:prstTxWarp>
              </a:bodyPr>
              <a:lstStyle/>
              <a:p>
                <a:endParaRPr lang="en-US" sz="5500">
                  <a:latin typeface="Arial" pitchFamily="-109" charset="0"/>
                </a:endParaRPr>
              </a:p>
            </p:txBody>
          </p:sp>
          <p:sp>
            <p:nvSpPr>
              <p:cNvPr id="90" name="AutoShape 519" descr="Blue tissue paper"/>
              <p:cNvSpPr>
                <a:spLocks noChangeArrowheads="1"/>
              </p:cNvSpPr>
              <p:nvPr/>
            </p:nvSpPr>
            <p:spPr bwMode="auto">
              <a:xfrm>
                <a:off x="2397797" y="4574922"/>
                <a:ext cx="481370" cy="481492"/>
              </a:xfrm>
              <a:prstGeom prst="cube">
                <a:avLst>
                  <a:gd name="adj" fmla="val 73074"/>
                </a:avLst>
              </a:prstGeom>
              <a:gradFill rotWithShape="0">
                <a:gsLst>
                  <a:gs pos="0">
                    <a:srgbClr val="3333FF">
                      <a:alpha val="60999"/>
                    </a:srgbClr>
                  </a:gs>
                  <a:gs pos="100000">
                    <a:srgbClr val="FFFFFF">
                      <a:alpha val="54999"/>
                    </a:srgbClr>
                  </a:gs>
                </a:gsLst>
                <a:path path="rect">
                  <a:fillToRect l="50000" t="50000" r="50000" b="50000"/>
                </a:path>
              </a:gradFill>
              <a:ln w="6350">
                <a:solidFill>
                  <a:schemeClr val="tx1"/>
                </a:solidFill>
                <a:miter lim="800000"/>
                <a:headEnd/>
                <a:tailEnd/>
              </a:ln>
            </p:spPr>
            <p:txBody>
              <a:bodyPr wrap="none" anchor="ctr">
                <a:prstTxWarp prst="textNoShape">
                  <a:avLst/>
                </a:prstTxWarp>
              </a:bodyPr>
              <a:lstStyle/>
              <a:p>
                <a:endParaRPr lang="en-US" sz="5500">
                  <a:latin typeface="Arial" pitchFamily="-109" charset="0"/>
                </a:endParaRPr>
              </a:p>
            </p:txBody>
          </p:sp>
          <p:sp>
            <p:nvSpPr>
              <p:cNvPr id="91" name="WordArt 573"/>
              <p:cNvSpPr>
                <a:spLocks noChangeArrowheads="1" noChangeShapeType="1" noTextEdit="1"/>
              </p:cNvSpPr>
              <p:nvPr/>
            </p:nvSpPr>
            <p:spPr bwMode="auto">
              <a:xfrm>
                <a:off x="2793149" y="4790685"/>
                <a:ext cx="385096" cy="122733"/>
              </a:xfrm>
              <a:prstGeom prst="rect">
                <a:avLst/>
              </a:prstGeom>
            </p:spPr>
            <p:txBody>
              <a:bodyPr wrap="none" fromWordArt="1">
                <a:prstTxWarp prst="textPlain">
                  <a:avLst>
                    <a:gd name="adj" fmla="val 50000"/>
                  </a:avLst>
                </a:prstTxWarp>
              </a:bodyPr>
              <a:lstStyle/>
              <a:p>
                <a:pPr algn="ctr"/>
                <a:r>
                  <a:rPr lang="en-US" sz="3600" kern="10" spc="720" dirty="0">
                    <a:ln w="9525">
                      <a:noFill/>
                      <a:round/>
                      <a:headEnd/>
                      <a:tailEnd/>
                    </a:ln>
                    <a:solidFill>
                      <a:srgbClr val="CCFFCC"/>
                    </a:solidFill>
                    <a:effectLst>
                      <a:outerShdw blurRad="63500" dist="46662" dir="3284183" algn="ctr" rotWithShape="0">
                        <a:srgbClr val="4D4D4D">
                          <a:alpha val="74997"/>
                        </a:srgbClr>
                      </a:outerShdw>
                    </a:effectLst>
                    <a:latin typeface="Arial Black"/>
                    <a:ea typeface="Arial Black"/>
                    <a:cs typeface="Arial Black"/>
                  </a:rPr>
                  <a:t>LSO</a:t>
                </a:r>
              </a:p>
            </p:txBody>
          </p:sp>
          <p:sp>
            <p:nvSpPr>
              <p:cNvPr id="86" name="AutoShape 520" descr="Large grid"/>
              <p:cNvSpPr>
                <a:spLocks noChangeArrowheads="1"/>
              </p:cNvSpPr>
              <p:nvPr/>
            </p:nvSpPr>
            <p:spPr bwMode="auto">
              <a:xfrm>
                <a:off x="1909167" y="4754257"/>
                <a:ext cx="868983" cy="526809"/>
              </a:xfrm>
              <a:prstGeom prst="cube">
                <a:avLst>
                  <a:gd name="adj" fmla="val 8125"/>
                </a:avLst>
              </a:prstGeom>
              <a:pattFill prst="lgGrid">
                <a:fgClr>
                  <a:srgbClr val="FFFFCC"/>
                </a:fgClr>
                <a:bgClr>
                  <a:schemeClr val="bg2"/>
                </a:bgClr>
              </a:pattFill>
              <a:ln w="9525">
                <a:solidFill>
                  <a:schemeClr val="tx1"/>
                </a:solidFill>
                <a:miter lim="800000"/>
                <a:headEnd/>
                <a:tailEnd/>
              </a:ln>
            </p:spPr>
            <p:txBody>
              <a:bodyPr wrap="none" anchor="ctr">
                <a:prstTxWarp prst="textNoShape">
                  <a:avLst/>
                </a:prstTxWarp>
              </a:bodyPr>
              <a:lstStyle/>
              <a:p>
                <a:endParaRPr lang="en-US" sz="5500">
                  <a:latin typeface="Arial" pitchFamily="-109" charset="0"/>
                </a:endParaRPr>
              </a:p>
            </p:txBody>
          </p:sp>
          <p:sp>
            <p:nvSpPr>
              <p:cNvPr id="87" name="Freeform 132"/>
              <p:cNvSpPr>
                <a:spLocks/>
              </p:cNvSpPr>
              <p:nvPr/>
            </p:nvSpPr>
            <p:spPr bwMode="auto">
              <a:xfrm>
                <a:off x="2460383" y="4977695"/>
                <a:ext cx="236594" cy="282601"/>
              </a:xfrm>
              <a:custGeom>
                <a:avLst/>
                <a:gdLst>
                  <a:gd name="T0" fmla="*/ 0 w 496"/>
                  <a:gd name="T1" fmla="*/ 2147483647 h 593"/>
                  <a:gd name="T2" fmla="*/ 2147483647 w 496"/>
                  <a:gd name="T3" fmla="*/ 2147483647 h 593"/>
                  <a:gd name="T4" fmla="*/ 2147483647 w 496"/>
                  <a:gd name="T5" fmla="*/ 2147483647 h 593"/>
                  <a:gd name="T6" fmla="*/ 2147483647 w 496"/>
                  <a:gd name="T7" fmla="*/ 2147483647 h 593"/>
                  <a:gd name="T8" fmla="*/ 2147483647 w 496"/>
                  <a:gd name="T9" fmla="*/ 2147483647 h 593"/>
                  <a:gd name="T10" fmla="*/ 2147483647 w 496"/>
                  <a:gd name="T11" fmla="*/ 2147483647 h 593"/>
                  <a:gd name="T12" fmla="*/ 2147483647 w 496"/>
                  <a:gd name="T13" fmla="*/ 2147483647 h 593"/>
                  <a:gd name="T14" fmla="*/ 2147483647 w 496"/>
                  <a:gd name="T15" fmla="*/ 2147483647 h 593"/>
                  <a:gd name="T16" fmla="*/ 2147483647 w 496"/>
                  <a:gd name="T17" fmla="*/ 2147483647 h 593"/>
                  <a:gd name="T18" fmla="*/ 2147483647 w 496"/>
                  <a:gd name="T19" fmla="*/ 2147483647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
                  <a:gd name="T31" fmla="*/ 0 h 593"/>
                  <a:gd name="T32" fmla="*/ 496 w 496"/>
                  <a:gd name="T33" fmla="*/ 593 h 5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 h="593">
                    <a:moveTo>
                      <a:pt x="0" y="569"/>
                    </a:moveTo>
                    <a:cubicBezTo>
                      <a:pt x="35" y="462"/>
                      <a:pt x="25" y="123"/>
                      <a:pt x="32" y="9"/>
                    </a:cubicBezTo>
                    <a:cubicBezTo>
                      <a:pt x="51" y="66"/>
                      <a:pt x="23" y="0"/>
                      <a:pt x="64" y="49"/>
                    </a:cubicBezTo>
                    <a:cubicBezTo>
                      <a:pt x="71" y="58"/>
                      <a:pt x="72" y="71"/>
                      <a:pt x="80" y="81"/>
                    </a:cubicBezTo>
                    <a:cubicBezTo>
                      <a:pt x="86" y="88"/>
                      <a:pt x="97" y="90"/>
                      <a:pt x="104" y="97"/>
                    </a:cubicBezTo>
                    <a:cubicBezTo>
                      <a:pt x="113" y="106"/>
                      <a:pt x="120" y="118"/>
                      <a:pt x="128" y="129"/>
                    </a:cubicBezTo>
                    <a:cubicBezTo>
                      <a:pt x="156" y="169"/>
                      <a:pt x="164" y="216"/>
                      <a:pt x="192" y="257"/>
                    </a:cubicBezTo>
                    <a:cubicBezTo>
                      <a:pt x="205" y="309"/>
                      <a:pt x="252" y="360"/>
                      <a:pt x="288" y="401"/>
                    </a:cubicBezTo>
                    <a:cubicBezTo>
                      <a:pt x="318" y="493"/>
                      <a:pt x="370" y="483"/>
                      <a:pt x="432" y="545"/>
                    </a:cubicBezTo>
                    <a:cubicBezTo>
                      <a:pt x="480" y="593"/>
                      <a:pt x="440" y="585"/>
                      <a:pt x="496" y="585"/>
                    </a:cubicBezTo>
                  </a:path>
                </a:pathLst>
              </a:custGeom>
              <a:noFill/>
              <a:ln w="38100">
                <a:solidFill>
                  <a:srgbClr val="FF3300"/>
                </a:solidFill>
                <a:round/>
                <a:headEnd/>
                <a:tailEnd/>
              </a:ln>
            </p:spPr>
            <p:txBody>
              <a:bodyPr wrap="none" anchor="ctr">
                <a:prstTxWarp prst="textNoShape">
                  <a:avLst/>
                </a:prstTxWarp>
              </a:bodyPr>
              <a:lstStyle/>
              <a:p>
                <a:endParaRPr lang="en-US" sz="5500">
                  <a:latin typeface="Arial" pitchFamily="-109" charset="0"/>
                </a:endParaRPr>
              </a:p>
            </p:txBody>
          </p:sp>
          <p:sp>
            <p:nvSpPr>
              <p:cNvPr id="88" name="WordArt 570"/>
              <p:cNvSpPr>
                <a:spLocks noChangeArrowheads="1" noChangeShapeType="1" noTextEdit="1"/>
              </p:cNvSpPr>
              <p:nvPr/>
            </p:nvSpPr>
            <p:spPr bwMode="auto">
              <a:xfrm>
                <a:off x="1943147" y="4831044"/>
                <a:ext cx="523529" cy="166792"/>
              </a:xfrm>
              <a:prstGeom prst="rect">
                <a:avLst/>
              </a:prstGeom>
            </p:spPr>
            <p:txBody>
              <a:bodyPr wrap="none" fromWordArt="1">
                <a:prstTxWarp prst="textPlain">
                  <a:avLst>
                    <a:gd name="adj" fmla="val 50000"/>
                  </a:avLst>
                </a:prstTxWarp>
              </a:bodyPr>
              <a:lstStyle/>
              <a:p>
                <a:pPr algn="ctr"/>
                <a:r>
                  <a:rPr lang="en-US" sz="3600" kern="10" spc="720" dirty="0" smtClean="0">
                    <a:ln w="9525">
                      <a:noFill/>
                      <a:round/>
                      <a:headEnd/>
                      <a:tailEnd/>
                    </a:ln>
                    <a:solidFill>
                      <a:srgbClr val="FF3300"/>
                    </a:solidFill>
                    <a:effectLst>
                      <a:outerShdw blurRad="63500" dist="46662" dir="3284183" algn="ctr" rotWithShape="0">
                        <a:srgbClr val="4D4D4D">
                          <a:alpha val="74997"/>
                        </a:srgbClr>
                      </a:outerShdw>
                    </a:effectLst>
                    <a:latin typeface="Arial Black"/>
                    <a:ea typeface="Arial Black"/>
                    <a:cs typeface="Arial Black"/>
                  </a:rPr>
                  <a:t>SiPM</a:t>
                </a:r>
                <a:endParaRPr lang="en-US" sz="3600" kern="10" spc="720" dirty="0">
                  <a:ln w="9525">
                    <a:noFill/>
                    <a:round/>
                    <a:headEnd/>
                    <a:tailEnd/>
                  </a:ln>
                  <a:solidFill>
                    <a:srgbClr val="FF3300"/>
                  </a:solidFill>
                  <a:effectLst>
                    <a:outerShdw blurRad="63500" dist="46662" dir="3284183" algn="ctr" rotWithShape="0">
                      <a:srgbClr val="4D4D4D">
                        <a:alpha val="74997"/>
                      </a:srgbClr>
                    </a:outerShdw>
                  </a:effectLst>
                  <a:latin typeface="Arial Black"/>
                  <a:ea typeface="Arial Black"/>
                  <a:cs typeface="Arial Black"/>
                </a:endParaRPr>
              </a:p>
            </p:txBody>
          </p:sp>
          <p:grpSp>
            <p:nvGrpSpPr>
              <p:cNvPr id="6" name="Group 5"/>
              <p:cNvGrpSpPr/>
              <p:nvPr/>
            </p:nvGrpSpPr>
            <p:grpSpPr>
              <a:xfrm>
                <a:off x="1458388" y="5054306"/>
                <a:ext cx="1003300" cy="608012"/>
                <a:chOff x="909588" y="5320866"/>
                <a:chExt cx="1003300" cy="608012"/>
              </a:xfrm>
            </p:grpSpPr>
            <p:sp>
              <p:nvSpPr>
                <p:cNvPr id="62" name="AutoShape 537"/>
                <p:cNvSpPr>
                  <a:spLocks noChangeArrowheads="1"/>
                </p:cNvSpPr>
                <p:nvPr/>
              </p:nvSpPr>
              <p:spPr bwMode="auto">
                <a:xfrm>
                  <a:off x="909588" y="5320866"/>
                  <a:ext cx="1003300" cy="608012"/>
                </a:xfrm>
                <a:prstGeom prst="cube">
                  <a:avLst>
                    <a:gd name="adj" fmla="val 8125"/>
                  </a:avLst>
                </a:prstGeom>
                <a:gradFill rotWithShape="0">
                  <a:gsLst>
                    <a:gs pos="0">
                      <a:schemeClr val="accent2"/>
                    </a:gs>
                    <a:gs pos="100000">
                      <a:schemeClr val="accent2">
                        <a:gamma/>
                        <a:shade val="0"/>
                        <a:invGamma/>
                      </a:schemeClr>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defPPr>
                    <a:defRPr lang="en-GB"/>
                  </a:defPPr>
                  <a:lvl1pPr algn="l" rtl="0" fontAlgn="base">
                    <a:spcBef>
                      <a:spcPct val="0"/>
                    </a:spcBef>
                    <a:spcAft>
                      <a:spcPct val="0"/>
                    </a:spcAft>
                    <a:defRPr sz="5500" kern="1200">
                      <a:solidFill>
                        <a:schemeClr val="tx1"/>
                      </a:solidFill>
                      <a:latin typeface="Arial" charset="0"/>
                      <a:ea typeface="+mn-ea"/>
                      <a:cs typeface="+mn-cs"/>
                    </a:defRPr>
                  </a:lvl1pPr>
                  <a:lvl2pPr marL="457200" algn="l" rtl="0" fontAlgn="base">
                    <a:spcBef>
                      <a:spcPct val="0"/>
                    </a:spcBef>
                    <a:spcAft>
                      <a:spcPct val="0"/>
                    </a:spcAft>
                    <a:defRPr sz="5500" kern="1200">
                      <a:solidFill>
                        <a:schemeClr val="tx1"/>
                      </a:solidFill>
                      <a:latin typeface="Arial" charset="0"/>
                      <a:ea typeface="+mn-ea"/>
                      <a:cs typeface="+mn-cs"/>
                    </a:defRPr>
                  </a:lvl2pPr>
                  <a:lvl3pPr marL="914400" algn="l" rtl="0" fontAlgn="base">
                    <a:spcBef>
                      <a:spcPct val="0"/>
                    </a:spcBef>
                    <a:spcAft>
                      <a:spcPct val="0"/>
                    </a:spcAft>
                    <a:defRPr sz="5500" kern="1200">
                      <a:solidFill>
                        <a:schemeClr val="tx1"/>
                      </a:solidFill>
                      <a:latin typeface="Arial" charset="0"/>
                      <a:ea typeface="+mn-ea"/>
                      <a:cs typeface="+mn-cs"/>
                    </a:defRPr>
                  </a:lvl3pPr>
                  <a:lvl4pPr marL="1371600" algn="l" rtl="0" fontAlgn="base">
                    <a:spcBef>
                      <a:spcPct val="0"/>
                    </a:spcBef>
                    <a:spcAft>
                      <a:spcPct val="0"/>
                    </a:spcAft>
                    <a:defRPr sz="5500" kern="1200">
                      <a:solidFill>
                        <a:schemeClr val="tx1"/>
                      </a:solidFill>
                      <a:latin typeface="Arial" charset="0"/>
                      <a:ea typeface="+mn-ea"/>
                      <a:cs typeface="+mn-cs"/>
                    </a:defRPr>
                  </a:lvl4pPr>
                  <a:lvl5pPr marL="1828800" algn="l" rtl="0" fontAlgn="base">
                    <a:spcBef>
                      <a:spcPct val="0"/>
                    </a:spcBef>
                    <a:spcAft>
                      <a:spcPct val="0"/>
                    </a:spcAft>
                    <a:defRPr sz="5500" kern="1200">
                      <a:solidFill>
                        <a:schemeClr val="tx1"/>
                      </a:solidFill>
                      <a:latin typeface="Arial" charset="0"/>
                      <a:ea typeface="+mn-ea"/>
                      <a:cs typeface="+mn-cs"/>
                    </a:defRPr>
                  </a:lvl5pPr>
                  <a:lvl6pPr marL="2286000" algn="l" defTabSz="457200" rtl="0" eaLnBrk="1" latinLnBrk="0" hangingPunct="1">
                    <a:defRPr sz="5500" kern="1200">
                      <a:solidFill>
                        <a:schemeClr val="tx1"/>
                      </a:solidFill>
                      <a:latin typeface="Arial" charset="0"/>
                      <a:ea typeface="+mn-ea"/>
                      <a:cs typeface="+mn-cs"/>
                    </a:defRPr>
                  </a:lvl6pPr>
                  <a:lvl7pPr marL="2743200" algn="l" defTabSz="457200" rtl="0" eaLnBrk="1" latinLnBrk="0" hangingPunct="1">
                    <a:defRPr sz="5500" kern="1200">
                      <a:solidFill>
                        <a:schemeClr val="tx1"/>
                      </a:solidFill>
                      <a:latin typeface="Arial" charset="0"/>
                      <a:ea typeface="+mn-ea"/>
                      <a:cs typeface="+mn-cs"/>
                    </a:defRPr>
                  </a:lvl7pPr>
                  <a:lvl8pPr marL="3200400" algn="l" defTabSz="457200" rtl="0" eaLnBrk="1" latinLnBrk="0" hangingPunct="1">
                    <a:defRPr sz="5500" kern="1200">
                      <a:solidFill>
                        <a:schemeClr val="tx1"/>
                      </a:solidFill>
                      <a:latin typeface="Arial" charset="0"/>
                      <a:ea typeface="+mn-ea"/>
                      <a:cs typeface="+mn-cs"/>
                    </a:defRPr>
                  </a:lvl8pPr>
                  <a:lvl9pPr marL="3657600" algn="l" defTabSz="457200" rtl="0" eaLnBrk="1" latinLnBrk="0" hangingPunct="1">
                    <a:defRPr sz="5500" kern="1200">
                      <a:solidFill>
                        <a:schemeClr val="tx1"/>
                      </a:solidFill>
                      <a:latin typeface="Arial" charset="0"/>
                      <a:ea typeface="+mn-ea"/>
                      <a:cs typeface="+mn-cs"/>
                    </a:defRPr>
                  </a:lvl9pPr>
                </a:lstStyle>
                <a:p>
                  <a:pPr>
                    <a:defRPr/>
                  </a:pPr>
                  <a:endParaRPr lang="en-US"/>
                </a:p>
              </p:txBody>
            </p:sp>
            <p:sp>
              <p:nvSpPr>
                <p:cNvPr id="78" name="Line 551"/>
                <p:cNvSpPr>
                  <a:spLocks noChangeShapeType="1"/>
                </p:cNvSpPr>
                <p:nvPr/>
              </p:nvSpPr>
              <p:spPr bwMode="auto">
                <a:xfrm>
                  <a:off x="1395363" y="5743834"/>
                  <a:ext cx="18625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9" name="Line 552"/>
                <p:cNvSpPr>
                  <a:spLocks noChangeShapeType="1"/>
                </p:cNvSpPr>
                <p:nvPr/>
              </p:nvSpPr>
              <p:spPr bwMode="auto">
                <a:xfrm flipV="1">
                  <a:off x="1581618" y="5537390"/>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80" name="Line 553"/>
                <p:cNvSpPr>
                  <a:spLocks noChangeShapeType="1"/>
                </p:cNvSpPr>
                <p:nvPr/>
              </p:nvSpPr>
              <p:spPr bwMode="auto">
                <a:xfrm>
                  <a:off x="1581618" y="5537390"/>
                  <a:ext cx="15605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81" name="Line 554"/>
                <p:cNvSpPr>
                  <a:spLocks noChangeShapeType="1"/>
                </p:cNvSpPr>
                <p:nvPr/>
              </p:nvSpPr>
              <p:spPr bwMode="auto">
                <a:xfrm flipV="1">
                  <a:off x="1737670" y="5537390"/>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82" name="Line 555"/>
                <p:cNvSpPr>
                  <a:spLocks noChangeShapeType="1"/>
                </p:cNvSpPr>
                <p:nvPr/>
              </p:nvSpPr>
              <p:spPr bwMode="auto">
                <a:xfrm>
                  <a:off x="1737670" y="5743834"/>
                  <a:ext cx="85577"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3" name="Line 558"/>
                <p:cNvSpPr>
                  <a:spLocks noChangeShapeType="1"/>
                </p:cNvSpPr>
                <p:nvPr/>
              </p:nvSpPr>
              <p:spPr bwMode="auto">
                <a:xfrm>
                  <a:off x="1407948" y="5743834"/>
                  <a:ext cx="18625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4" name="Line 559"/>
                <p:cNvSpPr>
                  <a:spLocks noChangeShapeType="1"/>
                </p:cNvSpPr>
                <p:nvPr/>
              </p:nvSpPr>
              <p:spPr bwMode="auto">
                <a:xfrm flipV="1">
                  <a:off x="1594203" y="5537390"/>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5" name="Line 560"/>
                <p:cNvSpPr>
                  <a:spLocks noChangeShapeType="1"/>
                </p:cNvSpPr>
                <p:nvPr/>
              </p:nvSpPr>
              <p:spPr bwMode="auto">
                <a:xfrm>
                  <a:off x="1594203" y="5537390"/>
                  <a:ext cx="15605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6" name="Line 561"/>
                <p:cNvSpPr>
                  <a:spLocks noChangeShapeType="1"/>
                </p:cNvSpPr>
                <p:nvPr/>
              </p:nvSpPr>
              <p:spPr bwMode="auto">
                <a:xfrm flipV="1">
                  <a:off x="1750255" y="5537390"/>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7" name="Line 562"/>
                <p:cNvSpPr>
                  <a:spLocks noChangeShapeType="1"/>
                </p:cNvSpPr>
                <p:nvPr/>
              </p:nvSpPr>
              <p:spPr bwMode="auto">
                <a:xfrm>
                  <a:off x="1750255" y="5743834"/>
                  <a:ext cx="85577"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8" name="Line 564"/>
                <p:cNvSpPr>
                  <a:spLocks noChangeShapeType="1"/>
                </p:cNvSpPr>
                <p:nvPr/>
              </p:nvSpPr>
              <p:spPr bwMode="auto">
                <a:xfrm>
                  <a:off x="1377744" y="5743834"/>
                  <a:ext cx="186255"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9" name="Line 565"/>
                <p:cNvSpPr>
                  <a:spLocks noChangeShapeType="1"/>
                </p:cNvSpPr>
                <p:nvPr/>
              </p:nvSpPr>
              <p:spPr bwMode="auto">
                <a:xfrm flipV="1">
                  <a:off x="1563999" y="5537390"/>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0" name="Line 566"/>
                <p:cNvSpPr>
                  <a:spLocks noChangeShapeType="1"/>
                </p:cNvSpPr>
                <p:nvPr/>
              </p:nvSpPr>
              <p:spPr bwMode="auto">
                <a:xfrm>
                  <a:off x="1563999" y="5537390"/>
                  <a:ext cx="156052"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1" name="Line 567"/>
                <p:cNvSpPr>
                  <a:spLocks noChangeShapeType="1"/>
                </p:cNvSpPr>
                <p:nvPr/>
              </p:nvSpPr>
              <p:spPr bwMode="auto">
                <a:xfrm flipV="1">
                  <a:off x="1720051" y="5537390"/>
                  <a:ext cx="0" cy="206444"/>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72" name="Line 568"/>
                <p:cNvSpPr>
                  <a:spLocks noChangeShapeType="1"/>
                </p:cNvSpPr>
                <p:nvPr/>
              </p:nvSpPr>
              <p:spPr bwMode="auto">
                <a:xfrm>
                  <a:off x="1720051" y="5743834"/>
                  <a:ext cx="85577" cy="0"/>
                </a:xfrm>
                <a:prstGeom prst="line">
                  <a:avLst/>
                </a:prstGeom>
                <a:noFill/>
                <a:ln w="12700">
                  <a:solidFill>
                    <a:schemeClr val="bg1"/>
                  </a:solidFill>
                  <a:round/>
                  <a:headEnd/>
                  <a:tailEnd/>
                </a:ln>
              </p:spPr>
              <p:txBody>
                <a:bodyPr wrap="none" anchor="ctr">
                  <a:prstTxWarp prst="textNoShape">
                    <a:avLst/>
                  </a:prstTxWarp>
                </a:bodyPr>
                <a:lstStyle/>
                <a:p>
                  <a:endParaRPr lang="en-US"/>
                </a:p>
              </p:txBody>
            </p:sp>
            <p:sp>
              <p:nvSpPr>
                <p:cNvPr id="64" name="WordArt 572"/>
                <p:cNvSpPr>
                  <a:spLocks noChangeArrowheads="1" noChangeShapeType="1" noTextEdit="1"/>
                </p:cNvSpPr>
                <p:nvPr/>
              </p:nvSpPr>
              <p:spPr bwMode="auto">
                <a:xfrm>
                  <a:off x="1014043" y="5400179"/>
                  <a:ext cx="385096" cy="122734"/>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NINO</a:t>
                  </a:r>
                </a:p>
              </p:txBody>
            </p:sp>
          </p:grpSp>
          <p:sp>
            <p:nvSpPr>
              <p:cNvPr id="50" name="Oval 77"/>
              <p:cNvSpPr>
                <a:spLocks noChangeArrowheads="1"/>
              </p:cNvSpPr>
              <p:nvPr/>
            </p:nvSpPr>
            <p:spPr bwMode="auto">
              <a:xfrm>
                <a:off x="3121532" y="4089053"/>
                <a:ext cx="194814" cy="274206"/>
              </a:xfrm>
              <a:prstGeom prst="ellipse">
                <a:avLst/>
              </a:prstGeom>
              <a:solidFill>
                <a:srgbClr val="660066"/>
              </a:solidFill>
              <a:ln w="28575">
                <a:noFill/>
                <a:round/>
                <a:headEnd/>
                <a:tailEnd/>
              </a:ln>
            </p:spPr>
            <p:txBody>
              <a:bodyPr wrap="none" anchor="ctr">
                <a:prstTxWarp prst="textNoShape">
                  <a:avLst/>
                </a:prstTxWarp>
              </a:bodyPr>
              <a:lstStyle/>
              <a:p>
                <a:endParaRPr lang="en-US"/>
              </a:p>
            </p:txBody>
          </p:sp>
          <p:sp>
            <p:nvSpPr>
              <p:cNvPr id="51" name="TextBox 80"/>
              <p:cNvSpPr txBox="1">
                <a:spLocks noChangeArrowheads="1"/>
              </p:cNvSpPr>
              <p:nvPr/>
            </p:nvSpPr>
            <p:spPr bwMode="auto">
              <a:xfrm>
                <a:off x="2162460" y="4007466"/>
                <a:ext cx="1038141" cy="310049"/>
              </a:xfrm>
              <a:prstGeom prst="rect">
                <a:avLst/>
              </a:prstGeom>
              <a:noFill/>
              <a:ln w="9525">
                <a:noFill/>
                <a:miter lim="800000"/>
                <a:headEnd/>
                <a:tailEnd/>
              </a:ln>
            </p:spPr>
            <p:txBody>
              <a:bodyPr wrap="none">
                <a:prstTxWarp prst="textNoShape">
                  <a:avLst/>
                </a:prstTxWarp>
                <a:spAutoFit/>
              </a:bodyPr>
              <a:lstStyle/>
              <a:p>
                <a:r>
                  <a:rPr lang="en-US" sz="1050" baseline="30000" dirty="0">
                    <a:solidFill>
                      <a:srgbClr val="FFCC00"/>
                    </a:solidFill>
                  </a:rPr>
                  <a:t>22</a:t>
                </a:r>
                <a:r>
                  <a:rPr lang="en-US" sz="1050" dirty="0">
                    <a:solidFill>
                      <a:srgbClr val="FFCC00"/>
                    </a:solidFill>
                  </a:rPr>
                  <a:t>Na-Source</a:t>
                </a:r>
                <a:endParaRPr lang="en-US" sz="1050" baseline="30000" dirty="0">
                  <a:solidFill>
                    <a:srgbClr val="FFCC00"/>
                  </a:solidFill>
                </a:endParaRPr>
              </a:p>
            </p:txBody>
          </p:sp>
          <p:sp>
            <p:nvSpPr>
              <p:cNvPr id="52" name="Isosceles Triangle 149"/>
              <p:cNvSpPr>
                <a:spLocks noChangeArrowheads="1"/>
              </p:cNvSpPr>
              <p:nvPr/>
            </p:nvSpPr>
            <p:spPr bwMode="auto">
              <a:xfrm flipH="1">
                <a:off x="3192589" y="4228010"/>
                <a:ext cx="44570" cy="79745"/>
              </a:xfrm>
              <a:prstGeom prst="triangle">
                <a:avLst>
                  <a:gd name="adj" fmla="val 50000"/>
                </a:avLst>
              </a:prstGeom>
              <a:solidFill>
                <a:srgbClr val="FFCC00"/>
              </a:solidFill>
              <a:ln w="28575">
                <a:solidFill>
                  <a:srgbClr val="FFCC00"/>
                </a:solidFill>
                <a:round/>
                <a:headEnd/>
                <a:tailEnd/>
              </a:ln>
            </p:spPr>
            <p:txBody>
              <a:bodyPr wrap="none" anchor="ctr">
                <a:prstTxWarp prst="textNoShape">
                  <a:avLst/>
                </a:prstTxWarp>
              </a:bodyPr>
              <a:lstStyle/>
              <a:p>
                <a:endParaRPr lang="en-US"/>
              </a:p>
            </p:txBody>
          </p:sp>
          <p:sp>
            <p:nvSpPr>
              <p:cNvPr id="53" name="Isosceles Triangle 151"/>
              <p:cNvSpPr>
                <a:spLocks noChangeArrowheads="1"/>
              </p:cNvSpPr>
              <p:nvPr/>
            </p:nvSpPr>
            <p:spPr bwMode="auto">
              <a:xfrm rot="18738213" flipH="1" flipV="1">
                <a:off x="3160670" y="4161641"/>
                <a:ext cx="51596" cy="68886"/>
              </a:xfrm>
              <a:prstGeom prst="triangle">
                <a:avLst>
                  <a:gd name="adj" fmla="val 50000"/>
                </a:avLst>
              </a:prstGeom>
              <a:solidFill>
                <a:srgbClr val="FFCC00"/>
              </a:solidFill>
              <a:ln w="28575">
                <a:solidFill>
                  <a:srgbClr val="FFCC00"/>
                </a:solidFill>
                <a:round/>
                <a:headEnd/>
                <a:tailEnd/>
              </a:ln>
            </p:spPr>
            <p:txBody>
              <a:bodyPr wrap="none" anchor="ctr">
                <a:prstTxWarp prst="textNoShape">
                  <a:avLst/>
                </a:prstTxWarp>
              </a:bodyPr>
              <a:lstStyle/>
              <a:p>
                <a:endParaRPr lang="en-US"/>
              </a:p>
            </p:txBody>
          </p:sp>
          <p:sp>
            <p:nvSpPr>
              <p:cNvPr id="54" name="Isosceles Triangle 153"/>
              <p:cNvSpPr>
                <a:spLocks noChangeArrowheads="1"/>
              </p:cNvSpPr>
              <p:nvPr/>
            </p:nvSpPr>
            <p:spPr bwMode="auto">
              <a:xfrm rot="2861787" flipV="1">
                <a:off x="3216263" y="4162372"/>
                <a:ext cx="51596" cy="68886"/>
              </a:xfrm>
              <a:prstGeom prst="triangle">
                <a:avLst>
                  <a:gd name="adj" fmla="val 50000"/>
                </a:avLst>
              </a:prstGeom>
              <a:solidFill>
                <a:srgbClr val="FFCC00"/>
              </a:solidFill>
              <a:ln w="28575">
                <a:solidFill>
                  <a:srgbClr val="FFCC00"/>
                </a:solidFill>
                <a:round/>
                <a:headEnd/>
                <a:tailEnd/>
              </a:ln>
            </p:spPr>
            <p:txBody>
              <a:bodyPr wrap="none" anchor="ctr">
                <a:prstTxWarp prst="textNoShape">
                  <a:avLst/>
                </a:prstTxWarp>
              </a:bodyPr>
              <a:lstStyle/>
              <a:p>
                <a:endParaRPr lang="en-US"/>
              </a:p>
            </p:txBody>
          </p:sp>
          <p:sp>
            <p:nvSpPr>
              <p:cNvPr id="48" name="TextBox 47"/>
              <p:cNvSpPr txBox="1"/>
              <p:nvPr/>
            </p:nvSpPr>
            <p:spPr bwMode="auto">
              <a:xfrm>
                <a:off x="4189363" y="3652403"/>
                <a:ext cx="1397647" cy="319444"/>
              </a:xfrm>
              <a:prstGeom prst="rect">
                <a:avLst/>
              </a:prstGeom>
              <a:noFill/>
            </p:spPr>
            <p:txBody>
              <a:bodyPr wrap="none">
                <a:spAutoFit/>
              </a:bodyPr>
              <a:lstStyle/>
              <a:p>
                <a:pPr>
                  <a:defRPr/>
                </a:pPr>
                <a:r>
                  <a:rPr lang="en-US" sz="1100" dirty="0">
                    <a:solidFill>
                      <a:schemeClr val="accent5">
                        <a:lumMod val="60000"/>
                        <a:lumOff val="40000"/>
                      </a:schemeClr>
                    </a:solidFill>
                    <a:latin typeface="Times New Roman" pitchFamily="-110" charset="0"/>
                  </a:rPr>
                  <a:t>(2 </a:t>
                </a:r>
                <a:r>
                  <a:rPr lang="en-US" sz="1100" dirty="0" err="1">
                    <a:solidFill>
                      <a:schemeClr val="accent5">
                        <a:lumMod val="60000"/>
                        <a:lumOff val="40000"/>
                      </a:schemeClr>
                    </a:solidFill>
                    <a:latin typeface="Times New Roman" pitchFamily="-110" charset="0"/>
                  </a:rPr>
                  <a:t>x</a:t>
                </a:r>
                <a:r>
                  <a:rPr lang="en-US" sz="1100" dirty="0">
                    <a:solidFill>
                      <a:schemeClr val="accent5">
                        <a:lumMod val="60000"/>
                        <a:lumOff val="40000"/>
                      </a:schemeClr>
                    </a:solidFill>
                    <a:latin typeface="Times New Roman" pitchFamily="-110" charset="0"/>
                  </a:rPr>
                  <a:t> 2 </a:t>
                </a:r>
                <a:r>
                  <a:rPr lang="en-US" sz="1100" dirty="0" err="1">
                    <a:solidFill>
                      <a:schemeClr val="accent5">
                        <a:lumMod val="60000"/>
                        <a:lumOff val="40000"/>
                      </a:schemeClr>
                    </a:solidFill>
                    <a:latin typeface="Times New Roman" pitchFamily="-110" charset="0"/>
                  </a:rPr>
                  <a:t>x</a:t>
                </a:r>
                <a:r>
                  <a:rPr lang="en-US" sz="1100" dirty="0">
                    <a:solidFill>
                      <a:schemeClr val="accent5">
                        <a:lumMod val="60000"/>
                        <a:lumOff val="40000"/>
                      </a:schemeClr>
                    </a:solidFill>
                    <a:latin typeface="Times New Roman" pitchFamily="-110" charset="0"/>
                  </a:rPr>
                  <a:t> 10 mm</a:t>
                </a:r>
                <a:r>
                  <a:rPr lang="en-US" sz="1100" baseline="30000" dirty="0">
                    <a:solidFill>
                      <a:schemeClr val="accent5">
                        <a:lumMod val="60000"/>
                        <a:lumOff val="40000"/>
                      </a:schemeClr>
                    </a:solidFill>
                    <a:latin typeface="Times New Roman" pitchFamily="-110" charset="0"/>
                  </a:rPr>
                  <a:t>3</a:t>
                </a:r>
                <a:r>
                  <a:rPr lang="en-US" sz="1100" dirty="0">
                    <a:solidFill>
                      <a:schemeClr val="accent5">
                        <a:lumMod val="60000"/>
                        <a:lumOff val="40000"/>
                      </a:schemeClr>
                    </a:solidFill>
                    <a:latin typeface="Times New Roman" pitchFamily="-110" charset="0"/>
                  </a:rPr>
                  <a:t>)</a:t>
                </a:r>
              </a:p>
            </p:txBody>
          </p:sp>
        </p:grpSp>
        <p:grpSp>
          <p:nvGrpSpPr>
            <p:cNvPr id="18" name="Group 17"/>
            <p:cNvGrpSpPr/>
            <p:nvPr/>
          </p:nvGrpSpPr>
          <p:grpSpPr>
            <a:xfrm>
              <a:off x="4009169" y="2942341"/>
              <a:ext cx="4365221" cy="2673998"/>
              <a:chOff x="4307084" y="3096782"/>
              <a:chExt cx="4365221" cy="2673998"/>
            </a:xfrm>
          </p:grpSpPr>
          <p:grpSp>
            <p:nvGrpSpPr>
              <p:cNvPr id="16" name="Group 15"/>
              <p:cNvGrpSpPr/>
              <p:nvPr/>
            </p:nvGrpSpPr>
            <p:grpSpPr>
              <a:xfrm>
                <a:off x="4307084" y="3295599"/>
                <a:ext cx="4222482" cy="2475181"/>
                <a:chOff x="4150291" y="2880082"/>
                <a:chExt cx="4222482" cy="2475181"/>
              </a:xfrm>
            </p:grpSpPr>
            <p:pic>
              <p:nvPicPr>
                <p:cNvPr id="33" name="Picture 32"/>
                <p:cNvPicPr>
                  <a:picLocks noChangeAspect="1"/>
                </p:cNvPicPr>
                <p:nvPr/>
              </p:nvPicPr>
              <p:blipFill>
                <a:blip r:embed="rId2"/>
                <a:stretch>
                  <a:fillRect/>
                </a:stretch>
              </p:blipFill>
              <p:spPr>
                <a:xfrm>
                  <a:off x="5519816" y="2880082"/>
                  <a:ext cx="2852957" cy="2017561"/>
                </a:xfrm>
                <a:prstGeom prst="rect">
                  <a:avLst/>
                </a:prstGeom>
              </p:spPr>
            </p:pic>
            <p:sp>
              <p:nvSpPr>
                <p:cNvPr id="34" name="TextBox 33"/>
                <p:cNvSpPr txBox="1"/>
                <p:nvPr/>
              </p:nvSpPr>
              <p:spPr>
                <a:xfrm>
                  <a:off x="4150291" y="4428856"/>
                  <a:ext cx="2552630" cy="926407"/>
                </a:xfrm>
                <a:prstGeom prst="rect">
                  <a:avLst/>
                </a:prstGeom>
                <a:solidFill>
                  <a:srgbClr val="000090"/>
                </a:solidFill>
                <a:effectLst>
                  <a:outerShdw blurRad="50800" dist="38100" dir="18900000" algn="bl" rotWithShape="0">
                    <a:prstClr val="black">
                      <a:alpha val="40000"/>
                    </a:prstClr>
                  </a:outerShdw>
                </a:effectLst>
              </p:spPr>
              <p:txBody>
                <a:bodyPr wrap="square" rtlCol="0">
                  <a:spAutoFit/>
                </a:bodyPr>
                <a:lstStyle/>
                <a:p>
                  <a:pPr>
                    <a:lnSpc>
                      <a:spcPct val="90000"/>
                    </a:lnSpc>
                  </a:pPr>
                  <a:r>
                    <a:rPr lang="en-US" sz="1200" dirty="0" smtClean="0">
                      <a:solidFill>
                        <a:srgbClr val="FF0000"/>
                      </a:solidFill>
                    </a:rPr>
                    <a:t>CTR measured with two same SiPMs:</a:t>
                  </a:r>
                  <a:endParaRPr lang="en-US" sz="1200" dirty="0">
                    <a:solidFill>
                      <a:schemeClr val="bg1"/>
                    </a:solidFill>
                  </a:endParaRPr>
                </a:p>
                <a:p>
                  <a:pPr marL="171450" indent="-171450">
                    <a:lnSpc>
                      <a:spcPct val="90000"/>
                    </a:lnSpc>
                    <a:buFont typeface="Arial"/>
                    <a:buChar char="•"/>
                  </a:pPr>
                  <a:r>
                    <a:rPr lang="en-US" sz="1200" dirty="0" smtClean="0">
                      <a:solidFill>
                        <a:schemeClr val="bg1"/>
                      </a:solidFill>
                    </a:rPr>
                    <a:t>Crystals are wrapped and mounted </a:t>
                  </a:r>
                  <a:br>
                    <a:rPr lang="en-US" sz="1200" dirty="0" smtClean="0">
                      <a:solidFill>
                        <a:schemeClr val="bg1"/>
                      </a:solidFill>
                    </a:rPr>
                  </a:br>
                  <a:r>
                    <a:rPr lang="en-US" sz="1200" dirty="0" smtClean="0">
                      <a:solidFill>
                        <a:schemeClr val="bg1"/>
                      </a:solidFill>
                    </a:rPr>
                    <a:t>  “small-face-to-SiPM” </a:t>
                  </a:r>
                  <a:r>
                    <a:rPr lang="en-US" sz="1200" u="sng" dirty="0" smtClean="0">
                      <a:solidFill>
                        <a:schemeClr val="bg1"/>
                      </a:solidFill>
                    </a:rPr>
                    <a:t>with</a:t>
                  </a:r>
                  <a:r>
                    <a:rPr lang="en-US" sz="1200" dirty="0" smtClean="0">
                      <a:solidFill>
                        <a:schemeClr val="bg1"/>
                      </a:solidFill>
                    </a:rPr>
                    <a:t> grease;</a:t>
                  </a:r>
                </a:p>
                <a:p>
                  <a:pPr marL="171450" indent="-171450">
                    <a:lnSpc>
                      <a:spcPct val="90000"/>
                    </a:lnSpc>
                    <a:buFont typeface="Arial"/>
                    <a:buChar char="•"/>
                  </a:pPr>
                  <a:r>
                    <a:rPr lang="en-US" sz="1200" dirty="0" smtClean="0">
                      <a:solidFill>
                        <a:schemeClr val="bg1"/>
                      </a:solidFill>
                    </a:rPr>
                    <a:t>Spectra are refined through photo-peak selection. </a:t>
                  </a:r>
                  <a:endParaRPr lang="en-US" sz="1200" dirty="0">
                    <a:solidFill>
                      <a:schemeClr val="bg1"/>
                    </a:solidFill>
                  </a:endParaRPr>
                </a:p>
              </p:txBody>
            </p:sp>
          </p:grpSp>
          <p:sp>
            <p:nvSpPr>
              <p:cNvPr id="17" name="TextBox 16"/>
              <p:cNvSpPr txBox="1"/>
              <p:nvPr/>
            </p:nvSpPr>
            <p:spPr>
              <a:xfrm>
                <a:off x="6820516" y="3096782"/>
                <a:ext cx="1851789" cy="307777"/>
              </a:xfrm>
              <a:prstGeom prst="rect">
                <a:avLst/>
              </a:prstGeom>
              <a:solidFill>
                <a:srgbClr val="000090"/>
              </a:solidFill>
            </p:spPr>
            <p:txBody>
              <a:bodyPr wrap="none" rtlCol="0">
                <a:spAutoFit/>
              </a:bodyPr>
              <a:lstStyle/>
              <a:p>
                <a:r>
                  <a:rPr lang="en-US" sz="1400" dirty="0" smtClean="0">
                    <a:solidFill>
                      <a:schemeClr val="bg1"/>
                    </a:solidFill>
                  </a:rPr>
                  <a:t>Sample CTR Spectrum</a:t>
                </a:r>
                <a:endParaRPr lang="en-US" sz="1400" dirty="0">
                  <a:solidFill>
                    <a:schemeClr val="bg1"/>
                  </a:solidFill>
                </a:endParaRPr>
              </a:p>
            </p:txBody>
          </p:sp>
        </p:grpSp>
        <p:sp>
          <p:nvSpPr>
            <p:cNvPr id="122" name="Rectangle 152"/>
            <p:cNvSpPr>
              <a:spLocks noChangeArrowheads="1"/>
            </p:cNvSpPr>
            <p:nvPr/>
          </p:nvSpPr>
          <p:spPr bwMode="auto">
            <a:xfrm>
              <a:off x="902710" y="2905808"/>
              <a:ext cx="2060680" cy="1034129"/>
            </a:xfrm>
            <a:prstGeom prst="rect">
              <a:avLst/>
            </a:prstGeom>
            <a:solidFill>
              <a:srgbClr val="000090"/>
            </a:solidFill>
            <a:ln w="9525">
              <a:noFill/>
              <a:miter lim="800000"/>
              <a:headEnd/>
              <a:tailEnd/>
            </a:ln>
            <a:effectLst>
              <a:outerShdw blurRad="50800" dist="38100" dir="18900000" algn="bl" rotWithShape="0">
                <a:prstClr val="black">
                  <a:alpha val="40000"/>
                </a:prstClr>
              </a:outerShdw>
            </a:effectLst>
          </p:spPr>
          <p:txBody>
            <a:bodyPr wrap="square">
              <a:prstTxWarp prst="textNoShape">
                <a:avLst/>
              </a:prstTxWarp>
              <a:spAutoFit/>
            </a:bodyPr>
            <a:lstStyle/>
            <a:p>
              <a:pPr>
                <a:lnSpc>
                  <a:spcPct val="80000"/>
                </a:lnSpc>
                <a:spcBef>
                  <a:spcPct val="20000"/>
                </a:spcBef>
              </a:pPr>
              <a:r>
                <a:rPr lang="en-GB" u="sng" dirty="0">
                  <a:solidFill>
                    <a:srgbClr val="FFFF00"/>
                  </a:solidFill>
                </a:rPr>
                <a:t>NINO chip</a:t>
              </a:r>
              <a:r>
                <a:rPr lang="en-GB" dirty="0">
                  <a:solidFill>
                    <a:srgbClr val="FFFF00"/>
                  </a:solidFill>
                </a:rPr>
                <a:t>:</a:t>
              </a:r>
            </a:p>
            <a:p>
              <a:pPr marL="171450" indent="-171450">
                <a:lnSpc>
                  <a:spcPct val="80000"/>
                </a:lnSpc>
                <a:spcBef>
                  <a:spcPct val="20000"/>
                </a:spcBef>
                <a:buFont typeface="Arial"/>
                <a:buChar char="•"/>
              </a:pPr>
              <a:r>
                <a:rPr lang="en-GB" sz="1200" dirty="0">
                  <a:solidFill>
                    <a:srgbClr val="FFFF00"/>
                  </a:solidFill>
                  <a:ea typeface="ＭＳ Ｐゴシック" pitchFamily="-109" charset="-128"/>
                  <a:cs typeface="ＭＳ Ｐゴシック" pitchFamily="-109" charset="-128"/>
                </a:rPr>
                <a:t>F</a:t>
              </a:r>
              <a:r>
                <a:rPr lang="en-GB" sz="1200" dirty="0" smtClean="0">
                  <a:solidFill>
                    <a:srgbClr val="FFFF00"/>
                  </a:solidFill>
                  <a:ea typeface="ＭＳ Ｐゴシック" pitchFamily="-109" charset="-128"/>
                  <a:cs typeface="ＭＳ Ｐゴシック" pitchFamily="-109" charset="-128"/>
                </a:rPr>
                <a:t>ast </a:t>
              </a:r>
              <a:r>
                <a:rPr lang="en-GB" sz="1200" dirty="0" err="1" smtClean="0">
                  <a:solidFill>
                    <a:srgbClr val="FFFF00"/>
                  </a:solidFill>
                  <a:ea typeface="ＭＳ Ｐゴシック" pitchFamily="-109" charset="-128"/>
                  <a:cs typeface="ＭＳ Ｐゴシック" pitchFamily="-109" charset="-128"/>
                </a:rPr>
                <a:t>discrimin</a:t>
              </a:r>
              <a:r>
                <a:rPr lang="en-GB" sz="1200" dirty="0" smtClean="0">
                  <a:solidFill>
                    <a:srgbClr val="FFFF00"/>
                  </a:solidFill>
                  <a:ea typeface="ＭＳ Ｐゴシック" pitchFamily="-109" charset="-128"/>
                  <a:cs typeface="ＭＳ Ｐゴシック" pitchFamily="-109" charset="-128"/>
                </a:rPr>
                <a:t>. (</a:t>
              </a:r>
              <a:r>
                <a:rPr lang="en-GB" sz="1200" dirty="0">
                  <a:solidFill>
                    <a:srgbClr val="FFFF00"/>
                  </a:solidFill>
                  <a:ea typeface="ＭＳ Ｐゴシック" pitchFamily="-109" charset="-128"/>
                  <a:cs typeface="ＭＳ Ｐゴシック" pitchFamily="-109" charset="-128"/>
                </a:rPr>
                <a:t>3GHz BW)</a:t>
              </a:r>
            </a:p>
            <a:p>
              <a:pPr marL="171450" indent="-171450">
                <a:lnSpc>
                  <a:spcPct val="80000"/>
                </a:lnSpc>
                <a:spcBef>
                  <a:spcPct val="20000"/>
                </a:spcBef>
                <a:buFont typeface="Arial"/>
                <a:buChar char="•"/>
              </a:pPr>
              <a:r>
                <a:rPr lang="en-GB" sz="1200" dirty="0">
                  <a:solidFill>
                    <a:srgbClr val="FFFF00"/>
                  </a:solidFill>
                  <a:ea typeface="ＭＳ Ｐゴシック" pitchFamily="-109" charset="-128"/>
                  <a:cs typeface="ＭＳ Ｐゴシック" pitchFamily="-109" charset="-128"/>
                </a:rPr>
                <a:t>Signal peaking time: &lt;1ns</a:t>
              </a:r>
            </a:p>
            <a:p>
              <a:pPr marL="171450" indent="-171450">
                <a:lnSpc>
                  <a:spcPct val="80000"/>
                </a:lnSpc>
                <a:spcBef>
                  <a:spcPct val="20000"/>
                </a:spcBef>
                <a:buFont typeface="Arial"/>
                <a:buChar char="•"/>
              </a:pPr>
              <a:r>
                <a:rPr lang="en-GB" sz="1200" dirty="0">
                  <a:solidFill>
                    <a:srgbClr val="FFFF00"/>
                  </a:solidFill>
                  <a:ea typeface="ＭＳ Ｐゴシック" pitchFamily="-109" charset="-128"/>
                  <a:cs typeface="ＭＳ Ｐゴシック" pitchFamily="-109" charset="-128"/>
                </a:rPr>
                <a:t>Output time jitter: ≤ </a:t>
              </a:r>
              <a:r>
                <a:rPr lang="en-GB" sz="1200" dirty="0" smtClean="0">
                  <a:solidFill>
                    <a:srgbClr val="FFFF00"/>
                  </a:solidFill>
                  <a:ea typeface="ＭＳ Ｐゴシック" pitchFamily="-109" charset="-128"/>
                  <a:cs typeface="ＭＳ Ｐゴシック" pitchFamily="-109" charset="-128"/>
                </a:rPr>
                <a:t>25ps</a:t>
              </a:r>
            </a:p>
            <a:p>
              <a:pPr marL="171450" indent="-171450">
                <a:lnSpc>
                  <a:spcPct val="80000"/>
                </a:lnSpc>
                <a:spcBef>
                  <a:spcPct val="20000"/>
                </a:spcBef>
                <a:buFont typeface="Arial"/>
                <a:buChar char="•"/>
              </a:pPr>
              <a:r>
                <a:rPr lang="en-GB" sz="1200" u="sng" dirty="0" smtClean="0">
                  <a:solidFill>
                    <a:srgbClr val="FFFF00"/>
                  </a:solidFill>
                  <a:ea typeface="ＭＳ Ｐゴシック" pitchFamily="-109" charset="-128"/>
                  <a:cs typeface="ＭＳ Ｐゴシック" pitchFamily="-109" charset="-128"/>
                </a:rPr>
                <a:t>Differential</a:t>
              </a:r>
              <a:r>
                <a:rPr lang="en-GB" sz="1200" dirty="0" smtClean="0">
                  <a:solidFill>
                    <a:srgbClr val="FFFF00"/>
                  </a:solidFill>
                  <a:ea typeface="ＭＳ Ｐゴシック" pitchFamily="-109" charset="-128"/>
                  <a:cs typeface="ＭＳ Ｐゴシック" pitchFamily="-109" charset="-128"/>
                </a:rPr>
                <a:t> architecture</a:t>
              </a:r>
              <a:endParaRPr lang="en-GB" sz="1200" dirty="0">
                <a:solidFill>
                  <a:srgbClr val="FFFF00"/>
                </a:solidFill>
                <a:ea typeface="ＭＳ Ｐゴシック" pitchFamily="-109" charset="-128"/>
                <a:cs typeface="ＭＳ Ｐゴシック" pitchFamily="-109" charset="-128"/>
              </a:endParaRPr>
            </a:p>
          </p:txBody>
        </p:sp>
      </p:grpSp>
      <p:pic>
        <p:nvPicPr>
          <p:cNvPr id="84" name="Picture 4" descr="CERNLogo_new_resized.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8375937" y="928152"/>
            <a:ext cx="614387" cy="61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841100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830" y="-152400"/>
            <a:ext cx="7772400" cy="1143000"/>
          </a:xfrm>
        </p:spPr>
        <p:txBody>
          <a:bodyPr/>
          <a:lstStyle/>
          <a:p>
            <a:r>
              <a:rPr lang="en-US" sz="4000" dirty="0" smtClean="0"/>
              <a:t>a-SiPM: Evaluation &amp; Selection</a:t>
            </a:r>
            <a:endParaRPr lang="en-US" sz="4000"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24</a:t>
            </a:fld>
            <a:endParaRPr lang="en-US" sz="800"/>
          </a:p>
        </p:txBody>
      </p:sp>
      <p:sp>
        <p:nvSpPr>
          <p:cNvPr id="3" name="TextBox 2"/>
          <p:cNvSpPr txBox="1"/>
          <p:nvPr/>
        </p:nvSpPr>
        <p:spPr>
          <a:xfrm>
            <a:off x="1351177" y="984391"/>
            <a:ext cx="6188297" cy="584776"/>
          </a:xfrm>
          <a:prstGeom prst="rect">
            <a:avLst/>
          </a:prstGeom>
          <a:noFill/>
        </p:spPr>
        <p:txBody>
          <a:bodyPr wrap="square" rtlCol="0">
            <a:spAutoFit/>
          </a:bodyPr>
          <a:lstStyle/>
          <a:p>
            <a:pPr marL="342900" indent="-342900">
              <a:buFont typeface="Arial"/>
              <a:buChar char="•"/>
            </a:pPr>
            <a:r>
              <a:rPr lang="en-US" dirty="0" smtClean="0">
                <a:solidFill>
                  <a:srgbClr val="FFFF00"/>
                </a:solidFill>
              </a:rPr>
              <a:t>Suitable SiPMs are commercial MPPCs by </a:t>
            </a:r>
            <a:r>
              <a:rPr lang="en-US" u="sng" dirty="0" smtClean="0">
                <a:solidFill>
                  <a:srgbClr val="FFFF00"/>
                </a:solidFill>
              </a:rPr>
              <a:t>Hamamatsu Photonics</a:t>
            </a:r>
            <a:r>
              <a:rPr lang="en-US" dirty="0" smtClean="0">
                <a:solidFill>
                  <a:srgbClr val="FFFF00"/>
                </a:solidFill>
              </a:rPr>
              <a:t>;</a:t>
            </a:r>
          </a:p>
          <a:p>
            <a:pPr marL="342900" indent="-342900">
              <a:buFont typeface="Arial"/>
              <a:buChar char="•"/>
            </a:pPr>
            <a:r>
              <a:rPr lang="en-US" dirty="0" smtClean="0">
                <a:solidFill>
                  <a:srgbClr val="FFFF00"/>
                </a:solidFill>
              </a:rPr>
              <a:t>Evaluation of photodetectors via measurement of the (CTR):</a:t>
            </a:r>
          </a:p>
        </p:txBody>
      </p:sp>
      <p:graphicFrame>
        <p:nvGraphicFramePr>
          <p:cNvPr id="10" name="Table 9"/>
          <p:cNvGraphicFramePr>
            <a:graphicFrameLocks noGrp="1"/>
          </p:cNvGraphicFramePr>
          <p:nvPr>
            <p:extLst>
              <p:ext uri="{D42A27DB-BD31-4B8C-83A1-F6EECF244321}">
                <p14:modId xmlns:p14="http://schemas.microsoft.com/office/powerpoint/2010/main" val="1900876576"/>
              </p:ext>
            </p:extLst>
          </p:nvPr>
        </p:nvGraphicFramePr>
        <p:xfrm>
          <a:off x="1626725" y="1657801"/>
          <a:ext cx="5708012" cy="1678640"/>
        </p:xfrm>
        <a:graphic>
          <a:graphicData uri="http://schemas.openxmlformats.org/drawingml/2006/table">
            <a:tbl>
              <a:tblPr firstRow="1" bandRow="1">
                <a:tableStyleId>{5C22544A-7EE6-4342-B048-85BDC9FD1C3A}</a:tableStyleId>
              </a:tblPr>
              <a:tblGrid>
                <a:gridCol w="695139"/>
                <a:gridCol w="695139"/>
                <a:gridCol w="813947"/>
                <a:gridCol w="663686"/>
                <a:gridCol w="607784"/>
                <a:gridCol w="695139"/>
                <a:gridCol w="695139"/>
                <a:gridCol w="842039"/>
              </a:tblGrid>
              <a:tr h="511336">
                <a:tc>
                  <a:txBody>
                    <a:bodyPr/>
                    <a:lstStyle/>
                    <a:p>
                      <a:pPr algn="ctr"/>
                      <a:r>
                        <a:rPr lang="en-US" sz="1000" dirty="0" smtClean="0"/>
                        <a:t>MPPC</a:t>
                      </a:r>
                      <a:br>
                        <a:rPr lang="en-US" sz="1000" dirty="0" smtClean="0"/>
                      </a:br>
                      <a:r>
                        <a:rPr lang="en-US" sz="1000" dirty="0" smtClean="0"/>
                        <a:t>S10931-</a:t>
                      </a:r>
                      <a:endParaRPr lang="en-US" sz="1000" dirty="0"/>
                    </a:p>
                  </a:txBody>
                  <a:tcPr marL="55193" marR="55193" marT="27597" marB="27597" anchor="ctr">
                    <a:solidFill>
                      <a:schemeClr val="tx1"/>
                    </a:solidFill>
                  </a:tcPr>
                </a:tc>
                <a:tc>
                  <a:txBody>
                    <a:bodyPr/>
                    <a:lstStyle/>
                    <a:p>
                      <a:pPr algn="ctr"/>
                      <a:r>
                        <a:rPr lang="en-US" sz="1000" dirty="0" smtClean="0"/>
                        <a:t>#</a:t>
                      </a:r>
                      <a:r>
                        <a:rPr lang="en-US" sz="1000" baseline="0" dirty="0" smtClean="0"/>
                        <a:t> SPADs</a:t>
                      </a:r>
                      <a:endParaRPr lang="en-US" sz="1000" dirty="0"/>
                    </a:p>
                  </a:txBody>
                  <a:tcPr marL="55193" marR="55193" marT="27597" marB="27597" anchor="ctr">
                    <a:solidFill>
                      <a:schemeClr val="tx1"/>
                    </a:solidFill>
                  </a:tcPr>
                </a:tc>
                <a:tc>
                  <a:txBody>
                    <a:bodyPr/>
                    <a:lstStyle/>
                    <a:p>
                      <a:pPr algn="ctr"/>
                      <a:r>
                        <a:rPr lang="en-US" sz="1000" dirty="0" smtClean="0"/>
                        <a:t>Fill Factor [%]</a:t>
                      </a:r>
                      <a:endParaRPr lang="en-US" sz="1000" dirty="0"/>
                    </a:p>
                  </a:txBody>
                  <a:tcPr marL="55193" marR="55193" marT="27597" marB="27597" anchor="ctr">
                    <a:solidFill>
                      <a:schemeClr val="tx1"/>
                    </a:solidFill>
                  </a:tcPr>
                </a:tc>
                <a:tc>
                  <a:txBody>
                    <a:bodyPr/>
                    <a:lstStyle/>
                    <a:p>
                      <a:pPr algn="ctr"/>
                      <a:r>
                        <a:rPr lang="en-US" sz="1000" dirty="0" err="1" smtClean="0"/>
                        <a:t>V</a:t>
                      </a:r>
                      <a:r>
                        <a:rPr lang="en-US" sz="1000" baseline="-25000" dirty="0" err="1" smtClean="0"/>
                        <a:t>Manuf</a:t>
                      </a:r>
                      <a:r>
                        <a:rPr lang="en-US" sz="1000" baseline="-25000" dirty="0" smtClean="0"/>
                        <a:t>.</a:t>
                      </a:r>
                      <a:r>
                        <a:rPr lang="en-US" sz="1000" baseline="0" dirty="0" smtClean="0"/>
                        <a:t> [V]</a:t>
                      </a:r>
                      <a:endParaRPr lang="en-US" sz="1000" dirty="0"/>
                    </a:p>
                  </a:txBody>
                  <a:tcPr marL="55193" marR="55193" marT="27597" marB="27597" anchor="ctr">
                    <a:solidFill>
                      <a:schemeClr val="tx1"/>
                    </a:solidFill>
                  </a:tcPr>
                </a:tc>
                <a:tc>
                  <a:txBody>
                    <a:bodyPr/>
                    <a:lstStyle/>
                    <a:p>
                      <a:pPr algn="ctr"/>
                      <a:r>
                        <a:rPr lang="en-US" sz="1000" dirty="0" err="1" smtClean="0"/>
                        <a:t>V</a:t>
                      </a:r>
                      <a:r>
                        <a:rPr lang="en-US" sz="1000" baseline="-25000" dirty="0" err="1" smtClean="0"/>
                        <a:t>optimum</a:t>
                      </a:r>
                      <a:r>
                        <a:rPr lang="en-US" sz="1000" baseline="0" dirty="0" smtClean="0"/>
                        <a:t> [V]</a:t>
                      </a:r>
                      <a:endParaRPr lang="en-US" sz="1000" dirty="0"/>
                    </a:p>
                  </a:txBody>
                  <a:tcPr marL="55193" marR="55193" marT="27597" marB="27597" anchor="ctr">
                    <a:solidFill>
                      <a:schemeClr val="tx1"/>
                    </a:solidFill>
                  </a:tcPr>
                </a:tc>
                <a:tc>
                  <a:txBody>
                    <a:bodyPr/>
                    <a:lstStyle/>
                    <a:p>
                      <a:pPr algn="ctr"/>
                      <a:r>
                        <a:rPr lang="en-US" sz="1000" dirty="0" smtClean="0"/>
                        <a:t>DCR</a:t>
                      </a:r>
                      <a:r>
                        <a:rPr lang="en-US" sz="1000" baseline="30000" dirty="0" smtClean="0"/>
                        <a:t>*)</a:t>
                      </a:r>
                      <a:r>
                        <a:rPr lang="en-US" sz="1000" dirty="0" smtClean="0"/>
                        <a:t> [MHz]</a:t>
                      </a:r>
                      <a:endParaRPr lang="en-US" sz="1000" dirty="0"/>
                    </a:p>
                  </a:txBody>
                  <a:tcPr marL="55193" marR="55193" marT="27597" marB="27597" anchor="ctr">
                    <a:solidFill>
                      <a:schemeClr val="tx1"/>
                    </a:solidFill>
                  </a:tcPr>
                </a:tc>
                <a:tc>
                  <a:txBody>
                    <a:bodyPr/>
                    <a:lstStyle/>
                    <a:p>
                      <a:pPr algn="ctr"/>
                      <a:r>
                        <a:rPr lang="en-US" sz="1000" dirty="0" smtClean="0"/>
                        <a:t>NINO </a:t>
                      </a:r>
                      <a:r>
                        <a:rPr lang="en-US" sz="1000" dirty="0" err="1" smtClean="0"/>
                        <a:t>Thr</a:t>
                      </a:r>
                      <a:r>
                        <a:rPr lang="en-US" sz="1000" dirty="0" smtClean="0"/>
                        <a:t>. [mV]</a:t>
                      </a:r>
                      <a:endParaRPr lang="en-US" sz="1000" dirty="0"/>
                    </a:p>
                  </a:txBody>
                  <a:tcPr marL="55193" marR="55193" marT="27597" marB="27597" anchor="ctr">
                    <a:solidFill>
                      <a:srgbClr val="000090"/>
                    </a:solidFill>
                  </a:tcPr>
                </a:tc>
                <a:tc>
                  <a:txBody>
                    <a:bodyPr/>
                    <a:lstStyle/>
                    <a:p>
                      <a:pPr algn="ctr"/>
                      <a:r>
                        <a:rPr lang="en-US" sz="1000" dirty="0" smtClean="0"/>
                        <a:t>CTR </a:t>
                      </a:r>
                      <a:r>
                        <a:rPr lang="en-US" sz="1000" i="1" dirty="0" smtClean="0"/>
                        <a:t>FWHM</a:t>
                      </a:r>
                      <a:r>
                        <a:rPr lang="en-US" sz="1000" i="0" baseline="0" dirty="0" smtClean="0"/>
                        <a:t> [</a:t>
                      </a:r>
                      <a:r>
                        <a:rPr lang="en-US" sz="1000" i="0" baseline="0" dirty="0" err="1" smtClean="0"/>
                        <a:t>ps</a:t>
                      </a:r>
                      <a:r>
                        <a:rPr lang="en-US" sz="1000" i="0" baseline="0" dirty="0" smtClean="0"/>
                        <a:t>]</a:t>
                      </a:r>
                      <a:endParaRPr lang="en-US" sz="1000" dirty="0"/>
                    </a:p>
                  </a:txBody>
                  <a:tcPr marL="55193" marR="55193" marT="27597" marB="27597" anchor="ctr">
                    <a:solidFill>
                      <a:srgbClr val="000090"/>
                    </a:solidFill>
                  </a:tcPr>
                </a:tc>
              </a:tr>
              <a:tr h="386356">
                <a:tc>
                  <a:txBody>
                    <a:bodyPr/>
                    <a:lstStyle/>
                    <a:p>
                      <a:pPr algn="ctr"/>
                      <a:r>
                        <a:rPr lang="en-US" sz="1100" b="1" dirty="0" smtClean="0"/>
                        <a:t>-025P</a:t>
                      </a:r>
                      <a:endParaRPr lang="en-US" sz="1100" b="1" dirty="0"/>
                    </a:p>
                  </a:txBody>
                  <a:tcPr marL="55193" marR="55193" marT="27597" marB="27597" anchor="ctr">
                    <a:solidFill>
                      <a:srgbClr val="EC7D80"/>
                    </a:solidFill>
                  </a:tcPr>
                </a:tc>
                <a:tc>
                  <a:txBody>
                    <a:bodyPr/>
                    <a:lstStyle/>
                    <a:p>
                      <a:pPr algn="ctr"/>
                      <a:r>
                        <a:rPr lang="en-US" sz="1100" dirty="0" smtClean="0">
                          <a:solidFill>
                            <a:srgbClr val="000000"/>
                          </a:solidFill>
                        </a:rPr>
                        <a:t>14’400</a:t>
                      </a:r>
                      <a:endParaRPr lang="en-US" sz="1100" dirty="0">
                        <a:solidFill>
                          <a:srgbClr val="000000"/>
                        </a:solidFill>
                      </a:endParaRPr>
                    </a:p>
                  </a:txBody>
                  <a:tcPr marL="55193" marR="55193" marT="27597" marB="27597" anchor="ctr">
                    <a:solidFill>
                      <a:srgbClr val="EC7D80"/>
                    </a:solidFill>
                  </a:tcPr>
                </a:tc>
                <a:tc>
                  <a:txBody>
                    <a:bodyPr/>
                    <a:lstStyle/>
                    <a:p>
                      <a:pPr algn="ctr"/>
                      <a:r>
                        <a:rPr lang="en-US" sz="1100" dirty="0" smtClean="0"/>
                        <a:t>30.8</a:t>
                      </a:r>
                      <a:endParaRPr lang="en-US" sz="1100" dirty="0"/>
                    </a:p>
                  </a:txBody>
                  <a:tcPr marL="55193" marR="55193" marT="27597" marB="27597" anchor="ctr">
                    <a:solidFill>
                      <a:srgbClr val="EC7D80"/>
                    </a:solidFill>
                  </a:tcPr>
                </a:tc>
                <a:tc>
                  <a:txBody>
                    <a:bodyPr/>
                    <a:lstStyle/>
                    <a:p>
                      <a:pPr algn="ctr"/>
                      <a:r>
                        <a:rPr lang="en-US" sz="1000" dirty="0" smtClean="0"/>
                        <a:t>71.49</a:t>
                      </a:r>
                      <a:br>
                        <a:rPr lang="en-US" sz="1000" dirty="0" smtClean="0"/>
                      </a:br>
                      <a:r>
                        <a:rPr lang="en-US" sz="1000" dirty="0" smtClean="0"/>
                        <a:t>71.44</a:t>
                      </a:r>
                      <a:endParaRPr lang="en-US" sz="1000" dirty="0"/>
                    </a:p>
                  </a:txBody>
                  <a:tcPr marL="55193" marR="55193" marT="27597" marB="27597">
                    <a:solidFill>
                      <a:srgbClr val="EC7D80"/>
                    </a:solidFill>
                  </a:tcPr>
                </a:tc>
                <a:tc>
                  <a:txBody>
                    <a:bodyPr/>
                    <a:lstStyle/>
                    <a:p>
                      <a:pPr algn="ctr"/>
                      <a:r>
                        <a:rPr lang="en-US" sz="1100" dirty="0" smtClean="0"/>
                        <a:t>73.0</a:t>
                      </a:r>
                      <a:endParaRPr lang="en-US" sz="1100" dirty="0"/>
                    </a:p>
                  </a:txBody>
                  <a:tcPr marL="55193" marR="55193" marT="27597" marB="27597" anchor="ctr">
                    <a:solidFill>
                      <a:srgbClr val="EC7D80"/>
                    </a:solidFill>
                  </a:tcPr>
                </a:tc>
                <a:tc>
                  <a:txBody>
                    <a:bodyPr/>
                    <a:lstStyle/>
                    <a:p>
                      <a:pPr algn="ctr"/>
                      <a:r>
                        <a:rPr lang="en-US" sz="1100" dirty="0" smtClean="0"/>
                        <a:t>3.2</a:t>
                      </a:r>
                      <a:endParaRPr lang="en-US" sz="1100" dirty="0"/>
                    </a:p>
                  </a:txBody>
                  <a:tcPr marL="55193" marR="55193" marT="27597" marB="27597" anchor="ctr">
                    <a:solidFill>
                      <a:srgbClr val="EC7D80"/>
                    </a:solidFill>
                  </a:tcPr>
                </a:tc>
                <a:tc>
                  <a:txBody>
                    <a:bodyPr/>
                    <a:lstStyle/>
                    <a:p>
                      <a:pPr algn="ctr"/>
                      <a:r>
                        <a:rPr lang="en-US" sz="1100" dirty="0" smtClean="0"/>
                        <a:t>150</a:t>
                      </a:r>
                      <a:endParaRPr lang="en-US" sz="1100" dirty="0"/>
                    </a:p>
                  </a:txBody>
                  <a:tcPr marL="39675" marR="39675" marT="19838" marB="19838" anchor="ctr">
                    <a:solidFill>
                      <a:srgbClr val="EC7D80"/>
                    </a:solidFill>
                  </a:tcPr>
                </a:tc>
                <a:tc>
                  <a:txBody>
                    <a:bodyPr/>
                    <a:lstStyle/>
                    <a:p>
                      <a:pPr algn="ctr"/>
                      <a:r>
                        <a:rPr lang="en-US" sz="1100" dirty="0" smtClean="0"/>
                        <a:t>340±9</a:t>
                      </a:r>
                      <a:endParaRPr lang="en-US" sz="1100" dirty="0"/>
                    </a:p>
                  </a:txBody>
                  <a:tcPr marL="39675" marR="39675" marT="19838" marB="19838" anchor="ctr">
                    <a:solidFill>
                      <a:srgbClr val="EC7D80"/>
                    </a:solidFill>
                  </a:tcPr>
                </a:tc>
              </a:tr>
              <a:tr h="389641">
                <a:tc>
                  <a:txBody>
                    <a:bodyPr/>
                    <a:lstStyle/>
                    <a:p>
                      <a:pPr algn="ctr"/>
                      <a:r>
                        <a:rPr lang="en-US" sz="1100" b="1" dirty="0" smtClean="0"/>
                        <a:t>-050P</a:t>
                      </a:r>
                      <a:endParaRPr lang="en-US" sz="1100" b="1" dirty="0"/>
                    </a:p>
                  </a:txBody>
                  <a:tcPr marL="55193" marR="55193" marT="27597" marB="27597" anchor="ctr">
                    <a:solidFill>
                      <a:schemeClr val="accent1">
                        <a:lumMod val="60000"/>
                        <a:lumOff val="40000"/>
                      </a:schemeClr>
                    </a:solidFill>
                  </a:tcPr>
                </a:tc>
                <a:tc>
                  <a:txBody>
                    <a:bodyPr/>
                    <a:lstStyle/>
                    <a:p>
                      <a:pPr algn="ctr"/>
                      <a:r>
                        <a:rPr lang="en-US" sz="1100" dirty="0" smtClean="0"/>
                        <a:t>3’600</a:t>
                      </a:r>
                      <a:endParaRPr lang="en-US" sz="1100" dirty="0"/>
                    </a:p>
                  </a:txBody>
                  <a:tcPr marL="55193" marR="55193" marT="27597" marB="27597" anchor="ctr">
                    <a:solidFill>
                      <a:schemeClr val="accent1">
                        <a:lumMod val="60000"/>
                        <a:lumOff val="40000"/>
                      </a:schemeClr>
                    </a:solidFill>
                  </a:tcPr>
                </a:tc>
                <a:tc>
                  <a:txBody>
                    <a:bodyPr/>
                    <a:lstStyle/>
                    <a:p>
                      <a:pPr algn="ctr"/>
                      <a:r>
                        <a:rPr lang="en-US" sz="1100" dirty="0" smtClean="0"/>
                        <a:t>61.5</a:t>
                      </a:r>
                      <a:endParaRPr lang="en-US" sz="1100" dirty="0"/>
                    </a:p>
                  </a:txBody>
                  <a:tcPr marL="55193" marR="55193" marT="27597" marB="27597" anchor="ctr">
                    <a:solidFill>
                      <a:schemeClr val="accent1">
                        <a:lumMod val="60000"/>
                        <a:lumOff val="40000"/>
                      </a:schemeClr>
                    </a:solidFill>
                  </a:tcPr>
                </a:tc>
                <a:tc>
                  <a:txBody>
                    <a:bodyPr/>
                    <a:lstStyle/>
                    <a:p>
                      <a:pPr algn="ctr"/>
                      <a:r>
                        <a:rPr lang="en-US" sz="1000" dirty="0" smtClean="0"/>
                        <a:t>72.11</a:t>
                      </a:r>
                      <a:br>
                        <a:rPr lang="en-US" sz="1000" dirty="0" smtClean="0"/>
                      </a:br>
                      <a:r>
                        <a:rPr lang="en-US" sz="1000" dirty="0" smtClean="0"/>
                        <a:t>72.09</a:t>
                      </a:r>
                      <a:endParaRPr lang="en-US" sz="1000" dirty="0"/>
                    </a:p>
                  </a:txBody>
                  <a:tcPr marL="55193" marR="55193" marT="27597" marB="27597">
                    <a:solidFill>
                      <a:schemeClr val="accent1">
                        <a:lumMod val="60000"/>
                        <a:lumOff val="40000"/>
                      </a:schemeClr>
                    </a:solidFill>
                  </a:tcPr>
                </a:tc>
                <a:tc>
                  <a:txBody>
                    <a:bodyPr/>
                    <a:lstStyle/>
                    <a:p>
                      <a:pPr algn="ctr"/>
                      <a:r>
                        <a:rPr lang="en-US" sz="1100" dirty="0" smtClean="0"/>
                        <a:t>72.4</a:t>
                      </a:r>
                      <a:endParaRPr lang="en-US" sz="1100" dirty="0"/>
                    </a:p>
                  </a:txBody>
                  <a:tcPr marL="55193" marR="55193" marT="27597" marB="27597" anchor="ctr">
                    <a:solidFill>
                      <a:schemeClr val="accent1">
                        <a:lumMod val="60000"/>
                        <a:lumOff val="40000"/>
                      </a:schemeClr>
                    </a:solidFill>
                  </a:tcPr>
                </a:tc>
                <a:tc>
                  <a:txBody>
                    <a:bodyPr/>
                    <a:lstStyle/>
                    <a:p>
                      <a:pPr algn="ctr"/>
                      <a:r>
                        <a:rPr lang="en-US" sz="1100" dirty="0" smtClean="0">
                          <a:solidFill>
                            <a:srgbClr val="000000"/>
                          </a:solidFill>
                        </a:rPr>
                        <a:t>1.1</a:t>
                      </a:r>
                      <a:br>
                        <a:rPr lang="en-US" sz="1100" dirty="0" smtClean="0">
                          <a:solidFill>
                            <a:srgbClr val="000000"/>
                          </a:solidFill>
                        </a:rPr>
                      </a:br>
                      <a:r>
                        <a:rPr lang="en-US" sz="1100" dirty="0" smtClean="0">
                          <a:solidFill>
                            <a:srgbClr val="000000"/>
                          </a:solidFill>
                        </a:rPr>
                        <a:t>1.0</a:t>
                      </a:r>
                      <a:endParaRPr lang="en-US" sz="1100" dirty="0">
                        <a:solidFill>
                          <a:srgbClr val="000000"/>
                        </a:solidFill>
                      </a:endParaRPr>
                    </a:p>
                  </a:txBody>
                  <a:tcPr marL="55193" marR="55193" marT="27597" marB="27597">
                    <a:solidFill>
                      <a:schemeClr val="accent1">
                        <a:lumMod val="60000"/>
                        <a:lumOff val="40000"/>
                      </a:schemeClr>
                    </a:solidFill>
                  </a:tcPr>
                </a:tc>
                <a:tc>
                  <a:txBody>
                    <a:bodyPr/>
                    <a:lstStyle/>
                    <a:p>
                      <a:pPr algn="ctr"/>
                      <a:r>
                        <a:rPr lang="en-US" sz="1100" dirty="0" smtClean="0">
                          <a:solidFill>
                            <a:schemeClr val="tx1"/>
                          </a:solidFill>
                        </a:rPr>
                        <a:t>100</a:t>
                      </a:r>
                      <a:endParaRPr lang="en-US" sz="1100" dirty="0">
                        <a:solidFill>
                          <a:schemeClr val="tx1"/>
                        </a:solidFill>
                      </a:endParaRPr>
                    </a:p>
                  </a:txBody>
                  <a:tcPr marL="39675" marR="39675" marT="19838" marB="19838" anchor="ctr">
                    <a:solidFill>
                      <a:schemeClr val="accent1">
                        <a:lumMod val="60000"/>
                        <a:lumOff val="40000"/>
                      </a:schemeClr>
                    </a:solidFill>
                  </a:tcPr>
                </a:tc>
                <a:tc>
                  <a:txBody>
                    <a:bodyPr/>
                    <a:lstStyle/>
                    <a:p>
                      <a:pPr algn="ctr"/>
                      <a:r>
                        <a:rPr lang="en-US" sz="1100" dirty="0" smtClean="0">
                          <a:solidFill>
                            <a:schemeClr val="tx1"/>
                          </a:solidFill>
                        </a:rPr>
                        <a:t>220±4</a:t>
                      </a:r>
                      <a:endParaRPr lang="en-US" sz="1100" dirty="0">
                        <a:solidFill>
                          <a:schemeClr val="tx1"/>
                        </a:solidFill>
                      </a:endParaRPr>
                    </a:p>
                  </a:txBody>
                  <a:tcPr marL="39675" marR="39675" marT="19838" marB="19838" anchor="ctr">
                    <a:solidFill>
                      <a:schemeClr val="accent1">
                        <a:lumMod val="60000"/>
                        <a:lumOff val="40000"/>
                      </a:schemeClr>
                    </a:solidFill>
                  </a:tcPr>
                </a:tc>
              </a:tr>
              <a:tr h="389641">
                <a:tc>
                  <a:txBody>
                    <a:bodyPr/>
                    <a:lstStyle/>
                    <a:p>
                      <a:pPr algn="ctr"/>
                      <a:r>
                        <a:rPr lang="en-US" sz="1100" b="1" dirty="0" smtClean="0"/>
                        <a:t>-100P</a:t>
                      </a:r>
                      <a:endParaRPr lang="en-US" sz="1100" b="1" dirty="0"/>
                    </a:p>
                  </a:txBody>
                  <a:tcPr marL="55193" marR="55193" marT="27597" marB="27597" anchor="ctr">
                    <a:solidFill>
                      <a:srgbClr val="ECE683"/>
                    </a:solidFill>
                  </a:tcPr>
                </a:tc>
                <a:tc>
                  <a:txBody>
                    <a:bodyPr/>
                    <a:lstStyle/>
                    <a:p>
                      <a:pPr algn="ctr"/>
                      <a:r>
                        <a:rPr lang="en-US" sz="1100" dirty="0" smtClean="0"/>
                        <a:t>900</a:t>
                      </a:r>
                      <a:endParaRPr lang="en-US" sz="1100" dirty="0"/>
                    </a:p>
                  </a:txBody>
                  <a:tcPr marL="55193" marR="55193" marT="27597" marB="27597" anchor="ctr">
                    <a:solidFill>
                      <a:srgbClr val="ECE683"/>
                    </a:solidFill>
                  </a:tcPr>
                </a:tc>
                <a:tc>
                  <a:txBody>
                    <a:bodyPr/>
                    <a:lstStyle/>
                    <a:p>
                      <a:pPr algn="ctr"/>
                      <a:r>
                        <a:rPr lang="en-US" sz="1100" dirty="0" smtClean="0">
                          <a:solidFill>
                            <a:srgbClr val="000000"/>
                          </a:solidFill>
                        </a:rPr>
                        <a:t>78.5</a:t>
                      </a:r>
                      <a:endParaRPr lang="en-US" sz="1100" dirty="0">
                        <a:solidFill>
                          <a:srgbClr val="000000"/>
                        </a:solidFill>
                      </a:endParaRPr>
                    </a:p>
                  </a:txBody>
                  <a:tcPr marL="55193" marR="55193" marT="27597" marB="27597" anchor="ctr">
                    <a:solidFill>
                      <a:srgbClr val="ECE683"/>
                    </a:solidFill>
                  </a:tcPr>
                </a:tc>
                <a:tc>
                  <a:txBody>
                    <a:bodyPr/>
                    <a:lstStyle/>
                    <a:p>
                      <a:pPr algn="ctr"/>
                      <a:r>
                        <a:rPr lang="en-US" sz="1000" dirty="0" smtClean="0"/>
                        <a:t>70.81</a:t>
                      </a:r>
                      <a:br>
                        <a:rPr lang="en-US" sz="1000" dirty="0" smtClean="0"/>
                      </a:br>
                      <a:r>
                        <a:rPr lang="en-US" sz="1000" dirty="0" smtClean="0"/>
                        <a:t>70.87</a:t>
                      </a:r>
                      <a:endParaRPr lang="en-US" sz="1000" dirty="0"/>
                    </a:p>
                  </a:txBody>
                  <a:tcPr marL="55193" marR="55193" marT="27597" marB="27597">
                    <a:solidFill>
                      <a:srgbClr val="ECE683"/>
                    </a:solidFill>
                  </a:tcPr>
                </a:tc>
                <a:tc>
                  <a:txBody>
                    <a:bodyPr/>
                    <a:lstStyle/>
                    <a:p>
                      <a:pPr algn="ctr"/>
                      <a:r>
                        <a:rPr lang="en-US" sz="1100" dirty="0" smtClean="0"/>
                        <a:t>70.3</a:t>
                      </a:r>
                      <a:endParaRPr lang="en-US" sz="1100" dirty="0"/>
                    </a:p>
                  </a:txBody>
                  <a:tcPr marL="55193" marR="55193" marT="27597" marB="27597" anchor="ctr">
                    <a:solidFill>
                      <a:srgbClr val="ECE683"/>
                    </a:solidFill>
                  </a:tcPr>
                </a:tc>
                <a:tc>
                  <a:txBody>
                    <a:bodyPr/>
                    <a:lstStyle/>
                    <a:p>
                      <a:pPr algn="ctr"/>
                      <a:r>
                        <a:rPr lang="en-US" sz="1100" dirty="0" smtClean="0"/>
                        <a:t>9.0</a:t>
                      </a:r>
                      <a:br>
                        <a:rPr lang="en-US" sz="1100" dirty="0" smtClean="0"/>
                      </a:br>
                      <a:r>
                        <a:rPr lang="en-US" sz="1100" dirty="0" smtClean="0"/>
                        <a:t>9.5</a:t>
                      </a:r>
                      <a:endParaRPr lang="en-US" sz="1100" dirty="0"/>
                    </a:p>
                  </a:txBody>
                  <a:tcPr marL="55193" marR="55193" marT="27597" marB="27597">
                    <a:solidFill>
                      <a:srgbClr val="ECE683"/>
                    </a:solidFill>
                  </a:tcPr>
                </a:tc>
                <a:tc>
                  <a:txBody>
                    <a:bodyPr/>
                    <a:lstStyle/>
                    <a:p>
                      <a:pPr algn="ctr"/>
                      <a:r>
                        <a:rPr lang="en-US" sz="1100" dirty="0" smtClean="0"/>
                        <a:t>300</a:t>
                      </a:r>
                      <a:endParaRPr lang="en-US" sz="1100" dirty="0"/>
                    </a:p>
                  </a:txBody>
                  <a:tcPr marL="39675" marR="39675" marT="19838" marB="19838" anchor="ctr">
                    <a:solidFill>
                      <a:srgbClr val="ECE683"/>
                    </a:solidFill>
                  </a:tcPr>
                </a:tc>
                <a:tc>
                  <a:txBody>
                    <a:bodyPr/>
                    <a:lstStyle/>
                    <a:p>
                      <a:pPr algn="ctr"/>
                      <a:r>
                        <a:rPr lang="en-US" sz="1100" dirty="0" smtClean="0"/>
                        <a:t>280±9</a:t>
                      </a:r>
                      <a:endParaRPr lang="en-US" sz="1100" dirty="0"/>
                    </a:p>
                  </a:txBody>
                  <a:tcPr marL="39675" marR="39675" marT="19838" marB="19838" anchor="ctr">
                    <a:solidFill>
                      <a:srgbClr val="ECE683"/>
                    </a:solidFill>
                  </a:tcPr>
                </a:tc>
              </a:tr>
            </a:tbl>
          </a:graphicData>
        </a:graphic>
      </p:graphicFrame>
      <p:sp>
        <p:nvSpPr>
          <p:cNvPr id="29" name="Date Placeholder 3"/>
          <p:cNvSpPr>
            <a:spLocks noGrp="1"/>
          </p:cNvSpPr>
          <p:nvPr>
            <p:ph type="dt" sz="quarter" idx="10"/>
          </p:nvPr>
        </p:nvSpPr>
        <p:spPr bwMode="auto">
          <a:xfrm>
            <a:off x="762000" y="6172200"/>
            <a:ext cx="2057400" cy="457200"/>
          </a:xfrm>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30"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pic>
        <p:nvPicPr>
          <p:cNvPr id="35" name="Picture 4" descr="CERNLogo_new_resized.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8375937" y="928152"/>
            <a:ext cx="614387" cy="61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p:cNvSpPr txBox="1"/>
          <p:nvPr/>
        </p:nvSpPr>
        <p:spPr>
          <a:xfrm>
            <a:off x="1545288" y="3322233"/>
            <a:ext cx="1460753" cy="215444"/>
          </a:xfrm>
          <a:prstGeom prst="rect">
            <a:avLst/>
          </a:prstGeom>
          <a:noFill/>
        </p:spPr>
        <p:txBody>
          <a:bodyPr wrap="square" rtlCol="0">
            <a:spAutoFit/>
          </a:bodyPr>
          <a:lstStyle/>
          <a:p>
            <a:r>
              <a:rPr lang="en-US" sz="800" b="1" dirty="0" smtClean="0">
                <a:solidFill>
                  <a:srgbClr val="FFFF00"/>
                </a:solidFill>
              </a:rPr>
              <a:t>*) DCR = Dark Count Rate</a:t>
            </a:r>
            <a:endParaRPr lang="en-US" sz="800" b="1" dirty="0">
              <a:solidFill>
                <a:srgbClr val="FFFF00"/>
              </a:solidFill>
            </a:endParaRPr>
          </a:p>
        </p:txBody>
      </p:sp>
      <p:grpSp>
        <p:nvGrpSpPr>
          <p:cNvPr id="5" name="Group 4"/>
          <p:cNvGrpSpPr/>
          <p:nvPr/>
        </p:nvGrpSpPr>
        <p:grpSpPr>
          <a:xfrm>
            <a:off x="901812" y="1668385"/>
            <a:ext cx="8011099" cy="1444060"/>
            <a:chOff x="901812" y="1668385"/>
            <a:chExt cx="8011099" cy="1444060"/>
          </a:xfrm>
        </p:grpSpPr>
        <p:sp>
          <p:nvSpPr>
            <p:cNvPr id="17" name="TextBox 16"/>
            <p:cNvSpPr txBox="1"/>
            <p:nvPr/>
          </p:nvSpPr>
          <p:spPr>
            <a:xfrm>
              <a:off x="989905" y="2404559"/>
              <a:ext cx="697627" cy="707886"/>
            </a:xfrm>
            <a:prstGeom prst="rect">
              <a:avLst/>
            </a:prstGeom>
            <a:noFill/>
          </p:spPr>
          <p:txBody>
            <a:bodyPr wrap="none" rtlCol="0">
              <a:spAutoFit/>
            </a:bodyPr>
            <a:lstStyle/>
            <a:p>
              <a:r>
                <a:rPr lang="en-US" sz="4000" dirty="0" smtClean="0">
                  <a:solidFill>
                    <a:schemeClr val="accent1">
                      <a:lumMod val="60000"/>
                      <a:lumOff val="40000"/>
                    </a:schemeClr>
                  </a:solidFill>
                </a:rPr>
                <a:t>☛</a:t>
              </a:r>
              <a:endParaRPr lang="en-US" sz="4000" dirty="0">
                <a:solidFill>
                  <a:schemeClr val="accent1">
                    <a:lumMod val="60000"/>
                    <a:lumOff val="40000"/>
                  </a:schemeClr>
                </a:solidFill>
              </a:endParaRPr>
            </a:p>
          </p:txBody>
        </p:sp>
        <p:grpSp>
          <p:nvGrpSpPr>
            <p:cNvPr id="13" name="Group 12"/>
            <p:cNvGrpSpPr/>
            <p:nvPr/>
          </p:nvGrpSpPr>
          <p:grpSpPr>
            <a:xfrm>
              <a:off x="901812" y="1668385"/>
              <a:ext cx="682960" cy="690351"/>
              <a:chOff x="331986" y="1890569"/>
              <a:chExt cx="870971" cy="880399"/>
            </a:xfrm>
          </p:grpSpPr>
          <p:pic>
            <p:nvPicPr>
              <p:cNvPr id="26" name="Picture 25" descr="s10931series_150.jpg"/>
              <p:cNvPicPr>
                <a:picLocks noChangeAspect="1"/>
              </p:cNvPicPr>
              <p:nvPr/>
            </p:nvPicPr>
            <p:blipFill rotWithShape="1">
              <a:blip r:embed="rId3">
                <a:extLst>
                  <a:ext uri="{28A0092B-C50C-407E-A947-70E740481C1C}">
                    <a14:useLocalDpi xmlns:a14="http://schemas.microsoft.com/office/drawing/2010/main" val="0"/>
                  </a:ext>
                </a:extLst>
              </a:blip>
              <a:srcRect l="23200" t="21971" r="18659" b="22093"/>
              <a:stretch/>
            </p:blipFill>
            <p:spPr>
              <a:xfrm rot="16200000">
                <a:off x="687144" y="1900543"/>
                <a:ext cx="525787" cy="505839"/>
              </a:xfrm>
              <a:prstGeom prst="rect">
                <a:avLst/>
              </a:prstGeom>
            </p:spPr>
          </p:pic>
          <p:grpSp>
            <p:nvGrpSpPr>
              <p:cNvPr id="8" name="Group 7"/>
              <p:cNvGrpSpPr/>
              <p:nvPr/>
            </p:nvGrpSpPr>
            <p:grpSpPr>
              <a:xfrm>
                <a:off x="728872" y="2516651"/>
                <a:ext cx="386794" cy="254317"/>
                <a:chOff x="728872" y="2516651"/>
                <a:chExt cx="386794" cy="254317"/>
              </a:xfrm>
            </p:grpSpPr>
            <p:sp>
              <p:nvSpPr>
                <p:cNvPr id="32" name="Line 8"/>
                <p:cNvSpPr>
                  <a:spLocks noChangeShapeType="1"/>
                </p:cNvSpPr>
                <p:nvPr/>
              </p:nvSpPr>
              <p:spPr bwMode="auto">
                <a:xfrm>
                  <a:off x="728872" y="2516651"/>
                  <a:ext cx="375478" cy="0"/>
                </a:xfrm>
                <a:prstGeom prst="line">
                  <a:avLst/>
                </a:prstGeom>
                <a:noFill/>
                <a:ln w="19050">
                  <a:solidFill>
                    <a:srgbClr val="FFFFFF"/>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 name="Text Box 9"/>
                <p:cNvSpPr txBox="1">
                  <a:spLocks noChangeArrowheads="1"/>
                </p:cNvSpPr>
                <p:nvPr/>
              </p:nvSpPr>
              <p:spPr bwMode="auto">
                <a:xfrm>
                  <a:off x="734074" y="2564903"/>
                  <a:ext cx="381592" cy="2060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50" dirty="0" smtClean="0"/>
                    <a:t>3mm</a:t>
                  </a:r>
                  <a:endParaRPr lang="en-US" sz="1050" dirty="0"/>
                </a:p>
              </p:txBody>
            </p:sp>
          </p:grpSp>
          <p:grpSp>
            <p:nvGrpSpPr>
              <p:cNvPr id="11" name="Group 10"/>
              <p:cNvGrpSpPr/>
              <p:nvPr/>
            </p:nvGrpSpPr>
            <p:grpSpPr>
              <a:xfrm>
                <a:off x="331986" y="1921565"/>
                <a:ext cx="381593" cy="463826"/>
                <a:chOff x="254685" y="1921565"/>
                <a:chExt cx="381593" cy="463826"/>
              </a:xfrm>
            </p:grpSpPr>
            <p:sp>
              <p:nvSpPr>
                <p:cNvPr id="31" name="Line 7"/>
                <p:cNvSpPr>
                  <a:spLocks noChangeShapeType="1"/>
                </p:cNvSpPr>
                <p:nvPr/>
              </p:nvSpPr>
              <p:spPr bwMode="auto">
                <a:xfrm>
                  <a:off x="440214" y="1921565"/>
                  <a:ext cx="0" cy="463826"/>
                </a:xfrm>
                <a:prstGeom prst="line">
                  <a:avLst/>
                </a:prstGeom>
                <a:noFill/>
                <a:ln w="19050">
                  <a:solidFill>
                    <a:srgbClr val="FFFFFF"/>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4" name="Text Box 10"/>
                <p:cNvSpPr txBox="1">
                  <a:spLocks noChangeArrowheads="1"/>
                </p:cNvSpPr>
                <p:nvPr/>
              </p:nvSpPr>
              <p:spPr bwMode="auto">
                <a:xfrm>
                  <a:off x="254685" y="2061133"/>
                  <a:ext cx="381593" cy="2060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50" dirty="0" smtClean="0"/>
                    <a:t>3mm</a:t>
                  </a:r>
                  <a:endParaRPr lang="en-US" sz="1050" dirty="0"/>
                </a:p>
              </p:txBody>
            </p:sp>
          </p:grpSp>
        </p:grpSp>
        <p:sp>
          <p:nvSpPr>
            <p:cNvPr id="37" name="TextBox 36"/>
            <p:cNvSpPr txBox="1"/>
            <p:nvPr/>
          </p:nvSpPr>
          <p:spPr>
            <a:xfrm>
              <a:off x="7206981" y="2291953"/>
              <a:ext cx="1705930" cy="646331"/>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r>
                <a:rPr lang="en-US" sz="1200" u="sng" dirty="0" smtClean="0">
                  <a:solidFill>
                    <a:srgbClr val="FFFF00"/>
                  </a:solidFill>
                </a:rPr>
                <a:t>Note</a:t>
              </a:r>
              <a:r>
                <a:rPr lang="en-US" sz="1200" dirty="0" smtClean="0">
                  <a:solidFill>
                    <a:srgbClr val="FFFF00"/>
                  </a:solidFill>
                </a:rPr>
                <a:t>: Optimization of SiPMs done with non-optimized crystals.</a:t>
              </a:r>
              <a:endParaRPr lang="en-US" sz="1200" dirty="0">
                <a:solidFill>
                  <a:srgbClr val="FFFF00"/>
                </a:solidFill>
              </a:endParaRPr>
            </a:p>
          </p:txBody>
        </p:sp>
      </p:grpSp>
      <p:grpSp>
        <p:nvGrpSpPr>
          <p:cNvPr id="44" name="Group 43"/>
          <p:cNvGrpSpPr/>
          <p:nvPr/>
        </p:nvGrpSpPr>
        <p:grpSpPr>
          <a:xfrm>
            <a:off x="670254" y="3664888"/>
            <a:ext cx="7805448" cy="2344817"/>
            <a:chOff x="670254" y="3664888"/>
            <a:chExt cx="7805448" cy="2344817"/>
          </a:xfrm>
        </p:grpSpPr>
        <p:sp>
          <p:nvSpPr>
            <p:cNvPr id="14" name="Rectangle 13"/>
            <p:cNvSpPr/>
            <p:nvPr/>
          </p:nvSpPr>
          <p:spPr bwMode="auto">
            <a:xfrm>
              <a:off x="764217" y="3664888"/>
              <a:ext cx="7711485" cy="2165179"/>
            </a:xfrm>
            <a:prstGeom prst="rect">
              <a:avLst/>
            </a:prstGeom>
            <a:solidFill>
              <a:schemeClr val="bg1"/>
            </a:solidFill>
            <a:ln w="28575" cap="flat" cmpd="sng" algn="ctr">
              <a:solidFill>
                <a:srgbClr val="FF99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pic>
          <p:nvPicPr>
            <p:cNvPr id="9" name="Picture 8"/>
            <p:cNvPicPr>
              <a:picLocks noChangeAspect="1"/>
            </p:cNvPicPr>
            <p:nvPr/>
          </p:nvPicPr>
          <p:blipFill>
            <a:blip r:embed="rId4"/>
            <a:stretch>
              <a:fillRect/>
            </a:stretch>
          </p:blipFill>
          <p:spPr>
            <a:xfrm>
              <a:off x="3869318" y="3731517"/>
              <a:ext cx="1802596" cy="2022042"/>
            </a:xfrm>
            <a:prstGeom prst="rect">
              <a:avLst/>
            </a:prstGeom>
          </p:spPr>
        </p:pic>
        <p:pic>
          <p:nvPicPr>
            <p:cNvPr id="12" name="Picture 11"/>
            <p:cNvPicPr>
              <a:picLocks noChangeAspect="1"/>
            </p:cNvPicPr>
            <p:nvPr/>
          </p:nvPicPr>
          <p:blipFill>
            <a:blip r:embed="rId5"/>
            <a:stretch>
              <a:fillRect/>
            </a:stretch>
          </p:blipFill>
          <p:spPr>
            <a:xfrm>
              <a:off x="5678411" y="3737455"/>
              <a:ext cx="2718487" cy="2016103"/>
            </a:xfrm>
            <a:prstGeom prst="rect">
              <a:avLst/>
            </a:prstGeom>
          </p:spPr>
        </p:pic>
        <p:pic>
          <p:nvPicPr>
            <p:cNvPr id="15" name="Picture 14"/>
            <p:cNvPicPr>
              <a:picLocks noChangeAspect="1"/>
            </p:cNvPicPr>
            <p:nvPr/>
          </p:nvPicPr>
          <p:blipFill>
            <a:blip r:embed="rId6"/>
            <a:stretch>
              <a:fillRect/>
            </a:stretch>
          </p:blipFill>
          <p:spPr>
            <a:xfrm>
              <a:off x="828526" y="3732013"/>
              <a:ext cx="3035300" cy="2019300"/>
            </a:xfrm>
            <a:prstGeom prst="rect">
              <a:avLst/>
            </a:prstGeom>
          </p:spPr>
        </p:pic>
        <p:sp>
          <p:nvSpPr>
            <p:cNvPr id="18" name="Oval 17"/>
            <p:cNvSpPr/>
            <p:nvPr/>
          </p:nvSpPr>
          <p:spPr bwMode="auto">
            <a:xfrm>
              <a:off x="4459306" y="4544732"/>
              <a:ext cx="397843" cy="397843"/>
            </a:xfrm>
            <a:prstGeom prst="ellipse">
              <a:avLst/>
            </a:prstGeom>
            <a:solidFill>
              <a:schemeClr val="accent1">
                <a:alpha val="39000"/>
              </a:schemeClr>
            </a:solidFill>
            <a:ln w="28575" cap="flat" cmpd="sng" algn="ctr">
              <a:solidFill>
                <a:schemeClr val="accent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 name="Oval 18"/>
            <p:cNvSpPr/>
            <p:nvPr/>
          </p:nvSpPr>
          <p:spPr bwMode="auto">
            <a:xfrm>
              <a:off x="7801872" y="4888402"/>
              <a:ext cx="397843" cy="397843"/>
            </a:xfrm>
            <a:prstGeom prst="ellipse">
              <a:avLst/>
            </a:prstGeom>
            <a:solidFill>
              <a:schemeClr val="accent1">
                <a:alpha val="39000"/>
              </a:schemeClr>
            </a:solidFill>
            <a:ln w="28575" cap="flat" cmpd="sng" algn="ctr">
              <a:solidFill>
                <a:schemeClr val="accent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0" name="Oval 19"/>
            <p:cNvSpPr/>
            <p:nvPr/>
          </p:nvSpPr>
          <p:spPr bwMode="auto">
            <a:xfrm>
              <a:off x="1673390" y="4206864"/>
              <a:ext cx="397843" cy="397843"/>
            </a:xfrm>
            <a:prstGeom prst="ellipse">
              <a:avLst/>
            </a:prstGeom>
            <a:solidFill>
              <a:schemeClr val="accent1">
                <a:alpha val="39000"/>
              </a:schemeClr>
            </a:solidFill>
            <a:ln w="28575" cap="flat" cmpd="sng" algn="ctr">
              <a:solidFill>
                <a:schemeClr val="accent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2" name="TextBox 21"/>
            <p:cNvSpPr txBox="1"/>
            <p:nvPr/>
          </p:nvSpPr>
          <p:spPr>
            <a:xfrm rot="16200000">
              <a:off x="480041" y="4537257"/>
              <a:ext cx="958315" cy="276999"/>
            </a:xfrm>
            <a:prstGeom prst="rect">
              <a:avLst/>
            </a:prstGeom>
            <a:solidFill>
              <a:schemeClr val="bg1"/>
            </a:solidFill>
          </p:spPr>
          <p:txBody>
            <a:bodyPr wrap="none" rtlCol="0">
              <a:spAutoFit/>
            </a:bodyPr>
            <a:lstStyle/>
            <a:p>
              <a:r>
                <a:rPr lang="en-US" sz="1200" dirty="0" smtClean="0"/>
                <a:t>DCR [MHz]</a:t>
              </a:r>
              <a:endParaRPr lang="en-US" sz="1200" dirty="0"/>
            </a:p>
          </p:txBody>
        </p:sp>
        <p:sp>
          <p:nvSpPr>
            <p:cNvPr id="23" name="TextBox 22"/>
            <p:cNvSpPr txBox="1"/>
            <p:nvPr/>
          </p:nvSpPr>
          <p:spPr>
            <a:xfrm rot="16200000">
              <a:off x="3341942" y="4490736"/>
              <a:ext cx="1261734" cy="276999"/>
            </a:xfrm>
            <a:prstGeom prst="rect">
              <a:avLst/>
            </a:prstGeom>
            <a:solidFill>
              <a:schemeClr val="bg1"/>
            </a:solidFill>
          </p:spPr>
          <p:txBody>
            <a:bodyPr wrap="none" rtlCol="0">
              <a:spAutoFit/>
            </a:bodyPr>
            <a:lstStyle/>
            <a:p>
              <a:r>
                <a:rPr lang="en-US" sz="1200" dirty="0" smtClean="0"/>
                <a:t>CTR </a:t>
              </a:r>
              <a:r>
                <a:rPr lang="en-US" sz="1200" i="1" dirty="0" smtClean="0"/>
                <a:t>FWHM</a:t>
              </a:r>
              <a:r>
                <a:rPr lang="en-US" sz="1200" dirty="0" smtClean="0"/>
                <a:t> [</a:t>
              </a:r>
              <a:r>
                <a:rPr lang="en-US" sz="1200" dirty="0" err="1" smtClean="0"/>
                <a:t>ps</a:t>
              </a:r>
              <a:r>
                <a:rPr lang="en-US" sz="1200" dirty="0" smtClean="0"/>
                <a:t>]</a:t>
              </a:r>
              <a:endParaRPr lang="en-US" sz="1200" dirty="0"/>
            </a:p>
          </p:txBody>
        </p:sp>
        <p:sp>
          <p:nvSpPr>
            <p:cNvPr id="24" name="TextBox 23"/>
            <p:cNvSpPr txBox="1"/>
            <p:nvPr/>
          </p:nvSpPr>
          <p:spPr>
            <a:xfrm rot="16200000">
              <a:off x="5154453" y="4497769"/>
              <a:ext cx="1261734" cy="276999"/>
            </a:xfrm>
            <a:prstGeom prst="rect">
              <a:avLst/>
            </a:prstGeom>
            <a:solidFill>
              <a:schemeClr val="bg1"/>
            </a:solidFill>
          </p:spPr>
          <p:txBody>
            <a:bodyPr wrap="none" rtlCol="0">
              <a:spAutoFit/>
            </a:bodyPr>
            <a:lstStyle/>
            <a:p>
              <a:r>
                <a:rPr lang="en-US" sz="1200" dirty="0" smtClean="0"/>
                <a:t>CTR </a:t>
              </a:r>
              <a:r>
                <a:rPr lang="en-US" sz="1200" i="1" dirty="0" smtClean="0"/>
                <a:t>FWHM</a:t>
              </a:r>
              <a:r>
                <a:rPr lang="en-US" sz="1200" dirty="0" smtClean="0"/>
                <a:t> [</a:t>
              </a:r>
              <a:r>
                <a:rPr lang="en-US" sz="1200" dirty="0" err="1" smtClean="0"/>
                <a:t>ps</a:t>
              </a:r>
              <a:r>
                <a:rPr lang="en-US" sz="1200" dirty="0" smtClean="0"/>
                <a:t>]</a:t>
              </a:r>
              <a:endParaRPr lang="en-US" sz="1200" dirty="0"/>
            </a:p>
          </p:txBody>
        </p:sp>
        <p:sp>
          <p:nvSpPr>
            <p:cNvPr id="4" name="TextBox 3"/>
            <p:cNvSpPr txBox="1"/>
            <p:nvPr/>
          </p:nvSpPr>
          <p:spPr>
            <a:xfrm>
              <a:off x="6888400" y="4293561"/>
              <a:ext cx="1530905" cy="276999"/>
            </a:xfrm>
            <a:prstGeom prst="rect">
              <a:avLst/>
            </a:prstGeom>
            <a:solidFill>
              <a:schemeClr val="bg1"/>
            </a:solidFill>
          </p:spPr>
          <p:txBody>
            <a:bodyPr wrap="none" rtlCol="0">
              <a:spAutoFit/>
            </a:bodyPr>
            <a:lstStyle/>
            <a:p>
              <a:r>
                <a:rPr lang="en-US" sz="1200" i="1" dirty="0" smtClean="0"/>
                <a:t>MPPC S10931-050P</a:t>
              </a:r>
              <a:endParaRPr lang="en-US" sz="1200" i="1" dirty="0"/>
            </a:p>
          </p:txBody>
        </p:sp>
        <p:sp>
          <p:nvSpPr>
            <p:cNvPr id="38" name="Rectangle 37"/>
            <p:cNvSpPr/>
            <p:nvPr/>
          </p:nvSpPr>
          <p:spPr>
            <a:xfrm>
              <a:off x="670254" y="5778873"/>
              <a:ext cx="6799758" cy="230832"/>
            </a:xfrm>
            <a:prstGeom prst="rect">
              <a:avLst/>
            </a:prstGeom>
          </p:spPr>
          <p:txBody>
            <a:bodyPr wrap="square">
              <a:spAutoFit/>
            </a:bodyPr>
            <a:lstStyle/>
            <a:p>
              <a:r>
                <a:rPr lang="en-US" sz="900" dirty="0" smtClean="0">
                  <a:solidFill>
                    <a:srgbClr val="FFFF00"/>
                  </a:solidFill>
                </a:rPr>
                <a:t>S. </a:t>
              </a:r>
              <a:r>
                <a:rPr lang="en-US" sz="900" dirty="0" err="1" smtClean="0">
                  <a:solidFill>
                    <a:srgbClr val="FFFF00"/>
                  </a:solidFill>
                </a:rPr>
                <a:t>Gundacker</a:t>
              </a:r>
              <a:r>
                <a:rPr lang="en-US" sz="900" dirty="0" smtClean="0">
                  <a:solidFill>
                    <a:srgbClr val="FFFF00"/>
                  </a:solidFill>
                </a:rPr>
                <a:t> et al., “A </a:t>
              </a:r>
              <a:r>
                <a:rPr lang="en-US" sz="900" dirty="0">
                  <a:solidFill>
                    <a:srgbClr val="FFFF00"/>
                  </a:solidFill>
                </a:rPr>
                <a:t>Systematic Study to Optimize SiPM Photo-Detectors for Highest Time Resolution in </a:t>
              </a:r>
              <a:r>
                <a:rPr lang="en-US" sz="900" dirty="0" smtClean="0">
                  <a:solidFill>
                    <a:srgbClr val="FFFF00"/>
                  </a:solidFill>
                </a:rPr>
                <a:t>PET” (TNS</a:t>
              </a:r>
              <a:r>
                <a:rPr lang="en-US" sz="900" dirty="0">
                  <a:solidFill>
                    <a:srgbClr val="FFFF00"/>
                  </a:solidFill>
                </a:rPr>
                <a:t>-00225-</a:t>
              </a:r>
              <a:r>
                <a:rPr lang="en-US" sz="900" dirty="0" smtClean="0">
                  <a:solidFill>
                    <a:srgbClr val="FFFF00"/>
                  </a:solidFill>
                </a:rPr>
                <a:t>2011)</a:t>
              </a:r>
              <a:endParaRPr lang="en-US" sz="900" dirty="0">
                <a:solidFill>
                  <a:srgbClr val="FFFF00"/>
                </a:solidFill>
              </a:endParaRPr>
            </a:p>
          </p:txBody>
        </p:sp>
        <p:sp>
          <p:nvSpPr>
            <p:cNvPr id="42" name="TextBox 41"/>
            <p:cNvSpPr txBox="1"/>
            <p:nvPr/>
          </p:nvSpPr>
          <p:spPr>
            <a:xfrm>
              <a:off x="6269482" y="5127930"/>
              <a:ext cx="902811" cy="307777"/>
            </a:xfrm>
            <a:prstGeom prst="rect">
              <a:avLst/>
            </a:prstGeom>
            <a:noFill/>
          </p:spPr>
          <p:txBody>
            <a:bodyPr wrap="none" rtlCol="0">
              <a:spAutoFit/>
            </a:bodyPr>
            <a:lstStyle/>
            <a:p>
              <a:r>
                <a:rPr lang="en-US" sz="1400" dirty="0" smtClean="0"/>
                <a:t>Bias Scan</a:t>
              </a:r>
              <a:endParaRPr lang="en-US" sz="1400" dirty="0"/>
            </a:p>
          </p:txBody>
        </p:sp>
        <p:sp>
          <p:nvSpPr>
            <p:cNvPr id="43" name="TextBox 42"/>
            <p:cNvSpPr txBox="1"/>
            <p:nvPr/>
          </p:nvSpPr>
          <p:spPr>
            <a:xfrm>
              <a:off x="4364206" y="5127615"/>
              <a:ext cx="1306505" cy="307777"/>
            </a:xfrm>
            <a:prstGeom prst="rect">
              <a:avLst/>
            </a:prstGeom>
            <a:noFill/>
          </p:spPr>
          <p:txBody>
            <a:bodyPr wrap="none" rtlCol="0">
              <a:spAutoFit/>
            </a:bodyPr>
            <a:lstStyle/>
            <a:p>
              <a:r>
                <a:rPr lang="en-US" sz="1400" dirty="0" smtClean="0"/>
                <a:t>Threshold Scan</a:t>
              </a:r>
              <a:endParaRPr lang="en-US" sz="1400" dirty="0"/>
            </a:p>
          </p:txBody>
        </p:sp>
      </p:grpSp>
    </p:spTree>
    <p:extLst>
      <p:ext uri="{BB962C8B-B14F-4D97-AF65-F5344CB8AC3E}">
        <p14:creationId xmlns:p14="http://schemas.microsoft.com/office/powerpoint/2010/main" val="105036801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120" y="-152400"/>
            <a:ext cx="7772400" cy="1143000"/>
          </a:xfrm>
        </p:spPr>
        <p:txBody>
          <a:bodyPr/>
          <a:lstStyle/>
          <a:p>
            <a:pPr>
              <a:defRPr/>
            </a:pPr>
            <a:r>
              <a:rPr lang="en-US" dirty="0" smtClean="0"/>
              <a:t>Detector R&amp;D</a:t>
            </a:r>
            <a:endParaRPr lang="en-US" dirty="0"/>
          </a:p>
        </p:txBody>
      </p:sp>
      <p:sp>
        <p:nvSpPr>
          <p:cNvPr id="3" name="Content Placeholder 2"/>
          <p:cNvSpPr>
            <a:spLocks noGrp="1"/>
          </p:cNvSpPr>
          <p:nvPr>
            <p:ph idx="1"/>
          </p:nvPr>
        </p:nvSpPr>
        <p:spPr>
          <a:xfrm>
            <a:off x="685800" y="1508125"/>
            <a:ext cx="8161338" cy="679222"/>
          </a:xfrm>
        </p:spPr>
        <p:txBody>
          <a:bodyPr/>
          <a:lstStyle/>
          <a:p>
            <a:pPr>
              <a:buFontTx/>
              <a:buNone/>
              <a:defRPr/>
            </a:pPr>
            <a:endParaRPr lang="en-US" sz="3600" dirty="0" smtClean="0">
              <a:ea typeface="ＭＳ Ｐゴシック" charset="-128"/>
              <a:cs typeface="ＭＳ Ｐゴシック" charset="-128"/>
            </a:endParaRPr>
          </a:p>
          <a:p>
            <a:pPr>
              <a:defRPr/>
            </a:pPr>
            <a:endParaRPr lang="en-US" sz="3600" dirty="0" smtClean="0">
              <a:solidFill>
                <a:schemeClr val="accent5">
                  <a:lumMod val="75000"/>
                </a:schemeClr>
              </a:solidFill>
              <a:ea typeface="ＭＳ Ｐゴシック" charset="-128"/>
              <a:cs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1509"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1510"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B699D085-80A6-144E-B461-A404EA3A3488}" type="slidenum">
              <a:rPr lang="en-US" smtClean="0">
                <a:latin typeface="Times New Roman" pitchFamily="-109" charset="0"/>
              </a:rPr>
              <a:pPr/>
              <a:t>25</a:t>
            </a:fld>
            <a:endParaRPr lang="en-US" sz="800" smtClean="0">
              <a:latin typeface="Times New Roman" pitchFamily="-109" charset="0"/>
            </a:endParaRPr>
          </a:p>
        </p:txBody>
      </p:sp>
      <p:sp>
        <p:nvSpPr>
          <p:cNvPr id="4" name="TextBox 3"/>
          <p:cNvSpPr txBox="1"/>
          <p:nvPr/>
        </p:nvSpPr>
        <p:spPr>
          <a:xfrm>
            <a:off x="1503019" y="1172274"/>
            <a:ext cx="6351769" cy="4465838"/>
          </a:xfrm>
          <a:prstGeom prst="rect">
            <a:avLst/>
          </a:prstGeom>
          <a:noFill/>
        </p:spPr>
        <p:txBody>
          <a:bodyPr wrap="none" rtlCol="0">
            <a:spAutoFit/>
          </a:bodyPr>
          <a:lstStyle/>
          <a:p>
            <a:pPr>
              <a:lnSpc>
                <a:spcPct val="130000"/>
              </a:lnSpc>
            </a:pPr>
            <a:r>
              <a:rPr lang="en-US" sz="3600" dirty="0" smtClean="0">
                <a:solidFill>
                  <a:srgbClr val="FFFF00"/>
                </a:solidFill>
              </a:rPr>
              <a:t>1.) Photodetectors</a:t>
            </a:r>
          </a:p>
          <a:p>
            <a:pPr marL="800100" lvl="1" indent="-342900">
              <a:lnSpc>
                <a:spcPct val="130000"/>
              </a:lnSpc>
              <a:buFont typeface="Arial"/>
              <a:buChar char="•"/>
            </a:pPr>
            <a:r>
              <a:rPr lang="en-US" sz="2000" dirty="0" smtClean="0">
                <a:solidFill>
                  <a:schemeClr val="bg2">
                    <a:lumMod val="50000"/>
                  </a:schemeClr>
                </a:solidFill>
              </a:rPr>
              <a:t>The analog SiPM (</a:t>
            </a:r>
            <a:r>
              <a:rPr lang="en-US" sz="2000" i="1" dirty="0" smtClean="0">
                <a:solidFill>
                  <a:schemeClr val="bg2">
                    <a:lumMod val="50000"/>
                  </a:schemeClr>
                </a:solidFill>
              </a:rPr>
              <a:t>a</a:t>
            </a:r>
            <a:r>
              <a:rPr lang="en-US" sz="2000" dirty="0" smtClean="0">
                <a:solidFill>
                  <a:schemeClr val="bg2">
                    <a:lumMod val="50000"/>
                  </a:schemeClr>
                </a:solidFill>
              </a:rPr>
              <a:t>-SiPM)</a:t>
            </a:r>
          </a:p>
          <a:p>
            <a:pPr marL="800100" lvl="1" indent="-342900">
              <a:lnSpc>
                <a:spcPct val="130000"/>
              </a:lnSpc>
              <a:buFont typeface="Arial"/>
              <a:buChar char="•"/>
            </a:pPr>
            <a:r>
              <a:rPr lang="en-US" sz="2000" dirty="0" smtClean="0">
                <a:solidFill>
                  <a:srgbClr val="FFFF00"/>
                </a:solidFill>
              </a:rPr>
              <a:t>The digital “Endo-TOFPET” SiPM (</a:t>
            </a:r>
            <a:r>
              <a:rPr lang="en-US" sz="2000" i="1" dirty="0" smtClean="0">
                <a:solidFill>
                  <a:srgbClr val="FFFF00"/>
                </a:solidFill>
              </a:rPr>
              <a:t>d</a:t>
            </a:r>
            <a:r>
              <a:rPr lang="en-US" sz="2000" dirty="0" smtClean="0">
                <a:solidFill>
                  <a:srgbClr val="FFFF00"/>
                </a:solidFill>
              </a:rPr>
              <a:t>-SiPM)</a:t>
            </a:r>
          </a:p>
          <a:p>
            <a:pPr>
              <a:lnSpc>
                <a:spcPct val="130000"/>
              </a:lnSpc>
            </a:pPr>
            <a:r>
              <a:rPr lang="en-US" sz="3600" dirty="0" smtClean="0">
                <a:solidFill>
                  <a:srgbClr val="7F7F7F"/>
                </a:solidFill>
              </a:rPr>
              <a:t>2.) Diffractive Optics</a:t>
            </a:r>
          </a:p>
          <a:p>
            <a:pPr>
              <a:lnSpc>
                <a:spcPct val="130000"/>
              </a:lnSpc>
            </a:pPr>
            <a:r>
              <a:rPr lang="en-US" sz="3600" dirty="0" smtClean="0">
                <a:solidFill>
                  <a:srgbClr val="7F7F7F"/>
                </a:solidFill>
              </a:rPr>
              <a:t>3.) Scintillators</a:t>
            </a:r>
          </a:p>
          <a:p>
            <a:pPr>
              <a:lnSpc>
                <a:spcPct val="130000"/>
              </a:lnSpc>
            </a:pPr>
            <a:r>
              <a:rPr lang="en-US" sz="3600" dirty="0" smtClean="0">
                <a:solidFill>
                  <a:srgbClr val="7F7F7F"/>
                </a:solidFill>
              </a:rPr>
              <a:t>4.) Integration</a:t>
            </a:r>
          </a:p>
          <a:p>
            <a:pPr>
              <a:lnSpc>
                <a:spcPct val="130000"/>
              </a:lnSpc>
            </a:pPr>
            <a:r>
              <a:rPr lang="en-US" sz="3600" dirty="0" smtClean="0">
                <a:solidFill>
                  <a:schemeClr val="tx2">
                    <a:lumMod val="65000"/>
                    <a:lumOff val="35000"/>
                  </a:schemeClr>
                </a:solidFill>
              </a:rPr>
              <a:t>5.) Readout and Data Acquisition</a:t>
            </a:r>
            <a:endParaRPr lang="en-US" sz="3200" dirty="0">
              <a:solidFill>
                <a:schemeClr val="tx2">
                  <a:lumMod val="65000"/>
                  <a:lumOff val="35000"/>
                </a:schemeClr>
              </a:solidFill>
            </a:endParaRPr>
          </a:p>
        </p:txBody>
      </p:sp>
    </p:spTree>
    <p:extLst>
      <p:ext uri="{BB962C8B-B14F-4D97-AF65-F5344CB8AC3E}">
        <p14:creationId xmlns:p14="http://schemas.microsoft.com/office/powerpoint/2010/main" val="58380146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840" y="-152400"/>
            <a:ext cx="7772400" cy="1143000"/>
          </a:xfrm>
        </p:spPr>
        <p:txBody>
          <a:bodyPr/>
          <a:lstStyle/>
          <a:p>
            <a:r>
              <a:rPr lang="en-US" sz="4400" dirty="0" smtClean="0"/>
              <a:t>d-SiPM for </a:t>
            </a:r>
            <a:r>
              <a:rPr lang="en-US" sz="4400" dirty="0" err="1" smtClean="0"/>
              <a:t>endo</a:t>
            </a:r>
            <a:r>
              <a:rPr lang="en-US" sz="4400" dirty="0" smtClean="0"/>
              <a:t>-TOFPET-US</a:t>
            </a:r>
            <a:endParaRPr lang="en-US" sz="4400"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26</a:t>
            </a:fld>
            <a:endParaRPr lang="en-US" sz="800" dirty="0"/>
          </a:p>
        </p:txBody>
      </p:sp>
      <p:sp>
        <p:nvSpPr>
          <p:cNvPr id="43" name="Date Placeholder 3"/>
          <p:cNvSpPr>
            <a:spLocks noGrp="1"/>
          </p:cNvSpPr>
          <p:nvPr>
            <p:ph type="dt" sz="quarter" idx="10"/>
          </p:nvPr>
        </p:nvSpPr>
        <p:spPr bwMode="auto">
          <a:xfrm>
            <a:off x="762000" y="6172200"/>
            <a:ext cx="2057400" cy="457200"/>
          </a:xfrm>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44"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pic>
        <p:nvPicPr>
          <p:cNvPr id="45" name="Picture 44" descr="logo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7751" y="928978"/>
            <a:ext cx="960480" cy="350541"/>
          </a:xfrm>
          <a:prstGeom prst="rect">
            <a:avLst/>
          </a:prstGeom>
        </p:spPr>
      </p:pic>
      <p:sp>
        <p:nvSpPr>
          <p:cNvPr id="4" name="TextBox 3"/>
          <p:cNvSpPr txBox="1"/>
          <p:nvPr/>
        </p:nvSpPr>
        <p:spPr>
          <a:xfrm>
            <a:off x="432741" y="1267980"/>
            <a:ext cx="8393040" cy="3993401"/>
          </a:xfrm>
          <a:prstGeom prst="rect">
            <a:avLst/>
          </a:prstGeom>
          <a:noFill/>
        </p:spPr>
        <p:txBody>
          <a:bodyPr wrap="square" rtlCol="0">
            <a:spAutoFit/>
          </a:bodyPr>
          <a:lstStyle/>
          <a:p>
            <a:pPr marL="285750" indent="-285750">
              <a:lnSpc>
                <a:spcPts val="3000"/>
              </a:lnSpc>
              <a:buFont typeface="Arial"/>
              <a:buChar char="•"/>
            </a:pPr>
            <a:r>
              <a:rPr lang="en-US" sz="2800" dirty="0" smtClean="0">
                <a:solidFill>
                  <a:srgbClr val="FFFF00"/>
                </a:solidFill>
              </a:rPr>
              <a:t>Capability to </a:t>
            </a:r>
            <a:r>
              <a:rPr lang="en-US" sz="2800" u="sng" dirty="0" smtClean="0">
                <a:solidFill>
                  <a:srgbClr val="FFFF00"/>
                </a:solidFill>
              </a:rPr>
              <a:t>gather the </a:t>
            </a:r>
            <a:r>
              <a:rPr lang="en-US" sz="2800" u="sng" dirty="0">
                <a:solidFill>
                  <a:srgbClr val="FFFF00"/>
                </a:solidFill>
              </a:rPr>
              <a:t>statistics of the first </a:t>
            </a:r>
            <a:r>
              <a:rPr lang="en-US" sz="2800" u="sng" dirty="0" smtClean="0">
                <a:solidFill>
                  <a:srgbClr val="FFFF00"/>
                </a:solidFill>
              </a:rPr>
              <a:t>individual </a:t>
            </a:r>
            <a:r>
              <a:rPr lang="en-US" sz="2800" u="sng" dirty="0">
                <a:solidFill>
                  <a:srgbClr val="FFFF00"/>
                </a:solidFill>
              </a:rPr>
              <a:t>photons</a:t>
            </a:r>
            <a:r>
              <a:rPr lang="en-US" sz="2800" dirty="0">
                <a:solidFill>
                  <a:srgbClr val="FFFF00"/>
                </a:solidFill>
              </a:rPr>
              <a:t> that reach </a:t>
            </a:r>
            <a:r>
              <a:rPr lang="en-US" sz="2800" dirty="0" smtClean="0">
                <a:solidFill>
                  <a:srgbClr val="FFFF00"/>
                </a:solidFill>
              </a:rPr>
              <a:t>a cluster;</a:t>
            </a:r>
          </a:p>
          <a:p>
            <a:pPr marL="742950" lvl="1" indent="-285750">
              <a:lnSpc>
                <a:spcPts val="3000"/>
              </a:lnSpc>
              <a:buFont typeface="Arial"/>
              <a:buChar char="•"/>
            </a:pPr>
            <a:r>
              <a:rPr lang="en-US" sz="2000" dirty="0" smtClean="0">
                <a:solidFill>
                  <a:srgbClr val="FFFFFF"/>
                </a:solidFill>
              </a:rPr>
              <a:t>Intrinsically best timing performance </a:t>
            </a:r>
            <a:r>
              <a:rPr lang="en-US" sz="2000" dirty="0" smtClean="0">
                <a:solidFill>
                  <a:srgbClr val="FFFFFF"/>
                </a:solidFill>
                <a:sym typeface="Wingdings"/>
              </a:rPr>
              <a:t></a:t>
            </a:r>
            <a:r>
              <a:rPr lang="en-US" sz="2000" dirty="0" smtClean="0">
                <a:solidFill>
                  <a:srgbClr val="FFFFFF"/>
                </a:solidFill>
              </a:rPr>
              <a:t> attractive for TOF;</a:t>
            </a:r>
          </a:p>
          <a:p>
            <a:pPr marL="285750" indent="-285750">
              <a:spcBef>
                <a:spcPts val="1200"/>
              </a:spcBef>
              <a:buFont typeface="Arial"/>
              <a:buChar char="•"/>
            </a:pPr>
            <a:r>
              <a:rPr lang="en-US" sz="2800" dirty="0" smtClean="0">
                <a:solidFill>
                  <a:srgbClr val="FFFF00"/>
                </a:solidFill>
              </a:rPr>
              <a:t>Balance functionality and PDE;</a:t>
            </a:r>
          </a:p>
          <a:p>
            <a:pPr marL="285750" indent="-285750">
              <a:lnSpc>
                <a:spcPts val="3000"/>
              </a:lnSpc>
              <a:spcBef>
                <a:spcPts val="1200"/>
              </a:spcBef>
              <a:buFont typeface="Arial"/>
              <a:buChar char="•"/>
            </a:pPr>
            <a:r>
              <a:rPr lang="en-US" sz="2800" dirty="0">
                <a:solidFill>
                  <a:srgbClr val="FFFF00"/>
                </a:solidFill>
              </a:rPr>
              <a:t>D</a:t>
            </a:r>
            <a:r>
              <a:rPr lang="en-US" sz="2800" dirty="0" smtClean="0">
                <a:solidFill>
                  <a:srgbClr val="FFFF00"/>
                </a:solidFill>
              </a:rPr>
              <a:t>esign must adapt to process-specific effects:</a:t>
            </a:r>
          </a:p>
          <a:p>
            <a:pPr marL="742950" lvl="1" indent="-285750">
              <a:lnSpc>
                <a:spcPts val="2700"/>
              </a:lnSpc>
              <a:buFont typeface="Arial"/>
              <a:buChar char="•"/>
            </a:pPr>
            <a:r>
              <a:rPr lang="en-US" sz="2000" dirty="0" smtClean="0">
                <a:solidFill>
                  <a:schemeClr val="bg1"/>
                </a:solidFill>
              </a:rPr>
              <a:t>high DCR from tunneling and trap-assisted noise; </a:t>
            </a:r>
          </a:p>
          <a:p>
            <a:pPr marL="742950" lvl="1" indent="-285750">
              <a:lnSpc>
                <a:spcPts val="2700"/>
              </a:lnSpc>
              <a:buFont typeface="Arial"/>
              <a:buChar char="•"/>
            </a:pPr>
            <a:r>
              <a:rPr lang="en-US" sz="2000" dirty="0" smtClean="0">
                <a:solidFill>
                  <a:schemeClr val="bg1"/>
                </a:solidFill>
              </a:rPr>
              <a:t>after-pulsing;</a:t>
            </a:r>
          </a:p>
          <a:p>
            <a:pPr marL="742950" lvl="1" indent="-285750">
              <a:lnSpc>
                <a:spcPts val="2700"/>
              </a:lnSpc>
              <a:buFont typeface="Arial"/>
              <a:buChar char="•"/>
            </a:pPr>
            <a:r>
              <a:rPr lang="en-US" sz="2000" dirty="0" smtClean="0">
                <a:solidFill>
                  <a:schemeClr val="bg1"/>
                </a:solidFill>
              </a:rPr>
              <a:t>lower PDP than with</a:t>
            </a:r>
            <a:r>
              <a:rPr lang="en-US" sz="2000" i="1" dirty="0" smtClean="0">
                <a:solidFill>
                  <a:schemeClr val="bg1"/>
                </a:solidFill>
              </a:rPr>
              <a:t> </a:t>
            </a:r>
            <a:r>
              <a:rPr lang="en-US" sz="2000" dirty="0" smtClean="0">
                <a:solidFill>
                  <a:schemeClr val="bg1"/>
                </a:solidFill>
              </a:rPr>
              <a:t>conventional</a:t>
            </a:r>
            <a:r>
              <a:rPr lang="en-US" sz="2000" i="1" dirty="0" smtClean="0">
                <a:solidFill>
                  <a:schemeClr val="bg1"/>
                </a:solidFill>
              </a:rPr>
              <a:t> a</a:t>
            </a:r>
            <a:r>
              <a:rPr lang="en-US" sz="2000" dirty="0" smtClean="0">
                <a:solidFill>
                  <a:schemeClr val="bg1"/>
                </a:solidFill>
              </a:rPr>
              <a:t>-SiPMs.</a:t>
            </a:r>
          </a:p>
          <a:p>
            <a:pPr marL="285750" indent="-285750">
              <a:spcBef>
                <a:spcPts val="1200"/>
              </a:spcBef>
              <a:buFont typeface="Arial"/>
              <a:buChar char="•"/>
            </a:pPr>
            <a:r>
              <a:rPr lang="en-US" sz="2800" dirty="0" smtClean="0">
                <a:solidFill>
                  <a:srgbClr val="FFFF00"/>
                </a:solidFill>
              </a:rPr>
              <a:t>Requires multi-parameter optimization/simulation.</a:t>
            </a:r>
          </a:p>
        </p:txBody>
      </p:sp>
      <p:sp>
        <p:nvSpPr>
          <p:cNvPr id="5" name="Rectangle 4"/>
          <p:cNvSpPr/>
          <p:nvPr/>
        </p:nvSpPr>
        <p:spPr>
          <a:xfrm>
            <a:off x="623686" y="5806573"/>
            <a:ext cx="7430188" cy="338554"/>
          </a:xfrm>
          <a:prstGeom prst="rect">
            <a:avLst/>
          </a:prstGeom>
          <a:noFill/>
          <a:ln>
            <a:noFill/>
          </a:ln>
        </p:spPr>
        <p:txBody>
          <a:bodyPr wrap="square">
            <a:spAutoFit/>
          </a:bodyPr>
          <a:lstStyle/>
          <a:p>
            <a:r>
              <a:rPr lang="en-US" sz="800" dirty="0" smtClean="0">
                <a:solidFill>
                  <a:srgbClr val="FFFFFF"/>
                </a:solidFill>
              </a:rPr>
              <a:t>*) </a:t>
            </a:r>
            <a:r>
              <a:rPr lang="en-US" sz="800" dirty="0">
                <a:solidFill>
                  <a:srgbClr val="FFFFFF"/>
                </a:solidFill>
              </a:rPr>
              <a:t>M. </a:t>
            </a:r>
            <a:r>
              <a:rPr lang="en-US" sz="800" dirty="0" err="1">
                <a:solidFill>
                  <a:srgbClr val="FFFFFF"/>
                </a:solidFill>
              </a:rPr>
              <a:t>Fishburn</a:t>
            </a:r>
            <a:r>
              <a:rPr lang="en-US" sz="800" dirty="0">
                <a:solidFill>
                  <a:srgbClr val="FFFFFF"/>
                </a:solidFill>
              </a:rPr>
              <a:t> &amp; E. </a:t>
            </a:r>
            <a:r>
              <a:rPr lang="en-US" sz="800" dirty="0" err="1">
                <a:solidFill>
                  <a:srgbClr val="FFFFFF"/>
                </a:solidFill>
              </a:rPr>
              <a:t>Charbon</a:t>
            </a:r>
            <a:r>
              <a:rPr lang="en-US" sz="800" dirty="0">
                <a:solidFill>
                  <a:srgbClr val="FFFFFF"/>
                </a:solidFill>
              </a:rPr>
              <a:t>, “System Tradeoffs in Gamma-Ray Detection Utilizing SPAD Arrays and Scintillators”, IEEE-TNS, VOL. 57, NO. 5, OCTOBER </a:t>
            </a:r>
            <a:r>
              <a:rPr lang="en-US" sz="800" dirty="0" smtClean="0">
                <a:solidFill>
                  <a:srgbClr val="FFFFFF"/>
                </a:solidFill>
              </a:rPr>
              <a:t>2010. </a:t>
            </a:r>
            <a:br>
              <a:rPr lang="en-US" sz="800" dirty="0" smtClean="0">
                <a:solidFill>
                  <a:srgbClr val="FFFFFF"/>
                </a:solidFill>
              </a:rPr>
            </a:br>
            <a:r>
              <a:rPr lang="en-US" sz="800" dirty="0" smtClean="0">
                <a:solidFill>
                  <a:srgbClr val="FFFFFF"/>
                </a:solidFill>
              </a:rPr>
              <a:t>    S. Seifert et al., “The </a:t>
            </a:r>
            <a:r>
              <a:rPr lang="en-US" sz="800" dirty="0">
                <a:solidFill>
                  <a:srgbClr val="FFFFFF"/>
                </a:solidFill>
              </a:rPr>
              <a:t>lower bound on the timing resolution </a:t>
            </a:r>
            <a:r>
              <a:rPr lang="en-US" sz="800" dirty="0" smtClean="0">
                <a:solidFill>
                  <a:srgbClr val="FFFFFF"/>
                </a:solidFill>
              </a:rPr>
              <a:t>of scintillation detectors”, </a:t>
            </a:r>
            <a:r>
              <a:rPr lang="da-DK" sz="800" dirty="0" err="1">
                <a:solidFill>
                  <a:srgbClr val="FFFFFF"/>
                </a:solidFill>
              </a:rPr>
              <a:t>Phys</a:t>
            </a:r>
            <a:r>
              <a:rPr lang="da-DK" sz="800" dirty="0">
                <a:solidFill>
                  <a:srgbClr val="FFFFFF"/>
                </a:solidFill>
              </a:rPr>
              <a:t>. Med. </a:t>
            </a:r>
            <a:r>
              <a:rPr lang="da-DK" sz="800" dirty="0" err="1">
                <a:solidFill>
                  <a:srgbClr val="FFFFFF"/>
                </a:solidFill>
              </a:rPr>
              <a:t>Biol</a:t>
            </a:r>
            <a:r>
              <a:rPr lang="da-DK" sz="800" dirty="0">
                <a:solidFill>
                  <a:srgbClr val="FFFFFF"/>
                </a:solidFill>
              </a:rPr>
              <a:t>. </a:t>
            </a:r>
            <a:r>
              <a:rPr lang="da-DK" sz="800" b="1" dirty="0">
                <a:solidFill>
                  <a:srgbClr val="FFFFFF"/>
                </a:solidFill>
              </a:rPr>
              <a:t>57 </a:t>
            </a:r>
            <a:r>
              <a:rPr lang="da-DK" sz="800" dirty="0">
                <a:solidFill>
                  <a:srgbClr val="FFFFFF"/>
                </a:solidFill>
              </a:rPr>
              <a:t>(2012) 1797–</a:t>
            </a:r>
            <a:r>
              <a:rPr lang="da-DK" sz="800" dirty="0" smtClean="0">
                <a:solidFill>
                  <a:srgbClr val="FFFFFF"/>
                </a:solidFill>
              </a:rPr>
              <a:t>1814</a:t>
            </a:r>
            <a:endParaRPr lang="en-US" sz="800" dirty="0" smtClean="0">
              <a:solidFill>
                <a:srgbClr val="FFFFFF"/>
              </a:solidFill>
            </a:endParaRPr>
          </a:p>
        </p:txBody>
      </p:sp>
    </p:spTree>
    <p:extLst>
      <p:ext uri="{BB962C8B-B14F-4D97-AF65-F5344CB8AC3E}">
        <p14:creationId xmlns:p14="http://schemas.microsoft.com/office/powerpoint/2010/main" val="173109459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984" y="-152400"/>
            <a:ext cx="7772400" cy="1143000"/>
          </a:xfrm>
        </p:spPr>
        <p:txBody>
          <a:bodyPr/>
          <a:lstStyle/>
          <a:p>
            <a:r>
              <a:rPr lang="en-US" dirty="0" smtClean="0"/>
              <a:t>d-SiPM: Sensor Floor Plan</a:t>
            </a:r>
            <a:endParaRPr lang="en-US"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27</a:t>
            </a:fld>
            <a:endParaRPr lang="en-US" sz="800"/>
          </a:p>
        </p:txBody>
      </p:sp>
      <p:sp>
        <p:nvSpPr>
          <p:cNvPr id="3" name="TextBox 2"/>
          <p:cNvSpPr txBox="1"/>
          <p:nvPr/>
        </p:nvSpPr>
        <p:spPr>
          <a:xfrm>
            <a:off x="937655" y="4586238"/>
            <a:ext cx="2654570" cy="1015663"/>
          </a:xfrm>
          <a:prstGeom prst="rect">
            <a:avLst/>
          </a:prstGeom>
          <a:solidFill>
            <a:srgbClr val="000090"/>
          </a:solidFill>
          <a:effectLst>
            <a:innerShdw blurRad="63500" dist="50800" dir="16200000">
              <a:prstClr val="black">
                <a:alpha val="50000"/>
              </a:prstClr>
            </a:innerShdw>
          </a:effectLst>
        </p:spPr>
        <p:txBody>
          <a:bodyPr wrap="square" rtlCol="0">
            <a:spAutoFit/>
          </a:bodyPr>
          <a:lstStyle/>
          <a:p>
            <a:r>
              <a:rPr lang="en-US" sz="2000" dirty="0" smtClean="0">
                <a:solidFill>
                  <a:srgbClr val="FFFF00"/>
                </a:solidFill>
              </a:rPr>
              <a:t>Added functionality results in a maximum fill factor of ~50%.</a:t>
            </a:r>
            <a:endParaRPr lang="en-US" sz="2000" dirty="0">
              <a:solidFill>
                <a:srgbClr val="FFFF00"/>
              </a:solidFill>
            </a:endParaRPr>
          </a:p>
        </p:txBody>
      </p:sp>
      <p:grpSp>
        <p:nvGrpSpPr>
          <p:cNvPr id="237" name="Group 236"/>
          <p:cNvGrpSpPr/>
          <p:nvPr/>
        </p:nvGrpSpPr>
        <p:grpSpPr>
          <a:xfrm>
            <a:off x="434046" y="1057624"/>
            <a:ext cx="3685885" cy="3062832"/>
            <a:chOff x="434046" y="1057624"/>
            <a:chExt cx="3685885" cy="3062832"/>
          </a:xfrm>
        </p:grpSpPr>
        <p:pic>
          <p:nvPicPr>
            <p:cNvPr id="11" name="Picture 10" descr="photodetector proto.gif"/>
            <p:cNvPicPr/>
            <p:nvPr/>
          </p:nvPicPr>
          <p:blipFill>
            <a:blip r:embed="rId2" cstate="print"/>
            <a:srcRect l="9203" t="7703"/>
            <a:stretch>
              <a:fillRect/>
            </a:stretch>
          </p:blipFill>
          <p:spPr>
            <a:xfrm>
              <a:off x="1010999" y="1057624"/>
              <a:ext cx="2300570" cy="2794159"/>
            </a:xfrm>
            <a:prstGeom prst="rect">
              <a:avLst/>
            </a:prstGeom>
          </p:spPr>
        </p:pic>
        <p:sp>
          <p:nvSpPr>
            <p:cNvPr id="12" name="L-Shape 11"/>
            <p:cNvSpPr/>
            <p:nvPr/>
          </p:nvSpPr>
          <p:spPr bwMode="auto">
            <a:xfrm flipH="1">
              <a:off x="1609262" y="1094222"/>
              <a:ext cx="1398528" cy="2058380"/>
            </a:xfrm>
            <a:prstGeom prst="corner">
              <a:avLst>
                <a:gd name="adj1" fmla="val 79800"/>
                <a:gd name="adj2" fmla="val 75305"/>
              </a:avLst>
            </a:prstGeom>
            <a:solidFill>
              <a:srgbClr val="C0DD8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charset="-128"/>
                <a:cs typeface="ＭＳ Ｐゴシック" charset="-128"/>
              </a:endParaRPr>
            </a:p>
            <a:p>
              <a:pPr marL="0" marR="0" indent="0" algn="l" defTabSz="914400" rtl="0" eaLnBrk="0" fontAlgn="base" latinLnBrk="0" hangingPunct="0">
                <a:lnSpc>
                  <a:spcPct val="100000"/>
                </a:lnSpc>
                <a:spcBef>
                  <a:spcPct val="0"/>
                </a:spcBef>
                <a:spcAft>
                  <a:spcPct val="0"/>
                </a:spcAft>
                <a:buClrTx/>
                <a:buSzTx/>
                <a:buFontTx/>
                <a:buNone/>
                <a:tabLst/>
              </a:pPr>
              <a:endParaRPr lang="en-US" dirty="0" smtClean="0"/>
            </a:p>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charset="-128"/>
                <a:cs typeface="ＭＳ Ｐゴシック" charset="-128"/>
              </a:endParaRPr>
            </a:p>
            <a:p>
              <a:pPr marL="0" marR="0" indent="0" algn="l" defTabSz="914400" rtl="0" eaLnBrk="0" fontAlgn="base" latinLnBrk="0" hangingPunct="0">
                <a:lnSpc>
                  <a:spcPct val="100000"/>
                </a:lnSpc>
                <a:spcBef>
                  <a:spcPct val="0"/>
                </a:spcBef>
                <a:spcAft>
                  <a:spcPct val="0"/>
                </a:spcAft>
                <a:buClrTx/>
                <a:buSzTx/>
                <a:buFontTx/>
                <a:buNone/>
                <a:tabLst/>
              </a:pPr>
              <a:endParaRPr lang="en-US" dirty="0" smtClean="0"/>
            </a:p>
          </p:txBody>
        </p:sp>
        <p:sp>
          <p:nvSpPr>
            <p:cNvPr id="69" name="TextBox 68"/>
            <p:cNvSpPr txBox="1"/>
            <p:nvPr/>
          </p:nvSpPr>
          <p:spPr>
            <a:xfrm>
              <a:off x="1561519" y="2393553"/>
              <a:ext cx="1468246" cy="461665"/>
            </a:xfrm>
            <a:prstGeom prst="rect">
              <a:avLst/>
            </a:prstGeom>
            <a:solidFill>
              <a:schemeClr val="accent1">
                <a:lumMod val="50000"/>
              </a:schemeClr>
            </a:solidFill>
            <a:effectLst>
              <a:outerShdw blurRad="50800" dist="38100" dir="18900000" algn="bl" rotWithShape="0">
                <a:prstClr val="black">
                  <a:alpha val="40000"/>
                </a:prstClr>
              </a:outerShdw>
            </a:effectLst>
          </p:spPr>
          <p:txBody>
            <a:bodyPr wrap="none" rtlCol="0">
              <a:spAutoFit/>
            </a:bodyPr>
            <a:lstStyle/>
            <a:p>
              <a:pPr algn="ctr"/>
              <a:r>
                <a:rPr lang="en-US" sz="1200" i="1" dirty="0" smtClean="0">
                  <a:solidFill>
                    <a:schemeClr val="bg1"/>
                  </a:solidFill>
                </a:rPr>
                <a:t>“Pancreas” Imager</a:t>
              </a:r>
              <a:r>
                <a:rPr lang="en-US" sz="1200" dirty="0" smtClean="0">
                  <a:solidFill>
                    <a:schemeClr val="bg1"/>
                  </a:solidFill>
                </a:rPr>
                <a:t>:</a:t>
              </a:r>
              <a:br>
                <a:rPr lang="en-US" sz="1200" dirty="0" smtClean="0">
                  <a:solidFill>
                    <a:schemeClr val="bg1"/>
                  </a:solidFill>
                </a:rPr>
              </a:br>
              <a:r>
                <a:rPr lang="en-US" sz="1200" dirty="0" smtClean="0">
                  <a:solidFill>
                    <a:schemeClr val="bg1"/>
                  </a:solidFill>
                </a:rPr>
                <a:t>9 x 18 clusters</a:t>
              </a:r>
              <a:endParaRPr lang="en-US" sz="1200" dirty="0">
                <a:solidFill>
                  <a:schemeClr val="bg1"/>
                </a:solidFill>
              </a:endParaRPr>
            </a:p>
          </p:txBody>
        </p:sp>
        <p:sp>
          <p:nvSpPr>
            <p:cNvPr id="232" name="TextBox 231"/>
            <p:cNvSpPr txBox="1"/>
            <p:nvPr/>
          </p:nvSpPr>
          <p:spPr>
            <a:xfrm>
              <a:off x="2068144" y="1072355"/>
              <a:ext cx="929959" cy="507831"/>
            </a:xfrm>
            <a:prstGeom prst="rect">
              <a:avLst/>
            </a:prstGeom>
            <a:solidFill>
              <a:schemeClr val="accent1">
                <a:lumMod val="75000"/>
              </a:schemeClr>
            </a:solidFill>
            <a:ln>
              <a:noFill/>
            </a:ln>
          </p:spPr>
          <p:txBody>
            <a:bodyPr wrap="square" rtlCol="0">
              <a:spAutoFit/>
            </a:bodyPr>
            <a:lstStyle/>
            <a:p>
              <a:pPr algn="ctr"/>
              <a:r>
                <a:rPr lang="en-US" sz="900" b="1" dirty="0" smtClean="0">
                  <a:solidFill>
                    <a:srgbClr val="FFFFFF"/>
                  </a:solidFill>
                </a:rPr>
                <a:t>1 </a:t>
              </a:r>
              <a:r>
                <a:rPr lang="en-US" sz="900" b="1" i="1" dirty="0" smtClean="0">
                  <a:solidFill>
                    <a:srgbClr val="FFFFFF"/>
                  </a:solidFill>
                </a:rPr>
                <a:t>Cluster</a:t>
              </a:r>
              <a:r>
                <a:rPr lang="en-US" sz="900" b="1" dirty="0" smtClean="0">
                  <a:solidFill>
                    <a:srgbClr val="FFFFFF"/>
                  </a:solidFill>
                </a:rPr>
                <a:t/>
              </a:r>
              <a:br>
                <a:rPr lang="en-US" sz="900" b="1" dirty="0" smtClean="0">
                  <a:solidFill>
                    <a:srgbClr val="FFFFFF"/>
                  </a:solidFill>
                </a:rPr>
              </a:br>
              <a:r>
                <a:rPr lang="en-US" sz="900" b="1" dirty="0" smtClean="0">
                  <a:solidFill>
                    <a:srgbClr val="FFFFFF"/>
                  </a:solidFill>
                </a:rPr>
                <a:t>.8 x</a:t>
              </a:r>
              <a:r>
                <a:rPr lang="en-US" sz="900" b="1" dirty="0">
                  <a:solidFill>
                    <a:srgbClr val="FFFFFF"/>
                  </a:solidFill>
                </a:rPr>
                <a:t> </a:t>
              </a:r>
              <a:r>
                <a:rPr lang="en-US" sz="900" b="1" dirty="0" smtClean="0">
                  <a:solidFill>
                    <a:srgbClr val="FFFFFF"/>
                  </a:solidFill>
                </a:rPr>
                <a:t>.8 mm</a:t>
              </a:r>
              <a:r>
                <a:rPr lang="en-US" sz="900" b="1" baseline="30000" dirty="0" smtClean="0">
                  <a:solidFill>
                    <a:srgbClr val="FFFFFF"/>
                  </a:solidFill>
                </a:rPr>
                <a:t>2</a:t>
              </a:r>
              <a:r>
                <a:rPr lang="en-US" sz="900" b="1" dirty="0" smtClean="0">
                  <a:solidFill>
                    <a:srgbClr val="FFFFFF"/>
                  </a:solidFill>
                </a:rPr>
                <a:t/>
              </a:r>
              <a:br>
                <a:rPr lang="en-US" sz="900" b="1" dirty="0" smtClean="0">
                  <a:solidFill>
                    <a:srgbClr val="FFFFFF"/>
                  </a:solidFill>
                </a:rPr>
              </a:br>
              <a:r>
                <a:rPr lang="en-US" sz="900" b="1" dirty="0" smtClean="0">
                  <a:solidFill>
                    <a:srgbClr val="FFFFFF"/>
                  </a:solidFill>
                </a:rPr>
                <a:t>16 x 26 SPADs</a:t>
              </a:r>
              <a:endParaRPr lang="en-US" sz="900" b="1" dirty="0">
                <a:solidFill>
                  <a:srgbClr val="FFFFFF"/>
                </a:solidFill>
              </a:endParaRPr>
            </a:p>
          </p:txBody>
        </p:sp>
        <p:sp>
          <p:nvSpPr>
            <p:cNvPr id="49" name="Line 39"/>
            <p:cNvSpPr>
              <a:spLocks noChangeShapeType="1"/>
            </p:cNvSpPr>
            <p:nvPr/>
          </p:nvSpPr>
          <p:spPr bwMode="auto">
            <a:xfrm>
              <a:off x="708458" y="1079940"/>
              <a:ext cx="0" cy="2768297"/>
            </a:xfrm>
            <a:prstGeom prst="line">
              <a:avLst/>
            </a:prstGeom>
            <a:noFill/>
            <a:ln w="19050">
              <a:solidFill>
                <a:srgbClr val="FFFFFF"/>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0" name="Line 42"/>
            <p:cNvSpPr>
              <a:spLocks noChangeShapeType="1"/>
            </p:cNvSpPr>
            <p:nvPr/>
          </p:nvSpPr>
          <p:spPr bwMode="auto">
            <a:xfrm>
              <a:off x="1019063" y="4027459"/>
              <a:ext cx="2273879" cy="0"/>
            </a:xfrm>
            <a:prstGeom prst="line">
              <a:avLst/>
            </a:prstGeom>
            <a:noFill/>
            <a:ln w="19050">
              <a:solidFill>
                <a:schemeClr val="bg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 name="Text Box 44"/>
            <p:cNvSpPr txBox="1">
              <a:spLocks noChangeArrowheads="1"/>
            </p:cNvSpPr>
            <p:nvPr/>
          </p:nvSpPr>
          <p:spPr bwMode="auto">
            <a:xfrm>
              <a:off x="434046" y="2352351"/>
              <a:ext cx="555625" cy="184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t>14.4mm</a:t>
              </a:r>
            </a:p>
          </p:txBody>
        </p:sp>
        <p:sp>
          <p:nvSpPr>
            <p:cNvPr id="52" name="Text Box 49"/>
            <p:cNvSpPr txBox="1">
              <a:spLocks noChangeArrowheads="1"/>
            </p:cNvSpPr>
            <p:nvPr/>
          </p:nvSpPr>
          <p:spPr bwMode="auto">
            <a:xfrm>
              <a:off x="1783838" y="3936306"/>
              <a:ext cx="658812" cy="184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t>7.2mm</a:t>
              </a:r>
            </a:p>
          </p:txBody>
        </p:sp>
        <p:sp>
          <p:nvSpPr>
            <p:cNvPr id="231" name="Rectangle 230"/>
            <p:cNvSpPr/>
            <p:nvPr/>
          </p:nvSpPr>
          <p:spPr bwMode="auto">
            <a:xfrm>
              <a:off x="1073150" y="1098551"/>
              <a:ext cx="441325" cy="482600"/>
            </a:xfrm>
            <a:prstGeom prst="rect">
              <a:avLst/>
            </a:prstGeom>
            <a:pattFill prst="smGrid">
              <a:fgClr>
                <a:schemeClr val="accent1"/>
              </a:fgClr>
              <a:bgClr>
                <a:schemeClr val="tx1"/>
              </a:bgClr>
            </a:patt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7" name="Rectangle 116"/>
            <p:cNvSpPr/>
            <p:nvPr/>
          </p:nvSpPr>
          <p:spPr bwMode="auto">
            <a:xfrm>
              <a:off x="1571625" y="1098551"/>
              <a:ext cx="441325" cy="482600"/>
            </a:xfrm>
            <a:prstGeom prst="rect">
              <a:avLst/>
            </a:prstGeom>
            <a:pattFill prst="smGrid">
              <a:fgClr>
                <a:schemeClr val="accent1"/>
              </a:fgClr>
              <a:bgClr>
                <a:schemeClr val="tx1"/>
              </a:bgClr>
            </a:patt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8" name="Rectangle 117"/>
            <p:cNvSpPr/>
            <p:nvPr/>
          </p:nvSpPr>
          <p:spPr bwMode="auto">
            <a:xfrm>
              <a:off x="1571625" y="1622426"/>
              <a:ext cx="441325" cy="482600"/>
            </a:xfrm>
            <a:prstGeom prst="rect">
              <a:avLst/>
            </a:prstGeom>
            <a:pattFill prst="smGrid">
              <a:fgClr>
                <a:schemeClr val="accent1"/>
              </a:fgClr>
              <a:bgClr>
                <a:schemeClr val="tx1"/>
              </a:bgClr>
            </a:patt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0" name="Rectangle 119"/>
            <p:cNvSpPr/>
            <p:nvPr/>
          </p:nvSpPr>
          <p:spPr bwMode="auto">
            <a:xfrm>
              <a:off x="1073150" y="1616076"/>
              <a:ext cx="441325" cy="482600"/>
            </a:xfrm>
            <a:prstGeom prst="rect">
              <a:avLst/>
            </a:prstGeom>
            <a:pattFill prst="smGrid">
              <a:fgClr>
                <a:schemeClr val="accent1"/>
              </a:fgClr>
              <a:bgClr>
                <a:schemeClr val="tx1"/>
              </a:bgClr>
            </a:patt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1" name="Rectangle 120"/>
            <p:cNvSpPr/>
            <p:nvPr/>
          </p:nvSpPr>
          <p:spPr bwMode="auto">
            <a:xfrm>
              <a:off x="1076325" y="2136776"/>
              <a:ext cx="441325" cy="482600"/>
            </a:xfrm>
            <a:prstGeom prst="rect">
              <a:avLst/>
            </a:prstGeom>
            <a:pattFill prst="smGrid">
              <a:fgClr>
                <a:schemeClr val="accent1"/>
              </a:fgClr>
              <a:bgClr>
                <a:schemeClr val="tx1"/>
              </a:bgClr>
            </a:patt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2" name="Rectangle 121"/>
            <p:cNvSpPr/>
            <p:nvPr/>
          </p:nvSpPr>
          <p:spPr bwMode="auto">
            <a:xfrm>
              <a:off x="1073150" y="2660651"/>
              <a:ext cx="441325" cy="482600"/>
            </a:xfrm>
            <a:prstGeom prst="rect">
              <a:avLst/>
            </a:prstGeom>
            <a:pattFill prst="smGrid">
              <a:fgClr>
                <a:schemeClr val="accent1"/>
              </a:fgClr>
              <a:bgClr>
                <a:schemeClr val="tx1"/>
              </a:bgClr>
            </a:patt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26" name="Bevel 225"/>
            <p:cNvSpPr/>
            <p:nvPr/>
          </p:nvSpPr>
          <p:spPr bwMode="auto">
            <a:xfrm>
              <a:off x="1086598" y="1631609"/>
              <a:ext cx="413330" cy="458390"/>
            </a:xfrm>
            <a:prstGeom prst="bevel">
              <a:avLst>
                <a:gd name="adj" fmla="val 29578"/>
              </a:avLst>
            </a:prstGeom>
            <a:gradFill flip="none" rotWithShape="1">
              <a:gsLst>
                <a:gs pos="0">
                  <a:schemeClr val="accent1">
                    <a:lumMod val="60000"/>
                    <a:lumOff val="40000"/>
                    <a:alpha val="11000"/>
                  </a:schemeClr>
                </a:gs>
                <a:gs pos="100000">
                  <a:srgbClr val="FFFFFF"/>
                </a:gs>
                <a:gs pos="76000">
                  <a:srgbClr val="92C3FF"/>
                </a:gs>
              </a:gsLst>
              <a:path path="shape">
                <a:fillToRect l="50000" t="50000" r="50000" b="50000"/>
              </a:path>
              <a:tileRect/>
            </a:gradFill>
            <a:ln w="1270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17" name="Bevel 216"/>
            <p:cNvSpPr/>
            <p:nvPr/>
          </p:nvSpPr>
          <p:spPr bwMode="auto">
            <a:xfrm>
              <a:off x="1088520" y="2149172"/>
              <a:ext cx="413330" cy="458390"/>
            </a:xfrm>
            <a:prstGeom prst="bevel">
              <a:avLst>
                <a:gd name="adj" fmla="val 29578"/>
              </a:avLst>
            </a:prstGeom>
            <a:gradFill flip="none" rotWithShape="1">
              <a:gsLst>
                <a:gs pos="0">
                  <a:schemeClr val="accent1">
                    <a:lumMod val="60000"/>
                    <a:lumOff val="40000"/>
                    <a:alpha val="12000"/>
                  </a:schemeClr>
                </a:gs>
                <a:gs pos="100000">
                  <a:srgbClr val="FFFFFF"/>
                </a:gs>
                <a:gs pos="76000">
                  <a:srgbClr val="92C3FF"/>
                </a:gs>
              </a:gsLst>
              <a:path path="shape">
                <a:fillToRect l="50000" t="50000" r="50000" b="50000"/>
              </a:path>
              <a:tileRect/>
            </a:gradFill>
            <a:ln w="1270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25" name="Bevel 224"/>
            <p:cNvSpPr/>
            <p:nvPr/>
          </p:nvSpPr>
          <p:spPr bwMode="auto">
            <a:xfrm>
              <a:off x="1085433" y="2672961"/>
              <a:ext cx="413330" cy="458390"/>
            </a:xfrm>
            <a:prstGeom prst="bevel">
              <a:avLst>
                <a:gd name="adj" fmla="val 29578"/>
              </a:avLst>
            </a:prstGeom>
            <a:gradFill flip="none" rotWithShape="1">
              <a:gsLst>
                <a:gs pos="0">
                  <a:schemeClr val="accent1">
                    <a:lumMod val="60000"/>
                    <a:lumOff val="40000"/>
                    <a:alpha val="12000"/>
                  </a:schemeClr>
                </a:gs>
                <a:gs pos="100000">
                  <a:srgbClr val="FFFFFF"/>
                </a:gs>
                <a:gs pos="76000">
                  <a:srgbClr val="92C3FF"/>
                </a:gs>
              </a:gsLst>
              <a:path path="shape">
                <a:fillToRect l="50000" t="50000" r="50000" b="50000"/>
              </a:path>
              <a:tileRect/>
            </a:gradFill>
            <a:ln w="1270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220" name="Straight Arrow Connector 219"/>
            <p:cNvCxnSpPr/>
            <p:nvPr/>
          </p:nvCxnSpPr>
          <p:spPr bwMode="auto">
            <a:xfrm flipH="1">
              <a:off x="1341909" y="1868832"/>
              <a:ext cx="810987" cy="0"/>
            </a:xfrm>
            <a:prstGeom prst="straightConnector1">
              <a:avLst/>
            </a:prstGeom>
            <a:solidFill>
              <a:schemeClr val="accent1"/>
            </a:solidFill>
            <a:ln w="19050" cap="flat" cmpd="sng" algn="ctr">
              <a:solidFill>
                <a:schemeClr val="bg1"/>
              </a:solidFill>
              <a:prstDash val="solid"/>
              <a:round/>
              <a:headEnd type="none" w="med" len="med"/>
              <a:tailEnd type="arrow"/>
            </a:ln>
            <a:effectLst/>
          </p:spPr>
        </p:cxnSp>
        <p:sp>
          <p:nvSpPr>
            <p:cNvPr id="218" name="TextBox 217"/>
            <p:cNvSpPr txBox="1"/>
            <p:nvPr/>
          </p:nvSpPr>
          <p:spPr>
            <a:xfrm>
              <a:off x="2059855" y="1690266"/>
              <a:ext cx="938247" cy="369332"/>
            </a:xfrm>
            <a:prstGeom prst="rect">
              <a:avLst/>
            </a:prstGeom>
            <a:solidFill>
              <a:schemeClr val="bg1"/>
            </a:solidFill>
            <a:ln>
              <a:noFill/>
            </a:ln>
          </p:spPr>
          <p:txBody>
            <a:bodyPr wrap="square" rtlCol="0">
              <a:spAutoFit/>
            </a:bodyPr>
            <a:lstStyle/>
            <a:p>
              <a:pPr algn="ctr"/>
              <a:r>
                <a:rPr lang="en-US" sz="900" b="1" dirty="0" smtClean="0"/>
                <a:t>1 LSO </a:t>
              </a:r>
              <a:r>
                <a:rPr lang="en-US" sz="900" b="1" i="1" dirty="0" smtClean="0"/>
                <a:t>Fiber</a:t>
              </a:r>
              <a:r>
                <a:rPr lang="en-US" sz="900" b="1" dirty="0" smtClean="0"/>
                <a:t/>
              </a:r>
              <a:br>
                <a:rPr lang="en-US" sz="900" b="1" dirty="0" smtClean="0"/>
              </a:br>
              <a:r>
                <a:rPr lang="en-US" sz="900" b="1" dirty="0" smtClean="0"/>
                <a:t>.8 x</a:t>
              </a:r>
              <a:r>
                <a:rPr lang="en-US" sz="900" b="1" dirty="0"/>
                <a:t> </a:t>
              </a:r>
              <a:r>
                <a:rPr lang="en-US" sz="900" b="1" dirty="0" smtClean="0"/>
                <a:t>.8 x 10mm</a:t>
              </a:r>
              <a:r>
                <a:rPr lang="en-US" sz="900" b="1" baseline="30000" dirty="0" smtClean="0"/>
                <a:t>3</a:t>
              </a:r>
              <a:endParaRPr lang="en-US" sz="900" b="1" dirty="0"/>
            </a:p>
          </p:txBody>
        </p:sp>
        <p:sp>
          <p:nvSpPr>
            <p:cNvPr id="123" name="Bevel 122"/>
            <p:cNvSpPr/>
            <p:nvPr/>
          </p:nvSpPr>
          <p:spPr bwMode="auto">
            <a:xfrm>
              <a:off x="1086035" y="1109045"/>
              <a:ext cx="413330" cy="458390"/>
            </a:xfrm>
            <a:prstGeom prst="bevel">
              <a:avLst>
                <a:gd name="adj" fmla="val 29578"/>
              </a:avLst>
            </a:prstGeom>
            <a:gradFill flip="none" rotWithShape="1">
              <a:gsLst>
                <a:gs pos="0">
                  <a:schemeClr val="accent1">
                    <a:lumMod val="60000"/>
                    <a:lumOff val="40000"/>
                    <a:alpha val="12000"/>
                  </a:schemeClr>
                </a:gs>
                <a:gs pos="100000">
                  <a:srgbClr val="FFFFFF"/>
                </a:gs>
                <a:gs pos="76000">
                  <a:srgbClr val="92C3FF"/>
                </a:gs>
              </a:gsLst>
              <a:path path="shape">
                <a:fillToRect l="50000" t="50000" r="50000" b="50000"/>
              </a:path>
              <a:tileRect/>
            </a:gradFill>
            <a:ln w="1270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 name="Oval 12"/>
            <p:cNvSpPr/>
            <p:nvPr/>
          </p:nvSpPr>
          <p:spPr bwMode="auto">
            <a:xfrm>
              <a:off x="1556091" y="1098768"/>
              <a:ext cx="461765" cy="461765"/>
            </a:xfrm>
            <a:prstGeom prst="ellipse">
              <a:avLst/>
            </a:prstGeom>
            <a:no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233" name="Straight Arrow Connector 232"/>
            <p:cNvCxnSpPr/>
            <p:nvPr/>
          </p:nvCxnSpPr>
          <p:spPr bwMode="auto">
            <a:xfrm flipH="1">
              <a:off x="1792037" y="1335947"/>
              <a:ext cx="458546" cy="0"/>
            </a:xfrm>
            <a:prstGeom prst="straightConnector1">
              <a:avLst/>
            </a:prstGeom>
            <a:solidFill>
              <a:schemeClr val="accent1"/>
            </a:solidFill>
            <a:ln w="19050" cap="flat" cmpd="sng" algn="ctr">
              <a:solidFill>
                <a:srgbClr val="FFFFFF"/>
              </a:solidFill>
              <a:prstDash val="solid"/>
              <a:round/>
              <a:headEnd type="none" w="med" len="med"/>
              <a:tailEnd type="arrow"/>
            </a:ln>
            <a:effectLst/>
          </p:spPr>
        </p:cxnSp>
        <p:cxnSp>
          <p:nvCxnSpPr>
            <p:cNvPr id="26" name="Straight Arrow Connector 25"/>
            <p:cNvCxnSpPr/>
            <p:nvPr/>
          </p:nvCxnSpPr>
          <p:spPr bwMode="auto">
            <a:xfrm>
              <a:off x="1996698" y="1384498"/>
              <a:ext cx="2123233" cy="559167"/>
            </a:xfrm>
            <a:prstGeom prst="straightConnector1">
              <a:avLst/>
            </a:prstGeom>
            <a:solidFill>
              <a:schemeClr val="accent1"/>
            </a:solidFill>
            <a:ln w="12700" cap="flat" cmpd="sng" algn="ctr">
              <a:gradFill flip="none" rotWithShape="1">
                <a:gsLst>
                  <a:gs pos="99000">
                    <a:schemeClr val="bg1">
                      <a:alpha val="76000"/>
                    </a:schemeClr>
                  </a:gs>
                  <a:gs pos="100000">
                    <a:prstClr val="white"/>
                  </a:gs>
                </a:gsLst>
                <a:path path="rect">
                  <a:fillToRect l="100000" t="100000"/>
                </a:path>
                <a:tileRect r="-100000" b="-100000"/>
              </a:gradFill>
              <a:prstDash val="solid"/>
              <a:round/>
              <a:headEnd type="none" w="med" len="med"/>
              <a:tailEnd type="arrow"/>
            </a:ln>
            <a:effectLst/>
          </p:spPr>
        </p:cxnSp>
      </p:grpSp>
      <p:sp>
        <p:nvSpPr>
          <p:cNvPr id="43" name="Date Placeholder 3"/>
          <p:cNvSpPr>
            <a:spLocks noGrp="1"/>
          </p:cNvSpPr>
          <p:nvPr>
            <p:ph type="dt" sz="quarter" idx="10"/>
          </p:nvPr>
        </p:nvSpPr>
        <p:spPr bwMode="auto">
          <a:xfrm>
            <a:off x="762000" y="6172200"/>
            <a:ext cx="2057400" cy="457200"/>
          </a:xfrm>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44"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pic>
        <p:nvPicPr>
          <p:cNvPr id="45" name="Picture 44" descr="logo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7751" y="928978"/>
            <a:ext cx="960480" cy="350541"/>
          </a:xfrm>
          <a:prstGeom prst="rect">
            <a:avLst/>
          </a:prstGeom>
        </p:spPr>
      </p:pic>
      <p:grpSp>
        <p:nvGrpSpPr>
          <p:cNvPr id="4" name="Group 3"/>
          <p:cNvGrpSpPr/>
          <p:nvPr/>
        </p:nvGrpSpPr>
        <p:grpSpPr>
          <a:xfrm>
            <a:off x="3988893" y="3678574"/>
            <a:ext cx="1310760" cy="815536"/>
            <a:chOff x="4221936" y="5076680"/>
            <a:chExt cx="1310760" cy="815536"/>
          </a:xfrm>
        </p:grpSpPr>
        <p:sp>
          <p:nvSpPr>
            <p:cNvPr id="55" name="Rectangle 4"/>
            <p:cNvSpPr>
              <a:spLocks noChangeArrowheads="1"/>
            </p:cNvSpPr>
            <p:nvPr/>
          </p:nvSpPr>
          <p:spPr bwMode="auto">
            <a:xfrm>
              <a:off x="4221936" y="5076680"/>
              <a:ext cx="914400" cy="609600"/>
            </a:xfrm>
            <a:prstGeom prst="rect">
              <a:avLst/>
            </a:prstGeom>
            <a:solidFill>
              <a:srgbClr val="C0C0C0"/>
            </a:solidFill>
            <a:ln w="9525">
              <a:solidFill>
                <a:schemeClr val="tx1"/>
              </a:solidFill>
              <a:miter lim="800000"/>
              <a:headEnd/>
              <a:tailEnd/>
            </a:ln>
            <a:effectLst>
              <a:outerShdw blurRad="50800" dist="38100" dir="18900000" sx="102000" sy="102000" algn="bl" rotWithShape="0">
                <a:schemeClr val="tx1">
                  <a:alpha val="40000"/>
                </a:schemeClr>
              </a:outerShdw>
            </a:effectLst>
          </p:spPr>
          <p:txBody>
            <a:bodyPr wrap="none" anchor="ctr"/>
            <a:lstStyle/>
            <a:p>
              <a:endParaRPr lang="fr-FR"/>
            </a:p>
          </p:txBody>
        </p:sp>
        <p:sp>
          <p:nvSpPr>
            <p:cNvPr id="56" name="Rectangle 5"/>
            <p:cNvSpPr>
              <a:spLocks noChangeArrowheads="1"/>
            </p:cNvSpPr>
            <p:nvPr/>
          </p:nvSpPr>
          <p:spPr bwMode="auto">
            <a:xfrm>
              <a:off x="4298136" y="5152880"/>
              <a:ext cx="304800" cy="457200"/>
            </a:xfrm>
            <a:prstGeom prst="rect">
              <a:avLst/>
            </a:prstGeom>
            <a:solidFill>
              <a:srgbClr val="FFCC00"/>
            </a:solidFill>
            <a:ln w="9525">
              <a:solidFill>
                <a:schemeClr val="tx1"/>
              </a:solidFill>
              <a:miter lim="800000"/>
              <a:headEnd/>
              <a:tailEnd/>
            </a:ln>
          </p:spPr>
          <p:txBody>
            <a:bodyPr wrap="none" anchor="ctr"/>
            <a:lstStyle/>
            <a:p>
              <a:endParaRPr lang="fr-FR"/>
            </a:p>
          </p:txBody>
        </p:sp>
        <p:sp>
          <p:nvSpPr>
            <p:cNvPr id="58" name="Line 7"/>
            <p:cNvSpPr>
              <a:spLocks noChangeShapeType="1"/>
            </p:cNvSpPr>
            <p:nvPr/>
          </p:nvSpPr>
          <p:spPr bwMode="auto">
            <a:xfrm>
              <a:off x="5304096" y="5076680"/>
              <a:ext cx="0" cy="609600"/>
            </a:xfrm>
            <a:prstGeom prst="line">
              <a:avLst/>
            </a:prstGeom>
            <a:noFill/>
            <a:ln w="19050">
              <a:solidFill>
                <a:srgbClr val="FFFFFF"/>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 name="Line 8"/>
            <p:cNvSpPr>
              <a:spLocks noChangeShapeType="1"/>
            </p:cNvSpPr>
            <p:nvPr/>
          </p:nvSpPr>
          <p:spPr bwMode="auto">
            <a:xfrm>
              <a:off x="4221936" y="5816015"/>
              <a:ext cx="914400" cy="0"/>
            </a:xfrm>
            <a:prstGeom prst="line">
              <a:avLst/>
            </a:prstGeom>
            <a:noFill/>
            <a:ln w="19050">
              <a:solidFill>
                <a:srgbClr val="FFFFFF"/>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0" name="Text Box 9"/>
            <p:cNvSpPr txBox="1">
              <a:spLocks noChangeArrowheads="1"/>
            </p:cNvSpPr>
            <p:nvPr/>
          </p:nvSpPr>
          <p:spPr bwMode="auto">
            <a:xfrm>
              <a:off x="4526736" y="5709653"/>
              <a:ext cx="381000" cy="1825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t>50um</a:t>
              </a:r>
            </a:p>
          </p:txBody>
        </p:sp>
        <p:sp>
          <p:nvSpPr>
            <p:cNvPr id="61" name="Text Box 10"/>
            <p:cNvSpPr txBox="1">
              <a:spLocks noChangeArrowheads="1"/>
            </p:cNvSpPr>
            <p:nvPr/>
          </p:nvSpPr>
          <p:spPr bwMode="auto">
            <a:xfrm>
              <a:off x="5151696" y="5305280"/>
              <a:ext cx="381000" cy="1825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t>30um</a:t>
              </a:r>
            </a:p>
          </p:txBody>
        </p:sp>
      </p:grpSp>
      <p:pic>
        <p:nvPicPr>
          <p:cNvPr id="7" name="Picture 2" descr="C:\Users\user\Pictures\20120117-CERN\RAW\IMG_0007.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091196" y="1105896"/>
            <a:ext cx="2489873" cy="2365379"/>
          </a:xfrm>
          <a:prstGeom prst="ellipse">
            <a:avLst/>
          </a:prstGeom>
          <a:ln>
            <a:noFill/>
          </a:ln>
          <a:effectLst>
            <a:outerShdw blurRad="50800" dist="38100" dir="18900000" sx="102000" sy="102000" algn="bl" rotWithShape="0">
              <a:schemeClr val="bg1">
                <a:lumMod val="85000"/>
                <a:alpha val="40000"/>
              </a:schemeClr>
            </a:outerShdw>
            <a:softEdge rad="112500"/>
          </a:effectLst>
          <a:extLst>
            <a:ext uri="{909E8E84-426E-40dd-AFC4-6F175D3DCCD1}">
              <a14:hiddenFill xmlns:a14="http://schemas.microsoft.com/office/drawing/2010/main">
                <a:solidFill>
                  <a:srgbClr val="FFFFFF"/>
                </a:solidFill>
              </a14:hiddenFill>
            </a:ext>
          </a:extLst>
        </p:spPr>
      </p:pic>
      <p:sp>
        <p:nvSpPr>
          <p:cNvPr id="67" name="Oval 13"/>
          <p:cNvSpPr>
            <a:spLocks noChangeArrowheads="1"/>
          </p:cNvSpPr>
          <p:nvPr/>
        </p:nvSpPr>
        <p:spPr bwMode="auto">
          <a:xfrm>
            <a:off x="5345694" y="1175954"/>
            <a:ext cx="376016" cy="376017"/>
          </a:xfrm>
          <a:prstGeom prst="ellipse">
            <a:avLst/>
          </a:prstGeom>
          <a:solidFill>
            <a:schemeClr val="accent1">
              <a:alpha val="50980"/>
            </a:schemeClr>
          </a:solidFill>
          <a:ln w="28575">
            <a:solidFill>
              <a:schemeClr val="bg1"/>
            </a:solidFill>
            <a:round/>
            <a:headEnd/>
            <a:tailEnd/>
          </a:ln>
        </p:spPr>
        <p:txBody>
          <a:bodyPr wrap="none" anchor="ctr">
            <a:prstTxWarp prst="textNoShape">
              <a:avLst/>
            </a:prstTxWarp>
          </a:bodyPr>
          <a:lstStyle/>
          <a:p>
            <a:endParaRPr lang="en-US"/>
          </a:p>
        </p:txBody>
      </p:sp>
      <p:sp>
        <p:nvSpPr>
          <p:cNvPr id="53" name="TextBox 52"/>
          <p:cNvSpPr txBox="1"/>
          <p:nvPr/>
        </p:nvSpPr>
        <p:spPr>
          <a:xfrm>
            <a:off x="4758062" y="2684202"/>
            <a:ext cx="1254082" cy="523220"/>
          </a:xfrm>
          <a:prstGeom prst="rect">
            <a:avLst/>
          </a:prstGeom>
          <a:solidFill>
            <a:schemeClr val="accent1">
              <a:lumMod val="50000"/>
            </a:schemeClr>
          </a:solidFill>
        </p:spPr>
        <p:txBody>
          <a:bodyPr wrap="none" rtlCol="0">
            <a:spAutoFit/>
          </a:bodyPr>
          <a:lstStyle/>
          <a:p>
            <a:pPr algn="ctr"/>
            <a:r>
              <a:rPr lang="en-US" sz="1400" dirty="0" smtClean="0">
                <a:solidFill>
                  <a:schemeClr val="bg1"/>
                </a:solidFill>
              </a:rPr>
              <a:t>Test Structures</a:t>
            </a:r>
          </a:p>
          <a:p>
            <a:pPr algn="ctr"/>
            <a:r>
              <a:rPr lang="en-US" sz="1400" dirty="0" smtClean="0">
                <a:solidFill>
                  <a:schemeClr val="bg1"/>
                </a:solidFill>
              </a:rPr>
              <a:t>(4 x 4 or 4 x 6)</a:t>
            </a:r>
            <a:endParaRPr lang="en-US" sz="1400" dirty="0">
              <a:solidFill>
                <a:schemeClr val="bg1"/>
              </a:solidFill>
            </a:endParaRPr>
          </a:p>
        </p:txBody>
      </p:sp>
      <p:cxnSp>
        <p:nvCxnSpPr>
          <p:cNvPr id="68" name="Straight Arrow Connector 15"/>
          <p:cNvCxnSpPr>
            <a:cxnSpLocks noChangeShapeType="1"/>
          </p:cNvCxnSpPr>
          <p:nvPr/>
        </p:nvCxnSpPr>
        <p:spPr bwMode="auto">
          <a:xfrm flipH="1">
            <a:off x="4460984" y="1358338"/>
            <a:ext cx="1028837" cy="2346951"/>
          </a:xfrm>
          <a:prstGeom prst="straightConnector1">
            <a:avLst/>
          </a:prstGeom>
          <a:noFill/>
          <a:ln w="12700" cmpd="sng">
            <a:solidFill>
              <a:srgbClr val="FFFFFF"/>
            </a:solidFill>
            <a:round/>
            <a:headEnd/>
            <a:tailEnd type="arrow" w="med" len="med"/>
          </a:ln>
        </p:spPr>
      </p:cxnSp>
      <p:grpSp>
        <p:nvGrpSpPr>
          <p:cNvPr id="10" name="Group 9"/>
          <p:cNvGrpSpPr/>
          <p:nvPr/>
        </p:nvGrpSpPr>
        <p:grpSpPr>
          <a:xfrm>
            <a:off x="4710388" y="2562034"/>
            <a:ext cx="4067397" cy="3351178"/>
            <a:chOff x="4710388" y="2562034"/>
            <a:chExt cx="4067397" cy="3351178"/>
          </a:xfrm>
        </p:grpSpPr>
        <p:grpSp>
          <p:nvGrpSpPr>
            <p:cNvPr id="47" name="Group 46"/>
            <p:cNvGrpSpPr/>
            <p:nvPr/>
          </p:nvGrpSpPr>
          <p:grpSpPr>
            <a:xfrm>
              <a:off x="6421194" y="3360426"/>
              <a:ext cx="2014943" cy="2552786"/>
              <a:chOff x="2667000" y="1752600"/>
              <a:chExt cx="3657600" cy="4633913"/>
            </a:xfrm>
          </p:grpSpPr>
          <p:sp>
            <p:nvSpPr>
              <p:cNvPr id="48" name="Rectangle 5"/>
              <p:cNvSpPr>
                <a:spLocks noChangeArrowheads="1"/>
              </p:cNvSpPr>
              <p:nvPr/>
            </p:nvSpPr>
            <p:spPr bwMode="auto">
              <a:xfrm>
                <a:off x="2667000" y="1752600"/>
                <a:ext cx="3657600" cy="3733800"/>
              </a:xfrm>
              <a:prstGeom prst="rect">
                <a:avLst/>
              </a:prstGeom>
              <a:solidFill>
                <a:srgbClr val="3366FF"/>
              </a:solidFill>
              <a:ln w="19050">
                <a:solidFill>
                  <a:schemeClr val="tx1"/>
                </a:solidFill>
                <a:miter lim="800000"/>
                <a:headEnd/>
                <a:tailEnd/>
              </a:ln>
            </p:spPr>
            <p:txBody>
              <a:bodyPr wrap="none" anchor="ctr">
                <a:prstTxWarp prst="textNoShape">
                  <a:avLst/>
                </a:prstTxWarp>
              </a:bodyPr>
              <a:lstStyle/>
              <a:p>
                <a:endParaRPr lang="en-US"/>
              </a:p>
            </p:txBody>
          </p:sp>
          <p:sp>
            <p:nvSpPr>
              <p:cNvPr id="54" name="Rectangle 10"/>
              <p:cNvSpPr>
                <a:spLocks noChangeArrowheads="1"/>
              </p:cNvSpPr>
              <p:nvPr/>
            </p:nvSpPr>
            <p:spPr bwMode="auto">
              <a:xfrm>
                <a:off x="26670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57" name="Rectangle 11"/>
              <p:cNvSpPr>
                <a:spLocks noChangeArrowheads="1"/>
              </p:cNvSpPr>
              <p:nvPr/>
            </p:nvSpPr>
            <p:spPr bwMode="auto">
              <a:xfrm>
                <a:off x="29718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62" name="Rectangle 12"/>
              <p:cNvSpPr>
                <a:spLocks noChangeArrowheads="1"/>
              </p:cNvSpPr>
              <p:nvPr/>
            </p:nvSpPr>
            <p:spPr bwMode="auto">
              <a:xfrm>
                <a:off x="32766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63" name="Rectangle 13"/>
              <p:cNvSpPr>
                <a:spLocks noChangeArrowheads="1"/>
              </p:cNvSpPr>
              <p:nvPr/>
            </p:nvSpPr>
            <p:spPr bwMode="auto">
              <a:xfrm>
                <a:off x="35814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64" name="Rectangle 14"/>
              <p:cNvSpPr>
                <a:spLocks noChangeArrowheads="1"/>
              </p:cNvSpPr>
              <p:nvPr/>
            </p:nvSpPr>
            <p:spPr bwMode="auto">
              <a:xfrm>
                <a:off x="38862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65" name="Rectangle 15"/>
              <p:cNvSpPr>
                <a:spLocks noChangeArrowheads="1"/>
              </p:cNvSpPr>
              <p:nvPr/>
            </p:nvSpPr>
            <p:spPr bwMode="auto">
              <a:xfrm>
                <a:off x="41910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66" name="Rectangle 16"/>
              <p:cNvSpPr>
                <a:spLocks noChangeArrowheads="1"/>
              </p:cNvSpPr>
              <p:nvPr/>
            </p:nvSpPr>
            <p:spPr bwMode="auto">
              <a:xfrm>
                <a:off x="44958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70" name="Rectangle 17"/>
              <p:cNvSpPr>
                <a:spLocks noChangeArrowheads="1"/>
              </p:cNvSpPr>
              <p:nvPr/>
            </p:nvSpPr>
            <p:spPr bwMode="auto">
              <a:xfrm>
                <a:off x="48006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71" name="Rectangle 18"/>
              <p:cNvSpPr>
                <a:spLocks noChangeArrowheads="1"/>
              </p:cNvSpPr>
              <p:nvPr/>
            </p:nvSpPr>
            <p:spPr bwMode="auto">
              <a:xfrm>
                <a:off x="51054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72" name="Rectangle 19"/>
              <p:cNvSpPr>
                <a:spLocks noChangeArrowheads="1"/>
              </p:cNvSpPr>
              <p:nvPr/>
            </p:nvSpPr>
            <p:spPr bwMode="auto">
              <a:xfrm>
                <a:off x="54102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73" name="Rectangle 20"/>
              <p:cNvSpPr>
                <a:spLocks noChangeArrowheads="1"/>
              </p:cNvSpPr>
              <p:nvPr/>
            </p:nvSpPr>
            <p:spPr bwMode="auto">
              <a:xfrm>
                <a:off x="57150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74" name="Rectangle 21"/>
              <p:cNvSpPr>
                <a:spLocks noChangeArrowheads="1"/>
              </p:cNvSpPr>
              <p:nvPr/>
            </p:nvSpPr>
            <p:spPr bwMode="auto">
              <a:xfrm>
                <a:off x="6019800" y="1752600"/>
                <a:ext cx="152400" cy="3733800"/>
              </a:xfrm>
              <a:prstGeom prst="rect">
                <a:avLst/>
              </a:prstGeom>
              <a:solidFill>
                <a:srgbClr val="FFCC00"/>
              </a:solidFill>
              <a:ln w="9525">
                <a:solidFill>
                  <a:schemeClr val="tx1"/>
                </a:solidFill>
                <a:miter lim="800000"/>
                <a:headEnd/>
                <a:tailEnd/>
              </a:ln>
            </p:spPr>
            <p:txBody>
              <a:bodyPr wrap="none" anchor="ctr">
                <a:prstTxWarp prst="textNoShape">
                  <a:avLst/>
                </a:prstTxWarp>
              </a:bodyPr>
              <a:lstStyle/>
              <a:p>
                <a:endParaRPr lang="en-US"/>
              </a:p>
            </p:txBody>
          </p:sp>
          <p:sp>
            <p:nvSpPr>
              <p:cNvPr id="75" name="Rectangle 29"/>
              <p:cNvSpPr>
                <a:spLocks noChangeArrowheads="1"/>
              </p:cNvSpPr>
              <p:nvPr/>
            </p:nvSpPr>
            <p:spPr bwMode="auto">
              <a:xfrm>
                <a:off x="2667000"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76" name="Rectangle 30"/>
              <p:cNvSpPr>
                <a:spLocks noChangeArrowheads="1"/>
              </p:cNvSpPr>
              <p:nvPr/>
            </p:nvSpPr>
            <p:spPr bwMode="auto">
              <a:xfrm>
                <a:off x="2822575"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77" name="Rectangle 31"/>
              <p:cNvSpPr>
                <a:spLocks noChangeArrowheads="1"/>
              </p:cNvSpPr>
              <p:nvPr/>
            </p:nvSpPr>
            <p:spPr bwMode="auto">
              <a:xfrm>
                <a:off x="2978150"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78" name="Rectangle 32"/>
              <p:cNvSpPr>
                <a:spLocks noChangeArrowheads="1"/>
              </p:cNvSpPr>
              <p:nvPr/>
            </p:nvSpPr>
            <p:spPr bwMode="auto">
              <a:xfrm>
                <a:off x="3133725"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79" name="Rectangle 33"/>
              <p:cNvSpPr>
                <a:spLocks noChangeArrowheads="1"/>
              </p:cNvSpPr>
              <p:nvPr/>
            </p:nvSpPr>
            <p:spPr bwMode="auto">
              <a:xfrm>
                <a:off x="3289300"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81" name="Rectangle 34"/>
              <p:cNvSpPr>
                <a:spLocks noChangeArrowheads="1"/>
              </p:cNvSpPr>
              <p:nvPr/>
            </p:nvSpPr>
            <p:spPr bwMode="auto">
              <a:xfrm>
                <a:off x="3444875"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82" name="Rectangle 35"/>
              <p:cNvSpPr>
                <a:spLocks noChangeArrowheads="1"/>
              </p:cNvSpPr>
              <p:nvPr/>
            </p:nvSpPr>
            <p:spPr bwMode="auto">
              <a:xfrm>
                <a:off x="3600450"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83" name="Rectangle 36"/>
              <p:cNvSpPr>
                <a:spLocks noChangeArrowheads="1"/>
              </p:cNvSpPr>
              <p:nvPr/>
            </p:nvSpPr>
            <p:spPr bwMode="auto">
              <a:xfrm>
                <a:off x="3756025"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84" name="Rectangle 37"/>
              <p:cNvSpPr>
                <a:spLocks noChangeArrowheads="1"/>
              </p:cNvSpPr>
              <p:nvPr/>
            </p:nvSpPr>
            <p:spPr bwMode="auto">
              <a:xfrm>
                <a:off x="3911600"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85" name="Rectangle 38"/>
              <p:cNvSpPr>
                <a:spLocks noChangeArrowheads="1"/>
              </p:cNvSpPr>
              <p:nvPr/>
            </p:nvSpPr>
            <p:spPr bwMode="auto">
              <a:xfrm>
                <a:off x="4067175"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86" name="Rectangle 39"/>
              <p:cNvSpPr>
                <a:spLocks noChangeArrowheads="1"/>
              </p:cNvSpPr>
              <p:nvPr/>
            </p:nvSpPr>
            <p:spPr bwMode="auto">
              <a:xfrm>
                <a:off x="4222750"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87" name="Rectangle 40"/>
              <p:cNvSpPr>
                <a:spLocks noChangeArrowheads="1"/>
              </p:cNvSpPr>
              <p:nvPr/>
            </p:nvSpPr>
            <p:spPr bwMode="auto">
              <a:xfrm>
                <a:off x="4378325"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88" name="Rectangle 41"/>
              <p:cNvSpPr>
                <a:spLocks noChangeArrowheads="1"/>
              </p:cNvSpPr>
              <p:nvPr/>
            </p:nvSpPr>
            <p:spPr bwMode="auto">
              <a:xfrm>
                <a:off x="4535488"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89" name="Rectangle 42"/>
              <p:cNvSpPr>
                <a:spLocks noChangeArrowheads="1"/>
              </p:cNvSpPr>
              <p:nvPr/>
            </p:nvSpPr>
            <p:spPr bwMode="auto">
              <a:xfrm>
                <a:off x="4691063"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90" name="Rectangle 43"/>
              <p:cNvSpPr>
                <a:spLocks noChangeArrowheads="1"/>
              </p:cNvSpPr>
              <p:nvPr/>
            </p:nvSpPr>
            <p:spPr bwMode="auto">
              <a:xfrm>
                <a:off x="4846638"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91" name="Rectangle 44"/>
              <p:cNvSpPr>
                <a:spLocks noChangeArrowheads="1"/>
              </p:cNvSpPr>
              <p:nvPr/>
            </p:nvSpPr>
            <p:spPr bwMode="auto">
              <a:xfrm>
                <a:off x="5002213"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92" name="Rectangle 45"/>
              <p:cNvSpPr>
                <a:spLocks noChangeArrowheads="1"/>
              </p:cNvSpPr>
              <p:nvPr/>
            </p:nvSpPr>
            <p:spPr bwMode="auto">
              <a:xfrm>
                <a:off x="5157788"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93" name="Rectangle 46"/>
              <p:cNvSpPr>
                <a:spLocks noChangeArrowheads="1"/>
              </p:cNvSpPr>
              <p:nvPr/>
            </p:nvSpPr>
            <p:spPr bwMode="auto">
              <a:xfrm>
                <a:off x="5313363"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94" name="Rectangle 47"/>
              <p:cNvSpPr>
                <a:spLocks noChangeArrowheads="1"/>
              </p:cNvSpPr>
              <p:nvPr/>
            </p:nvSpPr>
            <p:spPr bwMode="auto">
              <a:xfrm>
                <a:off x="5468938"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95" name="Rectangle 48"/>
              <p:cNvSpPr>
                <a:spLocks noChangeArrowheads="1"/>
              </p:cNvSpPr>
              <p:nvPr/>
            </p:nvSpPr>
            <p:spPr bwMode="auto">
              <a:xfrm>
                <a:off x="5624513"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96" name="Rectangle 49"/>
              <p:cNvSpPr>
                <a:spLocks noChangeArrowheads="1"/>
              </p:cNvSpPr>
              <p:nvPr/>
            </p:nvSpPr>
            <p:spPr bwMode="auto">
              <a:xfrm>
                <a:off x="5780088"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97" name="Rectangle 50"/>
              <p:cNvSpPr>
                <a:spLocks noChangeArrowheads="1"/>
              </p:cNvSpPr>
              <p:nvPr/>
            </p:nvSpPr>
            <p:spPr bwMode="auto">
              <a:xfrm>
                <a:off x="5935663"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98" name="Rectangle 51"/>
              <p:cNvSpPr>
                <a:spLocks noChangeArrowheads="1"/>
              </p:cNvSpPr>
              <p:nvPr/>
            </p:nvSpPr>
            <p:spPr bwMode="auto">
              <a:xfrm>
                <a:off x="6091238"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99" name="Rectangle 52"/>
              <p:cNvSpPr>
                <a:spLocks noChangeArrowheads="1"/>
              </p:cNvSpPr>
              <p:nvPr/>
            </p:nvSpPr>
            <p:spPr bwMode="auto">
              <a:xfrm>
                <a:off x="6248400" y="59436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100" name="Text Box 54"/>
              <p:cNvSpPr txBox="1">
                <a:spLocks noChangeArrowheads="1"/>
              </p:cNvSpPr>
              <p:nvPr/>
            </p:nvSpPr>
            <p:spPr bwMode="auto">
              <a:xfrm>
                <a:off x="3908425" y="6019800"/>
                <a:ext cx="1349375" cy="366713"/>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800"/>
                  <a:t>pads</a:t>
                </a:r>
              </a:p>
            </p:txBody>
          </p:sp>
          <p:sp>
            <p:nvSpPr>
              <p:cNvPr id="101" name="Rectangle 9"/>
              <p:cNvSpPr>
                <a:spLocks noChangeArrowheads="1"/>
              </p:cNvSpPr>
              <p:nvPr/>
            </p:nvSpPr>
            <p:spPr bwMode="auto">
              <a:xfrm>
                <a:off x="2667000" y="5410200"/>
                <a:ext cx="3657600" cy="457200"/>
              </a:xfrm>
              <a:prstGeom prst="rect">
                <a:avLst/>
              </a:prstGeom>
              <a:solidFill>
                <a:srgbClr val="FF6600"/>
              </a:solidFill>
              <a:ln w="28575">
                <a:solidFill>
                  <a:schemeClr val="tx1"/>
                </a:solidFill>
                <a:miter lim="800000"/>
                <a:headEnd/>
                <a:tailEnd/>
              </a:ln>
            </p:spPr>
            <p:txBody>
              <a:bodyPr wrap="none" anchor="ctr">
                <a:prstTxWarp prst="textNoShape">
                  <a:avLst/>
                </a:prstTxWarp>
              </a:bodyPr>
              <a:lstStyle/>
              <a:p>
                <a:pPr algn="ctr"/>
                <a:r>
                  <a:rPr lang="en-US" dirty="0" smtClean="0"/>
                  <a:t>TDC Array</a:t>
                </a:r>
                <a:endParaRPr lang="en-US" dirty="0"/>
              </a:p>
            </p:txBody>
          </p:sp>
        </p:grpSp>
        <p:sp>
          <p:nvSpPr>
            <p:cNvPr id="103" name="Line 22"/>
            <p:cNvSpPr>
              <a:spLocks noChangeShapeType="1"/>
            </p:cNvSpPr>
            <p:nvPr/>
          </p:nvSpPr>
          <p:spPr bwMode="auto">
            <a:xfrm flipV="1">
              <a:off x="5639628" y="4369083"/>
              <a:ext cx="838952" cy="652449"/>
            </a:xfrm>
            <a:prstGeom prst="line">
              <a:avLst/>
            </a:prstGeom>
            <a:noFill/>
            <a:ln w="28575">
              <a:solidFill>
                <a:schemeClr val="tx1"/>
              </a:solidFill>
              <a:round/>
              <a:headEnd/>
              <a:tailEnd type="triangle" w="med" len="med"/>
            </a:ln>
          </p:spPr>
          <p:txBody>
            <a:bodyPr wrap="none" anchor="ctr">
              <a:prstTxWarp prst="textNoShape">
                <a:avLst/>
              </a:prstTxWarp>
            </a:bodyPr>
            <a:lstStyle/>
            <a:p>
              <a:endParaRPr lang="en-US"/>
            </a:p>
          </p:txBody>
        </p:sp>
        <p:sp>
          <p:nvSpPr>
            <p:cNvPr id="104" name="Text Box 23"/>
            <p:cNvSpPr txBox="1">
              <a:spLocks noChangeArrowheads="1"/>
            </p:cNvSpPr>
            <p:nvPr/>
          </p:nvSpPr>
          <p:spPr bwMode="auto">
            <a:xfrm>
              <a:off x="4710388" y="5007780"/>
              <a:ext cx="936975" cy="584776"/>
            </a:xfrm>
            <a:prstGeom prst="rect">
              <a:avLst/>
            </a:prstGeom>
            <a:solidFill>
              <a:schemeClr val="bg1"/>
            </a:solidFill>
            <a:ln w="9525">
              <a:noFill/>
              <a:miter lim="800000"/>
              <a:headEnd/>
              <a:tailEnd/>
            </a:ln>
          </p:spPr>
          <p:txBody>
            <a:bodyPr wrap="none">
              <a:prstTxWarp prst="textNoShape">
                <a:avLst/>
              </a:prstTxWarp>
              <a:spAutoFit/>
            </a:bodyPr>
            <a:lstStyle/>
            <a:p>
              <a:r>
                <a:rPr lang="en-US" dirty="0"/>
                <a:t>Sensitive</a:t>
              </a:r>
            </a:p>
            <a:p>
              <a:r>
                <a:rPr lang="en-US" dirty="0"/>
                <a:t>Strips </a:t>
              </a:r>
            </a:p>
          </p:txBody>
        </p:sp>
        <p:sp>
          <p:nvSpPr>
            <p:cNvPr id="105" name="Line 27"/>
            <p:cNvSpPr>
              <a:spLocks noChangeShapeType="1"/>
            </p:cNvSpPr>
            <p:nvPr/>
          </p:nvSpPr>
          <p:spPr bwMode="auto">
            <a:xfrm flipV="1">
              <a:off x="5593020" y="4570789"/>
              <a:ext cx="1043834" cy="474046"/>
            </a:xfrm>
            <a:prstGeom prst="line">
              <a:avLst/>
            </a:prstGeom>
            <a:noFill/>
            <a:ln w="28575">
              <a:solidFill>
                <a:schemeClr val="tx1"/>
              </a:solidFill>
              <a:round/>
              <a:headEnd/>
              <a:tailEnd type="triangle" w="med" len="med"/>
            </a:ln>
          </p:spPr>
          <p:txBody>
            <a:bodyPr wrap="none" anchor="ctr">
              <a:prstTxWarp prst="textNoShape">
                <a:avLst/>
              </a:prstTxWarp>
            </a:bodyPr>
            <a:lstStyle/>
            <a:p>
              <a:endParaRPr lang="en-US"/>
            </a:p>
          </p:txBody>
        </p:sp>
        <p:sp>
          <p:nvSpPr>
            <p:cNvPr id="106" name="Text Box 23"/>
            <p:cNvSpPr txBox="1">
              <a:spLocks noChangeArrowheads="1"/>
            </p:cNvSpPr>
            <p:nvPr/>
          </p:nvSpPr>
          <p:spPr bwMode="auto">
            <a:xfrm>
              <a:off x="7379646" y="2562034"/>
              <a:ext cx="1398139" cy="338554"/>
            </a:xfrm>
            <a:prstGeom prst="rect">
              <a:avLst/>
            </a:prstGeom>
            <a:solidFill>
              <a:schemeClr val="bg1"/>
            </a:solidFill>
            <a:ln w="9525">
              <a:noFill/>
              <a:miter lim="800000"/>
              <a:headEnd/>
              <a:tailEnd/>
            </a:ln>
          </p:spPr>
          <p:txBody>
            <a:bodyPr wrap="none">
              <a:prstTxWarp prst="textNoShape">
                <a:avLst/>
              </a:prstTxWarp>
              <a:spAutoFit/>
            </a:bodyPr>
            <a:lstStyle/>
            <a:p>
              <a:r>
                <a:rPr lang="en-US" dirty="0" smtClean="0"/>
                <a:t>Inactive Zones</a:t>
              </a:r>
              <a:endParaRPr lang="en-US" dirty="0"/>
            </a:p>
          </p:txBody>
        </p:sp>
        <p:sp>
          <p:nvSpPr>
            <p:cNvPr id="107" name="Line 22"/>
            <p:cNvSpPr>
              <a:spLocks noChangeShapeType="1"/>
            </p:cNvSpPr>
            <p:nvPr/>
          </p:nvSpPr>
          <p:spPr bwMode="auto">
            <a:xfrm>
              <a:off x="7399095" y="2924371"/>
              <a:ext cx="501966" cy="513580"/>
            </a:xfrm>
            <a:prstGeom prst="line">
              <a:avLst/>
            </a:prstGeom>
            <a:noFill/>
            <a:ln w="28575">
              <a:solidFill>
                <a:schemeClr val="tx1"/>
              </a:solidFill>
              <a:round/>
              <a:headEnd/>
              <a:tailEnd type="triangle" w="med" len="med"/>
            </a:ln>
          </p:spPr>
          <p:txBody>
            <a:bodyPr wrap="none" anchor="ctr">
              <a:prstTxWarp prst="textNoShape">
                <a:avLst/>
              </a:prstTxWarp>
            </a:bodyPr>
            <a:lstStyle/>
            <a:p>
              <a:endParaRPr lang="en-US"/>
            </a:p>
          </p:txBody>
        </p:sp>
        <p:sp>
          <p:nvSpPr>
            <p:cNvPr id="108" name="Line 22"/>
            <p:cNvSpPr>
              <a:spLocks noChangeShapeType="1"/>
            </p:cNvSpPr>
            <p:nvPr/>
          </p:nvSpPr>
          <p:spPr bwMode="auto">
            <a:xfrm>
              <a:off x="7399095" y="2936022"/>
              <a:ext cx="0" cy="535941"/>
            </a:xfrm>
            <a:prstGeom prst="line">
              <a:avLst/>
            </a:prstGeom>
            <a:noFill/>
            <a:ln w="28575">
              <a:solidFill>
                <a:schemeClr val="tx1"/>
              </a:solidFill>
              <a:round/>
              <a:headEnd/>
              <a:tailEnd type="triangle" w="med" len="med"/>
            </a:ln>
          </p:spPr>
          <p:txBody>
            <a:bodyPr wrap="none" anchor="ctr">
              <a:prstTxWarp prst="textNoShape">
                <a:avLst/>
              </a:prstTxWarp>
            </a:bodyPr>
            <a:lstStyle/>
            <a:p>
              <a:endParaRPr lang="en-US"/>
            </a:p>
          </p:txBody>
        </p:sp>
      </p:grpSp>
    </p:spTree>
    <p:extLst>
      <p:ext uri="{BB962C8B-B14F-4D97-AF65-F5344CB8AC3E}">
        <p14:creationId xmlns:p14="http://schemas.microsoft.com/office/powerpoint/2010/main" val="304691484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435" y="-152400"/>
            <a:ext cx="7772400" cy="1143000"/>
          </a:xfrm>
        </p:spPr>
        <p:txBody>
          <a:bodyPr/>
          <a:lstStyle/>
          <a:p>
            <a:r>
              <a:rPr lang="en-US" sz="3600" dirty="0" smtClean="0"/>
              <a:t>d-SiPM: Characteristics &amp; Results</a:t>
            </a:r>
            <a:endParaRPr lang="en-US" sz="3600"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28</a:t>
            </a:fld>
            <a:endParaRPr lang="en-US" sz="800"/>
          </a:p>
        </p:txBody>
      </p:sp>
      <p:graphicFrame>
        <p:nvGraphicFramePr>
          <p:cNvPr id="9" name="Content Placeholder 3"/>
          <p:cNvGraphicFramePr>
            <a:graphicFrameLocks noGrp="1"/>
          </p:cNvGraphicFramePr>
          <p:nvPr>
            <p:ph idx="1"/>
            <p:extLst>
              <p:ext uri="{D42A27DB-BD31-4B8C-83A1-F6EECF244321}">
                <p14:modId xmlns:p14="http://schemas.microsoft.com/office/powerpoint/2010/main" val="3142006079"/>
              </p:ext>
            </p:extLst>
          </p:nvPr>
        </p:nvGraphicFramePr>
        <p:xfrm>
          <a:off x="512645" y="1345452"/>
          <a:ext cx="3480802" cy="2606982"/>
        </p:xfrm>
        <a:graphic>
          <a:graphicData uri="http://schemas.openxmlformats.org/drawingml/2006/table">
            <a:tbl>
              <a:tblPr firstRow="1" bandRow="1">
                <a:tableStyleId>{6E25E649-3F16-4E02-A733-19D2CDBF48F0}</a:tableStyleId>
              </a:tblPr>
              <a:tblGrid>
                <a:gridCol w="2279708"/>
                <a:gridCol w="543170"/>
                <a:gridCol w="657924"/>
              </a:tblGrid>
              <a:tr h="419514">
                <a:tc gridSpan="2">
                  <a:txBody>
                    <a:bodyPr/>
                    <a:lstStyle/>
                    <a:p>
                      <a:pPr algn="ctr"/>
                      <a:r>
                        <a:rPr lang="en-US" sz="1100" dirty="0" smtClean="0">
                          <a:solidFill>
                            <a:schemeClr val="tx1"/>
                          </a:solidFill>
                        </a:rPr>
                        <a:t>Characteristic Parameters of </a:t>
                      </a:r>
                      <a:r>
                        <a:rPr lang="en-US" sz="1100" i="1" dirty="0" smtClean="0">
                          <a:solidFill>
                            <a:schemeClr val="tx1"/>
                          </a:solidFill>
                        </a:rPr>
                        <a:t>d</a:t>
                      </a:r>
                      <a:r>
                        <a:rPr lang="en-US" sz="1100" i="0" dirty="0" smtClean="0">
                          <a:solidFill>
                            <a:schemeClr val="tx1"/>
                          </a:solidFill>
                        </a:rPr>
                        <a:t>-SiPM-</a:t>
                      </a:r>
                      <a:br>
                        <a:rPr lang="en-US" sz="1100" i="0" dirty="0" smtClean="0">
                          <a:solidFill>
                            <a:schemeClr val="tx1"/>
                          </a:solidFill>
                        </a:rPr>
                      </a:br>
                      <a:r>
                        <a:rPr lang="en-US" sz="1100" i="0" dirty="0" smtClean="0">
                          <a:solidFill>
                            <a:schemeClr val="tx1"/>
                          </a:solidFill>
                        </a:rPr>
                        <a:t>“</a:t>
                      </a:r>
                      <a:r>
                        <a:rPr lang="en-US" sz="1100" i="0" dirty="0" err="1" smtClean="0">
                          <a:solidFill>
                            <a:schemeClr val="tx1"/>
                          </a:solidFill>
                        </a:rPr>
                        <a:t>endo</a:t>
                      </a:r>
                      <a:r>
                        <a:rPr lang="en-US" sz="1100" i="0" dirty="0" smtClean="0">
                          <a:solidFill>
                            <a:schemeClr val="tx1"/>
                          </a:solidFill>
                        </a:rPr>
                        <a:t>-TOFPET-US” Test Structure</a:t>
                      </a:r>
                      <a:endParaRPr lang="en-US" sz="1100" i="0" dirty="0">
                        <a:solidFill>
                          <a:schemeClr val="tx1"/>
                        </a:solidFill>
                      </a:endParaRPr>
                    </a:p>
                  </a:txBody>
                  <a:tcPr marL="59931" marR="59931" marT="29965" marB="29965" anchor="ctr">
                    <a:solidFill>
                      <a:srgbClr val="FFFF00"/>
                    </a:solidFill>
                  </a:tcPr>
                </a:tc>
                <a:tc hMerge="1">
                  <a:txBody>
                    <a:bodyPr/>
                    <a:lstStyle/>
                    <a:p>
                      <a:endParaRPr lang="en-US" dirty="0">
                        <a:solidFill>
                          <a:schemeClr val="tx1"/>
                        </a:solidFill>
                      </a:endParaRPr>
                    </a:p>
                  </a:txBody>
                  <a:tcPr/>
                </a:tc>
                <a:tc>
                  <a:txBody>
                    <a:bodyPr/>
                    <a:lstStyle/>
                    <a:p>
                      <a:pPr algn="ctr"/>
                      <a:r>
                        <a:rPr lang="en-US" sz="800" i="0" dirty="0" smtClean="0">
                          <a:solidFill>
                            <a:schemeClr val="tx1"/>
                          </a:solidFill>
                        </a:rPr>
                        <a:t>Commercial</a:t>
                      </a:r>
                      <a:br>
                        <a:rPr lang="en-US" sz="800" i="0" dirty="0" smtClean="0">
                          <a:solidFill>
                            <a:schemeClr val="tx1"/>
                          </a:solidFill>
                        </a:rPr>
                      </a:br>
                      <a:r>
                        <a:rPr lang="en-US" sz="800" i="1" dirty="0" smtClean="0">
                          <a:solidFill>
                            <a:schemeClr val="tx1"/>
                          </a:solidFill>
                        </a:rPr>
                        <a:t>d</a:t>
                      </a:r>
                      <a:r>
                        <a:rPr lang="en-US" sz="800" i="0" dirty="0" smtClean="0">
                          <a:solidFill>
                            <a:schemeClr val="tx1"/>
                          </a:solidFill>
                        </a:rPr>
                        <a:t>-SiPM</a:t>
                      </a:r>
                      <a:endParaRPr lang="en-US" sz="800" i="0" dirty="0">
                        <a:solidFill>
                          <a:schemeClr val="tx1"/>
                        </a:solidFill>
                      </a:endParaRPr>
                    </a:p>
                  </a:txBody>
                  <a:tcPr marL="59931" marR="59931" marT="29965" marB="29965" anchor="ctr">
                    <a:solidFill>
                      <a:srgbClr val="85FFE0"/>
                    </a:solidFill>
                  </a:tcPr>
                </a:tc>
              </a:tr>
              <a:tr h="243052">
                <a:tc>
                  <a:txBody>
                    <a:bodyPr/>
                    <a:lstStyle/>
                    <a:p>
                      <a:r>
                        <a:rPr lang="en-US" sz="900" b="1" i="0" dirty="0" smtClean="0"/>
                        <a:t>Cluster Pitch [</a:t>
                      </a:r>
                      <a:r>
                        <a:rPr lang="en-US" sz="900" baseline="0" dirty="0" err="1" smtClean="0">
                          <a:solidFill>
                            <a:schemeClr val="tx1"/>
                          </a:solidFill>
                        </a:rPr>
                        <a:t>μm</a:t>
                      </a:r>
                      <a:r>
                        <a:rPr lang="en-US" sz="900" b="1" i="0" baseline="0" dirty="0" smtClean="0">
                          <a:solidFill>
                            <a:schemeClr val="dk1"/>
                          </a:solidFill>
                        </a:rPr>
                        <a:t>]</a:t>
                      </a:r>
                      <a:endParaRPr lang="en-US" sz="900" b="1" i="0" dirty="0"/>
                    </a:p>
                  </a:txBody>
                  <a:tcPr marL="59931" marR="59931" marT="29965" marB="29965" anchor="ctr">
                    <a:lnR w="12700" cap="flat" cmpd="sng" algn="ctr">
                      <a:solidFill>
                        <a:scrgbClr r="0" g="0" b="0"/>
                      </a:solidFill>
                      <a:prstDash val="solid"/>
                      <a:round/>
                      <a:headEnd type="none" w="med" len="med"/>
                      <a:tailEnd type="none" w="med" len="med"/>
                    </a:lnR>
                  </a:tcPr>
                </a:tc>
                <a:tc>
                  <a:txBody>
                    <a:bodyPr/>
                    <a:lstStyle/>
                    <a:p>
                      <a:r>
                        <a:rPr lang="en-US" sz="1000" dirty="0" smtClean="0"/>
                        <a:t>800</a:t>
                      </a:r>
                      <a:endParaRPr lang="en-US" sz="1000" dirty="0"/>
                    </a:p>
                  </a:txBody>
                  <a:tcPr marL="59931" marR="59931" marT="29965" marB="299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c>
                  <a:txBody>
                    <a:bodyPr/>
                    <a:lstStyle/>
                    <a:p>
                      <a:r>
                        <a:rPr lang="en-US" sz="1000" smtClean="0">
                          <a:solidFill>
                            <a:schemeClr val="bg1">
                              <a:lumMod val="50000"/>
                            </a:schemeClr>
                          </a:solidFill>
                        </a:rPr>
                        <a:t>4000</a:t>
                      </a:r>
                      <a:endParaRPr lang="en-US" sz="1000" dirty="0">
                        <a:solidFill>
                          <a:schemeClr val="bg1">
                            <a:lumMod val="50000"/>
                          </a:schemeClr>
                        </a:solidFill>
                      </a:endParaRPr>
                    </a:p>
                  </a:txBody>
                  <a:tcPr marL="59931" marR="59931" marT="29965" marB="29965" anchor="ctr">
                    <a:lnL w="12700" cap="flat" cmpd="sng" algn="ctr">
                      <a:solidFill>
                        <a:scrgbClr r="0" g="0" b="0"/>
                      </a:solidFill>
                      <a:prstDash val="solid"/>
                      <a:round/>
                      <a:headEnd type="none" w="med" len="med"/>
                      <a:tailEnd type="none" w="med" len="med"/>
                    </a:lnL>
                  </a:tcPr>
                </a:tc>
              </a:tr>
              <a:tr h="243052">
                <a:tc>
                  <a:txBody>
                    <a:bodyPr/>
                    <a:lstStyle/>
                    <a:p>
                      <a:r>
                        <a:rPr lang="en-US" sz="900" b="1" i="0" dirty="0" smtClean="0"/>
                        <a:t># SPADs</a:t>
                      </a:r>
                      <a:r>
                        <a:rPr lang="en-US" sz="900" b="1" i="0" baseline="0" dirty="0" smtClean="0"/>
                        <a:t>/cluster</a:t>
                      </a:r>
                      <a:endParaRPr lang="en-US" sz="900" b="1" i="0" dirty="0"/>
                    </a:p>
                  </a:txBody>
                  <a:tcPr marL="59931" marR="59931" marT="29965" marB="29965" anchor="ctr">
                    <a:lnR w="12700" cap="flat" cmpd="sng" algn="ctr">
                      <a:solidFill>
                        <a:scrgbClr r="0" g="0" b="0"/>
                      </a:solidFill>
                      <a:prstDash val="solid"/>
                      <a:round/>
                      <a:headEnd type="none" w="med" len="med"/>
                      <a:tailEnd type="none" w="med" len="med"/>
                    </a:lnR>
                  </a:tcPr>
                </a:tc>
                <a:tc>
                  <a:txBody>
                    <a:bodyPr/>
                    <a:lstStyle/>
                    <a:p>
                      <a:r>
                        <a:rPr lang="en-US" sz="1000" dirty="0" smtClean="0"/>
                        <a:t>416</a:t>
                      </a:r>
                      <a:endParaRPr lang="en-US" sz="1000" dirty="0"/>
                    </a:p>
                  </a:txBody>
                  <a:tcPr marL="59931" marR="59931" marT="29965" marB="299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c>
                  <a:txBody>
                    <a:bodyPr/>
                    <a:lstStyle/>
                    <a:p>
                      <a:r>
                        <a:rPr lang="en-US" sz="1000" dirty="0" smtClean="0">
                          <a:solidFill>
                            <a:schemeClr val="bg1">
                              <a:lumMod val="50000"/>
                            </a:schemeClr>
                          </a:solidFill>
                        </a:rPr>
                        <a:t>6400</a:t>
                      </a:r>
                      <a:endParaRPr lang="en-US" sz="1000" dirty="0">
                        <a:solidFill>
                          <a:schemeClr val="bg1">
                            <a:lumMod val="50000"/>
                          </a:schemeClr>
                        </a:solidFill>
                      </a:endParaRPr>
                    </a:p>
                  </a:txBody>
                  <a:tcPr marL="59931" marR="59931" marT="29965" marB="29965" anchor="ctr">
                    <a:lnL w="12700" cap="flat" cmpd="sng" algn="ctr">
                      <a:solidFill>
                        <a:scrgbClr r="0" g="0" b="0"/>
                      </a:solidFill>
                      <a:prstDash val="solid"/>
                      <a:round/>
                      <a:headEnd type="none" w="med" len="med"/>
                      <a:tailEnd type="none" w="med" len="med"/>
                    </a:lnL>
                  </a:tcPr>
                </a:tc>
              </a:tr>
              <a:tr h="243052">
                <a:tc>
                  <a:txBody>
                    <a:bodyPr/>
                    <a:lstStyle/>
                    <a:p>
                      <a:r>
                        <a:rPr lang="en-US" sz="900" b="1" i="0" dirty="0" smtClean="0">
                          <a:solidFill>
                            <a:srgbClr val="000000"/>
                          </a:solidFill>
                        </a:rPr>
                        <a:t>Maximum Fill Factor [%]</a:t>
                      </a:r>
                      <a:endParaRPr lang="en-US" sz="900" b="1" i="0" dirty="0">
                        <a:solidFill>
                          <a:srgbClr val="000000"/>
                        </a:solidFill>
                      </a:endParaRPr>
                    </a:p>
                  </a:txBody>
                  <a:tcPr marL="59931" marR="59931" marT="29965" marB="29965" anchor="ctr">
                    <a:lnR w="12700" cap="flat" cmpd="sng" algn="ctr">
                      <a:solidFill>
                        <a:scrgbClr r="0" g="0" b="0"/>
                      </a:solidFill>
                      <a:prstDash val="solid"/>
                      <a:round/>
                      <a:headEnd type="none" w="med" len="med"/>
                      <a:tailEnd type="none" w="med" len="med"/>
                    </a:lnR>
                  </a:tcPr>
                </a:tc>
                <a:tc>
                  <a:txBody>
                    <a:bodyPr/>
                    <a:lstStyle/>
                    <a:p>
                      <a:r>
                        <a:rPr lang="en-US" sz="1000" dirty="0" smtClean="0">
                          <a:solidFill>
                            <a:srgbClr val="000000"/>
                          </a:solidFill>
                        </a:rPr>
                        <a:t>50</a:t>
                      </a:r>
                      <a:endParaRPr lang="en-US" sz="1000" dirty="0">
                        <a:solidFill>
                          <a:srgbClr val="000000"/>
                        </a:solidFill>
                      </a:endParaRPr>
                    </a:p>
                  </a:txBody>
                  <a:tcPr marL="59931" marR="59931" marT="29965" marB="299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c>
                  <a:txBody>
                    <a:bodyPr/>
                    <a:lstStyle/>
                    <a:p>
                      <a:r>
                        <a:rPr lang="en-US" sz="1000" dirty="0" smtClean="0">
                          <a:solidFill>
                            <a:schemeClr val="bg1">
                              <a:lumMod val="50000"/>
                            </a:schemeClr>
                          </a:solidFill>
                        </a:rPr>
                        <a:t>77</a:t>
                      </a:r>
                      <a:endParaRPr lang="en-US" sz="1000" dirty="0">
                        <a:solidFill>
                          <a:schemeClr val="bg1">
                            <a:lumMod val="50000"/>
                          </a:schemeClr>
                        </a:solidFill>
                      </a:endParaRPr>
                    </a:p>
                  </a:txBody>
                  <a:tcPr marL="59931" marR="59931" marT="29965" marB="29965" anchor="ctr">
                    <a:lnL w="12700" cap="flat" cmpd="sng" algn="ctr">
                      <a:solidFill>
                        <a:scrgbClr r="0" g="0" b="0"/>
                      </a:solidFill>
                      <a:prstDash val="solid"/>
                      <a:round/>
                      <a:headEnd type="none" w="med" len="med"/>
                      <a:tailEnd type="none" w="med" len="med"/>
                    </a:lnL>
                  </a:tcPr>
                </a:tc>
              </a:tr>
              <a:tr h="243052">
                <a:tc>
                  <a:txBody>
                    <a:bodyPr/>
                    <a:lstStyle/>
                    <a:p>
                      <a:r>
                        <a:rPr lang="en-US" sz="900" b="1" i="0" dirty="0" smtClean="0"/>
                        <a:t>PDP</a:t>
                      </a:r>
                      <a:r>
                        <a:rPr lang="en-US" sz="900" b="1" i="0" baseline="0" dirty="0" smtClean="0"/>
                        <a:t> [%] @ 430nm</a:t>
                      </a:r>
                      <a:endParaRPr lang="en-US" sz="900" b="1" i="0" dirty="0"/>
                    </a:p>
                  </a:txBody>
                  <a:tcPr marL="59931" marR="59931" marT="29965" marB="29965" anchor="ctr">
                    <a:lnR w="12700" cap="flat" cmpd="sng" algn="ctr">
                      <a:solidFill>
                        <a:scrgbClr r="0" g="0" b="0"/>
                      </a:solidFill>
                      <a:prstDash val="solid"/>
                      <a:round/>
                      <a:headEnd type="none" w="med" len="med"/>
                      <a:tailEnd type="none" w="med" len="med"/>
                    </a:lnR>
                  </a:tcPr>
                </a:tc>
                <a:tc>
                  <a:txBody>
                    <a:bodyPr/>
                    <a:lstStyle/>
                    <a:p>
                      <a:r>
                        <a:rPr lang="en-US" sz="1000" dirty="0" smtClean="0"/>
                        <a:t>32</a:t>
                      </a:r>
                      <a:endParaRPr lang="en-US" sz="1000" dirty="0"/>
                    </a:p>
                  </a:txBody>
                  <a:tcPr marL="59931" marR="59931" marT="29965" marB="299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c>
                  <a:txBody>
                    <a:bodyPr/>
                    <a:lstStyle/>
                    <a:p>
                      <a:r>
                        <a:rPr lang="en-US" sz="1000" dirty="0" smtClean="0">
                          <a:solidFill>
                            <a:schemeClr val="bg1">
                              <a:lumMod val="50000"/>
                            </a:schemeClr>
                          </a:solidFill>
                        </a:rPr>
                        <a:t>31</a:t>
                      </a:r>
                      <a:endParaRPr lang="en-US" sz="1000" dirty="0">
                        <a:solidFill>
                          <a:schemeClr val="bg1">
                            <a:lumMod val="50000"/>
                          </a:schemeClr>
                        </a:solidFill>
                      </a:endParaRPr>
                    </a:p>
                  </a:txBody>
                  <a:tcPr marL="59931" marR="59931" marT="29965" marB="29965" anchor="ctr">
                    <a:lnL w="12700" cap="flat" cmpd="sng" algn="ctr">
                      <a:solidFill>
                        <a:scrgbClr r="0" g="0" b="0"/>
                      </a:solidFill>
                      <a:prstDash val="solid"/>
                      <a:round/>
                      <a:headEnd type="none" w="med" len="med"/>
                      <a:tailEnd type="none" w="med" len="med"/>
                    </a:lnL>
                  </a:tcPr>
                </a:tc>
              </a:tr>
              <a:tr h="243052">
                <a:tc>
                  <a:txBody>
                    <a:bodyPr/>
                    <a:lstStyle/>
                    <a:p>
                      <a:r>
                        <a:rPr lang="en-US" sz="900" b="1" i="0" dirty="0" smtClean="0"/>
                        <a:t>PDE [%]</a:t>
                      </a:r>
                      <a:endParaRPr lang="en-US" sz="900" b="1" i="0" dirty="0"/>
                    </a:p>
                  </a:txBody>
                  <a:tcPr marL="59931" marR="59931" marT="29965" marB="29965" anchor="ctr">
                    <a:lnR w="12700" cap="flat" cmpd="sng" algn="ctr">
                      <a:solidFill>
                        <a:scrgbClr r="0" g="0" b="0"/>
                      </a:solidFill>
                      <a:prstDash val="solid"/>
                      <a:round/>
                      <a:headEnd type="none" w="med" len="med"/>
                      <a:tailEnd type="none" w="med" len="med"/>
                    </a:lnR>
                  </a:tcPr>
                </a:tc>
                <a:tc>
                  <a:txBody>
                    <a:bodyPr/>
                    <a:lstStyle/>
                    <a:p>
                      <a:r>
                        <a:rPr lang="en-US" sz="1000" dirty="0" smtClean="0"/>
                        <a:t>15</a:t>
                      </a:r>
                      <a:endParaRPr lang="en-US" sz="1000" dirty="0"/>
                    </a:p>
                  </a:txBody>
                  <a:tcPr marL="59931" marR="59931" marT="29965" marB="299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c>
                  <a:txBody>
                    <a:bodyPr/>
                    <a:lstStyle/>
                    <a:p>
                      <a:r>
                        <a:rPr lang="en-US" sz="1000" dirty="0" smtClean="0">
                          <a:solidFill>
                            <a:schemeClr val="bg1">
                              <a:lumMod val="50000"/>
                            </a:schemeClr>
                          </a:solidFill>
                        </a:rPr>
                        <a:t>24</a:t>
                      </a:r>
                      <a:endParaRPr lang="en-US" sz="1000" dirty="0">
                        <a:solidFill>
                          <a:schemeClr val="bg1">
                            <a:lumMod val="50000"/>
                          </a:schemeClr>
                        </a:solidFill>
                      </a:endParaRPr>
                    </a:p>
                  </a:txBody>
                  <a:tcPr marL="59931" marR="59931" marT="29965" marB="29965" anchor="ctr">
                    <a:lnL w="12700" cap="flat" cmpd="sng" algn="ctr">
                      <a:solidFill>
                        <a:scrgbClr r="0" g="0" b="0"/>
                      </a:solidFill>
                      <a:prstDash val="solid"/>
                      <a:round/>
                      <a:headEnd type="none" w="med" len="med"/>
                      <a:tailEnd type="none" w="med" len="med"/>
                    </a:lnL>
                  </a:tcPr>
                </a:tc>
              </a:tr>
              <a:tr h="243052">
                <a:tc>
                  <a:txBody>
                    <a:bodyPr/>
                    <a:lstStyle/>
                    <a:p>
                      <a:r>
                        <a:rPr lang="en-US" sz="900" b="1" i="0" dirty="0" smtClean="0">
                          <a:solidFill>
                            <a:schemeClr val="tx1"/>
                          </a:solidFill>
                        </a:rPr>
                        <a:t># TDCs / Cluster Column</a:t>
                      </a:r>
                      <a:endParaRPr lang="en-US" sz="900" b="1" i="0" dirty="0">
                        <a:solidFill>
                          <a:schemeClr val="tx1"/>
                        </a:solidFill>
                      </a:endParaRPr>
                    </a:p>
                  </a:txBody>
                  <a:tcPr marL="59931" marR="59931" marT="29965" marB="29965" anchor="ctr">
                    <a:lnR w="12700" cap="flat" cmpd="sng" algn="ctr">
                      <a:solidFill>
                        <a:scrgbClr r="0" g="0" b="0"/>
                      </a:solidFill>
                      <a:prstDash val="solid"/>
                      <a:round/>
                      <a:headEnd type="none" w="med" len="med"/>
                      <a:tailEnd type="none" w="med" len="med"/>
                    </a:lnR>
                    <a:solidFill>
                      <a:schemeClr val="accent5">
                        <a:lumMod val="75000"/>
                      </a:schemeClr>
                    </a:solidFill>
                  </a:tcPr>
                </a:tc>
                <a:tc>
                  <a:txBody>
                    <a:bodyPr/>
                    <a:lstStyle/>
                    <a:p>
                      <a:r>
                        <a:rPr lang="en-US" sz="1000" dirty="0" smtClean="0">
                          <a:solidFill>
                            <a:schemeClr val="tx1"/>
                          </a:solidFill>
                        </a:rPr>
                        <a:t>48</a:t>
                      </a:r>
                      <a:endParaRPr lang="en-US" sz="1000" dirty="0">
                        <a:solidFill>
                          <a:schemeClr val="tx1"/>
                        </a:solidFill>
                      </a:endParaRPr>
                    </a:p>
                  </a:txBody>
                  <a:tcPr marL="59931" marR="59931" marT="29965" marB="299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solidFill>
                      <a:schemeClr val="accent5">
                        <a:lumMod val="75000"/>
                      </a:schemeClr>
                    </a:solidFill>
                  </a:tcPr>
                </a:tc>
                <a:tc>
                  <a:txBody>
                    <a:bodyPr/>
                    <a:lstStyle/>
                    <a:p>
                      <a:r>
                        <a:rPr lang="en-US" sz="1000" dirty="0" smtClean="0">
                          <a:solidFill>
                            <a:schemeClr val="bg1">
                              <a:lumMod val="50000"/>
                            </a:schemeClr>
                          </a:solidFill>
                        </a:rPr>
                        <a:t>1</a:t>
                      </a:r>
                      <a:endParaRPr lang="en-US" sz="1000" dirty="0">
                        <a:solidFill>
                          <a:schemeClr val="bg1">
                            <a:lumMod val="50000"/>
                          </a:schemeClr>
                        </a:solidFill>
                      </a:endParaRPr>
                    </a:p>
                  </a:txBody>
                  <a:tcPr marL="59931" marR="59931" marT="29965" marB="29965" anchor="ctr">
                    <a:lnL w="12700" cap="flat" cmpd="sng" algn="ctr">
                      <a:solidFill>
                        <a:scrgbClr r="0" g="0" b="0"/>
                      </a:solidFill>
                      <a:prstDash val="solid"/>
                      <a:round/>
                      <a:headEnd type="none" w="med" len="med"/>
                      <a:tailEnd type="none" w="med" len="med"/>
                    </a:lnL>
                  </a:tcPr>
                </a:tc>
              </a:tr>
              <a:tr h="243052">
                <a:tc>
                  <a:txBody>
                    <a:bodyPr/>
                    <a:lstStyle/>
                    <a:p>
                      <a:r>
                        <a:rPr lang="en-US" sz="900" b="1" i="0" dirty="0" smtClean="0">
                          <a:solidFill>
                            <a:schemeClr val="tx1"/>
                          </a:solidFill>
                        </a:rPr>
                        <a:t># Time Of Arrivals (TOA) / cluster</a:t>
                      </a:r>
                      <a:endParaRPr lang="en-US" sz="900" b="1" i="0" dirty="0">
                        <a:solidFill>
                          <a:schemeClr val="tx1"/>
                        </a:solidFill>
                      </a:endParaRPr>
                    </a:p>
                  </a:txBody>
                  <a:tcPr marL="59931" marR="59931" marT="29965" marB="29965" anchor="ctr">
                    <a:lnR w="12700" cap="flat" cmpd="sng" algn="ctr">
                      <a:solidFill>
                        <a:scrgbClr r="0" g="0" b="0"/>
                      </a:solidFill>
                      <a:prstDash val="solid"/>
                      <a:round/>
                      <a:headEnd type="none" w="med" len="med"/>
                      <a:tailEnd type="none" w="med" len="med"/>
                    </a:lnR>
                    <a:solidFill>
                      <a:schemeClr val="accent5">
                        <a:lumMod val="75000"/>
                      </a:schemeClr>
                    </a:solidFill>
                  </a:tcPr>
                </a:tc>
                <a:tc>
                  <a:txBody>
                    <a:bodyPr/>
                    <a:lstStyle/>
                    <a:p>
                      <a:r>
                        <a:rPr lang="en-US" sz="1000" dirty="0" smtClean="0">
                          <a:solidFill>
                            <a:schemeClr val="tx1"/>
                          </a:solidFill>
                        </a:rPr>
                        <a:t>48</a:t>
                      </a:r>
                      <a:endParaRPr lang="en-US" sz="1000" dirty="0">
                        <a:solidFill>
                          <a:schemeClr val="tx1"/>
                        </a:solidFill>
                      </a:endParaRPr>
                    </a:p>
                  </a:txBody>
                  <a:tcPr marL="59931" marR="59931" marT="29965" marB="299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solidFill>
                      <a:schemeClr val="accent5">
                        <a:lumMod val="75000"/>
                      </a:schemeClr>
                    </a:solidFill>
                  </a:tcPr>
                </a:tc>
                <a:tc>
                  <a:txBody>
                    <a:bodyPr/>
                    <a:lstStyle/>
                    <a:p>
                      <a:r>
                        <a:rPr lang="en-US" sz="1000" dirty="0" smtClean="0">
                          <a:solidFill>
                            <a:schemeClr val="bg1">
                              <a:lumMod val="50000"/>
                            </a:schemeClr>
                          </a:solidFill>
                        </a:rPr>
                        <a:t>1</a:t>
                      </a:r>
                      <a:endParaRPr lang="en-US" sz="1000" dirty="0">
                        <a:solidFill>
                          <a:schemeClr val="bg1">
                            <a:lumMod val="50000"/>
                          </a:schemeClr>
                        </a:solidFill>
                      </a:endParaRPr>
                    </a:p>
                  </a:txBody>
                  <a:tcPr marL="59931" marR="59931" marT="29965" marB="29965" anchor="ctr">
                    <a:lnL w="12700" cap="flat" cmpd="sng" algn="ctr">
                      <a:solidFill>
                        <a:scrgbClr r="0" g="0" b="0"/>
                      </a:solidFill>
                      <a:prstDash val="solid"/>
                      <a:round/>
                      <a:headEnd type="none" w="med" len="med"/>
                      <a:tailEnd type="none" w="med" len="med"/>
                    </a:lnL>
                  </a:tcPr>
                </a:tc>
              </a:tr>
              <a:tr h="243052">
                <a:tc>
                  <a:txBody>
                    <a:bodyPr/>
                    <a:lstStyle/>
                    <a:p>
                      <a:r>
                        <a:rPr lang="en-US" sz="900" b="1" i="0" dirty="0" smtClean="0"/>
                        <a:t>TDC</a:t>
                      </a:r>
                      <a:r>
                        <a:rPr lang="en-US" sz="900" b="1" i="0" baseline="0" dirty="0" smtClean="0"/>
                        <a:t> R</a:t>
                      </a:r>
                      <a:r>
                        <a:rPr lang="en-US" sz="900" b="1" i="0" dirty="0" smtClean="0"/>
                        <a:t>esolution or LSB [</a:t>
                      </a:r>
                      <a:r>
                        <a:rPr lang="en-US" sz="900" b="1" i="0" dirty="0" err="1" smtClean="0"/>
                        <a:t>ps</a:t>
                      </a:r>
                      <a:r>
                        <a:rPr lang="en-US" sz="900" b="1" i="0" dirty="0" smtClean="0"/>
                        <a:t>]</a:t>
                      </a:r>
                      <a:endParaRPr lang="en-US" sz="900" b="1" i="0" dirty="0"/>
                    </a:p>
                  </a:txBody>
                  <a:tcPr marL="59931" marR="59931" marT="29965" marB="29965" anchor="ctr">
                    <a:lnR w="12700" cap="flat" cmpd="sng" algn="ctr">
                      <a:solidFill>
                        <a:scrgbClr r="0" g="0" b="0"/>
                      </a:solidFill>
                      <a:prstDash val="solid"/>
                      <a:round/>
                      <a:headEnd type="none" w="med" len="med"/>
                      <a:tailEnd type="none" w="med" len="med"/>
                    </a:lnR>
                  </a:tcPr>
                </a:tc>
                <a:tc>
                  <a:txBody>
                    <a:bodyPr/>
                    <a:lstStyle/>
                    <a:p>
                      <a:r>
                        <a:rPr lang="en-US" sz="1000" dirty="0" smtClean="0"/>
                        <a:t>51.8</a:t>
                      </a:r>
                      <a:endParaRPr lang="en-US" sz="1000" dirty="0"/>
                    </a:p>
                  </a:txBody>
                  <a:tcPr marL="59931" marR="59931" marT="29965" marB="299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c>
                  <a:txBody>
                    <a:bodyPr/>
                    <a:lstStyle/>
                    <a:p>
                      <a:r>
                        <a:rPr lang="en-US" sz="1000" dirty="0" smtClean="0">
                          <a:solidFill>
                            <a:schemeClr val="bg1">
                              <a:lumMod val="50000"/>
                            </a:schemeClr>
                          </a:solidFill>
                        </a:rPr>
                        <a:t>-</a:t>
                      </a:r>
                      <a:endParaRPr lang="en-US" sz="1000" dirty="0">
                        <a:solidFill>
                          <a:schemeClr val="bg1">
                            <a:lumMod val="50000"/>
                          </a:schemeClr>
                        </a:solidFill>
                      </a:endParaRPr>
                    </a:p>
                  </a:txBody>
                  <a:tcPr marL="59931" marR="59931" marT="29965" marB="29965" anchor="ctr">
                    <a:lnL w="12700" cap="flat" cmpd="sng" algn="ctr">
                      <a:solidFill>
                        <a:scrgbClr r="0" g="0" b="0"/>
                      </a:solidFill>
                      <a:prstDash val="solid"/>
                      <a:round/>
                      <a:headEnd type="none" w="med" len="med"/>
                      <a:tailEnd type="none" w="med" len="med"/>
                    </a:lnL>
                  </a:tcPr>
                </a:tc>
              </a:tr>
              <a:tr h="243052">
                <a:tc>
                  <a:txBody>
                    <a:bodyPr/>
                    <a:lstStyle/>
                    <a:p>
                      <a:r>
                        <a:rPr lang="en-US" sz="900" b="1" i="0" dirty="0" smtClean="0"/>
                        <a:t>Clock Frequency [MHz]</a:t>
                      </a:r>
                      <a:endParaRPr lang="en-US" sz="900" b="1" i="0" dirty="0"/>
                    </a:p>
                  </a:txBody>
                  <a:tcPr marL="59931" marR="59931" marT="29965" marB="29965" anchor="ctr">
                    <a:lnR w="12700" cap="flat" cmpd="sng" algn="ctr">
                      <a:solidFill>
                        <a:scrgbClr r="0" g="0" b="0"/>
                      </a:solidFill>
                      <a:prstDash val="solid"/>
                      <a:round/>
                      <a:headEnd type="none" w="med" len="med"/>
                      <a:tailEnd type="none" w="med" len="med"/>
                    </a:lnR>
                  </a:tcPr>
                </a:tc>
                <a:tc>
                  <a:txBody>
                    <a:bodyPr/>
                    <a:lstStyle/>
                    <a:p>
                      <a:r>
                        <a:rPr lang="en-US" sz="1000" dirty="0" smtClean="0"/>
                        <a:t>25</a:t>
                      </a:r>
                      <a:endParaRPr lang="en-US" sz="1000" dirty="0"/>
                    </a:p>
                  </a:txBody>
                  <a:tcPr marL="59931" marR="59931" marT="29965" marB="29965"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c>
                  <a:txBody>
                    <a:bodyPr/>
                    <a:lstStyle/>
                    <a:p>
                      <a:r>
                        <a:rPr lang="en-US" sz="1000" dirty="0" smtClean="0">
                          <a:solidFill>
                            <a:schemeClr val="bg1">
                              <a:lumMod val="50000"/>
                            </a:schemeClr>
                          </a:solidFill>
                        </a:rPr>
                        <a:t>200</a:t>
                      </a:r>
                      <a:endParaRPr lang="en-US" sz="1000" dirty="0">
                        <a:solidFill>
                          <a:schemeClr val="bg1">
                            <a:lumMod val="50000"/>
                          </a:schemeClr>
                        </a:solidFill>
                      </a:endParaRPr>
                    </a:p>
                  </a:txBody>
                  <a:tcPr marL="59931" marR="59931" marT="29965" marB="29965" anchor="ctr">
                    <a:lnL w="12700" cap="flat" cmpd="sng" algn="ctr">
                      <a:solidFill>
                        <a:scrgbClr r="0" g="0" b="0"/>
                      </a:solidFill>
                      <a:prstDash val="solid"/>
                      <a:round/>
                      <a:headEnd type="none" w="med" len="med"/>
                      <a:tailEnd type="none" w="med" len="med"/>
                    </a:lnL>
                  </a:tcPr>
                </a:tc>
              </a:tr>
            </a:tbl>
          </a:graphicData>
        </a:graphic>
      </p:graphicFrame>
      <p:sp>
        <p:nvSpPr>
          <p:cNvPr id="15" name="Date Placeholder 3"/>
          <p:cNvSpPr>
            <a:spLocks noGrp="1"/>
          </p:cNvSpPr>
          <p:nvPr>
            <p:ph type="dt" sz="quarter" idx="10"/>
          </p:nvPr>
        </p:nvSpPr>
        <p:spPr bwMode="auto">
          <a:xfrm>
            <a:off x="762000" y="6172200"/>
            <a:ext cx="2057400" cy="457200"/>
          </a:xfrm>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16"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pic>
        <p:nvPicPr>
          <p:cNvPr id="14" name="Picture 13" descr="logo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7751" y="928978"/>
            <a:ext cx="960480" cy="350541"/>
          </a:xfrm>
          <a:prstGeom prst="rect">
            <a:avLst/>
          </a:prstGeom>
        </p:spPr>
      </p:pic>
      <p:sp>
        <p:nvSpPr>
          <p:cNvPr id="17" name="TextBox 16"/>
          <p:cNvSpPr txBox="1"/>
          <p:nvPr/>
        </p:nvSpPr>
        <p:spPr>
          <a:xfrm>
            <a:off x="4297419" y="1334048"/>
            <a:ext cx="4110117" cy="1412695"/>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r>
              <a:rPr lang="en-US" sz="2400" u="sng" dirty="0" smtClean="0">
                <a:solidFill>
                  <a:srgbClr val="FFFF00"/>
                </a:solidFill>
              </a:rPr>
              <a:t>First evaluation results</a:t>
            </a:r>
            <a:r>
              <a:rPr lang="en-US" sz="2400" dirty="0" smtClean="0">
                <a:solidFill>
                  <a:srgbClr val="FFFF00"/>
                </a:solidFill>
              </a:rPr>
              <a:t>:</a:t>
            </a:r>
            <a:endParaRPr lang="en-US" dirty="0" smtClean="0">
              <a:solidFill>
                <a:srgbClr val="FFFF00"/>
              </a:solidFill>
            </a:endParaRPr>
          </a:p>
          <a:p>
            <a:pPr>
              <a:lnSpc>
                <a:spcPct val="130000"/>
              </a:lnSpc>
            </a:pPr>
            <a:r>
              <a:rPr lang="en-US" sz="1200" dirty="0" smtClean="0">
                <a:solidFill>
                  <a:srgbClr val="FFFF00"/>
                </a:solidFill>
              </a:rPr>
              <a:t>DCR (0 °C):</a:t>
            </a:r>
            <a:r>
              <a:rPr lang="en-US" sz="1200" dirty="0" smtClean="0">
                <a:solidFill>
                  <a:srgbClr val="FFFF00"/>
                </a:solidFill>
                <a:sym typeface="Wingdings"/>
              </a:rPr>
              <a:t> 25kHz/SPAD  DCR </a:t>
            </a:r>
            <a:r>
              <a:rPr lang="en-US" sz="1200" dirty="0">
                <a:solidFill>
                  <a:srgbClr val="FFFF00"/>
                </a:solidFill>
                <a:sym typeface="Wingdings"/>
              </a:rPr>
              <a:t>(40 °C): 80kHz/SPAD </a:t>
            </a:r>
            <a:endParaRPr lang="en-US" sz="1200" dirty="0" smtClean="0">
              <a:solidFill>
                <a:srgbClr val="FFFF00"/>
              </a:solidFill>
              <a:sym typeface="Wingdings"/>
            </a:endParaRPr>
          </a:p>
          <a:p>
            <a:pPr>
              <a:lnSpc>
                <a:spcPct val="130000"/>
              </a:lnSpc>
            </a:pPr>
            <a:r>
              <a:rPr lang="en-US" sz="1200" u="sng" dirty="0" smtClean="0">
                <a:solidFill>
                  <a:srgbClr val="FFFF00"/>
                </a:solidFill>
                <a:sym typeface="Wingdings"/>
              </a:rPr>
              <a:t>NEED COOLING OF </a:t>
            </a:r>
            <a:r>
              <a:rPr lang="en-US" sz="1200" i="1" u="sng" dirty="0" smtClean="0">
                <a:solidFill>
                  <a:srgbClr val="FFFF00"/>
                </a:solidFill>
                <a:sym typeface="Wingdings"/>
              </a:rPr>
              <a:t>d</a:t>
            </a:r>
            <a:r>
              <a:rPr lang="en-US" sz="1200" u="sng" dirty="0" smtClean="0">
                <a:solidFill>
                  <a:srgbClr val="FFFF00"/>
                </a:solidFill>
                <a:sym typeface="Wingdings"/>
              </a:rPr>
              <a:t>-SiPM</a:t>
            </a:r>
            <a:r>
              <a:rPr lang="en-US" sz="1200" dirty="0" smtClean="0">
                <a:solidFill>
                  <a:srgbClr val="FFFF00"/>
                </a:solidFill>
                <a:sym typeface="Wingdings"/>
              </a:rPr>
              <a:t>!</a:t>
            </a:r>
          </a:p>
          <a:p>
            <a:pPr>
              <a:lnSpc>
                <a:spcPct val="130000"/>
              </a:lnSpc>
            </a:pPr>
            <a:r>
              <a:rPr lang="en-US" sz="1200" u="sng" dirty="0" smtClean="0">
                <a:solidFill>
                  <a:srgbClr val="FFFF00"/>
                </a:solidFill>
              </a:rPr>
              <a:t>Masking</a:t>
            </a:r>
            <a:r>
              <a:rPr lang="en-US" sz="1200" dirty="0" smtClean="0">
                <a:solidFill>
                  <a:srgbClr val="FFFF00"/>
                </a:solidFill>
              </a:rPr>
              <a:t> of noisy pixels (“screamers”): </a:t>
            </a:r>
            <a:r>
              <a:rPr lang="en-US" sz="1200" dirty="0" smtClean="0">
                <a:solidFill>
                  <a:srgbClr val="FFFF00"/>
                </a:solidFill>
                <a:sym typeface="Wingdings"/>
              </a:rPr>
              <a:t>DCR ↘</a:t>
            </a:r>
            <a:r>
              <a:rPr lang="en-US" sz="1200" dirty="0">
                <a:solidFill>
                  <a:srgbClr val="FFFF00"/>
                </a:solidFill>
                <a:sym typeface="Wingdings"/>
              </a:rPr>
              <a:t> </a:t>
            </a:r>
            <a:r>
              <a:rPr lang="en-US" sz="1200" dirty="0" smtClean="0">
                <a:solidFill>
                  <a:srgbClr val="FFFF00"/>
                </a:solidFill>
                <a:sym typeface="Wingdings"/>
              </a:rPr>
              <a:t>but also PDE ↘</a:t>
            </a:r>
          </a:p>
          <a:p>
            <a:pPr>
              <a:lnSpc>
                <a:spcPct val="130000"/>
              </a:lnSpc>
            </a:pPr>
            <a:r>
              <a:rPr lang="en-US" sz="1200" u="sng" dirty="0" smtClean="0">
                <a:solidFill>
                  <a:srgbClr val="FFFF00"/>
                </a:solidFill>
                <a:sym typeface="Wingdings"/>
              </a:rPr>
              <a:t>Lowering</a:t>
            </a:r>
            <a:r>
              <a:rPr lang="en-US" sz="1200" dirty="0" smtClean="0">
                <a:solidFill>
                  <a:srgbClr val="FFFF00"/>
                </a:solidFill>
                <a:sym typeface="Wingdings"/>
              </a:rPr>
              <a:t> excess bias: </a:t>
            </a:r>
            <a:r>
              <a:rPr lang="en-US" sz="1200" dirty="0">
                <a:solidFill>
                  <a:srgbClr val="FFFF00"/>
                </a:solidFill>
                <a:sym typeface="Wingdings"/>
              </a:rPr>
              <a:t>DCR ↘ but </a:t>
            </a:r>
            <a:r>
              <a:rPr lang="en-US" sz="1200" dirty="0" smtClean="0">
                <a:solidFill>
                  <a:srgbClr val="FFFF00"/>
                </a:solidFill>
                <a:sym typeface="Wingdings"/>
              </a:rPr>
              <a:t>also PDE ↘</a:t>
            </a:r>
          </a:p>
        </p:txBody>
      </p:sp>
      <p:grpSp>
        <p:nvGrpSpPr>
          <p:cNvPr id="7" name="Group 6"/>
          <p:cNvGrpSpPr/>
          <p:nvPr/>
        </p:nvGrpSpPr>
        <p:grpSpPr>
          <a:xfrm>
            <a:off x="1404345" y="2802074"/>
            <a:ext cx="1940794" cy="2502695"/>
            <a:chOff x="1404345" y="3051252"/>
            <a:chExt cx="1940794" cy="2502695"/>
          </a:xfrm>
        </p:grpSpPr>
        <p:sp>
          <p:nvSpPr>
            <p:cNvPr id="18" name="Bent Arrow 17"/>
            <p:cNvSpPr/>
            <p:nvPr/>
          </p:nvSpPr>
          <p:spPr bwMode="auto">
            <a:xfrm flipH="1">
              <a:off x="3086571" y="3051252"/>
              <a:ext cx="258568" cy="2171386"/>
            </a:xfrm>
            <a:prstGeom prst="bentArrow">
              <a:avLst/>
            </a:prstGeom>
            <a:solidFill>
              <a:srgbClr val="FFCC00"/>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 name="TextBox 18"/>
            <p:cNvSpPr txBox="1"/>
            <p:nvPr/>
          </p:nvSpPr>
          <p:spPr>
            <a:xfrm>
              <a:off x="1404345" y="5215393"/>
              <a:ext cx="1940054" cy="338554"/>
            </a:xfrm>
            <a:prstGeom prst="rect">
              <a:avLst/>
            </a:prstGeom>
            <a:solidFill>
              <a:srgbClr val="FFCC00"/>
            </a:solidFill>
          </p:spPr>
          <p:txBody>
            <a:bodyPr wrap="none" rtlCol="0">
              <a:spAutoFit/>
            </a:bodyPr>
            <a:lstStyle/>
            <a:p>
              <a:r>
                <a:rPr lang="en-US" dirty="0" smtClean="0"/>
                <a:t>Boost PDE optically!</a:t>
              </a:r>
              <a:endParaRPr lang="en-US" dirty="0"/>
            </a:p>
          </p:txBody>
        </p:sp>
      </p:grpSp>
      <p:grpSp>
        <p:nvGrpSpPr>
          <p:cNvPr id="11" name="Group 10"/>
          <p:cNvGrpSpPr/>
          <p:nvPr/>
        </p:nvGrpSpPr>
        <p:grpSpPr>
          <a:xfrm>
            <a:off x="4340412" y="2780977"/>
            <a:ext cx="4059124" cy="3086105"/>
            <a:chOff x="4340412" y="2780977"/>
            <a:chExt cx="4059124" cy="3086105"/>
          </a:xfrm>
        </p:grpSpPr>
        <p:pic>
          <p:nvPicPr>
            <p:cNvPr id="8" name="Picture 7" descr="Masking_DCR_PD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0538" y="3135438"/>
              <a:ext cx="3464515" cy="2620595"/>
            </a:xfrm>
            <a:prstGeom prst="rect">
              <a:avLst/>
            </a:prstGeom>
            <a:effectLst>
              <a:outerShdw blurRad="50800" dist="38100" dir="18900000" sx="101000" sy="101000" algn="bl" rotWithShape="0">
                <a:prstClr val="black">
                  <a:alpha val="40000"/>
                </a:prstClr>
              </a:outerShdw>
            </a:effectLst>
          </p:spPr>
        </p:pic>
        <p:sp>
          <p:nvSpPr>
            <p:cNvPr id="5" name="TextBox 4"/>
            <p:cNvSpPr txBox="1"/>
            <p:nvPr/>
          </p:nvSpPr>
          <p:spPr>
            <a:xfrm>
              <a:off x="4340412" y="2780977"/>
              <a:ext cx="4059124" cy="338554"/>
            </a:xfrm>
            <a:prstGeom prst="rect">
              <a:avLst/>
            </a:prstGeom>
            <a:noFill/>
          </p:spPr>
          <p:txBody>
            <a:bodyPr wrap="none" rtlCol="0">
              <a:spAutoFit/>
            </a:bodyPr>
            <a:lstStyle/>
            <a:p>
              <a:r>
                <a:rPr lang="en-US" dirty="0" smtClean="0">
                  <a:solidFill>
                    <a:srgbClr val="FFFF00"/>
                  </a:solidFill>
                </a:rPr>
                <a:t>Example of </a:t>
              </a:r>
              <a:r>
                <a:rPr lang="en-US" dirty="0" smtClean="0">
                  <a:solidFill>
                    <a:srgbClr val="FF0000"/>
                  </a:solidFill>
                </a:rPr>
                <a:t>multi-parameter </a:t>
              </a:r>
              <a:r>
                <a:rPr lang="en-US" dirty="0" smtClean="0">
                  <a:solidFill>
                    <a:srgbClr val="FFFF00"/>
                  </a:solidFill>
                </a:rPr>
                <a:t>chip optimization:</a:t>
              </a:r>
              <a:endParaRPr lang="en-US" dirty="0">
                <a:solidFill>
                  <a:srgbClr val="FFFF00"/>
                </a:solidFill>
              </a:endParaRPr>
            </a:p>
          </p:txBody>
        </p:sp>
        <p:sp>
          <p:nvSpPr>
            <p:cNvPr id="10" name="Oval 9"/>
            <p:cNvSpPr/>
            <p:nvPr/>
          </p:nvSpPr>
          <p:spPr bwMode="auto">
            <a:xfrm>
              <a:off x="4525281" y="4219691"/>
              <a:ext cx="409928" cy="409928"/>
            </a:xfrm>
            <a:prstGeom prst="ellipse">
              <a:avLst/>
            </a:prstGeom>
            <a:no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0" name="Oval 19"/>
            <p:cNvSpPr/>
            <p:nvPr/>
          </p:nvSpPr>
          <p:spPr bwMode="auto">
            <a:xfrm>
              <a:off x="6220939" y="5457154"/>
              <a:ext cx="409928" cy="409928"/>
            </a:xfrm>
            <a:prstGeom prst="ellipse">
              <a:avLst/>
            </a:prstGeom>
            <a:no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1" name="Oval 20"/>
            <p:cNvSpPr/>
            <p:nvPr/>
          </p:nvSpPr>
          <p:spPr bwMode="auto">
            <a:xfrm>
              <a:off x="6960414" y="3463848"/>
              <a:ext cx="506699" cy="506699"/>
            </a:xfrm>
            <a:prstGeom prst="ellipse">
              <a:avLst/>
            </a:prstGeom>
            <a:no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2" name="Oval 21"/>
            <p:cNvSpPr/>
            <p:nvPr/>
          </p:nvSpPr>
          <p:spPr bwMode="auto">
            <a:xfrm>
              <a:off x="7498949" y="3150391"/>
              <a:ext cx="289678" cy="289678"/>
            </a:xfrm>
            <a:prstGeom prst="ellipse">
              <a:avLst/>
            </a:prstGeom>
            <a:noFill/>
            <a:ln w="190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3" name="Oval 22"/>
            <p:cNvSpPr/>
            <p:nvPr/>
          </p:nvSpPr>
          <p:spPr bwMode="auto">
            <a:xfrm>
              <a:off x="7892485" y="3150079"/>
              <a:ext cx="289678" cy="289678"/>
            </a:xfrm>
            <a:prstGeom prst="ellipse">
              <a:avLst/>
            </a:prstGeom>
            <a:noFill/>
            <a:ln w="190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spTree>
    <p:extLst>
      <p:ext uri="{BB962C8B-B14F-4D97-AF65-F5344CB8AC3E}">
        <p14:creationId xmlns:p14="http://schemas.microsoft.com/office/powerpoint/2010/main" val="9569987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120" y="-152400"/>
            <a:ext cx="7772400" cy="1143000"/>
          </a:xfrm>
        </p:spPr>
        <p:txBody>
          <a:bodyPr/>
          <a:lstStyle/>
          <a:p>
            <a:pPr>
              <a:defRPr/>
            </a:pPr>
            <a:r>
              <a:rPr lang="en-US" dirty="0" smtClean="0"/>
              <a:t>Detector R&amp;D</a:t>
            </a:r>
            <a:endParaRPr lang="en-US" dirty="0"/>
          </a:p>
        </p:txBody>
      </p:sp>
      <p:sp>
        <p:nvSpPr>
          <p:cNvPr id="3" name="Content Placeholder 2"/>
          <p:cNvSpPr>
            <a:spLocks noGrp="1"/>
          </p:cNvSpPr>
          <p:nvPr>
            <p:ph idx="1"/>
          </p:nvPr>
        </p:nvSpPr>
        <p:spPr>
          <a:xfrm>
            <a:off x="685800" y="1508125"/>
            <a:ext cx="8161338" cy="679222"/>
          </a:xfrm>
        </p:spPr>
        <p:txBody>
          <a:bodyPr/>
          <a:lstStyle/>
          <a:p>
            <a:pPr>
              <a:buFontTx/>
              <a:buNone/>
              <a:defRPr/>
            </a:pPr>
            <a:endParaRPr lang="en-US" sz="3600" dirty="0" smtClean="0">
              <a:ea typeface="ＭＳ Ｐゴシック" charset="-128"/>
              <a:cs typeface="ＭＳ Ｐゴシック" charset="-128"/>
            </a:endParaRPr>
          </a:p>
          <a:p>
            <a:pPr>
              <a:defRPr/>
            </a:pPr>
            <a:endParaRPr lang="en-US" sz="3600" dirty="0" smtClean="0">
              <a:solidFill>
                <a:schemeClr val="accent5">
                  <a:lumMod val="75000"/>
                </a:schemeClr>
              </a:solidFill>
              <a:ea typeface="ＭＳ Ｐゴシック" charset="-128"/>
              <a:cs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1509"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1510"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B699D085-80A6-144E-B461-A404EA3A3488}" type="slidenum">
              <a:rPr lang="en-US" smtClean="0">
                <a:latin typeface="Times New Roman" pitchFamily="-109" charset="0"/>
              </a:rPr>
              <a:pPr/>
              <a:t>29</a:t>
            </a:fld>
            <a:endParaRPr lang="en-US" sz="800" smtClean="0">
              <a:latin typeface="Times New Roman" pitchFamily="-109" charset="0"/>
            </a:endParaRPr>
          </a:p>
        </p:txBody>
      </p:sp>
      <p:sp>
        <p:nvSpPr>
          <p:cNvPr id="4" name="TextBox 3"/>
          <p:cNvSpPr txBox="1"/>
          <p:nvPr/>
        </p:nvSpPr>
        <p:spPr>
          <a:xfrm>
            <a:off x="1503019" y="1172274"/>
            <a:ext cx="6351769" cy="4465838"/>
          </a:xfrm>
          <a:prstGeom prst="rect">
            <a:avLst/>
          </a:prstGeom>
          <a:noFill/>
        </p:spPr>
        <p:txBody>
          <a:bodyPr wrap="none" rtlCol="0">
            <a:spAutoFit/>
          </a:bodyPr>
          <a:lstStyle/>
          <a:p>
            <a:pPr>
              <a:lnSpc>
                <a:spcPct val="130000"/>
              </a:lnSpc>
            </a:pPr>
            <a:r>
              <a:rPr lang="en-US" sz="3600" dirty="0" smtClean="0">
                <a:solidFill>
                  <a:srgbClr val="7F7F7F"/>
                </a:solidFill>
              </a:rPr>
              <a:t>1.) Photodetectors</a:t>
            </a:r>
          </a:p>
          <a:p>
            <a:pPr marL="800100" lvl="1" indent="-342900">
              <a:lnSpc>
                <a:spcPct val="130000"/>
              </a:lnSpc>
              <a:buFont typeface="Arial"/>
              <a:buChar char="•"/>
            </a:pPr>
            <a:r>
              <a:rPr lang="en-US" sz="2000" dirty="0" smtClean="0">
                <a:solidFill>
                  <a:srgbClr val="7F7F7F"/>
                </a:solidFill>
              </a:rPr>
              <a:t>The analog SiPM (</a:t>
            </a:r>
            <a:r>
              <a:rPr lang="en-US" sz="2000" i="1" dirty="0" smtClean="0">
                <a:solidFill>
                  <a:srgbClr val="7F7F7F"/>
                </a:solidFill>
              </a:rPr>
              <a:t>a</a:t>
            </a:r>
            <a:r>
              <a:rPr lang="en-US" sz="2000" dirty="0" smtClean="0">
                <a:solidFill>
                  <a:srgbClr val="7F7F7F"/>
                </a:solidFill>
              </a:rPr>
              <a:t>-SiPM)</a:t>
            </a:r>
          </a:p>
          <a:p>
            <a:pPr marL="800100" lvl="1" indent="-342900">
              <a:lnSpc>
                <a:spcPct val="130000"/>
              </a:lnSpc>
              <a:buFont typeface="Arial"/>
              <a:buChar char="•"/>
            </a:pPr>
            <a:r>
              <a:rPr lang="en-US" sz="2000" dirty="0" smtClean="0">
                <a:solidFill>
                  <a:srgbClr val="7F7F7F"/>
                </a:solidFill>
              </a:rPr>
              <a:t>The digital “Endo-TOFPET” SiPM (</a:t>
            </a:r>
            <a:r>
              <a:rPr lang="en-US" sz="2000" i="1" dirty="0" smtClean="0">
                <a:solidFill>
                  <a:srgbClr val="7F7F7F"/>
                </a:solidFill>
              </a:rPr>
              <a:t>d</a:t>
            </a:r>
            <a:r>
              <a:rPr lang="en-US" sz="2000" dirty="0" smtClean="0">
                <a:solidFill>
                  <a:srgbClr val="7F7F7F"/>
                </a:solidFill>
              </a:rPr>
              <a:t>-SiPM)</a:t>
            </a:r>
          </a:p>
          <a:p>
            <a:pPr>
              <a:lnSpc>
                <a:spcPct val="130000"/>
              </a:lnSpc>
            </a:pPr>
            <a:r>
              <a:rPr lang="en-US" sz="3600" dirty="0" smtClean="0">
                <a:solidFill>
                  <a:srgbClr val="FFFF00"/>
                </a:solidFill>
              </a:rPr>
              <a:t>2.) Diffractive Optics</a:t>
            </a:r>
          </a:p>
          <a:p>
            <a:pPr>
              <a:lnSpc>
                <a:spcPct val="130000"/>
              </a:lnSpc>
            </a:pPr>
            <a:r>
              <a:rPr lang="en-US" sz="3600" dirty="0" smtClean="0">
                <a:solidFill>
                  <a:srgbClr val="7F7F7F"/>
                </a:solidFill>
              </a:rPr>
              <a:t>3.) Scintillators</a:t>
            </a:r>
          </a:p>
          <a:p>
            <a:pPr>
              <a:lnSpc>
                <a:spcPct val="130000"/>
              </a:lnSpc>
            </a:pPr>
            <a:r>
              <a:rPr lang="en-US" sz="3600" dirty="0" smtClean="0">
                <a:solidFill>
                  <a:srgbClr val="7F7F7F"/>
                </a:solidFill>
              </a:rPr>
              <a:t>4.) Integration</a:t>
            </a:r>
          </a:p>
          <a:p>
            <a:pPr>
              <a:lnSpc>
                <a:spcPct val="130000"/>
              </a:lnSpc>
            </a:pPr>
            <a:r>
              <a:rPr lang="en-US" sz="3600" dirty="0" smtClean="0">
                <a:solidFill>
                  <a:schemeClr val="tx2">
                    <a:lumMod val="65000"/>
                    <a:lumOff val="35000"/>
                  </a:schemeClr>
                </a:solidFill>
              </a:rPr>
              <a:t>5.) Readout and Data Acquisition</a:t>
            </a:r>
            <a:endParaRPr lang="en-US" sz="3200" dirty="0">
              <a:solidFill>
                <a:schemeClr val="tx2">
                  <a:lumMod val="65000"/>
                  <a:lumOff val="35000"/>
                </a:schemeClr>
              </a:solidFill>
            </a:endParaRPr>
          </a:p>
        </p:txBody>
      </p:sp>
    </p:spTree>
    <p:extLst>
      <p:ext uri="{BB962C8B-B14F-4D97-AF65-F5344CB8AC3E}">
        <p14:creationId xmlns:p14="http://schemas.microsoft.com/office/powerpoint/2010/main" val="91860356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3</a:t>
            </a:fld>
            <a:endParaRPr lang="en-US" sz="800"/>
          </a:p>
        </p:txBody>
      </p:sp>
      <p:sp>
        <p:nvSpPr>
          <p:cNvPr id="36" name="Title 1"/>
          <p:cNvSpPr>
            <a:spLocks noGrp="1"/>
          </p:cNvSpPr>
          <p:nvPr>
            <p:ph type="title"/>
          </p:nvPr>
        </p:nvSpPr>
        <p:spPr>
          <a:xfrm>
            <a:off x="645005" y="-152400"/>
            <a:ext cx="7772400" cy="1143000"/>
          </a:xfrm>
        </p:spPr>
        <p:txBody>
          <a:bodyPr/>
          <a:lstStyle/>
          <a:p>
            <a:pPr>
              <a:defRPr/>
            </a:pPr>
            <a:r>
              <a:rPr lang="en-US" sz="4000" dirty="0" err="1" smtClean="0"/>
              <a:t>EndoTOFPET</a:t>
            </a:r>
            <a:r>
              <a:rPr lang="en-US" sz="4000" dirty="0" smtClean="0"/>
              <a:t>-US: The Principle</a:t>
            </a:r>
            <a:endParaRPr lang="en-US" sz="4000" dirty="0"/>
          </a:p>
        </p:txBody>
      </p:sp>
      <p:grpSp>
        <p:nvGrpSpPr>
          <p:cNvPr id="9" name="Group 8"/>
          <p:cNvGrpSpPr/>
          <p:nvPr/>
        </p:nvGrpSpPr>
        <p:grpSpPr>
          <a:xfrm>
            <a:off x="2055091" y="1354666"/>
            <a:ext cx="6527030" cy="4371879"/>
            <a:chOff x="2055091" y="1354666"/>
            <a:chExt cx="6527030" cy="4371879"/>
          </a:xfrm>
        </p:grpSpPr>
        <p:sp>
          <p:nvSpPr>
            <p:cNvPr id="34" name="Rounded Rectangle 33"/>
            <p:cNvSpPr/>
            <p:nvPr/>
          </p:nvSpPr>
          <p:spPr bwMode="auto">
            <a:xfrm>
              <a:off x="2055091" y="1354666"/>
              <a:ext cx="6527030" cy="4371879"/>
            </a:xfrm>
            <a:prstGeom prst="round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pic>
          <p:nvPicPr>
            <p:cNvPr id="8" name="Picture 7" descr="302px-Illu_pancrease.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8589" y="1582112"/>
              <a:ext cx="3835400" cy="3886200"/>
            </a:xfrm>
            <a:prstGeom prst="rect">
              <a:avLst/>
            </a:prstGeom>
            <a:ln>
              <a:solidFill>
                <a:schemeClr val="tx1"/>
              </a:solidFill>
            </a:ln>
          </p:spPr>
        </p:pic>
        <p:sp>
          <p:nvSpPr>
            <p:cNvPr id="30" name="Oval 29"/>
            <p:cNvSpPr/>
            <p:nvPr/>
          </p:nvSpPr>
          <p:spPr bwMode="auto">
            <a:xfrm>
              <a:off x="4090873" y="4185025"/>
              <a:ext cx="101920" cy="101920"/>
            </a:xfrm>
            <a:prstGeom prst="ellipse">
              <a:avLst/>
            </a:prstGeom>
            <a:solidFill>
              <a:srgbClr val="FF0000"/>
            </a:solidFill>
            <a:ln w="2857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 name="Rectangle 1"/>
            <p:cNvSpPr/>
            <p:nvPr/>
          </p:nvSpPr>
          <p:spPr bwMode="auto">
            <a:xfrm>
              <a:off x="3024909" y="1631758"/>
              <a:ext cx="1331576" cy="392545"/>
            </a:xfrm>
            <a:prstGeom prst="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sp>
        <p:nvSpPr>
          <p:cNvPr id="12"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13"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Tree>
    <p:extLst>
      <p:ext uri="{BB962C8B-B14F-4D97-AF65-F5344CB8AC3E}">
        <p14:creationId xmlns:p14="http://schemas.microsoft.com/office/powerpoint/2010/main" val="224833186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8105" y="-152400"/>
            <a:ext cx="7772400" cy="1143000"/>
          </a:xfrm>
        </p:spPr>
        <p:txBody>
          <a:bodyPr/>
          <a:lstStyle/>
          <a:p>
            <a:pPr algn="l"/>
            <a:r>
              <a:rPr lang="en-US" dirty="0" smtClean="0"/>
              <a:t>Diffractive Optics: Concept</a:t>
            </a:r>
            <a:endParaRPr lang="en-US"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30</a:t>
            </a:fld>
            <a:endParaRPr lang="en-US" sz="800"/>
          </a:p>
        </p:txBody>
      </p:sp>
      <p:sp>
        <p:nvSpPr>
          <p:cNvPr id="3" name="TextBox 2"/>
          <p:cNvSpPr txBox="1"/>
          <p:nvPr/>
        </p:nvSpPr>
        <p:spPr>
          <a:xfrm>
            <a:off x="707189" y="1066420"/>
            <a:ext cx="7200684" cy="400110"/>
          </a:xfrm>
          <a:prstGeom prst="rect">
            <a:avLst/>
          </a:prstGeom>
          <a:noFill/>
        </p:spPr>
        <p:txBody>
          <a:bodyPr wrap="none" rtlCol="0">
            <a:spAutoFit/>
          </a:bodyPr>
          <a:lstStyle/>
          <a:p>
            <a:r>
              <a:rPr lang="en-US" sz="2000" u="sng" dirty="0" smtClean="0">
                <a:solidFill>
                  <a:srgbClr val="FFFF00"/>
                </a:solidFill>
              </a:rPr>
              <a:t>Objective</a:t>
            </a:r>
            <a:r>
              <a:rPr lang="en-US" sz="2000" dirty="0" smtClean="0">
                <a:solidFill>
                  <a:srgbClr val="FFFF00"/>
                </a:solidFill>
              </a:rPr>
              <a:t>: Recover light lost (50%) in the dead zones of the </a:t>
            </a:r>
            <a:r>
              <a:rPr lang="en-US" sz="2000" i="1" dirty="0" smtClean="0">
                <a:solidFill>
                  <a:srgbClr val="FFFF00"/>
                </a:solidFill>
              </a:rPr>
              <a:t>d</a:t>
            </a:r>
            <a:r>
              <a:rPr lang="en-US" sz="2000" dirty="0" smtClean="0">
                <a:solidFill>
                  <a:srgbClr val="FFFF00"/>
                </a:solidFill>
              </a:rPr>
              <a:t>-SiPM</a:t>
            </a:r>
          </a:p>
        </p:txBody>
      </p:sp>
      <p:grpSp>
        <p:nvGrpSpPr>
          <p:cNvPr id="8" name="Group 7"/>
          <p:cNvGrpSpPr/>
          <p:nvPr/>
        </p:nvGrpSpPr>
        <p:grpSpPr>
          <a:xfrm>
            <a:off x="4814460" y="2812669"/>
            <a:ext cx="1759566" cy="1228951"/>
            <a:chOff x="4814460" y="2812669"/>
            <a:chExt cx="1759566" cy="1228951"/>
          </a:xfrm>
        </p:grpSpPr>
        <p:grpSp>
          <p:nvGrpSpPr>
            <p:cNvPr id="127" name="Group 126"/>
            <p:cNvGrpSpPr/>
            <p:nvPr/>
          </p:nvGrpSpPr>
          <p:grpSpPr>
            <a:xfrm>
              <a:off x="5375181" y="3097832"/>
              <a:ext cx="1198845" cy="943788"/>
              <a:chOff x="4095410" y="2071445"/>
              <a:chExt cx="1016339" cy="824155"/>
            </a:xfrm>
          </p:grpSpPr>
          <p:sp>
            <p:nvSpPr>
              <p:cNvPr id="13" name="Parallelogram 12"/>
              <p:cNvSpPr/>
              <p:nvPr/>
            </p:nvSpPr>
            <p:spPr bwMode="auto">
              <a:xfrm flipH="1">
                <a:off x="4095410" y="2071445"/>
                <a:ext cx="1016339" cy="824155"/>
              </a:xfrm>
              <a:prstGeom prst="parallelogram">
                <a:avLst>
                  <a:gd name="adj" fmla="val 25396"/>
                </a:avLst>
              </a:prstGeom>
              <a:solidFill>
                <a:schemeClr val="tx1"/>
              </a:solidFill>
              <a:ln w="28575" cap="flat" cmpd="sng" algn="ctr">
                <a:solidFill>
                  <a:srgbClr val="FF99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nvGrpSpPr>
              <p:cNvPr id="55" name="Group 54"/>
              <p:cNvGrpSpPr/>
              <p:nvPr/>
            </p:nvGrpSpPr>
            <p:grpSpPr>
              <a:xfrm>
                <a:off x="4121403" y="2087498"/>
                <a:ext cx="238352" cy="789053"/>
                <a:chOff x="3629278" y="2150998"/>
                <a:chExt cx="238352" cy="789053"/>
              </a:xfrm>
            </p:grpSpPr>
            <p:sp>
              <p:nvSpPr>
                <p:cNvPr id="232"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5"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6"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7"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8"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9"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0"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1"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2"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3"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4"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5"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60" name="Group 259"/>
              <p:cNvGrpSpPr/>
              <p:nvPr/>
            </p:nvGrpSpPr>
            <p:grpSpPr>
              <a:xfrm>
                <a:off x="4203953" y="2087498"/>
                <a:ext cx="238352" cy="789053"/>
                <a:chOff x="3629278" y="2150998"/>
                <a:chExt cx="238352" cy="789053"/>
              </a:xfrm>
            </p:grpSpPr>
            <p:sp>
              <p:nvSpPr>
                <p:cNvPr id="261"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2"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3"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4"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5"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6"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7"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8"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9"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0"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1"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2"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73" name="Group 272"/>
              <p:cNvGrpSpPr/>
              <p:nvPr/>
            </p:nvGrpSpPr>
            <p:grpSpPr>
              <a:xfrm>
                <a:off x="4365878" y="2087498"/>
                <a:ext cx="238352" cy="789053"/>
                <a:chOff x="3629278" y="2150998"/>
                <a:chExt cx="238352" cy="789053"/>
              </a:xfrm>
            </p:grpSpPr>
            <p:sp>
              <p:nvSpPr>
                <p:cNvPr id="274"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5"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6"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7"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8"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9"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0"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1"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2"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3"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4"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5"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86" name="Group 285"/>
              <p:cNvGrpSpPr/>
              <p:nvPr/>
            </p:nvGrpSpPr>
            <p:grpSpPr>
              <a:xfrm>
                <a:off x="4451603" y="2087498"/>
                <a:ext cx="238352" cy="789053"/>
                <a:chOff x="3629278" y="2150998"/>
                <a:chExt cx="238352" cy="789053"/>
              </a:xfrm>
            </p:grpSpPr>
            <p:sp>
              <p:nvSpPr>
                <p:cNvPr id="287"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8"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9"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0"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1"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2"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3"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4"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5"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6"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7"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8"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99" name="Group 298"/>
              <p:cNvGrpSpPr/>
              <p:nvPr/>
            </p:nvGrpSpPr>
            <p:grpSpPr>
              <a:xfrm>
                <a:off x="4540503" y="2090673"/>
                <a:ext cx="238352" cy="789053"/>
                <a:chOff x="3629278" y="2150998"/>
                <a:chExt cx="238352" cy="789053"/>
              </a:xfrm>
            </p:grpSpPr>
            <p:sp>
              <p:nvSpPr>
                <p:cNvPr id="300"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1"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2"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3"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4"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5"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6"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7"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8"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9"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0"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1"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12" name="Group 311"/>
              <p:cNvGrpSpPr/>
              <p:nvPr/>
            </p:nvGrpSpPr>
            <p:grpSpPr>
              <a:xfrm>
                <a:off x="4626228" y="2087498"/>
                <a:ext cx="238352" cy="789053"/>
                <a:chOff x="3629278" y="2150998"/>
                <a:chExt cx="238352" cy="789053"/>
              </a:xfrm>
            </p:grpSpPr>
            <p:sp>
              <p:nvSpPr>
                <p:cNvPr id="313"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4"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5"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6"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7"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8"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9"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0"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1"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2"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3"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4"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25" name="Group 324"/>
              <p:cNvGrpSpPr/>
              <p:nvPr/>
            </p:nvGrpSpPr>
            <p:grpSpPr>
              <a:xfrm>
                <a:off x="4283328" y="2087498"/>
                <a:ext cx="238352" cy="789053"/>
                <a:chOff x="3629278" y="2150998"/>
                <a:chExt cx="238352" cy="789053"/>
              </a:xfrm>
            </p:grpSpPr>
            <p:sp>
              <p:nvSpPr>
                <p:cNvPr id="326"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7"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8"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9"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0"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1"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2"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3"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4"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5"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6"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7"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38" name="Group 337"/>
              <p:cNvGrpSpPr/>
              <p:nvPr/>
            </p:nvGrpSpPr>
            <p:grpSpPr>
              <a:xfrm>
                <a:off x="4711953" y="2087498"/>
                <a:ext cx="238352" cy="789053"/>
                <a:chOff x="3629278" y="2150998"/>
                <a:chExt cx="238352" cy="789053"/>
              </a:xfrm>
            </p:grpSpPr>
            <p:sp>
              <p:nvSpPr>
                <p:cNvPr id="339"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0"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1"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2"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3"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4"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5"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6"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7"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8"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9"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0"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51" name="Group 350"/>
              <p:cNvGrpSpPr/>
              <p:nvPr/>
            </p:nvGrpSpPr>
            <p:grpSpPr>
              <a:xfrm>
                <a:off x="4797678" y="2087498"/>
                <a:ext cx="238352" cy="789053"/>
                <a:chOff x="3629278" y="2150998"/>
                <a:chExt cx="238352" cy="789053"/>
              </a:xfrm>
            </p:grpSpPr>
            <p:sp>
              <p:nvSpPr>
                <p:cNvPr id="352"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3"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4"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5"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6"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7"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8"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9"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0"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1"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2"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3"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sp>
          <p:nvSpPr>
            <p:cNvPr id="37" name="TextBox 36"/>
            <p:cNvSpPr txBox="1"/>
            <p:nvPr/>
          </p:nvSpPr>
          <p:spPr>
            <a:xfrm>
              <a:off x="4814460" y="2812669"/>
              <a:ext cx="1348663" cy="276999"/>
            </a:xfrm>
            <a:prstGeom prst="rect">
              <a:avLst/>
            </a:prstGeom>
            <a:noFill/>
          </p:spPr>
          <p:txBody>
            <a:bodyPr wrap="none" rtlCol="0">
              <a:spAutoFit/>
            </a:bodyPr>
            <a:lstStyle/>
            <a:p>
              <a:r>
                <a:rPr lang="en-US" sz="1200" i="1" dirty="0" smtClean="0">
                  <a:solidFill>
                    <a:srgbClr val="FFFFFF"/>
                  </a:solidFill>
                </a:rPr>
                <a:t>d</a:t>
              </a:r>
              <a:r>
                <a:rPr lang="en-US" sz="1200" dirty="0" smtClean="0">
                  <a:solidFill>
                    <a:srgbClr val="FFFFFF"/>
                  </a:solidFill>
                </a:rPr>
                <a:t>-SiPM (50% FF)</a:t>
              </a:r>
              <a:endParaRPr lang="en-US" sz="1200" i="1" dirty="0">
                <a:solidFill>
                  <a:srgbClr val="FFFFFF"/>
                </a:solidFill>
              </a:endParaRPr>
            </a:p>
          </p:txBody>
        </p:sp>
      </p:grpSp>
      <p:grpSp>
        <p:nvGrpSpPr>
          <p:cNvPr id="7" name="Group 6"/>
          <p:cNvGrpSpPr/>
          <p:nvPr/>
        </p:nvGrpSpPr>
        <p:grpSpPr>
          <a:xfrm>
            <a:off x="2403282" y="4461240"/>
            <a:ext cx="1554061" cy="1011560"/>
            <a:chOff x="2403282" y="4461240"/>
            <a:chExt cx="1554061" cy="1011560"/>
          </a:xfrm>
        </p:grpSpPr>
        <p:sp>
          <p:nvSpPr>
            <p:cNvPr id="21" name="AutoShape 33"/>
            <p:cNvSpPr>
              <a:spLocks noChangeArrowheads="1"/>
            </p:cNvSpPr>
            <p:nvPr/>
          </p:nvSpPr>
          <p:spPr bwMode="auto">
            <a:xfrm rot="258171" flipH="1">
              <a:off x="2421132" y="5169982"/>
              <a:ext cx="315588" cy="273999"/>
            </a:xfrm>
            <a:prstGeom prst="parallelogram">
              <a:avLst>
                <a:gd name="adj" fmla="val 24870"/>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3" name="Line 35"/>
            <p:cNvSpPr>
              <a:spLocks noChangeShapeType="1"/>
            </p:cNvSpPr>
            <p:nvPr/>
          </p:nvSpPr>
          <p:spPr bwMode="auto">
            <a:xfrm rot="258171" flipV="1">
              <a:off x="2494564" y="4729090"/>
              <a:ext cx="1093549" cy="743710"/>
            </a:xfrm>
            <a:prstGeom prst="line">
              <a:avLst/>
            </a:prstGeom>
            <a:noFill/>
            <a:ln w="9525">
              <a:solidFill>
                <a:sysClr val="windowText" lastClr="000000"/>
              </a:solidFill>
              <a:prstDash val="dash"/>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2" name="AutoShape 34"/>
            <p:cNvSpPr>
              <a:spLocks noChangeArrowheads="1"/>
            </p:cNvSpPr>
            <p:nvPr/>
          </p:nvSpPr>
          <p:spPr bwMode="auto">
            <a:xfrm rot="258171" flipH="1">
              <a:off x="2403282" y="5151748"/>
              <a:ext cx="315587" cy="273999"/>
            </a:xfrm>
            <a:prstGeom prst="parallelogram">
              <a:avLst>
                <a:gd name="adj" fmla="val 29104"/>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 name="AutoShape 37"/>
            <p:cNvSpPr>
              <a:spLocks noChangeArrowheads="1"/>
            </p:cNvSpPr>
            <p:nvPr/>
          </p:nvSpPr>
          <p:spPr bwMode="auto">
            <a:xfrm rot="258171">
              <a:off x="2426755" y="4461240"/>
              <a:ext cx="1347976" cy="743710"/>
            </a:xfrm>
            <a:prstGeom prst="parallelogram">
              <a:avLst>
                <a:gd name="adj" fmla="val 146922"/>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 name="AutoShape 36"/>
            <p:cNvSpPr>
              <a:spLocks noChangeArrowheads="1"/>
            </p:cNvSpPr>
            <p:nvPr/>
          </p:nvSpPr>
          <p:spPr bwMode="auto">
            <a:xfrm rot="19791351">
              <a:off x="2555547" y="4857426"/>
              <a:ext cx="1401796" cy="247088"/>
            </a:xfrm>
            <a:prstGeom prst="parallelogram">
              <a:avLst>
                <a:gd name="adj" fmla="val 31571"/>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8" name="TextBox 37"/>
            <p:cNvSpPr txBox="1"/>
            <p:nvPr/>
          </p:nvSpPr>
          <p:spPr>
            <a:xfrm>
              <a:off x="2465825" y="4511150"/>
              <a:ext cx="629199" cy="276999"/>
            </a:xfrm>
            <a:prstGeom prst="rect">
              <a:avLst/>
            </a:prstGeom>
            <a:noFill/>
          </p:spPr>
          <p:txBody>
            <a:bodyPr wrap="none" rtlCol="0">
              <a:spAutoFit/>
            </a:bodyPr>
            <a:lstStyle/>
            <a:p>
              <a:r>
                <a:rPr lang="en-US" sz="1200" dirty="0" smtClean="0">
                  <a:solidFill>
                    <a:srgbClr val="FFFFFF"/>
                  </a:solidFill>
                </a:rPr>
                <a:t>Crystal</a:t>
              </a:r>
              <a:endParaRPr lang="en-US" sz="1200" dirty="0">
                <a:solidFill>
                  <a:srgbClr val="FFFFFF"/>
                </a:solidFill>
              </a:endParaRPr>
            </a:p>
          </p:txBody>
        </p:sp>
      </p:grpSp>
      <p:pic>
        <p:nvPicPr>
          <p:cNvPr id="396" name="Picture 5" descr="LOGO RVB plus pet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1326" y="928374"/>
            <a:ext cx="949392" cy="334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 name="Date Placeholder 3"/>
          <p:cNvSpPr>
            <a:spLocks noGrp="1"/>
          </p:cNvSpPr>
          <p:nvPr>
            <p:ph type="dt" sz="quarter" idx="10"/>
          </p:nvPr>
        </p:nvSpPr>
        <p:spPr bwMode="auto">
          <a:xfrm>
            <a:off x="762000" y="6172200"/>
            <a:ext cx="2057400" cy="457200"/>
          </a:xfrm>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137"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Tree>
    <p:extLst>
      <p:ext uri="{BB962C8B-B14F-4D97-AF65-F5344CB8AC3E}">
        <p14:creationId xmlns:p14="http://schemas.microsoft.com/office/powerpoint/2010/main" val="10367289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451597" y="3699347"/>
            <a:ext cx="2198948" cy="1187418"/>
            <a:chOff x="2451597" y="3699347"/>
            <a:chExt cx="2198948" cy="1187418"/>
          </a:xfrm>
        </p:grpSpPr>
        <p:grpSp>
          <p:nvGrpSpPr>
            <p:cNvPr id="32" name="Group 31"/>
            <p:cNvGrpSpPr/>
            <p:nvPr/>
          </p:nvGrpSpPr>
          <p:grpSpPr>
            <a:xfrm>
              <a:off x="3537426" y="3969358"/>
              <a:ext cx="1113119" cy="917407"/>
              <a:chOff x="4494577" y="2042684"/>
              <a:chExt cx="943664" cy="777746"/>
            </a:xfrm>
          </p:grpSpPr>
          <p:sp>
            <p:nvSpPr>
              <p:cNvPr id="231" name="AutoShape 40"/>
              <p:cNvSpPr>
                <a:spLocks noChangeArrowheads="1"/>
              </p:cNvSpPr>
              <p:nvPr/>
            </p:nvSpPr>
            <p:spPr bwMode="auto">
              <a:xfrm flipH="1">
                <a:off x="4494577" y="2042684"/>
                <a:ext cx="943664" cy="777746"/>
              </a:xfrm>
              <a:prstGeom prst="parallelogram">
                <a:avLst>
                  <a:gd name="adj" fmla="val 26199"/>
                </a:avLst>
              </a:prstGeom>
              <a:solidFill>
                <a:srgbClr val="FF66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34" name="AutoShape 210"/>
              <p:cNvSpPr>
                <a:spLocks noChangeArrowheads="1"/>
              </p:cNvSpPr>
              <p:nvPr/>
            </p:nvSpPr>
            <p:spPr bwMode="auto">
              <a:xfrm flipH="1">
                <a:off x="5143735" y="2106978"/>
                <a:ext cx="211547" cy="645009"/>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36" name="AutoShape 212"/>
              <p:cNvSpPr>
                <a:spLocks noChangeArrowheads="1"/>
              </p:cNvSpPr>
              <p:nvPr/>
            </p:nvSpPr>
            <p:spPr bwMode="auto">
              <a:xfrm flipH="1">
                <a:off x="5056627" y="2106978"/>
                <a:ext cx="213621" cy="645009"/>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38" name="AutoShape 214"/>
              <p:cNvSpPr>
                <a:spLocks noChangeArrowheads="1"/>
              </p:cNvSpPr>
              <p:nvPr/>
            </p:nvSpPr>
            <p:spPr bwMode="auto">
              <a:xfrm flipH="1">
                <a:off x="4969520" y="2106978"/>
                <a:ext cx="211547"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0" name="AutoShape 216"/>
              <p:cNvSpPr>
                <a:spLocks noChangeArrowheads="1"/>
              </p:cNvSpPr>
              <p:nvPr/>
            </p:nvSpPr>
            <p:spPr bwMode="auto">
              <a:xfrm flipH="1">
                <a:off x="4882412" y="2106978"/>
                <a:ext cx="211547"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2" name="AutoShape 218"/>
              <p:cNvSpPr>
                <a:spLocks noChangeArrowheads="1"/>
              </p:cNvSpPr>
              <p:nvPr/>
            </p:nvSpPr>
            <p:spPr bwMode="auto">
              <a:xfrm flipH="1">
                <a:off x="4795305" y="2106978"/>
                <a:ext cx="213621"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4" name="AutoShape 220"/>
              <p:cNvSpPr>
                <a:spLocks noChangeArrowheads="1"/>
              </p:cNvSpPr>
              <p:nvPr/>
            </p:nvSpPr>
            <p:spPr bwMode="auto">
              <a:xfrm flipH="1">
                <a:off x="4710272" y="2106978"/>
                <a:ext cx="211547"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7" name="AutoShape 222"/>
              <p:cNvSpPr>
                <a:spLocks noChangeArrowheads="1"/>
              </p:cNvSpPr>
              <p:nvPr/>
            </p:nvSpPr>
            <p:spPr bwMode="auto">
              <a:xfrm flipH="1">
                <a:off x="4621090" y="2104904"/>
                <a:ext cx="213621"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9" name="AutoShape 224"/>
              <p:cNvSpPr>
                <a:spLocks noChangeArrowheads="1"/>
              </p:cNvSpPr>
              <p:nvPr/>
            </p:nvSpPr>
            <p:spPr bwMode="auto">
              <a:xfrm flipH="1">
                <a:off x="4536057" y="2104904"/>
                <a:ext cx="211547"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sp>
          <p:nvSpPr>
            <p:cNvPr id="36" name="TextBox 35"/>
            <p:cNvSpPr txBox="1"/>
            <p:nvPr/>
          </p:nvSpPr>
          <p:spPr>
            <a:xfrm>
              <a:off x="2451597" y="3699347"/>
              <a:ext cx="1124602" cy="461665"/>
            </a:xfrm>
            <a:prstGeom prst="rect">
              <a:avLst/>
            </a:prstGeom>
            <a:noFill/>
          </p:spPr>
          <p:txBody>
            <a:bodyPr wrap="none" rtlCol="0">
              <a:spAutoFit/>
            </a:bodyPr>
            <a:lstStyle/>
            <a:p>
              <a:pPr algn="ctr"/>
              <a:r>
                <a:rPr lang="en-US" sz="1200" dirty="0" smtClean="0">
                  <a:solidFill>
                    <a:srgbClr val="FFFFFF"/>
                  </a:solidFill>
                </a:rPr>
                <a:t>Light</a:t>
              </a:r>
              <a:br>
                <a:rPr lang="en-US" sz="1200" dirty="0" smtClean="0">
                  <a:solidFill>
                    <a:srgbClr val="FFFFFF"/>
                  </a:solidFill>
                </a:rPr>
              </a:br>
              <a:r>
                <a:rPr lang="en-US" sz="1200" dirty="0" smtClean="0">
                  <a:solidFill>
                    <a:srgbClr val="FFFFFF"/>
                  </a:solidFill>
                </a:rPr>
                <a:t>“Concentrator”</a:t>
              </a:r>
              <a:endParaRPr lang="en-US" sz="1200" dirty="0">
                <a:solidFill>
                  <a:srgbClr val="FFFFFF"/>
                </a:solidFill>
              </a:endParaRPr>
            </a:p>
          </p:txBody>
        </p:sp>
      </p:grpSp>
      <p:sp>
        <p:nvSpPr>
          <p:cNvPr id="2" name="Title 1"/>
          <p:cNvSpPr>
            <a:spLocks noGrp="1"/>
          </p:cNvSpPr>
          <p:nvPr>
            <p:ph type="title"/>
          </p:nvPr>
        </p:nvSpPr>
        <p:spPr>
          <a:xfrm>
            <a:off x="1038105" y="-152400"/>
            <a:ext cx="7772400" cy="1143000"/>
          </a:xfrm>
        </p:spPr>
        <p:txBody>
          <a:bodyPr/>
          <a:lstStyle/>
          <a:p>
            <a:pPr algn="l"/>
            <a:r>
              <a:rPr lang="en-US" dirty="0" smtClean="0"/>
              <a:t>Diffractive Optics: Concept</a:t>
            </a:r>
            <a:endParaRPr lang="en-US"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31</a:t>
            </a:fld>
            <a:endParaRPr lang="en-US" sz="800"/>
          </a:p>
        </p:txBody>
      </p:sp>
      <p:sp>
        <p:nvSpPr>
          <p:cNvPr id="3" name="TextBox 2"/>
          <p:cNvSpPr txBox="1"/>
          <p:nvPr/>
        </p:nvSpPr>
        <p:spPr>
          <a:xfrm>
            <a:off x="707189" y="1066420"/>
            <a:ext cx="7200684" cy="954107"/>
          </a:xfrm>
          <a:prstGeom prst="rect">
            <a:avLst/>
          </a:prstGeom>
          <a:noFill/>
        </p:spPr>
        <p:txBody>
          <a:bodyPr wrap="none" rtlCol="0">
            <a:spAutoFit/>
          </a:bodyPr>
          <a:lstStyle/>
          <a:p>
            <a:r>
              <a:rPr lang="en-US" sz="2000" u="sng" dirty="0" smtClean="0">
                <a:solidFill>
                  <a:srgbClr val="FFFF00"/>
                </a:solidFill>
              </a:rPr>
              <a:t>Objective</a:t>
            </a:r>
            <a:r>
              <a:rPr lang="en-US" sz="2000" dirty="0" smtClean="0">
                <a:solidFill>
                  <a:srgbClr val="FFFF00"/>
                </a:solidFill>
              </a:rPr>
              <a:t>: Recover light lost (50%) in the dead zones of the </a:t>
            </a:r>
            <a:r>
              <a:rPr lang="en-US" sz="2000" i="1" dirty="0" smtClean="0">
                <a:solidFill>
                  <a:srgbClr val="FFFF00"/>
                </a:solidFill>
              </a:rPr>
              <a:t>d</a:t>
            </a:r>
            <a:r>
              <a:rPr lang="en-US" sz="2000" dirty="0" smtClean="0">
                <a:solidFill>
                  <a:srgbClr val="FFFF00"/>
                </a:solidFill>
              </a:rPr>
              <a:t>-SiPM</a:t>
            </a:r>
          </a:p>
          <a:p>
            <a:pPr marL="800100" lvl="1" indent="-342900">
              <a:buFont typeface="Arial"/>
              <a:buChar char="•"/>
            </a:pPr>
            <a:r>
              <a:rPr lang="en-US" sz="1800" dirty="0" smtClean="0">
                <a:solidFill>
                  <a:srgbClr val="FFFF00"/>
                </a:solidFill>
              </a:rPr>
              <a:t>Glue an optical grating between crystal and photodetector;</a:t>
            </a:r>
          </a:p>
          <a:p>
            <a:pPr marL="800100" lvl="1" indent="-342900">
              <a:buFont typeface="Arial"/>
              <a:buChar char="•"/>
            </a:pPr>
            <a:r>
              <a:rPr lang="en-US" sz="1800" dirty="0" smtClean="0">
                <a:solidFill>
                  <a:srgbClr val="FFFF00"/>
                </a:solidFill>
              </a:rPr>
              <a:t>Match pitch of grating with that of </a:t>
            </a:r>
            <a:r>
              <a:rPr lang="en-US" sz="1800" i="1" dirty="0">
                <a:solidFill>
                  <a:srgbClr val="FFFF00"/>
                </a:solidFill>
              </a:rPr>
              <a:t>d</a:t>
            </a:r>
            <a:r>
              <a:rPr lang="en-US" sz="1800" dirty="0" smtClean="0">
                <a:solidFill>
                  <a:srgbClr val="FFFF00"/>
                </a:solidFill>
              </a:rPr>
              <a:t>-SiPM (50µm);</a:t>
            </a:r>
          </a:p>
        </p:txBody>
      </p:sp>
      <p:grpSp>
        <p:nvGrpSpPr>
          <p:cNvPr id="127" name="Group 126"/>
          <p:cNvGrpSpPr/>
          <p:nvPr/>
        </p:nvGrpSpPr>
        <p:grpSpPr>
          <a:xfrm>
            <a:off x="5375181" y="3097832"/>
            <a:ext cx="1198845" cy="943788"/>
            <a:chOff x="4095410" y="2071445"/>
            <a:chExt cx="1016339" cy="824155"/>
          </a:xfrm>
        </p:grpSpPr>
        <p:sp>
          <p:nvSpPr>
            <p:cNvPr id="13" name="Parallelogram 12"/>
            <p:cNvSpPr/>
            <p:nvPr/>
          </p:nvSpPr>
          <p:spPr bwMode="auto">
            <a:xfrm flipH="1">
              <a:off x="4095410" y="2071445"/>
              <a:ext cx="1016339" cy="824155"/>
            </a:xfrm>
            <a:prstGeom prst="parallelogram">
              <a:avLst>
                <a:gd name="adj" fmla="val 25396"/>
              </a:avLst>
            </a:prstGeom>
            <a:solidFill>
              <a:schemeClr val="tx1"/>
            </a:solidFill>
            <a:ln w="28575" cap="flat" cmpd="sng" algn="ctr">
              <a:solidFill>
                <a:srgbClr val="FF99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nvGrpSpPr>
            <p:cNvPr id="55" name="Group 54"/>
            <p:cNvGrpSpPr/>
            <p:nvPr/>
          </p:nvGrpSpPr>
          <p:grpSpPr>
            <a:xfrm>
              <a:off x="4121403" y="2087498"/>
              <a:ext cx="238352" cy="789053"/>
              <a:chOff x="3629278" y="2150998"/>
              <a:chExt cx="238352" cy="789053"/>
            </a:xfrm>
          </p:grpSpPr>
          <p:sp>
            <p:nvSpPr>
              <p:cNvPr id="232"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5"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6"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7"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8"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9"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0"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1"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2"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3"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4"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5"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60" name="Group 259"/>
            <p:cNvGrpSpPr/>
            <p:nvPr/>
          </p:nvGrpSpPr>
          <p:grpSpPr>
            <a:xfrm>
              <a:off x="4203953" y="2087498"/>
              <a:ext cx="238352" cy="789053"/>
              <a:chOff x="3629278" y="2150998"/>
              <a:chExt cx="238352" cy="789053"/>
            </a:xfrm>
          </p:grpSpPr>
          <p:sp>
            <p:nvSpPr>
              <p:cNvPr id="261"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2"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3"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4"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5"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6"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7"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8"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9"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0"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1"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2"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73" name="Group 272"/>
            <p:cNvGrpSpPr/>
            <p:nvPr/>
          </p:nvGrpSpPr>
          <p:grpSpPr>
            <a:xfrm>
              <a:off x="4365878" y="2087498"/>
              <a:ext cx="238352" cy="789053"/>
              <a:chOff x="3629278" y="2150998"/>
              <a:chExt cx="238352" cy="789053"/>
            </a:xfrm>
          </p:grpSpPr>
          <p:sp>
            <p:nvSpPr>
              <p:cNvPr id="274"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5"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6"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7"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8"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9"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0"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1"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2"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3"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4"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5"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86" name="Group 285"/>
            <p:cNvGrpSpPr/>
            <p:nvPr/>
          </p:nvGrpSpPr>
          <p:grpSpPr>
            <a:xfrm>
              <a:off x="4451603" y="2087498"/>
              <a:ext cx="238352" cy="789053"/>
              <a:chOff x="3629278" y="2150998"/>
              <a:chExt cx="238352" cy="789053"/>
            </a:xfrm>
          </p:grpSpPr>
          <p:sp>
            <p:nvSpPr>
              <p:cNvPr id="287"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8"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9"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0"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1"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2"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3"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4"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5"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6"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7"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8"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99" name="Group 298"/>
            <p:cNvGrpSpPr/>
            <p:nvPr/>
          </p:nvGrpSpPr>
          <p:grpSpPr>
            <a:xfrm>
              <a:off x="4540503" y="2090673"/>
              <a:ext cx="238352" cy="789053"/>
              <a:chOff x="3629278" y="2150998"/>
              <a:chExt cx="238352" cy="789053"/>
            </a:xfrm>
          </p:grpSpPr>
          <p:sp>
            <p:nvSpPr>
              <p:cNvPr id="300"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1"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2"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3"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4"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5"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6"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7"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8"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9"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0"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1"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12" name="Group 311"/>
            <p:cNvGrpSpPr/>
            <p:nvPr/>
          </p:nvGrpSpPr>
          <p:grpSpPr>
            <a:xfrm>
              <a:off x="4626228" y="2087498"/>
              <a:ext cx="238352" cy="789053"/>
              <a:chOff x="3629278" y="2150998"/>
              <a:chExt cx="238352" cy="789053"/>
            </a:xfrm>
          </p:grpSpPr>
          <p:sp>
            <p:nvSpPr>
              <p:cNvPr id="313"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4"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5"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6"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7"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8"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9"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0"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1"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2"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3"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4"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25" name="Group 324"/>
            <p:cNvGrpSpPr/>
            <p:nvPr/>
          </p:nvGrpSpPr>
          <p:grpSpPr>
            <a:xfrm>
              <a:off x="4283328" y="2087498"/>
              <a:ext cx="238352" cy="789053"/>
              <a:chOff x="3629278" y="2150998"/>
              <a:chExt cx="238352" cy="789053"/>
            </a:xfrm>
          </p:grpSpPr>
          <p:sp>
            <p:nvSpPr>
              <p:cNvPr id="326"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7"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8"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9"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0"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1"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2"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3"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4"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5"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6"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7"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38" name="Group 337"/>
            <p:cNvGrpSpPr/>
            <p:nvPr/>
          </p:nvGrpSpPr>
          <p:grpSpPr>
            <a:xfrm>
              <a:off x="4711953" y="2087498"/>
              <a:ext cx="238352" cy="789053"/>
              <a:chOff x="3629278" y="2150998"/>
              <a:chExt cx="238352" cy="789053"/>
            </a:xfrm>
          </p:grpSpPr>
          <p:sp>
            <p:nvSpPr>
              <p:cNvPr id="339"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0"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1"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2"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3"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4"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5"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6"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7"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8"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9"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0"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51" name="Group 350"/>
            <p:cNvGrpSpPr/>
            <p:nvPr/>
          </p:nvGrpSpPr>
          <p:grpSpPr>
            <a:xfrm>
              <a:off x="4797678" y="2087498"/>
              <a:ext cx="238352" cy="789053"/>
              <a:chOff x="3629278" y="2150998"/>
              <a:chExt cx="238352" cy="789053"/>
            </a:xfrm>
          </p:grpSpPr>
          <p:sp>
            <p:nvSpPr>
              <p:cNvPr id="352"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3"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4"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5"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6"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7"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8"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9"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0"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1"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2"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3"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sp>
        <p:nvSpPr>
          <p:cNvPr id="21" name="AutoShape 33"/>
          <p:cNvSpPr>
            <a:spLocks noChangeArrowheads="1"/>
          </p:cNvSpPr>
          <p:nvPr/>
        </p:nvSpPr>
        <p:spPr bwMode="auto">
          <a:xfrm rot="258171" flipH="1">
            <a:off x="2421132" y="5169982"/>
            <a:ext cx="315588" cy="273999"/>
          </a:xfrm>
          <a:prstGeom prst="parallelogram">
            <a:avLst>
              <a:gd name="adj" fmla="val 24870"/>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3" name="Line 35"/>
          <p:cNvSpPr>
            <a:spLocks noChangeShapeType="1"/>
          </p:cNvSpPr>
          <p:nvPr/>
        </p:nvSpPr>
        <p:spPr bwMode="auto">
          <a:xfrm rot="258171" flipV="1">
            <a:off x="2494564" y="4729090"/>
            <a:ext cx="1093549" cy="743710"/>
          </a:xfrm>
          <a:prstGeom prst="line">
            <a:avLst/>
          </a:prstGeom>
          <a:noFill/>
          <a:ln w="9525">
            <a:solidFill>
              <a:sysClr val="windowText" lastClr="000000"/>
            </a:solidFill>
            <a:prstDash val="dash"/>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2" name="AutoShape 34"/>
          <p:cNvSpPr>
            <a:spLocks noChangeArrowheads="1"/>
          </p:cNvSpPr>
          <p:nvPr/>
        </p:nvSpPr>
        <p:spPr bwMode="auto">
          <a:xfrm rot="258171" flipH="1">
            <a:off x="2403282" y="5151748"/>
            <a:ext cx="315587" cy="273999"/>
          </a:xfrm>
          <a:prstGeom prst="parallelogram">
            <a:avLst>
              <a:gd name="adj" fmla="val 29104"/>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 name="AutoShape 37"/>
          <p:cNvSpPr>
            <a:spLocks noChangeArrowheads="1"/>
          </p:cNvSpPr>
          <p:nvPr/>
        </p:nvSpPr>
        <p:spPr bwMode="auto">
          <a:xfrm rot="258171">
            <a:off x="2426755" y="4461240"/>
            <a:ext cx="1347976" cy="743710"/>
          </a:xfrm>
          <a:prstGeom prst="parallelogram">
            <a:avLst>
              <a:gd name="adj" fmla="val 146922"/>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 name="AutoShape 36"/>
          <p:cNvSpPr>
            <a:spLocks noChangeArrowheads="1"/>
          </p:cNvSpPr>
          <p:nvPr/>
        </p:nvSpPr>
        <p:spPr bwMode="auto">
          <a:xfrm rot="19791351">
            <a:off x="2555547" y="4857426"/>
            <a:ext cx="1401796" cy="247088"/>
          </a:xfrm>
          <a:prstGeom prst="parallelogram">
            <a:avLst>
              <a:gd name="adj" fmla="val 31571"/>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7" name="TextBox 36"/>
          <p:cNvSpPr txBox="1"/>
          <p:nvPr/>
        </p:nvSpPr>
        <p:spPr>
          <a:xfrm>
            <a:off x="4814460" y="2812669"/>
            <a:ext cx="1348663" cy="276999"/>
          </a:xfrm>
          <a:prstGeom prst="rect">
            <a:avLst/>
          </a:prstGeom>
          <a:noFill/>
        </p:spPr>
        <p:txBody>
          <a:bodyPr wrap="none" rtlCol="0">
            <a:spAutoFit/>
          </a:bodyPr>
          <a:lstStyle/>
          <a:p>
            <a:r>
              <a:rPr lang="en-US" sz="1200" i="1" dirty="0" smtClean="0">
                <a:solidFill>
                  <a:srgbClr val="FFFFFF"/>
                </a:solidFill>
              </a:rPr>
              <a:t>d</a:t>
            </a:r>
            <a:r>
              <a:rPr lang="en-US" sz="1200" dirty="0" smtClean="0">
                <a:solidFill>
                  <a:srgbClr val="FFFFFF"/>
                </a:solidFill>
              </a:rPr>
              <a:t>-SiPM (50% FF)</a:t>
            </a:r>
            <a:endParaRPr lang="en-US" sz="1200" i="1" dirty="0">
              <a:solidFill>
                <a:srgbClr val="FFFFFF"/>
              </a:solidFill>
            </a:endParaRPr>
          </a:p>
        </p:txBody>
      </p:sp>
      <p:sp>
        <p:nvSpPr>
          <p:cNvPr id="38" name="TextBox 37"/>
          <p:cNvSpPr txBox="1"/>
          <p:nvPr/>
        </p:nvSpPr>
        <p:spPr>
          <a:xfrm>
            <a:off x="2465825" y="4511150"/>
            <a:ext cx="629199" cy="276999"/>
          </a:xfrm>
          <a:prstGeom prst="rect">
            <a:avLst/>
          </a:prstGeom>
          <a:noFill/>
        </p:spPr>
        <p:txBody>
          <a:bodyPr wrap="none" rtlCol="0">
            <a:spAutoFit/>
          </a:bodyPr>
          <a:lstStyle/>
          <a:p>
            <a:r>
              <a:rPr lang="en-US" sz="1200" dirty="0" smtClean="0">
                <a:solidFill>
                  <a:srgbClr val="FFFFFF"/>
                </a:solidFill>
              </a:rPr>
              <a:t>Crystal</a:t>
            </a:r>
            <a:endParaRPr lang="en-US" sz="1200" dirty="0">
              <a:solidFill>
                <a:srgbClr val="FFFFFF"/>
              </a:solidFill>
            </a:endParaRPr>
          </a:p>
        </p:txBody>
      </p:sp>
      <p:grpSp>
        <p:nvGrpSpPr>
          <p:cNvPr id="42" name="Group 41"/>
          <p:cNvGrpSpPr/>
          <p:nvPr/>
        </p:nvGrpSpPr>
        <p:grpSpPr>
          <a:xfrm>
            <a:off x="540874" y="2739153"/>
            <a:ext cx="1916565" cy="1064007"/>
            <a:chOff x="345480" y="1830854"/>
            <a:chExt cx="2423923" cy="1345674"/>
          </a:xfrm>
        </p:grpSpPr>
        <p:pic>
          <p:nvPicPr>
            <p:cNvPr id="209" name="Picture 11" descr="µstructure pris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997" y="1906133"/>
              <a:ext cx="2365406" cy="1270395"/>
            </a:xfrm>
            <a:prstGeom prst="rect">
              <a:avLst/>
            </a:prstGeom>
            <a:solidFill>
              <a:srgbClr val="000000"/>
            </a:solidFill>
            <a:ln>
              <a:noFill/>
            </a:ln>
            <a:extLst/>
          </p:spPr>
        </p:pic>
        <p:sp>
          <p:nvSpPr>
            <p:cNvPr id="39" name="TextBox 38"/>
            <p:cNvSpPr txBox="1"/>
            <p:nvPr/>
          </p:nvSpPr>
          <p:spPr>
            <a:xfrm>
              <a:off x="345480" y="1830854"/>
              <a:ext cx="1274708" cy="461665"/>
            </a:xfrm>
            <a:prstGeom prst="rect">
              <a:avLst/>
            </a:prstGeom>
            <a:noFill/>
          </p:spPr>
          <p:txBody>
            <a:bodyPr wrap="none" rtlCol="0">
              <a:spAutoFit/>
            </a:bodyPr>
            <a:lstStyle/>
            <a:p>
              <a:r>
                <a:rPr lang="en-US" sz="1200" b="1" dirty="0" smtClean="0">
                  <a:solidFill>
                    <a:srgbClr val="0000FF"/>
                  </a:solidFill>
                </a:rPr>
                <a:t>Optical Grating/</a:t>
              </a:r>
            </a:p>
            <a:p>
              <a:r>
                <a:rPr lang="en-US" sz="1200" b="1" dirty="0" smtClean="0">
                  <a:solidFill>
                    <a:srgbClr val="0000FF"/>
                  </a:solidFill>
                </a:rPr>
                <a:t>Lenticular Lens</a:t>
              </a:r>
              <a:endParaRPr lang="en-US" sz="1200" b="1" dirty="0">
                <a:solidFill>
                  <a:srgbClr val="0000FF"/>
                </a:solidFill>
              </a:endParaRPr>
            </a:p>
          </p:txBody>
        </p:sp>
        <p:grpSp>
          <p:nvGrpSpPr>
            <p:cNvPr id="41" name="Group 40"/>
            <p:cNvGrpSpPr/>
            <p:nvPr/>
          </p:nvGrpSpPr>
          <p:grpSpPr>
            <a:xfrm>
              <a:off x="1917680" y="2607561"/>
              <a:ext cx="524114" cy="510993"/>
              <a:chOff x="1917680" y="2607561"/>
              <a:chExt cx="524114" cy="510993"/>
            </a:xfrm>
          </p:grpSpPr>
          <p:sp>
            <p:nvSpPr>
              <p:cNvPr id="366" name="Line 7"/>
              <p:cNvSpPr>
                <a:spLocks noChangeShapeType="1"/>
              </p:cNvSpPr>
              <p:nvPr/>
            </p:nvSpPr>
            <p:spPr bwMode="auto">
              <a:xfrm>
                <a:off x="2100141" y="2607561"/>
                <a:ext cx="0" cy="510993"/>
              </a:xfrm>
              <a:prstGeom prst="line">
                <a:avLst/>
              </a:prstGeom>
              <a:noFill/>
              <a:ln w="190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9" name="Text Box 10"/>
              <p:cNvSpPr txBox="1">
                <a:spLocks noChangeArrowheads="1"/>
              </p:cNvSpPr>
              <p:nvPr/>
            </p:nvSpPr>
            <p:spPr bwMode="auto">
              <a:xfrm>
                <a:off x="1917680" y="2741432"/>
                <a:ext cx="524114" cy="204357"/>
              </a:xfrm>
              <a:prstGeom prst="rect">
                <a:avLst/>
              </a:prstGeom>
              <a:solidFill>
                <a:srgbClr val="000000"/>
              </a:solidFill>
              <a:ln w="9525">
                <a:solidFill>
                  <a:srgbClr val="000000"/>
                </a:solidFill>
                <a:miter lim="800000"/>
                <a:headEnd/>
                <a:tailEnd/>
              </a:ln>
              <a:extLst/>
            </p:spPr>
            <p:txBody>
              <a:bodyPr wrap="none"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50" dirty="0" smtClean="0">
                    <a:solidFill>
                      <a:schemeClr val="bg1"/>
                    </a:solidFill>
                  </a:rPr>
                  <a:t>500µm</a:t>
                </a:r>
                <a:endParaRPr lang="en-US" sz="1050" dirty="0">
                  <a:solidFill>
                    <a:schemeClr val="bg1"/>
                  </a:solidFill>
                </a:endParaRPr>
              </a:p>
            </p:txBody>
          </p:sp>
        </p:grpSp>
      </p:grpSp>
      <p:pic>
        <p:nvPicPr>
          <p:cNvPr id="9" name="Picture 8"/>
          <p:cNvPicPr>
            <a:picLocks noChangeAspect="1"/>
          </p:cNvPicPr>
          <p:nvPr/>
        </p:nvPicPr>
        <p:blipFill>
          <a:blip r:embed="rId4"/>
          <a:stretch>
            <a:fillRect/>
          </a:stretch>
        </p:blipFill>
        <p:spPr>
          <a:xfrm>
            <a:off x="5853574" y="4589348"/>
            <a:ext cx="1460096" cy="1105253"/>
          </a:xfrm>
          <a:prstGeom prst="rect">
            <a:avLst/>
          </a:prstGeom>
        </p:spPr>
      </p:pic>
      <p:cxnSp>
        <p:nvCxnSpPr>
          <p:cNvPr id="52" name="Straight Arrow Connector 51"/>
          <p:cNvCxnSpPr/>
          <p:nvPr/>
        </p:nvCxnSpPr>
        <p:spPr bwMode="auto">
          <a:xfrm>
            <a:off x="4643721" y="4758807"/>
            <a:ext cx="1209853" cy="383168"/>
          </a:xfrm>
          <a:prstGeom prst="straightConnector1">
            <a:avLst/>
          </a:prstGeom>
          <a:solidFill>
            <a:schemeClr val="accent1"/>
          </a:solidFill>
          <a:ln w="9525" cap="flat" cmpd="sng" algn="ctr">
            <a:solidFill>
              <a:srgbClr val="FF9900"/>
            </a:solidFill>
            <a:prstDash val="solid"/>
            <a:round/>
            <a:headEnd type="none" w="med" len="med"/>
            <a:tailEnd type="arrow"/>
          </a:ln>
          <a:effectLst/>
        </p:spPr>
      </p:cxnSp>
      <p:cxnSp>
        <p:nvCxnSpPr>
          <p:cNvPr id="56" name="Straight Arrow Connector 55"/>
          <p:cNvCxnSpPr/>
          <p:nvPr/>
        </p:nvCxnSpPr>
        <p:spPr bwMode="auto">
          <a:xfrm flipH="1" flipV="1">
            <a:off x="2366041" y="3501367"/>
            <a:ext cx="1382780" cy="435847"/>
          </a:xfrm>
          <a:prstGeom prst="straightConnector1">
            <a:avLst/>
          </a:prstGeom>
          <a:solidFill>
            <a:schemeClr val="accent1"/>
          </a:solidFill>
          <a:ln w="9525" cap="flat" cmpd="sng" algn="ctr">
            <a:solidFill>
              <a:srgbClr val="FF9900"/>
            </a:solidFill>
            <a:prstDash val="solid"/>
            <a:round/>
            <a:headEnd type="none" w="med" len="med"/>
            <a:tailEnd type="arrow"/>
          </a:ln>
          <a:effectLst/>
        </p:spPr>
      </p:cxnSp>
      <p:pic>
        <p:nvPicPr>
          <p:cNvPr id="396" name="Picture 5" descr="LOGO RVB plus peti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91326" y="928374"/>
            <a:ext cx="949392" cy="334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9" name="Date Placeholder 3"/>
          <p:cNvSpPr>
            <a:spLocks noGrp="1"/>
          </p:cNvSpPr>
          <p:nvPr>
            <p:ph type="dt" sz="quarter" idx="10"/>
          </p:nvPr>
        </p:nvSpPr>
        <p:spPr bwMode="auto">
          <a:xfrm>
            <a:off x="762000" y="6172200"/>
            <a:ext cx="2057400" cy="457200"/>
          </a:xfrm>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170"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grpSp>
        <p:nvGrpSpPr>
          <p:cNvPr id="10" name="Group 9"/>
          <p:cNvGrpSpPr/>
          <p:nvPr/>
        </p:nvGrpSpPr>
        <p:grpSpPr>
          <a:xfrm>
            <a:off x="6665895" y="1560762"/>
            <a:ext cx="2090958" cy="2214268"/>
            <a:chOff x="6665895" y="1560762"/>
            <a:chExt cx="2090958" cy="2214268"/>
          </a:xfrm>
        </p:grpSpPr>
        <p:sp>
          <p:nvSpPr>
            <p:cNvPr id="98" name="Bent-Up Arrow 97"/>
            <p:cNvSpPr/>
            <p:nvPr/>
          </p:nvSpPr>
          <p:spPr bwMode="auto">
            <a:xfrm flipV="1">
              <a:off x="7252468" y="1560762"/>
              <a:ext cx="1170494" cy="933401"/>
            </a:xfrm>
            <a:prstGeom prst="bentUpArrow">
              <a:avLst>
                <a:gd name="adj1" fmla="val 7494"/>
                <a:gd name="adj2" fmla="val 24254"/>
                <a:gd name="adj3" fmla="val 22761"/>
              </a:avLst>
            </a:prstGeom>
            <a:gradFill flip="none" rotWithShape="1">
              <a:gsLst>
                <a:gs pos="100000">
                  <a:schemeClr val="accent1"/>
                </a:gs>
                <a:gs pos="72000">
                  <a:srgbClr val="FFFFFF"/>
                </a:gs>
                <a:gs pos="0">
                  <a:srgbClr val="FFFF00"/>
                </a:gs>
              </a:gsLst>
              <a:lin ang="0" scaled="1"/>
              <a:tileRect/>
            </a:gra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nvGrpSpPr>
            <p:cNvPr id="8" name="Group 7"/>
            <p:cNvGrpSpPr/>
            <p:nvPr/>
          </p:nvGrpSpPr>
          <p:grpSpPr>
            <a:xfrm>
              <a:off x="6665895" y="2457269"/>
              <a:ext cx="2090958" cy="1317761"/>
              <a:chOff x="6665895" y="2457269"/>
              <a:chExt cx="2090958" cy="1317761"/>
            </a:xfrm>
          </p:grpSpPr>
          <p:pic>
            <p:nvPicPr>
              <p:cNvPr id="397" name="Picture 396"/>
              <p:cNvPicPr>
                <a:picLocks noChangeAspect="1"/>
              </p:cNvPicPr>
              <p:nvPr/>
            </p:nvPicPr>
            <p:blipFill>
              <a:blip r:embed="rId6"/>
              <a:stretch>
                <a:fillRect/>
              </a:stretch>
            </p:blipFill>
            <p:spPr>
              <a:xfrm>
                <a:off x="7610859" y="2517071"/>
                <a:ext cx="1145994" cy="1257959"/>
              </a:xfrm>
              <a:prstGeom prst="rect">
                <a:avLst/>
              </a:prstGeom>
            </p:spPr>
          </p:pic>
          <p:sp>
            <p:nvSpPr>
              <p:cNvPr id="62" name="Rectangle 61"/>
              <p:cNvSpPr/>
              <p:nvPr/>
            </p:nvSpPr>
            <p:spPr bwMode="auto">
              <a:xfrm>
                <a:off x="7633730" y="2908977"/>
                <a:ext cx="1098550" cy="844550"/>
              </a:xfrm>
              <a:prstGeom prst="rect">
                <a:avLst/>
              </a:prstGeom>
              <a:pattFill prst="lgConfetti">
                <a:fgClr>
                  <a:srgbClr val="0000FF"/>
                </a:fgClr>
                <a:bgClr>
                  <a:prstClr val="white"/>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63" name="TextBox 62"/>
              <p:cNvSpPr txBox="1"/>
              <p:nvPr/>
            </p:nvSpPr>
            <p:spPr>
              <a:xfrm>
                <a:off x="7715255" y="3210602"/>
                <a:ext cx="915635" cy="369332"/>
              </a:xfrm>
              <a:prstGeom prst="rect">
                <a:avLst/>
              </a:prstGeom>
              <a:noFill/>
            </p:spPr>
            <p:txBody>
              <a:bodyPr wrap="none" rtlCol="0">
                <a:spAutoFit/>
              </a:bodyPr>
              <a:lstStyle/>
              <a:p>
                <a:r>
                  <a:rPr lang="en-US" sz="1800" b="1" dirty="0" smtClean="0"/>
                  <a:t>Crystal</a:t>
                </a:r>
                <a:endParaRPr lang="en-US" sz="1800" b="1" dirty="0"/>
              </a:p>
            </p:txBody>
          </p:sp>
          <p:sp>
            <p:nvSpPr>
              <p:cNvPr id="96" name="Up Arrow 95"/>
              <p:cNvSpPr/>
              <p:nvPr/>
            </p:nvSpPr>
            <p:spPr bwMode="auto">
              <a:xfrm>
                <a:off x="7627379" y="2912152"/>
                <a:ext cx="1104901" cy="222249"/>
              </a:xfrm>
              <a:prstGeom prst="upArrow">
                <a:avLst/>
              </a:prstGeom>
              <a:pattFill prst="pct80">
                <a:fgClr>
                  <a:srgbClr val="3366FF"/>
                </a:fgClr>
                <a:bgClr>
                  <a:prstClr val="white"/>
                </a:bgClr>
              </a:patt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4" name="TextBox 3"/>
              <p:cNvSpPr txBox="1"/>
              <p:nvPr/>
            </p:nvSpPr>
            <p:spPr>
              <a:xfrm>
                <a:off x="6665895" y="2457269"/>
                <a:ext cx="672325" cy="261610"/>
              </a:xfrm>
              <a:prstGeom prst="rect">
                <a:avLst/>
              </a:prstGeom>
              <a:noFill/>
            </p:spPr>
            <p:txBody>
              <a:bodyPr wrap="none" rtlCol="0">
                <a:spAutoFit/>
              </a:bodyPr>
              <a:lstStyle/>
              <a:p>
                <a:r>
                  <a:rPr lang="en-US" sz="1100" i="1" dirty="0" smtClean="0">
                    <a:solidFill>
                      <a:srgbClr val="FFFFFF"/>
                    </a:solidFill>
                  </a:rPr>
                  <a:t>d</a:t>
                </a:r>
                <a:r>
                  <a:rPr lang="en-US" sz="1100" dirty="0" smtClean="0">
                    <a:solidFill>
                      <a:srgbClr val="FFFFFF"/>
                    </a:solidFill>
                  </a:rPr>
                  <a:t>-SiPM</a:t>
                </a:r>
                <a:endParaRPr lang="en-US" sz="1100" i="1" dirty="0">
                  <a:solidFill>
                    <a:srgbClr val="FFFFFF"/>
                  </a:solidFill>
                </a:endParaRPr>
              </a:p>
            </p:txBody>
          </p:sp>
          <p:sp>
            <p:nvSpPr>
              <p:cNvPr id="171" name="TextBox 170"/>
              <p:cNvSpPr txBox="1"/>
              <p:nvPr/>
            </p:nvSpPr>
            <p:spPr>
              <a:xfrm>
                <a:off x="6735629" y="2699845"/>
                <a:ext cx="584233" cy="261610"/>
              </a:xfrm>
              <a:prstGeom prst="rect">
                <a:avLst/>
              </a:prstGeom>
              <a:noFill/>
            </p:spPr>
            <p:txBody>
              <a:bodyPr wrap="none" rtlCol="0">
                <a:spAutoFit/>
              </a:bodyPr>
              <a:lstStyle/>
              <a:p>
                <a:r>
                  <a:rPr lang="en-US" sz="1100" dirty="0" smtClean="0">
                    <a:solidFill>
                      <a:srgbClr val="FFFFFF"/>
                    </a:solidFill>
                  </a:rPr>
                  <a:t>grating</a:t>
                </a:r>
                <a:endParaRPr lang="en-US" sz="1100" dirty="0">
                  <a:solidFill>
                    <a:srgbClr val="FFFFFF"/>
                  </a:solidFill>
                </a:endParaRPr>
              </a:p>
            </p:txBody>
          </p:sp>
          <p:cxnSp>
            <p:nvCxnSpPr>
              <p:cNvPr id="7" name="Straight Arrow Connector 6"/>
              <p:cNvCxnSpPr/>
              <p:nvPr/>
            </p:nvCxnSpPr>
            <p:spPr bwMode="auto">
              <a:xfrm>
                <a:off x="7229527" y="2600048"/>
                <a:ext cx="360725" cy="0"/>
              </a:xfrm>
              <a:prstGeom prst="straightConnector1">
                <a:avLst/>
              </a:prstGeom>
              <a:solidFill>
                <a:schemeClr val="accent1"/>
              </a:solidFill>
              <a:ln w="9525" cap="flat" cmpd="sng" algn="ctr">
                <a:solidFill>
                  <a:schemeClr val="bg1"/>
                </a:solidFill>
                <a:prstDash val="solid"/>
                <a:round/>
                <a:headEnd type="none" w="med" len="med"/>
                <a:tailEnd type="arrow"/>
              </a:ln>
              <a:effectLst/>
            </p:spPr>
          </p:cxnSp>
          <p:cxnSp>
            <p:nvCxnSpPr>
              <p:cNvPr id="173" name="Straight Arrow Connector 172"/>
              <p:cNvCxnSpPr/>
              <p:nvPr/>
            </p:nvCxnSpPr>
            <p:spPr bwMode="auto">
              <a:xfrm>
                <a:off x="7231625" y="2850138"/>
                <a:ext cx="360725" cy="0"/>
              </a:xfrm>
              <a:prstGeom prst="straightConnector1">
                <a:avLst/>
              </a:prstGeom>
              <a:solidFill>
                <a:schemeClr val="accent1"/>
              </a:solidFill>
              <a:ln w="9525" cap="flat" cmpd="sng" algn="ctr">
                <a:solidFill>
                  <a:schemeClr val="bg1"/>
                </a:solidFill>
                <a:prstDash val="solid"/>
                <a:round/>
                <a:headEnd type="none" w="med" len="med"/>
                <a:tailEnd type="arrow"/>
              </a:ln>
              <a:effectLst/>
            </p:spPr>
          </p:cxnSp>
        </p:grpSp>
      </p:grpSp>
    </p:spTree>
    <p:extLst>
      <p:ext uri="{BB962C8B-B14F-4D97-AF65-F5344CB8AC3E}">
        <p14:creationId xmlns:p14="http://schemas.microsoft.com/office/powerpoint/2010/main" val="21718882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childTnLst>
                                </p:cTn>
                              </p:par>
                              <p:par>
                                <p:cTn id="22" presetID="10" presetClass="entr" presetSubtype="0" fill="hold"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par>
                                <p:cTn id="25" presetID="10" presetClass="entr" presetSubtype="0"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fade">
                                      <p:cBhvr>
                                        <p:cTn id="27" dur="500"/>
                                        <p:tgtEl>
                                          <p:spTgt spid="52"/>
                                        </p:tgtEl>
                                      </p:cBhvr>
                                    </p:animEffect>
                                  </p:childTnLst>
                                </p:cTn>
                              </p:par>
                              <p:par>
                                <p:cTn id="28" presetID="10"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8105" y="-152400"/>
            <a:ext cx="7772400" cy="1143000"/>
          </a:xfrm>
        </p:spPr>
        <p:txBody>
          <a:bodyPr/>
          <a:lstStyle/>
          <a:p>
            <a:pPr algn="l"/>
            <a:r>
              <a:rPr lang="en-US" dirty="0" smtClean="0"/>
              <a:t>Diffractive Optics: Concept</a:t>
            </a:r>
            <a:endParaRPr lang="en-US"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32</a:t>
            </a:fld>
            <a:endParaRPr lang="en-US" sz="800"/>
          </a:p>
        </p:txBody>
      </p:sp>
      <p:sp>
        <p:nvSpPr>
          <p:cNvPr id="3" name="TextBox 2"/>
          <p:cNvSpPr txBox="1"/>
          <p:nvPr/>
        </p:nvSpPr>
        <p:spPr>
          <a:xfrm>
            <a:off x="707189" y="1066420"/>
            <a:ext cx="7200684" cy="1508105"/>
          </a:xfrm>
          <a:prstGeom prst="rect">
            <a:avLst/>
          </a:prstGeom>
          <a:noFill/>
        </p:spPr>
        <p:txBody>
          <a:bodyPr wrap="none" rtlCol="0">
            <a:spAutoFit/>
          </a:bodyPr>
          <a:lstStyle/>
          <a:p>
            <a:r>
              <a:rPr lang="en-US" sz="2000" u="sng" dirty="0" smtClean="0">
                <a:solidFill>
                  <a:srgbClr val="FFFF00"/>
                </a:solidFill>
              </a:rPr>
              <a:t>Objective</a:t>
            </a:r>
            <a:r>
              <a:rPr lang="en-US" sz="2000" dirty="0" smtClean="0">
                <a:solidFill>
                  <a:srgbClr val="FFFF00"/>
                </a:solidFill>
              </a:rPr>
              <a:t>: Recover light lost (50%) in the dead zones of the </a:t>
            </a:r>
            <a:r>
              <a:rPr lang="en-US" sz="2000" i="1" dirty="0" smtClean="0">
                <a:solidFill>
                  <a:srgbClr val="FFFF00"/>
                </a:solidFill>
              </a:rPr>
              <a:t>d</a:t>
            </a:r>
            <a:r>
              <a:rPr lang="en-US" sz="2000" dirty="0" smtClean="0">
                <a:solidFill>
                  <a:srgbClr val="FFFF00"/>
                </a:solidFill>
              </a:rPr>
              <a:t>-SiPM</a:t>
            </a:r>
          </a:p>
          <a:p>
            <a:pPr marL="800100" lvl="1" indent="-342900">
              <a:buFont typeface="Arial"/>
              <a:buChar char="•"/>
            </a:pPr>
            <a:r>
              <a:rPr lang="en-US" sz="1800" dirty="0" smtClean="0">
                <a:solidFill>
                  <a:srgbClr val="FFFF00"/>
                </a:solidFill>
              </a:rPr>
              <a:t>Glue an optical grating between crystal and photodetector;</a:t>
            </a:r>
          </a:p>
          <a:p>
            <a:pPr marL="800100" lvl="1" indent="-342900">
              <a:buFont typeface="Arial"/>
              <a:buChar char="•"/>
            </a:pPr>
            <a:r>
              <a:rPr lang="en-US" sz="1800" dirty="0" smtClean="0">
                <a:solidFill>
                  <a:srgbClr val="FFFF00"/>
                </a:solidFill>
              </a:rPr>
              <a:t>Match pitch of grating with that of </a:t>
            </a:r>
            <a:r>
              <a:rPr lang="en-US" sz="1800" i="1" dirty="0">
                <a:solidFill>
                  <a:srgbClr val="FFFF00"/>
                </a:solidFill>
              </a:rPr>
              <a:t>d</a:t>
            </a:r>
            <a:r>
              <a:rPr lang="en-US" sz="1800" dirty="0" smtClean="0">
                <a:solidFill>
                  <a:srgbClr val="FFFF00"/>
                </a:solidFill>
              </a:rPr>
              <a:t>-SiPM (50µm);</a:t>
            </a:r>
          </a:p>
          <a:p>
            <a:pPr marL="800100" lvl="1" indent="-342900">
              <a:buFont typeface="Arial"/>
              <a:buChar char="•"/>
            </a:pPr>
            <a:r>
              <a:rPr lang="en-US" sz="1800" dirty="0" smtClean="0">
                <a:solidFill>
                  <a:srgbClr val="FFFF00"/>
                </a:solidFill>
              </a:rPr>
              <a:t>Create ‘differential’ light pattern on the SPAD surface only;</a:t>
            </a:r>
          </a:p>
          <a:p>
            <a:pPr marL="800100" lvl="1" indent="-342900">
              <a:buFont typeface="Arial"/>
              <a:buChar char="•"/>
            </a:pPr>
            <a:r>
              <a:rPr lang="en-US" sz="1800" dirty="0" smtClean="0">
                <a:solidFill>
                  <a:srgbClr val="FFFF00"/>
                </a:solidFill>
              </a:rPr>
              <a:t>Expect transmission gain of 1.3 (from simulations).</a:t>
            </a:r>
            <a:endParaRPr lang="en-US" sz="1800" dirty="0">
              <a:solidFill>
                <a:srgbClr val="FFFF00"/>
              </a:solidFill>
            </a:endParaRPr>
          </a:p>
        </p:txBody>
      </p:sp>
      <p:grpSp>
        <p:nvGrpSpPr>
          <p:cNvPr id="127" name="Group 126"/>
          <p:cNvGrpSpPr/>
          <p:nvPr/>
        </p:nvGrpSpPr>
        <p:grpSpPr>
          <a:xfrm>
            <a:off x="5375181" y="3097832"/>
            <a:ext cx="1198845" cy="943788"/>
            <a:chOff x="4095410" y="2071445"/>
            <a:chExt cx="1016339" cy="824155"/>
          </a:xfrm>
        </p:grpSpPr>
        <p:sp>
          <p:nvSpPr>
            <p:cNvPr id="13" name="Parallelogram 12"/>
            <p:cNvSpPr/>
            <p:nvPr/>
          </p:nvSpPr>
          <p:spPr bwMode="auto">
            <a:xfrm flipH="1">
              <a:off x="4095410" y="2071445"/>
              <a:ext cx="1016339" cy="824155"/>
            </a:xfrm>
            <a:prstGeom prst="parallelogram">
              <a:avLst>
                <a:gd name="adj" fmla="val 25396"/>
              </a:avLst>
            </a:prstGeom>
            <a:solidFill>
              <a:schemeClr val="tx1"/>
            </a:solidFill>
            <a:ln w="28575" cap="flat" cmpd="sng" algn="ctr">
              <a:solidFill>
                <a:srgbClr val="FF99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nvGrpSpPr>
            <p:cNvPr id="55" name="Group 54"/>
            <p:cNvGrpSpPr/>
            <p:nvPr/>
          </p:nvGrpSpPr>
          <p:grpSpPr>
            <a:xfrm>
              <a:off x="4121403" y="2087498"/>
              <a:ext cx="238352" cy="789053"/>
              <a:chOff x="3629278" y="2150998"/>
              <a:chExt cx="238352" cy="789053"/>
            </a:xfrm>
          </p:grpSpPr>
          <p:sp>
            <p:nvSpPr>
              <p:cNvPr id="232"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5"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6"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7"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8"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9"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0"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1"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2"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3"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4"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5"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60" name="Group 259"/>
            <p:cNvGrpSpPr/>
            <p:nvPr/>
          </p:nvGrpSpPr>
          <p:grpSpPr>
            <a:xfrm>
              <a:off x="4203953" y="2087498"/>
              <a:ext cx="238352" cy="789053"/>
              <a:chOff x="3629278" y="2150998"/>
              <a:chExt cx="238352" cy="789053"/>
            </a:xfrm>
          </p:grpSpPr>
          <p:sp>
            <p:nvSpPr>
              <p:cNvPr id="261"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2"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3"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4"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5"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6"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7"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8"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69"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0"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1"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2"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73" name="Group 272"/>
            <p:cNvGrpSpPr/>
            <p:nvPr/>
          </p:nvGrpSpPr>
          <p:grpSpPr>
            <a:xfrm>
              <a:off x="4365878" y="2087498"/>
              <a:ext cx="238352" cy="789053"/>
              <a:chOff x="3629278" y="2150998"/>
              <a:chExt cx="238352" cy="789053"/>
            </a:xfrm>
          </p:grpSpPr>
          <p:sp>
            <p:nvSpPr>
              <p:cNvPr id="274"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5"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6"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7"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8"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79"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0"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1"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2"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3"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4"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5"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86" name="Group 285"/>
            <p:cNvGrpSpPr/>
            <p:nvPr/>
          </p:nvGrpSpPr>
          <p:grpSpPr>
            <a:xfrm>
              <a:off x="4451603" y="2087498"/>
              <a:ext cx="238352" cy="789053"/>
              <a:chOff x="3629278" y="2150998"/>
              <a:chExt cx="238352" cy="789053"/>
            </a:xfrm>
          </p:grpSpPr>
          <p:sp>
            <p:nvSpPr>
              <p:cNvPr id="287"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8"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89"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0"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1"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2"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3"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4"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5"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6"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7"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98"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299" name="Group 298"/>
            <p:cNvGrpSpPr/>
            <p:nvPr/>
          </p:nvGrpSpPr>
          <p:grpSpPr>
            <a:xfrm>
              <a:off x="4540503" y="2090673"/>
              <a:ext cx="238352" cy="789053"/>
              <a:chOff x="3629278" y="2150998"/>
              <a:chExt cx="238352" cy="789053"/>
            </a:xfrm>
          </p:grpSpPr>
          <p:sp>
            <p:nvSpPr>
              <p:cNvPr id="300"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1"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2"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3"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4"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5"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6"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7"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8"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09"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0"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1"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12" name="Group 311"/>
            <p:cNvGrpSpPr/>
            <p:nvPr/>
          </p:nvGrpSpPr>
          <p:grpSpPr>
            <a:xfrm>
              <a:off x="4626228" y="2087498"/>
              <a:ext cx="238352" cy="789053"/>
              <a:chOff x="3629278" y="2150998"/>
              <a:chExt cx="238352" cy="789053"/>
            </a:xfrm>
          </p:grpSpPr>
          <p:sp>
            <p:nvSpPr>
              <p:cNvPr id="313"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4"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5"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6"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7"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8"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19"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0"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1"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2"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3"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4"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25" name="Group 324"/>
            <p:cNvGrpSpPr/>
            <p:nvPr/>
          </p:nvGrpSpPr>
          <p:grpSpPr>
            <a:xfrm>
              <a:off x="4283328" y="2087498"/>
              <a:ext cx="238352" cy="789053"/>
              <a:chOff x="3629278" y="2150998"/>
              <a:chExt cx="238352" cy="789053"/>
            </a:xfrm>
          </p:grpSpPr>
          <p:sp>
            <p:nvSpPr>
              <p:cNvPr id="326"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7"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8"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29"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0"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1"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2"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3"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4"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5"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6"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37"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38" name="Group 337"/>
            <p:cNvGrpSpPr/>
            <p:nvPr/>
          </p:nvGrpSpPr>
          <p:grpSpPr>
            <a:xfrm>
              <a:off x="4711953" y="2087498"/>
              <a:ext cx="238352" cy="789053"/>
              <a:chOff x="3629278" y="2150998"/>
              <a:chExt cx="238352" cy="789053"/>
            </a:xfrm>
          </p:grpSpPr>
          <p:sp>
            <p:nvSpPr>
              <p:cNvPr id="339"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0"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1"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2"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3"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4"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5"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6"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7"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8"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49"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0"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nvGrpSpPr>
            <p:cNvPr id="351" name="Group 350"/>
            <p:cNvGrpSpPr/>
            <p:nvPr/>
          </p:nvGrpSpPr>
          <p:grpSpPr>
            <a:xfrm>
              <a:off x="4797678" y="2087498"/>
              <a:ext cx="238352" cy="789053"/>
              <a:chOff x="3629278" y="2150998"/>
              <a:chExt cx="238352" cy="789053"/>
            </a:xfrm>
          </p:grpSpPr>
          <p:sp>
            <p:nvSpPr>
              <p:cNvPr id="352" name="AutoShape 192"/>
              <p:cNvSpPr>
                <a:spLocks noChangeArrowheads="1"/>
              </p:cNvSpPr>
              <p:nvPr/>
            </p:nvSpPr>
            <p:spPr bwMode="auto">
              <a:xfrm flipH="1">
                <a:off x="3629278" y="21509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3" name="AutoShape 192"/>
              <p:cNvSpPr>
                <a:spLocks noChangeArrowheads="1"/>
              </p:cNvSpPr>
              <p:nvPr/>
            </p:nvSpPr>
            <p:spPr bwMode="auto">
              <a:xfrm flipH="1">
                <a:off x="3645153" y="22176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4" name="AutoShape 192"/>
              <p:cNvSpPr>
                <a:spLocks noChangeArrowheads="1"/>
              </p:cNvSpPr>
              <p:nvPr/>
            </p:nvSpPr>
            <p:spPr bwMode="auto">
              <a:xfrm flipH="1">
                <a:off x="3661028" y="22843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5" name="AutoShape 192"/>
              <p:cNvSpPr>
                <a:spLocks noChangeArrowheads="1"/>
              </p:cNvSpPr>
              <p:nvPr/>
            </p:nvSpPr>
            <p:spPr bwMode="auto">
              <a:xfrm flipH="1">
                <a:off x="3680078" y="23510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6" name="AutoShape 192"/>
              <p:cNvSpPr>
                <a:spLocks noChangeArrowheads="1"/>
              </p:cNvSpPr>
              <p:nvPr/>
            </p:nvSpPr>
            <p:spPr bwMode="auto">
              <a:xfrm flipH="1">
                <a:off x="3695953" y="24176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7" name="AutoShape 192"/>
              <p:cNvSpPr>
                <a:spLocks noChangeArrowheads="1"/>
              </p:cNvSpPr>
              <p:nvPr/>
            </p:nvSpPr>
            <p:spPr bwMode="auto">
              <a:xfrm flipH="1">
                <a:off x="3711828" y="24843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8" name="AutoShape 192"/>
              <p:cNvSpPr>
                <a:spLocks noChangeArrowheads="1"/>
              </p:cNvSpPr>
              <p:nvPr/>
            </p:nvSpPr>
            <p:spPr bwMode="auto">
              <a:xfrm flipH="1">
                <a:off x="3727703" y="25510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59" name="AutoShape 192"/>
              <p:cNvSpPr>
                <a:spLocks noChangeArrowheads="1"/>
              </p:cNvSpPr>
              <p:nvPr/>
            </p:nvSpPr>
            <p:spPr bwMode="auto">
              <a:xfrm flipH="1">
                <a:off x="3746753" y="26177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0" name="AutoShape 192"/>
              <p:cNvSpPr>
                <a:spLocks noChangeArrowheads="1"/>
              </p:cNvSpPr>
              <p:nvPr/>
            </p:nvSpPr>
            <p:spPr bwMode="auto">
              <a:xfrm flipH="1">
                <a:off x="3762628" y="268439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1" name="AutoShape 192"/>
              <p:cNvSpPr>
                <a:spLocks noChangeArrowheads="1"/>
              </p:cNvSpPr>
              <p:nvPr/>
            </p:nvSpPr>
            <p:spPr bwMode="auto">
              <a:xfrm flipH="1">
                <a:off x="3778503" y="275107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2" name="AutoShape 192"/>
              <p:cNvSpPr>
                <a:spLocks noChangeArrowheads="1"/>
              </p:cNvSpPr>
              <p:nvPr/>
            </p:nvSpPr>
            <p:spPr bwMode="auto">
              <a:xfrm flipH="1">
                <a:off x="3797553" y="2817748"/>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3" name="AutoShape 192"/>
              <p:cNvSpPr>
                <a:spLocks noChangeArrowheads="1"/>
              </p:cNvSpPr>
              <p:nvPr/>
            </p:nvSpPr>
            <p:spPr bwMode="auto">
              <a:xfrm flipH="1">
                <a:off x="3813428" y="2884423"/>
                <a:ext cx="54202" cy="55628"/>
              </a:xfrm>
              <a:prstGeom prst="parallelogram">
                <a:avLst>
                  <a:gd name="adj" fmla="val 25000"/>
                </a:avLst>
              </a:prstGeom>
              <a:solidFill>
                <a:srgbClr val="99CCFF"/>
              </a:solidFill>
              <a:ln w="9525">
                <a:no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grpSp>
        <p:nvGrpSpPr>
          <p:cNvPr id="32" name="Group 31"/>
          <p:cNvGrpSpPr/>
          <p:nvPr/>
        </p:nvGrpSpPr>
        <p:grpSpPr>
          <a:xfrm>
            <a:off x="3537426" y="3969358"/>
            <a:ext cx="1113119" cy="917407"/>
            <a:chOff x="4494577" y="2042684"/>
            <a:chExt cx="943664" cy="777746"/>
          </a:xfrm>
        </p:grpSpPr>
        <p:sp>
          <p:nvSpPr>
            <p:cNvPr id="231" name="AutoShape 40"/>
            <p:cNvSpPr>
              <a:spLocks noChangeArrowheads="1"/>
            </p:cNvSpPr>
            <p:nvPr/>
          </p:nvSpPr>
          <p:spPr bwMode="auto">
            <a:xfrm flipH="1">
              <a:off x="4494577" y="2042684"/>
              <a:ext cx="943664" cy="777746"/>
            </a:xfrm>
            <a:prstGeom prst="parallelogram">
              <a:avLst>
                <a:gd name="adj" fmla="val 26199"/>
              </a:avLst>
            </a:prstGeom>
            <a:solidFill>
              <a:srgbClr val="FF66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34" name="AutoShape 210"/>
            <p:cNvSpPr>
              <a:spLocks noChangeArrowheads="1"/>
            </p:cNvSpPr>
            <p:nvPr/>
          </p:nvSpPr>
          <p:spPr bwMode="auto">
            <a:xfrm flipH="1">
              <a:off x="5143735" y="2106978"/>
              <a:ext cx="211547" cy="645009"/>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36" name="AutoShape 212"/>
            <p:cNvSpPr>
              <a:spLocks noChangeArrowheads="1"/>
            </p:cNvSpPr>
            <p:nvPr/>
          </p:nvSpPr>
          <p:spPr bwMode="auto">
            <a:xfrm flipH="1">
              <a:off x="5056627" y="2106978"/>
              <a:ext cx="213621" cy="645009"/>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38" name="AutoShape 214"/>
            <p:cNvSpPr>
              <a:spLocks noChangeArrowheads="1"/>
            </p:cNvSpPr>
            <p:nvPr/>
          </p:nvSpPr>
          <p:spPr bwMode="auto">
            <a:xfrm flipH="1">
              <a:off x="4969520" y="2106978"/>
              <a:ext cx="211547"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0" name="AutoShape 216"/>
            <p:cNvSpPr>
              <a:spLocks noChangeArrowheads="1"/>
            </p:cNvSpPr>
            <p:nvPr/>
          </p:nvSpPr>
          <p:spPr bwMode="auto">
            <a:xfrm flipH="1">
              <a:off x="4882412" y="2106978"/>
              <a:ext cx="211547"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2" name="AutoShape 218"/>
            <p:cNvSpPr>
              <a:spLocks noChangeArrowheads="1"/>
            </p:cNvSpPr>
            <p:nvPr/>
          </p:nvSpPr>
          <p:spPr bwMode="auto">
            <a:xfrm flipH="1">
              <a:off x="4795305" y="2106978"/>
              <a:ext cx="213621"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4" name="AutoShape 220"/>
            <p:cNvSpPr>
              <a:spLocks noChangeArrowheads="1"/>
            </p:cNvSpPr>
            <p:nvPr/>
          </p:nvSpPr>
          <p:spPr bwMode="auto">
            <a:xfrm flipH="1">
              <a:off x="4710272" y="2106978"/>
              <a:ext cx="211547"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7" name="AutoShape 222"/>
            <p:cNvSpPr>
              <a:spLocks noChangeArrowheads="1"/>
            </p:cNvSpPr>
            <p:nvPr/>
          </p:nvSpPr>
          <p:spPr bwMode="auto">
            <a:xfrm flipH="1">
              <a:off x="4621090" y="2104904"/>
              <a:ext cx="213621"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9" name="AutoShape 224"/>
            <p:cNvSpPr>
              <a:spLocks noChangeArrowheads="1"/>
            </p:cNvSpPr>
            <p:nvPr/>
          </p:nvSpPr>
          <p:spPr bwMode="auto">
            <a:xfrm flipH="1">
              <a:off x="4536057" y="2104904"/>
              <a:ext cx="211547" cy="642936"/>
            </a:xfrm>
            <a:prstGeom prst="parallelogram">
              <a:avLst>
                <a:gd name="adj" fmla="val 81560"/>
              </a:avLst>
            </a:prstGeom>
            <a:solidFill>
              <a:srgbClr val="FFCC00"/>
            </a:soli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sp>
        <p:nvSpPr>
          <p:cNvPr id="21" name="AutoShape 33"/>
          <p:cNvSpPr>
            <a:spLocks noChangeArrowheads="1"/>
          </p:cNvSpPr>
          <p:nvPr/>
        </p:nvSpPr>
        <p:spPr bwMode="auto">
          <a:xfrm rot="258171" flipH="1">
            <a:off x="2421132" y="5169982"/>
            <a:ext cx="315588" cy="273999"/>
          </a:xfrm>
          <a:prstGeom prst="parallelogram">
            <a:avLst>
              <a:gd name="adj" fmla="val 24870"/>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3" name="Line 35"/>
          <p:cNvSpPr>
            <a:spLocks noChangeShapeType="1"/>
          </p:cNvSpPr>
          <p:nvPr/>
        </p:nvSpPr>
        <p:spPr bwMode="auto">
          <a:xfrm rot="258171" flipV="1">
            <a:off x="2494564" y="4729090"/>
            <a:ext cx="1093549" cy="743710"/>
          </a:xfrm>
          <a:prstGeom prst="line">
            <a:avLst/>
          </a:prstGeom>
          <a:noFill/>
          <a:ln w="9525">
            <a:solidFill>
              <a:sysClr val="windowText" lastClr="000000"/>
            </a:solidFill>
            <a:prstDash val="dash"/>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2" name="AutoShape 34"/>
          <p:cNvSpPr>
            <a:spLocks noChangeArrowheads="1"/>
          </p:cNvSpPr>
          <p:nvPr/>
        </p:nvSpPr>
        <p:spPr bwMode="auto">
          <a:xfrm rot="258171" flipH="1">
            <a:off x="2403282" y="5151748"/>
            <a:ext cx="315587" cy="273999"/>
          </a:xfrm>
          <a:prstGeom prst="parallelogram">
            <a:avLst>
              <a:gd name="adj" fmla="val 29104"/>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5" name="AutoShape 37"/>
          <p:cNvSpPr>
            <a:spLocks noChangeArrowheads="1"/>
          </p:cNvSpPr>
          <p:nvPr/>
        </p:nvSpPr>
        <p:spPr bwMode="auto">
          <a:xfrm rot="258171">
            <a:off x="2426755" y="4461240"/>
            <a:ext cx="1347976" cy="743710"/>
          </a:xfrm>
          <a:prstGeom prst="parallelogram">
            <a:avLst>
              <a:gd name="adj" fmla="val 146922"/>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4" name="AutoShape 36"/>
          <p:cNvSpPr>
            <a:spLocks noChangeArrowheads="1"/>
          </p:cNvSpPr>
          <p:nvPr/>
        </p:nvSpPr>
        <p:spPr bwMode="auto">
          <a:xfrm rot="19791351">
            <a:off x="2555547" y="4857426"/>
            <a:ext cx="1401796" cy="247088"/>
          </a:xfrm>
          <a:prstGeom prst="parallelogram">
            <a:avLst>
              <a:gd name="adj" fmla="val 31571"/>
            </a:avLst>
          </a:prstGeom>
          <a:gradFill flip="none" rotWithShape="1">
            <a:gsLst>
              <a:gs pos="58000">
                <a:srgbClr val="00CCFF"/>
              </a:gs>
              <a:gs pos="100000">
                <a:srgbClr val="FFFFFF"/>
              </a:gs>
            </a:gsLst>
            <a:lin ang="0" scaled="1"/>
            <a:tileRect/>
          </a:gradFill>
          <a:ln w="9525">
            <a:solidFill>
              <a:sysClr val="windowText" lastClr="000000"/>
            </a:solidFill>
            <a:miter lim="800000"/>
            <a:headEnd/>
            <a:tailEnd/>
          </a:ln>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36" name="TextBox 35"/>
          <p:cNvSpPr txBox="1"/>
          <p:nvPr/>
        </p:nvSpPr>
        <p:spPr>
          <a:xfrm>
            <a:off x="2451597" y="3699347"/>
            <a:ext cx="1124602" cy="461665"/>
          </a:xfrm>
          <a:prstGeom prst="rect">
            <a:avLst/>
          </a:prstGeom>
          <a:noFill/>
        </p:spPr>
        <p:txBody>
          <a:bodyPr wrap="none" rtlCol="0">
            <a:spAutoFit/>
          </a:bodyPr>
          <a:lstStyle/>
          <a:p>
            <a:pPr algn="ctr"/>
            <a:r>
              <a:rPr lang="en-US" sz="1200" dirty="0" smtClean="0">
                <a:solidFill>
                  <a:srgbClr val="FFFFFF"/>
                </a:solidFill>
              </a:rPr>
              <a:t>Light</a:t>
            </a:r>
            <a:br>
              <a:rPr lang="en-US" sz="1200" dirty="0" smtClean="0">
                <a:solidFill>
                  <a:srgbClr val="FFFFFF"/>
                </a:solidFill>
              </a:rPr>
            </a:br>
            <a:r>
              <a:rPr lang="en-US" sz="1200" dirty="0" smtClean="0">
                <a:solidFill>
                  <a:srgbClr val="FFFFFF"/>
                </a:solidFill>
              </a:rPr>
              <a:t>“Concentrator”</a:t>
            </a:r>
            <a:endParaRPr lang="en-US" sz="1200" dirty="0">
              <a:solidFill>
                <a:srgbClr val="FFFFFF"/>
              </a:solidFill>
            </a:endParaRPr>
          </a:p>
        </p:txBody>
      </p:sp>
      <p:grpSp>
        <p:nvGrpSpPr>
          <p:cNvPr id="5" name="Group 4"/>
          <p:cNvGrpSpPr/>
          <p:nvPr/>
        </p:nvGrpSpPr>
        <p:grpSpPr>
          <a:xfrm>
            <a:off x="4033016" y="3049228"/>
            <a:ext cx="1844479" cy="1429288"/>
            <a:chOff x="4033016" y="3049228"/>
            <a:chExt cx="1844479" cy="1429288"/>
          </a:xfrm>
        </p:grpSpPr>
        <p:grpSp>
          <p:nvGrpSpPr>
            <p:cNvPr id="14" name="Group 13"/>
            <p:cNvGrpSpPr/>
            <p:nvPr/>
          </p:nvGrpSpPr>
          <p:grpSpPr>
            <a:xfrm>
              <a:off x="4519498" y="3558664"/>
              <a:ext cx="1003031" cy="919852"/>
              <a:chOff x="3110862" y="2796546"/>
              <a:chExt cx="850335" cy="779819"/>
            </a:xfrm>
          </p:grpSpPr>
          <p:sp>
            <p:nvSpPr>
              <p:cNvPr id="17" name="Line 29"/>
              <p:cNvSpPr>
                <a:spLocks noChangeShapeType="1"/>
              </p:cNvSpPr>
              <p:nvPr/>
            </p:nvSpPr>
            <p:spPr bwMode="auto">
              <a:xfrm flipH="1" flipV="1">
                <a:off x="3251893" y="2802769"/>
                <a:ext cx="199103" cy="767375"/>
              </a:xfrm>
              <a:prstGeom prst="line">
                <a:avLst/>
              </a:prstGeom>
              <a:noFill/>
              <a:ln w="38100" cmpd="sng">
                <a:solidFill>
                  <a:schemeClr val="bg1"/>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18" name="Line 30"/>
              <p:cNvSpPr>
                <a:spLocks noChangeShapeType="1"/>
              </p:cNvSpPr>
              <p:nvPr/>
            </p:nvSpPr>
            <p:spPr bwMode="auto">
              <a:xfrm flipH="1" flipV="1">
                <a:off x="3394998" y="2802769"/>
                <a:ext cx="199103" cy="767375"/>
              </a:xfrm>
              <a:prstGeom prst="line">
                <a:avLst/>
              </a:prstGeom>
              <a:noFill/>
              <a:ln w="38100" cmpd="sng">
                <a:solidFill>
                  <a:schemeClr val="bg1"/>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19" name="Line 31"/>
              <p:cNvSpPr>
                <a:spLocks noChangeShapeType="1"/>
              </p:cNvSpPr>
              <p:nvPr/>
            </p:nvSpPr>
            <p:spPr bwMode="auto">
              <a:xfrm flipH="1" flipV="1">
                <a:off x="3542251" y="2798621"/>
                <a:ext cx="199103" cy="767375"/>
              </a:xfrm>
              <a:prstGeom prst="line">
                <a:avLst/>
              </a:prstGeom>
              <a:noFill/>
              <a:ln w="38100" cmpd="sng">
                <a:solidFill>
                  <a:schemeClr val="bg1"/>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20" name="Line 32"/>
              <p:cNvSpPr>
                <a:spLocks noChangeShapeType="1"/>
              </p:cNvSpPr>
              <p:nvPr/>
            </p:nvSpPr>
            <p:spPr bwMode="auto">
              <a:xfrm flipH="1" flipV="1">
                <a:off x="3687431" y="2796546"/>
                <a:ext cx="199103" cy="769450"/>
              </a:xfrm>
              <a:prstGeom prst="line">
                <a:avLst/>
              </a:prstGeom>
              <a:noFill/>
              <a:ln w="38100" cmpd="sng">
                <a:solidFill>
                  <a:schemeClr val="bg1"/>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16" name="Line 28"/>
              <p:cNvSpPr>
                <a:spLocks noChangeShapeType="1"/>
              </p:cNvSpPr>
              <p:nvPr/>
            </p:nvSpPr>
            <p:spPr bwMode="auto">
              <a:xfrm flipH="1" flipV="1">
                <a:off x="3110862" y="2802769"/>
                <a:ext cx="199103" cy="769448"/>
              </a:xfrm>
              <a:prstGeom prst="line">
                <a:avLst/>
              </a:prstGeom>
              <a:noFill/>
              <a:ln w="38100" cmpd="sng">
                <a:solidFill>
                  <a:schemeClr val="bg1"/>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nvGrpSpPr>
              <p:cNvPr id="139" name="Group 138"/>
              <p:cNvGrpSpPr/>
              <p:nvPr/>
            </p:nvGrpSpPr>
            <p:grpSpPr>
              <a:xfrm>
                <a:off x="3185526" y="2800694"/>
                <a:ext cx="775671" cy="775671"/>
                <a:chOff x="2797061" y="2892399"/>
                <a:chExt cx="593725" cy="593725"/>
              </a:xfrm>
            </p:grpSpPr>
            <p:sp>
              <p:nvSpPr>
                <p:cNvPr id="134" name="Line 29"/>
                <p:cNvSpPr>
                  <a:spLocks noChangeShapeType="1"/>
                </p:cNvSpPr>
                <p:nvPr/>
              </p:nvSpPr>
              <p:spPr bwMode="auto">
                <a:xfrm flipH="1" flipV="1">
                  <a:off x="2905011" y="2897162"/>
                  <a:ext cx="152400" cy="587375"/>
                </a:xfrm>
                <a:prstGeom prst="line">
                  <a:avLst/>
                </a:prstGeom>
                <a:noFill/>
                <a:ln w="38100" cmpd="sng">
                  <a:solidFill>
                    <a:schemeClr val="bg1"/>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135" name="Line 30"/>
                <p:cNvSpPr>
                  <a:spLocks noChangeShapeType="1"/>
                </p:cNvSpPr>
                <p:nvPr/>
              </p:nvSpPr>
              <p:spPr bwMode="auto">
                <a:xfrm flipH="1" flipV="1">
                  <a:off x="3014548" y="2897162"/>
                  <a:ext cx="152400" cy="587375"/>
                </a:xfrm>
                <a:prstGeom prst="line">
                  <a:avLst/>
                </a:prstGeom>
                <a:noFill/>
                <a:ln w="38100" cmpd="sng">
                  <a:solidFill>
                    <a:schemeClr val="bg1"/>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136" name="Line 31"/>
                <p:cNvSpPr>
                  <a:spLocks noChangeShapeType="1"/>
                </p:cNvSpPr>
                <p:nvPr/>
              </p:nvSpPr>
              <p:spPr bwMode="auto">
                <a:xfrm flipH="1" flipV="1">
                  <a:off x="3127261" y="2893987"/>
                  <a:ext cx="152400" cy="587375"/>
                </a:xfrm>
                <a:prstGeom prst="line">
                  <a:avLst/>
                </a:prstGeom>
                <a:noFill/>
                <a:ln w="38100" cmpd="sng">
                  <a:solidFill>
                    <a:schemeClr val="bg1"/>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137" name="Line 32"/>
                <p:cNvSpPr>
                  <a:spLocks noChangeShapeType="1"/>
                </p:cNvSpPr>
                <p:nvPr/>
              </p:nvSpPr>
              <p:spPr bwMode="auto">
                <a:xfrm flipH="1" flipV="1">
                  <a:off x="3238386" y="2892399"/>
                  <a:ext cx="152400" cy="588963"/>
                </a:xfrm>
                <a:prstGeom prst="line">
                  <a:avLst/>
                </a:prstGeom>
                <a:noFill/>
                <a:ln w="38100" cmpd="sng">
                  <a:solidFill>
                    <a:schemeClr val="bg1"/>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138" name="Line 28"/>
                <p:cNvSpPr>
                  <a:spLocks noChangeShapeType="1"/>
                </p:cNvSpPr>
                <p:nvPr/>
              </p:nvSpPr>
              <p:spPr bwMode="auto">
                <a:xfrm flipH="1" flipV="1">
                  <a:off x="2797061" y="2897162"/>
                  <a:ext cx="152400" cy="588962"/>
                </a:xfrm>
                <a:prstGeom prst="line">
                  <a:avLst/>
                </a:prstGeom>
                <a:noFill/>
                <a:ln w="38100" cmpd="sng">
                  <a:solidFill>
                    <a:schemeClr val="bg1"/>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grpSp>
        </p:grpSp>
        <p:cxnSp>
          <p:nvCxnSpPr>
            <p:cNvPr id="228" name="Straight Arrow Connector 227"/>
            <p:cNvCxnSpPr/>
            <p:nvPr/>
          </p:nvCxnSpPr>
          <p:spPr bwMode="auto">
            <a:xfrm flipV="1">
              <a:off x="5056682" y="3605018"/>
              <a:ext cx="820813" cy="451482"/>
            </a:xfrm>
            <a:prstGeom prst="straightConnector1">
              <a:avLst/>
            </a:prstGeom>
            <a:solidFill>
              <a:schemeClr val="accent1"/>
            </a:solidFill>
            <a:ln w="28575" cap="flat" cmpd="sng" algn="ctr">
              <a:solidFill>
                <a:srgbClr val="FFFFFF"/>
              </a:solidFill>
              <a:prstDash val="solid"/>
              <a:round/>
              <a:headEnd type="none" w="med" len="med"/>
              <a:tailEnd type="arrow"/>
            </a:ln>
            <a:effectLst/>
          </p:spPr>
        </p:cxnSp>
        <p:sp>
          <p:nvSpPr>
            <p:cNvPr id="365" name="TextBox 364"/>
            <p:cNvSpPr txBox="1"/>
            <p:nvPr/>
          </p:nvSpPr>
          <p:spPr>
            <a:xfrm>
              <a:off x="4033016" y="3049228"/>
              <a:ext cx="620683" cy="461665"/>
            </a:xfrm>
            <a:prstGeom prst="rect">
              <a:avLst/>
            </a:prstGeom>
            <a:noFill/>
          </p:spPr>
          <p:txBody>
            <a:bodyPr wrap="none" rtlCol="0">
              <a:spAutoFit/>
            </a:bodyPr>
            <a:lstStyle/>
            <a:p>
              <a:pPr algn="ctr"/>
              <a:r>
                <a:rPr lang="en-US" sz="1200" dirty="0" smtClean="0">
                  <a:solidFill>
                    <a:srgbClr val="FFFFFF"/>
                  </a:solidFill>
                </a:rPr>
                <a:t>Light</a:t>
              </a:r>
              <a:br>
                <a:rPr lang="en-US" sz="1200" dirty="0" smtClean="0">
                  <a:solidFill>
                    <a:srgbClr val="FFFFFF"/>
                  </a:solidFill>
                </a:rPr>
              </a:br>
              <a:r>
                <a:rPr lang="en-US" sz="1200" dirty="0" smtClean="0">
                  <a:solidFill>
                    <a:srgbClr val="FFFFFF"/>
                  </a:solidFill>
                </a:rPr>
                <a:t>Pattern</a:t>
              </a:r>
              <a:endParaRPr lang="en-US" sz="1200" dirty="0">
                <a:solidFill>
                  <a:srgbClr val="FFFFFF"/>
                </a:solidFill>
              </a:endParaRPr>
            </a:p>
          </p:txBody>
        </p:sp>
      </p:grpSp>
      <p:sp>
        <p:nvSpPr>
          <p:cNvPr id="37" name="TextBox 36"/>
          <p:cNvSpPr txBox="1"/>
          <p:nvPr/>
        </p:nvSpPr>
        <p:spPr>
          <a:xfrm>
            <a:off x="4814460" y="2812669"/>
            <a:ext cx="1348663" cy="276999"/>
          </a:xfrm>
          <a:prstGeom prst="rect">
            <a:avLst/>
          </a:prstGeom>
          <a:noFill/>
        </p:spPr>
        <p:txBody>
          <a:bodyPr wrap="none" rtlCol="0">
            <a:spAutoFit/>
          </a:bodyPr>
          <a:lstStyle/>
          <a:p>
            <a:r>
              <a:rPr lang="en-US" sz="1200" i="1" dirty="0" smtClean="0">
                <a:solidFill>
                  <a:srgbClr val="FFFFFF"/>
                </a:solidFill>
              </a:rPr>
              <a:t>d</a:t>
            </a:r>
            <a:r>
              <a:rPr lang="en-US" sz="1200" dirty="0" smtClean="0">
                <a:solidFill>
                  <a:srgbClr val="FFFFFF"/>
                </a:solidFill>
              </a:rPr>
              <a:t>-SiPM (50% FF)</a:t>
            </a:r>
            <a:endParaRPr lang="en-US" sz="1200" i="1" dirty="0">
              <a:solidFill>
                <a:srgbClr val="FFFFFF"/>
              </a:solidFill>
            </a:endParaRPr>
          </a:p>
        </p:txBody>
      </p:sp>
      <p:sp>
        <p:nvSpPr>
          <p:cNvPr id="38" name="TextBox 37"/>
          <p:cNvSpPr txBox="1"/>
          <p:nvPr/>
        </p:nvSpPr>
        <p:spPr>
          <a:xfrm>
            <a:off x="2465825" y="4511150"/>
            <a:ext cx="629199" cy="276999"/>
          </a:xfrm>
          <a:prstGeom prst="rect">
            <a:avLst/>
          </a:prstGeom>
          <a:noFill/>
        </p:spPr>
        <p:txBody>
          <a:bodyPr wrap="none" rtlCol="0">
            <a:spAutoFit/>
          </a:bodyPr>
          <a:lstStyle/>
          <a:p>
            <a:r>
              <a:rPr lang="en-US" sz="1200" dirty="0" smtClean="0">
                <a:solidFill>
                  <a:srgbClr val="FFFFFF"/>
                </a:solidFill>
              </a:rPr>
              <a:t>Crystal</a:t>
            </a:r>
            <a:endParaRPr lang="en-US" sz="1200" dirty="0">
              <a:solidFill>
                <a:srgbClr val="FFFFFF"/>
              </a:solidFill>
            </a:endParaRPr>
          </a:p>
        </p:txBody>
      </p:sp>
      <p:grpSp>
        <p:nvGrpSpPr>
          <p:cNvPr id="42" name="Group 41"/>
          <p:cNvGrpSpPr/>
          <p:nvPr/>
        </p:nvGrpSpPr>
        <p:grpSpPr>
          <a:xfrm>
            <a:off x="540874" y="2739153"/>
            <a:ext cx="1916565" cy="1064007"/>
            <a:chOff x="345480" y="1830854"/>
            <a:chExt cx="2423923" cy="1345674"/>
          </a:xfrm>
        </p:grpSpPr>
        <p:pic>
          <p:nvPicPr>
            <p:cNvPr id="209" name="Picture 11" descr="µstructure pris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997" y="1906133"/>
              <a:ext cx="2365406" cy="1270395"/>
            </a:xfrm>
            <a:prstGeom prst="rect">
              <a:avLst/>
            </a:prstGeom>
            <a:solidFill>
              <a:srgbClr val="000000"/>
            </a:solidFill>
            <a:ln>
              <a:noFill/>
            </a:ln>
            <a:extLst/>
          </p:spPr>
        </p:pic>
        <p:sp>
          <p:nvSpPr>
            <p:cNvPr id="39" name="TextBox 38"/>
            <p:cNvSpPr txBox="1"/>
            <p:nvPr/>
          </p:nvSpPr>
          <p:spPr>
            <a:xfrm>
              <a:off x="345480" y="1830854"/>
              <a:ext cx="1274708" cy="461665"/>
            </a:xfrm>
            <a:prstGeom prst="rect">
              <a:avLst/>
            </a:prstGeom>
            <a:noFill/>
          </p:spPr>
          <p:txBody>
            <a:bodyPr wrap="none" rtlCol="0">
              <a:spAutoFit/>
            </a:bodyPr>
            <a:lstStyle/>
            <a:p>
              <a:r>
                <a:rPr lang="en-US" sz="1200" b="1" dirty="0" smtClean="0">
                  <a:solidFill>
                    <a:srgbClr val="0000FF"/>
                  </a:solidFill>
                </a:rPr>
                <a:t>Optical Grating/</a:t>
              </a:r>
            </a:p>
            <a:p>
              <a:r>
                <a:rPr lang="en-US" sz="1200" b="1" dirty="0" smtClean="0">
                  <a:solidFill>
                    <a:srgbClr val="0000FF"/>
                  </a:solidFill>
                </a:rPr>
                <a:t>Lenticular Lens</a:t>
              </a:r>
              <a:endParaRPr lang="en-US" sz="1200" b="1" dirty="0">
                <a:solidFill>
                  <a:srgbClr val="0000FF"/>
                </a:solidFill>
              </a:endParaRPr>
            </a:p>
          </p:txBody>
        </p:sp>
        <p:grpSp>
          <p:nvGrpSpPr>
            <p:cNvPr id="41" name="Group 40"/>
            <p:cNvGrpSpPr/>
            <p:nvPr/>
          </p:nvGrpSpPr>
          <p:grpSpPr>
            <a:xfrm>
              <a:off x="1917680" y="2607561"/>
              <a:ext cx="524114" cy="510993"/>
              <a:chOff x="1917680" y="2607561"/>
              <a:chExt cx="524114" cy="510993"/>
            </a:xfrm>
          </p:grpSpPr>
          <p:sp>
            <p:nvSpPr>
              <p:cNvPr id="366" name="Line 7"/>
              <p:cNvSpPr>
                <a:spLocks noChangeShapeType="1"/>
              </p:cNvSpPr>
              <p:nvPr/>
            </p:nvSpPr>
            <p:spPr bwMode="auto">
              <a:xfrm>
                <a:off x="2100141" y="2607561"/>
                <a:ext cx="0" cy="510993"/>
              </a:xfrm>
              <a:prstGeom prst="line">
                <a:avLst/>
              </a:prstGeom>
              <a:noFill/>
              <a:ln w="190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9" name="Text Box 10"/>
              <p:cNvSpPr txBox="1">
                <a:spLocks noChangeArrowheads="1"/>
              </p:cNvSpPr>
              <p:nvPr/>
            </p:nvSpPr>
            <p:spPr bwMode="auto">
              <a:xfrm>
                <a:off x="1917680" y="2741432"/>
                <a:ext cx="524114" cy="204357"/>
              </a:xfrm>
              <a:prstGeom prst="rect">
                <a:avLst/>
              </a:prstGeom>
              <a:solidFill>
                <a:srgbClr val="000000"/>
              </a:solidFill>
              <a:ln w="9525">
                <a:solidFill>
                  <a:srgbClr val="000000"/>
                </a:solidFill>
                <a:miter lim="800000"/>
                <a:headEnd/>
                <a:tailEnd/>
              </a:ln>
              <a:extLst/>
            </p:spPr>
            <p:txBody>
              <a:bodyPr wrap="none"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50" dirty="0" smtClean="0">
                    <a:solidFill>
                      <a:schemeClr val="bg1"/>
                    </a:solidFill>
                  </a:rPr>
                  <a:t>500µm</a:t>
                </a:r>
                <a:endParaRPr lang="en-US" sz="1050" dirty="0">
                  <a:solidFill>
                    <a:schemeClr val="bg1"/>
                  </a:solidFill>
                </a:endParaRPr>
              </a:p>
            </p:txBody>
          </p:sp>
        </p:grpSp>
      </p:grpSp>
      <p:pic>
        <p:nvPicPr>
          <p:cNvPr id="9" name="Picture 8"/>
          <p:cNvPicPr>
            <a:picLocks noChangeAspect="1"/>
          </p:cNvPicPr>
          <p:nvPr/>
        </p:nvPicPr>
        <p:blipFill>
          <a:blip r:embed="rId4"/>
          <a:stretch>
            <a:fillRect/>
          </a:stretch>
        </p:blipFill>
        <p:spPr>
          <a:xfrm>
            <a:off x="5853574" y="4589348"/>
            <a:ext cx="1460096" cy="1105253"/>
          </a:xfrm>
          <a:prstGeom prst="rect">
            <a:avLst/>
          </a:prstGeom>
        </p:spPr>
      </p:pic>
      <p:cxnSp>
        <p:nvCxnSpPr>
          <p:cNvPr id="52" name="Straight Arrow Connector 51"/>
          <p:cNvCxnSpPr>
            <a:endCxn id="9" idx="1"/>
          </p:cNvCxnSpPr>
          <p:nvPr/>
        </p:nvCxnSpPr>
        <p:spPr bwMode="auto">
          <a:xfrm>
            <a:off x="4643721" y="4758807"/>
            <a:ext cx="1209853" cy="383168"/>
          </a:xfrm>
          <a:prstGeom prst="straightConnector1">
            <a:avLst/>
          </a:prstGeom>
          <a:solidFill>
            <a:schemeClr val="accent1"/>
          </a:solidFill>
          <a:ln w="9525" cap="flat" cmpd="sng" algn="ctr">
            <a:solidFill>
              <a:srgbClr val="FF9900"/>
            </a:solidFill>
            <a:prstDash val="solid"/>
            <a:round/>
            <a:headEnd type="none" w="med" len="med"/>
            <a:tailEnd type="arrow"/>
          </a:ln>
          <a:effectLst/>
        </p:spPr>
      </p:cxnSp>
      <p:cxnSp>
        <p:nvCxnSpPr>
          <p:cNvPr id="56" name="Straight Arrow Connector 55"/>
          <p:cNvCxnSpPr/>
          <p:nvPr/>
        </p:nvCxnSpPr>
        <p:spPr bwMode="auto">
          <a:xfrm flipH="1" flipV="1">
            <a:off x="2366041" y="3501367"/>
            <a:ext cx="1382780" cy="435847"/>
          </a:xfrm>
          <a:prstGeom prst="straightConnector1">
            <a:avLst/>
          </a:prstGeom>
          <a:solidFill>
            <a:schemeClr val="accent1"/>
          </a:solidFill>
          <a:ln w="9525" cap="flat" cmpd="sng" algn="ctr">
            <a:solidFill>
              <a:srgbClr val="FF9900"/>
            </a:solidFill>
            <a:prstDash val="solid"/>
            <a:round/>
            <a:headEnd type="none" w="med" len="med"/>
            <a:tailEnd type="arrow"/>
          </a:ln>
          <a:effectLst/>
        </p:spPr>
      </p:cxnSp>
      <p:pic>
        <p:nvPicPr>
          <p:cNvPr id="396" name="Picture 5" descr="LOGO RVB plus peti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91326" y="928374"/>
            <a:ext cx="949392" cy="334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7" name="Picture 396"/>
          <p:cNvPicPr>
            <a:picLocks noChangeAspect="1"/>
          </p:cNvPicPr>
          <p:nvPr/>
        </p:nvPicPr>
        <p:blipFill>
          <a:blip r:embed="rId6"/>
          <a:stretch>
            <a:fillRect/>
          </a:stretch>
        </p:blipFill>
        <p:spPr>
          <a:xfrm>
            <a:off x="7610859" y="2517071"/>
            <a:ext cx="1145994" cy="1257959"/>
          </a:xfrm>
          <a:prstGeom prst="rect">
            <a:avLst/>
          </a:prstGeom>
        </p:spPr>
      </p:pic>
      <p:grpSp>
        <p:nvGrpSpPr>
          <p:cNvPr id="4" name="Group 3"/>
          <p:cNvGrpSpPr/>
          <p:nvPr/>
        </p:nvGrpSpPr>
        <p:grpSpPr>
          <a:xfrm>
            <a:off x="7671829" y="2616877"/>
            <a:ext cx="1025525" cy="111009"/>
            <a:chOff x="7671829" y="2616877"/>
            <a:chExt cx="1025525" cy="111009"/>
          </a:xfrm>
        </p:grpSpPr>
        <p:sp>
          <p:nvSpPr>
            <p:cNvPr id="60" name="Up Arrow 59"/>
            <p:cNvSpPr/>
            <p:nvPr/>
          </p:nvSpPr>
          <p:spPr bwMode="auto">
            <a:xfrm>
              <a:off x="7802004" y="2616877"/>
              <a:ext cx="117475" cy="111009"/>
            </a:xfrm>
            <a:prstGeom prst="upArrow">
              <a:avLst/>
            </a:prstGeom>
            <a:solidFill>
              <a:srgbClr val="3366FF"/>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98" name="Up Arrow 397"/>
            <p:cNvSpPr/>
            <p:nvPr/>
          </p:nvSpPr>
          <p:spPr bwMode="auto">
            <a:xfrm>
              <a:off x="7671829" y="2616877"/>
              <a:ext cx="117475" cy="111009"/>
            </a:xfrm>
            <a:prstGeom prst="upArrow">
              <a:avLst/>
            </a:prstGeom>
            <a:solidFill>
              <a:srgbClr val="3366FF"/>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99" name="Up Arrow 398"/>
            <p:cNvSpPr/>
            <p:nvPr/>
          </p:nvSpPr>
          <p:spPr bwMode="auto">
            <a:xfrm>
              <a:off x="7935354" y="2616877"/>
              <a:ext cx="117475" cy="111009"/>
            </a:xfrm>
            <a:prstGeom prst="upArrow">
              <a:avLst/>
            </a:prstGeom>
            <a:solidFill>
              <a:srgbClr val="3366FF"/>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400" name="Up Arrow 399"/>
            <p:cNvSpPr/>
            <p:nvPr/>
          </p:nvSpPr>
          <p:spPr bwMode="auto">
            <a:xfrm>
              <a:off x="8065529" y="2616877"/>
              <a:ext cx="117475" cy="111009"/>
            </a:xfrm>
            <a:prstGeom prst="upArrow">
              <a:avLst/>
            </a:prstGeom>
            <a:solidFill>
              <a:srgbClr val="3366FF"/>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401" name="Up Arrow 400"/>
            <p:cNvSpPr/>
            <p:nvPr/>
          </p:nvSpPr>
          <p:spPr bwMode="auto">
            <a:xfrm>
              <a:off x="8192529" y="2616877"/>
              <a:ext cx="117475" cy="111009"/>
            </a:xfrm>
            <a:prstGeom prst="upArrow">
              <a:avLst/>
            </a:prstGeom>
            <a:solidFill>
              <a:srgbClr val="3366FF"/>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402" name="Up Arrow 401"/>
            <p:cNvSpPr/>
            <p:nvPr/>
          </p:nvSpPr>
          <p:spPr bwMode="auto">
            <a:xfrm>
              <a:off x="8325879" y="2616877"/>
              <a:ext cx="117475" cy="111009"/>
            </a:xfrm>
            <a:prstGeom prst="upArrow">
              <a:avLst/>
            </a:prstGeom>
            <a:solidFill>
              <a:srgbClr val="3366FF"/>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403" name="Up Arrow 402"/>
            <p:cNvSpPr/>
            <p:nvPr/>
          </p:nvSpPr>
          <p:spPr bwMode="auto">
            <a:xfrm>
              <a:off x="8452879" y="2616877"/>
              <a:ext cx="117475" cy="111009"/>
            </a:xfrm>
            <a:prstGeom prst="upArrow">
              <a:avLst/>
            </a:prstGeom>
            <a:solidFill>
              <a:srgbClr val="3366FF"/>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404" name="Up Arrow 403"/>
            <p:cNvSpPr/>
            <p:nvPr/>
          </p:nvSpPr>
          <p:spPr bwMode="auto">
            <a:xfrm>
              <a:off x="8579879" y="2616877"/>
              <a:ext cx="117475" cy="111009"/>
            </a:xfrm>
            <a:prstGeom prst="upArrow">
              <a:avLst/>
            </a:prstGeom>
            <a:solidFill>
              <a:srgbClr val="3366FF"/>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sp>
        <p:nvSpPr>
          <p:cNvPr id="62" name="Rectangle 61"/>
          <p:cNvSpPr/>
          <p:nvPr/>
        </p:nvSpPr>
        <p:spPr bwMode="auto">
          <a:xfrm>
            <a:off x="7633730" y="2908977"/>
            <a:ext cx="1098550" cy="844550"/>
          </a:xfrm>
          <a:prstGeom prst="rect">
            <a:avLst/>
          </a:prstGeom>
          <a:pattFill prst="lgConfetti">
            <a:fgClr>
              <a:srgbClr val="0000FF"/>
            </a:fgClr>
            <a:bgClr>
              <a:prstClr val="white"/>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63" name="TextBox 62"/>
          <p:cNvSpPr txBox="1"/>
          <p:nvPr/>
        </p:nvSpPr>
        <p:spPr>
          <a:xfrm>
            <a:off x="7715255" y="3210602"/>
            <a:ext cx="915635" cy="369332"/>
          </a:xfrm>
          <a:prstGeom prst="rect">
            <a:avLst/>
          </a:prstGeom>
          <a:noFill/>
        </p:spPr>
        <p:txBody>
          <a:bodyPr wrap="none" rtlCol="0">
            <a:spAutoFit/>
          </a:bodyPr>
          <a:lstStyle/>
          <a:p>
            <a:r>
              <a:rPr lang="en-US" sz="1800" b="1" dirty="0" smtClean="0"/>
              <a:t>Crystal</a:t>
            </a:r>
            <a:endParaRPr lang="en-US" sz="1800" b="1" dirty="0"/>
          </a:p>
        </p:txBody>
      </p:sp>
      <p:sp>
        <p:nvSpPr>
          <p:cNvPr id="96" name="Up Arrow 95"/>
          <p:cNvSpPr/>
          <p:nvPr/>
        </p:nvSpPr>
        <p:spPr bwMode="auto">
          <a:xfrm>
            <a:off x="7627379" y="2912152"/>
            <a:ext cx="1104901" cy="222249"/>
          </a:xfrm>
          <a:prstGeom prst="upArrow">
            <a:avLst/>
          </a:prstGeom>
          <a:pattFill prst="pct80">
            <a:fgClr>
              <a:srgbClr val="3366FF"/>
            </a:fgClr>
            <a:bgClr>
              <a:prstClr val="white"/>
            </a:bgClr>
          </a:patt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8" name="Bent-Up Arrow 97"/>
          <p:cNvSpPr/>
          <p:nvPr/>
        </p:nvSpPr>
        <p:spPr bwMode="auto">
          <a:xfrm flipV="1">
            <a:off x="7252468" y="1560762"/>
            <a:ext cx="1170494" cy="933401"/>
          </a:xfrm>
          <a:prstGeom prst="bentUpArrow">
            <a:avLst>
              <a:gd name="adj1" fmla="val 7494"/>
              <a:gd name="adj2" fmla="val 24254"/>
              <a:gd name="adj3" fmla="val 22761"/>
            </a:avLst>
          </a:prstGeom>
          <a:gradFill flip="none" rotWithShape="1">
            <a:gsLst>
              <a:gs pos="100000">
                <a:schemeClr val="accent1"/>
              </a:gs>
              <a:gs pos="72000">
                <a:srgbClr val="FFFFFF"/>
              </a:gs>
              <a:gs pos="0">
                <a:srgbClr val="FFFF00"/>
              </a:gs>
            </a:gsLst>
            <a:lin ang="0" scaled="1"/>
            <a:tileRect/>
          </a:gra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4" name="Date Placeholder 3"/>
          <p:cNvSpPr>
            <a:spLocks noGrp="1"/>
          </p:cNvSpPr>
          <p:nvPr>
            <p:ph type="dt" sz="quarter" idx="10"/>
          </p:nvPr>
        </p:nvSpPr>
        <p:spPr bwMode="auto">
          <a:xfrm>
            <a:off x="762000" y="6172200"/>
            <a:ext cx="2057400" cy="457200"/>
          </a:xfrm>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185"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183" name="TextBox 182"/>
          <p:cNvSpPr txBox="1"/>
          <p:nvPr/>
        </p:nvSpPr>
        <p:spPr>
          <a:xfrm>
            <a:off x="6665895" y="2457269"/>
            <a:ext cx="672325" cy="261610"/>
          </a:xfrm>
          <a:prstGeom prst="rect">
            <a:avLst/>
          </a:prstGeom>
          <a:noFill/>
        </p:spPr>
        <p:txBody>
          <a:bodyPr wrap="none" rtlCol="0">
            <a:spAutoFit/>
          </a:bodyPr>
          <a:lstStyle/>
          <a:p>
            <a:r>
              <a:rPr lang="en-US" sz="1100" i="1" dirty="0" smtClean="0">
                <a:solidFill>
                  <a:srgbClr val="FFFFFF"/>
                </a:solidFill>
              </a:rPr>
              <a:t>d</a:t>
            </a:r>
            <a:r>
              <a:rPr lang="en-US" sz="1100" dirty="0" smtClean="0">
                <a:solidFill>
                  <a:srgbClr val="FFFFFF"/>
                </a:solidFill>
              </a:rPr>
              <a:t>-SiPM</a:t>
            </a:r>
            <a:endParaRPr lang="en-US" sz="1100" i="1" dirty="0">
              <a:solidFill>
                <a:srgbClr val="FFFFFF"/>
              </a:solidFill>
            </a:endParaRPr>
          </a:p>
        </p:txBody>
      </p:sp>
      <p:sp>
        <p:nvSpPr>
          <p:cNvPr id="186" name="TextBox 185"/>
          <p:cNvSpPr txBox="1"/>
          <p:nvPr/>
        </p:nvSpPr>
        <p:spPr>
          <a:xfrm>
            <a:off x="6735629" y="2699845"/>
            <a:ext cx="584233" cy="261610"/>
          </a:xfrm>
          <a:prstGeom prst="rect">
            <a:avLst/>
          </a:prstGeom>
          <a:noFill/>
        </p:spPr>
        <p:txBody>
          <a:bodyPr wrap="none" rtlCol="0">
            <a:spAutoFit/>
          </a:bodyPr>
          <a:lstStyle/>
          <a:p>
            <a:r>
              <a:rPr lang="en-US" sz="1100" dirty="0" smtClean="0">
                <a:solidFill>
                  <a:srgbClr val="FFFFFF"/>
                </a:solidFill>
              </a:rPr>
              <a:t>grating</a:t>
            </a:r>
            <a:endParaRPr lang="en-US" sz="1100" dirty="0">
              <a:solidFill>
                <a:srgbClr val="FFFFFF"/>
              </a:solidFill>
            </a:endParaRPr>
          </a:p>
        </p:txBody>
      </p:sp>
      <p:cxnSp>
        <p:nvCxnSpPr>
          <p:cNvPr id="187" name="Straight Arrow Connector 186"/>
          <p:cNvCxnSpPr/>
          <p:nvPr/>
        </p:nvCxnSpPr>
        <p:spPr bwMode="auto">
          <a:xfrm>
            <a:off x="7229527" y="2600048"/>
            <a:ext cx="360725" cy="0"/>
          </a:xfrm>
          <a:prstGeom prst="straightConnector1">
            <a:avLst/>
          </a:prstGeom>
          <a:solidFill>
            <a:schemeClr val="accent1"/>
          </a:solidFill>
          <a:ln w="9525" cap="flat" cmpd="sng" algn="ctr">
            <a:solidFill>
              <a:schemeClr val="bg1"/>
            </a:solidFill>
            <a:prstDash val="solid"/>
            <a:round/>
            <a:headEnd type="none" w="med" len="med"/>
            <a:tailEnd type="arrow"/>
          </a:ln>
          <a:effectLst/>
        </p:spPr>
      </p:cxnSp>
      <p:cxnSp>
        <p:nvCxnSpPr>
          <p:cNvPr id="188" name="Straight Arrow Connector 187"/>
          <p:cNvCxnSpPr/>
          <p:nvPr/>
        </p:nvCxnSpPr>
        <p:spPr bwMode="auto">
          <a:xfrm>
            <a:off x="7231625" y="2850138"/>
            <a:ext cx="360725" cy="0"/>
          </a:xfrm>
          <a:prstGeom prst="straightConnector1">
            <a:avLst/>
          </a:prstGeom>
          <a:solidFill>
            <a:schemeClr val="accent1"/>
          </a:solidFill>
          <a:ln w="9525" cap="flat" cmpd="sng" algn="ctr">
            <a:solidFill>
              <a:schemeClr val="bg1"/>
            </a:solidFill>
            <a:prstDash val="solid"/>
            <a:round/>
            <a:headEnd type="none" w="med" len="med"/>
            <a:tailEnd type="arrow"/>
          </a:ln>
          <a:effectLst/>
        </p:spPr>
      </p:cxnSp>
    </p:spTree>
    <p:extLst>
      <p:ext uri="{BB962C8B-B14F-4D97-AF65-F5344CB8AC3E}">
        <p14:creationId xmlns:p14="http://schemas.microsoft.com/office/powerpoint/2010/main" val="42255032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2000" fill="hold" nodeType="afterEffect">
                                  <p:stCondLst>
                                    <p:cond delay="0"/>
                                  </p:stCondLst>
                                  <p:childTnLst>
                                    <p:anim calcmode="discrete" valueType="str">
                                      <p:cBhvr>
                                        <p:cTn id="6" dur="2000" fill="hold"/>
                                        <p:tgtEl>
                                          <p:spTgt spid="5"/>
                                        </p:tgtEl>
                                        <p:attrNameLst>
                                          <p:attrName>style.visibility</p:attrName>
                                        </p:attrNameLst>
                                      </p:cBhvr>
                                      <p:tavLst>
                                        <p:tav tm="0">
                                          <p:val>
                                            <p:strVal val="hidden"/>
                                          </p:val>
                                        </p:tav>
                                        <p:tav tm="50000">
                                          <p:val>
                                            <p:strVal val="visible"/>
                                          </p:val>
                                        </p:tav>
                                      </p:tavLst>
                                    </p:anim>
                                  </p:childTnLst>
                                </p:cTn>
                              </p:par>
                              <p:par>
                                <p:cTn id="7" presetID="35" presetClass="emph" presetSubtype="0" repeatCount="2000" fill="hold" nodeType="withEffect">
                                  <p:stCondLst>
                                    <p:cond delay="0"/>
                                  </p:stCondLst>
                                  <p:childTnLst>
                                    <p:anim calcmode="discrete" valueType="str">
                                      <p:cBhvr>
                                        <p:cTn id="8" dur="2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33</a:t>
            </a:fld>
            <a:endParaRPr lang="en-US" sz="800"/>
          </a:p>
        </p:txBody>
      </p:sp>
      <p:sp>
        <p:nvSpPr>
          <p:cNvPr id="29" name="Title 1"/>
          <p:cNvSpPr>
            <a:spLocks noGrp="1"/>
          </p:cNvSpPr>
          <p:nvPr>
            <p:ph type="title"/>
          </p:nvPr>
        </p:nvSpPr>
        <p:spPr>
          <a:xfrm>
            <a:off x="1038105" y="-152400"/>
            <a:ext cx="7772400" cy="1143000"/>
          </a:xfrm>
        </p:spPr>
        <p:txBody>
          <a:bodyPr/>
          <a:lstStyle/>
          <a:p>
            <a:pPr algn="l"/>
            <a:r>
              <a:rPr lang="en-US" dirty="0" smtClean="0"/>
              <a:t>Diffractive Optics: Tests</a:t>
            </a:r>
            <a:endParaRPr lang="en-US" dirty="0"/>
          </a:p>
        </p:txBody>
      </p:sp>
      <p:sp>
        <p:nvSpPr>
          <p:cNvPr id="8" name="Rectangle 7"/>
          <p:cNvSpPr/>
          <p:nvPr/>
        </p:nvSpPr>
        <p:spPr bwMode="auto">
          <a:xfrm rot="5400000" flipH="1">
            <a:off x="1966307" y="1670237"/>
            <a:ext cx="1448727" cy="360780"/>
          </a:xfrm>
          <a:prstGeom prst="rect">
            <a:avLst/>
          </a:prstGeom>
          <a:gradFill flip="none" rotWithShape="1">
            <a:gsLst>
              <a:gs pos="100000">
                <a:srgbClr val="33C5FF"/>
              </a:gs>
              <a:gs pos="0">
                <a:srgbClr val="FFFFFF"/>
              </a:gs>
            </a:gsLst>
            <a:path path="shape">
              <a:fillToRect l="50000" t="50000" r="50000" b="50000"/>
            </a:path>
            <a:tileRect/>
          </a:gra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p>
        </p:txBody>
      </p:sp>
      <p:sp>
        <p:nvSpPr>
          <p:cNvPr id="7" name="Rectangle 6"/>
          <p:cNvSpPr/>
          <p:nvPr/>
        </p:nvSpPr>
        <p:spPr>
          <a:xfrm>
            <a:off x="726776" y="1466619"/>
            <a:ext cx="1096821" cy="618218"/>
          </a:xfrm>
          <a:prstGeom prst="rect">
            <a:avLst/>
          </a:prstGeom>
          <a:solidFill>
            <a:schemeClr val="bg1">
              <a:lumMod val="65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xplosion 1 8"/>
          <p:cNvSpPr/>
          <p:nvPr/>
        </p:nvSpPr>
        <p:spPr bwMode="auto">
          <a:xfrm rot="5400000">
            <a:off x="2466127" y="1739181"/>
            <a:ext cx="176408" cy="135587"/>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p>
        </p:txBody>
      </p:sp>
      <p:cxnSp>
        <p:nvCxnSpPr>
          <p:cNvPr id="10" name="Straight Arrow Connector 9"/>
          <p:cNvCxnSpPr/>
          <p:nvPr/>
        </p:nvCxnSpPr>
        <p:spPr>
          <a:xfrm>
            <a:off x="1881969" y="1814367"/>
            <a:ext cx="574929"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a:spLocks noChangeArrowheads="1"/>
          </p:cNvSpPr>
          <p:nvPr/>
        </p:nvSpPr>
        <p:spPr bwMode="auto">
          <a:xfrm rot="5400000">
            <a:off x="2616227" y="2438339"/>
            <a:ext cx="139992" cy="438925"/>
          </a:xfrm>
          <a:prstGeom prst="rect">
            <a:avLst/>
          </a:prstGeom>
          <a:solidFill>
            <a:schemeClr val="accent1">
              <a:lumMod val="60000"/>
              <a:lumOff val="40000"/>
            </a:schemeClr>
          </a:solidFill>
          <a:ln w="3175" algn="ctr">
            <a:solidFill>
              <a:schemeClr val="tx1"/>
            </a:solidFill>
            <a:miter lim="800000"/>
            <a:headEnd/>
            <a:tailEnd/>
          </a:ln>
        </p:spPr>
        <p:txBody>
          <a:bodyPr anchor="ctr"/>
          <a:lstStyle/>
          <a:p>
            <a:pPr algn="ctr" fontAlgn="auto">
              <a:spcBef>
                <a:spcPts val="0"/>
              </a:spcBef>
              <a:spcAft>
                <a:spcPts val="0"/>
              </a:spcAft>
              <a:defRPr/>
            </a:pPr>
            <a:endParaRPr lang="en-GB" sz="1050">
              <a:solidFill>
                <a:schemeClr val="lt1"/>
              </a:solidFill>
              <a:latin typeface="+mn-lt"/>
            </a:endParaRPr>
          </a:p>
        </p:txBody>
      </p:sp>
      <p:sp>
        <p:nvSpPr>
          <p:cNvPr id="18" name="Flowchart: Process 16"/>
          <p:cNvSpPr/>
          <p:nvPr/>
        </p:nvSpPr>
        <p:spPr>
          <a:xfrm>
            <a:off x="2166774" y="2739449"/>
            <a:ext cx="1068688" cy="231832"/>
          </a:xfrm>
          <a:prstGeom prst="flowChartProcess">
            <a:avLst/>
          </a:prstGeom>
          <a:solidFill>
            <a:schemeClr val="bg2">
              <a:lumMod val="50000"/>
            </a:schemeClr>
          </a:solidFill>
          <a:ln w="158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70"/>
          <p:cNvSpPr txBox="1">
            <a:spLocks noChangeArrowheads="1"/>
          </p:cNvSpPr>
          <p:nvPr/>
        </p:nvSpPr>
        <p:spPr bwMode="auto">
          <a:xfrm>
            <a:off x="2376485" y="2677240"/>
            <a:ext cx="642074" cy="406130"/>
          </a:xfrm>
          <a:prstGeom prst="rect">
            <a:avLst/>
          </a:prstGeom>
          <a:noFill/>
          <a:ln w="9525">
            <a:noFill/>
            <a:miter lim="800000"/>
            <a:headEnd/>
            <a:tailEnd/>
          </a:ln>
        </p:spPr>
        <p:txBody>
          <a:bodyPr wrap="none">
            <a:spAutoFit/>
          </a:bodyPr>
          <a:lstStyle/>
          <a:p>
            <a:pPr algn="ctr"/>
            <a:r>
              <a:rPr lang="fr-FR" sz="1400" dirty="0" smtClean="0">
                <a:solidFill>
                  <a:srgbClr val="FFFFFF"/>
                </a:solidFill>
                <a:latin typeface="Calibri" pitchFamily="34" charset="0"/>
              </a:rPr>
              <a:t>CCD</a:t>
            </a:r>
            <a:endParaRPr lang="fr-FR" sz="1400" dirty="0">
              <a:solidFill>
                <a:srgbClr val="FFFFFF"/>
              </a:solidFill>
              <a:latin typeface="Calibri" pitchFamily="34" charset="0"/>
            </a:endParaRPr>
          </a:p>
        </p:txBody>
      </p:sp>
      <p:cxnSp>
        <p:nvCxnSpPr>
          <p:cNvPr id="20" name="Curved Connector 19"/>
          <p:cNvCxnSpPr>
            <a:stCxn id="18" idx="3"/>
          </p:cNvCxnSpPr>
          <p:nvPr/>
        </p:nvCxnSpPr>
        <p:spPr>
          <a:xfrm flipV="1">
            <a:off x="3235462" y="2364317"/>
            <a:ext cx="1436406" cy="491048"/>
          </a:xfrm>
          <a:prstGeom prst="curvedConnector3">
            <a:avLst>
              <a:gd name="adj1" fmla="val 50000"/>
            </a:avLst>
          </a:prstGeom>
        </p:spPr>
        <p:style>
          <a:lnRef idx="1">
            <a:schemeClr val="accent1"/>
          </a:lnRef>
          <a:fillRef idx="0">
            <a:schemeClr val="accent1"/>
          </a:fillRef>
          <a:effectRef idx="0">
            <a:schemeClr val="accent1"/>
          </a:effectRef>
          <a:fontRef idx="minor">
            <a:schemeClr val="tx1"/>
          </a:fontRef>
        </p:style>
      </p:cxnSp>
      <p:pic>
        <p:nvPicPr>
          <p:cNvPr id="21" name="Picture 20" descr="computer.png"/>
          <p:cNvPicPr>
            <a:picLocks noChangeAspect="1"/>
          </p:cNvPicPr>
          <p:nvPr/>
        </p:nvPicPr>
        <p:blipFill>
          <a:blip r:embed="rId3"/>
          <a:stretch>
            <a:fillRect/>
          </a:stretch>
        </p:blipFill>
        <p:spPr>
          <a:xfrm>
            <a:off x="4167746" y="1391111"/>
            <a:ext cx="1733786" cy="1755191"/>
          </a:xfrm>
          <a:prstGeom prst="rect">
            <a:avLst/>
          </a:prstGeom>
        </p:spPr>
      </p:pic>
      <p:cxnSp>
        <p:nvCxnSpPr>
          <p:cNvPr id="22" name="Straight Arrow Connector 21"/>
          <p:cNvCxnSpPr/>
          <p:nvPr/>
        </p:nvCxnSpPr>
        <p:spPr>
          <a:xfrm flipH="1">
            <a:off x="2872069" y="1369712"/>
            <a:ext cx="386951" cy="109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050169" y="1116747"/>
            <a:ext cx="1458302" cy="276999"/>
          </a:xfrm>
          <a:prstGeom prst="rect">
            <a:avLst/>
          </a:prstGeom>
          <a:noFill/>
        </p:spPr>
        <p:txBody>
          <a:bodyPr wrap="none" rtlCol="0">
            <a:spAutoFit/>
          </a:bodyPr>
          <a:lstStyle/>
          <a:p>
            <a:pPr algn="ctr"/>
            <a:r>
              <a:rPr lang="en-US" sz="1200" dirty="0" smtClean="0">
                <a:solidFill>
                  <a:srgbClr val="47FFD1"/>
                </a:solidFill>
              </a:rPr>
              <a:t>Crystal Matrix (4x4)</a:t>
            </a:r>
            <a:endParaRPr lang="en-US" sz="1200" dirty="0">
              <a:solidFill>
                <a:srgbClr val="47FFD1"/>
              </a:solidFill>
            </a:endParaRPr>
          </a:p>
        </p:txBody>
      </p:sp>
      <p:cxnSp>
        <p:nvCxnSpPr>
          <p:cNvPr id="38" name="Straight Connector 37"/>
          <p:cNvCxnSpPr/>
          <p:nvPr/>
        </p:nvCxnSpPr>
        <p:spPr bwMode="auto">
          <a:xfrm>
            <a:off x="2595212" y="1126826"/>
            <a:ext cx="0" cy="1444625"/>
          </a:xfrm>
          <a:prstGeom prst="line">
            <a:avLst/>
          </a:prstGeom>
          <a:solidFill>
            <a:schemeClr val="accent1"/>
          </a:solidFill>
          <a:ln w="6350" cap="flat" cmpd="sng" algn="ctr">
            <a:solidFill>
              <a:schemeClr val="tx1"/>
            </a:solidFill>
            <a:prstDash val="solid"/>
            <a:round/>
            <a:headEnd type="none" w="med" len="med"/>
            <a:tailEnd type="none" w="med" len="med"/>
          </a:ln>
          <a:effectLst/>
        </p:spPr>
      </p:cxnSp>
      <p:cxnSp>
        <p:nvCxnSpPr>
          <p:cNvPr id="39" name="Straight Connector 38"/>
          <p:cNvCxnSpPr/>
          <p:nvPr/>
        </p:nvCxnSpPr>
        <p:spPr bwMode="auto">
          <a:xfrm>
            <a:off x="2687287" y="1130001"/>
            <a:ext cx="0" cy="1444625"/>
          </a:xfrm>
          <a:prstGeom prst="line">
            <a:avLst/>
          </a:prstGeom>
          <a:solidFill>
            <a:schemeClr val="accent1"/>
          </a:solidFill>
          <a:ln w="6350" cap="flat" cmpd="sng" algn="ctr">
            <a:solidFill>
              <a:schemeClr val="tx1"/>
            </a:solidFill>
            <a:prstDash val="solid"/>
            <a:round/>
            <a:headEnd type="none" w="med" len="med"/>
            <a:tailEnd type="none" w="med" len="med"/>
          </a:ln>
          <a:effectLst/>
        </p:spPr>
      </p:cxnSp>
      <p:cxnSp>
        <p:nvCxnSpPr>
          <p:cNvPr id="40" name="Straight Connector 39"/>
          <p:cNvCxnSpPr/>
          <p:nvPr/>
        </p:nvCxnSpPr>
        <p:spPr bwMode="auto">
          <a:xfrm>
            <a:off x="2776187" y="1130001"/>
            <a:ext cx="0" cy="1444625"/>
          </a:xfrm>
          <a:prstGeom prst="line">
            <a:avLst/>
          </a:prstGeom>
          <a:solidFill>
            <a:schemeClr val="accent1"/>
          </a:solidFill>
          <a:ln w="6350" cap="flat" cmpd="sng" algn="ctr">
            <a:solidFill>
              <a:schemeClr val="tx1"/>
            </a:solidFill>
            <a:prstDash val="solid"/>
            <a:round/>
            <a:headEnd type="none" w="med" len="med"/>
            <a:tailEnd type="none" w="med" len="med"/>
          </a:ln>
          <a:effectLst/>
        </p:spPr>
      </p:cxnSp>
      <p:sp>
        <p:nvSpPr>
          <p:cNvPr id="76" name="TextBox 75"/>
          <p:cNvSpPr txBox="1"/>
          <p:nvPr/>
        </p:nvSpPr>
        <p:spPr>
          <a:xfrm>
            <a:off x="872132" y="3121528"/>
            <a:ext cx="4070345" cy="1107996"/>
          </a:xfrm>
          <a:prstGeom prst="rect">
            <a:avLst/>
          </a:prstGeom>
          <a:noFill/>
        </p:spPr>
        <p:txBody>
          <a:bodyPr wrap="none" rtlCol="0">
            <a:spAutoFit/>
          </a:bodyPr>
          <a:lstStyle/>
          <a:p>
            <a:r>
              <a:rPr lang="en-US" sz="1800" dirty="0" smtClean="0">
                <a:solidFill>
                  <a:srgbClr val="FFFF00"/>
                </a:solidFill>
              </a:rPr>
              <a:t>Tests with Proteus/AGILE crystal matrix:</a:t>
            </a:r>
          </a:p>
          <a:p>
            <a:pPr marL="285750" indent="-285750">
              <a:buFont typeface="Arial"/>
              <a:buChar char="•"/>
            </a:pPr>
            <a:r>
              <a:rPr lang="en-US" dirty="0" smtClean="0">
                <a:solidFill>
                  <a:srgbClr val="FFFF00"/>
                </a:solidFill>
              </a:rPr>
              <a:t>interface crystal-grating: air</a:t>
            </a:r>
          </a:p>
          <a:p>
            <a:pPr marL="285750" indent="-285750">
              <a:buFont typeface="Arial"/>
              <a:buChar char="•"/>
            </a:pPr>
            <a:r>
              <a:rPr lang="en-US" dirty="0" smtClean="0">
                <a:solidFill>
                  <a:srgbClr val="FFFF00"/>
                </a:solidFill>
              </a:rPr>
              <a:t>interface grating-CCD: air</a:t>
            </a:r>
          </a:p>
          <a:p>
            <a:pPr marL="285750" indent="-285750">
              <a:buFont typeface="Arial"/>
              <a:buChar char="•"/>
            </a:pPr>
            <a:r>
              <a:rPr lang="en-US" dirty="0" smtClean="0">
                <a:solidFill>
                  <a:srgbClr val="FFFF00"/>
                </a:solidFill>
              </a:rPr>
              <a:t>all crystals </a:t>
            </a:r>
            <a:r>
              <a:rPr lang="en-US" i="1" dirty="0" smtClean="0">
                <a:solidFill>
                  <a:srgbClr val="FFFF00"/>
                </a:solidFill>
              </a:rPr>
              <a:t>fully</a:t>
            </a:r>
            <a:r>
              <a:rPr lang="en-US" dirty="0" smtClean="0">
                <a:solidFill>
                  <a:srgbClr val="FFFF00"/>
                </a:solidFill>
              </a:rPr>
              <a:t> wrapped (3M-ESR </a:t>
            </a:r>
            <a:r>
              <a:rPr lang="en-US" dirty="0" err="1" smtClean="0">
                <a:solidFill>
                  <a:srgbClr val="FFFF00"/>
                </a:solidFill>
              </a:rPr>
              <a:t>Vikuiti</a:t>
            </a:r>
            <a:r>
              <a:rPr lang="en-US" dirty="0" smtClean="0">
                <a:solidFill>
                  <a:srgbClr val="FFFF00"/>
                </a:solidFill>
              </a:rPr>
              <a:t>)</a:t>
            </a:r>
            <a:endParaRPr lang="en-US" dirty="0">
              <a:solidFill>
                <a:srgbClr val="FFFF00"/>
              </a:solidFill>
            </a:endParaRPr>
          </a:p>
        </p:txBody>
      </p:sp>
      <p:cxnSp>
        <p:nvCxnSpPr>
          <p:cNvPr id="78" name="Straight Arrow Connector 77"/>
          <p:cNvCxnSpPr/>
          <p:nvPr/>
        </p:nvCxnSpPr>
        <p:spPr bwMode="auto">
          <a:xfrm>
            <a:off x="1813117" y="2716040"/>
            <a:ext cx="680876" cy="0"/>
          </a:xfrm>
          <a:prstGeom prst="straightConnector1">
            <a:avLst/>
          </a:prstGeom>
          <a:solidFill>
            <a:schemeClr val="accent1"/>
          </a:solidFill>
          <a:ln w="9525" cap="flat" cmpd="sng" algn="ctr">
            <a:solidFill>
              <a:schemeClr val="accent1">
                <a:lumMod val="60000"/>
                <a:lumOff val="40000"/>
              </a:schemeClr>
            </a:solidFill>
            <a:prstDash val="solid"/>
            <a:round/>
            <a:headEnd type="none" w="med" len="med"/>
            <a:tailEnd type="arrow"/>
          </a:ln>
          <a:effectLst/>
        </p:spPr>
      </p:cxnSp>
      <p:cxnSp>
        <p:nvCxnSpPr>
          <p:cNvPr id="85" name="Straight Arrow Connector 84"/>
          <p:cNvCxnSpPr>
            <a:endCxn id="16" idx="0"/>
          </p:cNvCxnSpPr>
          <p:nvPr/>
        </p:nvCxnSpPr>
        <p:spPr bwMode="auto">
          <a:xfrm flipH="1">
            <a:off x="2905686" y="2356451"/>
            <a:ext cx="299782" cy="301351"/>
          </a:xfrm>
          <a:prstGeom prst="straightConnector1">
            <a:avLst/>
          </a:prstGeom>
          <a:solidFill>
            <a:schemeClr val="accent1"/>
          </a:solidFill>
          <a:ln w="9525" cap="flat" cmpd="sng" algn="ctr">
            <a:solidFill>
              <a:srgbClr val="47FFD1"/>
            </a:solidFill>
            <a:prstDash val="solid"/>
            <a:round/>
            <a:headEnd type="none" w="med" len="med"/>
            <a:tailEnd type="arrow"/>
          </a:ln>
          <a:effectLst/>
        </p:spPr>
      </p:cxnSp>
      <p:sp>
        <p:nvSpPr>
          <p:cNvPr id="86" name="TextBox 85"/>
          <p:cNvSpPr txBox="1"/>
          <p:nvPr/>
        </p:nvSpPr>
        <p:spPr>
          <a:xfrm>
            <a:off x="3113666" y="2180482"/>
            <a:ext cx="807539" cy="261610"/>
          </a:xfrm>
          <a:prstGeom prst="rect">
            <a:avLst/>
          </a:prstGeom>
          <a:noFill/>
        </p:spPr>
        <p:txBody>
          <a:bodyPr wrap="none" rtlCol="0">
            <a:spAutoFit/>
          </a:bodyPr>
          <a:lstStyle/>
          <a:p>
            <a:r>
              <a:rPr lang="en-US" sz="1100" dirty="0" smtClean="0">
                <a:solidFill>
                  <a:srgbClr val="47FFD1"/>
                </a:solidFill>
              </a:rPr>
              <a:t>Glass plate</a:t>
            </a:r>
            <a:endParaRPr lang="en-US" sz="1100" dirty="0">
              <a:solidFill>
                <a:srgbClr val="47FFD1"/>
              </a:solidFill>
            </a:endParaRPr>
          </a:p>
        </p:txBody>
      </p:sp>
      <p:cxnSp>
        <p:nvCxnSpPr>
          <p:cNvPr id="87" name="Straight Arrow Connector 86"/>
          <p:cNvCxnSpPr/>
          <p:nvPr/>
        </p:nvCxnSpPr>
        <p:spPr bwMode="auto">
          <a:xfrm>
            <a:off x="1812511" y="2577709"/>
            <a:ext cx="680876" cy="0"/>
          </a:xfrm>
          <a:prstGeom prst="straightConnector1">
            <a:avLst/>
          </a:prstGeom>
          <a:solidFill>
            <a:schemeClr val="accent1"/>
          </a:solidFill>
          <a:ln w="9525" cap="flat" cmpd="sng" algn="ctr">
            <a:solidFill>
              <a:schemeClr val="accent1">
                <a:lumMod val="60000"/>
                <a:lumOff val="40000"/>
              </a:schemeClr>
            </a:solidFill>
            <a:prstDash val="solid"/>
            <a:round/>
            <a:headEnd type="none" w="med" len="med"/>
            <a:tailEnd type="arrow"/>
          </a:ln>
          <a:effectLst/>
        </p:spPr>
      </p:cxnSp>
      <p:pic>
        <p:nvPicPr>
          <p:cNvPr id="30" name="Picture 9" descr="F:\CERN\120215_XRay_107559dry contactCCD2\matrix40KeV_18microA\Object_20120215_1516_16 (2-15-2012 4-17-02 PM)\Object_20120215_1516_16 2.jpg"/>
          <p:cNvPicPr>
            <a:picLocks noChangeAspect="1" noChangeArrowheads="1"/>
          </p:cNvPicPr>
          <p:nvPr/>
        </p:nvPicPr>
        <p:blipFill>
          <a:blip r:embed="rId4"/>
          <a:srcRect/>
          <a:stretch>
            <a:fillRect/>
          </a:stretch>
        </p:blipFill>
        <p:spPr bwMode="auto">
          <a:xfrm flipH="1">
            <a:off x="6586815" y="1112020"/>
            <a:ext cx="1769941" cy="1455919"/>
          </a:xfrm>
          <a:prstGeom prst="rect">
            <a:avLst/>
          </a:prstGeom>
          <a:noFill/>
        </p:spPr>
      </p:pic>
      <p:sp>
        <p:nvSpPr>
          <p:cNvPr id="32" name="TextBox 31"/>
          <p:cNvSpPr txBox="1"/>
          <p:nvPr/>
        </p:nvSpPr>
        <p:spPr>
          <a:xfrm>
            <a:off x="7109372" y="1122745"/>
            <a:ext cx="1235471" cy="523220"/>
          </a:xfrm>
          <a:prstGeom prst="rect">
            <a:avLst/>
          </a:prstGeom>
          <a:noFill/>
        </p:spPr>
        <p:txBody>
          <a:bodyPr wrap="square" rtlCol="0">
            <a:spAutoFit/>
          </a:bodyPr>
          <a:lstStyle/>
          <a:p>
            <a:pPr algn="ctr"/>
            <a:r>
              <a:rPr lang="en-US" sz="1400" dirty="0" smtClean="0">
                <a:solidFill>
                  <a:srgbClr val="FFFF00"/>
                </a:solidFill>
              </a:rPr>
              <a:t>Bare crystal- matrix &amp; glass </a:t>
            </a:r>
            <a:endParaRPr lang="en-US" sz="1400" dirty="0">
              <a:solidFill>
                <a:srgbClr val="FFFF00"/>
              </a:solidFill>
            </a:endParaRPr>
          </a:p>
        </p:txBody>
      </p:sp>
      <p:cxnSp>
        <p:nvCxnSpPr>
          <p:cNvPr id="89" name="Straight Arrow Connector 88"/>
          <p:cNvCxnSpPr/>
          <p:nvPr/>
        </p:nvCxnSpPr>
        <p:spPr bwMode="auto">
          <a:xfrm>
            <a:off x="6441537" y="1873834"/>
            <a:ext cx="290105" cy="0"/>
          </a:xfrm>
          <a:prstGeom prst="straightConnector1">
            <a:avLst/>
          </a:prstGeom>
          <a:solidFill>
            <a:schemeClr val="accent1"/>
          </a:solidFill>
          <a:ln w="9525" cap="flat" cmpd="sng" algn="ctr">
            <a:solidFill>
              <a:schemeClr val="accent1">
                <a:lumMod val="60000"/>
                <a:lumOff val="40000"/>
              </a:schemeClr>
            </a:solidFill>
            <a:prstDash val="solid"/>
            <a:round/>
            <a:headEnd type="none" w="med" len="med"/>
            <a:tailEnd type="arrow"/>
          </a:ln>
          <a:effectLst/>
        </p:spPr>
      </p:cxnSp>
      <p:cxnSp>
        <p:nvCxnSpPr>
          <p:cNvPr id="90" name="Straight Arrow Connector 89"/>
          <p:cNvCxnSpPr/>
          <p:nvPr/>
        </p:nvCxnSpPr>
        <p:spPr bwMode="auto">
          <a:xfrm flipH="1">
            <a:off x="7136501" y="1873218"/>
            <a:ext cx="291922" cy="0"/>
          </a:xfrm>
          <a:prstGeom prst="straightConnector1">
            <a:avLst/>
          </a:prstGeom>
          <a:solidFill>
            <a:schemeClr val="accent1"/>
          </a:solidFill>
          <a:ln w="9525" cap="flat" cmpd="sng" algn="ctr">
            <a:solidFill>
              <a:schemeClr val="accent1">
                <a:lumMod val="60000"/>
                <a:lumOff val="40000"/>
              </a:schemeClr>
            </a:solidFill>
            <a:prstDash val="solid"/>
            <a:round/>
            <a:headEnd type="none" w="med" len="med"/>
            <a:tailEnd type="arrow"/>
          </a:ln>
          <a:effectLst/>
        </p:spPr>
      </p:cxnSp>
      <p:sp>
        <p:nvSpPr>
          <p:cNvPr id="94" name="TextBox 93"/>
          <p:cNvSpPr txBox="1"/>
          <p:nvPr/>
        </p:nvSpPr>
        <p:spPr>
          <a:xfrm>
            <a:off x="7359574" y="1713782"/>
            <a:ext cx="693369" cy="276999"/>
          </a:xfrm>
          <a:prstGeom prst="rect">
            <a:avLst/>
          </a:prstGeom>
          <a:noFill/>
        </p:spPr>
        <p:txBody>
          <a:bodyPr wrap="none" rtlCol="0">
            <a:spAutoFit/>
          </a:bodyPr>
          <a:lstStyle/>
          <a:p>
            <a:r>
              <a:rPr lang="en-US" sz="1200" dirty="0" smtClean="0">
                <a:solidFill>
                  <a:schemeClr val="accent1">
                    <a:lumMod val="60000"/>
                    <a:lumOff val="40000"/>
                  </a:schemeClr>
                </a:solidFill>
              </a:rPr>
              <a:t>0.71mm</a:t>
            </a:r>
            <a:endParaRPr lang="en-US" sz="1200" dirty="0">
              <a:solidFill>
                <a:schemeClr val="accent1">
                  <a:lumMod val="60000"/>
                  <a:lumOff val="40000"/>
                </a:schemeClr>
              </a:solidFill>
            </a:endParaRPr>
          </a:p>
        </p:txBody>
      </p:sp>
      <p:sp>
        <p:nvSpPr>
          <p:cNvPr id="23" name="TextBox 22"/>
          <p:cNvSpPr txBox="1"/>
          <p:nvPr/>
        </p:nvSpPr>
        <p:spPr>
          <a:xfrm>
            <a:off x="862053" y="1545124"/>
            <a:ext cx="800218" cy="461665"/>
          </a:xfrm>
          <a:prstGeom prst="rect">
            <a:avLst/>
          </a:prstGeom>
          <a:noFill/>
        </p:spPr>
        <p:txBody>
          <a:bodyPr wrap="none" rtlCol="0">
            <a:spAutoFit/>
          </a:bodyPr>
          <a:lstStyle/>
          <a:p>
            <a:pPr algn="ctr"/>
            <a:r>
              <a:rPr lang="en-US" sz="1200" dirty="0" smtClean="0"/>
              <a:t>X-Ray</a:t>
            </a:r>
            <a:br>
              <a:rPr lang="en-US" sz="1200" dirty="0" smtClean="0"/>
            </a:br>
            <a:r>
              <a:rPr lang="en-US" sz="1200" dirty="0" smtClean="0"/>
              <a:t>Generator</a:t>
            </a:r>
            <a:endParaRPr lang="en-US" sz="1200" dirty="0"/>
          </a:p>
        </p:txBody>
      </p:sp>
      <p:sp>
        <p:nvSpPr>
          <p:cNvPr id="79" name="TextBox 78"/>
          <p:cNvSpPr txBox="1"/>
          <p:nvPr/>
        </p:nvSpPr>
        <p:spPr>
          <a:xfrm>
            <a:off x="1009823" y="2494165"/>
            <a:ext cx="979755" cy="276999"/>
          </a:xfrm>
          <a:prstGeom prst="rect">
            <a:avLst/>
          </a:prstGeom>
          <a:solidFill>
            <a:schemeClr val="accent5">
              <a:lumMod val="50000"/>
            </a:schemeClr>
          </a:solidFill>
        </p:spPr>
        <p:txBody>
          <a:bodyPr wrap="none" rtlCol="0">
            <a:spAutoFit/>
          </a:bodyPr>
          <a:lstStyle/>
          <a:p>
            <a:r>
              <a:rPr lang="en-US" sz="1200" dirty="0" smtClean="0">
                <a:solidFill>
                  <a:schemeClr val="bg1"/>
                </a:solidFill>
              </a:rPr>
              <a:t>‘Air’ contact</a:t>
            </a:r>
            <a:endParaRPr lang="en-US" sz="1200" dirty="0">
              <a:solidFill>
                <a:schemeClr val="bg1"/>
              </a:solidFill>
            </a:endParaRPr>
          </a:p>
        </p:txBody>
      </p:sp>
      <p:pic>
        <p:nvPicPr>
          <p:cNvPr id="41" name="Picture 40" descr="bare crystal profile.JPG"/>
          <p:cNvPicPr>
            <a:picLocks noChangeAspect="1"/>
          </p:cNvPicPr>
          <p:nvPr/>
        </p:nvPicPr>
        <p:blipFill rotWithShape="1">
          <a:blip r:embed="rId5">
            <a:extLst>
              <a:ext uri="{28A0092B-C50C-407E-A947-70E740481C1C}">
                <a14:useLocalDpi xmlns:a14="http://schemas.microsoft.com/office/drawing/2010/main" val="0"/>
              </a:ext>
            </a:extLst>
          </a:blip>
          <a:srcRect l="7028" r="9103" b="15058"/>
          <a:stretch/>
        </p:blipFill>
        <p:spPr>
          <a:xfrm>
            <a:off x="5666387" y="4322486"/>
            <a:ext cx="2833194" cy="1614038"/>
          </a:xfrm>
          <a:prstGeom prst="rect">
            <a:avLst/>
          </a:prstGeom>
        </p:spPr>
      </p:pic>
      <p:cxnSp>
        <p:nvCxnSpPr>
          <p:cNvPr id="42" name="Straight Connector 41"/>
          <p:cNvCxnSpPr/>
          <p:nvPr/>
        </p:nvCxnSpPr>
        <p:spPr bwMode="auto">
          <a:xfrm>
            <a:off x="6739889" y="1109368"/>
            <a:ext cx="0" cy="2999120"/>
          </a:xfrm>
          <a:prstGeom prst="line">
            <a:avLst/>
          </a:prstGeom>
          <a:solidFill>
            <a:schemeClr val="accent1"/>
          </a:solidFill>
          <a:ln w="28575" cap="flat" cmpd="sng" algn="ctr">
            <a:solidFill>
              <a:srgbClr val="FF0000"/>
            </a:solidFill>
            <a:prstDash val="dot"/>
            <a:round/>
            <a:headEnd type="none" w="med" len="med"/>
            <a:tailEnd type="none" w="med" len="med"/>
          </a:ln>
          <a:effectLst/>
        </p:spPr>
      </p:cxnSp>
      <p:cxnSp>
        <p:nvCxnSpPr>
          <p:cNvPr id="43" name="Straight Connector 42"/>
          <p:cNvCxnSpPr/>
          <p:nvPr/>
        </p:nvCxnSpPr>
        <p:spPr bwMode="auto">
          <a:xfrm>
            <a:off x="7137098" y="1108752"/>
            <a:ext cx="0" cy="2999120"/>
          </a:xfrm>
          <a:prstGeom prst="line">
            <a:avLst/>
          </a:prstGeom>
          <a:solidFill>
            <a:schemeClr val="accent1"/>
          </a:solidFill>
          <a:ln w="28575" cap="flat" cmpd="sng" algn="ctr">
            <a:solidFill>
              <a:srgbClr val="FF0000"/>
            </a:solidFill>
            <a:prstDash val="dot"/>
            <a:round/>
            <a:headEnd type="none" w="med" len="med"/>
            <a:tailEnd type="none" w="med" len="med"/>
          </a:ln>
          <a:effectLst/>
        </p:spPr>
      </p:cxnSp>
      <p:cxnSp>
        <p:nvCxnSpPr>
          <p:cNvPr id="44" name="Straight Connector 43"/>
          <p:cNvCxnSpPr/>
          <p:nvPr/>
        </p:nvCxnSpPr>
        <p:spPr bwMode="auto">
          <a:xfrm flipH="1">
            <a:off x="6173768" y="4108488"/>
            <a:ext cx="566122" cy="657970"/>
          </a:xfrm>
          <a:prstGeom prst="line">
            <a:avLst/>
          </a:prstGeom>
          <a:solidFill>
            <a:schemeClr val="accent1"/>
          </a:solidFill>
          <a:ln w="28575" cap="flat" cmpd="sng" algn="ctr">
            <a:solidFill>
              <a:srgbClr val="FF0000"/>
            </a:solidFill>
            <a:prstDash val="sysDash"/>
            <a:round/>
            <a:headEnd type="none" w="med" len="med"/>
            <a:tailEnd type="none" w="med" len="med"/>
          </a:ln>
          <a:effectLst/>
        </p:spPr>
      </p:cxnSp>
      <p:cxnSp>
        <p:nvCxnSpPr>
          <p:cNvPr id="45" name="Straight Connector 44"/>
          <p:cNvCxnSpPr/>
          <p:nvPr/>
        </p:nvCxnSpPr>
        <p:spPr bwMode="auto">
          <a:xfrm>
            <a:off x="7137098" y="4100221"/>
            <a:ext cx="589677" cy="681539"/>
          </a:xfrm>
          <a:prstGeom prst="line">
            <a:avLst/>
          </a:prstGeom>
          <a:solidFill>
            <a:schemeClr val="accent1"/>
          </a:solidFill>
          <a:ln w="28575" cap="flat" cmpd="sng" algn="ctr">
            <a:solidFill>
              <a:srgbClr val="FF0000"/>
            </a:solidFill>
            <a:prstDash val="sysDash"/>
            <a:round/>
            <a:headEnd type="none" w="med" len="med"/>
            <a:tailEnd type="none" w="med" len="med"/>
          </a:ln>
          <a:effectLst/>
        </p:spPr>
      </p:cxnSp>
      <p:sp>
        <p:nvSpPr>
          <p:cNvPr id="37" name="Date Placeholder 3"/>
          <p:cNvSpPr>
            <a:spLocks noGrp="1"/>
          </p:cNvSpPr>
          <p:nvPr>
            <p:ph type="dt" sz="quarter" idx="10"/>
          </p:nvPr>
        </p:nvSpPr>
        <p:spPr bwMode="auto">
          <a:xfrm>
            <a:off x="762000" y="6172200"/>
            <a:ext cx="2057400" cy="457200"/>
          </a:xfrm>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46"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 name="TextBox 1"/>
          <p:cNvSpPr txBox="1"/>
          <p:nvPr/>
        </p:nvSpPr>
        <p:spPr>
          <a:xfrm>
            <a:off x="2224464" y="2908146"/>
            <a:ext cx="956812" cy="200055"/>
          </a:xfrm>
          <a:prstGeom prst="rect">
            <a:avLst/>
          </a:prstGeom>
          <a:noFill/>
        </p:spPr>
        <p:txBody>
          <a:bodyPr wrap="none" rtlCol="0">
            <a:spAutoFit/>
          </a:bodyPr>
          <a:lstStyle/>
          <a:p>
            <a:r>
              <a:rPr lang="en-US" sz="700" dirty="0" smtClean="0">
                <a:solidFill>
                  <a:srgbClr val="FFFFFF"/>
                </a:solidFill>
              </a:rPr>
              <a:t>Sony, Philips, Eureka</a:t>
            </a:r>
            <a:endParaRPr lang="en-US" sz="700" dirty="0">
              <a:solidFill>
                <a:srgbClr val="FFFFFF"/>
              </a:solidFill>
            </a:endParaRPr>
          </a:p>
        </p:txBody>
      </p:sp>
      <p:pic>
        <p:nvPicPr>
          <p:cNvPr id="48" name="Picture 4" descr="CERNLogo_new_resized.JP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375937" y="928152"/>
            <a:ext cx="614387" cy="61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14" descr="Unimib_logo.gif"/>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8391845" y="1535826"/>
            <a:ext cx="588702" cy="638982"/>
          </a:xfrm>
          <a:prstGeom prst="rect">
            <a:avLst/>
          </a:prstGeom>
          <a:solidFill>
            <a:schemeClr val="bg1">
              <a:lumMod val="95000"/>
            </a:schemeClr>
          </a:solidFill>
          <a:ln>
            <a:noFill/>
          </a:ln>
          <a:extLst/>
        </p:spPr>
      </p:pic>
    </p:spTree>
    <p:extLst>
      <p:ext uri="{BB962C8B-B14F-4D97-AF65-F5344CB8AC3E}">
        <p14:creationId xmlns:p14="http://schemas.microsoft.com/office/powerpoint/2010/main" val="266496805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34</a:t>
            </a:fld>
            <a:endParaRPr lang="en-US" sz="800"/>
          </a:p>
        </p:txBody>
      </p:sp>
      <p:sp>
        <p:nvSpPr>
          <p:cNvPr id="29" name="Title 1"/>
          <p:cNvSpPr>
            <a:spLocks noGrp="1"/>
          </p:cNvSpPr>
          <p:nvPr>
            <p:ph type="title"/>
          </p:nvPr>
        </p:nvSpPr>
        <p:spPr>
          <a:xfrm>
            <a:off x="1038105" y="-152400"/>
            <a:ext cx="7772400" cy="1143000"/>
          </a:xfrm>
        </p:spPr>
        <p:txBody>
          <a:bodyPr/>
          <a:lstStyle/>
          <a:p>
            <a:pPr algn="l"/>
            <a:r>
              <a:rPr lang="en-US" dirty="0" smtClean="0"/>
              <a:t>Diffractive Optics: Tests</a:t>
            </a:r>
            <a:endParaRPr lang="en-US" dirty="0"/>
          </a:p>
        </p:txBody>
      </p:sp>
      <p:sp>
        <p:nvSpPr>
          <p:cNvPr id="8" name="Rectangle 7"/>
          <p:cNvSpPr/>
          <p:nvPr/>
        </p:nvSpPr>
        <p:spPr bwMode="auto">
          <a:xfrm rot="5400000" flipH="1">
            <a:off x="1966307" y="1670237"/>
            <a:ext cx="1448727" cy="360780"/>
          </a:xfrm>
          <a:prstGeom prst="rect">
            <a:avLst/>
          </a:prstGeom>
          <a:gradFill flip="none" rotWithShape="1">
            <a:gsLst>
              <a:gs pos="100000">
                <a:srgbClr val="33C5FF"/>
              </a:gs>
              <a:gs pos="0">
                <a:srgbClr val="FFFFFF"/>
              </a:gs>
            </a:gsLst>
            <a:path path="shape">
              <a:fillToRect l="50000" t="50000" r="50000" b="50000"/>
            </a:path>
            <a:tileRect/>
          </a:gra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p>
        </p:txBody>
      </p:sp>
      <p:sp>
        <p:nvSpPr>
          <p:cNvPr id="7" name="Rectangle 6"/>
          <p:cNvSpPr/>
          <p:nvPr/>
        </p:nvSpPr>
        <p:spPr>
          <a:xfrm>
            <a:off x="726776" y="1466619"/>
            <a:ext cx="1096821" cy="618218"/>
          </a:xfrm>
          <a:prstGeom prst="rect">
            <a:avLst/>
          </a:prstGeom>
          <a:solidFill>
            <a:srgbClr val="A6A6A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xplosion 1 8"/>
          <p:cNvSpPr/>
          <p:nvPr/>
        </p:nvSpPr>
        <p:spPr bwMode="auto">
          <a:xfrm rot="5400000">
            <a:off x="2466127" y="1739181"/>
            <a:ext cx="176408" cy="135587"/>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p>
        </p:txBody>
      </p:sp>
      <p:cxnSp>
        <p:nvCxnSpPr>
          <p:cNvPr id="10" name="Straight Arrow Connector 9"/>
          <p:cNvCxnSpPr/>
          <p:nvPr/>
        </p:nvCxnSpPr>
        <p:spPr>
          <a:xfrm>
            <a:off x="1881969" y="1814367"/>
            <a:ext cx="574929"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rapezoid 11"/>
          <p:cNvSpPr/>
          <p:nvPr/>
        </p:nvSpPr>
        <p:spPr>
          <a:xfrm rot="10800000">
            <a:off x="2723307" y="2662180"/>
            <a:ext cx="75522" cy="64913"/>
          </a:xfrm>
          <a:prstGeom prst="trapezoid">
            <a:avLst/>
          </a:prstGeom>
          <a:solidFill>
            <a:schemeClr val="tx2">
              <a:lumMod val="40000"/>
              <a:lumOff val="60000"/>
              <a:alpha val="31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050"/>
          </a:p>
        </p:txBody>
      </p:sp>
      <p:sp>
        <p:nvSpPr>
          <p:cNvPr id="13" name="Trapezoid 12"/>
          <p:cNvSpPr/>
          <p:nvPr/>
        </p:nvSpPr>
        <p:spPr>
          <a:xfrm rot="10800000">
            <a:off x="2493491" y="2662178"/>
            <a:ext cx="73089" cy="64913"/>
          </a:xfrm>
          <a:prstGeom prst="trapezoid">
            <a:avLst/>
          </a:prstGeom>
          <a:solidFill>
            <a:schemeClr val="tx2">
              <a:lumMod val="40000"/>
              <a:lumOff val="60000"/>
              <a:alpha val="31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050"/>
          </a:p>
        </p:txBody>
      </p:sp>
      <p:sp>
        <p:nvSpPr>
          <p:cNvPr id="14" name="Trapezoid 13"/>
          <p:cNvSpPr/>
          <p:nvPr/>
        </p:nvSpPr>
        <p:spPr>
          <a:xfrm rot="10800000">
            <a:off x="2569826" y="2662180"/>
            <a:ext cx="75526" cy="64913"/>
          </a:xfrm>
          <a:prstGeom prst="trapezoid">
            <a:avLst/>
          </a:prstGeom>
          <a:solidFill>
            <a:schemeClr val="tx2">
              <a:lumMod val="40000"/>
              <a:lumOff val="60000"/>
              <a:alpha val="31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050"/>
          </a:p>
        </p:txBody>
      </p:sp>
      <p:sp>
        <p:nvSpPr>
          <p:cNvPr id="15" name="Trapezoid 14"/>
          <p:cNvSpPr/>
          <p:nvPr/>
        </p:nvSpPr>
        <p:spPr>
          <a:xfrm rot="10800000">
            <a:off x="2802076" y="2662178"/>
            <a:ext cx="73089" cy="64913"/>
          </a:xfrm>
          <a:prstGeom prst="trapezoid">
            <a:avLst/>
          </a:prstGeom>
          <a:solidFill>
            <a:schemeClr val="tx2">
              <a:lumMod val="40000"/>
              <a:lumOff val="60000"/>
              <a:alpha val="31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050"/>
          </a:p>
        </p:txBody>
      </p:sp>
      <p:sp>
        <p:nvSpPr>
          <p:cNvPr id="16" name="Rectangle 15"/>
          <p:cNvSpPr>
            <a:spLocks noChangeArrowheads="1"/>
          </p:cNvSpPr>
          <p:nvPr/>
        </p:nvSpPr>
        <p:spPr bwMode="auto">
          <a:xfrm rot="5400000">
            <a:off x="2647584" y="2406982"/>
            <a:ext cx="77278" cy="438925"/>
          </a:xfrm>
          <a:prstGeom prst="rect">
            <a:avLst/>
          </a:prstGeom>
          <a:solidFill>
            <a:srgbClr val="8EB4E3">
              <a:alpha val="31000"/>
            </a:srgbClr>
          </a:solidFill>
          <a:ln w="3175" algn="ctr">
            <a:solidFill>
              <a:schemeClr val="tx1"/>
            </a:solidFill>
            <a:miter lim="800000"/>
            <a:headEnd/>
            <a:tailEnd/>
          </a:ln>
        </p:spPr>
        <p:txBody>
          <a:bodyPr anchor="ctr"/>
          <a:lstStyle/>
          <a:p>
            <a:pPr algn="ctr" fontAlgn="auto">
              <a:spcBef>
                <a:spcPts val="0"/>
              </a:spcBef>
              <a:spcAft>
                <a:spcPts val="0"/>
              </a:spcAft>
              <a:defRPr/>
            </a:pPr>
            <a:endParaRPr lang="en-GB" sz="1050">
              <a:solidFill>
                <a:schemeClr val="lt1"/>
              </a:solidFill>
              <a:latin typeface="+mn-lt"/>
            </a:endParaRPr>
          </a:p>
        </p:txBody>
      </p:sp>
      <p:sp>
        <p:nvSpPr>
          <p:cNvPr id="17" name="Trapezoid 16"/>
          <p:cNvSpPr/>
          <p:nvPr/>
        </p:nvSpPr>
        <p:spPr>
          <a:xfrm rot="10800000">
            <a:off x="2646968" y="2662180"/>
            <a:ext cx="75526" cy="64913"/>
          </a:xfrm>
          <a:prstGeom prst="trapezoid">
            <a:avLst/>
          </a:prstGeom>
          <a:solidFill>
            <a:schemeClr val="tx2">
              <a:lumMod val="40000"/>
              <a:lumOff val="60000"/>
              <a:alpha val="31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050"/>
          </a:p>
        </p:txBody>
      </p:sp>
      <p:sp>
        <p:nvSpPr>
          <p:cNvPr id="18" name="Flowchart: Process 16"/>
          <p:cNvSpPr/>
          <p:nvPr/>
        </p:nvSpPr>
        <p:spPr>
          <a:xfrm>
            <a:off x="2166774" y="2739449"/>
            <a:ext cx="1068688" cy="231832"/>
          </a:xfrm>
          <a:prstGeom prst="flowChartProcess">
            <a:avLst/>
          </a:prstGeom>
          <a:solidFill>
            <a:schemeClr val="bg2">
              <a:lumMod val="50000"/>
            </a:schemeClr>
          </a:solidFill>
          <a:ln w="158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70"/>
          <p:cNvSpPr txBox="1">
            <a:spLocks noChangeArrowheads="1"/>
          </p:cNvSpPr>
          <p:nvPr/>
        </p:nvSpPr>
        <p:spPr bwMode="auto">
          <a:xfrm>
            <a:off x="2376485" y="2677240"/>
            <a:ext cx="642074" cy="406130"/>
          </a:xfrm>
          <a:prstGeom prst="rect">
            <a:avLst/>
          </a:prstGeom>
          <a:noFill/>
          <a:ln w="9525">
            <a:noFill/>
            <a:miter lim="800000"/>
            <a:headEnd/>
            <a:tailEnd/>
          </a:ln>
        </p:spPr>
        <p:txBody>
          <a:bodyPr wrap="none">
            <a:spAutoFit/>
          </a:bodyPr>
          <a:lstStyle/>
          <a:p>
            <a:pPr algn="ctr"/>
            <a:r>
              <a:rPr lang="fr-FR" sz="1400" dirty="0" smtClean="0">
                <a:solidFill>
                  <a:srgbClr val="FFFFFF"/>
                </a:solidFill>
                <a:latin typeface="Calibri" pitchFamily="34" charset="0"/>
              </a:rPr>
              <a:t>CCD</a:t>
            </a:r>
            <a:endParaRPr lang="fr-FR" sz="1400" dirty="0">
              <a:solidFill>
                <a:srgbClr val="FFFFFF"/>
              </a:solidFill>
              <a:latin typeface="Calibri" pitchFamily="34" charset="0"/>
            </a:endParaRPr>
          </a:p>
        </p:txBody>
      </p:sp>
      <p:cxnSp>
        <p:nvCxnSpPr>
          <p:cNvPr id="20" name="Curved Connector 19"/>
          <p:cNvCxnSpPr>
            <a:stCxn id="18" idx="3"/>
          </p:cNvCxnSpPr>
          <p:nvPr/>
        </p:nvCxnSpPr>
        <p:spPr>
          <a:xfrm flipV="1">
            <a:off x="3235462" y="2364317"/>
            <a:ext cx="1436406" cy="491048"/>
          </a:xfrm>
          <a:prstGeom prst="curvedConnector3">
            <a:avLst>
              <a:gd name="adj1" fmla="val 50000"/>
            </a:avLst>
          </a:prstGeom>
        </p:spPr>
        <p:style>
          <a:lnRef idx="1">
            <a:schemeClr val="accent1"/>
          </a:lnRef>
          <a:fillRef idx="0">
            <a:schemeClr val="accent1"/>
          </a:fillRef>
          <a:effectRef idx="0">
            <a:schemeClr val="accent1"/>
          </a:effectRef>
          <a:fontRef idx="minor">
            <a:schemeClr val="tx1"/>
          </a:fontRef>
        </p:style>
      </p:cxnSp>
      <p:pic>
        <p:nvPicPr>
          <p:cNvPr id="21" name="Picture 20" descr="computer.png"/>
          <p:cNvPicPr>
            <a:picLocks noChangeAspect="1"/>
          </p:cNvPicPr>
          <p:nvPr/>
        </p:nvPicPr>
        <p:blipFill>
          <a:blip r:embed="rId2"/>
          <a:stretch>
            <a:fillRect/>
          </a:stretch>
        </p:blipFill>
        <p:spPr>
          <a:xfrm>
            <a:off x="4167746" y="1391111"/>
            <a:ext cx="1733786" cy="1755191"/>
          </a:xfrm>
          <a:prstGeom prst="rect">
            <a:avLst/>
          </a:prstGeom>
        </p:spPr>
      </p:pic>
      <p:cxnSp>
        <p:nvCxnSpPr>
          <p:cNvPr id="22" name="Straight Arrow Connector 21"/>
          <p:cNvCxnSpPr/>
          <p:nvPr/>
        </p:nvCxnSpPr>
        <p:spPr>
          <a:xfrm flipH="1">
            <a:off x="2872069" y="1369712"/>
            <a:ext cx="386951" cy="109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050169" y="1116747"/>
            <a:ext cx="1458302" cy="276999"/>
          </a:xfrm>
          <a:prstGeom prst="rect">
            <a:avLst/>
          </a:prstGeom>
          <a:noFill/>
        </p:spPr>
        <p:txBody>
          <a:bodyPr wrap="none" rtlCol="0">
            <a:spAutoFit/>
          </a:bodyPr>
          <a:lstStyle/>
          <a:p>
            <a:pPr algn="ctr"/>
            <a:r>
              <a:rPr lang="en-US" sz="1200" dirty="0" smtClean="0">
                <a:solidFill>
                  <a:srgbClr val="47FFD1"/>
                </a:solidFill>
              </a:rPr>
              <a:t>Crystal Matrix (4x4)</a:t>
            </a:r>
            <a:endParaRPr lang="en-US" sz="1200" dirty="0">
              <a:solidFill>
                <a:srgbClr val="47FFD1"/>
              </a:solidFill>
            </a:endParaRPr>
          </a:p>
        </p:txBody>
      </p:sp>
      <p:cxnSp>
        <p:nvCxnSpPr>
          <p:cNvPr id="38" name="Straight Connector 37"/>
          <p:cNvCxnSpPr/>
          <p:nvPr/>
        </p:nvCxnSpPr>
        <p:spPr bwMode="auto">
          <a:xfrm>
            <a:off x="2595212" y="1126826"/>
            <a:ext cx="0" cy="1444625"/>
          </a:xfrm>
          <a:prstGeom prst="line">
            <a:avLst/>
          </a:prstGeom>
          <a:solidFill>
            <a:schemeClr val="accent1"/>
          </a:solidFill>
          <a:ln w="6350" cap="flat" cmpd="sng" algn="ctr">
            <a:solidFill>
              <a:schemeClr val="tx1"/>
            </a:solidFill>
            <a:prstDash val="solid"/>
            <a:round/>
            <a:headEnd type="none" w="med" len="med"/>
            <a:tailEnd type="none" w="med" len="med"/>
          </a:ln>
          <a:effectLst/>
        </p:spPr>
      </p:cxnSp>
      <p:cxnSp>
        <p:nvCxnSpPr>
          <p:cNvPr id="39" name="Straight Connector 38"/>
          <p:cNvCxnSpPr/>
          <p:nvPr/>
        </p:nvCxnSpPr>
        <p:spPr bwMode="auto">
          <a:xfrm>
            <a:off x="2687287" y="1130001"/>
            <a:ext cx="0" cy="1444625"/>
          </a:xfrm>
          <a:prstGeom prst="line">
            <a:avLst/>
          </a:prstGeom>
          <a:solidFill>
            <a:schemeClr val="accent1"/>
          </a:solidFill>
          <a:ln w="6350" cap="flat" cmpd="sng" algn="ctr">
            <a:solidFill>
              <a:schemeClr val="tx1"/>
            </a:solidFill>
            <a:prstDash val="solid"/>
            <a:round/>
            <a:headEnd type="none" w="med" len="med"/>
            <a:tailEnd type="none" w="med" len="med"/>
          </a:ln>
          <a:effectLst/>
        </p:spPr>
      </p:cxnSp>
      <p:cxnSp>
        <p:nvCxnSpPr>
          <p:cNvPr id="40" name="Straight Connector 39"/>
          <p:cNvCxnSpPr/>
          <p:nvPr/>
        </p:nvCxnSpPr>
        <p:spPr bwMode="auto">
          <a:xfrm>
            <a:off x="2776187" y="1130001"/>
            <a:ext cx="0" cy="1444625"/>
          </a:xfrm>
          <a:prstGeom prst="line">
            <a:avLst/>
          </a:prstGeom>
          <a:solidFill>
            <a:schemeClr val="accent1"/>
          </a:solidFill>
          <a:ln w="6350" cap="flat" cmpd="sng" algn="ctr">
            <a:solidFill>
              <a:schemeClr val="tx1"/>
            </a:solidFill>
            <a:prstDash val="solid"/>
            <a:round/>
            <a:headEnd type="none" w="med" len="med"/>
            <a:tailEnd type="none" w="med" len="med"/>
          </a:ln>
          <a:effectLst/>
        </p:spPr>
      </p:cxnSp>
      <p:sp>
        <p:nvSpPr>
          <p:cNvPr id="62" name="TextBox 61"/>
          <p:cNvSpPr txBox="1"/>
          <p:nvPr/>
        </p:nvSpPr>
        <p:spPr>
          <a:xfrm>
            <a:off x="790115" y="4855409"/>
            <a:ext cx="4207430" cy="461665"/>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r>
              <a:rPr lang="en-US" sz="2400" dirty="0" smtClean="0">
                <a:solidFill>
                  <a:srgbClr val="FFFF00"/>
                </a:solidFill>
              </a:rPr>
              <a:t>☛ Average gain in peaks = 1.26</a:t>
            </a:r>
          </a:p>
        </p:txBody>
      </p:sp>
      <p:sp>
        <p:nvSpPr>
          <p:cNvPr id="76" name="TextBox 75"/>
          <p:cNvSpPr txBox="1"/>
          <p:nvPr/>
        </p:nvSpPr>
        <p:spPr>
          <a:xfrm>
            <a:off x="872132" y="3121528"/>
            <a:ext cx="4027890" cy="1107996"/>
          </a:xfrm>
          <a:prstGeom prst="rect">
            <a:avLst/>
          </a:prstGeom>
          <a:noFill/>
        </p:spPr>
        <p:txBody>
          <a:bodyPr wrap="none" rtlCol="0">
            <a:spAutoFit/>
          </a:bodyPr>
          <a:lstStyle/>
          <a:p>
            <a:r>
              <a:rPr lang="en-US" sz="1800" dirty="0" smtClean="0">
                <a:solidFill>
                  <a:srgbClr val="FFFF00"/>
                </a:solidFill>
              </a:rPr>
              <a:t>Tests with Proteus/AGILE crystal matrix:</a:t>
            </a:r>
          </a:p>
          <a:p>
            <a:pPr marL="285750" indent="-285750">
              <a:buFont typeface="Arial"/>
              <a:buChar char="•"/>
            </a:pPr>
            <a:r>
              <a:rPr lang="en-US" dirty="0" smtClean="0">
                <a:solidFill>
                  <a:srgbClr val="FFFF00"/>
                </a:solidFill>
              </a:rPr>
              <a:t>interface crystal-grating: air</a:t>
            </a:r>
          </a:p>
          <a:p>
            <a:pPr marL="285750" indent="-285750">
              <a:buFont typeface="Arial"/>
              <a:buChar char="•"/>
            </a:pPr>
            <a:r>
              <a:rPr lang="en-US" dirty="0" smtClean="0">
                <a:solidFill>
                  <a:srgbClr val="FFFF00"/>
                </a:solidFill>
              </a:rPr>
              <a:t>interface grating-CCD: air</a:t>
            </a:r>
          </a:p>
          <a:p>
            <a:pPr marL="285750" indent="-285750">
              <a:buFont typeface="Arial"/>
              <a:buChar char="•"/>
            </a:pPr>
            <a:r>
              <a:rPr lang="en-US" dirty="0" smtClean="0">
                <a:solidFill>
                  <a:srgbClr val="FFFF00"/>
                </a:solidFill>
              </a:rPr>
              <a:t>all crystals </a:t>
            </a:r>
            <a:r>
              <a:rPr lang="en-US" i="1" dirty="0" smtClean="0">
                <a:solidFill>
                  <a:srgbClr val="FFFF00"/>
                </a:solidFill>
              </a:rPr>
              <a:t>fully </a:t>
            </a:r>
            <a:r>
              <a:rPr lang="en-US" dirty="0" smtClean="0">
                <a:solidFill>
                  <a:srgbClr val="FFFF00"/>
                </a:solidFill>
              </a:rPr>
              <a:t>wrapped (3M-ESR </a:t>
            </a:r>
            <a:r>
              <a:rPr lang="en-US" dirty="0" err="1" smtClean="0">
                <a:solidFill>
                  <a:srgbClr val="FFFF00"/>
                </a:solidFill>
              </a:rPr>
              <a:t>Vikuiti</a:t>
            </a:r>
            <a:r>
              <a:rPr lang="en-US" dirty="0" smtClean="0">
                <a:solidFill>
                  <a:srgbClr val="FFFF00"/>
                </a:solidFill>
              </a:rPr>
              <a:t>)</a:t>
            </a:r>
            <a:endParaRPr lang="en-US" dirty="0">
              <a:solidFill>
                <a:srgbClr val="FFFF00"/>
              </a:solidFill>
            </a:endParaRPr>
          </a:p>
        </p:txBody>
      </p:sp>
      <p:cxnSp>
        <p:nvCxnSpPr>
          <p:cNvPr id="78" name="Straight Arrow Connector 77"/>
          <p:cNvCxnSpPr/>
          <p:nvPr/>
        </p:nvCxnSpPr>
        <p:spPr bwMode="auto">
          <a:xfrm>
            <a:off x="1813117" y="2716040"/>
            <a:ext cx="680876" cy="0"/>
          </a:xfrm>
          <a:prstGeom prst="straightConnector1">
            <a:avLst/>
          </a:prstGeom>
          <a:solidFill>
            <a:schemeClr val="accent1"/>
          </a:solidFill>
          <a:ln w="9525" cap="flat" cmpd="sng" algn="ctr">
            <a:solidFill>
              <a:schemeClr val="accent1">
                <a:lumMod val="60000"/>
                <a:lumOff val="40000"/>
              </a:schemeClr>
            </a:solidFill>
            <a:prstDash val="solid"/>
            <a:round/>
            <a:headEnd type="none" w="med" len="med"/>
            <a:tailEnd type="arrow"/>
          </a:ln>
          <a:effectLst/>
        </p:spPr>
      </p:cxnSp>
      <p:cxnSp>
        <p:nvCxnSpPr>
          <p:cNvPr id="85" name="Straight Arrow Connector 84"/>
          <p:cNvCxnSpPr>
            <a:endCxn id="16" idx="0"/>
          </p:cNvCxnSpPr>
          <p:nvPr/>
        </p:nvCxnSpPr>
        <p:spPr bwMode="auto">
          <a:xfrm flipH="1">
            <a:off x="2905686" y="2356451"/>
            <a:ext cx="299782" cy="269994"/>
          </a:xfrm>
          <a:prstGeom prst="straightConnector1">
            <a:avLst/>
          </a:prstGeom>
          <a:solidFill>
            <a:schemeClr val="accent1"/>
          </a:solidFill>
          <a:ln w="9525" cap="flat" cmpd="sng" algn="ctr">
            <a:solidFill>
              <a:srgbClr val="47FFD1"/>
            </a:solidFill>
            <a:prstDash val="solid"/>
            <a:round/>
            <a:headEnd type="none" w="med" len="med"/>
            <a:tailEnd type="arrow"/>
          </a:ln>
          <a:effectLst/>
        </p:spPr>
      </p:cxnSp>
      <p:sp>
        <p:nvSpPr>
          <p:cNvPr id="86" name="TextBox 85"/>
          <p:cNvSpPr txBox="1"/>
          <p:nvPr/>
        </p:nvSpPr>
        <p:spPr>
          <a:xfrm>
            <a:off x="3113666" y="2180482"/>
            <a:ext cx="615573" cy="261610"/>
          </a:xfrm>
          <a:prstGeom prst="rect">
            <a:avLst/>
          </a:prstGeom>
          <a:noFill/>
        </p:spPr>
        <p:txBody>
          <a:bodyPr wrap="none" rtlCol="0">
            <a:spAutoFit/>
          </a:bodyPr>
          <a:lstStyle/>
          <a:p>
            <a:r>
              <a:rPr lang="en-US" sz="1100" dirty="0">
                <a:solidFill>
                  <a:srgbClr val="47FFD1"/>
                </a:solidFill>
              </a:rPr>
              <a:t>G</a:t>
            </a:r>
            <a:r>
              <a:rPr lang="en-US" sz="1100" dirty="0" smtClean="0">
                <a:solidFill>
                  <a:srgbClr val="47FFD1"/>
                </a:solidFill>
              </a:rPr>
              <a:t>rating</a:t>
            </a:r>
            <a:endParaRPr lang="en-US" sz="1100" dirty="0">
              <a:solidFill>
                <a:srgbClr val="47FFD1"/>
              </a:solidFill>
            </a:endParaRPr>
          </a:p>
        </p:txBody>
      </p:sp>
      <p:cxnSp>
        <p:nvCxnSpPr>
          <p:cNvPr id="87" name="Straight Arrow Connector 86"/>
          <p:cNvCxnSpPr/>
          <p:nvPr/>
        </p:nvCxnSpPr>
        <p:spPr bwMode="auto">
          <a:xfrm>
            <a:off x="1812511" y="2577709"/>
            <a:ext cx="680876" cy="0"/>
          </a:xfrm>
          <a:prstGeom prst="straightConnector1">
            <a:avLst/>
          </a:prstGeom>
          <a:solidFill>
            <a:schemeClr val="accent1"/>
          </a:solidFill>
          <a:ln w="9525" cap="flat" cmpd="sng" algn="ctr">
            <a:solidFill>
              <a:schemeClr val="accent1">
                <a:lumMod val="60000"/>
                <a:lumOff val="40000"/>
              </a:schemeClr>
            </a:solidFill>
            <a:prstDash val="solid"/>
            <a:round/>
            <a:headEnd type="none" w="med" len="med"/>
            <a:tailEnd type="arrow"/>
          </a:ln>
          <a:effectLst/>
        </p:spPr>
      </p:cxnSp>
      <p:pic>
        <p:nvPicPr>
          <p:cNvPr id="30" name="Picture 9" descr="F:\CERN\120215_XRay_107559dry contactCCD2\matrix40KeV_18microA\Object_20120215_1516_16 (2-15-2012 4-17-02 PM)\Object_20120215_1516_16 2.jpg"/>
          <p:cNvPicPr>
            <a:picLocks noChangeAspect="1" noChangeArrowheads="1"/>
          </p:cNvPicPr>
          <p:nvPr/>
        </p:nvPicPr>
        <p:blipFill>
          <a:blip r:embed="rId3"/>
          <a:srcRect/>
          <a:stretch>
            <a:fillRect/>
          </a:stretch>
        </p:blipFill>
        <p:spPr bwMode="auto">
          <a:xfrm flipH="1">
            <a:off x="6586815" y="1112020"/>
            <a:ext cx="1769941" cy="1455919"/>
          </a:xfrm>
          <a:prstGeom prst="rect">
            <a:avLst/>
          </a:prstGeom>
          <a:noFill/>
        </p:spPr>
      </p:pic>
      <p:pic>
        <p:nvPicPr>
          <p:cNvPr id="31" name="Picture 2" descr="F:\CERN\120215_XRay_107559dry contactCCD2\Matrix&amp;MOE 40KeV_18microA\from video\Object_20120215_1447_37 2.jpg"/>
          <p:cNvPicPr>
            <a:picLocks noChangeAspect="1" noChangeArrowheads="1"/>
          </p:cNvPicPr>
          <p:nvPr/>
        </p:nvPicPr>
        <p:blipFill>
          <a:blip r:embed="rId4"/>
          <a:srcRect/>
          <a:stretch>
            <a:fillRect/>
          </a:stretch>
        </p:blipFill>
        <p:spPr bwMode="auto">
          <a:xfrm flipH="1">
            <a:off x="6602629" y="2692634"/>
            <a:ext cx="1741104" cy="1425528"/>
          </a:xfrm>
          <a:prstGeom prst="rect">
            <a:avLst/>
          </a:prstGeom>
          <a:noFill/>
        </p:spPr>
      </p:pic>
      <p:sp>
        <p:nvSpPr>
          <p:cNvPr id="33" name="TextBox 32"/>
          <p:cNvSpPr txBox="1"/>
          <p:nvPr/>
        </p:nvSpPr>
        <p:spPr>
          <a:xfrm>
            <a:off x="6961237" y="2708228"/>
            <a:ext cx="1489717" cy="523220"/>
          </a:xfrm>
          <a:prstGeom prst="rect">
            <a:avLst/>
          </a:prstGeom>
          <a:noFill/>
        </p:spPr>
        <p:txBody>
          <a:bodyPr wrap="square" rtlCol="0">
            <a:spAutoFit/>
          </a:bodyPr>
          <a:lstStyle/>
          <a:p>
            <a:pPr algn="ctr"/>
            <a:r>
              <a:rPr lang="en-US" sz="1400" dirty="0" smtClean="0">
                <a:solidFill>
                  <a:srgbClr val="FFFF00"/>
                </a:solidFill>
              </a:rPr>
              <a:t>Crystal-matrix &amp;</a:t>
            </a:r>
            <a:br>
              <a:rPr lang="en-US" sz="1400" dirty="0" smtClean="0">
                <a:solidFill>
                  <a:srgbClr val="FFFF00"/>
                </a:solidFill>
              </a:rPr>
            </a:br>
            <a:r>
              <a:rPr lang="en-US" sz="1400" dirty="0" smtClean="0">
                <a:solidFill>
                  <a:srgbClr val="FFFF00"/>
                </a:solidFill>
              </a:rPr>
              <a:t>optical grating</a:t>
            </a:r>
            <a:endParaRPr lang="en-US" sz="1400" dirty="0">
              <a:solidFill>
                <a:srgbClr val="FFFF00"/>
              </a:solidFill>
            </a:endParaRPr>
          </a:p>
        </p:txBody>
      </p:sp>
      <p:pic>
        <p:nvPicPr>
          <p:cNvPr id="42" name="Picture 2" descr="C:\Users\cccwork\Desktop\Giulia\for kloe'\single crystal on CCD no grease\no grease_down.jpg"/>
          <p:cNvPicPr>
            <a:picLocks noChangeAspect="1" noChangeArrowheads="1"/>
          </p:cNvPicPr>
          <p:nvPr/>
        </p:nvPicPr>
        <p:blipFill rotWithShape="1">
          <a:blip r:embed="rId5">
            <a:extLst>
              <a:ext uri="{28A0092B-C50C-407E-A947-70E740481C1C}">
                <a14:useLocalDpi xmlns:a14="http://schemas.microsoft.com/office/drawing/2010/main" val="0"/>
              </a:ext>
            </a:extLst>
          </a:blip>
          <a:srcRect l="7371" t="166" r="6834" b="4538"/>
          <a:stretch/>
        </p:blipFill>
        <p:spPr bwMode="auto">
          <a:xfrm>
            <a:off x="5661210" y="4322711"/>
            <a:ext cx="2838254" cy="1606671"/>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Straight Connector 27"/>
          <p:cNvCxnSpPr/>
          <p:nvPr/>
        </p:nvCxnSpPr>
        <p:spPr bwMode="auto">
          <a:xfrm>
            <a:off x="6739889" y="1109368"/>
            <a:ext cx="0" cy="2999120"/>
          </a:xfrm>
          <a:prstGeom prst="line">
            <a:avLst/>
          </a:prstGeom>
          <a:solidFill>
            <a:schemeClr val="accent1"/>
          </a:solidFill>
          <a:ln w="28575" cap="flat" cmpd="sng" algn="ctr">
            <a:solidFill>
              <a:srgbClr val="FF0000"/>
            </a:solidFill>
            <a:prstDash val="dot"/>
            <a:round/>
            <a:headEnd type="none" w="med" len="med"/>
            <a:tailEnd type="none" w="med" len="med"/>
          </a:ln>
          <a:effectLst/>
        </p:spPr>
      </p:cxnSp>
      <p:cxnSp>
        <p:nvCxnSpPr>
          <p:cNvPr id="44" name="Straight Connector 43"/>
          <p:cNvCxnSpPr/>
          <p:nvPr/>
        </p:nvCxnSpPr>
        <p:spPr bwMode="auto">
          <a:xfrm>
            <a:off x="7137098" y="1108752"/>
            <a:ext cx="0" cy="2999120"/>
          </a:xfrm>
          <a:prstGeom prst="line">
            <a:avLst/>
          </a:prstGeom>
          <a:solidFill>
            <a:schemeClr val="accent1"/>
          </a:solidFill>
          <a:ln w="28575" cap="flat" cmpd="sng" algn="ctr">
            <a:solidFill>
              <a:srgbClr val="FF0000"/>
            </a:solidFill>
            <a:prstDash val="dot"/>
            <a:round/>
            <a:headEnd type="none" w="med" len="med"/>
            <a:tailEnd type="none" w="med" len="med"/>
          </a:ln>
          <a:effectLst/>
        </p:spPr>
      </p:cxnSp>
      <p:cxnSp>
        <p:nvCxnSpPr>
          <p:cNvPr id="46" name="Straight Connector 45"/>
          <p:cNvCxnSpPr/>
          <p:nvPr/>
        </p:nvCxnSpPr>
        <p:spPr bwMode="auto">
          <a:xfrm flipH="1">
            <a:off x="6173768" y="4108488"/>
            <a:ext cx="566122" cy="657970"/>
          </a:xfrm>
          <a:prstGeom prst="line">
            <a:avLst/>
          </a:prstGeom>
          <a:solidFill>
            <a:schemeClr val="accent1"/>
          </a:solidFill>
          <a:ln w="28575" cap="flat" cmpd="sng" algn="ctr">
            <a:solidFill>
              <a:srgbClr val="FF0000"/>
            </a:solidFill>
            <a:prstDash val="sysDash"/>
            <a:round/>
            <a:headEnd type="none" w="med" len="med"/>
            <a:tailEnd type="none" w="med" len="med"/>
          </a:ln>
          <a:effectLst/>
        </p:spPr>
      </p:cxnSp>
      <p:cxnSp>
        <p:nvCxnSpPr>
          <p:cNvPr id="47" name="Straight Connector 46"/>
          <p:cNvCxnSpPr/>
          <p:nvPr/>
        </p:nvCxnSpPr>
        <p:spPr bwMode="auto">
          <a:xfrm>
            <a:off x="7137098" y="4100221"/>
            <a:ext cx="589677" cy="681539"/>
          </a:xfrm>
          <a:prstGeom prst="line">
            <a:avLst/>
          </a:prstGeom>
          <a:solidFill>
            <a:schemeClr val="accent1"/>
          </a:solidFill>
          <a:ln w="28575" cap="flat" cmpd="sng" algn="ctr">
            <a:solidFill>
              <a:srgbClr val="FF0000"/>
            </a:solidFill>
            <a:prstDash val="sysDash"/>
            <a:round/>
            <a:headEnd type="none" w="med" len="med"/>
            <a:tailEnd type="none" w="med" len="med"/>
          </a:ln>
          <a:effectLst/>
        </p:spPr>
      </p:cxnSp>
      <p:grpSp>
        <p:nvGrpSpPr>
          <p:cNvPr id="52" name="Group 52"/>
          <p:cNvGrpSpPr/>
          <p:nvPr/>
        </p:nvGrpSpPr>
        <p:grpSpPr>
          <a:xfrm>
            <a:off x="6621778" y="4447266"/>
            <a:ext cx="113688" cy="58681"/>
            <a:chOff x="6519867" y="4591050"/>
            <a:chExt cx="147632" cy="76202"/>
          </a:xfrm>
        </p:grpSpPr>
        <p:cxnSp>
          <p:nvCxnSpPr>
            <p:cNvPr id="54" name="Straight Connector 53"/>
            <p:cNvCxnSpPr/>
            <p:nvPr/>
          </p:nvCxnSpPr>
          <p:spPr>
            <a:xfrm>
              <a:off x="6524625" y="4635500"/>
              <a:ext cx="137160" cy="0"/>
            </a:xfrm>
            <a:prstGeom prst="line">
              <a:avLst/>
            </a:prstGeom>
            <a:ln w="15875">
              <a:solidFill>
                <a:srgbClr val="CF51C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667499" y="4591050"/>
              <a:ext cx="0" cy="76200"/>
            </a:xfrm>
            <a:prstGeom prst="line">
              <a:avLst/>
            </a:prstGeom>
            <a:ln w="15875">
              <a:solidFill>
                <a:srgbClr val="CF51C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6519867" y="4591052"/>
              <a:ext cx="0" cy="76200"/>
            </a:xfrm>
            <a:prstGeom prst="line">
              <a:avLst/>
            </a:prstGeom>
            <a:ln w="15875">
              <a:solidFill>
                <a:srgbClr val="CF51C0"/>
              </a:solidFill>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6475394" y="4265887"/>
            <a:ext cx="533400" cy="230832"/>
          </a:xfrm>
          <a:prstGeom prst="rect">
            <a:avLst/>
          </a:prstGeom>
          <a:noFill/>
        </p:spPr>
        <p:txBody>
          <a:bodyPr wrap="square" rtlCol="0">
            <a:spAutoFit/>
          </a:bodyPr>
          <a:lstStyle/>
          <a:p>
            <a:r>
              <a:rPr lang="en-US" sz="900" dirty="0" smtClean="0"/>
              <a:t>25</a:t>
            </a:r>
            <a:r>
              <a:rPr lang="el-GR" sz="900" dirty="0" smtClean="0"/>
              <a:t>μ</a:t>
            </a:r>
            <a:r>
              <a:rPr lang="it-IT" sz="900" dirty="0" smtClean="0"/>
              <a:t>m</a:t>
            </a:r>
            <a:endParaRPr lang="en-US" sz="900" dirty="0"/>
          </a:p>
        </p:txBody>
      </p:sp>
      <p:sp>
        <p:nvSpPr>
          <p:cNvPr id="60" name="Oval 59"/>
          <p:cNvSpPr/>
          <p:nvPr/>
        </p:nvSpPr>
        <p:spPr bwMode="auto">
          <a:xfrm>
            <a:off x="6518029" y="4238551"/>
            <a:ext cx="359563" cy="359563"/>
          </a:xfrm>
          <a:prstGeom prst="ellipse">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67" name="Straight Arrow Connector 66"/>
          <p:cNvCxnSpPr/>
          <p:nvPr/>
        </p:nvCxnSpPr>
        <p:spPr bwMode="auto">
          <a:xfrm flipV="1">
            <a:off x="6969406" y="4774110"/>
            <a:ext cx="0" cy="436096"/>
          </a:xfrm>
          <a:prstGeom prst="straightConnector1">
            <a:avLst/>
          </a:prstGeom>
          <a:solidFill>
            <a:schemeClr val="accent1"/>
          </a:solidFill>
          <a:ln w="9525" cap="flat" cmpd="sng" algn="ctr">
            <a:solidFill>
              <a:schemeClr val="accent5">
                <a:lumMod val="75000"/>
              </a:schemeClr>
            </a:solidFill>
            <a:prstDash val="solid"/>
            <a:round/>
            <a:headEnd type="none" w="med" len="med"/>
            <a:tailEnd type="arrow"/>
          </a:ln>
          <a:effectLst/>
        </p:spPr>
      </p:cxnSp>
      <p:sp>
        <p:nvSpPr>
          <p:cNvPr id="69" name="TextBox 68"/>
          <p:cNvSpPr txBox="1"/>
          <p:nvPr/>
        </p:nvSpPr>
        <p:spPr>
          <a:xfrm>
            <a:off x="6540991" y="5087793"/>
            <a:ext cx="889862" cy="276999"/>
          </a:xfrm>
          <a:prstGeom prst="rect">
            <a:avLst/>
          </a:prstGeom>
          <a:solidFill>
            <a:schemeClr val="accent5">
              <a:lumMod val="75000"/>
            </a:schemeClr>
          </a:solidFill>
        </p:spPr>
        <p:txBody>
          <a:bodyPr wrap="none" rtlCol="0">
            <a:spAutoFit/>
          </a:bodyPr>
          <a:lstStyle/>
          <a:p>
            <a:r>
              <a:rPr lang="en-US" sz="1200" dirty="0" smtClean="0">
                <a:solidFill>
                  <a:schemeClr val="bg1"/>
                </a:solidFill>
              </a:rPr>
              <a:t>w/o grating</a:t>
            </a:r>
            <a:endParaRPr lang="en-US" sz="1200" dirty="0">
              <a:solidFill>
                <a:schemeClr val="bg1"/>
              </a:solidFill>
            </a:endParaRPr>
          </a:p>
        </p:txBody>
      </p:sp>
      <p:cxnSp>
        <p:nvCxnSpPr>
          <p:cNvPr id="73" name="Straight Arrow Connector 72"/>
          <p:cNvCxnSpPr/>
          <p:nvPr/>
        </p:nvCxnSpPr>
        <p:spPr bwMode="auto">
          <a:xfrm flipH="1" flipV="1">
            <a:off x="6150826" y="5324969"/>
            <a:ext cx="436066" cy="206571"/>
          </a:xfrm>
          <a:prstGeom prst="straightConnector1">
            <a:avLst/>
          </a:prstGeom>
          <a:solidFill>
            <a:schemeClr val="accent1"/>
          </a:solidFill>
          <a:ln w="9525" cap="flat" cmpd="sng" algn="ctr">
            <a:solidFill>
              <a:srgbClr val="3366FF"/>
            </a:solidFill>
            <a:prstDash val="solid"/>
            <a:round/>
            <a:headEnd type="none" w="med" len="med"/>
            <a:tailEnd type="arrow"/>
          </a:ln>
          <a:effectLst/>
        </p:spPr>
      </p:cxnSp>
      <p:sp>
        <p:nvSpPr>
          <p:cNvPr id="75" name="TextBox 74"/>
          <p:cNvSpPr txBox="1"/>
          <p:nvPr/>
        </p:nvSpPr>
        <p:spPr>
          <a:xfrm>
            <a:off x="6518039" y="5409127"/>
            <a:ext cx="932617" cy="276999"/>
          </a:xfrm>
          <a:prstGeom prst="rect">
            <a:avLst/>
          </a:prstGeom>
          <a:solidFill>
            <a:srgbClr val="3366FF"/>
          </a:solidFill>
        </p:spPr>
        <p:txBody>
          <a:bodyPr wrap="none" rtlCol="0">
            <a:spAutoFit/>
          </a:bodyPr>
          <a:lstStyle/>
          <a:p>
            <a:r>
              <a:rPr lang="en-US" sz="1200" dirty="0" smtClean="0">
                <a:solidFill>
                  <a:srgbClr val="FFFFFF"/>
                </a:solidFill>
              </a:rPr>
              <a:t>with grating</a:t>
            </a:r>
            <a:endParaRPr lang="en-US" sz="1200" dirty="0">
              <a:solidFill>
                <a:srgbClr val="FFFFFF"/>
              </a:solidFill>
            </a:endParaRPr>
          </a:p>
        </p:txBody>
      </p:sp>
      <p:cxnSp>
        <p:nvCxnSpPr>
          <p:cNvPr id="89" name="Straight Arrow Connector 88"/>
          <p:cNvCxnSpPr/>
          <p:nvPr/>
        </p:nvCxnSpPr>
        <p:spPr bwMode="auto">
          <a:xfrm>
            <a:off x="6441537" y="1873834"/>
            <a:ext cx="290105" cy="0"/>
          </a:xfrm>
          <a:prstGeom prst="straightConnector1">
            <a:avLst/>
          </a:prstGeom>
          <a:solidFill>
            <a:schemeClr val="accent1"/>
          </a:solidFill>
          <a:ln w="9525" cap="flat" cmpd="sng" algn="ctr">
            <a:solidFill>
              <a:schemeClr val="accent1">
                <a:lumMod val="60000"/>
                <a:lumOff val="40000"/>
              </a:schemeClr>
            </a:solidFill>
            <a:prstDash val="solid"/>
            <a:round/>
            <a:headEnd type="none" w="med" len="med"/>
            <a:tailEnd type="arrow"/>
          </a:ln>
          <a:effectLst/>
        </p:spPr>
      </p:cxnSp>
      <p:cxnSp>
        <p:nvCxnSpPr>
          <p:cNvPr id="90" name="Straight Arrow Connector 89"/>
          <p:cNvCxnSpPr/>
          <p:nvPr/>
        </p:nvCxnSpPr>
        <p:spPr bwMode="auto">
          <a:xfrm flipH="1">
            <a:off x="7136501" y="1873218"/>
            <a:ext cx="291922" cy="0"/>
          </a:xfrm>
          <a:prstGeom prst="straightConnector1">
            <a:avLst/>
          </a:prstGeom>
          <a:solidFill>
            <a:schemeClr val="accent1"/>
          </a:solidFill>
          <a:ln w="9525" cap="flat" cmpd="sng" algn="ctr">
            <a:solidFill>
              <a:schemeClr val="accent1">
                <a:lumMod val="60000"/>
                <a:lumOff val="40000"/>
              </a:schemeClr>
            </a:solidFill>
            <a:prstDash val="solid"/>
            <a:round/>
            <a:headEnd type="none" w="med" len="med"/>
            <a:tailEnd type="arrow"/>
          </a:ln>
          <a:effectLst/>
        </p:spPr>
      </p:cxnSp>
      <p:sp>
        <p:nvSpPr>
          <p:cNvPr id="94" name="TextBox 93"/>
          <p:cNvSpPr txBox="1"/>
          <p:nvPr/>
        </p:nvSpPr>
        <p:spPr>
          <a:xfrm>
            <a:off x="7359574" y="1713782"/>
            <a:ext cx="693369" cy="276999"/>
          </a:xfrm>
          <a:prstGeom prst="rect">
            <a:avLst/>
          </a:prstGeom>
          <a:noFill/>
        </p:spPr>
        <p:txBody>
          <a:bodyPr wrap="none" rtlCol="0">
            <a:spAutoFit/>
          </a:bodyPr>
          <a:lstStyle/>
          <a:p>
            <a:r>
              <a:rPr lang="en-US" sz="1200" dirty="0" smtClean="0">
                <a:solidFill>
                  <a:schemeClr val="accent1">
                    <a:lumMod val="60000"/>
                    <a:lumOff val="40000"/>
                  </a:schemeClr>
                </a:solidFill>
              </a:rPr>
              <a:t>0.71mm</a:t>
            </a:r>
            <a:endParaRPr lang="en-US" sz="1200" dirty="0">
              <a:solidFill>
                <a:schemeClr val="accent1">
                  <a:lumMod val="60000"/>
                  <a:lumOff val="40000"/>
                </a:schemeClr>
              </a:solidFill>
            </a:endParaRPr>
          </a:p>
        </p:txBody>
      </p:sp>
      <p:sp>
        <p:nvSpPr>
          <p:cNvPr id="23" name="TextBox 22"/>
          <p:cNvSpPr txBox="1"/>
          <p:nvPr/>
        </p:nvSpPr>
        <p:spPr>
          <a:xfrm>
            <a:off x="862053" y="1545124"/>
            <a:ext cx="800218" cy="461665"/>
          </a:xfrm>
          <a:prstGeom prst="rect">
            <a:avLst/>
          </a:prstGeom>
          <a:noFill/>
        </p:spPr>
        <p:txBody>
          <a:bodyPr wrap="none" rtlCol="0">
            <a:spAutoFit/>
          </a:bodyPr>
          <a:lstStyle/>
          <a:p>
            <a:pPr algn="ctr"/>
            <a:r>
              <a:rPr lang="en-US" sz="1200" dirty="0" smtClean="0"/>
              <a:t>X-Ray</a:t>
            </a:r>
            <a:br>
              <a:rPr lang="en-US" sz="1200" dirty="0" smtClean="0"/>
            </a:br>
            <a:r>
              <a:rPr lang="en-US" sz="1200" dirty="0" smtClean="0"/>
              <a:t>Generator</a:t>
            </a:r>
            <a:endParaRPr lang="en-US" sz="1200" dirty="0"/>
          </a:p>
        </p:txBody>
      </p:sp>
      <p:sp>
        <p:nvSpPr>
          <p:cNvPr id="79" name="TextBox 78"/>
          <p:cNvSpPr txBox="1"/>
          <p:nvPr/>
        </p:nvSpPr>
        <p:spPr>
          <a:xfrm>
            <a:off x="1009823" y="2494165"/>
            <a:ext cx="979755" cy="276999"/>
          </a:xfrm>
          <a:prstGeom prst="rect">
            <a:avLst/>
          </a:prstGeom>
          <a:solidFill>
            <a:schemeClr val="accent5">
              <a:lumMod val="50000"/>
            </a:schemeClr>
          </a:solidFill>
        </p:spPr>
        <p:txBody>
          <a:bodyPr wrap="none" rtlCol="0">
            <a:spAutoFit/>
          </a:bodyPr>
          <a:lstStyle/>
          <a:p>
            <a:r>
              <a:rPr lang="en-US" sz="1200" dirty="0" smtClean="0">
                <a:solidFill>
                  <a:schemeClr val="bg1"/>
                </a:solidFill>
              </a:rPr>
              <a:t>‘Air’ contact</a:t>
            </a:r>
            <a:endParaRPr lang="en-US" sz="1200" dirty="0">
              <a:solidFill>
                <a:schemeClr val="bg1"/>
              </a:solidFill>
            </a:endParaRPr>
          </a:p>
        </p:txBody>
      </p:sp>
      <p:sp>
        <p:nvSpPr>
          <p:cNvPr id="57" name="Date Placeholder 3"/>
          <p:cNvSpPr>
            <a:spLocks noGrp="1"/>
          </p:cNvSpPr>
          <p:nvPr>
            <p:ph type="dt" sz="quarter" idx="10"/>
          </p:nvPr>
        </p:nvSpPr>
        <p:spPr bwMode="auto">
          <a:xfrm>
            <a:off x="762000" y="6172200"/>
            <a:ext cx="2057400" cy="457200"/>
          </a:xfrm>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58"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59" name="TextBox 58"/>
          <p:cNvSpPr txBox="1"/>
          <p:nvPr/>
        </p:nvSpPr>
        <p:spPr>
          <a:xfrm>
            <a:off x="2224464" y="2908146"/>
            <a:ext cx="956812" cy="200055"/>
          </a:xfrm>
          <a:prstGeom prst="rect">
            <a:avLst/>
          </a:prstGeom>
          <a:noFill/>
        </p:spPr>
        <p:txBody>
          <a:bodyPr wrap="none" rtlCol="0">
            <a:spAutoFit/>
          </a:bodyPr>
          <a:lstStyle/>
          <a:p>
            <a:r>
              <a:rPr lang="en-US" sz="700" dirty="0" smtClean="0">
                <a:solidFill>
                  <a:srgbClr val="FFFFFF"/>
                </a:solidFill>
              </a:rPr>
              <a:t>Sony, Philips, Eureka</a:t>
            </a:r>
            <a:endParaRPr lang="en-US" sz="700" dirty="0">
              <a:solidFill>
                <a:srgbClr val="FFFFFF"/>
              </a:solidFill>
            </a:endParaRPr>
          </a:p>
        </p:txBody>
      </p:sp>
      <p:cxnSp>
        <p:nvCxnSpPr>
          <p:cNvPr id="63" name="Straight Arrow Connector 62"/>
          <p:cNvCxnSpPr/>
          <p:nvPr/>
        </p:nvCxnSpPr>
        <p:spPr bwMode="auto">
          <a:xfrm flipV="1">
            <a:off x="7447466" y="4711646"/>
            <a:ext cx="413330" cy="826606"/>
          </a:xfrm>
          <a:prstGeom prst="straightConnector1">
            <a:avLst/>
          </a:prstGeom>
          <a:solidFill>
            <a:schemeClr val="accent1"/>
          </a:solidFill>
          <a:ln w="9525" cap="flat" cmpd="sng" algn="ctr">
            <a:solidFill>
              <a:srgbClr val="3366FF"/>
            </a:solidFill>
            <a:prstDash val="solid"/>
            <a:round/>
            <a:headEnd type="none" w="med" len="med"/>
            <a:tailEnd type="arrow"/>
          </a:ln>
          <a:effectLst/>
        </p:spPr>
      </p:cxnSp>
      <p:sp>
        <p:nvSpPr>
          <p:cNvPr id="65" name="TextBox 64"/>
          <p:cNvSpPr txBox="1"/>
          <p:nvPr/>
        </p:nvSpPr>
        <p:spPr>
          <a:xfrm>
            <a:off x="7109372" y="1122745"/>
            <a:ext cx="1235471" cy="523220"/>
          </a:xfrm>
          <a:prstGeom prst="rect">
            <a:avLst/>
          </a:prstGeom>
          <a:noFill/>
        </p:spPr>
        <p:txBody>
          <a:bodyPr wrap="square" rtlCol="0">
            <a:spAutoFit/>
          </a:bodyPr>
          <a:lstStyle/>
          <a:p>
            <a:pPr algn="ctr"/>
            <a:r>
              <a:rPr lang="en-US" sz="1400" dirty="0" smtClean="0">
                <a:solidFill>
                  <a:srgbClr val="FFFF00"/>
                </a:solidFill>
              </a:rPr>
              <a:t>Bare crystal- matrix &amp; glass </a:t>
            </a:r>
            <a:endParaRPr lang="en-US" sz="1400" dirty="0">
              <a:solidFill>
                <a:srgbClr val="FFFF00"/>
              </a:solidFill>
            </a:endParaRPr>
          </a:p>
        </p:txBody>
      </p:sp>
      <p:pic>
        <p:nvPicPr>
          <p:cNvPr id="66" name="Picture 4" descr="CERNLogo_new_resized.JP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375937" y="928152"/>
            <a:ext cx="614387" cy="61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14" descr="Unimib_logo.gif"/>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8391845" y="1535826"/>
            <a:ext cx="588702" cy="638982"/>
          </a:xfrm>
          <a:prstGeom prst="rect">
            <a:avLst/>
          </a:prstGeom>
          <a:solidFill>
            <a:schemeClr val="bg1">
              <a:lumMod val="95000"/>
            </a:schemeClr>
          </a:solidFill>
          <a:ln>
            <a:noFill/>
          </a:ln>
          <a:extLst/>
        </p:spPr>
      </p:pic>
    </p:spTree>
    <p:extLst>
      <p:ext uri="{BB962C8B-B14F-4D97-AF65-F5344CB8AC3E}">
        <p14:creationId xmlns:p14="http://schemas.microsoft.com/office/powerpoint/2010/main" val="26885196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42"/>
                                        </p:tgtEl>
                                        <p:attrNameLst>
                                          <p:attrName>style.visibility</p:attrName>
                                        </p:attrNameLst>
                                      </p:cBhvr>
                                      <p:to>
                                        <p:strVal val="visible"/>
                                      </p:to>
                                    </p:set>
                                  </p:childTnLst>
                                </p:cTn>
                              </p:par>
                            </p:childTnLst>
                          </p:cTn>
                        </p:par>
                        <p:par>
                          <p:cTn id="10" fill="hold">
                            <p:stCondLst>
                              <p:cond delay="0"/>
                            </p:stCondLst>
                            <p:childTnLst>
                              <p:par>
                                <p:cTn id="11" presetID="9" presetClass="entr" presetSubtype="0"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dissolve">
                                      <p:cBhvr>
                                        <p:cTn id="1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120" y="-152400"/>
            <a:ext cx="7772400" cy="1143000"/>
          </a:xfrm>
        </p:spPr>
        <p:txBody>
          <a:bodyPr/>
          <a:lstStyle/>
          <a:p>
            <a:pPr>
              <a:defRPr/>
            </a:pPr>
            <a:r>
              <a:rPr lang="en-US" dirty="0" smtClean="0"/>
              <a:t>Detector R&amp;D</a:t>
            </a:r>
            <a:endParaRPr lang="en-US" dirty="0"/>
          </a:p>
        </p:txBody>
      </p:sp>
      <p:sp>
        <p:nvSpPr>
          <p:cNvPr id="3" name="Content Placeholder 2"/>
          <p:cNvSpPr>
            <a:spLocks noGrp="1"/>
          </p:cNvSpPr>
          <p:nvPr>
            <p:ph idx="1"/>
          </p:nvPr>
        </p:nvSpPr>
        <p:spPr>
          <a:xfrm>
            <a:off x="685800" y="1508125"/>
            <a:ext cx="8161338" cy="679222"/>
          </a:xfrm>
        </p:spPr>
        <p:txBody>
          <a:bodyPr/>
          <a:lstStyle/>
          <a:p>
            <a:pPr>
              <a:buFontTx/>
              <a:buNone/>
              <a:defRPr/>
            </a:pPr>
            <a:endParaRPr lang="en-US" sz="3600" dirty="0" smtClean="0">
              <a:ea typeface="ＭＳ Ｐゴシック" charset="-128"/>
              <a:cs typeface="ＭＳ Ｐゴシック" charset="-128"/>
            </a:endParaRPr>
          </a:p>
          <a:p>
            <a:pPr>
              <a:defRPr/>
            </a:pPr>
            <a:endParaRPr lang="en-US" sz="3600" dirty="0" smtClean="0">
              <a:solidFill>
                <a:schemeClr val="accent5">
                  <a:lumMod val="75000"/>
                </a:schemeClr>
              </a:solidFill>
              <a:ea typeface="ＭＳ Ｐゴシック" charset="-128"/>
              <a:cs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1509"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1510"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B699D085-80A6-144E-B461-A404EA3A3488}" type="slidenum">
              <a:rPr lang="en-US" smtClean="0">
                <a:latin typeface="Times New Roman" pitchFamily="-109" charset="0"/>
              </a:rPr>
              <a:pPr/>
              <a:t>35</a:t>
            </a:fld>
            <a:endParaRPr lang="en-US" sz="800" smtClean="0">
              <a:latin typeface="Times New Roman" pitchFamily="-109" charset="0"/>
            </a:endParaRPr>
          </a:p>
        </p:txBody>
      </p:sp>
      <p:sp>
        <p:nvSpPr>
          <p:cNvPr id="4" name="TextBox 3"/>
          <p:cNvSpPr txBox="1"/>
          <p:nvPr/>
        </p:nvSpPr>
        <p:spPr>
          <a:xfrm>
            <a:off x="1503019" y="1172274"/>
            <a:ext cx="6351769" cy="4465838"/>
          </a:xfrm>
          <a:prstGeom prst="rect">
            <a:avLst/>
          </a:prstGeom>
          <a:noFill/>
        </p:spPr>
        <p:txBody>
          <a:bodyPr wrap="none" rtlCol="0">
            <a:spAutoFit/>
          </a:bodyPr>
          <a:lstStyle/>
          <a:p>
            <a:pPr>
              <a:lnSpc>
                <a:spcPct val="130000"/>
              </a:lnSpc>
            </a:pPr>
            <a:r>
              <a:rPr lang="en-US" sz="3600" dirty="0" smtClean="0">
                <a:solidFill>
                  <a:srgbClr val="7F7F7F"/>
                </a:solidFill>
              </a:rPr>
              <a:t>1.) Photodetectors</a:t>
            </a:r>
          </a:p>
          <a:p>
            <a:pPr marL="800100" lvl="1" indent="-342900">
              <a:lnSpc>
                <a:spcPct val="130000"/>
              </a:lnSpc>
              <a:buFont typeface="Arial"/>
              <a:buChar char="•"/>
            </a:pPr>
            <a:r>
              <a:rPr lang="en-US" sz="2000" dirty="0" smtClean="0">
                <a:solidFill>
                  <a:srgbClr val="7F7F7F"/>
                </a:solidFill>
              </a:rPr>
              <a:t>The analog SiPM (</a:t>
            </a:r>
            <a:r>
              <a:rPr lang="en-US" sz="2000" i="1" dirty="0" smtClean="0">
                <a:solidFill>
                  <a:srgbClr val="7F7F7F"/>
                </a:solidFill>
              </a:rPr>
              <a:t>a</a:t>
            </a:r>
            <a:r>
              <a:rPr lang="en-US" sz="2000" dirty="0" smtClean="0">
                <a:solidFill>
                  <a:srgbClr val="7F7F7F"/>
                </a:solidFill>
              </a:rPr>
              <a:t>-SiPM)</a:t>
            </a:r>
          </a:p>
          <a:p>
            <a:pPr marL="800100" lvl="1" indent="-342900">
              <a:lnSpc>
                <a:spcPct val="130000"/>
              </a:lnSpc>
              <a:buFont typeface="Arial"/>
              <a:buChar char="•"/>
            </a:pPr>
            <a:r>
              <a:rPr lang="en-US" sz="2000" dirty="0" smtClean="0">
                <a:solidFill>
                  <a:srgbClr val="7F7F7F"/>
                </a:solidFill>
              </a:rPr>
              <a:t>The digital “Endo-TOFPET” SiPM (</a:t>
            </a:r>
            <a:r>
              <a:rPr lang="en-US" sz="2000" i="1" dirty="0" smtClean="0">
                <a:solidFill>
                  <a:srgbClr val="7F7F7F"/>
                </a:solidFill>
              </a:rPr>
              <a:t>d</a:t>
            </a:r>
            <a:r>
              <a:rPr lang="en-US" sz="2000" dirty="0" smtClean="0">
                <a:solidFill>
                  <a:srgbClr val="7F7F7F"/>
                </a:solidFill>
              </a:rPr>
              <a:t>-SiPM)</a:t>
            </a:r>
          </a:p>
          <a:p>
            <a:pPr>
              <a:lnSpc>
                <a:spcPct val="130000"/>
              </a:lnSpc>
            </a:pPr>
            <a:r>
              <a:rPr lang="en-US" sz="3600" dirty="0" smtClean="0">
                <a:solidFill>
                  <a:srgbClr val="7F7F7F"/>
                </a:solidFill>
              </a:rPr>
              <a:t>2.) Diffractive Optics</a:t>
            </a:r>
          </a:p>
          <a:p>
            <a:pPr>
              <a:lnSpc>
                <a:spcPct val="130000"/>
              </a:lnSpc>
            </a:pPr>
            <a:r>
              <a:rPr lang="en-US" sz="3600" dirty="0" smtClean="0">
                <a:solidFill>
                  <a:srgbClr val="FFFF00"/>
                </a:solidFill>
              </a:rPr>
              <a:t>3.) Scintillators</a:t>
            </a:r>
          </a:p>
          <a:p>
            <a:pPr>
              <a:lnSpc>
                <a:spcPct val="130000"/>
              </a:lnSpc>
            </a:pPr>
            <a:r>
              <a:rPr lang="en-US" sz="3600" dirty="0" smtClean="0">
                <a:solidFill>
                  <a:srgbClr val="7F7F7F"/>
                </a:solidFill>
              </a:rPr>
              <a:t>4.) Integration</a:t>
            </a:r>
          </a:p>
          <a:p>
            <a:pPr>
              <a:lnSpc>
                <a:spcPct val="130000"/>
              </a:lnSpc>
            </a:pPr>
            <a:r>
              <a:rPr lang="en-US" sz="3600" dirty="0" smtClean="0">
                <a:solidFill>
                  <a:srgbClr val="595959"/>
                </a:solidFill>
              </a:rPr>
              <a:t>5.) Readout and Data Acquisition</a:t>
            </a:r>
            <a:endParaRPr lang="en-US" sz="3200" dirty="0">
              <a:solidFill>
                <a:srgbClr val="595959"/>
              </a:solidFill>
            </a:endParaRPr>
          </a:p>
        </p:txBody>
      </p:sp>
    </p:spTree>
    <p:extLst>
      <p:ext uri="{BB962C8B-B14F-4D97-AF65-F5344CB8AC3E}">
        <p14:creationId xmlns:p14="http://schemas.microsoft.com/office/powerpoint/2010/main" val="300601973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Crystal Performance</a:t>
            </a:r>
            <a:endParaRPr lang="en-US" dirty="0"/>
          </a:p>
        </p:txBody>
      </p:sp>
      <p:sp>
        <p:nvSpPr>
          <p:cNvPr id="23556"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3557"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3558"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F4ACBFB3-D04C-CB4B-B4BC-852A1958A804}" type="slidenum">
              <a:rPr lang="en-US" smtClean="0">
                <a:latin typeface="Times New Roman" pitchFamily="-109" charset="0"/>
              </a:rPr>
              <a:pPr/>
              <a:t>36</a:t>
            </a:fld>
            <a:endParaRPr lang="en-US" sz="800" smtClean="0">
              <a:latin typeface="Times New Roman" pitchFamily="-109"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638722510"/>
              </p:ext>
            </p:extLst>
          </p:nvPr>
        </p:nvGraphicFramePr>
        <p:xfrm>
          <a:off x="550330" y="1845337"/>
          <a:ext cx="4364180" cy="1112520"/>
        </p:xfrm>
        <a:graphic>
          <a:graphicData uri="http://schemas.openxmlformats.org/drawingml/2006/table">
            <a:tbl>
              <a:tblPr firstRow="1" bandRow="1">
                <a:tableStyleId>{3C2FFA5D-87B4-456A-9821-1D502468CF0F}</a:tableStyleId>
              </a:tblPr>
              <a:tblGrid>
                <a:gridCol w="872836"/>
                <a:gridCol w="872836"/>
                <a:gridCol w="872836"/>
                <a:gridCol w="872836"/>
                <a:gridCol w="872836"/>
              </a:tblGrid>
              <a:tr h="370840">
                <a:tc>
                  <a:txBody>
                    <a:bodyPr/>
                    <a:lstStyle/>
                    <a:p>
                      <a:pPr indent="129540" algn="ctr">
                        <a:lnSpc>
                          <a:spcPct val="90000"/>
                        </a:lnSpc>
                        <a:spcAft>
                          <a:spcPts val="0"/>
                        </a:spcAft>
                      </a:pPr>
                      <a:r>
                        <a:rPr lang="en-US" sz="1100" b="1" dirty="0">
                          <a:effectLst/>
                          <a:latin typeface="Times New Roman"/>
                          <a:ea typeface="Times New Roman"/>
                        </a:rPr>
                        <a:t>Crystal</a:t>
                      </a:r>
                      <a:endParaRPr lang="en-US" sz="1200" dirty="0">
                        <a:effectLst/>
                        <a:latin typeface="Times New Roman"/>
                        <a:ea typeface="Times New Roman"/>
                      </a:endParaRPr>
                    </a:p>
                  </a:txBody>
                  <a:tcPr marL="68580" marR="68580" marT="0" marB="0" anchor="ctr">
                    <a:solidFill>
                      <a:schemeClr val="bg2">
                        <a:lumMod val="50000"/>
                      </a:schemeClr>
                    </a:solidFill>
                  </a:tcPr>
                </a:tc>
                <a:tc>
                  <a:txBody>
                    <a:bodyPr/>
                    <a:lstStyle/>
                    <a:p>
                      <a:pPr indent="0" algn="ctr">
                        <a:lnSpc>
                          <a:spcPct val="90000"/>
                        </a:lnSpc>
                        <a:spcAft>
                          <a:spcPts val="0"/>
                        </a:spcAft>
                      </a:pPr>
                      <a:r>
                        <a:rPr lang="en-US" sz="1100" b="1" dirty="0">
                          <a:effectLst/>
                          <a:latin typeface="Times New Roman"/>
                          <a:ea typeface="Times New Roman"/>
                        </a:rPr>
                        <a:t>Size</a:t>
                      </a:r>
                      <a:br>
                        <a:rPr lang="en-US" sz="1100" b="1" dirty="0">
                          <a:effectLst/>
                          <a:latin typeface="Times New Roman"/>
                          <a:ea typeface="Times New Roman"/>
                        </a:rPr>
                      </a:br>
                      <a:r>
                        <a:rPr lang="en-US" sz="1100" b="1" dirty="0">
                          <a:effectLst/>
                          <a:latin typeface="Times New Roman"/>
                          <a:ea typeface="Times New Roman"/>
                        </a:rPr>
                        <a:t>[mm</a:t>
                      </a:r>
                      <a:r>
                        <a:rPr lang="en-US" sz="1100" b="1" baseline="30000" dirty="0">
                          <a:effectLst/>
                          <a:latin typeface="Times New Roman"/>
                          <a:ea typeface="Times New Roman"/>
                        </a:rPr>
                        <a:t>3</a:t>
                      </a:r>
                      <a:r>
                        <a:rPr lang="en-US" sz="1100" b="1" dirty="0">
                          <a:effectLst/>
                          <a:latin typeface="Times New Roman"/>
                          <a:ea typeface="Times New Roman"/>
                        </a:rPr>
                        <a:t>]</a:t>
                      </a:r>
                      <a:endParaRPr lang="en-US" sz="1200" dirty="0">
                        <a:effectLst/>
                        <a:latin typeface="Times New Roman"/>
                        <a:ea typeface="Times New Roman"/>
                      </a:endParaRPr>
                    </a:p>
                  </a:txBody>
                  <a:tcPr marL="68580" marR="68580" marT="0" marB="0" anchor="ctr">
                    <a:solidFill>
                      <a:schemeClr val="bg2">
                        <a:lumMod val="50000"/>
                      </a:schemeClr>
                    </a:solidFill>
                  </a:tcPr>
                </a:tc>
                <a:tc>
                  <a:txBody>
                    <a:bodyPr/>
                    <a:lstStyle/>
                    <a:p>
                      <a:pPr indent="0" algn="ctr">
                        <a:lnSpc>
                          <a:spcPct val="90000"/>
                        </a:lnSpc>
                        <a:spcAft>
                          <a:spcPts val="0"/>
                        </a:spcAft>
                      </a:pPr>
                      <a:r>
                        <a:rPr lang="en-US" sz="1100" b="1" dirty="0">
                          <a:effectLst/>
                          <a:latin typeface="Times New Roman"/>
                          <a:ea typeface="Times New Roman"/>
                        </a:rPr>
                        <a:t>Decay Time</a:t>
                      </a:r>
                      <a:br>
                        <a:rPr lang="en-US" sz="1100" b="1" dirty="0">
                          <a:effectLst/>
                          <a:latin typeface="Times New Roman"/>
                          <a:ea typeface="Times New Roman"/>
                        </a:rPr>
                      </a:br>
                      <a:r>
                        <a:rPr lang="en-US" sz="1100" b="1" dirty="0">
                          <a:effectLst/>
                          <a:latin typeface="Times New Roman"/>
                          <a:ea typeface="Times New Roman"/>
                        </a:rPr>
                        <a:t>[ns]</a:t>
                      </a:r>
                      <a:endParaRPr lang="en-US" sz="1200" dirty="0">
                        <a:effectLst/>
                        <a:latin typeface="Times New Roman"/>
                        <a:ea typeface="Times New Roman"/>
                      </a:endParaRPr>
                    </a:p>
                  </a:txBody>
                  <a:tcPr marL="68580" marR="68580" marT="0" marB="0" anchor="ctr">
                    <a:solidFill>
                      <a:schemeClr val="bg2">
                        <a:lumMod val="50000"/>
                      </a:schemeClr>
                    </a:solidFill>
                  </a:tcPr>
                </a:tc>
                <a:tc>
                  <a:txBody>
                    <a:bodyPr/>
                    <a:lstStyle/>
                    <a:p>
                      <a:pPr indent="0" algn="ctr">
                        <a:lnSpc>
                          <a:spcPct val="90000"/>
                        </a:lnSpc>
                        <a:spcAft>
                          <a:spcPts val="0"/>
                        </a:spcAft>
                      </a:pPr>
                      <a:r>
                        <a:rPr lang="en-US" sz="1100" b="1" dirty="0">
                          <a:effectLst/>
                          <a:latin typeface="Times New Roman"/>
                          <a:ea typeface="Times New Roman"/>
                        </a:rPr>
                        <a:t>Light Yield</a:t>
                      </a:r>
                      <a:br>
                        <a:rPr lang="en-US" sz="1100" b="1" dirty="0">
                          <a:effectLst/>
                          <a:latin typeface="Times New Roman"/>
                          <a:ea typeface="Times New Roman"/>
                        </a:rPr>
                      </a:br>
                      <a:r>
                        <a:rPr lang="en-US" sz="1100" b="1" dirty="0" smtClean="0">
                          <a:effectLst/>
                          <a:latin typeface="Times New Roman"/>
                          <a:ea typeface="Times New Roman"/>
                        </a:rPr>
                        <a:t>[</a:t>
                      </a:r>
                      <a:r>
                        <a:rPr lang="en-US" sz="1100" b="1" dirty="0" err="1" smtClean="0">
                          <a:effectLst/>
                          <a:latin typeface="Times New Roman"/>
                          <a:ea typeface="Times New Roman"/>
                        </a:rPr>
                        <a:t>Ph</a:t>
                      </a:r>
                      <a:r>
                        <a:rPr lang="en-US" sz="1100" b="1" dirty="0">
                          <a:effectLst/>
                          <a:latin typeface="Times New Roman"/>
                          <a:ea typeface="Times New Roman"/>
                        </a:rPr>
                        <a:t>/MeV]</a:t>
                      </a:r>
                      <a:endParaRPr lang="en-US" sz="1200" dirty="0">
                        <a:effectLst/>
                        <a:latin typeface="Times New Roman"/>
                        <a:ea typeface="Times New Roman"/>
                      </a:endParaRPr>
                    </a:p>
                  </a:txBody>
                  <a:tcPr marL="68580" marR="68580" marT="0" marB="0" anchor="ctr">
                    <a:solidFill>
                      <a:schemeClr val="bg2">
                        <a:lumMod val="50000"/>
                      </a:schemeClr>
                    </a:solidFill>
                  </a:tcPr>
                </a:tc>
                <a:tc>
                  <a:txBody>
                    <a:bodyPr/>
                    <a:lstStyle/>
                    <a:p>
                      <a:pPr indent="0" algn="ctr">
                        <a:lnSpc>
                          <a:spcPct val="90000"/>
                        </a:lnSpc>
                        <a:spcAft>
                          <a:spcPts val="0"/>
                        </a:spcAft>
                      </a:pPr>
                      <a:r>
                        <a:rPr lang="en-US" sz="1100" b="1" dirty="0">
                          <a:effectLst/>
                          <a:latin typeface="Times New Roman"/>
                          <a:ea typeface="Times New Roman"/>
                        </a:rPr>
                        <a:t>CTR </a:t>
                      </a:r>
                      <a:r>
                        <a:rPr lang="en-US" sz="1100" b="1" dirty="0" smtClean="0">
                          <a:effectLst/>
                          <a:latin typeface="Times New Roman"/>
                          <a:ea typeface="Times New Roman"/>
                        </a:rPr>
                        <a:t>[</a:t>
                      </a:r>
                      <a:r>
                        <a:rPr lang="en-US" sz="1100" b="1" dirty="0" err="1">
                          <a:effectLst/>
                          <a:latin typeface="Times New Roman"/>
                          <a:ea typeface="Times New Roman"/>
                        </a:rPr>
                        <a:t>ps</a:t>
                      </a:r>
                      <a:r>
                        <a:rPr lang="en-US" sz="1100" b="1" dirty="0" smtClean="0">
                          <a:effectLst/>
                          <a:latin typeface="Times New Roman"/>
                          <a:ea typeface="Times New Roman"/>
                        </a:rPr>
                        <a:t>] </a:t>
                      </a:r>
                      <a:r>
                        <a:rPr lang="en-US" sz="1100" b="1" i="1" dirty="0" smtClean="0">
                          <a:effectLst/>
                          <a:latin typeface="Times New Roman"/>
                          <a:ea typeface="Times New Roman"/>
                        </a:rPr>
                        <a:t>FWHM</a:t>
                      </a:r>
                      <a:endParaRPr lang="en-US" sz="1200" dirty="0">
                        <a:effectLst/>
                        <a:latin typeface="Times New Roman"/>
                        <a:ea typeface="Times New Roman"/>
                      </a:endParaRPr>
                    </a:p>
                  </a:txBody>
                  <a:tcPr marL="68580" marR="68580" marT="0" marB="0" anchor="ctr">
                    <a:solidFill>
                      <a:schemeClr val="bg2">
                        <a:lumMod val="50000"/>
                      </a:schemeClr>
                    </a:solidFill>
                  </a:tcPr>
                </a:tc>
              </a:tr>
              <a:tr h="370840">
                <a:tc>
                  <a:txBody>
                    <a:bodyPr/>
                    <a:lstStyle/>
                    <a:p>
                      <a:pPr indent="129540" algn="l">
                        <a:lnSpc>
                          <a:spcPct val="105000"/>
                        </a:lnSpc>
                        <a:spcAft>
                          <a:spcPts val="0"/>
                        </a:spcAft>
                      </a:pPr>
                      <a:r>
                        <a:rPr lang="en-US" sz="1050" dirty="0" err="1">
                          <a:effectLst/>
                          <a:latin typeface="Times New Roman"/>
                          <a:ea typeface="Times New Roman"/>
                        </a:rPr>
                        <a:t>LuAG:Ce</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smtClean="0">
                          <a:effectLst/>
                          <a:latin typeface="Times New Roman"/>
                          <a:ea typeface="Times New Roman"/>
                        </a:rPr>
                        <a:t>2 x 2 x 8</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a:effectLst/>
                          <a:latin typeface="Times New Roman"/>
                          <a:ea typeface="Times New Roman"/>
                        </a:rPr>
                        <a:t>60</a:t>
                      </a:r>
                    </a:p>
                  </a:txBody>
                  <a:tcPr marL="68580" marR="68580" marT="0" marB="0" anchor="ctr">
                    <a:solidFill>
                      <a:srgbClr val="FFE33A"/>
                    </a:solidFill>
                  </a:tcPr>
                </a:tc>
                <a:tc>
                  <a:txBody>
                    <a:bodyPr/>
                    <a:lstStyle/>
                    <a:p>
                      <a:pPr marR="180340" indent="0" algn="ctr">
                        <a:lnSpc>
                          <a:spcPct val="105000"/>
                        </a:lnSpc>
                        <a:spcAft>
                          <a:spcPts val="0"/>
                        </a:spcAft>
                      </a:pPr>
                      <a:r>
                        <a:rPr lang="en-US" sz="1100" dirty="0" smtClean="0">
                          <a:effectLst/>
                          <a:latin typeface="Times New Roman"/>
                          <a:ea typeface="Times New Roman"/>
                        </a:rPr>
                        <a:t>15’000</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a:effectLst/>
                          <a:latin typeface="Times New Roman"/>
                          <a:ea typeface="Times New Roman"/>
                        </a:rPr>
                        <a:t>872 ± 50</a:t>
                      </a:r>
                    </a:p>
                  </a:txBody>
                  <a:tcPr marL="68580" marR="68580" marT="0" marB="0" anchor="ctr">
                    <a:solidFill>
                      <a:srgbClr val="FFE33A"/>
                    </a:solidFill>
                  </a:tcPr>
                </a:tc>
              </a:tr>
              <a:tr h="370840">
                <a:tc>
                  <a:txBody>
                    <a:bodyPr/>
                    <a:lstStyle/>
                    <a:p>
                      <a:pPr indent="129540" algn="l">
                        <a:lnSpc>
                          <a:spcPct val="105000"/>
                        </a:lnSpc>
                        <a:spcAft>
                          <a:spcPts val="0"/>
                        </a:spcAft>
                      </a:pPr>
                      <a:r>
                        <a:rPr lang="en-US" sz="1050" dirty="0" err="1">
                          <a:effectLst/>
                          <a:latin typeface="Times New Roman"/>
                          <a:ea typeface="Times New Roman"/>
                        </a:rPr>
                        <a:t>LuAG:Pr</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smtClean="0">
                          <a:effectLst/>
                          <a:latin typeface="Times New Roman"/>
                          <a:ea typeface="Times New Roman"/>
                        </a:rPr>
                        <a:t>2 x 2 x 8</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a:effectLst/>
                          <a:latin typeface="Times New Roman"/>
                          <a:ea typeface="Times New Roman"/>
                        </a:rPr>
                        <a:t>20</a:t>
                      </a:r>
                    </a:p>
                  </a:txBody>
                  <a:tcPr marL="68580" marR="68580" marT="0" marB="0" anchor="ctr">
                    <a:solidFill>
                      <a:srgbClr val="FFE33A"/>
                    </a:solidFill>
                  </a:tcPr>
                </a:tc>
                <a:tc>
                  <a:txBody>
                    <a:bodyPr/>
                    <a:lstStyle/>
                    <a:p>
                      <a:pPr marR="180340" indent="0" algn="ctr">
                        <a:lnSpc>
                          <a:spcPct val="105000"/>
                        </a:lnSpc>
                        <a:spcAft>
                          <a:spcPts val="0"/>
                        </a:spcAft>
                      </a:pPr>
                      <a:r>
                        <a:rPr lang="en-US" sz="1100" dirty="0" smtClean="0">
                          <a:effectLst/>
                          <a:latin typeface="Times New Roman"/>
                          <a:ea typeface="Times New Roman"/>
                        </a:rPr>
                        <a:t>10’400</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a:effectLst/>
                          <a:latin typeface="Times New Roman"/>
                          <a:ea typeface="Times New Roman"/>
                        </a:rPr>
                        <a:t>672 ± 30</a:t>
                      </a:r>
                    </a:p>
                  </a:txBody>
                  <a:tcPr marL="68580" marR="68580" marT="0" marB="0" anchor="ctr">
                    <a:solidFill>
                      <a:srgbClr val="FFE33A"/>
                    </a:solidFill>
                  </a:tcPr>
                </a:tc>
              </a:tr>
            </a:tbl>
          </a:graphicData>
        </a:graphic>
      </p:graphicFrame>
      <p:sp>
        <p:nvSpPr>
          <p:cNvPr id="13" name="TextBox 12"/>
          <p:cNvSpPr txBox="1"/>
          <p:nvPr/>
        </p:nvSpPr>
        <p:spPr>
          <a:xfrm>
            <a:off x="882854" y="918353"/>
            <a:ext cx="7207116" cy="830997"/>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400" dirty="0" smtClean="0">
                <a:solidFill>
                  <a:srgbClr val="FFFF00"/>
                </a:solidFill>
              </a:rPr>
              <a:t>Crystal performance is “gauged” by </a:t>
            </a:r>
            <a:r>
              <a:rPr lang="en-US" sz="2400" u="sng" dirty="0" smtClean="0">
                <a:solidFill>
                  <a:srgbClr val="FFFF00"/>
                </a:solidFill>
              </a:rPr>
              <a:t>light yield (LY) </a:t>
            </a:r>
            <a:r>
              <a:rPr lang="en-US" sz="2400" dirty="0" smtClean="0">
                <a:solidFill>
                  <a:srgbClr val="FFFF00"/>
                </a:solidFill>
              </a:rPr>
              <a:t>and</a:t>
            </a:r>
            <a:r>
              <a:rPr lang="en-US" sz="2400" dirty="0">
                <a:solidFill>
                  <a:srgbClr val="FFFF00"/>
                </a:solidFill>
              </a:rPr>
              <a:t> </a:t>
            </a:r>
            <a:r>
              <a:rPr lang="en-US" sz="2400" dirty="0" smtClean="0">
                <a:solidFill>
                  <a:srgbClr val="FFFF00"/>
                </a:solidFill>
              </a:rPr>
              <a:t/>
            </a:r>
            <a:br>
              <a:rPr lang="en-US" sz="2400" dirty="0" smtClean="0">
                <a:solidFill>
                  <a:srgbClr val="FFFF00"/>
                </a:solidFill>
              </a:rPr>
            </a:br>
            <a:r>
              <a:rPr lang="en-US" sz="2400" u="sng" dirty="0" smtClean="0">
                <a:solidFill>
                  <a:srgbClr val="FFFF00"/>
                </a:solidFill>
              </a:rPr>
              <a:t>coincidence time resolution (CTR)</a:t>
            </a:r>
            <a:r>
              <a:rPr lang="en-US" sz="2400" dirty="0" smtClean="0">
                <a:solidFill>
                  <a:srgbClr val="FFFF00"/>
                </a:solidFill>
              </a:rPr>
              <a:t>:</a:t>
            </a:r>
            <a:endParaRPr lang="en-US" sz="2400" dirty="0">
              <a:solidFill>
                <a:srgbClr val="FFFF00"/>
              </a:solidFill>
            </a:endParaRPr>
          </a:p>
        </p:txBody>
      </p:sp>
      <p:graphicFrame>
        <p:nvGraphicFramePr>
          <p:cNvPr id="14" name="Table 13"/>
          <p:cNvGraphicFramePr>
            <a:graphicFrameLocks noGrp="1"/>
          </p:cNvGraphicFramePr>
          <p:nvPr>
            <p:extLst>
              <p:ext uri="{D42A27DB-BD31-4B8C-83A1-F6EECF244321}">
                <p14:modId xmlns:p14="http://schemas.microsoft.com/office/powerpoint/2010/main" val="549249991"/>
              </p:ext>
            </p:extLst>
          </p:nvPr>
        </p:nvGraphicFramePr>
        <p:xfrm>
          <a:off x="548602" y="3062662"/>
          <a:ext cx="4366277" cy="2535700"/>
        </p:xfrm>
        <a:graphic>
          <a:graphicData uri="http://schemas.openxmlformats.org/drawingml/2006/table">
            <a:tbl>
              <a:tblPr firstRow="1" bandRow="1">
                <a:tableStyleId>{3C2FFA5D-87B4-456A-9821-1D502468CF0F}</a:tableStyleId>
              </a:tblPr>
              <a:tblGrid>
                <a:gridCol w="866945"/>
                <a:gridCol w="951420"/>
                <a:gridCol w="951420"/>
                <a:gridCol w="951420"/>
                <a:gridCol w="645072"/>
              </a:tblGrid>
              <a:tr h="497916">
                <a:tc>
                  <a:txBody>
                    <a:bodyPr/>
                    <a:lstStyle/>
                    <a:p>
                      <a:pPr indent="0" algn="ctr">
                        <a:lnSpc>
                          <a:spcPct val="105000"/>
                        </a:lnSpc>
                        <a:spcAft>
                          <a:spcPts val="0"/>
                        </a:spcAft>
                      </a:pPr>
                      <a:r>
                        <a:rPr lang="en-US" sz="1000" b="1" dirty="0" smtClean="0">
                          <a:effectLst/>
                          <a:latin typeface="Times New Roman"/>
                          <a:ea typeface="Times New Roman"/>
                        </a:rPr>
                        <a:t>Crystal</a:t>
                      </a:r>
                      <a:br>
                        <a:rPr lang="en-US" sz="1000" b="1" dirty="0" smtClean="0">
                          <a:effectLst/>
                          <a:latin typeface="Times New Roman"/>
                          <a:ea typeface="Times New Roman"/>
                        </a:rPr>
                      </a:br>
                      <a:r>
                        <a:rPr lang="en-US" sz="1000" b="1" dirty="0" smtClean="0">
                          <a:effectLst/>
                          <a:latin typeface="Times New Roman"/>
                          <a:ea typeface="Times New Roman"/>
                        </a:rPr>
                        <a:t>(2x2x10mm</a:t>
                      </a:r>
                      <a:r>
                        <a:rPr lang="en-US" sz="1000" b="1" baseline="30000" dirty="0" smtClean="0">
                          <a:effectLst/>
                          <a:latin typeface="Times New Roman"/>
                          <a:ea typeface="Times New Roman"/>
                        </a:rPr>
                        <a:t>3</a:t>
                      </a:r>
                      <a:r>
                        <a:rPr lang="en-US" sz="1000" b="1" baseline="0" dirty="0" smtClean="0">
                          <a:effectLst/>
                          <a:latin typeface="Times New Roman"/>
                          <a:ea typeface="Times New Roman"/>
                        </a:rPr>
                        <a:t>)</a:t>
                      </a:r>
                      <a:endParaRPr lang="en-US" sz="1000" b="1" dirty="0">
                        <a:effectLst/>
                        <a:latin typeface="Times New Roman"/>
                        <a:ea typeface="Times New Roman"/>
                      </a:endParaRPr>
                    </a:p>
                  </a:txBody>
                  <a:tcPr marL="53836" marR="53836" marT="0" marB="0" anchor="ctr">
                    <a:solidFill>
                      <a:schemeClr val="bg1">
                        <a:lumMod val="50000"/>
                      </a:schemeClr>
                    </a:solidFill>
                  </a:tcPr>
                </a:tc>
                <a:tc>
                  <a:txBody>
                    <a:bodyPr/>
                    <a:lstStyle/>
                    <a:p>
                      <a:pPr indent="0" algn="ctr">
                        <a:lnSpc>
                          <a:spcPct val="105000"/>
                        </a:lnSpc>
                        <a:spcAft>
                          <a:spcPts val="0"/>
                        </a:spcAft>
                      </a:pPr>
                      <a:r>
                        <a:rPr lang="en-US" sz="1000" b="1" dirty="0" smtClean="0">
                          <a:effectLst/>
                          <a:latin typeface="Times New Roman"/>
                          <a:ea typeface="Times New Roman"/>
                        </a:rPr>
                        <a:t>Manufacturer</a:t>
                      </a:r>
                      <a:endParaRPr lang="en-US" sz="1000" b="1" dirty="0">
                        <a:effectLst/>
                        <a:latin typeface="Times New Roman"/>
                        <a:ea typeface="Times New Roman"/>
                      </a:endParaRPr>
                    </a:p>
                  </a:txBody>
                  <a:tcPr marL="53836" marR="53836" marT="0" marB="0" anchor="ctr">
                    <a:solidFill>
                      <a:schemeClr val="bg1">
                        <a:lumMod val="50000"/>
                      </a:schemeClr>
                    </a:solidFill>
                  </a:tcPr>
                </a:tc>
                <a:tc>
                  <a:txBody>
                    <a:bodyPr/>
                    <a:lstStyle/>
                    <a:p>
                      <a:pPr indent="0" algn="ctr">
                        <a:lnSpc>
                          <a:spcPct val="105000"/>
                        </a:lnSpc>
                        <a:spcAft>
                          <a:spcPts val="0"/>
                        </a:spcAft>
                      </a:pPr>
                      <a:r>
                        <a:rPr lang="en-US" sz="1000" b="1" dirty="0">
                          <a:effectLst/>
                          <a:latin typeface="Times New Roman"/>
                          <a:ea typeface="Times New Roman"/>
                        </a:rPr>
                        <a:t>Decay Time</a:t>
                      </a:r>
                      <a:br>
                        <a:rPr lang="en-US" sz="1000" b="1" dirty="0">
                          <a:effectLst/>
                          <a:latin typeface="Times New Roman"/>
                          <a:ea typeface="Times New Roman"/>
                        </a:rPr>
                      </a:br>
                      <a:r>
                        <a:rPr lang="en-US" sz="1000" b="1" dirty="0">
                          <a:effectLst/>
                          <a:latin typeface="Times New Roman"/>
                          <a:ea typeface="Times New Roman"/>
                        </a:rPr>
                        <a:t>[ns]</a:t>
                      </a:r>
                    </a:p>
                  </a:txBody>
                  <a:tcPr marL="53836" marR="53836" marT="0" marB="0" anchor="ctr">
                    <a:solidFill>
                      <a:schemeClr val="bg1">
                        <a:lumMod val="50000"/>
                      </a:schemeClr>
                    </a:solidFill>
                  </a:tcPr>
                </a:tc>
                <a:tc>
                  <a:txBody>
                    <a:bodyPr/>
                    <a:lstStyle/>
                    <a:p>
                      <a:pPr indent="0" algn="ctr">
                        <a:lnSpc>
                          <a:spcPct val="90000"/>
                        </a:lnSpc>
                        <a:spcAft>
                          <a:spcPts val="0"/>
                        </a:spcAft>
                      </a:pPr>
                      <a:r>
                        <a:rPr lang="en-US" sz="1000" b="1" dirty="0" smtClean="0">
                          <a:effectLst/>
                          <a:latin typeface="Times New Roman"/>
                          <a:ea typeface="Times New Roman"/>
                        </a:rPr>
                        <a:t>Light</a:t>
                      </a:r>
                      <a:r>
                        <a:rPr lang="en-US" sz="1000" b="1" baseline="0" dirty="0" smtClean="0">
                          <a:effectLst/>
                          <a:latin typeface="Times New Roman"/>
                          <a:ea typeface="Times New Roman"/>
                        </a:rPr>
                        <a:t> </a:t>
                      </a:r>
                      <a:r>
                        <a:rPr lang="en-US" sz="1000" b="1" dirty="0" smtClean="0">
                          <a:effectLst/>
                          <a:latin typeface="Times New Roman"/>
                          <a:ea typeface="Times New Roman"/>
                        </a:rPr>
                        <a:t>Yield</a:t>
                      </a:r>
                      <a:r>
                        <a:rPr lang="en-US" sz="1000" b="1" dirty="0">
                          <a:effectLst/>
                          <a:latin typeface="Times New Roman"/>
                          <a:ea typeface="Times New Roman"/>
                        </a:rPr>
                        <a:t/>
                      </a:r>
                      <a:br>
                        <a:rPr lang="en-US" sz="1000" b="1" dirty="0">
                          <a:effectLst/>
                          <a:latin typeface="Times New Roman"/>
                          <a:ea typeface="Times New Roman"/>
                        </a:rPr>
                      </a:br>
                      <a:r>
                        <a:rPr lang="en-US" sz="1000" b="1" dirty="0" smtClean="0">
                          <a:effectLst/>
                          <a:latin typeface="Times New Roman"/>
                          <a:ea typeface="Times New Roman"/>
                        </a:rPr>
                        <a:t>[</a:t>
                      </a:r>
                      <a:r>
                        <a:rPr lang="en-US" sz="1000" b="1" dirty="0" err="1" smtClean="0">
                          <a:effectLst/>
                          <a:latin typeface="Times New Roman"/>
                          <a:ea typeface="Times New Roman"/>
                        </a:rPr>
                        <a:t>Ph</a:t>
                      </a:r>
                      <a:r>
                        <a:rPr lang="en-US" sz="1000" b="1" dirty="0">
                          <a:effectLst/>
                          <a:latin typeface="Times New Roman"/>
                          <a:ea typeface="Times New Roman"/>
                        </a:rPr>
                        <a:t>/MeV]</a:t>
                      </a:r>
                    </a:p>
                  </a:txBody>
                  <a:tcPr marL="53836" marR="53836" marT="0" marB="0" anchor="ctr">
                    <a:solidFill>
                      <a:schemeClr val="bg1">
                        <a:lumMod val="50000"/>
                      </a:schemeClr>
                    </a:solidFill>
                  </a:tcPr>
                </a:tc>
                <a:tc>
                  <a:txBody>
                    <a:bodyPr/>
                    <a:lstStyle/>
                    <a:p>
                      <a:pPr indent="0" algn="ctr">
                        <a:lnSpc>
                          <a:spcPct val="105000"/>
                        </a:lnSpc>
                        <a:spcAft>
                          <a:spcPts val="0"/>
                        </a:spcAft>
                      </a:pPr>
                      <a:r>
                        <a:rPr lang="en-US" sz="1000" b="1" dirty="0">
                          <a:effectLst/>
                          <a:latin typeface="Times New Roman"/>
                          <a:ea typeface="Times New Roman"/>
                        </a:rPr>
                        <a:t>CTR </a:t>
                      </a:r>
                      <a:r>
                        <a:rPr lang="en-US" sz="1000" b="1" dirty="0" smtClean="0">
                          <a:effectLst/>
                          <a:latin typeface="Times New Roman"/>
                          <a:ea typeface="Times New Roman"/>
                        </a:rPr>
                        <a:t>[</a:t>
                      </a:r>
                      <a:r>
                        <a:rPr lang="en-US" sz="1000" b="1" dirty="0" err="1">
                          <a:effectLst/>
                          <a:latin typeface="Times New Roman"/>
                          <a:ea typeface="Times New Roman"/>
                        </a:rPr>
                        <a:t>ps</a:t>
                      </a:r>
                      <a:r>
                        <a:rPr lang="en-US" sz="1000" b="1" dirty="0" smtClean="0">
                          <a:effectLst/>
                          <a:latin typeface="Times New Roman"/>
                          <a:ea typeface="Times New Roman"/>
                        </a:rPr>
                        <a:t>] </a:t>
                      </a:r>
                      <a:r>
                        <a:rPr lang="en-US" sz="1000" b="1" i="1" dirty="0" smtClean="0">
                          <a:effectLst/>
                          <a:latin typeface="Times New Roman"/>
                          <a:ea typeface="Times New Roman"/>
                        </a:rPr>
                        <a:t>FWHM</a:t>
                      </a:r>
                      <a:endParaRPr lang="en-US" sz="1000" b="1" dirty="0">
                        <a:effectLst/>
                        <a:latin typeface="Times New Roman"/>
                        <a:ea typeface="Times New Roman"/>
                      </a:endParaRPr>
                    </a:p>
                  </a:txBody>
                  <a:tcPr marL="53836" marR="53836" marT="0" marB="0" anchor="ctr">
                    <a:solidFill>
                      <a:schemeClr val="bg1">
                        <a:lumMod val="50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LGSO:Ce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Hitachi</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42.50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19’500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176</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LYSO:Ce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SIPAT</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42.60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19’000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206</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LYSO:Ce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Proteus</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41.40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18’000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175</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LYSO:Ce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CPI</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45.00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17’400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184</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PML</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47.00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16’300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206</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CTI</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43.50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23’000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190</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LSO:Ce:Ca</a:t>
                      </a:r>
                      <a:endParaRPr lang="en-US" sz="1000" dirty="0">
                        <a:effectLst/>
                        <a:latin typeface="Times New Roman"/>
                        <a:ea typeface="Times New Roman"/>
                      </a:endParaRPr>
                    </a:p>
                  </a:txBody>
                  <a:tcPr marL="53836" marR="53836" marT="0" marB="0" anchor="ctr">
                    <a:solidFill>
                      <a:schemeClr val="accent1">
                        <a:lumMod val="60000"/>
                        <a:lumOff val="40000"/>
                        <a:alpha val="40000"/>
                      </a:schemeClr>
                    </a:solidFill>
                  </a:tcPr>
                </a:tc>
                <a:tc>
                  <a:txBody>
                    <a:bodyPr/>
                    <a:lstStyle/>
                    <a:p>
                      <a:pPr indent="0" algn="ctr">
                        <a:lnSpc>
                          <a:spcPct val="105000"/>
                        </a:lnSpc>
                        <a:spcAft>
                          <a:spcPts val="0"/>
                        </a:spcAft>
                      </a:pPr>
                      <a:r>
                        <a:rPr lang="en-US" sz="1000" dirty="0">
                          <a:effectLst/>
                          <a:latin typeface="Times New Roman"/>
                          <a:ea typeface="Times New Roman"/>
                        </a:rPr>
                        <a:t>Agile</a:t>
                      </a:r>
                    </a:p>
                  </a:txBody>
                  <a:tcPr marL="53836" marR="53836" marT="0" marB="0" anchor="ctr">
                    <a:solidFill>
                      <a:schemeClr val="accent1">
                        <a:lumMod val="60000"/>
                        <a:lumOff val="40000"/>
                        <a:alpha val="40000"/>
                      </a:schemeClr>
                    </a:solidFill>
                  </a:tcPr>
                </a:tc>
                <a:tc>
                  <a:txBody>
                    <a:bodyPr/>
                    <a:lstStyle/>
                    <a:p>
                      <a:pPr indent="0" algn="ctr">
                        <a:lnSpc>
                          <a:spcPct val="105000"/>
                        </a:lnSpc>
                        <a:spcAft>
                          <a:spcPts val="0"/>
                        </a:spcAft>
                      </a:pPr>
                      <a:r>
                        <a:rPr lang="en-US" sz="1000" dirty="0">
                          <a:effectLst/>
                          <a:latin typeface="Times New Roman"/>
                          <a:ea typeface="Times New Roman"/>
                        </a:rPr>
                        <a:t>32.00</a:t>
                      </a:r>
                    </a:p>
                  </a:txBody>
                  <a:tcPr marL="53836" marR="53836" marT="0" marB="0" anchor="ctr">
                    <a:solidFill>
                      <a:schemeClr val="accent1">
                        <a:lumMod val="60000"/>
                        <a:lumOff val="40000"/>
                        <a:alpha val="40000"/>
                      </a:schemeClr>
                    </a:solidFill>
                  </a:tcPr>
                </a:tc>
                <a:tc>
                  <a:txBody>
                    <a:bodyPr/>
                    <a:lstStyle/>
                    <a:p>
                      <a:pPr indent="0" algn="ctr">
                        <a:lnSpc>
                          <a:spcPct val="105000"/>
                        </a:lnSpc>
                        <a:spcAft>
                          <a:spcPts val="0"/>
                        </a:spcAft>
                      </a:pPr>
                      <a:r>
                        <a:rPr lang="en-US" sz="1000" dirty="0" smtClean="0">
                          <a:effectLst/>
                          <a:latin typeface="Times New Roman"/>
                          <a:ea typeface="Times New Roman"/>
                        </a:rPr>
                        <a:t>15’700</a:t>
                      </a:r>
                      <a:endParaRPr lang="en-US" sz="1000" dirty="0">
                        <a:effectLst/>
                        <a:latin typeface="Times New Roman"/>
                        <a:ea typeface="Times New Roman"/>
                      </a:endParaRPr>
                    </a:p>
                  </a:txBody>
                  <a:tcPr marL="53836" marR="53836" marT="0" marB="0" anchor="ctr">
                    <a:solidFill>
                      <a:schemeClr val="accent1">
                        <a:lumMod val="60000"/>
                        <a:lumOff val="40000"/>
                        <a:alpha val="40000"/>
                      </a:schemeClr>
                    </a:solidFill>
                  </a:tcPr>
                </a:tc>
                <a:tc>
                  <a:txBody>
                    <a:bodyPr/>
                    <a:lstStyle/>
                    <a:p>
                      <a:pPr indent="0" algn="ctr">
                        <a:lnSpc>
                          <a:spcPct val="105000"/>
                        </a:lnSpc>
                        <a:spcAft>
                          <a:spcPts val="0"/>
                        </a:spcAft>
                      </a:pPr>
                      <a:r>
                        <a:rPr lang="en-US" sz="1000" dirty="0">
                          <a:effectLst/>
                          <a:latin typeface="Times New Roman"/>
                          <a:ea typeface="Times New Roman"/>
                        </a:rPr>
                        <a:t>170</a:t>
                      </a:r>
                    </a:p>
                  </a:txBody>
                  <a:tcPr marL="53836" marR="53836" marT="0" marB="0" anchor="ctr">
                    <a:solidFill>
                      <a:schemeClr val="accent1">
                        <a:lumMod val="60000"/>
                        <a:lumOff val="40000"/>
                        <a:alpha val="40000"/>
                      </a:schemeClr>
                    </a:solidFill>
                  </a:tcPr>
                </a:tc>
              </a:tr>
            </a:tbl>
          </a:graphicData>
        </a:graphic>
      </p:graphicFrame>
      <p:grpSp>
        <p:nvGrpSpPr>
          <p:cNvPr id="25" name="Group 24"/>
          <p:cNvGrpSpPr/>
          <p:nvPr/>
        </p:nvGrpSpPr>
        <p:grpSpPr>
          <a:xfrm>
            <a:off x="5122459" y="1994311"/>
            <a:ext cx="3545882" cy="3378482"/>
            <a:chOff x="5250214" y="1844011"/>
            <a:chExt cx="3545882" cy="3378482"/>
          </a:xfrm>
        </p:grpSpPr>
        <p:sp>
          <p:nvSpPr>
            <p:cNvPr id="29" name="TextBox 28"/>
            <p:cNvSpPr txBox="1"/>
            <p:nvPr/>
          </p:nvSpPr>
          <p:spPr>
            <a:xfrm>
              <a:off x="5250214" y="3899054"/>
              <a:ext cx="3053973" cy="1323439"/>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pPr fontAlgn="ctr"/>
              <a:r>
                <a:rPr lang="en-US" dirty="0" smtClean="0">
                  <a:solidFill>
                    <a:srgbClr val="FFFF00"/>
                  </a:solidFill>
                  <a:latin typeface="+mn-lt"/>
                  <a:cs typeface="Abadi MT Condensed Extra Bold"/>
                </a:rPr>
                <a:t>CTR measurements were made with the Hamamatsu MPPC S10931-050P; </a:t>
              </a:r>
            </a:p>
            <a:p>
              <a:pPr fontAlgn="ctr"/>
              <a:r>
                <a:rPr lang="en-US" dirty="0" smtClean="0">
                  <a:solidFill>
                    <a:srgbClr val="FFFF00"/>
                  </a:solidFill>
                  <a:latin typeface="+mn-lt"/>
                  <a:cs typeface="Abadi MT Condensed Extra Bold"/>
                </a:rPr>
                <a:t>all crystals were fully wrapped and coupled </a:t>
              </a:r>
              <a:r>
                <a:rPr lang="en-US" u="sng" dirty="0" smtClean="0">
                  <a:solidFill>
                    <a:srgbClr val="FFFF00"/>
                  </a:solidFill>
                  <a:latin typeface="+mn-lt"/>
                  <a:cs typeface="Abadi MT Condensed Extra Bold"/>
                </a:rPr>
                <a:t>with</a:t>
              </a:r>
              <a:r>
                <a:rPr lang="en-US" dirty="0" smtClean="0">
                  <a:solidFill>
                    <a:srgbClr val="FFFF00"/>
                  </a:solidFill>
                  <a:latin typeface="+mn-lt"/>
                  <a:cs typeface="Abadi MT Condensed Extra Bold"/>
                </a:rPr>
                <a:t> grease to the MPPC.</a:t>
              </a:r>
              <a:endParaRPr lang="en-US" dirty="0">
                <a:solidFill>
                  <a:srgbClr val="FFFF00"/>
                </a:solidFill>
                <a:latin typeface="+mn-lt"/>
                <a:cs typeface="Abadi MT Condensed Extra Bold"/>
              </a:endParaRPr>
            </a:p>
          </p:txBody>
        </p:sp>
        <p:grpSp>
          <p:nvGrpSpPr>
            <p:cNvPr id="8" name="Group 7"/>
            <p:cNvGrpSpPr/>
            <p:nvPr/>
          </p:nvGrpSpPr>
          <p:grpSpPr>
            <a:xfrm>
              <a:off x="7085188" y="2763914"/>
              <a:ext cx="1710908" cy="1207423"/>
              <a:chOff x="6750999" y="2598596"/>
              <a:chExt cx="1365020" cy="963323"/>
            </a:xfrm>
          </p:grpSpPr>
          <p:pic>
            <p:nvPicPr>
              <p:cNvPr id="21" name="Picture 20"/>
              <p:cNvPicPr>
                <a:picLocks noChangeAspect="1"/>
              </p:cNvPicPr>
              <p:nvPr/>
            </p:nvPicPr>
            <p:blipFill>
              <a:blip r:embed="rId2"/>
              <a:stretch>
                <a:fillRect/>
              </a:stretch>
            </p:blipFill>
            <p:spPr>
              <a:xfrm>
                <a:off x="6750999" y="2598596"/>
                <a:ext cx="1365020" cy="963323"/>
              </a:xfrm>
              <a:prstGeom prst="rect">
                <a:avLst/>
              </a:prstGeom>
              <a:effectLst>
                <a:outerShdw blurRad="50800" dist="38100" dir="18900000" algn="bl" rotWithShape="0">
                  <a:prstClr val="black">
                    <a:alpha val="40000"/>
                  </a:prstClr>
                </a:outerShdw>
              </a:effectLst>
            </p:spPr>
          </p:pic>
          <p:sp>
            <p:nvSpPr>
              <p:cNvPr id="22" name="Rectangle 21"/>
              <p:cNvSpPr/>
              <p:nvPr/>
            </p:nvSpPr>
            <p:spPr>
              <a:xfrm>
                <a:off x="6826159" y="3358163"/>
                <a:ext cx="1247063" cy="196443"/>
              </a:xfrm>
              <a:prstGeom prst="rect">
                <a:avLst/>
              </a:prstGeom>
            </p:spPr>
            <p:txBody>
              <a:bodyPr wrap="none">
                <a:spAutoFit/>
              </a:bodyPr>
              <a:lstStyle/>
              <a:p>
                <a:pPr algn="ctr"/>
                <a:r>
                  <a:rPr lang="en-US" sz="1000" dirty="0" smtClean="0"/>
                  <a:t>PMT: </a:t>
                </a:r>
                <a:r>
                  <a:rPr lang="en-US" sz="1000" dirty="0" err="1" smtClean="0"/>
                  <a:t>Photonis</a:t>
                </a:r>
                <a:r>
                  <a:rPr lang="en-US" sz="1000" dirty="0" smtClean="0"/>
                  <a:t> </a:t>
                </a:r>
                <a:r>
                  <a:rPr lang="en-US" sz="1000" dirty="0"/>
                  <a:t>XP 2020 Q </a:t>
                </a:r>
              </a:p>
            </p:txBody>
          </p:sp>
        </p:grpSp>
        <p:sp>
          <p:nvSpPr>
            <p:cNvPr id="19" name="TextBox 18"/>
            <p:cNvSpPr txBox="1"/>
            <p:nvPr/>
          </p:nvSpPr>
          <p:spPr>
            <a:xfrm>
              <a:off x="5280449" y="1844011"/>
              <a:ext cx="2463277" cy="1204432"/>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pPr>
                <a:lnSpc>
                  <a:spcPct val="90000"/>
                </a:lnSpc>
              </a:pPr>
              <a:r>
                <a:rPr lang="en-US" dirty="0" smtClean="0">
                  <a:solidFill>
                    <a:srgbClr val="FFFF00"/>
                  </a:solidFill>
                </a:rPr>
                <a:t>Light yield measured with PMT (linear!); crystals wrapped and mounted “small-face-to-PMT” </a:t>
              </a:r>
              <a:br>
                <a:rPr lang="en-US" dirty="0" smtClean="0">
                  <a:solidFill>
                    <a:srgbClr val="FFFF00"/>
                  </a:solidFill>
                </a:rPr>
              </a:br>
              <a:r>
                <a:rPr lang="en-US" u="sng" dirty="0" smtClean="0">
                  <a:solidFill>
                    <a:srgbClr val="FFFF00"/>
                  </a:solidFill>
                </a:rPr>
                <a:t>with</a:t>
              </a:r>
              <a:r>
                <a:rPr lang="en-US" dirty="0" smtClean="0">
                  <a:solidFill>
                    <a:srgbClr val="FFFF00"/>
                  </a:solidFill>
                </a:rPr>
                <a:t> grease; source: </a:t>
              </a:r>
              <a:r>
                <a:rPr lang="en-US" baseline="30000" dirty="0" smtClean="0">
                  <a:solidFill>
                    <a:srgbClr val="FFFF00"/>
                  </a:solidFill>
                </a:rPr>
                <a:t>167</a:t>
              </a:r>
              <a:r>
                <a:rPr lang="en-US" dirty="0" smtClean="0">
                  <a:solidFill>
                    <a:srgbClr val="FFFF00"/>
                  </a:solidFill>
                </a:rPr>
                <a:t>Cs. </a:t>
              </a:r>
              <a:endParaRPr lang="en-US" dirty="0">
                <a:solidFill>
                  <a:srgbClr val="FFFF00"/>
                </a:solidFill>
              </a:endParaRPr>
            </a:p>
          </p:txBody>
        </p:sp>
      </p:grpSp>
      <p:grpSp>
        <p:nvGrpSpPr>
          <p:cNvPr id="31" name="Group 30"/>
          <p:cNvGrpSpPr/>
          <p:nvPr/>
        </p:nvGrpSpPr>
        <p:grpSpPr>
          <a:xfrm>
            <a:off x="8194504" y="921552"/>
            <a:ext cx="949496" cy="498705"/>
            <a:chOff x="8194504" y="921552"/>
            <a:chExt cx="949496" cy="498705"/>
          </a:xfrm>
        </p:grpSpPr>
        <p:pic>
          <p:nvPicPr>
            <p:cNvPr id="32" name="Picture 14" descr="Unimib_logo.g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8194504" y="921552"/>
              <a:ext cx="459463" cy="498705"/>
            </a:xfrm>
            <a:prstGeom prst="rect">
              <a:avLst/>
            </a:prstGeom>
            <a:solidFill>
              <a:srgbClr val="FFFFFF"/>
            </a:solidFill>
            <a:ln>
              <a:noFill/>
            </a:ln>
            <a:extLst/>
          </p:spPr>
        </p:pic>
        <p:pic>
          <p:nvPicPr>
            <p:cNvPr id="33" name="Picture 4" descr="CERNLogo_new_resized.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8650248" y="928151"/>
              <a:ext cx="493752" cy="49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7" name="Rectangle 26"/>
          <p:cNvSpPr/>
          <p:nvPr/>
        </p:nvSpPr>
        <p:spPr>
          <a:xfrm>
            <a:off x="603178" y="5909695"/>
            <a:ext cx="7099804" cy="215444"/>
          </a:xfrm>
          <a:prstGeom prst="rect">
            <a:avLst/>
          </a:prstGeom>
        </p:spPr>
        <p:txBody>
          <a:bodyPr wrap="square">
            <a:spAutoFit/>
          </a:bodyPr>
          <a:lstStyle/>
          <a:p>
            <a:r>
              <a:rPr lang="en-US" sz="800" dirty="0" smtClean="0">
                <a:solidFill>
                  <a:srgbClr val="FFFF00"/>
                </a:solidFill>
              </a:rPr>
              <a:t>E. Affray et al., Nuclear </a:t>
            </a:r>
            <a:r>
              <a:rPr lang="en-US" sz="800" dirty="0">
                <a:solidFill>
                  <a:srgbClr val="FFFF00"/>
                </a:solidFill>
              </a:rPr>
              <a:t>Science Symposium and Medical Imaging Conference (NSS/MIC), 2011 </a:t>
            </a:r>
            <a:r>
              <a:rPr lang="en-US" sz="800" dirty="0" smtClean="0">
                <a:solidFill>
                  <a:srgbClr val="FFFF00"/>
                </a:solidFill>
              </a:rPr>
              <a:t>IEEE, </a:t>
            </a:r>
            <a:r>
              <a:rPr lang="en-US" sz="800" u="sng" dirty="0">
                <a:solidFill>
                  <a:srgbClr val="FFFF00"/>
                </a:solidFill>
                <a:hlinkClick r:id="rId5"/>
              </a:rPr>
              <a:t>10.1109/NSSMIC.2011.6154402 </a:t>
            </a:r>
            <a:endParaRPr lang="en-US" sz="800" u="sng" dirty="0">
              <a:solidFill>
                <a:srgbClr val="FFFF00"/>
              </a:solidFill>
            </a:endParaRPr>
          </a:p>
        </p:txBody>
      </p:sp>
    </p:spTree>
    <p:extLst>
      <p:ext uri="{BB962C8B-B14F-4D97-AF65-F5344CB8AC3E}">
        <p14:creationId xmlns:p14="http://schemas.microsoft.com/office/powerpoint/2010/main" val="251559030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Crystal Performance</a:t>
            </a:r>
            <a:endParaRPr lang="en-US" dirty="0"/>
          </a:p>
        </p:txBody>
      </p:sp>
      <p:sp>
        <p:nvSpPr>
          <p:cNvPr id="23556"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3557"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3558"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F4ACBFB3-D04C-CB4B-B4BC-852A1958A804}" type="slidenum">
              <a:rPr lang="en-US" smtClean="0">
                <a:latin typeface="Times New Roman" pitchFamily="-109" charset="0"/>
              </a:rPr>
              <a:pPr/>
              <a:t>37</a:t>
            </a:fld>
            <a:endParaRPr lang="en-US" sz="800" smtClean="0">
              <a:latin typeface="Times New Roman" pitchFamily="-109"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427386381"/>
              </p:ext>
            </p:extLst>
          </p:nvPr>
        </p:nvGraphicFramePr>
        <p:xfrm>
          <a:off x="550330" y="1845337"/>
          <a:ext cx="4364180" cy="1112520"/>
        </p:xfrm>
        <a:graphic>
          <a:graphicData uri="http://schemas.openxmlformats.org/drawingml/2006/table">
            <a:tbl>
              <a:tblPr firstRow="1" bandRow="1">
                <a:tableStyleId>{3C2FFA5D-87B4-456A-9821-1D502468CF0F}</a:tableStyleId>
              </a:tblPr>
              <a:tblGrid>
                <a:gridCol w="872836"/>
                <a:gridCol w="872836"/>
                <a:gridCol w="872836"/>
                <a:gridCol w="872836"/>
                <a:gridCol w="872836"/>
              </a:tblGrid>
              <a:tr h="370840">
                <a:tc>
                  <a:txBody>
                    <a:bodyPr/>
                    <a:lstStyle/>
                    <a:p>
                      <a:pPr indent="129540" algn="ctr">
                        <a:lnSpc>
                          <a:spcPct val="90000"/>
                        </a:lnSpc>
                        <a:spcAft>
                          <a:spcPts val="0"/>
                        </a:spcAft>
                      </a:pPr>
                      <a:r>
                        <a:rPr lang="en-US" sz="1100" b="1" dirty="0">
                          <a:effectLst/>
                          <a:latin typeface="Times New Roman"/>
                          <a:ea typeface="Times New Roman"/>
                        </a:rPr>
                        <a:t>Crystal</a:t>
                      </a:r>
                      <a:endParaRPr lang="en-US" sz="1200" dirty="0">
                        <a:effectLst/>
                        <a:latin typeface="Times New Roman"/>
                        <a:ea typeface="Times New Roman"/>
                      </a:endParaRPr>
                    </a:p>
                  </a:txBody>
                  <a:tcPr marL="68580" marR="68580" marT="0" marB="0" anchor="ctr">
                    <a:solidFill>
                      <a:schemeClr val="bg2">
                        <a:lumMod val="50000"/>
                      </a:schemeClr>
                    </a:solidFill>
                  </a:tcPr>
                </a:tc>
                <a:tc>
                  <a:txBody>
                    <a:bodyPr/>
                    <a:lstStyle/>
                    <a:p>
                      <a:pPr indent="0" algn="ctr">
                        <a:lnSpc>
                          <a:spcPct val="90000"/>
                        </a:lnSpc>
                        <a:spcAft>
                          <a:spcPts val="0"/>
                        </a:spcAft>
                      </a:pPr>
                      <a:r>
                        <a:rPr lang="en-US" sz="1100" b="1" dirty="0">
                          <a:effectLst/>
                          <a:latin typeface="Times New Roman"/>
                          <a:ea typeface="Times New Roman"/>
                        </a:rPr>
                        <a:t>Size</a:t>
                      </a:r>
                      <a:br>
                        <a:rPr lang="en-US" sz="1100" b="1" dirty="0">
                          <a:effectLst/>
                          <a:latin typeface="Times New Roman"/>
                          <a:ea typeface="Times New Roman"/>
                        </a:rPr>
                      </a:br>
                      <a:r>
                        <a:rPr lang="en-US" sz="1100" b="1" dirty="0">
                          <a:effectLst/>
                          <a:latin typeface="Times New Roman"/>
                          <a:ea typeface="Times New Roman"/>
                        </a:rPr>
                        <a:t>[mm</a:t>
                      </a:r>
                      <a:r>
                        <a:rPr lang="en-US" sz="1100" b="1" baseline="30000" dirty="0">
                          <a:effectLst/>
                          <a:latin typeface="Times New Roman"/>
                          <a:ea typeface="Times New Roman"/>
                        </a:rPr>
                        <a:t>3</a:t>
                      </a:r>
                      <a:r>
                        <a:rPr lang="en-US" sz="1100" b="1" dirty="0">
                          <a:effectLst/>
                          <a:latin typeface="Times New Roman"/>
                          <a:ea typeface="Times New Roman"/>
                        </a:rPr>
                        <a:t>]</a:t>
                      </a:r>
                      <a:endParaRPr lang="en-US" sz="1200" dirty="0">
                        <a:effectLst/>
                        <a:latin typeface="Times New Roman"/>
                        <a:ea typeface="Times New Roman"/>
                      </a:endParaRPr>
                    </a:p>
                  </a:txBody>
                  <a:tcPr marL="68580" marR="68580" marT="0" marB="0" anchor="ctr">
                    <a:solidFill>
                      <a:schemeClr val="bg2">
                        <a:lumMod val="50000"/>
                      </a:schemeClr>
                    </a:solidFill>
                  </a:tcPr>
                </a:tc>
                <a:tc>
                  <a:txBody>
                    <a:bodyPr/>
                    <a:lstStyle/>
                    <a:p>
                      <a:pPr indent="0" algn="ctr">
                        <a:lnSpc>
                          <a:spcPct val="90000"/>
                        </a:lnSpc>
                        <a:spcAft>
                          <a:spcPts val="0"/>
                        </a:spcAft>
                      </a:pPr>
                      <a:r>
                        <a:rPr lang="en-US" sz="1100" b="1" dirty="0">
                          <a:effectLst/>
                          <a:latin typeface="Times New Roman"/>
                          <a:ea typeface="Times New Roman"/>
                        </a:rPr>
                        <a:t>Decay Time</a:t>
                      </a:r>
                      <a:br>
                        <a:rPr lang="en-US" sz="1100" b="1" dirty="0">
                          <a:effectLst/>
                          <a:latin typeface="Times New Roman"/>
                          <a:ea typeface="Times New Roman"/>
                        </a:rPr>
                      </a:br>
                      <a:r>
                        <a:rPr lang="en-US" sz="1100" b="1" dirty="0">
                          <a:effectLst/>
                          <a:latin typeface="Times New Roman"/>
                          <a:ea typeface="Times New Roman"/>
                        </a:rPr>
                        <a:t>[ns]</a:t>
                      </a:r>
                      <a:endParaRPr lang="en-US" sz="1200" dirty="0">
                        <a:effectLst/>
                        <a:latin typeface="Times New Roman"/>
                        <a:ea typeface="Times New Roman"/>
                      </a:endParaRPr>
                    </a:p>
                  </a:txBody>
                  <a:tcPr marL="68580" marR="68580" marT="0" marB="0" anchor="ctr">
                    <a:solidFill>
                      <a:schemeClr val="bg2">
                        <a:lumMod val="50000"/>
                      </a:schemeClr>
                    </a:solidFill>
                  </a:tcPr>
                </a:tc>
                <a:tc>
                  <a:txBody>
                    <a:bodyPr/>
                    <a:lstStyle/>
                    <a:p>
                      <a:pPr indent="0" algn="ctr">
                        <a:lnSpc>
                          <a:spcPct val="90000"/>
                        </a:lnSpc>
                        <a:spcAft>
                          <a:spcPts val="0"/>
                        </a:spcAft>
                      </a:pPr>
                      <a:r>
                        <a:rPr lang="en-US" sz="1100" b="1" dirty="0">
                          <a:effectLst/>
                          <a:latin typeface="Times New Roman"/>
                          <a:ea typeface="Times New Roman"/>
                        </a:rPr>
                        <a:t>Light Yield</a:t>
                      </a:r>
                      <a:br>
                        <a:rPr lang="en-US" sz="1100" b="1" dirty="0">
                          <a:effectLst/>
                          <a:latin typeface="Times New Roman"/>
                          <a:ea typeface="Times New Roman"/>
                        </a:rPr>
                      </a:br>
                      <a:r>
                        <a:rPr lang="en-US" sz="1100" b="1" dirty="0" smtClean="0">
                          <a:effectLst/>
                          <a:latin typeface="Times New Roman"/>
                          <a:ea typeface="Times New Roman"/>
                        </a:rPr>
                        <a:t>[</a:t>
                      </a:r>
                      <a:r>
                        <a:rPr lang="en-US" sz="1100" b="1" dirty="0" err="1" smtClean="0">
                          <a:effectLst/>
                          <a:latin typeface="Times New Roman"/>
                          <a:ea typeface="Times New Roman"/>
                        </a:rPr>
                        <a:t>Ph</a:t>
                      </a:r>
                      <a:r>
                        <a:rPr lang="en-US" sz="1100" b="1" dirty="0">
                          <a:effectLst/>
                          <a:latin typeface="Times New Roman"/>
                          <a:ea typeface="Times New Roman"/>
                        </a:rPr>
                        <a:t>/MeV]</a:t>
                      </a:r>
                      <a:endParaRPr lang="en-US" sz="1200" dirty="0">
                        <a:effectLst/>
                        <a:latin typeface="Times New Roman"/>
                        <a:ea typeface="Times New Roman"/>
                      </a:endParaRPr>
                    </a:p>
                  </a:txBody>
                  <a:tcPr marL="68580" marR="68580" marT="0" marB="0" anchor="ctr">
                    <a:solidFill>
                      <a:schemeClr val="bg2">
                        <a:lumMod val="50000"/>
                      </a:schemeClr>
                    </a:solidFill>
                  </a:tcPr>
                </a:tc>
                <a:tc>
                  <a:txBody>
                    <a:bodyPr/>
                    <a:lstStyle/>
                    <a:p>
                      <a:pPr indent="0" algn="ctr">
                        <a:lnSpc>
                          <a:spcPct val="90000"/>
                        </a:lnSpc>
                        <a:spcAft>
                          <a:spcPts val="0"/>
                        </a:spcAft>
                      </a:pPr>
                      <a:r>
                        <a:rPr lang="en-US" sz="1100" b="1" dirty="0">
                          <a:effectLst/>
                          <a:latin typeface="Times New Roman"/>
                          <a:ea typeface="Times New Roman"/>
                        </a:rPr>
                        <a:t>CTR </a:t>
                      </a:r>
                      <a:r>
                        <a:rPr lang="en-US" sz="1100" b="1" dirty="0" smtClean="0">
                          <a:effectLst/>
                          <a:latin typeface="Times New Roman"/>
                          <a:ea typeface="Times New Roman"/>
                        </a:rPr>
                        <a:t>[</a:t>
                      </a:r>
                      <a:r>
                        <a:rPr lang="en-US" sz="1100" b="1" dirty="0" err="1">
                          <a:effectLst/>
                          <a:latin typeface="Times New Roman"/>
                          <a:ea typeface="Times New Roman"/>
                        </a:rPr>
                        <a:t>ps</a:t>
                      </a:r>
                      <a:r>
                        <a:rPr lang="en-US" sz="1100" b="1" dirty="0" smtClean="0">
                          <a:effectLst/>
                          <a:latin typeface="Times New Roman"/>
                          <a:ea typeface="Times New Roman"/>
                        </a:rPr>
                        <a:t>] </a:t>
                      </a:r>
                      <a:r>
                        <a:rPr lang="en-US" sz="1100" b="1" i="1" dirty="0" smtClean="0">
                          <a:effectLst/>
                          <a:latin typeface="Times New Roman"/>
                          <a:ea typeface="Times New Roman"/>
                        </a:rPr>
                        <a:t>FWHM</a:t>
                      </a:r>
                      <a:endParaRPr lang="en-US" sz="1200" dirty="0">
                        <a:effectLst/>
                        <a:latin typeface="Times New Roman"/>
                        <a:ea typeface="Times New Roman"/>
                      </a:endParaRPr>
                    </a:p>
                  </a:txBody>
                  <a:tcPr marL="68580" marR="68580" marT="0" marB="0" anchor="ctr">
                    <a:solidFill>
                      <a:schemeClr val="bg2">
                        <a:lumMod val="50000"/>
                      </a:schemeClr>
                    </a:solidFill>
                  </a:tcPr>
                </a:tc>
              </a:tr>
              <a:tr h="370840">
                <a:tc>
                  <a:txBody>
                    <a:bodyPr/>
                    <a:lstStyle/>
                    <a:p>
                      <a:pPr indent="129540" algn="l">
                        <a:lnSpc>
                          <a:spcPct val="105000"/>
                        </a:lnSpc>
                        <a:spcAft>
                          <a:spcPts val="0"/>
                        </a:spcAft>
                      </a:pPr>
                      <a:r>
                        <a:rPr lang="en-US" sz="1050" dirty="0" err="1">
                          <a:effectLst/>
                          <a:latin typeface="Times New Roman"/>
                          <a:ea typeface="Times New Roman"/>
                        </a:rPr>
                        <a:t>LuAG:Ce</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smtClean="0">
                          <a:effectLst/>
                          <a:latin typeface="Times New Roman"/>
                          <a:ea typeface="Times New Roman"/>
                        </a:rPr>
                        <a:t>2 x 2 x 8</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a:effectLst/>
                          <a:latin typeface="Times New Roman"/>
                          <a:ea typeface="Times New Roman"/>
                        </a:rPr>
                        <a:t>60</a:t>
                      </a:r>
                    </a:p>
                  </a:txBody>
                  <a:tcPr marL="68580" marR="68580" marT="0" marB="0" anchor="ctr">
                    <a:solidFill>
                      <a:srgbClr val="FFE33A"/>
                    </a:solidFill>
                  </a:tcPr>
                </a:tc>
                <a:tc>
                  <a:txBody>
                    <a:bodyPr/>
                    <a:lstStyle/>
                    <a:p>
                      <a:pPr marR="180340" indent="0" algn="ctr">
                        <a:lnSpc>
                          <a:spcPct val="105000"/>
                        </a:lnSpc>
                        <a:spcAft>
                          <a:spcPts val="0"/>
                        </a:spcAft>
                      </a:pPr>
                      <a:r>
                        <a:rPr lang="en-US" sz="1100" dirty="0" smtClean="0">
                          <a:effectLst/>
                          <a:latin typeface="Times New Roman"/>
                          <a:ea typeface="Times New Roman"/>
                        </a:rPr>
                        <a:t>15’000</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a:effectLst/>
                          <a:latin typeface="Times New Roman"/>
                          <a:ea typeface="Times New Roman"/>
                        </a:rPr>
                        <a:t>872 ± 50</a:t>
                      </a:r>
                    </a:p>
                  </a:txBody>
                  <a:tcPr marL="68580" marR="68580" marT="0" marB="0" anchor="ctr">
                    <a:solidFill>
                      <a:srgbClr val="FFE33A"/>
                    </a:solidFill>
                  </a:tcPr>
                </a:tc>
              </a:tr>
              <a:tr h="370840">
                <a:tc>
                  <a:txBody>
                    <a:bodyPr/>
                    <a:lstStyle/>
                    <a:p>
                      <a:pPr indent="129540" algn="l">
                        <a:lnSpc>
                          <a:spcPct val="105000"/>
                        </a:lnSpc>
                        <a:spcAft>
                          <a:spcPts val="0"/>
                        </a:spcAft>
                      </a:pPr>
                      <a:r>
                        <a:rPr lang="en-US" sz="1050" dirty="0" err="1">
                          <a:effectLst/>
                          <a:latin typeface="Times New Roman"/>
                          <a:ea typeface="Times New Roman"/>
                        </a:rPr>
                        <a:t>LuAG:Pr</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smtClean="0">
                          <a:effectLst/>
                          <a:latin typeface="Times New Roman"/>
                          <a:ea typeface="Times New Roman"/>
                        </a:rPr>
                        <a:t>2 x 2 x 8</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a:effectLst/>
                          <a:latin typeface="Times New Roman"/>
                          <a:ea typeface="Times New Roman"/>
                        </a:rPr>
                        <a:t>20</a:t>
                      </a:r>
                    </a:p>
                  </a:txBody>
                  <a:tcPr marL="68580" marR="68580" marT="0" marB="0" anchor="ctr">
                    <a:solidFill>
                      <a:srgbClr val="FFE33A"/>
                    </a:solidFill>
                  </a:tcPr>
                </a:tc>
                <a:tc>
                  <a:txBody>
                    <a:bodyPr/>
                    <a:lstStyle/>
                    <a:p>
                      <a:pPr marR="180340" indent="0" algn="ctr">
                        <a:lnSpc>
                          <a:spcPct val="105000"/>
                        </a:lnSpc>
                        <a:spcAft>
                          <a:spcPts val="0"/>
                        </a:spcAft>
                      </a:pPr>
                      <a:r>
                        <a:rPr lang="en-US" sz="1100" dirty="0" smtClean="0">
                          <a:effectLst/>
                          <a:latin typeface="Times New Roman"/>
                          <a:ea typeface="Times New Roman"/>
                        </a:rPr>
                        <a:t>10’400</a:t>
                      </a:r>
                      <a:endParaRPr lang="en-US" sz="1100" dirty="0">
                        <a:effectLst/>
                        <a:latin typeface="Times New Roman"/>
                        <a:ea typeface="Times New Roman"/>
                      </a:endParaRPr>
                    </a:p>
                  </a:txBody>
                  <a:tcPr marL="68580" marR="68580" marT="0" marB="0" anchor="ctr">
                    <a:solidFill>
                      <a:srgbClr val="FFE33A"/>
                    </a:solidFill>
                  </a:tcPr>
                </a:tc>
                <a:tc>
                  <a:txBody>
                    <a:bodyPr/>
                    <a:lstStyle/>
                    <a:p>
                      <a:pPr indent="0" algn="ctr">
                        <a:lnSpc>
                          <a:spcPct val="105000"/>
                        </a:lnSpc>
                        <a:spcAft>
                          <a:spcPts val="0"/>
                        </a:spcAft>
                      </a:pPr>
                      <a:r>
                        <a:rPr lang="en-US" sz="1100" dirty="0">
                          <a:effectLst/>
                          <a:latin typeface="Times New Roman"/>
                          <a:ea typeface="Times New Roman"/>
                        </a:rPr>
                        <a:t>672 ± 30</a:t>
                      </a:r>
                    </a:p>
                  </a:txBody>
                  <a:tcPr marL="68580" marR="68580" marT="0" marB="0" anchor="ctr">
                    <a:solidFill>
                      <a:srgbClr val="FFE33A"/>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447663918"/>
              </p:ext>
            </p:extLst>
          </p:nvPr>
        </p:nvGraphicFramePr>
        <p:xfrm>
          <a:off x="548602" y="3062662"/>
          <a:ext cx="4366277" cy="2535700"/>
        </p:xfrm>
        <a:graphic>
          <a:graphicData uri="http://schemas.openxmlformats.org/drawingml/2006/table">
            <a:tbl>
              <a:tblPr firstRow="1" bandRow="1">
                <a:tableStyleId>{3C2FFA5D-87B4-456A-9821-1D502468CF0F}</a:tableStyleId>
              </a:tblPr>
              <a:tblGrid>
                <a:gridCol w="866945"/>
                <a:gridCol w="951420"/>
                <a:gridCol w="951420"/>
                <a:gridCol w="951420"/>
                <a:gridCol w="645072"/>
              </a:tblGrid>
              <a:tr h="497916">
                <a:tc>
                  <a:txBody>
                    <a:bodyPr/>
                    <a:lstStyle/>
                    <a:p>
                      <a:pPr indent="0" algn="ctr">
                        <a:lnSpc>
                          <a:spcPct val="105000"/>
                        </a:lnSpc>
                        <a:spcAft>
                          <a:spcPts val="0"/>
                        </a:spcAft>
                      </a:pPr>
                      <a:r>
                        <a:rPr lang="en-US" sz="1000" b="1" dirty="0" smtClean="0">
                          <a:effectLst/>
                          <a:latin typeface="Times New Roman"/>
                          <a:ea typeface="Times New Roman"/>
                        </a:rPr>
                        <a:t>Crystal</a:t>
                      </a:r>
                      <a:br>
                        <a:rPr lang="en-US" sz="1000" b="1" dirty="0" smtClean="0">
                          <a:effectLst/>
                          <a:latin typeface="Times New Roman"/>
                          <a:ea typeface="Times New Roman"/>
                        </a:rPr>
                      </a:br>
                      <a:r>
                        <a:rPr lang="en-US" sz="1000" b="1" dirty="0" smtClean="0">
                          <a:effectLst/>
                          <a:latin typeface="Times New Roman"/>
                          <a:ea typeface="Times New Roman"/>
                        </a:rPr>
                        <a:t>(2x2x10mm</a:t>
                      </a:r>
                      <a:r>
                        <a:rPr lang="en-US" sz="1000" b="1" baseline="30000" dirty="0" smtClean="0">
                          <a:effectLst/>
                          <a:latin typeface="Times New Roman"/>
                          <a:ea typeface="Times New Roman"/>
                        </a:rPr>
                        <a:t>3</a:t>
                      </a:r>
                      <a:r>
                        <a:rPr lang="en-US" sz="1000" b="1" baseline="0" dirty="0" smtClean="0">
                          <a:effectLst/>
                          <a:latin typeface="Times New Roman"/>
                          <a:ea typeface="Times New Roman"/>
                        </a:rPr>
                        <a:t>)</a:t>
                      </a:r>
                      <a:endParaRPr lang="en-US" sz="1000" b="1" dirty="0">
                        <a:effectLst/>
                        <a:latin typeface="Times New Roman"/>
                        <a:ea typeface="Times New Roman"/>
                      </a:endParaRPr>
                    </a:p>
                  </a:txBody>
                  <a:tcPr marL="53836" marR="53836" marT="0" marB="0" anchor="ctr">
                    <a:solidFill>
                      <a:schemeClr val="bg1">
                        <a:lumMod val="50000"/>
                      </a:schemeClr>
                    </a:solidFill>
                  </a:tcPr>
                </a:tc>
                <a:tc>
                  <a:txBody>
                    <a:bodyPr/>
                    <a:lstStyle/>
                    <a:p>
                      <a:pPr indent="0" algn="ctr">
                        <a:lnSpc>
                          <a:spcPct val="105000"/>
                        </a:lnSpc>
                        <a:spcAft>
                          <a:spcPts val="0"/>
                        </a:spcAft>
                      </a:pPr>
                      <a:r>
                        <a:rPr lang="en-US" sz="1000" b="1" dirty="0" smtClean="0">
                          <a:effectLst/>
                          <a:latin typeface="Times New Roman"/>
                          <a:ea typeface="Times New Roman"/>
                        </a:rPr>
                        <a:t>Manufacturer</a:t>
                      </a:r>
                      <a:endParaRPr lang="en-US" sz="1000" b="1" dirty="0">
                        <a:effectLst/>
                        <a:latin typeface="Times New Roman"/>
                        <a:ea typeface="Times New Roman"/>
                      </a:endParaRPr>
                    </a:p>
                  </a:txBody>
                  <a:tcPr marL="53836" marR="53836" marT="0" marB="0" anchor="ctr">
                    <a:solidFill>
                      <a:schemeClr val="bg1">
                        <a:lumMod val="50000"/>
                      </a:schemeClr>
                    </a:solidFill>
                  </a:tcPr>
                </a:tc>
                <a:tc>
                  <a:txBody>
                    <a:bodyPr/>
                    <a:lstStyle/>
                    <a:p>
                      <a:pPr indent="0" algn="ctr">
                        <a:lnSpc>
                          <a:spcPct val="105000"/>
                        </a:lnSpc>
                        <a:spcAft>
                          <a:spcPts val="0"/>
                        </a:spcAft>
                      </a:pPr>
                      <a:r>
                        <a:rPr lang="en-US" sz="1000" b="1" dirty="0">
                          <a:effectLst/>
                          <a:latin typeface="Times New Roman"/>
                          <a:ea typeface="Times New Roman"/>
                        </a:rPr>
                        <a:t>Decay Time</a:t>
                      </a:r>
                      <a:br>
                        <a:rPr lang="en-US" sz="1000" b="1" dirty="0">
                          <a:effectLst/>
                          <a:latin typeface="Times New Roman"/>
                          <a:ea typeface="Times New Roman"/>
                        </a:rPr>
                      </a:br>
                      <a:r>
                        <a:rPr lang="en-US" sz="1000" b="1" dirty="0">
                          <a:effectLst/>
                          <a:latin typeface="Times New Roman"/>
                          <a:ea typeface="Times New Roman"/>
                        </a:rPr>
                        <a:t>[ns]</a:t>
                      </a:r>
                    </a:p>
                  </a:txBody>
                  <a:tcPr marL="53836" marR="53836" marT="0" marB="0" anchor="ctr">
                    <a:solidFill>
                      <a:schemeClr val="bg1">
                        <a:lumMod val="50000"/>
                      </a:schemeClr>
                    </a:solidFill>
                  </a:tcPr>
                </a:tc>
                <a:tc>
                  <a:txBody>
                    <a:bodyPr/>
                    <a:lstStyle/>
                    <a:p>
                      <a:pPr indent="0" algn="ctr">
                        <a:lnSpc>
                          <a:spcPct val="90000"/>
                        </a:lnSpc>
                        <a:spcAft>
                          <a:spcPts val="0"/>
                        </a:spcAft>
                      </a:pPr>
                      <a:r>
                        <a:rPr lang="en-US" sz="1000" b="1" dirty="0" smtClean="0">
                          <a:effectLst/>
                          <a:latin typeface="Times New Roman"/>
                          <a:ea typeface="Times New Roman"/>
                        </a:rPr>
                        <a:t>Light</a:t>
                      </a:r>
                      <a:r>
                        <a:rPr lang="en-US" sz="1000" b="1" baseline="0" dirty="0" smtClean="0">
                          <a:effectLst/>
                          <a:latin typeface="Times New Roman"/>
                          <a:ea typeface="Times New Roman"/>
                        </a:rPr>
                        <a:t> </a:t>
                      </a:r>
                      <a:r>
                        <a:rPr lang="en-US" sz="1000" b="1" dirty="0" smtClean="0">
                          <a:effectLst/>
                          <a:latin typeface="Times New Roman"/>
                          <a:ea typeface="Times New Roman"/>
                        </a:rPr>
                        <a:t>Yield</a:t>
                      </a:r>
                      <a:r>
                        <a:rPr lang="en-US" sz="1000" b="1" dirty="0">
                          <a:effectLst/>
                          <a:latin typeface="Times New Roman"/>
                          <a:ea typeface="Times New Roman"/>
                        </a:rPr>
                        <a:t/>
                      </a:r>
                      <a:br>
                        <a:rPr lang="en-US" sz="1000" b="1" dirty="0">
                          <a:effectLst/>
                          <a:latin typeface="Times New Roman"/>
                          <a:ea typeface="Times New Roman"/>
                        </a:rPr>
                      </a:br>
                      <a:r>
                        <a:rPr lang="en-US" sz="1000" b="1" dirty="0" smtClean="0">
                          <a:effectLst/>
                          <a:latin typeface="Times New Roman"/>
                          <a:ea typeface="Times New Roman"/>
                        </a:rPr>
                        <a:t>[</a:t>
                      </a:r>
                      <a:r>
                        <a:rPr lang="en-US" sz="1000" b="1" dirty="0" err="1" smtClean="0">
                          <a:effectLst/>
                          <a:latin typeface="Times New Roman"/>
                          <a:ea typeface="Times New Roman"/>
                        </a:rPr>
                        <a:t>Ph</a:t>
                      </a:r>
                      <a:r>
                        <a:rPr lang="en-US" sz="1000" b="1" dirty="0">
                          <a:effectLst/>
                          <a:latin typeface="Times New Roman"/>
                          <a:ea typeface="Times New Roman"/>
                        </a:rPr>
                        <a:t>/MeV]</a:t>
                      </a:r>
                    </a:p>
                  </a:txBody>
                  <a:tcPr marL="53836" marR="53836" marT="0" marB="0" anchor="ctr">
                    <a:solidFill>
                      <a:schemeClr val="bg1">
                        <a:lumMod val="50000"/>
                      </a:schemeClr>
                    </a:solidFill>
                  </a:tcPr>
                </a:tc>
                <a:tc>
                  <a:txBody>
                    <a:bodyPr/>
                    <a:lstStyle/>
                    <a:p>
                      <a:pPr indent="0" algn="ctr">
                        <a:lnSpc>
                          <a:spcPct val="105000"/>
                        </a:lnSpc>
                        <a:spcAft>
                          <a:spcPts val="0"/>
                        </a:spcAft>
                      </a:pPr>
                      <a:r>
                        <a:rPr lang="en-US" sz="1000" b="1" dirty="0">
                          <a:effectLst/>
                          <a:latin typeface="Times New Roman"/>
                          <a:ea typeface="Times New Roman"/>
                        </a:rPr>
                        <a:t>CTR </a:t>
                      </a:r>
                      <a:r>
                        <a:rPr lang="en-US" sz="1000" b="1" dirty="0" smtClean="0">
                          <a:effectLst/>
                          <a:latin typeface="Times New Roman"/>
                          <a:ea typeface="Times New Roman"/>
                        </a:rPr>
                        <a:t>[</a:t>
                      </a:r>
                      <a:r>
                        <a:rPr lang="en-US" sz="1000" b="1" dirty="0" err="1">
                          <a:effectLst/>
                          <a:latin typeface="Times New Roman"/>
                          <a:ea typeface="Times New Roman"/>
                        </a:rPr>
                        <a:t>ps</a:t>
                      </a:r>
                      <a:r>
                        <a:rPr lang="en-US" sz="1000" b="1" dirty="0" smtClean="0">
                          <a:effectLst/>
                          <a:latin typeface="Times New Roman"/>
                          <a:ea typeface="Times New Roman"/>
                        </a:rPr>
                        <a:t>] </a:t>
                      </a:r>
                      <a:r>
                        <a:rPr lang="en-US" sz="1000" b="1" i="1" dirty="0" smtClean="0">
                          <a:effectLst/>
                          <a:latin typeface="Times New Roman"/>
                          <a:ea typeface="Times New Roman"/>
                        </a:rPr>
                        <a:t>FWHM</a:t>
                      </a:r>
                      <a:endParaRPr lang="en-US" sz="1000" b="1" dirty="0">
                        <a:effectLst/>
                        <a:latin typeface="Times New Roman"/>
                        <a:ea typeface="Times New Roman"/>
                      </a:endParaRPr>
                    </a:p>
                  </a:txBody>
                  <a:tcPr marL="53836" marR="53836" marT="0" marB="0" anchor="ctr">
                    <a:solidFill>
                      <a:schemeClr val="bg1">
                        <a:lumMod val="50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LGSO:Ce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Hitachi</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42.50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19’500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176</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LYSO:Ce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SIPAT</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42.60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19’000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206</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LYSO:Ce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Proteus</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41.40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18’000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175</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LYSO:Ce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CPI</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45.00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17’400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184</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PML</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47.00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16’300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a:effectLst/>
                          <a:latin typeface="Times New Roman"/>
                          <a:ea typeface="Times New Roman"/>
                        </a:rPr>
                        <a:t>206</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LSO:Ce</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CTI</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43.50</a:t>
                      </a: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smtClean="0">
                          <a:effectLst/>
                          <a:latin typeface="Times New Roman"/>
                          <a:ea typeface="Times New Roman"/>
                        </a:rPr>
                        <a:t>23’000</a:t>
                      </a:r>
                      <a:endParaRPr lang="en-US" sz="1000" dirty="0">
                        <a:effectLst/>
                        <a:latin typeface="Times New Roman"/>
                        <a:ea typeface="Times New Roman"/>
                      </a:endParaRPr>
                    </a:p>
                  </a:txBody>
                  <a:tcPr marL="53836" marR="53836" marT="0" marB="0" anchor="ctr">
                    <a:solidFill>
                      <a:schemeClr val="accent5">
                        <a:lumMod val="75000"/>
                      </a:schemeClr>
                    </a:solidFill>
                  </a:tcPr>
                </a:tc>
                <a:tc>
                  <a:txBody>
                    <a:bodyPr/>
                    <a:lstStyle/>
                    <a:p>
                      <a:pPr indent="0" algn="ctr">
                        <a:lnSpc>
                          <a:spcPct val="105000"/>
                        </a:lnSpc>
                        <a:spcAft>
                          <a:spcPts val="0"/>
                        </a:spcAft>
                      </a:pPr>
                      <a:r>
                        <a:rPr lang="en-US" sz="1000" dirty="0">
                          <a:effectLst/>
                          <a:latin typeface="Times New Roman"/>
                          <a:ea typeface="Times New Roman"/>
                        </a:rPr>
                        <a:t>190</a:t>
                      </a:r>
                    </a:p>
                  </a:txBody>
                  <a:tcPr marL="53836" marR="53836" marT="0" marB="0" anchor="ctr">
                    <a:solidFill>
                      <a:schemeClr val="accent5">
                        <a:lumMod val="75000"/>
                      </a:schemeClr>
                    </a:solidFill>
                  </a:tcPr>
                </a:tc>
              </a:tr>
              <a:tr h="291112">
                <a:tc>
                  <a:txBody>
                    <a:bodyPr/>
                    <a:lstStyle/>
                    <a:p>
                      <a:pPr indent="0" algn="l">
                        <a:lnSpc>
                          <a:spcPct val="105000"/>
                        </a:lnSpc>
                        <a:spcAft>
                          <a:spcPts val="0"/>
                        </a:spcAft>
                      </a:pPr>
                      <a:r>
                        <a:rPr lang="en-US" sz="1000" dirty="0" err="1">
                          <a:effectLst/>
                          <a:latin typeface="Times New Roman"/>
                          <a:ea typeface="Times New Roman"/>
                        </a:rPr>
                        <a:t>LSO:Ce:Ca</a:t>
                      </a:r>
                      <a:endParaRPr lang="en-US" sz="1000" dirty="0">
                        <a:effectLst/>
                        <a:latin typeface="Times New Roman"/>
                        <a:ea typeface="Times New Roman"/>
                      </a:endParaRPr>
                    </a:p>
                  </a:txBody>
                  <a:tcPr marL="53836" marR="53836" marT="0" marB="0" anchor="ctr">
                    <a:solidFill>
                      <a:schemeClr val="accent1">
                        <a:lumMod val="60000"/>
                        <a:lumOff val="40000"/>
                        <a:alpha val="40000"/>
                      </a:schemeClr>
                    </a:solidFill>
                  </a:tcPr>
                </a:tc>
                <a:tc>
                  <a:txBody>
                    <a:bodyPr/>
                    <a:lstStyle/>
                    <a:p>
                      <a:pPr indent="0" algn="ctr">
                        <a:lnSpc>
                          <a:spcPct val="105000"/>
                        </a:lnSpc>
                        <a:spcAft>
                          <a:spcPts val="0"/>
                        </a:spcAft>
                      </a:pPr>
                      <a:r>
                        <a:rPr lang="en-US" sz="1000" dirty="0">
                          <a:effectLst/>
                          <a:latin typeface="Times New Roman"/>
                          <a:ea typeface="Times New Roman"/>
                        </a:rPr>
                        <a:t>Agile</a:t>
                      </a:r>
                    </a:p>
                  </a:txBody>
                  <a:tcPr marL="53836" marR="53836" marT="0" marB="0" anchor="ctr">
                    <a:solidFill>
                      <a:schemeClr val="accent1">
                        <a:lumMod val="60000"/>
                        <a:lumOff val="40000"/>
                        <a:alpha val="40000"/>
                      </a:schemeClr>
                    </a:solidFill>
                  </a:tcPr>
                </a:tc>
                <a:tc>
                  <a:txBody>
                    <a:bodyPr/>
                    <a:lstStyle/>
                    <a:p>
                      <a:pPr indent="0" algn="ctr">
                        <a:lnSpc>
                          <a:spcPct val="105000"/>
                        </a:lnSpc>
                        <a:spcAft>
                          <a:spcPts val="0"/>
                        </a:spcAft>
                      </a:pPr>
                      <a:r>
                        <a:rPr lang="en-US" sz="1000" dirty="0">
                          <a:effectLst/>
                          <a:latin typeface="Times New Roman"/>
                          <a:ea typeface="Times New Roman"/>
                        </a:rPr>
                        <a:t>32.00</a:t>
                      </a:r>
                    </a:p>
                  </a:txBody>
                  <a:tcPr marL="53836" marR="53836" marT="0" marB="0" anchor="ctr">
                    <a:solidFill>
                      <a:schemeClr val="accent1">
                        <a:lumMod val="60000"/>
                        <a:lumOff val="40000"/>
                        <a:alpha val="40000"/>
                      </a:schemeClr>
                    </a:solidFill>
                  </a:tcPr>
                </a:tc>
                <a:tc>
                  <a:txBody>
                    <a:bodyPr/>
                    <a:lstStyle/>
                    <a:p>
                      <a:pPr indent="0" algn="ctr">
                        <a:lnSpc>
                          <a:spcPct val="105000"/>
                        </a:lnSpc>
                        <a:spcAft>
                          <a:spcPts val="0"/>
                        </a:spcAft>
                      </a:pPr>
                      <a:r>
                        <a:rPr lang="en-US" sz="1000" dirty="0" smtClean="0">
                          <a:effectLst/>
                          <a:latin typeface="Times New Roman"/>
                          <a:ea typeface="Times New Roman"/>
                        </a:rPr>
                        <a:t>15’700</a:t>
                      </a:r>
                      <a:endParaRPr lang="en-US" sz="1000" dirty="0">
                        <a:effectLst/>
                        <a:latin typeface="Times New Roman"/>
                        <a:ea typeface="Times New Roman"/>
                      </a:endParaRPr>
                    </a:p>
                  </a:txBody>
                  <a:tcPr marL="53836" marR="53836" marT="0" marB="0" anchor="ctr">
                    <a:solidFill>
                      <a:schemeClr val="accent1">
                        <a:lumMod val="60000"/>
                        <a:lumOff val="40000"/>
                        <a:alpha val="40000"/>
                      </a:schemeClr>
                    </a:solidFill>
                  </a:tcPr>
                </a:tc>
                <a:tc>
                  <a:txBody>
                    <a:bodyPr/>
                    <a:lstStyle/>
                    <a:p>
                      <a:pPr indent="0" algn="ctr">
                        <a:lnSpc>
                          <a:spcPct val="105000"/>
                        </a:lnSpc>
                        <a:spcAft>
                          <a:spcPts val="0"/>
                        </a:spcAft>
                      </a:pPr>
                      <a:r>
                        <a:rPr lang="en-US" sz="1000" dirty="0">
                          <a:effectLst/>
                          <a:latin typeface="Times New Roman"/>
                          <a:ea typeface="Times New Roman"/>
                        </a:rPr>
                        <a:t>170</a:t>
                      </a:r>
                    </a:p>
                  </a:txBody>
                  <a:tcPr marL="53836" marR="53836" marT="0" marB="0" anchor="ctr">
                    <a:solidFill>
                      <a:schemeClr val="accent1">
                        <a:lumMod val="60000"/>
                        <a:lumOff val="40000"/>
                        <a:alpha val="40000"/>
                      </a:schemeClr>
                    </a:solidFill>
                  </a:tcPr>
                </a:tc>
              </a:tr>
            </a:tbl>
          </a:graphicData>
        </a:graphic>
      </p:graphicFrame>
      <p:sp>
        <p:nvSpPr>
          <p:cNvPr id="6" name="TextBox 5"/>
          <p:cNvSpPr txBox="1"/>
          <p:nvPr/>
        </p:nvSpPr>
        <p:spPr>
          <a:xfrm rot="19878767">
            <a:off x="2818165" y="2156687"/>
            <a:ext cx="640620" cy="338554"/>
          </a:xfrm>
          <a:prstGeom prst="rect">
            <a:avLst/>
          </a:prstGeom>
          <a:solidFill>
            <a:srgbClr val="FF0000"/>
          </a:solidFill>
        </p:spPr>
        <p:txBody>
          <a:bodyPr wrap="none" rtlCol="0">
            <a:spAutoFit/>
          </a:bodyPr>
          <a:lstStyle/>
          <a:p>
            <a:r>
              <a:rPr lang="en-US" dirty="0" smtClean="0">
                <a:solidFill>
                  <a:schemeClr val="bg1"/>
                </a:solidFill>
              </a:rPr>
              <a:t>slow!</a:t>
            </a:r>
            <a:endParaRPr lang="en-US" dirty="0">
              <a:solidFill>
                <a:schemeClr val="bg1"/>
              </a:solidFill>
            </a:endParaRPr>
          </a:p>
        </p:txBody>
      </p:sp>
      <p:sp>
        <p:nvSpPr>
          <p:cNvPr id="15" name="TextBox 14"/>
          <p:cNvSpPr txBox="1"/>
          <p:nvPr/>
        </p:nvSpPr>
        <p:spPr>
          <a:xfrm rot="19878767">
            <a:off x="3685046" y="2534527"/>
            <a:ext cx="549349" cy="338554"/>
          </a:xfrm>
          <a:prstGeom prst="rect">
            <a:avLst/>
          </a:prstGeom>
          <a:solidFill>
            <a:srgbClr val="FF0000"/>
          </a:solidFill>
        </p:spPr>
        <p:txBody>
          <a:bodyPr wrap="none" rtlCol="0">
            <a:spAutoFit/>
          </a:bodyPr>
          <a:lstStyle/>
          <a:p>
            <a:r>
              <a:rPr lang="en-US" dirty="0" smtClean="0">
                <a:solidFill>
                  <a:schemeClr val="bg1"/>
                </a:solidFill>
              </a:rPr>
              <a:t>UV!</a:t>
            </a:r>
            <a:endParaRPr lang="en-US" dirty="0">
              <a:solidFill>
                <a:schemeClr val="bg1"/>
              </a:solidFill>
            </a:endParaRPr>
          </a:p>
        </p:txBody>
      </p:sp>
      <p:sp>
        <p:nvSpPr>
          <p:cNvPr id="16" name="TextBox 15"/>
          <p:cNvSpPr txBox="1"/>
          <p:nvPr/>
        </p:nvSpPr>
        <p:spPr>
          <a:xfrm rot="19878767">
            <a:off x="3006634" y="5239776"/>
            <a:ext cx="583513" cy="338554"/>
          </a:xfrm>
          <a:prstGeom prst="rect">
            <a:avLst/>
          </a:prstGeom>
          <a:solidFill>
            <a:srgbClr val="FF0000"/>
          </a:solidFill>
        </p:spPr>
        <p:txBody>
          <a:bodyPr wrap="none" rtlCol="0">
            <a:spAutoFit/>
          </a:bodyPr>
          <a:lstStyle/>
          <a:p>
            <a:r>
              <a:rPr lang="en-US" dirty="0" smtClean="0">
                <a:solidFill>
                  <a:schemeClr val="bg1"/>
                </a:solidFill>
              </a:rPr>
              <a:t>best!</a:t>
            </a:r>
            <a:endParaRPr lang="en-US" dirty="0">
              <a:solidFill>
                <a:schemeClr val="bg1"/>
              </a:solidFill>
            </a:endParaRPr>
          </a:p>
        </p:txBody>
      </p:sp>
      <p:sp>
        <p:nvSpPr>
          <p:cNvPr id="11" name="Oval 10"/>
          <p:cNvSpPr/>
          <p:nvPr/>
        </p:nvSpPr>
        <p:spPr bwMode="auto">
          <a:xfrm>
            <a:off x="571148" y="2953233"/>
            <a:ext cx="781570" cy="781570"/>
          </a:xfrm>
          <a:prstGeom prst="ellipse">
            <a:avLst/>
          </a:prstGeom>
          <a:no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nvGrpSpPr>
          <p:cNvPr id="24" name="Group 23"/>
          <p:cNvGrpSpPr/>
          <p:nvPr/>
        </p:nvGrpSpPr>
        <p:grpSpPr>
          <a:xfrm>
            <a:off x="5122459" y="1994311"/>
            <a:ext cx="3545882" cy="3378482"/>
            <a:chOff x="5250214" y="1844011"/>
            <a:chExt cx="3545882" cy="3378482"/>
          </a:xfrm>
        </p:grpSpPr>
        <p:sp>
          <p:nvSpPr>
            <p:cNvPr id="25" name="TextBox 24"/>
            <p:cNvSpPr txBox="1"/>
            <p:nvPr/>
          </p:nvSpPr>
          <p:spPr>
            <a:xfrm>
              <a:off x="5250214" y="3899054"/>
              <a:ext cx="3053973" cy="1323439"/>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pPr fontAlgn="ctr"/>
              <a:r>
                <a:rPr lang="en-US" dirty="0" smtClean="0">
                  <a:solidFill>
                    <a:srgbClr val="FFFF00"/>
                  </a:solidFill>
                  <a:latin typeface="+mn-lt"/>
                  <a:cs typeface="Abadi MT Condensed Extra Bold"/>
                </a:rPr>
                <a:t>CTR measurements were made with the Hamamatsu MPPC S10931-050P; </a:t>
              </a:r>
            </a:p>
            <a:p>
              <a:pPr fontAlgn="ctr"/>
              <a:r>
                <a:rPr lang="en-US" dirty="0" smtClean="0">
                  <a:solidFill>
                    <a:srgbClr val="FFFF00"/>
                  </a:solidFill>
                  <a:latin typeface="+mn-lt"/>
                  <a:cs typeface="Abadi MT Condensed Extra Bold"/>
                </a:rPr>
                <a:t>all crystals were fully wrapped and coupled </a:t>
              </a:r>
              <a:r>
                <a:rPr lang="en-US" u="sng" dirty="0" smtClean="0">
                  <a:solidFill>
                    <a:srgbClr val="FFFF00"/>
                  </a:solidFill>
                  <a:latin typeface="+mn-lt"/>
                  <a:cs typeface="Abadi MT Condensed Extra Bold"/>
                </a:rPr>
                <a:t>with</a:t>
              </a:r>
              <a:r>
                <a:rPr lang="en-US" dirty="0" smtClean="0">
                  <a:solidFill>
                    <a:srgbClr val="FFFF00"/>
                  </a:solidFill>
                  <a:latin typeface="+mn-lt"/>
                  <a:cs typeface="Abadi MT Condensed Extra Bold"/>
                </a:rPr>
                <a:t> grease to the MPPC.</a:t>
              </a:r>
              <a:endParaRPr lang="en-US" dirty="0">
                <a:solidFill>
                  <a:srgbClr val="FFFF00"/>
                </a:solidFill>
                <a:latin typeface="+mn-lt"/>
                <a:cs typeface="Abadi MT Condensed Extra Bold"/>
              </a:endParaRPr>
            </a:p>
          </p:txBody>
        </p:sp>
        <p:grpSp>
          <p:nvGrpSpPr>
            <p:cNvPr id="27" name="Group 26"/>
            <p:cNvGrpSpPr/>
            <p:nvPr/>
          </p:nvGrpSpPr>
          <p:grpSpPr>
            <a:xfrm>
              <a:off x="7085188" y="2763914"/>
              <a:ext cx="1710908" cy="1207423"/>
              <a:chOff x="6750999" y="2598596"/>
              <a:chExt cx="1365020" cy="963323"/>
            </a:xfrm>
          </p:grpSpPr>
          <p:pic>
            <p:nvPicPr>
              <p:cNvPr id="29" name="Picture 28"/>
              <p:cNvPicPr>
                <a:picLocks noChangeAspect="1"/>
              </p:cNvPicPr>
              <p:nvPr/>
            </p:nvPicPr>
            <p:blipFill>
              <a:blip r:embed="rId2"/>
              <a:stretch>
                <a:fillRect/>
              </a:stretch>
            </p:blipFill>
            <p:spPr>
              <a:xfrm>
                <a:off x="6750999" y="2598596"/>
                <a:ext cx="1365020" cy="963323"/>
              </a:xfrm>
              <a:prstGeom prst="rect">
                <a:avLst/>
              </a:prstGeom>
              <a:effectLst>
                <a:outerShdw blurRad="50800" dist="38100" dir="18900000" algn="bl" rotWithShape="0">
                  <a:prstClr val="black">
                    <a:alpha val="40000"/>
                  </a:prstClr>
                </a:outerShdw>
              </a:effectLst>
            </p:spPr>
          </p:pic>
          <p:sp>
            <p:nvSpPr>
              <p:cNvPr id="30" name="Rectangle 29"/>
              <p:cNvSpPr/>
              <p:nvPr/>
            </p:nvSpPr>
            <p:spPr>
              <a:xfrm>
                <a:off x="6826159" y="3358163"/>
                <a:ext cx="1247063" cy="196443"/>
              </a:xfrm>
              <a:prstGeom prst="rect">
                <a:avLst/>
              </a:prstGeom>
            </p:spPr>
            <p:txBody>
              <a:bodyPr wrap="none">
                <a:spAutoFit/>
              </a:bodyPr>
              <a:lstStyle/>
              <a:p>
                <a:pPr algn="ctr"/>
                <a:r>
                  <a:rPr lang="en-US" sz="1000" dirty="0" smtClean="0"/>
                  <a:t>PMT: </a:t>
                </a:r>
                <a:r>
                  <a:rPr lang="en-US" sz="1000" dirty="0" err="1" smtClean="0"/>
                  <a:t>Photonis</a:t>
                </a:r>
                <a:r>
                  <a:rPr lang="en-US" sz="1000" dirty="0" smtClean="0"/>
                  <a:t> </a:t>
                </a:r>
                <a:r>
                  <a:rPr lang="en-US" sz="1000" dirty="0"/>
                  <a:t>XP 2020 Q </a:t>
                </a:r>
              </a:p>
            </p:txBody>
          </p:sp>
        </p:grpSp>
        <p:sp>
          <p:nvSpPr>
            <p:cNvPr id="28" name="TextBox 27"/>
            <p:cNvSpPr txBox="1"/>
            <p:nvPr/>
          </p:nvSpPr>
          <p:spPr>
            <a:xfrm>
              <a:off x="5280449" y="1844011"/>
              <a:ext cx="2463277" cy="1204432"/>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pPr>
                <a:lnSpc>
                  <a:spcPct val="90000"/>
                </a:lnSpc>
              </a:pPr>
              <a:r>
                <a:rPr lang="en-US" dirty="0" smtClean="0">
                  <a:solidFill>
                    <a:srgbClr val="FFFF00"/>
                  </a:solidFill>
                </a:rPr>
                <a:t>Light yield measured with PMT (linear!); crystals wrapped and mounted “small-face-to-PMT” </a:t>
              </a:r>
              <a:br>
                <a:rPr lang="en-US" dirty="0" smtClean="0">
                  <a:solidFill>
                    <a:srgbClr val="FFFF00"/>
                  </a:solidFill>
                </a:rPr>
              </a:br>
              <a:r>
                <a:rPr lang="en-US" u="sng" dirty="0" smtClean="0">
                  <a:solidFill>
                    <a:srgbClr val="FFFF00"/>
                  </a:solidFill>
                </a:rPr>
                <a:t>with</a:t>
              </a:r>
              <a:r>
                <a:rPr lang="en-US" dirty="0" smtClean="0">
                  <a:solidFill>
                    <a:srgbClr val="FFFF00"/>
                  </a:solidFill>
                </a:rPr>
                <a:t> grease; source: </a:t>
              </a:r>
              <a:r>
                <a:rPr lang="en-US" baseline="30000" dirty="0" smtClean="0">
                  <a:solidFill>
                    <a:srgbClr val="FFFF00"/>
                  </a:solidFill>
                </a:rPr>
                <a:t>167</a:t>
              </a:r>
              <a:r>
                <a:rPr lang="en-US" dirty="0" smtClean="0">
                  <a:solidFill>
                    <a:srgbClr val="FFFF00"/>
                  </a:solidFill>
                </a:rPr>
                <a:t>Cs. </a:t>
              </a:r>
              <a:endParaRPr lang="en-US" dirty="0">
                <a:solidFill>
                  <a:srgbClr val="FFFF00"/>
                </a:solidFill>
              </a:endParaRPr>
            </a:p>
          </p:txBody>
        </p:sp>
      </p:grpSp>
      <p:grpSp>
        <p:nvGrpSpPr>
          <p:cNvPr id="31" name="Group 30"/>
          <p:cNvGrpSpPr/>
          <p:nvPr/>
        </p:nvGrpSpPr>
        <p:grpSpPr>
          <a:xfrm>
            <a:off x="8194504" y="921552"/>
            <a:ext cx="949496" cy="498705"/>
            <a:chOff x="8194504" y="921552"/>
            <a:chExt cx="949496" cy="498705"/>
          </a:xfrm>
        </p:grpSpPr>
        <p:pic>
          <p:nvPicPr>
            <p:cNvPr id="32" name="Picture 14" descr="Unimib_logo.g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8194504" y="921552"/>
              <a:ext cx="459463" cy="498705"/>
            </a:xfrm>
            <a:prstGeom prst="rect">
              <a:avLst/>
            </a:prstGeom>
            <a:solidFill>
              <a:srgbClr val="FFFFFF"/>
            </a:solidFill>
            <a:ln>
              <a:noFill/>
            </a:ln>
            <a:extLst/>
          </p:spPr>
        </p:pic>
        <p:pic>
          <p:nvPicPr>
            <p:cNvPr id="33" name="Picture 4" descr="CERNLogo_new_resized.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8650248" y="928151"/>
              <a:ext cx="493752" cy="49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4" name="Rectangle 33"/>
          <p:cNvSpPr/>
          <p:nvPr/>
        </p:nvSpPr>
        <p:spPr>
          <a:xfrm>
            <a:off x="603178" y="5909695"/>
            <a:ext cx="7099804" cy="215444"/>
          </a:xfrm>
          <a:prstGeom prst="rect">
            <a:avLst/>
          </a:prstGeom>
        </p:spPr>
        <p:txBody>
          <a:bodyPr wrap="square">
            <a:spAutoFit/>
          </a:bodyPr>
          <a:lstStyle/>
          <a:p>
            <a:r>
              <a:rPr lang="en-US" sz="800" dirty="0" smtClean="0">
                <a:solidFill>
                  <a:srgbClr val="FFFF00"/>
                </a:solidFill>
              </a:rPr>
              <a:t>E. Affray et al., Nuclear </a:t>
            </a:r>
            <a:r>
              <a:rPr lang="en-US" sz="800" dirty="0">
                <a:solidFill>
                  <a:srgbClr val="FFFF00"/>
                </a:solidFill>
              </a:rPr>
              <a:t>Science Symposium and Medical Imaging Conference (NSS/MIC), 2011 </a:t>
            </a:r>
            <a:r>
              <a:rPr lang="en-US" sz="800" dirty="0" smtClean="0">
                <a:solidFill>
                  <a:srgbClr val="FFFF00"/>
                </a:solidFill>
              </a:rPr>
              <a:t>IEEE, </a:t>
            </a:r>
            <a:r>
              <a:rPr lang="en-US" sz="800" u="sng" dirty="0">
                <a:solidFill>
                  <a:srgbClr val="FFFF00"/>
                </a:solidFill>
                <a:hlinkClick r:id="rId5"/>
              </a:rPr>
              <a:t>10.1109/NSSMIC.2011.6154402 </a:t>
            </a:r>
            <a:endParaRPr lang="en-US" sz="800" u="sng" dirty="0">
              <a:solidFill>
                <a:srgbClr val="FFFF00"/>
              </a:solidFill>
            </a:endParaRPr>
          </a:p>
        </p:txBody>
      </p:sp>
      <p:sp>
        <p:nvSpPr>
          <p:cNvPr id="23" name="TextBox 22"/>
          <p:cNvSpPr txBox="1"/>
          <p:nvPr/>
        </p:nvSpPr>
        <p:spPr>
          <a:xfrm>
            <a:off x="882854" y="918353"/>
            <a:ext cx="7207116" cy="830997"/>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400" dirty="0" smtClean="0">
                <a:solidFill>
                  <a:srgbClr val="FFFF00"/>
                </a:solidFill>
              </a:rPr>
              <a:t>Crystal performance is “gauged” by </a:t>
            </a:r>
            <a:r>
              <a:rPr lang="en-US" sz="2400" u="sng" dirty="0" smtClean="0">
                <a:solidFill>
                  <a:srgbClr val="FFFF00"/>
                </a:solidFill>
              </a:rPr>
              <a:t>light yield (LY) </a:t>
            </a:r>
            <a:r>
              <a:rPr lang="en-US" sz="2400" dirty="0" smtClean="0">
                <a:solidFill>
                  <a:srgbClr val="FFFF00"/>
                </a:solidFill>
              </a:rPr>
              <a:t>and</a:t>
            </a:r>
            <a:r>
              <a:rPr lang="en-US" sz="2400" dirty="0">
                <a:solidFill>
                  <a:srgbClr val="FFFF00"/>
                </a:solidFill>
              </a:rPr>
              <a:t> </a:t>
            </a:r>
            <a:r>
              <a:rPr lang="en-US" sz="2400" dirty="0" smtClean="0">
                <a:solidFill>
                  <a:srgbClr val="FFFF00"/>
                </a:solidFill>
              </a:rPr>
              <a:t/>
            </a:r>
            <a:br>
              <a:rPr lang="en-US" sz="2400" dirty="0" smtClean="0">
                <a:solidFill>
                  <a:srgbClr val="FFFF00"/>
                </a:solidFill>
              </a:rPr>
            </a:br>
            <a:r>
              <a:rPr lang="en-US" sz="2400" u="sng" dirty="0" smtClean="0">
                <a:solidFill>
                  <a:srgbClr val="FFFF00"/>
                </a:solidFill>
              </a:rPr>
              <a:t>coincidence time resolution (CTR)</a:t>
            </a:r>
            <a:r>
              <a:rPr lang="en-US" sz="2400" dirty="0" smtClean="0">
                <a:solidFill>
                  <a:srgbClr val="FFFF00"/>
                </a:solidFill>
              </a:rPr>
              <a:t>:</a:t>
            </a:r>
            <a:endParaRPr lang="en-US" sz="2400" dirty="0">
              <a:solidFill>
                <a:srgbClr val="FFFF00"/>
              </a:solidFill>
            </a:endParaRPr>
          </a:p>
        </p:txBody>
      </p:sp>
    </p:spTree>
    <p:extLst>
      <p:ext uri="{BB962C8B-B14F-4D97-AF65-F5344CB8AC3E}">
        <p14:creationId xmlns:p14="http://schemas.microsoft.com/office/powerpoint/2010/main" val="371298580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890" y="-152400"/>
            <a:ext cx="7772400" cy="1143000"/>
          </a:xfrm>
        </p:spPr>
        <p:txBody>
          <a:bodyPr/>
          <a:lstStyle/>
          <a:p>
            <a:pPr>
              <a:defRPr/>
            </a:pPr>
            <a:r>
              <a:rPr lang="en-US" dirty="0" smtClean="0"/>
              <a:t>Small </a:t>
            </a:r>
            <a:r>
              <a:rPr lang="en-US" dirty="0"/>
              <a:t>&amp;</a:t>
            </a:r>
            <a:r>
              <a:rPr lang="en-US" dirty="0" smtClean="0"/>
              <a:t> Large Crystals</a:t>
            </a:r>
            <a:endParaRPr lang="en-US" dirty="0"/>
          </a:p>
        </p:txBody>
      </p:sp>
      <p:sp>
        <p:nvSpPr>
          <p:cNvPr id="25603"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5604"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5605"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E6DD5808-5F8E-F44A-B7AA-A4F80C3D9B5A}" type="slidenum">
              <a:rPr lang="en-US" smtClean="0">
                <a:latin typeface="Times New Roman" pitchFamily="-109" charset="0"/>
              </a:rPr>
              <a:pPr/>
              <a:t>38</a:t>
            </a:fld>
            <a:endParaRPr lang="en-US" sz="800" smtClean="0">
              <a:latin typeface="Times New Roman" pitchFamily="-109" charset="0"/>
            </a:endParaRPr>
          </a:p>
        </p:txBody>
      </p:sp>
      <p:sp>
        <p:nvSpPr>
          <p:cNvPr id="4" name="TextBox 3"/>
          <p:cNvSpPr txBox="1"/>
          <p:nvPr/>
        </p:nvSpPr>
        <p:spPr>
          <a:xfrm>
            <a:off x="1007026" y="1046971"/>
            <a:ext cx="2592709" cy="346249"/>
          </a:xfrm>
          <a:prstGeom prst="rect">
            <a:avLst/>
          </a:prstGeom>
          <a:solidFill>
            <a:schemeClr val="bg1">
              <a:lumMod val="75000"/>
            </a:schemeClr>
          </a:solidFill>
          <a:ln w="19050" cmpd="sng">
            <a:solidFill>
              <a:schemeClr val="accent1">
                <a:lumMod val="60000"/>
                <a:lumOff val="40000"/>
              </a:schemeClr>
            </a:solidFill>
          </a:ln>
        </p:spPr>
        <p:txBody>
          <a:bodyPr wrap="square" rtlCol="0">
            <a:spAutoFit/>
          </a:bodyPr>
          <a:lstStyle/>
          <a:p>
            <a:pPr algn="ctr">
              <a:lnSpc>
                <a:spcPct val="90000"/>
              </a:lnSpc>
            </a:pPr>
            <a:r>
              <a:rPr lang="en-US" sz="1800" dirty="0" smtClean="0"/>
              <a:t>0.75 x 0.75 x 10mm</a:t>
            </a:r>
            <a:r>
              <a:rPr lang="en-US" sz="1800" baseline="30000" dirty="0" smtClean="0"/>
              <a:t>3</a:t>
            </a:r>
            <a:endParaRPr lang="en-US" sz="1800" dirty="0"/>
          </a:p>
        </p:txBody>
      </p:sp>
      <p:grpSp>
        <p:nvGrpSpPr>
          <p:cNvPr id="13" name="Group 12"/>
          <p:cNvGrpSpPr/>
          <p:nvPr/>
        </p:nvGrpSpPr>
        <p:grpSpPr>
          <a:xfrm>
            <a:off x="1002188" y="1484536"/>
            <a:ext cx="6927030" cy="2024742"/>
            <a:chOff x="1002188" y="1484536"/>
            <a:chExt cx="6927030" cy="2024742"/>
          </a:xfrm>
        </p:grpSpPr>
        <p:sp>
          <p:nvSpPr>
            <p:cNvPr id="10" name="TextBox 9"/>
            <p:cNvSpPr txBox="1"/>
            <p:nvPr/>
          </p:nvSpPr>
          <p:spPr>
            <a:xfrm>
              <a:off x="3580332" y="1496758"/>
              <a:ext cx="1728964" cy="584776"/>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pPr algn="ctr"/>
              <a:r>
                <a:rPr lang="en-US" dirty="0" smtClean="0">
                  <a:solidFill>
                    <a:srgbClr val="FFFF00"/>
                  </a:solidFill>
                </a:rPr>
                <a:t>Light Yield &amp;</a:t>
              </a:r>
              <a:br>
                <a:rPr lang="en-US" dirty="0" smtClean="0">
                  <a:solidFill>
                    <a:srgbClr val="FFFF00"/>
                  </a:solidFill>
                </a:rPr>
              </a:br>
              <a:r>
                <a:rPr lang="en-US" dirty="0" smtClean="0">
                  <a:solidFill>
                    <a:srgbClr val="FFFF00"/>
                  </a:solidFill>
                </a:rPr>
                <a:t>E-Resolution</a:t>
              </a:r>
              <a:endParaRPr lang="en-US" dirty="0">
                <a:solidFill>
                  <a:srgbClr val="FFFF00"/>
                </a:solidFill>
              </a:endParaRPr>
            </a:p>
          </p:txBody>
        </p:sp>
        <p:pic>
          <p:nvPicPr>
            <p:cNvPr id="14" name="Imag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03204" y="1484910"/>
              <a:ext cx="2589007" cy="1824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98075" y="1484536"/>
              <a:ext cx="2631143" cy="18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p:cNvSpPr txBox="1"/>
            <p:nvPr/>
          </p:nvSpPr>
          <p:spPr>
            <a:xfrm>
              <a:off x="1002188" y="3255362"/>
              <a:ext cx="6923505" cy="253916"/>
            </a:xfrm>
            <a:prstGeom prst="rect">
              <a:avLst/>
            </a:prstGeom>
            <a:solidFill>
              <a:srgbClr val="000090"/>
            </a:solidFill>
            <a:effectLst/>
          </p:spPr>
          <p:txBody>
            <a:bodyPr wrap="square" rtlCol="0">
              <a:spAutoFit/>
            </a:bodyPr>
            <a:lstStyle/>
            <a:p>
              <a:pPr algn="ctr"/>
              <a:r>
                <a:rPr lang="en-US" sz="1000" dirty="0" smtClean="0">
                  <a:solidFill>
                    <a:srgbClr val="FFFF00"/>
                  </a:solidFill>
                </a:rPr>
                <a:t>16 LYSO crystals, 4 x 4 matrix; 80µm 3M-ESR </a:t>
              </a:r>
              <a:r>
                <a:rPr lang="en-US" sz="1000" dirty="0" err="1" smtClean="0">
                  <a:solidFill>
                    <a:srgbClr val="FFFF00"/>
                  </a:solidFill>
                </a:rPr>
                <a:t>Vikuiti</a:t>
              </a:r>
              <a:r>
                <a:rPr lang="en-US" sz="1000" dirty="0" smtClean="0">
                  <a:solidFill>
                    <a:srgbClr val="FFFF00"/>
                  </a:solidFill>
                </a:rPr>
                <a:t> wrapping; Uniform irradiation with </a:t>
              </a:r>
              <a:r>
                <a:rPr lang="en-US" sz="1000" baseline="30000" dirty="0" smtClean="0">
                  <a:solidFill>
                    <a:srgbClr val="FFFF00"/>
                  </a:solidFill>
                </a:rPr>
                <a:t>137</a:t>
              </a:r>
              <a:r>
                <a:rPr lang="en-US" sz="1000" dirty="0" smtClean="0">
                  <a:solidFill>
                    <a:srgbClr val="FFFF00"/>
                  </a:solidFill>
                </a:rPr>
                <a:t>Cs; </a:t>
              </a:r>
              <a:r>
                <a:rPr lang="en-US" sz="1000" u="sng" dirty="0" smtClean="0">
                  <a:solidFill>
                    <a:srgbClr val="FFFF00"/>
                  </a:solidFill>
                </a:rPr>
                <a:t>Dry</a:t>
              </a:r>
              <a:r>
                <a:rPr lang="en-US" sz="1000" dirty="0" smtClean="0">
                  <a:solidFill>
                    <a:srgbClr val="FFFF00"/>
                  </a:solidFill>
                </a:rPr>
                <a:t> contact with PMT.</a:t>
              </a:r>
              <a:endParaRPr lang="en-US" sz="1000" dirty="0">
                <a:solidFill>
                  <a:srgbClr val="FFFF00"/>
                </a:solidFill>
              </a:endParaRPr>
            </a:p>
          </p:txBody>
        </p:sp>
      </p:grpSp>
      <p:sp>
        <p:nvSpPr>
          <p:cNvPr id="31" name="TextBox 30"/>
          <p:cNvSpPr txBox="1"/>
          <p:nvPr/>
        </p:nvSpPr>
        <p:spPr>
          <a:xfrm>
            <a:off x="5305878" y="1046355"/>
            <a:ext cx="2592709" cy="346249"/>
          </a:xfrm>
          <a:prstGeom prst="rect">
            <a:avLst/>
          </a:prstGeom>
          <a:solidFill>
            <a:schemeClr val="bg1">
              <a:lumMod val="75000"/>
            </a:schemeClr>
          </a:solidFill>
          <a:ln w="19050" cmpd="sng">
            <a:solidFill>
              <a:schemeClr val="accent1">
                <a:lumMod val="60000"/>
                <a:lumOff val="40000"/>
              </a:schemeClr>
            </a:solidFill>
          </a:ln>
        </p:spPr>
        <p:txBody>
          <a:bodyPr wrap="square" rtlCol="0">
            <a:spAutoFit/>
          </a:bodyPr>
          <a:lstStyle/>
          <a:p>
            <a:pPr algn="ctr">
              <a:lnSpc>
                <a:spcPct val="90000"/>
              </a:lnSpc>
            </a:pPr>
            <a:r>
              <a:rPr lang="en-US" sz="1800" dirty="0" smtClean="0"/>
              <a:t>3 x 3 x 15mm</a:t>
            </a:r>
            <a:r>
              <a:rPr lang="en-US" sz="1800" baseline="30000" dirty="0" smtClean="0"/>
              <a:t>3</a:t>
            </a:r>
            <a:endParaRPr lang="en-US" sz="1800" dirty="0"/>
          </a:p>
        </p:txBody>
      </p:sp>
      <p:grpSp>
        <p:nvGrpSpPr>
          <p:cNvPr id="41" name="Group 40"/>
          <p:cNvGrpSpPr/>
          <p:nvPr/>
        </p:nvGrpSpPr>
        <p:grpSpPr>
          <a:xfrm>
            <a:off x="8194504" y="921552"/>
            <a:ext cx="949496" cy="498705"/>
            <a:chOff x="8194504" y="921552"/>
            <a:chExt cx="949496" cy="498705"/>
          </a:xfrm>
        </p:grpSpPr>
        <p:pic>
          <p:nvPicPr>
            <p:cNvPr id="32" name="Picture 14" descr="Unimib_logo.gi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8194504" y="921552"/>
              <a:ext cx="459463" cy="498705"/>
            </a:xfrm>
            <a:prstGeom prst="rect">
              <a:avLst/>
            </a:prstGeom>
            <a:solidFill>
              <a:srgbClr val="FFFFFF"/>
            </a:solidFill>
            <a:ln>
              <a:noFill/>
            </a:ln>
            <a:extLst/>
          </p:spPr>
        </p:pic>
        <p:pic>
          <p:nvPicPr>
            <p:cNvPr id="44" name="Picture 4" descr="CERNLogo_new_resized.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8650248" y="928151"/>
              <a:ext cx="493752" cy="49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890" y="-152400"/>
            <a:ext cx="7772400" cy="1143000"/>
          </a:xfrm>
        </p:spPr>
        <p:txBody>
          <a:bodyPr/>
          <a:lstStyle/>
          <a:p>
            <a:pPr>
              <a:defRPr/>
            </a:pPr>
            <a:r>
              <a:rPr lang="en-US" dirty="0" smtClean="0"/>
              <a:t>Small </a:t>
            </a:r>
            <a:r>
              <a:rPr lang="en-US" dirty="0"/>
              <a:t>&amp;</a:t>
            </a:r>
            <a:r>
              <a:rPr lang="en-US" dirty="0" smtClean="0"/>
              <a:t> Large Crystals</a:t>
            </a:r>
            <a:endParaRPr lang="en-US" dirty="0"/>
          </a:p>
        </p:txBody>
      </p:sp>
      <p:sp>
        <p:nvSpPr>
          <p:cNvPr id="25603"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5604"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5605"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E6DD5808-5F8E-F44A-B7AA-A4F80C3D9B5A}" type="slidenum">
              <a:rPr lang="en-US" smtClean="0">
                <a:latin typeface="Times New Roman" pitchFamily="-109" charset="0"/>
              </a:rPr>
              <a:pPr/>
              <a:t>39</a:t>
            </a:fld>
            <a:endParaRPr lang="en-US" sz="800" smtClean="0">
              <a:latin typeface="Times New Roman" pitchFamily="-109" charset="0"/>
            </a:endParaRPr>
          </a:p>
        </p:txBody>
      </p:sp>
      <p:sp>
        <p:nvSpPr>
          <p:cNvPr id="4" name="TextBox 3"/>
          <p:cNvSpPr txBox="1"/>
          <p:nvPr/>
        </p:nvSpPr>
        <p:spPr>
          <a:xfrm>
            <a:off x="1007026" y="1046971"/>
            <a:ext cx="2592709" cy="346249"/>
          </a:xfrm>
          <a:prstGeom prst="rect">
            <a:avLst/>
          </a:prstGeom>
          <a:solidFill>
            <a:schemeClr val="bg1">
              <a:lumMod val="75000"/>
            </a:schemeClr>
          </a:solidFill>
          <a:ln w="19050" cmpd="sng">
            <a:solidFill>
              <a:schemeClr val="accent1">
                <a:lumMod val="60000"/>
                <a:lumOff val="40000"/>
              </a:schemeClr>
            </a:solidFill>
          </a:ln>
        </p:spPr>
        <p:txBody>
          <a:bodyPr wrap="square" rtlCol="0">
            <a:spAutoFit/>
          </a:bodyPr>
          <a:lstStyle/>
          <a:p>
            <a:pPr algn="ctr">
              <a:lnSpc>
                <a:spcPct val="90000"/>
              </a:lnSpc>
            </a:pPr>
            <a:r>
              <a:rPr lang="en-US" sz="1800" dirty="0" smtClean="0"/>
              <a:t>0.75 x 0.75 x 10mm</a:t>
            </a:r>
            <a:r>
              <a:rPr lang="en-US" sz="1800" baseline="30000" dirty="0" smtClean="0"/>
              <a:t>3</a:t>
            </a:r>
            <a:endParaRPr lang="en-US" sz="1800" dirty="0"/>
          </a:p>
        </p:txBody>
      </p:sp>
      <p:cxnSp>
        <p:nvCxnSpPr>
          <p:cNvPr id="27" name="Straight Arrow Connector 26"/>
          <p:cNvCxnSpPr/>
          <p:nvPr/>
        </p:nvCxnSpPr>
        <p:spPr bwMode="auto">
          <a:xfrm>
            <a:off x="1002838" y="3607511"/>
            <a:ext cx="6938155" cy="3674"/>
          </a:xfrm>
          <a:prstGeom prst="straightConnector1">
            <a:avLst/>
          </a:prstGeom>
          <a:solidFill>
            <a:schemeClr val="accent1"/>
          </a:solidFill>
          <a:ln w="12700" cap="flat" cmpd="sng" algn="ctr">
            <a:solidFill>
              <a:srgbClr val="FF9900"/>
            </a:solidFill>
            <a:prstDash val="solid"/>
            <a:round/>
            <a:headEnd type="none"/>
            <a:tailEnd type="none"/>
          </a:ln>
          <a:effectLst/>
        </p:spPr>
      </p:cxnSp>
      <p:grpSp>
        <p:nvGrpSpPr>
          <p:cNvPr id="13" name="Group 12"/>
          <p:cNvGrpSpPr/>
          <p:nvPr/>
        </p:nvGrpSpPr>
        <p:grpSpPr>
          <a:xfrm>
            <a:off x="1002188" y="1484536"/>
            <a:ext cx="6927030" cy="2024742"/>
            <a:chOff x="1002188" y="1484536"/>
            <a:chExt cx="6927030" cy="2024742"/>
          </a:xfrm>
        </p:grpSpPr>
        <p:sp>
          <p:nvSpPr>
            <p:cNvPr id="10" name="TextBox 9"/>
            <p:cNvSpPr txBox="1"/>
            <p:nvPr/>
          </p:nvSpPr>
          <p:spPr>
            <a:xfrm>
              <a:off x="3580332" y="1496758"/>
              <a:ext cx="1728964" cy="584776"/>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pPr algn="ctr"/>
              <a:r>
                <a:rPr lang="en-US" dirty="0" smtClean="0">
                  <a:solidFill>
                    <a:srgbClr val="FFFF00"/>
                  </a:solidFill>
                </a:rPr>
                <a:t>Light Yield &amp;</a:t>
              </a:r>
              <a:br>
                <a:rPr lang="en-US" dirty="0" smtClean="0">
                  <a:solidFill>
                    <a:srgbClr val="FFFF00"/>
                  </a:solidFill>
                </a:rPr>
              </a:br>
              <a:r>
                <a:rPr lang="en-US" dirty="0" smtClean="0">
                  <a:solidFill>
                    <a:srgbClr val="FFFF00"/>
                  </a:solidFill>
                </a:rPr>
                <a:t>E-Resolution</a:t>
              </a:r>
              <a:endParaRPr lang="en-US" dirty="0">
                <a:solidFill>
                  <a:srgbClr val="FFFF00"/>
                </a:solidFill>
              </a:endParaRPr>
            </a:p>
          </p:txBody>
        </p:sp>
        <p:pic>
          <p:nvPicPr>
            <p:cNvPr id="14" name="Imag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03204" y="1484910"/>
              <a:ext cx="2589007" cy="1824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98075" y="1484536"/>
              <a:ext cx="2631143" cy="18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p:cNvSpPr txBox="1"/>
            <p:nvPr/>
          </p:nvSpPr>
          <p:spPr>
            <a:xfrm>
              <a:off x="1002188" y="3255362"/>
              <a:ext cx="6923505" cy="253916"/>
            </a:xfrm>
            <a:prstGeom prst="rect">
              <a:avLst/>
            </a:prstGeom>
            <a:solidFill>
              <a:srgbClr val="000090"/>
            </a:solidFill>
            <a:effectLst/>
          </p:spPr>
          <p:txBody>
            <a:bodyPr wrap="square" rtlCol="0">
              <a:spAutoFit/>
            </a:bodyPr>
            <a:lstStyle/>
            <a:p>
              <a:pPr algn="ctr"/>
              <a:r>
                <a:rPr lang="en-US" sz="1000" dirty="0" smtClean="0">
                  <a:solidFill>
                    <a:srgbClr val="FFFF00"/>
                  </a:solidFill>
                </a:rPr>
                <a:t>16 LYSO crystals, 4 x 4 matrix; 80µm 3M-ESR </a:t>
              </a:r>
              <a:r>
                <a:rPr lang="en-US" sz="1000" dirty="0" err="1" smtClean="0">
                  <a:solidFill>
                    <a:srgbClr val="FFFF00"/>
                  </a:solidFill>
                </a:rPr>
                <a:t>Vikuiti</a:t>
              </a:r>
              <a:r>
                <a:rPr lang="en-US" sz="1000" dirty="0" smtClean="0">
                  <a:solidFill>
                    <a:srgbClr val="FFFF00"/>
                  </a:solidFill>
                </a:rPr>
                <a:t> wrapping; Uniform irradiation with </a:t>
              </a:r>
              <a:r>
                <a:rPr lang="en-US" sz="1000" baseline="30000" dirty="0" smtClean="0">
                  <a:solidFill>
                    <a:srgbClr val="FFFF00"/>
                  </a:solidFill>
                </a:rPr>
                <a:t>137</a:t>
              </a:r>
              <a:r>
                <a:rPr lang="en-US" sz="1000" dirty="0" smtClean="0">
                  <a:solidFill>
                    <a:srgbClr val="FFFF00"/>
                  </a:solidFill>
                </a:rPr>
                <a:t>Cs; </a:t>
              </a:r>
              <a:r>
                <a:rPr lang="en-US" sz="1000" u="sng" dirty="0" smtClean="0">
                  <a:solidFill>
                    <a:srgbClr val="FFFF00"/>
                  </a:solidFill>
                </a:rPr>
                <a:t>Dry</a:t>
              </a:r>
              <a:r>
                <a:rPr lang="en-US" sz="1000" dirty="0" smtClean="0">
                  <a:solidFill>
                    <a:srgbClr val="FFFF00"/>
                  </a:solidFill>
                </a:rPr>
                <a:t> contact with PMT.</a:t>
              </a:r>
              <a:endParaRPr lang="en-US" sz="1000" dirty="0">
                <a:solidFill>
                  <a:srgbClr val="FFFF00"/>
                </a:solidFill>
              </a:endParaRPr>
            </a:p>
          </p:txBody>
        </p:sp>
      </p:grpSp>
      <p:sp>
        <p:nvSpPr>
          <p:cNvPr id="31" name="TextBox 30"/>
          <p:cNvSpPr txBox="1"/>
          <p:nvPr/>
        </p:nvSpPr>
        <p:spPr>
          <a:xfrm>
            <a:off x="5305878" y="1046355"/>
            <a:ext cx="2592709" cy="346249"/>
          </a:xfrm>
          <a:prstGeom prst="rect">
            <a:avLst/>
          </a:prstGeom>
          <a:solidFill>
            <a:schemeClr val="bg1">
              <a:lumMod val="75000"/>
            </a:schemeClr>
          </a:solidFill>
          <a:ln w="19050" cmpd="sng">
            <a:solidFill>
              <a:schemeClr val="accent1">
                <a:lumMod val="60000"/>
                <a:lumOff val="40000"/>
              </a:schemeClr>
            </a:solidFill>
          </a:ln>
        </p:spPr>
        <p:txBody>
          <a:bodyPr wrap="square" rtlCol="0">
            <a:spAutoFit/>
          </a:bodyPr>
          <a:lstStyle/>
          <a:p>
            <a:pPr algn="ctr">
              <a:lnSpc>
                <a:spcPct val="90000"/>
              </a:lnSpc>
            </a:pPr>
            <a:r>
              <a:rPr lang="en-US" sz="1800" dirty="0" smtClean="0"/>
              <a:t>3 x 3 x 15mm</a:t>
            </a:r>
            <a:r>
              <a:rPr lang="en-US" sz="1800" baseline="30000" dirty="0" smtClean="0"/>
              <a:t>3</a:t>
            </a:r>
            <a:endParaRPr lang="en-US" sz="1800" dirty="0"/>
          </a:p>
        </p:txBody>
      </p:sp>
      <p:grpSp>
        <p:nvGrpSpPr>
          <p:cNvPr id="11" name="Group 10"/>
          <p:cNvGrpSpPr/>
          <p:nvPr/>
        </p:nvGrpSpPr>
        <p:grpSpPr>
          <a:xfrm>
            <a:off x="987972" y="3722530"/>
            <a:ext cx="6947973" cy="2101670"/>
            <a:chOff x="987972" y="3600114"/>
            <a:chExt cx="6947973" cy="2101670"/>
          </a:xfrm>
        </p:grpSpPr>
        <p:sp>
          <p:nvSpPr>
            <p:cNvPr id="22" name="TextBox 21"/>
            <p:cNvSpPr txBox="1"/>
            <p:nvPr/>
          </p:nvSpPr>
          <p:spPr>
            <a:xfrm>
              <a:off x="3552709" y="3606374"/>
              <a:ext cx="1745440" cy="584776"/>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pPr algn="ctr"/>
              <a:r>
                <a:rPr lang="en-US" dirty="0" smtClean="0">
                  <a:solidFill>
                    <a:srgbClr val="FFFF00"/>
                  </a:solidFill>
                </a:rPr>
                <a:t>Coincidence Time Resolution</a:t>
              </a:r>
            </a:p>
          </p:txBody>
        </p:sp>
        <p:grpSp>
          <p:nvGrpSpPr>
            <p:cNvPr id="9" name="Group 8"/>
            <p:cNvGrpSpPr/>
            <p:nvPr/>
          </p:nvGrpSpPr>
          <p:grpSpPr>
            <a:xfrm>
              <a:off x="987972" y="3600114"/>
              <a:ext cx="2584663" cy="2101670"/>
              <a:chOff x="987972" y="3600114"/>
              <a:chExt cx="2584663" cy="2101670"/>
            </a:xfrm>
          </p:grpSpPr>
          <p:pic>
            <p:nvPicPr>
              <p:cNvPr id="6" name="Picture 5"/>
              <p:cNvPicPr>
                <a:picLocks noChangeAspect="1"/>
              </p:cNvPicPr>
              <p:nvPr/>
            </p:nvPicPr>
            <p:blipFill>
              <a:blip r:embed="rId4"/>
              <a:stretch>
                <a:fillRect/>
              </a:stretch>
            </p:blipFill>
            <p:spPr>
              <a:xfrm>
                <a:off x="987972" y="3600114"/>
                <a:ext cx="2584663" cy="2101670"/>
              </a:xfrm>
              <a:prstGeom prst="rect">
                <a:avLst/>
              </a:prstGeom>
            </p:spPr>
          </p:pic>
          <p:sp>
            <p:nvSpPr>
              <p:cNvPr id="19" name="TextBox 18"/>
              <p:cNvSpPr txBox="1"/>
              <p:nvPr/>
            </p:nvSpPr>
            <p:spPr>
              <a:xfrm>
                <a:off x="2476898" y="3769991"/>
                <a:ext cx="891678" cy="523220"/>
              </a:xfrm>
              <a:prstGeom prst="rect">
                <a:avLst/>
              </a:prstGeom>
              <a:solidFill>
                <a:schemeClr val="bg1"/>
              </a:solidFill>
            </p:spPr>
            <p:txBody>
              <a:bodyPr wrap="none" rtlCol="0">
                <a:spAutoFit/>
              </a:bodyPr>
              <a:lstStyle/>
              <a:p>
                <a:pPr algn="ctr"/>
                <a:r>
                  <a:rPr lang="en-US" sz="1400" dirty="0" smtClean="0"/>
                  <a:t>187±27ps</a:t>
                </a:r>
                <a:br>
                  <a:rPr lang="en-US" sz="1400" dirty="0" smtClean="0"/>
                </a:br>
                <a:r>
                  <a:rPr lang="en-US" sz="1400" i="1" dirty="0" smtClean="0"/>
                  <a:t>FWHM</a:t>
                </a:r>
                <a:endParaRPr lang="en-US" sz="1400" dirty="0"/>
              </a:p>
            </p:txBody>
          </p:sp>
        </p:grpSp>
        <p:grpSp>
          <p:nvGrpSpPr>
            <p:cNvPr id="8" name="Group 7"/>
            <p:cNvGrpSpPr/>
            <p:nvPr/>
          </p:nvGrpSpPr>
          <p:grpSpPr>
            <a:xfrm>
              <a:off x="5303450" y="3600862"/>
              <a:ext cx="2632495" cy="2096312"/>
              <a:chOff x="5303450" y="3600862"/>
              <a:chExt cx="2632495" cy="2096312"/>
            </a:xfrm>
          </p:grpSpPr>
          <p:pic>
            <p:nvPicPr>
              <p:cNvPr id="7" name="Picture 6"/>
              <p:cNvPicPr>
                <a:picLocks noChangeAspect="1"/>
              </p:cNvPicPr>
              <p:nvPr/>
            </p:nvPicPr>
            <p:blipFill>
              <a:blip r:embed="rId5"/>
              <a:stretch>
                <a:fillRect/>
              </a:stretch>
            </p:blipFill>
            <p:spPr>
              <a:xfrm>
                <a:off x="5303450" y="3600862"/>
                <a:ext cx="2632495" cy="2096312"/>
              </a:xfrm>
              <a:prstGeom prst="rect">
                <a:avLst/>
              </a:prstGeom>
            </p:spPr>
          </p:pic>
          <p:sp>
            <p:nvSpPr>
              <p:cNvPr id="25" name="TextBox 24"/>
              <p:cNvSpPr txBox="1"/>
              <p:nvPr/>
            </p:nvSpPr>
            <p:spPr>
              <a:xfrm>
                <a:off x="6861674" y="3764433"/>
                <a:ext cx="801910" cy="523220"/>
              </a:xfrm>
              <a:prstGeom prst="rect">
                <a:avLst/>
              </a:prstGeom>
              <a:solidFill>
                <a:schemeClr val="bg1"/>
              </a:solidFill>
            </p:spPr>
            <p:txBody>
              <a:bodyPr wrap="none" rtlCol="0">
                <a:spAutoFit/>
              </a:bodyPr>
              <a:lstStyle/>
              <a:p>
                <a:pPr algn="ctr"/>
                <a:r>
                  <a:rPr lang="en-US" sz="1400" dirty="0" smtClean="0"/>
                  <a:t>235±4ps</a:t>
                </a:r>
                <a:br>
                  <a:rPr lang="en-US" sz="1400" dirty="0" smtClean="0"/>
                </a:br>
                <a:r>
                  <a:rPr lang="en-US" sz="1400" i="1" dirty="0" smtClean="0"/>
                  <a:t>FWHM</a:t>
                </a:r>
                <a:endParaRPr lang="en-US" sz="1400" dirty="0"/>
              </a:p>
            </p:txBody>
          </p:sp>
        </p:grpSp>
      </p:grpSp>
      <p:grpSp>
        <p:nvGrpSpPr>
          <p:cNvPr id="41" name="Group 40"/>
          <p:cNvGrpSpPr/>
          <p:nvPr/>
        </p:nvGrpSpPr>
        <p:grpSpPr>
          <a:xfrm>
            <a:off x="8194504" y="921552"/>
            <a:ext cx="949496" cy="498705"/>
            <a:chOff x="8194504" y="921552"/>
            <a:chExt cx="949496" cy="498705"/>
          </a:xfrm>
        </p:grpSpPr>
        <p:pic>
          <p:nvPicPr>
            <p:cNvPr id="32" name="Picture 14" descr="Unimib_logo.gif"/>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194504" y="921552"/>
              <a:ext cx="459463" cy="498705"/>
            </a:xfrm>
            <a:prstGeom prst="rect">
              <a:avLst/>
            </a:prstGeom>
            <a:solidFill>
              <a:srgbClr val="FFFFFF"/>
            </a:solidFill>
            <a:ln>
              <a:noFill/>
            </a:ln>
            <a:extLst/>
          </p:spPr>
        </p:pic>
        <p:pic>
          <p:nvPicPr>
            <p:cNvPr id="44" name="Picture 4" descr="CERNLogo_new_resized.JPG"/>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8650248" y="928151"/>
              <a:ext cx="493752" cy="49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1794876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4</a:t>
            </a:fld>
            <a:endParaRPr lang="en-US" sz="800"/>
          </a:p>
        </p:txBody>
      </p:sp>
      <p:sp>
        <p:nvSpPr>
          <p:cNvPr id="36" name="Title 1"/>
          <p:cNvSpPr>
            <a:spLocks noGrp="1"/>
          </p:cNvSpPr>
          <p:nvPr>
            <p:ph type="title"/>
          </p:nvPr>
        </p:nvSpPr>
        <p:spPr>
          <a:xfrm>
            <a:off x="645005" y="-152400"/>
            <a:ext cx="7772400" cy="1143000"/>
          </a:xfrm>
        </p:spPr>
        <p:txBody>
          <a:bodyPr/>
          <a:lstStyle/>
          <a:p>
            <a:pPr>
              <a:defRPr/>
            </a:pPr>
            <a:r>
              <a:rPr lang="en-US" sz="4000" dirty="0" err="1" smtClean="0"/>
              <a:t>EndoTOFPET</a:t>
            </a:r>
            <a:r>
              <a:rPr lang="en-US" sz="4000" dirty="0" smtClean="0"/>
              <a:t>-US: The Principle</a:t>
            </a:r>
            <a:endParaRPr lang="en-US" sz="4000" dirty="0"/>
          </a:p>
        </p:txBody>
      </p:sp>
      <p:grpSp>
        <p:nvGrpSpPr>
          <p:cNvPr id="2" name="Group 1"/>
          <p:cNvGrpSpPr/>
          <p:nvPr/>
        </p:nvGrpSpPr>
        <p:grpSpPr>
          <a:xfrm>
            <a:off x="384849" y="1354666"/>
            <a:ext cx="8197272" cy="4371879"/>
            <a:chOff x="384849" y="1354666"/>
            <a:chExt cx="8197272" cy="4371879"/>
          </a:xfrm>
        </p:grpSpPr>
        <p:sp>
          <p:nvSpPr>
            <p:cNvPr id="34" name="Rounded Rectangle 33"/>
            <p:cNvSpPr/>
            <p:nvPr/>
          </p:nvSpPr>
          <p:spPr bwMode="auto">
            <a:xfrm>
              <a:off x="2055091" y="1354666"/>
              <a:ext cx="6527030" cy="4371879"/>
            </a:xfrm>
            <a:prstGeom prst="round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pic>
          <p:nvPicPr>
            <p:cNvPr id="7" name="Picture 6" descr="16279.jpg"/>
            <p:cNvPicPr>
              <a:picLocks noChangeAspect="1"/>
            </p:cNvPicPr>
            <p:nvPr/>
          </p:nvPicPr>
          <p:blipFill rotWithShape="1">
            <a:blip r:embed="rId2">
              <a:extLst>
                <a:ext uri="{28A0092B-C50C-407E-A947-70E740481C1C}">
                  <a14:useLocalDpi xmlns:a14="http://schemas.microsoft.com/office/drawing/2010/main" val="0"/>
                </a:ext>
              </a:extLst>
            </a:blip>
            <a:srcRect r="71818" b="17992"/>
            <a:stretch/>
          </p:blipFill>
          <p:spPr>
            <a:xfrm>
              <a:off x="384849" y="1870363"/>
              <a:ext cx="1316182" cy="3064015"/>
            </a:xfrm>
            <a:prstGeom prst="rect">
              <a:avLst/>
            </a:prstGeom>
          </p:spPr>
        </p:pic>
        <p:pic>
          <p:nvPicPr>
            <p:cNvPr id="8" name="Picture 7" descr="302px-Illu_pancrease.sv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8589" y="1582112"/>
              <a:ext cx="3835400" cy="3886200"/>
            </a:xfrm>
            <a:prstGeom prst="rect">
              <a:avLst/>
            </a:prstGeom>
            <a:ln>
              <a:solidFill>
                <a:schemeClr val="tx1"/>
              </a:solidFill>
            </a:ln>
          </p:spPr>
        </p:pic>
        <p:sp>
          <p:nvSpPr>
            <p:cNvPr id="9" name="Freeform 8"/>
            <p:cNvSpPr/>
            <p:nvPr/>
          </p:nvSpPr>
          <p:spPr>
            <a:xfrm>
              <a:off x="3738076" y="2116666"/>
              <a:ext cx="1778092" cy="1939637"/>
            </a:xfrm>
            <a:custGeom>
              <a:avLst/>
              <a:gdLst>
                <a:gd name="connsiteX0" fmla="*/ 1008395 w 1778092"/>
                <a:gd name="connsiteY0" fmla="*/ 0 h 1939637"/>
                <a:gd name="connsiteX1" fmla="*/ 1039183 w 1778092"/>
                <a:gd name="connsiteY1" fmla="*/ 38485 h 1939637"/>
                <a:gd name="connsiteX2" fmla="*/ 1069971 w 1778092"/>
                <a:gd name="connsiteY2" fmla="*/ 46182 h 1939637"/>
                <a:gd name="connsiteX3" fmla="*/ 1093062 w 1778092"/>
                <a:gd name="connsiteY3" fmla="*/ 61576 h 1939637"/>
                <a:gd name="connsiteX4" fmla="*/ 1139243 w 1778092"/>
                <a:gd name="connsiteY4" fmla="*/ 76970 h 1939637"/>
                <a:gd name="connsiteX5" fmla="*/ 1170031 w 1778092"/>
                <a:gd name="connsiteY5" fmla="*/ 123152 h 1939637"/>
                <a:gd name="connsiteX6" fmla="*/ 1177728 w 1778092"/>
                <a:gd name="connsiteY6" fmla="*/ 146243 h 1939637"/>
                <a:gd name="connsiteX7" fmla="*/ 1200819 w 1778092"/>
                <a:gd name="connsiteY7" fmla="*/ 153940 h 1939637"/>
                <a:gd name="connsiteX8" fmla="*/ 1223910 w 1778092"/>
                <a:gd name="connsiteY8" fmla="*/ 207819 h 1939637"/>
                <a:gd name="connsiteX9" fmla="*/ 1231607 w 1778092"/>
                <a:gd name="connsiteY9" fmla="*/ 230909 h 1939637"/>
                <a:gd name="connsiteX10" fmla="*/ 1254698 w 1778092"/>
                <a:gd name="connsiteY10" fmla="*/ 238606 h 1939637"/>
                <a:gd name="connsiteX11" fmla="*/ 1300880 w 1778092"/>
                <a:gd name="connsiteY11" fmla="*/ 277091 h 1939637"/>
                <a:gd name="connsiteX12" fmla="*/ 1370152 w 1778092"/>
                <a:gd name="connsiteY12" fmla="*/ 330970 h 1939637"/>
                <a:gd name="connsiteX13" fmla="*/ 1400940 w 1778092"/>
                <a:gd name="connsiteY13" fmla="*/ 338667 h 1939637"/>
                <a:gd name="connsiteX14" fmla="*/ 1447122 w 1778092"/>
                <a:gd name="connsiteY14" fmla="*/ 377152 h 1939637"/>
                <a:gd name="connsiteX15" fmla="*/ 1470213 w 1778092"/>
                <a:gd name="connsiteY15" fmla="*/ 392546 h 1939637"/>
                <a:gd name="connsiteX16" fmla="*/ 1493304 w 1778092"/>
                <a:gd name="connsiteY16" fmla="*/ 415637 h 1939637"/>
                <a:gd name="connsiteX17" fmla="*/ 1554880 w 1778092"/>
                <a:gd name="connsiteY17" fmla="*/ 431031 h 1939637"/>
                <a:gd name="connsiteX18" fmla="*/ 1601062 w 1778092"/>
                <a:gd name="connsiteY18" fmla="*/ 477213 h 1939637"/>
                <a:gd name="connsiteX19" fmla="*/ 1624152 w 1778092"/>
                <a:gd name="connsiteY19" fmla="*/ 500303 h 1939637"/>
                <a:gd name="connsiteX20" fmla="*/ 1678031 w 1778092"/>
                <a:gd name="connsiteY20" fmla="*/ 561879 h 1939637"/>
                <a:gd name="connsiteX21" fmla="*/ 1685728 w 1778092"/>
                <a:gd name="connsiteY21" fmla="*/ 584970 h 1939637"/>
                <a:gd name="connsiteX22" fmla="*/ 1693425 w 1778092"/>
                <a:gd name="connsiteY22" fmla="*/ 615758 h 1939637"/>
                <a:gd name="connsiteX23" fmla="*/ 1708819 w 1778092"/>
                <a:gd name="connsiteY23" fmla="*/ 638849 h 1939637"/>
                <a:gd name="connsiteX24" fmla="*/ 1724213 w 1778092"/>
                <a:gd name="connsiteY24" fmla="*/ 685031 h 1939637"/>
                <a:gd name="connsiteX25" fmla="*/ 1747304 w 1778092"/>
                <a:gd name="connsiteY25" fmla="*/ 746606 h 1939637"/>
                <a:gd name="connsiteX26" fmla="*/ 1762698 w 1778092"/>
                <a:gd name="connsiteY26" fmla="*/ 800485 h 1939637"/>
                <a:gd name="connsiteX27" fmla="*/ 1778092 w 1778092"/>
                <a:gd name="connsiteY27" fmla="*/ 908243 h 1939637"/>
                <a:gd name="connsiteX28" fmla="*/ 1770395 w 1778092"/>
                <a:gd name="connsiteY28" fmla="*/ 1077576 h 1939637"/>
                <a:gd name="connsiteX29" fmla="*/ 1762698 w 1778092"/>
                <a:gd name="connsiteY29" fmla="*/ 1116061 h 1939637"/>
                <a:gd name="connsiteX30" fmla="*/ 1731910 w 1778092"/>
                <a:gd name="connsiteY30" fmla="*/ 1169940 h 1939637"/>
                <a:gd name="connsiteX31" fmla="*/ 1716516 w 1778092"/>
                <a:gd name="connsiteY31" fmla="*/ 1216122 h 1939637"/>
                <a:gd name="connsiteX32" fmla="*/ 1701122 w 1778092"/>
                <a:gd name="connsiteY32" fmla="*/ 1239213 h 1939637"/>
                <a:gd name="connsiteX33" fmla="*/ 1693425 w 1778092"/>
                <a:gd name="connsiteY33" fmla="*/ 1262303 h 1939637"/>
                <a:gd name="connsiteX34" fmla="*/ 1662637 w 1778092"/>
                <a:gd name="connsiteY34" fmla="*/ 1308485 h 1939637"/>
                <a:gd name="connsiteX35" fmla="*/ 1654940 w 1778092"/>
                <a:gd name="connsiteY35" fmla="*/ 1339273 h 1939637"/>
                <a:gd name="connsiteX36" fmla="*/ 1624152 w 1778092"/>
                <a:gd name="connsiteY36" fmla="*/ 1362364 h 1939637"/>
                <a:gd name="connsiteX37" fmla="*/ 1554880 w 1778092"/>
                <a:gd name="connsiteY37" fmla="*/ 1416243 h 1939637"/>
                <a:gd name="connsiteX38" fmla="*/ 1539486 w 1778092"/>
                <a:gd name="connsiteY38" fmla="*/ 1439334 h 1939637"/>
                <a:gd name="connsiteX39" fmla="*/ 1516395 w 1778092"/>
                <a:gd name="connsiteY39" fmla="*/ 1454728 h 1939637"/>
                <a:gd name="connsiteX40" fmla="*/ 1485607 w 1778092"/>
                <a:gd name="connsiteY40" fmla="*/ 1477819 h 1939637"/>
                <a:gd name="connsiteX41" fmla="*/ 1447122 w 1778092"/>
                <a:gd name="connsiteY41" fmla="*/ 1516303 h 1939637"/>
                <a:gd name="connsiteX42" fmla="*/ 1416334 w 1778092"/>
                <a:gd name="connsiteY42" fmla="*/ 1562485 h 1939637"/>
                <a:gd name="connsiteX43" fmla="*/ 1400940 w 1778092"/>
                <a:gd name="connsiteY43" fmla="*/ 1585576 h 1939637"/>
                <a:gd name="connsiteX44" fmla="*/ 1377849 w 1778092"/>
                <a:gd name="connsiteY44" fmla="*/ 1616364 h 1939637"/>
                <a:gd name="connsiteX45" fmla="*/ 1339365 w 1778092"/>
                <a:gd name="connsiteY45" fmla="*/ 1670243 h 1939637"/>
                <a:gd name="connsiteX46" fmla="*/ 1308577 w 1778092"/>
                <a:gd name="connsiteY46" fmla="*/ 1685637 h 1939637"/>
                <a:gd name="connsiteX47" fmla="*/ 1285486 w 1778092"/>
                <a:gd name="connsiteY47" fmla="*/ 1701031 h 1939637"/>
                <a:gd name="connsiteX48" fmla="*/ 1247001 w 1778092"/>
                <a:gd name="connsiteY48" fmla="*/ 1708728 h 1939637"/>
                <a:gd name="connsiteX49" fmla="*/ 1185425 w 1778092"/>
                <a:gd name="connsiteY49" fmla="*/ 1731819 h 1939637"/>
                <a:gd name="connsiteX50" fmla="*/ 1131546 w 1778092"/>
                <a:gd name="connsiteY50" fmla="*/ 1724122 h 1939637"/>
                <a:gd name="connsiteX51" fmla="*/ 1108455 w 1778092"/>
                <a:gd name="connsiteY51" fmla="*/ 1716425 h 1939637"/>
                <a:gd name="connsiteX52" fmla="*/ 1008395 w 1778092"/>
                <a:gd name="connsiteY52" fmla="*/ 1693334 h 1939637"/>
                <a:gd name="connsiteX53" fmla="*/ 900637 w 1778092"/>
                <a:gd name="connsiteY53" fmla="*/ 1685637 h 1939637"/>
                <a:gd name="connsiteX54" fmla="*/ 831365 w 1778092"/>
                <a:gd name="connsiteY54" fmla="*/ 1677940 h 1939637"/>
                <a:gd name="connsiteX55" fmla="*/ 808274 w 1778092"/>
                <a:gd name="connsiteY55" fmla="*/ 1670243 h 1939637"/>
                <a:gd name="connsiteX56" fmla="*/ 669728 w 1778092"/>
                <a:gd name="connsiteY56" fmla="*/ 1654849 h 1939637"/>
                <a:gd name="connsiteX57" fmla="*/ 585062 w 1778092"/>
                <a:gd name="connsiteY57" fmla="*/ 1631758 h 1939637"/>
                <a:gd name="connsiteX58" fmla="*/ 508092 w 1778092"/>
                <a:gd name="connsiteY58" fmla="*/ 1608667 h 1939637"/>
                <a:gd name="connsiteX59" fmla="*/ 469607 w 1778092"/>
                <a:gd name="connsiteY59" fmla="*/ 1600970 h 1939637"/>
                <a:gd name="connsiteX60" fmla="*/ 438819 w 1778092"/>
                <a:gd name="connsiteY60" fmla="*/ 1593273 h 1939637"/>
                <a:gd name="connsiteX61" fmla="*/ 254092 w 1778092"/>
                <a:gd name="connsiteY61" fmla="*/ 1585576 h 1939637"/>
                <a:gd name="connsiteX62" fmla="*/ 223304 w 1778092"/>
                <a:gd name="connsiteY62" fmla="*/ 1593273 h 1939637"/>
                <a:gd name="connsiteX63" fmla="*/ 200213 w 1778092"/>
                <a:gd name="connsiteY63" fmla="*/ 1616364 h 1939637"/>
                <a:gd name="connsiteX64" fmla="*/ 169425 w 1778092"/>
                <a:gd name="connsiteY64" fmla="*/ 1662546 h 1939637"/>
                <a:gd name="connsiteX65" fmla="*/ 146334 w 1778092"/>
                <a:gd name="connsiteY65" fmla="*/ 1693334 h 1939637"/>
                <a:gd name="connsiteX66" fmla="*/ 107849 w 1778092"/>
                <a:gd name="connsiteY66" fmla="*/ 1762606 h 1939637"/>
                <a:gd name="connsiteX67" fmla="*/ 84759 w 1778092"/>
                <a:gd name="connsiteY67" fmla="*/ 1778000 h 1939637"/>
                <a:gd name="connsiteX68" fmla="*/ 77062 w 1778092"/>
                <a:gd name="connsiteY68" fmla="*/ 1801091 h 1939637"/>
                <a:gd name="connsiteX69" fmla="*/ 30880 w 1778092"/>
                <a:gd name="connsiteY69" fmla="*/ 1831879 h 1939637"/>
                <a:gd name="connsiteX70" fmla="*/ 15486 w 1778092"/>
                <a:gd name="connsiteY70" fmla="*/ 1854970 h 1939637"/>
                <a:gd name="connsiteX71" fmla="*/ 7789 w 1778092"/>
                <a:gd name="connsiteY71" fmla="*/ 1878061 h 1939637"/>
                <a:gd name="connsiteX72" fmla="*/ 92 w 1778092"/>
                <a:gd name="connsiteY72" fmla="*/ 1939637 h 193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778092" h="1939637">
                  <a:moveTo>
                    <a:pt x="1008395" y="0"/>
                  </a:moveTo>
                  <a:cubicBezTo>
                    <a:pt x="1018658" y="12828"/>
                    <a:pt x="1026040" y="28628"/>
                    <a:pt x="1039183" y="38485"/>
                  </a:cubicBezTo>
                  <a:cubicBezTo>
                    <a:pt x="1047646" y="44832"/>
                    <a:pt x="1060248" y="42015"/>
                    <a:pt x="1069971" y="46182"/>
                  </a:cubicBezTo>
                  <a:cubicBezTo>
                    <a:pt x="1078474" y="49826"/>
                    <a:pt x="1084609" y="57819"/>
                    <a:pt x="1093062" y="61576"/>
                  </a:cubicBezTo>
                  <a:cubicBezTo>
                    <a:pt x="1107890" y="68166"/>
                    <a:pt x="1139243" y="76970"/>
                    <a:pt x="1139243" y="76970"/>
                  </a:cubicBezTo>
                  <a:cubicBezTo>
                    <a:pt x="1149506" y="92364"/>
                    <a:pt x="1164180" y="105600"/>
                    <a:pt x="1170031" y="123152"/>
                  </a:cubicBezTo>
                  <a:cubicBezTo>
                    <a:pt x="1172597" y="130849"/>
                    <a:pt x="1171991" y="140506"/>
                    <a:pt x="1177728" y="146243"/>
                  </a:cubicBezTo>
                  <a:cubicBezTo>
                    <a:pt x="1183465" y="151980"/>
                    <a:pt x="1193122" y="151374"/>
                    <a:pt x="1200819" y="153940"/>
                  </a:cubicBezTo>
                  <a:cubicBezTo>
                    <a:pt x="1218869" y="208089"/>
                    <a:pt x="1195378" y="141246"/>
                    <a:pt x="1223910" y="207819"/>
                  </a:cubicBezTo>
                  <a:cubicBezTo>
                    <a:pt x="1227106" y="215276"/>
                    <a:pt x="1225870" y="225172"/>
                    <a:pt x="1231607" y="230909"/>
                  </a:cubicBezTo>
                  <a:cubicBezTo>
                    <a:pt x="1237344" y="236646"/>
                    <a:pt x="1247001" y="236040"/>
                    <a:pt x="1254698" y="238606"/>
                  </a:cubicBezTo>
                  <a:cubicBezTo>
                    <a:pt x="1322159" y="306067"/>
                    <a:pt x="1236584" y="223511"/>
                    <a:pt x="1300880" y="277091"/>
                  </a:cubicBezTo>
                  <a:cubicBezTo>
                    <a:pt x="1324174" y="296502"/>
                    <a:pt x="1336805" y="322633"/>
                    <a:pt x="1370152" y="330970"/>
                  </a:cubicBezTo>
                  <a:lnTo>
                    <a:pt x="1400940" y="338667"/>
                  </a:lnTo>
                  <a:cubicBezTo>
                    <a:pt x="1458271" y="376887"/>
                    <a:pt x="1387858" y="327765"/>
                    <a:pt x="1447122" y="377152"/>
                  </a:cubicBezTo>
                  <a:cubicBezTo>
                    <a:pt x="1454229" y="383074"/>
                    <a:pt x="1463106" y="386624"/>
                    <a:pt x="1470213" y="392546"/>
                  </a:cubicBezTo>
                  <a:cubicBezTo>
                    <a:pt x="1478575" y="399515"/>
                    <a:pt x="1483394" y="411133"/>
                    <a:pt x="1493304" y="415637"/>
                  </a:cubicBezTo>
                  <a:cubicBezTo>
                    <a:pt x="1512565" y="424392"/>
                    <a:pt x="1554880" y="431031"/>
                    <a:pt x="1554880" y="431031"/>
                  </a:cubicBezTo>
                  <a:lnTo>
                    <a:pt x="1601062" y="477213"/>
                  </a:lnTo>
                  <a:cubicBezTo>
                    <a:pt x="1608759" y="484910"/>
                    <a:pt x="1618114" y="491246"/>
                    <a:pt x="1624152" y="500303"/>
                  </a:cubicBezTo>
                  <a:cubicBezTo>
                    <a:pt x="1660071" y="554182"/>
                    <a:pt x="1639546" y="536222"/>
                    <a:pt x="1678031" y="561879"/>
                  </a:cubicBezTo>
                  <a:cubicBezTo>
                    <a:pt x="1680597" y="569576"/>
                    <a:pt x="1683499" y="577169"/>
                    <a:pt x="1685728" y="584970"/>
                  </a:cubicBezTo>
                  <a:cubicBezTo>
                    <a:pt x="1688634" y="595141"/>
                    <a:pt x="1689258" y="606035"/>
                    <a:pt x="1693425" y="615758"/>
                  </a:cubicBezTo>
                  <a:cubicBezTo>
                    <a:pt x="1697069" y="624261"/>
                    <a:pt x="1705062" y="630396"/>
                    <a:pt x="1708819" y="638849"/>
                  </a:cubicBezTo>
                  <a:cubicBezTo>
                    <a:pt x="1715409" y="653677"/>
                    <a:pt x="1716956" y="670517"/>
                    <a:pt x="1724213" y="685031"/>
                  </a:cubicBezTo>
                  <a:cubicBezTo>
                    <a:pt x="1748127" y="732858"/>
                    <a:pt x="1733331" y="697702"/>
                    <a:pt x="1747304" y="746606"/>
                  </a:cubicBezTo>
                  <a:cubicBezTo>
                    <a:pt x="1754624" y="772227"/>
                    <a:pt x="1757886" y="771612"/>
                    <a:pt x="1762698" y="800485"/>
                  </a:cubicBezTo>
                  <a:cubicBezTo>
                    <a:pt x="1768663" y="836275"/>
                    <a:pt x="1778092" y="908243"/>
                    <a:pt x="1778092" y="908243"/>
                  </a:cubicBezTo>
                  <a:cubicBezTo>
                    <a:pt x="1775526" y="964687"/>
                    <a:pt x="1774569" y="1021228"/>
                    <a:pt x="1770395" y="1077576"/>
                  </a:cubicBezTo>
                  <a:cubicBezTo>
                    <a:pt x="1769429" y="1090623"/>
                    <a:pt x="1766835" y="1103650"/>
                    <a:pt x="1762698" y="1116061"/>
                  </a:cubicBezTo>
                  <a:cubicBezTo>
                    <a:pt x="1742220" y="1177495"/>
                    <a:pt x="1754432" y="1119265"/>
                    <a:pt x="1731910" y="1169940"/>
                  </a:cubicBezTo>
                  <a:cubicBezTo>
                    <a:pt x="1725320" y="1184768"/>
                    <a:pt x="1725517" y="1202621"/>
                    <a:pt x="1716516" y="1216122"/>
                  </a:cubicBezTo>
                  <a:cubicBezTo>
                    <a:pt x="1711385" y="1223819"/>
                    <a:pt x="1705259" y="1230939"/>
                    <a:pt x="1701122" y="1239213"/>
                  </a:cubicBezTo>
                  <a:cubicBezTo>
                    <a:pt x="1697494" y="1246469"/>
                    <a:pt x="1697365" y="1255211"/>
                    <a:pt x="1693425" y="1262303"/>
                  </a:cubicBezTo>
                  <a:cubicBezTo>
                    <a:pt x="1684440" y="1278476"/>
                    <a:pt x="1662637" y="1308485"/>
                    <a:pt x="1662637" y="1308485"/>
                  </a:cubicBezTo>
                  <a:cubicBezTo>
                    <a:pt x="1660071" y="1318748"/>
                    <a:pt x="1661089" y="1330665"/>
                    <a:pt x="1654940" y="1339273"/>
                  </a:cubicBezTo>
                  <a:cubicBezTo>
                    <a:pt x="1647484" y="1349712"/>
                    <a:pt x="1633740" y="1353841"/>
                    <a:pt x="1624152" y="1362364"/>
                  </a:cubicBezTo>
                  <a:cubicBezTo>
                    <a:pt x="1564240" y="1415620"/>
                    <a:pt x="1610316" y="1388525"/>
                    <a:pt x="1554880" y="1416243"/>
                  </a:cubicBezTo>
                  <a:cubicBezTo>
                    <a:pt x="1549749" y="1423940"/>
                    <a:pt x="1546027" y="1432793"/>
                    <a:pt x="1539486" y="1439334"/>
                  </a:cubicBezTo>
                  <a:cubicBezTo>
                    <a:pt x="1532945" y="1445875"/>
                    <a:pt x="1523923" y="1449351"/>
                    <a:pt x="1516395" y="1454728"/>
                  </a:cubicBezTo>
                  <a:cubicBezTo>
                    <a:pt x="1505956" y="1462184"/>
                    <a:pt x="1494678" y="1468748"/>
                    <a:pt x="1485607" y="1477819"/>
                  </a:cubicBezTo>
                  <a:cubicBezTo>
                    <a:pt x="1434294" y="1529131"/>
                    <a:pt x="1508698" y="1475252"/>
                    <a:pt x="1447122" y="1516303"/>
                  </a:cubicBezTo>
                  <a:lnTo>
                    <a:pt x="1416334" y="1562485"/>
                  </a:lnTo>
                  <a:cubicBezTo>
                    <a:pt x="1411203" y="1570182"/>
                    <a:pt x="1406490" y="1578175"/>
                    <a:pt x="1400940" y="1585576"/>
                  </a:cubicBezTo>
                  <a:cubicBezTo>
                    <a:pt x="1393243" y="1595839"/>
                    <a:pt x="1385305" y="1605925"/>
                    <a:pt x="1377849" y="1616364"/>
                  </a:cubicBezTo>
                  <a:cubicBezTo>
                    <a:pt x="1369311" y="1628317"/>
                    <a:pt x="1348630" y="1662302"/>
                    <a:pt x="1339365" y="1670243"/>
                  </a:cubicBezTo>
                  <a:cubicBezTo>
                    <a:pt x="1330653" y="1677710"/>
                    <a:pt x="1318539" y="1679944"/>
                    <a:pt x="1308577" y="1685637"/>
                  </a:cubicBezTo>
                  <a:cubicBezTo>
                    <a:pt x="1300545" y="1690227"/>
                    <a:pt x="1294148" y="1697783"/>
                    <a:pt x="1285486" y="1701031"/>
                  </a:cubicBezTo>
                  <a:cubicBezTo>
                    <a:pt x="1273237" y="1705625"/>
                    <a:pt x="1259693" y="1705555"/>
                    <a:pt x="1247001" y="1708728"/>
                  </a:cubicBezTo>
                  <a:cubicBezTo>
                    <a:pt x="1230913" y="1712750"/>
                    <a:pt x="1197196" y="1727110"/>
                    <a:pt x="1185425" y="1731819"/>
                  </a:cubicBezTo>
                  <a:cubicBezTo>
                    <a:pt x="1167465" y="1729253"/>
                    <a:pt x="1149336" y="1727680"/>
                    <a:pt x="1131546" y="1724122"/>
                  </a:cubicBezTo>
                  <a:cubicBezTo>
                    <a:pt x="1123590" y="1722531"/>
                    <a:pt x="1116282" y="1718560"/>
                    <a:pt x="1108455" y="1716425"/>
                  </a:cubicBezTo>
                  <a:cubicBezTo>
                    <a:pt x="1098454" y="1713697"/>
                    <a:pt x="1027887" y="1695386"/>
                    <a:pt x="1008395" y="1693334"/>
                  </a:cubicBezTo>
                  <a:cubicBezTo>
                    <a:pt x="972582" y="1689564"/>
                    <a:pt x="936512" y="1688757"/>
                    <a:pt x="900637" y="1685637"/>
                  </a:cubicBezTo>
                  <a:cubicBezTo>
                    <a:pt x="877492" y="1683624"/>
                    <a:pt x="854456" y="1680506"/>
                    <a:pt x="831365" y="1677940"/>
                  </a:cubicBezTo>
                  <a:cubicBezTo>
                    <a:pt x="823668" y="1675374"/>
                    <a:pt x="816256" y="1671694"/>
                    <a:pt x="808274" y="1670243"/>
                  </a:cubicBezTo>
                  <a:cubicBezTo>
                    <a:pt x="781641" y="1665401"/>
                    <a:pt x="691829" y="1657059"/>
                    <a:pt x="669728" y="1654849"/>
                  </a:cubicBezTo>
                  <a:cubicBezTo>
                    <a:pt x="611135" y="1635318"/>
                    <a:pt x="639458" y="1642637"/>
                    <a:pt x="585062" y="1631758"/>
                  </a:cubicBezTo>
                  <a:cubicBezTo>
                    <a:pt x="545345" y="1605280"/>
                    <a:pt x="574130" y="1619673"/>
                    <a:pt x="508092" y="1608667"/>
                  </a:cubicBezTo>
                  <a:cubicBezTo>
                    <a:pt x="495188" y="1606516"/>
                    <a:pt x="482378" y="1603808"/>
                    <a:pt x="469607" y="1600970"/>
                  </a:cubicBezTo>
                  <a:cubicBezTo>
                    <a:pt x="459280" y="1598675"/>
                    <a:pt x="449371" y="1594027"/>
                    <a:pt x="438819" y="1593273"/>
                  </a:cubicBezTo>
                  <a:cubicBezTo>
                    <a:pt x="377347" y="1588882"/>
                    <a:pt x="315668" y="1588142"/>
                    <a:pt x="254092" y="1585576"/>
                  </a:cubicBezTo>
                  <a:cubicBezTo>
                    <a:pt x="243829" y="1588142"/>
                    <a:pt x="232489" y="1588025"/>
                    <a:pt x="223304" y="1593273"/>
                  </a:cubicBezTo>
                  <a:cubicBezTo>
                    <a:pt x="213853" y="1598674"/>
                    <a:pt x="206896" y="1607772"/>
                    <a:pt x="200213" y="1616364"/>
                  </a:cubicBezTo>
                  <a:cubicBezTo>
                    <a:pt x="188854" y="1630968"/>
                    <a:pt x="180526" y="1647745"/>
                    <a:pt x="169425" y="1662546"/>
                  </a:cubicBezTo>
                  <a:lnTo>
                    <a:pt x="146334" y="1693334"/>
                  </a:lnTo>
                  <a:cubicBezTo>
                    <a:pt x="138313" y="1717397"/>
                    <a:pt x="130535" y="1747481"/>
                    <a:pt x="107849" y="1762606"/>
                  </a:cubicBezTo>
                  <a:lnTo>
                    <a:pt x="84759" y="1778000"/>
                  </a:lnTo>
                  <a:cubicBezTo>
                    <a:pt x="82193" y="1785697"/>
                    <a:pt x="82799" y="1795354"/>
                    <a:pt x="77062" y="1801091"/>
                  </a:cubicBezTo>
                  <a:cubicBezTo>
                    <a:pt x="63980" y="1814173"/>
                    <a:pt x="30880" y="1831879"/>
                    <a:pt x="30880" y="1831879"/>
                  </a:cubicBezTo>
                  <a:cubicBezTo>
                    <a:pt x="25749" y="1839576"/>
                    <a:pt x="19623" y="1846696"/>
                    <a:pt x="15486" y="1854970"/>
                  </a:cubicBezTo>
                  <a:cubicBezTo>
                    <a:pt x="11858" y="1862227"/>
                    <a:pt x="9757" y="1870190"/>
                    <a:pt x="7789" y="1878061"/>
                  </a:cubicBezTo>
                  <a:cubicBezTo>
                    <a:pt x="-1418" y="1914887"/>
                    <a:pt x="92" y="1908880"/>
                    <a:pt x="92" y="1939637"/>
                  </a:cubicBezTo>
                </a:path>
              </a:pathLst>
            </a:custGeom>
            <a:ln w="28575" cmpd="sng">
              <a:solidFill>
                <a:schemeClr val="tx1"/>
              </a:solidFill>
            </a:ln>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 name="Can 9"/>
            <p:cNvSpPr/>
            <p:nvPr/>
          </p:nvSpPr>
          <p:spPr bwMode="auto">
            <a:xfrm>
              <a:off x="3699684" y="4039081"/>
              <a:ext cx="67348" cy="154613"/>
            </a:xfrm>
            <a:prstGeom prst="can">
              <a:avLst/>
            </a:prstGeom>
            <a:solidFill>
              <a:srgbClr val="B9088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0" name="Oval 29"/>
            <p:cNvSpPr/>
            <p:nvPr/>
          </p:nvSpPr>
          <p:spPr bwMode="auto">
            <a:xfrm>
              <a:off x="4090873" y="4185025"/>
              <a:ext cx="101920" cy="101920"/>
            </a:xfrm>
            <a:prstGeom prst="ellipse">
              <a:avLst/>
            </a:prstGeom>
            <a:solidFill>
              <a:srgbClr val="FF0000"/>
            </a:solidFill>
            <a:ln w="2857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5" name="Notched Right Arrow 34"/>
            <p:cNvSpPr/>
            <p:nvPr/>
          </p:nvSpPr>
          <p:spPr bwMode="auto">
            <a:xfrm>
              <a:off x="1516302" y="4025515"/>
              <a:ext cx="1039091" cy="515697"/>
            </a:xfrm>
            <a:prstGeom prst="notchedRightArrow">
              <a:avLst/>
            </a:prstGeom>
            <a:solidFill>
              <a:srgbClr val="660066"/>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 name="Rectangle 12"/>
            <p:cNvSpPr/>
            <p:nvPr/>
          </p:nvSpPr>
          <p:spPr bwMode="auto">
            <a:xfrm>
              <a:off x="3024909" y="1631758"/>
              <a:ext cx="1331576" cy="392545"/>
            </a:xfrm>
            <a:prstGeom prst="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sp>
        <p:nvSpPr>
          <p:cNvPr id="15"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16"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grpSp>
        <p:nvGrpSpPr>
          <p:cNvPr id="4" name="Group 3"/>
          <p:cNvGrpSpPr/>
          <p:nvPr/>
        </p:nvGrpSpPr>
        <p:grpSpPr>
          <a:xfrm>
            <a:off x="3737262" y="3833257"/>
            <a:ext cx="482258" cy="531108"/>
            <a:chOff x="1502754" y="1084430"/>
            <a:chExt cx="482258" cy="531108"/>
          </a:xfrm>
          <a:solidFill>
            <a:srgbClr val="FF08DB"/>
          </a:solidFill>
        </p:grpSpPr>
        <p:sp>
          <p:nvSpPr>
            <p:cNvPr id="3" name="Block Arc 2"/>
            <p:cNvSpPr/>
            <p:nvPr/>
          </p:nvSpPr>
          <p:spPr bwMode="auto">
            <a:xfrm rot="5400000">
              <a:off x="1478957" y="1245812"/>
              <a:ext cx="377776" cy="217016"/>
            </a:xfrm>
            <a:prstGeom prst="blockArc">
              <a:avLst/>
            </a:prstGeom>
            <a:grp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 name="Block Arc 16"/>
            <p:cNvSpPr/>
            <p:nvPr/>
          </p:nvSpPr>
          <p:spPr bwMode="auto">
            <a:xfrm rot="5400000">
              <a:off x="1457034" y="1267103"/>
              <a:ext cx="268585" cy="177146"/>
            </a:xfrm>
            <a:prstGeom prst="blockArc">
              <a:avLst/>
            </a:prstGeom>
            <a:grp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 name="Block Arc 17"/>
            <p:cNvSpPr/>
            <p:nvPr/>
          </p:nvSpPr>
          <p:spPr bwMode="auto">
            <a:xfrm rot="5400000">
              <a:off x="1542945" y="1237453"/>
              <a:ext cx="450419" cy="225373"/>
            </a:xfrm>
            <a:prstGeom prst="blockArc">
              <a:avLst/>
            </a:prstGeom>
            <a:grp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 name="Block Arc 18"/>
            <p:cNvSpPr/>
            <p:nvPr/>
          </p:nvSpPr>
          <p:spPr bwMode="auto">
            <a:xfrm rot="5400000">
              <a:off x="1606772" y="1237297"/>
              <a:ext cx="531108" cy="225373"/>
            </a:xfrm>
            <a:prstGeom prst="blockArc">
              <a:avLst/>
            </a:prstGeom>
            <a:grp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spTree>
    <p:extLst>
      <p:ext uri="{BB962C8B-B14F-4D97-AF65-F5344CB8AC3E}">
        <p14:creationId xmlns:p14="http://schemas.microsoft.com/office/powerpoint/2010/main" val="29406587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10000" fill="hold" nodeType="with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890" y="-152400"/>
            <a:ext cx="7772400" cy="1143000"/>
          </a:xfrm>
        </p:spPr>
        <p:txBody>
          <a:bodyPr/>
          <a:lstStyle/>
          <a:p>
            <a:pPr>
              <a:defRPr/>
            </a:pPr>
            <a:r>
              <a:rPr lang="en-US" dirty="0" smtClean="0"/>
              <a:t>Small </a:t>
            </a:r>
            <a:r>
              <a:rPr lang="en-US" dirty="0"/>
              <a:t>&amp;</a:t>
            </a:r>
            <a:r>
              <a:rPr lang="en-US" dirty="0" smtClean="0"/>
              <a:t> Large Crystals</a:t>
            </a:r>
            <a:endParaRPr lang="en-US" dirty="0"/>
          </a:p>
        </p:txBody>
      </p:sp>
      <p:sp>
        <p:nvSpPr>
          <p:cNvPr id="25603"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5604"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5605"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E6DD5808-5F8E-F44A-B7AA-A4F80C3D9B5A}" type="slidenum">
              <a:rPr lang="en-US" smtClean="0">
                <a:latin typeface="Times New Roman" pitchFamily="-109" charset="0"/>
              </a:rPr>
              <a:pPr/>
              <a:t>40</a:t>
            </a:fld>
            <a:endParaRPr lang="en-US" sz="800" smtClean="0">
              <a:latin typeface="Times New Roman" pitchFamily="-109" charset="0"/>
            </a:endParaRPr>
          </a:p>
        </p:txBody>
      </p:sp>
      <p:sp>
        <p:nvSpPr>
          <p:cNvPr id="4" name="TextBox 3"/>
          <p:cNvSpPr txBox="1"/>
          <p:nvPr/>
        </p:nvSpPr>
        <p:spPr>
          <a:xfrm>
            <a:off x="1007026" y="1046971"/>
            <a:ext cx="2592709" cy="346249"/>
          </a:xfrm>
          <a:prstGeom prst="rect">
            <a:avLst/>
          </a:prstGeom>
          <a:solidFill>
            <a:schemeClr val="bg1">
              <a:lumMod val="75000"/>
            </a:schemeClr>
          </a:solidFill>
          <a:ln w="19050" cmpd="sng">
            <a:solidFill>
              <a:schemeClr val="accent1">
                <a:lumMod val="60000"/>
                <a:lumOff val="40000"/>
              </a:schemeClr>
            </a:solidFill>
          </a:ln>
        </p:spPr>
        <p:txBody>
          <a:bodyPr wrap="square" rtlCol="0">
            <a:spAutoFit/>
          </a:bodyPr>
          <a:lstStyle/>
          <a:p>
            <a:pPr algn="ctr">
              <a:lnSpc>
                <a:spcPct val="90000"/>
              </a:lnSpc>
            </a:pPr>
            <a:r>
              <a:rPr lang="en-US" sz="1800" dirty="0" smtClean="0"/>
              <a:t>0.75 x 0.75 x 10mm</a:t>
            </a:r>
            <a:r>
              <a:rPr lang="en-US" sz="1800" baseline="30000" dirty="0" smtClean="0"/>
              <a:t>3</a:t>
            </a:r>
            <a:endParaRPr lang="en-US" sz="1800" dirty="0"/>
          </a:p>
        </p:txBody>
      </p:sp>
      <p:cxnSp>
        <p:nvCxnSpPr>
          <p:cNvPr id="27" name="Straight Arrow Connector 26"/>
          <p:cNvCxnSpPr/>
          <p:nvPr/>
        </p:nvCxnSpPr>
        <p:spPr bwMode="auto">
          <a:xfrm>
            <a:off x="1002838" y="3607511"/>
            <a:ext cx="6938155" cy="3674"/>
          </a:xfrm>
          <a:prstGeom prst="straightConnector1">
            <a:avLst/>
          </a:prstGeom>
          <a:solidFill>
            <a:schemeClr val="accent1"/>
          </a:solidFill>
          <a:ln w="12700" cap="flat" cmpd="sng" algn="ctr">
            <a:solidFill>
              <a:srgbClr val="FF9900"/>
            </a:solidFill>
            <a:prstDash val="solid"/>
            <a:round/>
            <a:headEnd type="none"/>
            <a:tailEnd type="none"/>
          </a:ln>
          <a:effectLst/>
        </p:spPr>
      </p:cxnSp>
      <p:grpSp>
        <p:nvGrpSpPr>
          <p:cNvPr id="13" name="Group 12"/>
          <p:cNvGrpSpPr/>
          <p:nvPr/>
        </p:nvGrpSpPr>
        <p:grpSpPr>
          <a:xfrm>
            <a:off x="1002188" y="1484536"/>
            <a:ext cx="6927030" cy="2024742"/>
            <a:chOff x="1002188" y="1484536"/>
            <a:chExt cx="6927030" cy="2024742"/>
          </a:xfrm>
        </p:grpSpPr>
        <p:sp>
          <p:nvSpPr>
            <p:cNvPr id="10" name="TextBox 9"/>
            <p:cNvSpPr txBox="1"/>
            <p:nvPr/>
          </p:nvSpPr>
          <p:spPr>
            <a:xfrm>
              <a:off x="3580332" y="1496758"/>
              <a:ext cx="1728964" cy="584776"/>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pPr algn="ctr"/>
              <a:r>
                <a:rPr lang="en-US" dirty="0" smtClean="0">
                  <a:solidFill>
                    <a:srgbClr val="FFFF00"/>
                  </a:solidFill>
                </a:rPr>
                <a:t>Light Yield &amp;</a:t>
              </a:r>
              <a:br>
                <a:rPr lang="en-US" dirty="0" smtClean="0">
                  <a:solidFill>
                    <a:srgbClr val="FFFF00"/>
                  </a:solidFill>
                </a:rPr>
              </a:br>
              <a:r>
                <a:rPr lang="en-US" dirty="0" smtClean="0">
                  <a:solidFill>
                    <a:srgbClr val="FFFF00"/>
                  </a:solidFill>
                </a:rPr>
                <a:t>Energy-Resolution</a:t>
              </a:r>
              <a:endParaRPr lang="en-US" dirty="0">
                <a:solidFill>
                  <a:srgbClr val="FFFF00"/>
                </a:solidFill>
              </a:endParaRPr>
            </a:p>
          </p:txBody>
        </p:sp>
        <p:pic>
          <p:nvPicPr>
            <p:cNvPr id="14" name="Imag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03204" y="1484910"/>
              <a:ext cx="2589007" cy="1824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98075" y="1484536"/>
              <a:ext cx="2631143" cy="18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p:cNvSpPr txBox="1"/>
            <p:nvPr/>
          </p:nvSpPr>
          <p:spPr>
            <a:xfrm>
              <a:off x="1002188" y="3255362"/>
              <a:ext cx="6923505" cy="253916"/>
            </a:xfrm>
            <a:prstGeom prst="rect">
              <a:avLst/>
            </a:prstGeom>
            <a:solidFill>
              <a:srgbClr val="000090"/>
            </a:solidFill>
            <a:effectLst/>
          </p:spPr>
          <p:txBody>
            <a:bodyPr wrap="square" rtlCol="0">
              <a:spAutoFit/>
            </a:bodyPr>
            <a:lstStyle/>
            <a:p>
              <a:pPr algn="ctr"/>
              <a:r>
                <a:rPr lang="en-US" sz="1000" dirty="0" smtClean="0">
                  <a:solidFill>
                    <a:srgbClr val="FFFF00"/>
                  </a:solidFill>
                </a:rPr>
                <a:t>16 LYSO crystals, 4 x 4 matrix; 80µm 3M-ESR </a:t>
              </a:r>
              <a:r>
                <a:rPr lang="en-US" sz="1000" dirty="0" err="1" smtClean="0">
                  <a:solidFill>
                    <a:srgbClr val="FFFF00"/>
                  </a:solidFill>
                </a:rPr>
                <a:t>Vikuiti</a:t>
              </a:r>
              <a:r>
                <a:rPr lang="en-US" sz="1000" dirty="0" smtClean="0">
                  <a:solidFill>
                    <a:srgbClr val="FFFF00"/>
                  </a:solidFill>
                </a:rPr>
                <a:t> wrapping; Uniform irradiation with </a:t>
              </a:r>
              <a:r>
                <a:rPr lang="en-US" sz="1000" baseline="30000" dirty="0" smtClean="0">
                  <a:solidFill>
                    <a:srgbClr val="FFFF00"/>
                  </a:solidFill>
                </a:rPr>
                <a:t>137</a:t>
              </a:r>
              <a:r>
                <a:rPr lang="en-US" sz="1000" dirty="0" smtClean="0">
                  <a:solidFill>
                    <a:srgbClr val="FFFF00"/>
                  </a:solidFill>
                </a:rPr>
                <a:t>Cs; </a:t>
              </a:r>
              <a:r>
                <a:rPr lang="en-US" sz="1000" u="sng" dirty="0" smtClean="0">
                  <a:solidFill>
                    <a:srgbClr val="FFFF00"/>
                  </a:solidFill>
                </a:rPr>
                <a:t>Dry</a:t>
              </a:r>
              <a:r>
                <a:rPr lang="en-US" sz="1000" dirty="0" smtClean="0">
                  <a:solidFill>
                    <a:srgbClr val="FFFF00"/>
                  </a:solidFill>
                </a:rPr>
                <a:t> contact with PMT.</a:t>
              </a:r>
              <a:endParaRPr lang="en-US" sz="1000" dirty="0">
                <a:solidFill>
                  <a:srgbClr val="FFFF00"/>
                </a:solidFill>
              </a:endParaRPr>
            </a:p>
          </p:txBody>
        </p:sp>
      </p:grpSp>
      <p:sp>
        <p:nvSpPr>
          <p:cNvPr id="31" name="TextBox 30"/>
          <p:cNvSpPr txBox="1"/>
          <p:nvPr/>
        </p:nvSpPr>
        <p:spPr>
          <a:xfrm>
            <a:off x="5305878" y="1046355"/>
            <a:ext cx="2592709" cy="346249"/>
          </a:xfrm>
          <a:prstGeom prst="rect">
            <a:avLst/>
          </a:prstGeom>
          <a:solidFill>
            <a:schemeClr val="bg1">
              <a:lumMod val="75000"/>
            </a:schemeClr>
          </a:solidFill>
          <a:ln w="19050" cmpd="sng">
            <a:solidFill>
              <a:schemeClr val="accent1">
                <a:lumMod val="60000"/>
                <a:lumOff val="40000"/>
              </a:schemeClr>
            </a:solidFill>
          </a:ln>
        </p:spPr>
        <p:txBody>
          <a:bodyPr wrap="square" rtlCol="0">
            <a:spAutoFit/>
          </a:bodyPr>
          <a:lstStyle/>
          <a:p>
            <a:pPr algn="ctr">
              <a:lnSpc>
                <a:spcPct val="90000"/>
              </a:lnSpc>
            </a:pPr>
            <a:r>
              <a:rPr lang="en-US" sz="1800" dirty="0" smtClean="0"/>
              <a:t>3 x 3 x 15mm</a:t>
            </a:r>
            <a:r>
              <a:rPr lang="en-US" sz="1800" baseline="30000" dirty="0" smtClean="0"/>
              <a:t>3</a:t>
            </a:r>
            <a:endParaRPr lang="en-US" sz="1800" dirty="0"/>
          </a:p>
        </p:txBody>
      </p:sp>
      <p:grpSp>
        <p:nvGrpSpPr>
          <p:cNvPr id="40" name="Group 39"/>
          <p:cNvGrpSpPr/>
          <p:nvPr/>
        </p:nvGrpSpPr>
        <p:grpSpPr>
          <a:xfrm>
            <a:off x="987972" y="3722530"/>
            <a:ext cx="6947973" cy="2164629"/>
            <a:chOff x="987972" y="3722530"/>
            <a:chExt cx="6947973" cy="2164629"/>
          </a:xfrm>
        </p:grpSpPr>
        <p:grpSp>
          <p:nvGrpSpPr>
            <p:cNvPr id="11" name="Group 10"/>
            <p:cNvGrpSpPr/>
            <p:nvPr/>
          </p:nvGrpSpPr>
          <p:grpSpPr>
            <a:xfrm>
              <a:off x="987972" y="3722530"/>
              <a:ext cx="6947973" cy="2101670"/>
              <a:chOff x="987972" y="3600114"/>
              <a:chExt cx="6947973" cy="2101670"/>
            </a:xfrm>
          </p:grpSpPr>
          <p:sp>
            <p:nvSpPr>
              <p:cNvPr id="22" name="TextBox 21"/>
              <p:cNvSpPr txBox="1"/>
              <p:nvPr/>
            </p:nvSpPr>
            <p:spPr>
              <a:xfrm>
                <a:off x="3552709" y="3606374"/>
                <a:ext cx="1745440" cy="584776"/>
              </a:xfrm>
              <a:prstGeom prst="rect">
                <a:avLst/>
              </a:prstGeom>
              <a:solidFill>
                <a:srgbClr val="000090"/>
              </a:solidFill>
              <a:effectLst>
                <a:innerShdw blurRad="63500" dist="50800" dir="18900000">
                  <a:prstClr val="black">
                    <a:alpha val="50000"/>
                  </a:prstClr>
                </a:innerShdw>
              </a:effectLst>
            </p:spPr>
            <p:txBody>
              <a:bodyPr wrap="square" rtlCol="0">
                <a:spAutoFit/>
              </a:bodyPr>
              <a:lstStyle/>
              <a:p>
                <a:pPr algn="ctr"/>
                <a:r>
                  <a:rPr lang="en-US" dirty="0" smtClean="0">
                    <a:solidFill>
                      <a:srgbClr val="FFFF00"/>
                    </a:solidFill>
                  </a:rPr>
                  <a:t>Coincidence Time Resolution</a:t>
                </a:r>
              </a:p>
            </p:txBody>
          </p:sp>
          <p:grpSp>
            <p:nvGrpSpPr>
              <p:cNvPr id="9" name="Group 8"/>
              <p:cNvGrpSpPr/>
              <p:nvPr/>
            </p:nvGrpSpPr>
            <p:grpSpPr>
              <a:xfrm>
                <a:off x="987972" y="3600114"/>
                <a:ext cx="2584663" cy="2101670"/>
                <a:chOff x="987972" y="3600114"/>
                <a:chExt cx="2584663" cy="2101670"/>
              </a:xfrm>
            </p:grpSpPr>
            <p:pic>
              <p:nvPicPr>
                <p:cNvPr id="6" name="Picture 5"/>
                <p:cNvPicPr>
                  <a:picLocks noChangeAspect="1"/>
                </p:cNvPicPr>
                <p:nvPr/>
              </p:nvPicPr>
              <p:blipFill>
                <a:blip r:embed="rId4"/>
                <a:stretch>
                  <a:fillRect/>
                </a:stretch>
              </p:blipFill>
              <p:spPr>
                <a:xfrm>
                  <a:off x="987972" y="3600114"/>
                  <a:ext cx="2584663" cy="2101670"/>
                </a:xfrm>
                <a:prstGeom prst="rect">
                  <a:avLst/>
                </a:prstGeom>
              </p:spPr>
            </p:pic>
            <p:sp>
              <p:nvSpPr>
                <p:cNvPr id="19" name="TextBox 18"/>
                <p:cNvSpPr txBox="1"/>
                <p:nvPr/>
              </p:nvSpPr>
              <p:spPr>
                <a:xfrm>
                  <a:off x="2476898" y="3769991"/>
                  <a:ext cx="891678" cy="523220"/>
                </a:xfrm>
                <a:prstGeom prst="rect">
                  <a:avLst/>
                </a:prstGeom>
                <a:solidFill>
                  <a:schemeClr val="bg1"/>
                </a:solidFill>
              </p:spPr>
              <p:txBody>
                <a:bodyPr wrap="none" rtlCol="0">
                  <a:spAutoFit/>
                </a:bodyPr>
                <a:lstStyle/>
                <a:p>
                  <a:pPr algn="ctr"/>
                  <a:r>
                    <a:rPr lang="en-US" sz="1400" dirty="0" smtClean="0"/>
                    <a:t>187±27ps</a:t>
                  </a:r>
                  <a:br>
                    <a:rPr lang="en-US" sz="1400" dirty="0" smtClean="0"/>
                  </a:br>
                  <a:r>
                    <a:rPr lang="en-US" sz="1400" i="1" dirty="0" smtClean="0"/>
                    <a:t>FWHM</a:t>
                  </a:r>
                  <a:endParaRPr lang="en-US" sz="1400" dirty="0"/>
                </a:p>
              </p:txBody>
            </p:sp>
          </p:grpSp>
          <p:grpSp>
            <p:nvGrpSpPr>
              <p:cNvPr id="8" name="Group 7"/>
              <p:cNvGrpSpPr/>
              <p:nvPr/>
            </p:nvGrpSpPr>
            <p:grpSpPr>
              <a:xfrm>
                <a:off x="5303450" y="3600862"/>
                <a:ext cx="2632495" cy="2096312"/>
                <a:chOff x="5303450" y="3600862"/>
                <a:chExt cx="2632495" cy="2096312"/>
              </a:xfrm>
            </p:grpSpPr>
            <p:pic>
              <p:nvPicPr>
                <p:cNvPr id="7" name="Picture 6"/>
                <p:cNvPicPr>
                  <a:picLocks noChangeAspect="1"/>
                </p:cNvPicPr>
                <p:nvPr/>
              </p:nvPicPr>
              <p:blipFill>
                <a:blip r:embed="rId5"/>
                <a:stretch>
                  <a:fillRect/>
                </a:stretch>
              </p:blipFill>
              <p:spPr>
                <a:xfrm>
                  <a:off x="5303450" y="3600862"/>
                  <a:ext cx="2632495" cy="2096312"/>
                </a:xfrm>
                <a:prstGeom prst="rect">
                  <a:avLst/>
                </a:prstGeom>
              </p:spPr>
            </p:pic>
            <p:sp>
              <p:nvSpPr>
                <p:cNvPr id="25" name="TextBox 24"/>
                <p:cNvSpPr txBox="1"/>
                <p:nvPr/>
              </p:nvSpPr>
              <p:spPr>
                <a:xfrm>
                  <a:off x="6861674" y="3764433"/>
                  <a:ext cx="801910" cy="523220"/>
                </a:xfrm>
                <a:prstGeom prst="rect">
                  <a:avLst/>
                </a:prstGeom>
                <a:solidFill>
                  <a:schemeClr val="bg1"/>
                </a:solidFill>
              </p:spPr>
              <p:txBody>
                <a:bodyPr wrap="none" rtlCol="0">
                  <a:spAutoFit/>
                </a:bodyPr>
                <a:lstStyle/>
                <a:p>
                  <a:pPr algn="ctr"/>
                  <a:r>
                    <a:rPr lang="en-US" sz="1400" dirty="0" smtClean="0"/>
                    <a:t>235±4ps</a:t>
                  </a:r>
                  <a:br>
                    <a:rPr lang="en-US" sz="1400" dirty="0" smtClean="0"/>
                  </a:br>
                  <a:r>
                    <a:rPr lang="en-US" sz="1400" i="1" dirty="0" smtClean="0"/>
                    <a:t>FWHM</a:t>
                  </a:r>
                  <a:endParaRPr lang="en-US" sz="1400" dirty="0"/>
                </a:p>
              </p:txBody>
            </p:sp>
          </p:grpSp>
        </p:grpSp>
        <p:sp>
          <p:nvSpPr>
            <p:cNvPr id="24" name="TextBox 23"/>
            <p:cNvSpPr txBox="1"/>
            <p:nvPr/>
          </p:nvSpPr>
          <p:spPr>
            <a:xfrm>
              <a:off x="3468094" y="5240828"/>
              <a:ext cx="2047760" cy="646331"/>
            </a:xfrm>
            <a:prstGeom prst="rect">
              <a:avLst/>
            </a:prstGeom>
            <a:solidFill>
              <a:srgbClr val="000090"/>
            </a:solidFill>
            <a:effectLst>
              <a:outerShdw blurRad="50800" dist="38100" dir="18900000" algn="bl" rotWithShape="0">
                <a:prstClr val="black">
                  <a:alpha val="40000"/>
                </a:prstClr>
              </a:outerShdw>
            </a:effectLst>
          </p:spPr>
          <p:txBody>
            <a:bodyPr wrap="square" rtlCol="0">
              <a:spAutoFit/>
            </a:bodyPr>
            <a:lstStyle/>
            <a:p>
              <a:pPr algn="ctr"/>
              <a:r>
                <a:rPr lang="en-US" sz="1200" dirty="0" smtClean="0">
                  <a:solidFill>
                    <a:srgbClr val="FF0000"/>
                  </a:solidFill>
                </a:rPr>
                <a:t>De-convolution yields 212ps </a:t>
              </a:r>
              <a:r>
                <a:rPr lang="en-US" sz="1200" i="1" dirty="0" smtClean="0">
                  <a:solidFill>
                    <a:srgbClr val="FF0000"/>
                  </a:solidFill>
                </a:rPr>
                <a:t>FWHM</a:t>
              </a:r>
              <a:r>
                <a:rPr lang="en-US" sz="1200" dirty="0">
                  <a:solidFill>
                    <a:srgbClr val="FF0000"/>
                  </a:solidFill>
                </a:rPr>
                <a:t> </a:t>
              </a:r>
              <a:r>
                <a:rPr lang="en-US" sz="1200" u="sng" dirty="0" smtClean="0">
                  <a:solidFill>
                    <a:srgbClr val="FFFF00"/>
                  </a:solidFill>
                </a:rPr>
                <a:t>small vs. large </a:t>
              </a:r>
              <a:r>
                <a:rPr lang="en-US" sz="1200" dirty="0" smtClean="0">
                  <a:solidFill>
                    <a:srgbClr val="FFFF00"/>
                  </a:solidFill>
                </a:rPr>
                <a:t>(target value: 200ps)</a:t>
              </a:r>
              <a:endParaRPr lang="en-US" sz="1200" dirty="0">
                <a:solidFill>
                  <a:srgbClr val="FFFF00"/>
                </a:solidFill>
              </a:endParaRPr>
            </a:p>
          </p:txBody>
        </p:sp>
        <p:cxnSp>
          <p:nvCxnSpPr>
            <p:cNvPr id="18" name="Straight Arrow Connector 17"/>
            <p:cNvCxnSpPr>
              <a:stCxn id="19" idx="2"/>
            </p:cNvCxnSpPr>
            <p:nvPr/>
          </p:nvCxnSpPr>
          <p:spPr bwMode="auto">
            <a:xfrm>
              <a:off x="2922737" y="4415627"/>
              <a:ext cx="1323170" cy="878738"/>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cxnSp>
          <p:nvCxnSpPr>
            <p:cNvPr id="36" name="Straight Arrow Connector 35"/>
            <p:cNvCxnSpPr/>
            <p:nvPr/>
          </p:nvCxnSpPr>
          <p:spPr bwMode="auto">
            <a:xfrm flipH="1">
              <a:off x="4413937" y="4292108"/>
              <a:ext cx="1622136" cy="1009312"/>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grpSp>
      <p:grpSp>
        <p:nvGrpSpPr>
          <p:cNvPr id="41" name="Group 40"/>
          <p:cNvGrpSpPr/>
          <p:nvPr/>
        </p:nvGrpSpPr>
        <p:grpSpPr>
          <a:xfrm>
            <a:off x="8194504" y="921552"/>
            <a:ext cx="949496" cy="498705"/>
            <a:chOff x="8194504" y="921552"/>
            <a:chExt cx="949496" cy="498705"/>
          </a:xfrm>
        </p:grpSpPr>
        <p:pic>
          <p:nvPicPr>
            <p:cNvPr id="32" name="Picture 14" descr="Unimib_logo.gif"/>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194504" y="921552"/>
              <a:ext cx="459463" cy="498705"/>
            </a:xfrm>
            <a:prstGeom prst="rect">
              <a:avLst/>
            </a:prstGeom>
            <a:solidFill>
              <a:srgbClr val="FFFFFF"/>
            </a:solidFill>
            <a:ln>
              <a:noFill/>
            </a:ln>
            <a:extLst/>
          </p:spPr>
        </p:pic>
        <p:pic>
          <p:nvPicPr>
            <p:cNvPr id="44" name="Picture 4" descr="CERNLogo_new_resized.JPG"/>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8650248" y="928151"/>
              <a:ext cx="493752" cy="49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868127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120" y="-152400"/>
            <a:ext cx="7772400" cy="1143000"/>
          </a:xfrm>
        </p:spPr>
        <p:txBody>
          <a:bodyPr/>
          <a:lstStyle/>
          <a:p>
            <a:pPr>
              <a:defRPr/>
            </a:pPr>
            <a:r>
              <a:rPr lang="en-US" dirty="0" smtClean="0"/>
              <a:t>Detector R&amp;D</a:t>
            </a:r>
            <a:endParaRPr lang="en-US" dirty="0"/>
          </a:p>
        </p:txBody>
      </p:sp>
      <p:sp>
        <p:nvSpPr>
          <p:cNvPr id="3" name="Content Placeholder 2"/>
          <p:cNvSpPr>
            <a:spLocks noGrp="1"/>
          </p:cNvSpPr>
          <p:nvPr>
            <p:ph idx="1"/>
          </p:nvPr>
        </p:nvSpPr>
        <p:spPr>
          <a:xfrm>
            <a:off x="685800" y="1508125"/>
            <a:ext cx="8161338" cy="679222"/>
          </a:xfrm>
        </p:spPr>
        <p:txBody>
          <a:bodyPr/>
          <a:lstStyle/>
          <a:p>
            <a:pPr>
              <a:buFontTx/>
              <a:buNone/>
              <a:defRPr/>
            </a:pPr>
            <a:endParaRPr lang="en-US" sz="3600" dirty="0" smtClean="0">
              <a:ea typeface="ＭＳ Ｐゴシック" charset="-128"/>
              <a:cs typeface="ＭＳ Ｐゴシック" charset="-128"/>
            </a:endParaRPr>
          </a:p>
          <a:p>
            <a:pPr>
              <a:defRPr/>
            </a:pPr>
            <a:endParaRPr lang="en-US" sz="3600" dirty="0" smtClean="0">
              <a:solidFill>
                <a:schemeClr val="accent5">
                  <a:lumMod val="75000"/>
                </a:schemeClr>
              </a:solidFill>
              <a:ea typeface="ＭＳ Ｐゴシック" charset="-128"/>
              <a:cs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1509"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1510"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B699D085-80A6-144E-B461-A404EA3A3488}" type="slidenum">
              <a:rPr lang="en-US" smtClean="0">
                <a:latin typeface="Times New Roman" pitchFamily="-109" charset="0"/>
              </a:rPr>
              <a:pPr/>
              <a:t>41</a:t>
            </a:fld>
            <a:endParaRPr lang="en-US" sz="800" smtClean="0">
              <a:latin typeface="Times New Roman" pitchFamily="-109" charset="0"/>
            </a:endParaRPr>
          </a:p>
        </p:txBody>
      </p:sp>
      <p:sp>
        <p:nvSpPr>
          <p:cNvPr id="4" name="TextBox 3"/>
          <p:cNvSpPr txBox="1"/>
          <p:nvPr/>
        </p:nvSpPr>
        <p:spPr>
          <a:xfrm>
            <a:off x="1503019" y="1172274"/>
            <a:ext cx="6351769" cy="4465838"/>
          </a:xfrm>
          <a:prstGeom prst="rect">
            <a:avLst/>
          </a:prstGeom>
          <a:noFill/>
        </p:spPr>
        <p:txBody>
          <a:bodyPr wrap="none" rtlCol="0">
            <a:spAutoFit/>
          </a:bodyPr>
          <a:lstStyle/>
          <a:p>
            <a:pPr>
              <a:lnSpc>
                <a:spcPct val="130000"/>
              </a:lnSpc>
            </a:pPr>
            <a:r>
              <a:rPr lang="en-US" sz="3600" dirty="0" smtClean="0">
                <a:solidFill>
                  <a:srgbClr val="7F7F7F"/>
                </a:solidFill>
              </a:rPr>
              <a:t>1.) Photodetectors</a:t>
            </a:r>
          </a:p>
          <a:p>
            <a:pPr marL="800100" lvl="1" indent="-342900">
              <a:lnSpc>
                <a:spcPct val="130000"/>
              </a:lnSpc>
              <a:buFont typeface="Arial"/>
              <a:buChar char="•"/>
            </a:pPr>
            <a:r>
              <a:rPr lang="en-US" sz="2000" dirty="0" smtClean="0">
                <a:solidFill>
                  <a:srgbClr val="7F7F7F"/>
                </a:solidFill>
              </a:rPr>
              <a:t>The analog SiPM (</a:t>
            </a:r>
            <a:r>
              <a:rPr lang="en-US" sz="2000" i="1" dirty="0" smtClean="0">
                <a:solidFill>
                  <a:srgbClr val="7F7F7F"/>
                </a:solidFill>
              </a:rPr>
              <a:t>a</a:t>
            </a:r>
            <a:r>
              <a:rPr lang="en-US" sz="2000" dirty="0" smtClean="0">
                <a:solidFill>
                  <a:srgbClr val="7F7F7F"/>
                </a:solidFill>
              </a:rPr>
              <a:t>-SiPM)</a:t>
            </a:r>
          </a:p>
          <a:p>
            <a:pPr marL="800100" lvl="1" indent="-342900">
              <a:lnSpc>
                <a:spcPct val="130000"/>
              </a:lnSpc>
              <a:buFont typeface="Arial"/>
              <a:buChar char="•"/>
            </a:pPr>
            <a:r>
              <a:rPr lang="en-US" sz="2000" dirty="0" smtClean="0">
                <a:solidFill>
                  <a:srgbClr val="7F7F7F"/>
                </a:solidFill>
              </a:rPr>
              <a:t>The digital “Endo-TOFPET” SiPM (</a:t>
            </a:r>
            <a:r>
              <a:rPr lang="en-US" sz="2000" i="1" dirty="0" smtClean="0">
                <a:solidFill>
                  <a:srgbClr val="7F7F7F"/>
                </a:solidFill>
              </a:rPr>
              <a:t>d</a:t>
            </a:r>
            <a:r>
              <a:rPr lang="en-US" sz="2000" dirty="0" smtClean="0">
                <a:solidFill>
                  <a:srgbClr val="7F7F7F"/>
                </a:solidFill>
              </a:rPr>
              <a:t>-SiPM)</a:t>
            </a:r>
          </a:p>
          <a:p>
            <a:pPr>
              <a:lnSpc>
                <a:spcPct val="130000"/>
              </a:lnSpc>
            </a:pPr>
            <a:r>
              <a:rPr lang="en-US" sz="3600" dirty="0" smtClean="0">
                <a:solidFill>
                  <a:schemeClr val="bg1">
                    <a:lumMod val="50000"/>
                  </a:schemeClr>
                </a:solidFill>
              </a:rPr>
              <a:t>2.) Diffractive Optics</a:t>
            </a:r>
          </a:p>
          <a:p>
            <a:pPr>
              <a:lnSpc>
                <a:spcPct val="130000"/>
              </a:lnSpc>
            </a:pPr>
            <a:r>
              <a:rPr lang="en-US" sz="3600" dirty="0" smtClean="0">
                <a:solidFill>
                  <a:srgbClr val="7F7F7F"/>
                </a:solidFill>
              </a:rPr>
              <a:t>3.) Scintillators</a:t>
            </a:r>
          </a:p>
          <a:p>
            <a:pPr>
              <a:lnSpc>
                <a:spcPct val="130000"/>
              </a:lnSpc>
            </a:pPr>
            <a:r>
              <a:rPr lang="en-US" sz="3600" dirty="0" smtClean="0">
                <a:solidFill>
                  <a:srgbClr val="FFFF00"/>
                </a:solidFill>
              </a:rPr>
              <a:t>4.) Integration</a:t>
            </a:r>
          </a:p>
          <a:p>
            <a:pPr>
              <a:lnSpc>
                <a:spcPct val="130000"/>
              </a:lnSpc>
            </a:pPr>
            <a:r>
              <a:rPr lang="en-US" sz="3600" dirty="0" smtClean="0">
                <a:solidFill>
                  <a:schemeClr val="tx2">
                    <a:lumMod val="65000"/>
                    <a:lumOff val="35000"/>
                  </a:schemeClr>
                </a:solidFill>
              </a:rPr>
              <a:t>5.) Readout and Data Acquisition</a:t>
            </a:r>
            <a:endParaRPr lang="en-US" sz="3200" dirty="0">
              <a:solidFill>
                <a:schemeClr val="tx2">
                  <a:lumMod val="65000"/>
                  <a:lumOff val="35000"/>
                </a:schemeClr>
              </a:solidFill>
            </a:endParaRPr>
          </a:p>
        </p:txBody>
      </p:sp>
    </p:spTree>
    <p:extLst>
      <p:ext uri="{BB962C8B-B14F-4D97-AF65-F5344CB8AC3E}">
        <p14:creationId xmlns:p14="http://schemas.microsoft.com/office/powerpoint/2010/main" val="92544280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670" y="-152400"/>
            <a:ext cx="7772400" cy="1143000"/>
          </a:xfrm>
        </p:spPr>
        <p:txBody>
          <a:bodyPr/>
          <a:lstStyle/>
          <a:p>
            <a:pPr>
              <a:defRPr/>
            </a:pPr>
            <a:r>
              <a:rPr lang="en-US" sz="4400" dirty="0" smtClean="0"/>
              <a:t>Integration: Crystal Matrices</a:t>
            </a:r>
            <a:endParaRPr lang="en-US" sz="4400" dirty="0"/>
          </a:p>
        </p:txBody>
      </p:sp>
      <p:sp>
        <p:nvSpPr>
          <p:cNvPr id="22532"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2533"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2534" name="Slide Number Placeholder 5"/>
          <p:cNvSpPr>
            <a:spLocks noGrp="1"/>
          </p:cNvSpPr>
          <p:nvPr>
            <p:ph type="sldNum" sz="quarter" idx="12"/>
          </p:nvPr>
        </p:nvSpPr>
        <p:spPr bwMode="auto">
          <a:xfrm>
            <a:off x="6553200" y="6140050"/>
            <a:ext cx="1905000" cy="457200"/>
          </a:xfrm>
          <a:noFill/>
          <a:ln>
            <a:miter lim="800000"/>
            <a:headEnd/>
            <a:tailEnd/>
          </a:ln>
        </p:spPr>
        <p:txBody>
          <a:bodyPr vert="horz" wrap="square" lIns="91440" tIns="45720" rIns="91440" bIns="45720" numCol="1" anchor="t" anchorCtr="0" compatLnSpc="1">
            <a:prstTxWarp prst="textNoShape">
              <a:avLst/>
            </a:prstTxWarp>
          </a:bodyPr>
          <a:lstStyle/>
          <a:p>
            <a:fld id="{FBAD07BA-9D70-1D46-B909-84C51E3B0FD4}" type="slidenum">
              <a:rPr lang="en-US" smtClean="0">
                <a:latin typeface="Times New Roman" pitchFamily="-109" charset="0"/>
              </a:rPr>
              <a:pPr/>
              <a:t>42</a:t>
            </a:fld>
            <a:endParaRPr lang="en-US" sz="800" smtClean="0">
              <a:latin typeface="Times New Roman" pitchFamily="-109" charset="0"/>
            </a:endParaRPr>
          </a:p>
        </p:txBody>
      </p:sp>
      <p:sp>
        <p:nvSpPr>
          <p:cNvPr id="4" name="TextBox 3"/>
          <p:cNvSpPr txBox="1"/>
          <p:nvPr/>
        </p:nvSpPr>
        <p:spPr>
          <a:xfrm>
            <a:off x="685020" y="979656"/>
            <a:ext cx="2926978" cy="523220"/>
          </a:xfrm>
          <a:prstGeom prst="rect">
            <a:avLst/>
          </a:prstGeom>
          <a:noFill/>
        </p:spPr>
        <p:txBody>
          <a:bodyPr wrap="none" rtlCol="0">
            <a:spAutoFit/>
          </a:bodyPr>
          <a:lstStyle/>
          <a:p>
            <a:r>
              <a:rPr lang="en-US" sz="2800" i="1" dirty="0" smtClean="0">
                <a:solidFill>
                  <a:srgbClr val="FFFF00"/>
                </a:solidFill>
              </a:rPr>
              <a:t>Endoscope</a:t>
            </a:r>
            <a:r>
              <a:rPr lang="en-US" sz="2800" dirty="0" smtClean="0">
                <a:solidFill>
                  <a:srgbClr val="FFFF00"/>
                </a:solidFill>
              </a:rPr>
              <a:t> Matrix:</a:t>
            </a:r>
            <a:endParaRPr lang="en-US" sz="2800" dirty="0">
              <a:solidFill>
                <a:srgbClr val="FFFF00"/>
              </a:solidFill>
            </a:endParaRPr>
          </a:p>
        </p:txBody>
      </p:sp>
      <p:sp>
        <p:nvSpPr>
          <p:cNvPr id="61" name="TextBox 60"/>
          <p:cNvSpPr txBox="1"/>
          <p:nvPr/>
        </p:nvSpPr>
        <p:spPr>
          <a:xfrm>
            <a:off x="5946131" y="5906874"/>
            <a:ext cx="2614831" cy="230832"/>
          </a:xfrm>
          <a:prstGeom prst="rect">
            <a:avLst/>
          </a:prstGeom>
          <a:noFill/>
        </p:spPr>
        <p:txBody>
          <a:bodyPr wrap="none" rtlCol="0">
            <a:spAutoFit/>
          </a:bodyPr>
          <a:lstStyle/>
          <a:p>
            <a:r>
              <a:rPr lang="en-US" sz="900" dirty="0" smtClean="0">
                <a:solidFill>
                  <a:schemeClr val="bg1"/>
                </a:solidFill>
              </a:rPr>
              <a:t>Photo of MPPCs courtesy of Hamamatsu Photonics</a:t>
            </a:r>
            <a:endParaRPr lang="en-US" sz="900" dirty="0">
              <a:solidFill>
                <a:schemeClr val="bg1"/>
              </a:solidFill>
            </a:endParaRPr>
          </a:p>
        </p:txBody>
      </p:sp>
      <p:pic>
        <p:nvPicPr>
          <p:cNvPr id="64" name="Picture 4" descr="CERNLogo_new_resized.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8375937" y="928152"/>
            <a:ext cx="614387" cy="61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TextBox 64"/>
          <p:cNvSpPr txBox="1"/>
          <p:nvPr/>
        </p:nvSpPr>
        <p:spPr>
          <a:xfrm>
            <a:off x="4940665" y="996794"/>
            <a:ext cx="3461613" cy="523220"/>
          </a:xfrm>
          <a:prstGeom prst="rect">
            <a:avLst/>
          </a:prstGeom>
          <a:noFill/>
        </p:spPr>
        <p:txBody>
          <a:bodyPr wrap="none" rtlCol="0">
            <a:spAutoFit/>
          </a:bodyPr>
          <a:lstStyle/>
          <a:p>
            <a:r>
              <a:rPr lang="en-US" sz="2800" i="1" dirty="0" smtClean="0">
                <a:solidFill>
                  <a:srgbClr val="FFFF00"/>
                </a:solidFill>
              </a:rPr>
              <a:t>External Plate </a:t>
            </a:r>
            <a:r>
              <a:rPr lang="en-US" sz="2800" dirty="0" smtClean="0">
                <a:solidFill>
                  <a:srgbClr val="FFFF00"/>
                </a:solidFill>
              </a:rPr>
              <a:t>Matrix:</a:t>
            </a:r>
            <a:endParaRPr lang="en-US" sz="2800" dirty="0">
              <a:solidFill>
                <a:srgbClr val="FFFF00"/>
              </a:solidFill>
            </a:endParaRPr>
          </a:p>
        </p:txBody>
      </p:sp>
      <p:grpSp>
        <p:nvGrpSpPr>
          <p:cNvPr id="58" name="Group 57"/>
          <p:cNvGrpSpPr/>
          <p:nvPr/>
        </p:nvGrpSpPr>
        <p:grpSpPr>
          <a:xfrm>
            <a:off x="4490786" y="1710075"/>
            <a:ext cx="4029792" cy="3900634"/>
            <a:chOff x="4301426" y="1648867"/>
            <a:chExt cx="4029792" cy="3900634"/>
          </a:xfrm>
        </p:grpSpPr>
        <p:pic>
          <p:nvPicPr>
            <p:cNvPr id="63" name="Picture 62" descr="P1010219.jpg"/>
            <p:cNvPicPr>
              <a:picLocks noChangeAspect="1"/>
            </p:cNvPicPr>
            <p:nvPr/>
          </p:nvPicPr>
          <p:blipFill rotWithShape="1">
            <a:blip r:embed="rId3">
              <a:extLst>
                <a:ext uri="{28A0092B-C50C-407E-A947-70E740481C1C}">
                  <a14:useLocalDpi xmlns:a14="http://schemas.microsoft.com/office/drawing/2010/main" val="0"/>
                </a:ext>
              </a:extLst>
            </a:blip>
            <a:srcRect l="28214" t="23110" r="24842" b="14452"/>
            <a:stretch/>
          </p:blipFill>
          <p:spPr>
            <a:xfrm flipH="1">
              <a:off x="5278755" y="1648867"/>
              <a:ext cx="3052463" cy="3045025"/>
            </a:xfrm>
            <a:prstGeom prst="rect">
              <a:avLst/>
            </a:prstGeom>
            <a:ln w="12700" cmpd="sng">
              <a:solidFill>
                <a:schemeClr val="tx1"/>
              </a:solidFill>
            </a:ln>
          </p:spPr>
        </p:pic>
        <p:cxnSp>
          <p:nvCxnSpPr>
            <p:cNvPr id="22536" name="Straight Arrow Connector 22535"/>
            <p:cNvCxnSpPr/>
            <p:nvPr/>
          </p:nvCxnSpPr>
          <p:spPr bwMode="auto">
            <a:xfrm>
              <a:off x="6055718" y="2104101"/>
              <a:ext cx="0" cy="258545"/>
            </a:xfrm>
            <a:prstGeom prst="straightConnector1">
              <a:avLst/>
            </a:prstGeom>
            <a:solidFill>
              <a:schemeClr val="accent1"/>
            </a:solidFill>
            <a:ln w="12700" cap="flat" cmpd="sng" algn="ctr">
              <a:solidFill>
                <a:srgbClr val="FFFF00"/>
              </a:solidFill>
              <a:prstDash val="solid"/>
              <a:round/>
              <a:headEnd type="none" w="med" len="med"/>
              <a:tailEnd type="arrow"/>
            </a:ln>
            <a:effectLst/>
          </p:spPr>
        </p:cxnSp>
        <p:cxnSp>
          <p:nvCxnSpPr>
            <p:cNvPr id="42" name="Straight Arrow Connector 41"/>
            <p:cNvCxnSpPr/>
            <p:nvPr/>
          </p:nvCxnSpPr>
          <p:spPr bwMode="auto">
            <a:xfrm flipV="1">
              <a:off x="6054618" y="2383550"/>
              <a:ext cx="0" cy="258545"/>
            </a:xfrm>
            <a:prstGeom prst="straightConnector1">
              <a:avLst/>
            </a:prstGeom>
            <a:solidFill>
              <a:schemeClr val="accent1"/>
            </a:solidFill>
            <a:ln w="12700" cap="flat" cmpd="sng" algn="ctr">
              <a:solidFill>
                <a:srgbClr val="FFFF00"/>
              </a:solidFill>
              <a:prstDash val="solid"/>
              <a:round/>
              <a:headEnd type="none" w="med" len="med"/>
              <a:tailEnd type="arrow"/>
            </a:ln>
            <a:effectLst/>
          </p:spPr>
        </p:cxnSp>
        <p:sp>
          <p:nvSpPr>
            <p:cNvPr id="22537" name="TextBox 22536"/>
            <p:cNvSpPr txBox="1"/>
            <p:nvPr/>
          </p:nvSpPr>
          <p:spPr>
            <a:xfrm>
              <a:off x="5445360" y="2559983"/>
              <a:ext cx="1332846" cy="253916"/>
            </a:xfrm>
            <a:prstGeom prst="rect">
              <a:avLst/>
            </a:prstGeom>
            <a:noFill/>
            <a:ln w="12700" cmpd="sng">
              <a:noFill/>
            </a:ln>
          </p:spPr>
          <p:txBody>
            <a:bodyPr wrap="square" rtlCol="0">
              <a:spAutoFit/>
            </a:bodyPr>
            <a:lstStyle/>
            <a:p>
              <a:pPr algn="ctr"/>
              <a:r>
                <a:rPr lang="en-US" sz="1050" b="1" dirty="0" smtClean="0">
                  <a:solidFill>
                    <a:srgbClr val="FF0000"/>
                  </a:solidFill>
                </a:rPr>
                <a:t>80µm 3M ESR Gap</a:t>
              </a:r>
              <a:endParaRPr lang="en-US" sz="1050" b="1" dirty="0">
                <a:solidFill>
                  <a:srgbClr val="FF0000"/>
                </a:solidFill>
              </a:endParaRPr>
            </a:p>
          </p:txBody>
        </p:sp>
        <p:cxnSp>
          <p:nvCxnSpPr>
            <p:cNvPr id="20" name="Straight Arrow Connector 19"/>
            <p:cNvCxnSpPr/>
            <p:nvPr/>
          </p:nvCxnSpPr>
          <p:spPr bwMode="auto">
            <a:xfrm flipV="1">
              <a:off x="7481813" y="1893638"/>
              <a:ext cx="0" cy="759133"/>
            </a:xfrm>
            <a:prstGeom prst="straightConnector1">
              <a:avLst/>
            </a:prstGeom>
            <a:solidFill>
              <a:schemeClr val="accent1"/>
            </a:solidFill>
            <a:ln w="12700" cap="flat" cmpd="sng" algn="ctr">
              <a:solidFill>
                <a:srgbClr val="FFF744"/>
              </a:solidFill>
              <a:prstDash val="solid"/>
              <a:round/>
              <a:headEnd type="none" w="med" len="med"/>
              <a:tailEnd type="arrow"/>
            </a:ln>
            <a:effectLst/>
          </p:spPr>
        </p:cxnSp>
        <p:cxnSp>
          <p:nvCxnSpPr>
            <p:cNvPr id="23" name="Straight Arrow Connector 22"/>
            <p:cNvCxnSpPr/>
            <p:nvPr/>
          </p:nvCxnSpPr>
          <p:spPr bwMode="auto">
            <a:xfrm>
              <a:off x="7484701" y="2839536"/>
              <a:ext cx="0" cy="1012766"/>
            </a:xfrm>
            <a:prstGeom prst="straightConnector1">
              <a:avLst/>
            </a:prstGeom>
            <a:solidFill>
              <a:schemeClr val="accent1"/>
            </a:solidFill>
            <a:ln w="12700" cap="flat" cmpd="sng" algn="ctr">
              <a:solidFill>
                <a:srgbClr val="FFF744"/>
              </a:solidFill>
              <a:prstDash val="solid"/>
              <a:round/>
              <a:headEnd type="none" w="med" len="med"/>
              <a:tailEnd type="arrow"/>
            </a:ln>
            <a:effectLst/>
          </p:spPr>
        </p:cxnSp>
        <p:sp>
          <p:nvSpPr>
            <p:cNvPr id="25" name="TextBox 24"/>
            <p:cNvSpPr txBox="1"/>
            <p:nvPr/>
          </p:nvSpPr>
          <p:spPr>
            <a:xfrm rot="16200000">
              <a:off x="7234445" y="2618902"/>
              <a:ext cx="1005428" cy="369332"/>
            </a:xfrm>
            <a:prstGeom prst="rect">
              <a:avLst/>
            </a:prstGeom>
            <a:noFill/>
            <a:ln w="12700" cmpd="sng">
              <a:noFill/>
            </a:ln>
          </p:spPr>
          <p:txBody>
            <a:bodyPr wrap="none" rtlCol="0">
              <a:spAutoFit/>
            </a:bodyPr>
            <a:lstStyle/>
            <a:p>
              <a:r>
                <a:rPr lang="en-US" sz="1800" dirty="0" smtClean="0">
                  <a:solidFill>
                    <a:srgbClr val="FF0000"/>
                  </a:solidFill>
                </a:rPr>
                <a:t>12.4 mm</a:t>
              </a:r>
              <a:endParaRPr lang="en-US" sz="1800" dirty="0">
                <a:solidFill>
                  <a:srgbClr val="FF0000"/>
                </a:solidFill>
              </a:endParaRPr>
            </a:p>
          </p:txBody>
        </p:sp>
        <p:sp>
          <p:nvSpPr>
            <p:cNvPr id="22" name="TextBox 21"/>
            <p:cNvSpPr txBox="1"/>
            <p:nvPr/>
          </p:nvSpPr>
          <p:spPr>
            <a:xfrm>
              <a:off x="5805458" y="4378683"/>
              <a:ext cx="2225155" cy="338554"/>
            </a:xfrm>
            <a:prstGeom prst="rect">
              <a:avLst/>
            </a:prstGeom>
            <a:noFill/>
            <a:ln w="12700" cmpd="sng">
              <a:solidFill>
                <a:schemeClr val="tx1"/>
              </a:solidFill>
            </a:ln>
          </p:spPr>
          <p:txBody>
            <a:bodyPr wrap="none" rtlCol="0">
              <a:spAutoFit/>
            </a:bodyPr>
            <a:lstStyle/>
            <a:p>
              <a:r>
                <a:rPr lang="en-US" dirty="0" smtClean="0">
                  <a:solidFill>
                    <a:schemeClr val="accent1">
                      <a:lumMod val="60000"/>
                      <a:lumOff val="40000"/>
                    </a:schemeClr>
                  </a:solidFill>
                </a:rPr>
                <a:t>Crystals: 3 x 3 x 15 mm</a:t>
              </a:r>
              <a:r>
                <a:rPr lang="en-US" baseline="30000" dirty="0" smtClean="0">
                  <a:solidFill>
                    <a:schemeClr val="accent1">
                      <a:lumMod val="60000"/>
                      <a:lumOff val="40000"/>
                    </a:schemeClr>
                  </a:solidFill>
                </a:rPr>
                <a:t>3</a:t>
              </a:r>
              <a:endParaRPr lang="en-US" dirty="0">
                <a:solidFill>
                  <a:schemeClr val="accent1">
                    <a:lumMod val="60000"/>
                    <a:lumOff val="40000"/>
                  </a:schemeClr>
                </a:solidFill>
              </a:endParaRPr>
            </a:p>
          </p:txBody>
        </p:sp>
        <p:pic>
          <p:nvPicPr>
            <p:cNvPr id="29" name="Picture 28"/>
            <p:cNvPicPr>
              <a:picLocks noChangeAspect="1"/>
            </p:cNvPicPr>
            <p:nvPr/>
          </p:nvPicPr>
          <p:blipFill rotWithShape="1">
            <a:blip r:embed="rId4"/>
            <a:srcRect l="35794" t="25502" r="34226" b="21114"/>
            <a:stretch/>
          </p:blipFill>
          <p:spPr>
            <a:xfrm>
              <a:off x="4301426" y="3399360"/>
              <a:ext cx="1485658" cy="1758414"/>
            </a:xfrm>
            <a:prstGeom prst="rect">
              <a:avLst/>
            </a:prstGeom>
          </p:spPr>
        </p:pic>
        <p:pic>
          <p:nvPicPr>
            <p:cNvPr id="31" name="Picture 30"/>
            <p:cNvPicPr>
              <a:picLocks noChangeAspect="1"/>
            </p:cNvPicPr>
            <p:nvPr/>
          </p:nvPicPr>
          <p:blipFill>
            <a:blip r:embed="rId5"/>
            <a:stretch>
              <a:fillRect/>
            </a:stretch>
          </p:blipFill>
          <p:spPr>
            <a:xfrm>
              <a:off x="4412537" y="4624479"/>
              <a:ext cx="1211549" cy="99877"/>
            </a:xfrm>
            <a:prstGeom prst="rect">
              <a:avLst/>
            </a:prstGeom>
          </p:spPr>
        </p:pic>
        <p:sp>
          <p:nvSpPr>
            <p:cNvPr id="32" name="TextBox 31"/>
            <p:cNvSpPr txBox="1"/>
            <p:nvPr/>
          </p:nvSpPr>
          <p:spPr>
            <a:xfrm>
              <a:off x="4444215" y="4734939"/>
              <a:ext cx="1184940" cy="261610"/>
            </a:xfrm>
            <a:prstGeom prst="rect">
              <a:avLst/>
            </a:prstGeom>
            <a:noFill/>
          </p:spPr>
          <p:txBody>
            <a:bodyPr wrap="none" rtlCol="0">
              <a:spAutoFit/>
            </a:bodyPr>
            <a:lstStyle/>
            <a:p>
              <a:r>
                <a:rPr lang="en-US" sz="1100" b="1" dirty="0">
                  <a:solidFill>
                    <a:srgbClr val="FFFF00"/>
                  </a:solidFill>
                </a:rPr>
                <a:t>S11827-3344MG </a:t>
              </a:r>
            </a:p>
          </p:txBody>
        </p:sp>
        <p:pic>
          <p:nvPicPr>
            <p:cNvPr id="68" name="Picture 67" descr="logo.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32231" y="1667936"/>
              <a:ext cx="1016731" cy="145248"/>
            </a:xfrm>
            <a:prstGeom prst="rect">
              <a:avLst/>
            </a:prstGeom>
          </p:spPr>
        </p:pic>
        <p:sp>
          <p:nvSpPr>
            <p:cNvPr id="34" name="TextBox 33"/>
            <p:cNvSpPr txBox="1"/>
            <p:nvPr/>
          </p:nvSpPr>
          <p:spPr>
            <a:xfrm>
              <a:off x="5615493" y="4949337"/>
              <a:ext cx="1998802" cy="600164"/>
            </a:xfrm>
            <a:prstGeom prst="rect">
              <a:avLst/>
            </a:prstGeom>
            <a:solidFill>
              <a:srgbClr val="000090"/>
            </a:solidFill>
            <a:effectLst>
              <a:innerShdw blurRad="63500" dist="50800" dir="18900000">
                <a:prstClr val="black">
                  <a:alpha val="50000"/>
                </a:prstClr>
              </a:innerShdw>
            </a:effectLst>
          </p:spPr>
          <p:txBody>
            <a:bodyPr wrap="none" rtlCol="0">
              <a:spAutoFit/>
            </a:bodyPr>
            <a:lstStyle/>
            <a:p>
              <a:r>
                <a:rPr lang="en-US" sz="1100" dirty="0" smtClean="0">
                  <a:solidFill>
                    <a:srgbClr val="FFFF00"/>
                  </a:solidFill>
                </a:rPr>
                <a:t>Monolithic (4 x 4) MPPC array:</a:t>
              </a:r>
            </a:p>
            <a:p>
              <a:pPr marL="285750" indent="-285750">
                <a:buFont typeface="Arial"/>
                <a:buChar char="•"/>
              </a:pPr>
              <a:r>
                <a:rPr lang="en-US" sz="1100" dirty="0" smtClean="0">
                  <a:solidFill>
                    <a:srgbClr val="FFFF00"/>
                  </a:solidFill>
                </a:rPr>
                <a:t>each with 3 x 3mm</a:t>
              </a:r>
              <a:r>
                <a:rPr lang="en-US" sz="1100" baseline="30000" dirty="0" smtClean="0">
                  <a:solidFill>
                    <a:srgbClr val="FFFF00"/>
                  </a:solidFill>
                </a:rPr>
                <a:t>2</a:t>
              </a:r>
              <a:r>
                <a:rPr lang="en-US" sz="1100" dirty="0" smtClean="0">
                  <a:solidFill>
                    <a:srgbClr val="FFFF00"/>
                  </a:solidFill>
                </a:rPr>
                <a:t> area</a:t>
              </a:r>
            </a:p>
            <a:p>
              <a:pPr marL="285750" indent="-285750">
                <a:buFont typeface="Arial"/>
                <a:buChar char="•"/>
              </a:pPr>
              <a:r>
                <a:rPr lang="en-US" sz="1100" dirty="0" smtClean="0">
                  <a:solidFill>
                    <a:srgbClr val="FFFF00"/>
                  </a:solidFill>
                </a:rPr>
                <a:t>SPAD pitch: 50µm</a:t>
              </a:r>
              <a:endParaRPr lang="en-US" sz="1100" dirty="0">
                <a:solidFill>
                  <a:srgbClr val="FFFF00"/>
                </a:solidFill>
              </a:endParaRPr>
            </a:p>
          </p:txBody>
        </p:sp>
      </p:grpSp>
      <p:grpSp>
        <p:nvGrpSpPr>
          <p:cNvPr id="3" name="Group 2"/>
          <p:cNvGrpSpPr/>
          <p:nvPr/>
        </p:nvGrpSpPr>
        <p:grpSpPr>
          <a:xfrm>
            <a:off x="445206" y="1618584"/>
            <a:ext cx="3339999" cy="4284553"/>
            <a:chOff x="445206" y="1618584"/>
            <a:chExt cx="3339999" cy="4284553"/>
          </a:xfrm>
        </p:grpSpPr>
        <p:pic>
          <p:nvPicPr>
            <p:cNvPr id="77" name="Picture 76" descr="Edoardo_chip.jpg"/>
            <p:cNvPicPr>
              <a:picLocks noChangeAspect="1"/>
            </p:cNvPicPr>
            <p:nvPr/>
          </p:nvPicPr>
          <p:blipFill rotWithShape="1">
            <a:blip r:embed="rId7">
              <a:extLst>
                <a:ext uri="{28A0092B-C50C-407E-A947-70E740481C1C}">
                  <a14:useLocalDpi xmlns:a14="http://schemas.microsoft.com/office/drawing/2010/main" val="0"/>
                </a:ext>
              </a:extLst>
            </a:blip>
            <a:srcRect t="24932"/>
            <a:stretch/>
          </p:blipFill>
          <p:spPr>
            <a:xfrm>
              <a:off x="1335199" y="3665814"/>
              <a:ext cx="1838638" cy="1847914"/>
            </a:xfrm>
            <a:prstGeom prst="rect">
              <a:avLst/>
            </a:prstGeom>
            <a:effectLst>
              <a:outerShdw blurRad="50800" dist="38100" dir="18900000" algn="bl" rotWithShape="0">
                <a:prstClr val="black">
                  <a:alpha val="40000"/>
                </a:prstClr>
              </a:outerShdw>
            </a:effectLst>
          </p:spPr>
        </p:pic>
        <p:grpSp>
          <p:nvGrpSpPr>
            <p:cNvPr id="69" name="Group 68"/>
            <p:cNvGrpSpPr/>
            <p:nvPr/>
          </p:nvGrpSpPr>
          <p:grpSpPr>
            <a:xfrm>
              <a:off x="1759941" y="1618584"/>
              <a:ext cx="1903626" cy="1710954"/>
              <a:chOff x="1301513" y="1566937"/>
              <a:chExt cx="1903626" cy="1710954"/>
            </a:xfrm>
          </p:grpSpPr>
          <p:pic>
            <p:nvPicPr>
              <p:cNvPr id="13" name="Image 124" descr="IMG_0004_1.JPG"/>
              <p:cNvPicPr>
                <a:picLocks noChangeAspect="1"/>
              </p:cNvPicPr>
              <p:nvPr/>
            </p:nvPicPr>
            <p:blipFill rotWithShape="1">
              <a:blip r:embed="rId8">
                <a:extLst>
                  <a:ext uri="{28A0092B-C50C-407E-A947-70E740481C1C}">
                    <a14:useLocalDpi xmlns:a14="http://schemas.microsoft.com/office/drawing/2010/main" val="0"/>
                  </a:ext>
                </a:extLst>
              </a:blip>
              <a:srcRect t="57900" r="68750"/>
              <a:stretch/>
            </p:blipFill>
            <p:spPr bwMode="auto">
              <a:xfrm>
                <a:off x="1301513" y="1566937"/>
                <a:ext cx="1903626" cy="171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500207" y="2993862"/>
                <a:ext cx="1620979" cy="253916"/>
              </a:xfrm>
              <a:prstGeom prst="rect">
                <a:avLst/>
              </a:prstGeom>
              <a:noFill/>
            </p:spPr>
            <p:txBody>
              <a:bodyPr wrap="none" rtlCol="0">
                <a:spAutoFit/>
              </a:bodyPr>
              <a:lstStyle/>
              <a:p>
                <a:r>
                  <a:rPr lang="en-US" sz="1050" dirty="0" smtClean="0">
                    <a:solidFill>
                      <a:srgbClr val="FFFF00"/>
                    </a:solidFill>
                  </a:rPr>
                  <a:t>Fibers: .75 x .75 x 10 mm</a:t>
                </a:r>
                <a:r>
                  <a:rPr lang="en-US" sz="1050" baseline="30000" dirty="0" smtClean="0">
                    <a:solidFill>
                      <a:srgbClr val="FFFF00"/>
                    </a:solidFill>
                  </a:rPr>
                  <a:t>3</a:t>
                </a:r>
                <a:endParaRPr lang="en-US" sz="1050" dirty="0">
                  <a:solidFill>
                    <a:srgbClr val="FFFF00"/>
                  </a:solidFill>
                </a:endParaRPr>
              </a:p>
            </p:txBody>
          </p:sp>
          <p:sp>
            <p:nvSpPr>
              <p:cNvPr id="10" name="Rectangle 9"/>
              <p:cNvSpPr/>
              <p:nvPr/>
            </p:nvSpPr>
            <p:spPr bwMode="auto">
              <a:xfrm>
                <a:off x="2143818" y="2271959"/>
                <a:ext cx="193675" cy="206375"/>
              </a:xfrm>
              <a:prstGeom prst="rect">
                <a:avLst/>
              </a:prstGeom>
              <a:gradFill flip="none" rotWithShape="1">
                <a:gsLst>
                  <a:gs pos="57000">
                    <a:schemeClr val="accent1">
                      <a:lumMod val="40000"/>
                      <a:lumOff val="60000"/>
                    </a:schemeClr>
                  </a:gs>
                  <a:gs pos="100000">
                    <a:srgbClr val="FFFFFF"/>
                  </a:gs>
                  <a:gs pos="0">
                    <a:srgbClr val="0000FF"/>
                  </a:gs>
                </a:gsLst>
                <a:path path="shape">
                  <a:fillToRect l="50000" t="50000" r="50000" b="50000"/>
                </a:path>
                <a:tileRect/>
              </a:gradFill>
              <a:ln w="12700" cap="flat" cmpd="sng" algn="ctr">
                <a:solidFill>
                  <a:srgbClr val="FFFF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6" name="Straight Connector 15"/>
              <p:cNvCxnSpPr/>
              <p:nvPr/>
            </p:nvCxnSpPr>
            <p:spPr bwMode="auto">
              <a:xfrm flipH="1">
                <a:off x="2777231" y="2049709"/>
                <a:ext cx="427422" cy="0"/>
              </a:xfrm>
              <a:prstGeom prst="line">
                <a:avLst/>
              </a:prstGeom>
              <a:solidFill>
                <a:schemeClr val="accent1"/>
              </a:solidFill>
              <a:ln w="19050" cap="flat" cmpd="sng" algn="ctr">
                <a:solidFill>
                  <a:srgbClr val="FFFF00"/>
                </a:solidFill>
                <a:prstDash val="sysDash"/>
                <a:round/>
                <a:headEnd type="none" w="med" len="med"/>
                <a:tailEnd type="none" w="med" len="med"/>
              </a:ln>
              <a:effectLst/>
            </p:spPr>
          </p:cxnSp>
          <p:cxnSp>
            <p:nvCxnSpPr>
              <p:cNvPr id="27" name="Straight Connector 26"/>
              <p:cNvCxnSpPr/>
              <p:nvPr/>
            </p:nvCxnSpPr>
            <p:spPr bwMode="auto">
              <a:xfrm flipH="1">
                <a:off x="2794694" y="2868859"/>
                <a:ext cx="409959" cy="0"/>
              </a:xfrm>
              <a:prstGeom prst="line">
                <a:avLst/>
              </a:prstGeom>
              <a:solidFill>
                <a:schemeClr val="accent1"/>
              </a:solidFill>
              <a:ln w="19050" cap="flat" cmpd="sng" algn="ctr">
                <a:solidFill>
                  <a:srgbClr val="FFFF00"/>
                </a:solidFill>
                <a:prstDash val="sysDash"/>
                <a:round/>
                <a:headEnd type="none" w="med" len="med"/>
                <a:tailEnd type="none" w="med" len="med"/>
              </a:ln>
              <a:effectLst/>
            </p:spPr>
          </p:cxnSp>
          <p:sp>
            <p:nvSpPr>
              <p:cNvPr id="5" name="TextBox 4"/>
              <p:cNvSpPr txBox="1"/>
              <p:nvPr/>
            </p:nvSpPr>
            <p:spPr>
              <a:xfrm rot="16200000">
                <a:off x="2603575" y="2309475"/>
                <a:ext cx="736099" cy="307777"/>
              </a:xfrm>
              <a:prstGeom prst="rect">
                <a:avLst/>
              </a:prstGeom>
              <a:noFill/>
            </p:spPr>
            <p:txBody>
              <a:bodyPr wrap="none" rtlCol="0">
                <a:spAutoFit/>
              </a:bodyPr>
              <a:lstStyle/>
              <a:p>
                <a:r>
                  <a:rPr lang="en-US" sz="1400" dirty="0" smtClean="0">
                    <a:solidFill>
                      <a:srgbClr val="FFFF00"/>
                    </a:solidFill>
                  </a:rPr>
                  <a:t>3.4 mm</a:t>
                </a:r>
                <a:endParaRPr lang="en-US" sz="1400" dirty="0">
                  <a:solidFill>
                    <a:srgbClr val="FFFF00"/>
                  </a:solidFill>
                </a:endParaRPr>
              </a:p>
            </p:txBody>
          </p:sp>
          <p:cxnSp>
            <p:nvCxnSpPr>
              <p:cNvPr id="28" name="Straight Arrow Connector 27"/>
              <p:cNvCxnSpPr>
                <a:stCxn id="10" idx="2"/>
              </p:cNvCxnSpPr>
              <p:nvPr/>
            </p:nvCxnSpPr>
            <p:spPr bwMode="auto">
              <a:xfrm flipH="1">
                <a:off x="2234836" y="2478334"/>
                <a:ext cx="5820" cy="593148"/>
              </a:xfrm>
              <a:prstGeom prst="straightConnector1">
                <a:avLst/>
              </a:prstGeom>
              <a:solidFill>
                <a:schemeClr val="accent1"/>
              </a:solidFill>
              <a:ln w="12700" cap="flat" cmpd="sng" algn="ctr">
                <a:solidFill>
                  <a:srgbClr val="FFFF00"/>
                </a:solidFill>
                <a:prstDash val="solid"/>
                <a:round/>
                <a:headEnd type="arrow"/>
                <a:tailEnd type="arrow"/>
              </a:ln>
              <a:effectLst/>
            </p:spPr>
          </p:cxnSp>
          <p:cxnSp>
            <p:nvCxnSpPr>
              <p:cNvPr id="44" name="Straight Arrow Connector 43"/>
              <p:cNvCxnSpPr/>
              <p:nvPr/>
            </p:nvCxnSpPr>
            <p:spPr bwMode="auto">
              <a:xfrm>
                <a:off x="2025476" y="2107821"/>
                <a:ext cx="0" cy="361757"/>
              </a:xfrm>
              <a:prstGeom prst="straightConnector1">
                <a:avLst/>
              </a:prstGeom>
              <a:solidFill>
                <a:schemeClr val="accent1"/>
              </a:solidFill>
              <a:ln w="12700" cap="flat" cmpd="sng" algn="ctr">
                <a:solidFill>
                  <a:srgbClr val="FFFF00"/>
                </a:solidFill>
                <a:prstDash val="solid"/>
                <a:round/>
                <a:headEnd type="none" w="med" len="med"/>
                <a:tailEnd type="arrow"/>
              </a:ln>
              <a:effectLst/>
            </p:spPr>
          </p:cxnSp>
          <p:cxnSp>
            <p:nvCxnSpPr>
              <p:cNvPr id="45" name="Straight Arrow Connector 44"/>
              <p:cNvCxnSpPr/>
              <p:nvPr/>
            </p:nvCxnSpPr>
            <p:spPr bwMode="auto">
              <a:xfrm flipV="1">
                <a:off x="2023936" y="2498827"/>
                <a:ext cx="0" cy="361757"/>
              </a:xfrm>
              <a:prstGeom prst="straightConnector1">
                <a:avLst/>
              </a:prstGeom>
              <a:solidFill>
                <a:schemeClr val="accent1"/>
              </a:solidFill>
              <a:ln w="12700" cap="flat" cmpd="sng" algn="ctr">
                <a:solidFill>
                  <a:srgbClr val="FFFF00"/>
                </a:solidFill>
                <a:prstDash val="solid"/>
                <a:round/>
                <a:headEnd type="none" w="med" len="med"/>
                <a:tailEnd type="arrow"/>
              </a:ln>
              <a:effectLst/>
            </p:spPr>
          </p:cxnSp>
          <p:sp>
            <p:nvSpPr>
              <p:cNvPr id="46" name="TextBox 45"/>
              <p:cNvSpPr txBox="1"/>
              <p:nvPr/>
            </p:nvSpPr>
            <p:spPr>
              <a:xfrm rot="16200000">
                <a:off x="1223720" y="2284858"/>
                <a:ext cx="966931" cy="400110"/>
              </a:xfrm>
              <a:prstGeom prst="rect">
                <a:avLst/>
              </a:prstGeom>
              <a:noFill/>
            </p:spPr>
            <p:txBody>
              <a:bodyPr wrap="none" rtlCol="0">
                <a:spAutoFit/>
              </a:bodyPr>
              <a:lstStyle/>
              <a:p>
                <a:pPr algn="ctr"/>
                <a:r>
                  <a:rPr lang="en-US" sz="1000" dirty="0" smtClean="0">
                    <a:solidFill>
                      <a:srgbClr val="FFFF00"/>
                    </a:solidFill>
                  </a:rPr>
                  <a:t>80µm 3M ESR</a:t>
                </a:r>
              </a:p>
              <a:p>
                <a:pPr algn="ctr"/>
                <a:r>
                  <a:rPr lang="en-US" sz="1000" dirty="0" smtClean="0">
                    <a:solidFill>
                      <a:srgbClr val="FFFF00"/>
                    </a:solidFill>
                  </a:rPr>
                  <a:t>Gap</a:t>
                </a:r>
                <a:endParaRPr lang="en-US" sz="1000" dirty="0">
                  <a:solidFill>
                    <a:srgbClr val="FFFF00"/>
                  </a:solidFill>
                </a:endParaRPr>
              </a:p>
            </p:txBody>
          </p:sp>
          <p:pic>
            <p:nvPicPr>
              <p:cNvPr id="21" name="Picture 20" descr="logo.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03737" y="1643283"/>
                <a:ext cx="1016731" cy="145248"/>
              </a:xfrm>
              <a:prstGeom prst="rect">
                <a:avLst/>
              </a:prstGeom>
            </p:spPr>
          </p:pic>
          <p:cxnSp>
            <p:nvCxnSpPr>
              <p:cNvPr id="79" name="Straight Arrow Connector 78"/>
              <p:cNvCxnSpPr/>
              <p:nvPr/>
            </p:nvCxnSpPr>
            <p:spPr bwMode="auto">
              <a:xfrm>
                <a:off x="2860688" y="2043968"/>
                <a:ext cx="0" cy="826728"/>
              </a:xfrm>
              <a:prstGeom prst="straightConnector1">
                <a:avLst/>
              </a:prstGeom>
              <a:solidFill>
                <a:schemeClr val="accent1"/>
              </a:solidFill>
              <a:ln w="12700" cap="flat" cmpd="sng" algn="ctr">
                <a:solidFill>
                  <a:srgbClr val="FFFF00"/>
                </a:solidFill>
                <a:prstDash val="solid"/>
                <a:round/>
                <a:headEnd type="arrow"/>
                <a:tailEnd type="arrow"/>
              </a:ln>
              <a:effectLst/>
            </p:spPr>
          </p:cxnSp>
        </p:grpSp>
        <p:sp>
          <p:nvSpPr>
            <p:cNvPr id="70" name="TextBox 69"/>
            <p:cNvSpPr txBox="1"/>
            <p:nvPr/>
          </p:nvSpPr>
          <p:spPr>
            <a:xfrm>
              <a:off x="1599991" y="5133696"/>
              <a:ext cx="2185214" cy="769441"/>
            </a:xfrm>
            <a:prstGeom prst="rect">
              <a:avLst/>
            </a:prstGeom>
            <a:solidFill>
              <a:srgbClr val="000090"/>
            </a:solidFill>
            <a:effectLst>
              <a:innerShdw blurRad="63500" dist="50800" dir="18900000">
                <a:prstClr val="black">
                  <a:alpha val="50000"/>
                </a:prstClr>
              </a:innerShdw>
            </a:effectLst>
          </p:spPr>
          <p:txBody>
            <a:bodyPr wrap="none" rtlCol="0">
              <a:spAutoFit/>
            </a:bodyPr>
            <a:lstStyle/>
            <a:p>
              <a:r>
                <a:rPr lang="en-US" sz="1100" dirty="0" smtClean="0">
                  <a:solidFill>
                    <a:srgbClr val="FFFF00"/>
                  </a:solidFill>
                </a:rPr>
                <a:t>CMOS (4x4) array:</a:t>
              </a:r>
            </a:p>
            <a:p>
              <a:pPr marL="171450" indent="-171450">
                <a:buFont typeface="Arial"/>
                <a:buChar char="•"/>
              </a:pPr>
              <a:r>
                <a:rPr lang="en-US" sz="1100" dirty="0" smtClean="0">
                  <a:solidFill>
                    <a:srgbClr val="FFFF00"/>
                  </a:solidFill>
                </a:rPr>
                <a:t>each with 800 x 800µm</a:t>
              </a:r>
              <a:r>
                <a:rPr lang="en-US" sz="1100" baseline="30000" dirty="0" smtClean="0">
                  <a:solidFill>
                    <a:srgbClr val="FFFF00"/>
                  </a:solidFill>
                </a:rPr>
                <a:t>2</a:t>
              </a:r>
              <a:r>
                <a:rPr lang="en-US" sz="1100" dirty="0" smtClean="0">
                  <a:solidFill>
                    <a:srgbClr val="FFFF00"/>
                  </a:solidFill>
                </a:rPr>
                <a:t> area</a:t>
              </a:r>
            </a:p>
            <a:p>
              <a:pPr marL="171450" indent="-171450">
                <a:buFont typeface="Arial"/>
                <a:buChar char="•"/>
              </a:pPr>
              <a:r>
                <a:rPr lang="en-US" sz="1100" dirty="0" smtClean="0">
                  <a:solidFill>
                    <a:srgbClr val="FFFF00"/>
                  </a:solidFill>
                </a:rPr>
                <a:t>SPAD pitch 50µm (x), 30µm (y)</a:t>
              </a:r>
            </a:p>
            <a:p>
              <a:pPr marL="171450" indent="-171450">
                <a:buFont typeface="Arial"/>
                <a:buChar char="•"/>
              </a:pPr>
              <a:r>
                <a:rPr lang="en-US" sz="1100" dirty="0" smtClean="0">
                  <a:solidFill>
                    <a:srgbClr val="FFFF00"/>
                  </a:solidFill>
                </a:rPr>
                <a:t>192 TDCs total</a:t>
              </a:r>
            </a:p>
          </p:txBody>
        </p:sp>
        <p:pic>
          <p:nvPicPr>
            <p:cNvPr id="87" name="Picture 86"/>
            <p:cNvPicPr>
              <a:picLocks noChangeAspect="1"/>
            </p:cNvPicPr>
            <p:nvPr/>
          </p:nvPicPr>
          <p:blipFill>
            <a:blip r:embed="rId9"/>
            <a:stretch>
              <a:fillRect/>
            </a:stretch>
          </p:blipFill>
          <p:spPr>
            <a:xfrm>
              <a:off x="445206" y="2870401"/>
              <a:ext cx="1559502" cy="1180501"/>
            </a:xfrm>
            <a:prstGeom prst="rect">
              <a:avLst/>
            </a:prstGeom>
          </p:spPr>
        </p:pic>
      </p:gr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375" y="-152400"/>
            <a:ext cx="7772400" cy="1143000"/>
          </a:xfrm>
        </p:spPr>
        <p:txBody>
          <a:bodyPr/>
          <a:lstStyle/>
          <a:p>
            <a:r>
              <a:rPr lang="en-US" sz="4000" dirty="0" smtClean="0"/>
              <a:t>System Integration: External Plate</a:t>
            </a:r>
            <a:endParaRPr lang="en-US" sz="4000"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43</a:t>
            </a:fld>
            <a:endParaRPr lang="en-US" sz="800"/>
          </a:p>
        </p:txBody>
      </p:sp>
      <p:grpSp>
        <p:nvGrpSpPr>
          <p:cNvPr id="54" name="Group 53"/>
          <p:cNvGrpSpPr/>
          <p:nvPr/>
        </p:nvGrpSpPr>
        <p:grpSpPr>
          <a:xfrm>
            <a:off x="4668518" y="1113902"/>
            <a:ext cx="4047053" cy="3645966"/>
            <a:chOff x="4781243" y="1076327"/>
            <a:chExt cx="4047053" cy="3645966"/>
          </a:xfrm>
        </p:grpSpPr>
        <p:grpSp>
          <p:nvGrpSpPr>
            <p:cNvPr id="9" name="Group 8"/>
            <p:cNvGrpSpPr/>
            <p:nvPr/>
          </p:nvGrpSpPr>
          <p:grpSpPr>
            <a:xfrm>
              <a:off x="5720882" y="2720533"/>
              <a:ext cx="3107414" cy="2001760"/>
              <a:chOff x="5500651" y="3704774"/>
              <a:chExt cx="3107414" cy="2001760"/>
            </a:xfrm>
          </p:grpSpPr>
          <p:pic>
            <p:nvPicPr>
              <p:cNvPr id="12" name="Picture 11"/>
              <p:cNvPicPr/>
              <p:nvPr/>
            </p:nvPicPr>
            <p:blipFill rotWithShape="1">
              <a:blip r:embed="rId3"/>
              <a:srcRect l="24963" t="28109" r="15483" b="16087"/>
              <a:stretch/>
            </p:blipFill>
            <p:spPr>
              <a:xfrm>
                <a:off x="5500651" y="3704774"/>
                <a:ext cx="3107414" cy="2001760"/>
              </a:xfrm>
              <a:prstGeom prst="rect">
                <a:avLst/>
              </a:prstGeom>
              <a:ln>
                <a:noFill/>
              </a:ln>
              <a:effectLst>
                <a:outerShdw blurRad="292100" dist="139700" dir="2700000" algn="tl" rotWithShape="0">
                  <a:srgbClr val="333333">
                    <a:alpha val="65000"/>
                  </a:srgbClr>
                </a:outerShdw>
              </a:effectLst>
            </p:spPr>
          </p:pic>
          <p:sp>
            <p:nvSpPr>
              <p:cNvPr id="13" name="Line 3"/>
              <p:cNvSpPr/>
              <p:nvPr/>
            </p:nvSpPr>
            <p:spPr>
              <a:xfrm flipV="1">
                <a:off x="5909733" y="4340786"/>
                <a:ext cx="275535" cy="722280"/>
              </a:xfrm>
              <a:prstGeom prst="line">
                <a:avLst/>
              </a:prstGeom>
              <a:ln>
                <a:solidFill>
                  <a:srgbClr val="FF6600"/>
                </a:solidFill>
                <a:tailEnd type="triangle" w="med" len="med"/>
              </a:ln>
            </p:spPr>
            <p:style>
              <a:lnRef idx="2">
                <a:schemeClr val="accent6"/>
              </a:lnRef>
              <a:fillRef idx="0">
                <a:schemeClr val="accent6"/>
              </a:fillRef>
              <a:effectRef idx="1">
                <a:schemeClr val="accent6"/>
              </a:effectRef>
              <a:fontRef idx="minor">
                <a:schemeClr val="tx1"/>
              </a:fontRef>
            </p:style>
          </p:sp>
          <p:sp>
            <p:nvSpPr>
              <p:cNvPr id="14" name="Line 4"/>
              <p:cNvSpPr/>
              <p:nvPr/>
            </p:nvSpPr>
            <p:spPr>
              <a:xfrm flipH="1" flipV="1">
                <a:off x="6497848" y="4855433"/>
                <a:ext cx="309352" cy="597099"/>
              </a:xfrm>
              <a:prstGeom prst="line">
                <a:avLst/>
              </a:prstGeom>
              <a:ln>
                <a:solidFill>
                  <a:srgbClr val="FFFFFF"/>
                </a:solidFill>
                <a:tailEnd type="triangle" w="med" len="med"/>
              </a:ln>
            </p:spPr>
            <p:style>
              <a:lnRef idx="2">
                <a:schemeClr val="accent6"/>
              </a:lnRef>
              <a:fillRef idx="0">
                <a:schemeClr val="accent6"/>
              </a:fillRef>
              <a:effectRef idx="1">
                <a:schemeClr val="accent6"/>
              </a:effectRef>
              <a:fontRef idx="minor">
                <a:schemeClr val="tx1"/>
              </a:fontRef>
            </p:style>
          </p:sp>
          <p:sp>
            <p:nvSpPr>
              <p:cNvPr id="15" name="TextShape 5"/>
              <p:cNvSpPr txBox="1"/>
              <p:nvPr/>
            </p:nvSpPr>
            <p:spPr>
              <a:xfrm>
                <a:off x="5534486" y="5001750"/>
                <a:ext cx="807048" cy="284256"/>
              </a:xfrm>
              <a:prstGeom prst="rect">
                <a:avLst/>
              </a:prstGeom>
            </p:spPr>
            <p:txBody>
              <a:bodyPr wrap="none" lIns="90000" tIns="45000" rIns="90000" bIns="45000"/>
              <a:lstStyle/>
              <a:p>
                <a:pPr algn="just"/>
                <a:r>
                  <a:rPr lang="en-US" sz="1400" dirty="0" smtClean="0">
                    <a:solidFill>
                      <a:srgbClr val="F79646"/>
                    </a:solidFill>
                  </a:rPr>
                  <a:t>T-sensor</a:t>
                </a:r>
                <a:endParaRPr dirty="0">
                  <a:solidFill>
                    <a:srgbClr val="F79646"/>
                  </a:solidFill>
                </a:endParaRPr>
              </a:p>
            </p:txBody>
          </p:sp>
          <p:sp>
            <p:nvSpPr>
              <p:cNvPr id="16" name="TextShape 6"/>
              <p:cNvSpPr txBox="1"/>
              <p:nvPr/>
            </p:nvSpPr>
            <p:spPr>
              <a:xfrm>
                <a:off x="6344674" y="5353320"/>
                <a:ext cx="817920" cy="290160"/>
              </a:xfrm>
              <a:prstGeom prst="rect">
                <a:avLst/>
              </a:prstGeom>
              <a:ln>
                <a:noFill/>
              </a:ln>
            </p:spPr>
            <p:txBody>
              <a:bodyPr wrap="none" lIns="90000" tIns="45000" rIns="90000" bIns="45000"/>
              <a:lstStyle/>
              <a:p>
                <a:pPr algn="ctr"/>
                <a:r>
                  <a:rPr lang="en-US" sz="1400" dirty="0">
                    <a:solidFill>
                      <a:schemeClr val="bg1"/>
                    </a:solidFill>
                  </a:rPr>
                  <a:t>HV filter</a:t>
                </a:r>
                <a:endParaRPr dirty="0">
                  <a:solidFill>
                    <a:schemeClr val="bg1"/>
                  </a:solidFill>
                </a:endParaRPr>
              </a:p>
            </p:txBody>
          </p:sp>
        </p:grpSp>
        <p:grpSp>
          <p:nvGrpSpPr>
            <p:cNvPr id="23" name="Group 22"/>
            <p:cNvGrpSpPr/>
            <p:nvPr/>
          </p:nvGrpSpPr>
          <p:grpSpPr>
            <a:xfrm>
              <a:off x="4781243" y="1076327"/>
              <a:ext cx="2864450" cy="1949392"/>
              <a:chOff x="3841151" y="1509622"/>
              <a:chExt cx="2864450" cy="1949392"/>
            </a:xfrm>
          </p:grpSpPr>
          <p:pic>
            <p:nvPicPr>
              <p:cNvPr id="11" name="Picture 10"/>
              <p:cNvPicPr/>
              <p:nvPr/>
            </p:nvPicPr>
            <p:blipFill rotWithShape="1">
              <a:blip r:embed="rId4"/>
              <a:srcRect l="19766" t="26736" r="28859" b="36523"/>
              <a:stretch/>
            </p:blipFill>
            <p:spPr>
              <a:xfrm>
                <a:off x="3858215" y="1509622"/>
                <a:ext cx="2847386" cy="1919349"/>
              </a:xfrm>
              <a:prstGeom prst="rect">
                <a:avLst/>
              </a:prstGeom>
              <a:ln>
                <a:noFill/>
              </a:ln>
              <a:effectLst>
                <a:outerShdw blurRad="50800" dist="38100" dir="18900000" algn="bl" rotWithShape="0">
                  <a:prstClr val="black">
                    <a:alpha val="40000"/>
                  </a:prstClr>
                </a:outerShdw>
              </a:effectLst>
            </p:spPr>
          </p:pic>
          <p:sp>
            <p:nvSpPr>
              <p:cNvPr id="18" name="TextBox 17"/>
              <p:cNvSpPr txBox="1"/>
              <p:nvPr/>
            </p:nvSpPr>
            <p:spPr>
              <a:xfrm>
                <a:off x="3841151" y="2812683"/>
                <a:ext cx="1449811" cy="646331"/>
              </a:xfrm>
              <a:prstGeom prst="rect">
                <a:avLst/>
              </a:prstGeom>
              <a:noFill/>
            </p:spPr>
            <p:txBody>
              <a:bodyPr wrap="none" rtlCol="0">
                <a:spAutoFit/>
              </a:bodyPr>
              <a:lstStyle/>
              <a:p>
                <a:r>
                  <a:rPr lang="en-US" sz="1200" dirty="0" smtClean="0">
                    <a:solidFill>
                      <a:schemeClr val="bg1"/>
                    </a:solidFill>
                  </a:rPr>
                  <a:t>4 x 4 - MPPC </a:t>
                </a:r>
              </a:p>
              <a:p>
                <a:r>
                  <a:rPr lang="en-US" sz="1200" dirty="0" smtClean="0">
                    <a:solidFill>
                      <a:schemeClr val="bg1"/>
                    </a:solidFill>
                  </a:rPr>
                  <a:t>monolithic array on </a:t>
                </a:r>
              </a:p>
              <a:p>
                <a:r>
                  <a:rPr lang="en-US" sz="1200" dirty="0" smtClean="0">
                    <a:solidFill>
                      <a:schemeClr val="bg1"/>
                    </a:solidFill>
                  </a:rPr>
                  <a:t>a custom-made PCB</a:t>
                </a:r>
                <a:endParaRPr lang="en-US" sz="1200" dirty="0">
                  <a:solidFill>
                    <a:schemeClr val="bg1"/>
                  </a:solidFill>
                </a:endParaRPr>
              </a:p>
            </p:txBody>
          </p:sp>
        </p:grpSp>
      </p:grpSp>
      <p:sp>
        <p:nvSpPr>
          <p:cNvPr id="24" name="TextShape 2"/>
          <p:cNvSpPr txBox="1"/>
          <p:nvPr/>
        </p:nvSpPr>
        <p:spPr>
          <a:xfrm>
            <a:off x="789488" y="4708012"/>
            <a:ext cx="7867909" cy="1438922"/>
          </a:xfrm>
          <a:prstGeom prst="rect">
            <a:avLst/>
          </a:prstGeom>
        </p:spPr>
        <p:txBody>
          <a:bodyPr wrap="none" lIns="0" tIns="0" rIns="0" bIns="0"/>
          <a:lstStyle/>
          <a:p>
            <a:pPr>
              <a:lnSpc>
                <a:spcPct val="110000"/>
              </a:lnSpc>
            </a:pPr>
            <a:r>
              <a:rPr lang="en-US" dirty="0" smtClean="0">
                <a:solidFill>
                  <a:srgbClr val="FFFF00"/>
                </a:solidFill>
              </a:rPr>
              <a:t>Sensitive detector: 16 x16 detector units (4096 </a:t>
            </a:r>
            <a:r>
              <a:rPr lang="en-US" dirty="0" err="1" smtClean="0">
                <a:solidFill>
                  <a:srgbClr val="FFFF00"/>
                </a:solidFill>
              </a:rPr>
              <a:t>ch.</a:t>
            </a:r>
            <a:r>
              <a:rPr lang="en-US" dirty="0" smtClean="0">
                <a:solidFill>
                  <a:srgbClr val="FFFF00"/>
                </a:solidFill>
              </a:rPr>
              <a:t>) with ~100µm gap;</a:t>
            </a:r>
            <a:endParaRPr lang="en-US" dirty="0">
              <a:solidFill>
                <a:srgbClr val="FFFF00"/>
              </a:solidFill>
            </a:endParaRPr>
          </a:p>
          <a:p>
            <a:pPr>
              <a:lnSpc>
                <a:spcPct val="110000"/>
              </a:lnSpc>
            </a:pPr>
            <a:r>
              <a:rPr lang="en-US" dirty="0">
                <a:solidFill>
                  <a:srgbClr val="FFFF00"/>
                </a:solidFill>
              </a:rPr>
              <a:t>E</a:t>
            </a:r>
            <a:r>
              <a:rPr lang="en-US" dirty="0" smtClean="0">
                <a:solidFill>
                  <a:srgbClr val="FFFF00"/>
                </a:solidFill>
              </a:rPr>
              <a:t>lectronics: dedicated readout chips on PCBs (512 </a:t>
            </a:r>
            <a:r>
              <a:rPr lang="en-US" dirty="0" err="1" smtClean="0">
                <a:solidFill>
                  <a:srgbClr val="FFFF00"/>
                </a:solidFill>
              </a:rPr>
              <a:t>ch.</a:t>
            </a:r>
            <a:r>
              <a:rPr lang="en-US" dirty="0" smtClean="0">
                <a:solidFill>
                  <a:srgbClr val="FFFF00"/>
                </a:solidFill>
              </a:rPr>
              <a:t>/PCB) ;</a:t>
            </a:r>
          </a:p>
          <a:p>
            <a:pPr>
              <a:lnSpc>
                <a:spcPct val="110000"/>
              </a:lnSpc>
            </a:pPr>
            <a:r>
              <a:rPr lang="en-US" dirty="0" smtClean="0">
                <a:solidFill>
                  <a:srgbClr val="FFFF00"/>
                </a:solidFill>
              </a:rPr>
              <a:t>Cooling: detector stabilized to room temperature via </a:t>
            </a:r>
            <a:r>
              <a:rPr lang="en-US" dirty="0" err="1" smtClean="0">
                <a:solidFill>
                  <a:srgbClr val="FFFF00"/>
                </a:solidFill>
              </a:rPr>
              <a:t>Peltier</a:t>
            </a:r>
            <a:r>
              <a:rPr lang="en-US" dirty="0" smtClean="0">
                <a:solidFill>
                  <a:srgbClr val="FFFF00"/>
                </a:solidFill>
              </a:rPr>
              <a:t> elements (expected 30mW/</a:t>
            </a:r>
            <a:r>
              <a:rPr lang="en-US" dirty="0" err="1" smtClean="0">
                <a:solidFill>
                  <a:srgbClr val="FFFF00"/>
                </a:solidFill>
              </a:rPr>
              <a:t>ch</a:t>
            </a:r>
            <a:r>
              <a:rPr lang="en-US" dirty="0" smtClean="0">
                <a:solidFill>
                  <a:srgbClr val="FFFF00"/>
                </a:solidFill>
              </a:rPr>
              <a:t>);  </a:t>
            </a:r>
          </a:p>
          <a:p>
            <a:pPr>
              <a:lnSpc>
                <a:spcPct val="110000"/>
              </a:lnSpc>
            </a:pPr>
            <a:r>
              <a:rPr lang="en-US" dirty="0" smtClean="0">
                <a:solidFill>
                  <a:srgbClr val="FFFF00"/>
                </a:solidFill>
              </a:rPr>
              <a:t>Tracking: detector mounted on a robotic arm for mechanical tracking (6D info, &lt;1mm accuracy);</a:t>
            </a:r>
          </a:p>
          <a:p>
            <a:pPr>
              <a:lnSpc>
                <a:spcPct val="110000"/>
              </a:lnSpc>
            </a:pPr>
            <a:r>
              <a:rPr lang="en-US" dirty="0" smtClean="0">
                <a:solidFill>
                  <a:srgbClr val="FFFF00"/>
                </a:solidFill>
              </a:rPr>
              <a:t>Curved geometry: facing the organ during diagnose (r = 21cm).</a:t>
            </a:r>
          </a:p>
          <a:p>
            <a:pPr>
              <a:lnSpc>
                <a:spcPct val="110000"/>
              </a:lnSpc>
            </a:pPr>
            <a:endParaRPr lang="en-US" dirty="0">
              <a:solidFill>
                <a:srgbClr val="FFFF00"/>
              </a:solidFill>
            </a:endParaRPr>
          </a:p>
        </p:txBody>
      </p:sp>
      <p:grpSp>
        <p:nvGrpSpPr>
          <p:cNvPr id="49" name="Group 48"/>
          <p:cNvGrpSpPr/>
          <p:nvPr/>
        </p:nvGrpSpPr>
        <p:grpSpPr>
          <a:xfrm>
            <a:off x="385835" y="1068375"/>
            <a:ext cx="3495514" cy="2305666"/>
            <a:chOff x="385835" y="1068375"/>
            <a:chExt cx="3495514" cy="2305666"/>
          </a:xfrm>
        </p:grpSpPr>
        <p:pic>
          <p:nvPicPr>
            <p:cNvPr id="7" name="Picture 6"/>
            <p:cNvPicPr/>
            <p:nvPr/>
          </p:nvPicPr>
          <p:blipFill>
            <a:blip r:embed="rId5"/>
            <a:stretch>
              <a:fillRect/>
            </a:stretch>
          </p:blipFill>
          <p:spPr>
            <a:xfrm>
              <a:off x="385835" y="1068375"/>
              <a:ext cx="2643568" cy="2305666"/>
            </a:xfrm>
            <a:prstGeom prst="rect">
              <a:avLst/>
            </a:prstGeom>
          </p:spPr>
        </p:pic>
        <p:sp>
          <p:nvSpPr>
            <p:cNvPr id="40" name="TextBox 39"/>
            <p:cNvSpPr txBox="1"/>
            <p:nvPr/>
          </p:nvSpPr>
          <p:spPr>
            <a:xfrm>
              <a:off x="2615257" y="1495404"/>
              <a:ext cx="1266092" cy="276999"/>
            </a:xfrm>
            <a:prstGeom prst="rect">
              <a:avLst/>
            </a:prstGeom>
            <a:solidFill>
              <a:schemeClr val="accent5">
                <a:lumMod val="75000"/>
              </a:schemeClr>
            </a:solidFill>
          </p:spPr>
          <p:txBody>
            <a:bodyPr wrap="none" rtlCol="0">
              <a:spAutoFit/>
            </a:bodyPr>
            <a:lstStyle/>
            <a:p>
              <a:r>
                <a:rPr lang="en-US" sz="1200" dirty="0" smtClean="0">
                  <a:solidFill>
                    <a:schemeClr val="bg1"/>
                  </a:solidFill>
                </a:rPr>
                <a:t>Electronics PCBs</a:t>
              </a:r>
              <a:endParaRPr lang="en-US" sz="1200" dirty="0">
                <a:solidFill>
                  <a:schemeClr val="bg1"/>
                </a:solidFill>
              </a:endParaRPr>
            </a:p>
          </p:txBody>
        </p:sp>
        <p:cxnSp>
          <p:nvCxnSpPr>
            <p:cNvPr id="42" name="Straight Arrow Connector 41"/>
            <p:cNvCxnSpPr/>
            <p:nvPr/>
          </p:nvCxnSpPr>
          <p:spPr bwMode="auto">
            <a:xfrm flipH="1">
              <a:off x="1818656" y="1645695"/>
              <a:ext cx="796599" cy="0"/>
            </a:xfrm>
            <a:prstGeom prst="straightConnector1">
              <a:avLst/>
            </a:prstGeom>
            <a:solidFill>
              <a:schemeClr val="accent1"/>
            </a:solidFill>
            <a:ln w="28575" cap="flat" cmpd="sng" algn="ctr">
              <a:solidFill>
                <a:srgbClr val="48FF7A"/>
              </a:solidFill>
              <a:prstDash val="solid"/>
              <a:round/>
              <a:headEnd type="none" w="med" len="med"/>
              <a:tailEnd type="arrow"/>
            </a:ln>
            <a:effectLst/>
          </p:spPr>
        </p:cxnSp>
        <p:cxnSp>
          <p:nvCxnSpPr>
            <p:cNvPr id="47" name="Straight Arrow Connector 46"/>
            <p:cNvCxnSpPr/>
            <p:nvPr/>
          </p:nvCxnSpPr>
          <p:spPr bwMode="auto">
            <a:xfrm flipH="1">
              <a:off x="1104720" y="2021424"/>
              <a:ext cx="1811139" cy="0"/>
            </a:xfrm>
            <a:prstGeom prst="straightConnector1">
              <a:avLst/>
            </a:prstGeom>
            <a:solidFill>
              <a:schemeClr val="accent1"/>
            </a:solidFill>
            <a:ln w="28575" cap="flat" cmpd="sng" algn="ctr">
              <a:solidFill>
                <a:schemeClr val="bg1">
                  <a:lumMod val="85000"/>
                </a:schemeClr>
              </a:solidFill>
              <a:prstDash val="solid"/>
              <a:round/>
              <a:headEnd type="none" w="med" len="med"/>
              <a:tailEnd type="arrow"/>
            </a:ln>
            <a:effectLst/>
          </p:spPr>
        </p:cxnSp>
        <p:sp>
          <p:nvSpPr>
            <p:cNvPr id="48" name="TextBox 47"/>
            <p:cNvSpPr txBox="1"/>
            <p:nvPr/>
          </p:nvSpPr>
          <p:spPr>
            <a:xfrm>
              <a:off x="2908344" y="1871132"/>
              <a:ext cx="680595" cy="276999"/>
            </a:xfrm>
            <a:prstGeom prst="rect">
              <a:avLst/>
            </a:prstGeom>
            <a:solidFill>
              <a:schemeClr val="bg1">
                <a:lumMod val="65000"/>
              </a:schemeClr>
            </a:solidFill>
          </p:spPr>
          <p:txBody>
            <a:bodyPr wrap="none" rtlCol="0">
              <a:spAutoFit/>
            </a:bodyPr>
            <a:lstStyle/>
            <a:p>
              <a:r>
                <a:rPr lang="en-US" sz="1200" dirty="0" smtClean="0"/>
                <a:t>Cooling</a:t>
              </a:r>
              <a:endParaRPr lang="en-US" sz="1200" dirty="0"/>
            </a:p>
          </p:txBody>
        </p:sp>
      </p:grpSp>
      <p:grpSp>
        <p:nvGrpSpPr>
          <p:cNvPr id="39" name="Group 38"/>
          <p:cNvGrpSpPr/>
          <p:nvPr/>
        </p:nvGrpSpPr>
        <p:grpSpPr>
          <a:xfrm>
            <a:off x="1906167" y="2468678"/>
            <a:ext cx="2641848" cy="2179395"/>
            <a:chOff x="1906167" y="2468678"/>
            <a:chExt cx="2641848" cy="2179395"/>
          </a:xfrm>
        </p:grpSpPr>
        <p:grpSp>
          <p:nvGrpSpPr>
            <p:cNvPr id="26" name="Group 25"/>
            <p:cNvGrpSpPr/>
            <p:nvPr/>
          </p:nvGrpSpPr>
          <p:grpSpPr>
            <a:xfrm>
              <a:off x="1906167" y="2468678"/>
              <a:ext cx="2641848" cy="2179395"/>
              <a:chOff x="1906167" y="2468678"/>
              <a:chExt cx="2641848" cy="2179395"/>
            </a:xfrm>
          </p:grpSpPr>
          <p:pic>
            <p:nvPicPr>
              <p:cNvPr id="8" name="Picture 7"/>
              <p:cNvPicPr/>
              <p:nvPr/>
            </p:nvPicPr>
            <p:blipFill>
              <a:blip r:embed="rId6"/>
              <a:stretch>
                <a:fillRect/>
              </a:stretch>
            </p:blipFill>
            <p:spPr>
              <a:xfrm>
                <a:off x="1906167" y="2468678"/>
                <a:ext cx="2641848" cy="2179395"/>
              </a:xfrm>
              <a:prstGeom prst="rect">
                <a:avLst/>
              </a:prstGeom>
            </p:spPr>
          </p:pic>
          <p:sp>
            <p:nvSpPr>
              <p:cNvPr id="25" name="Oval 24"/>
              <p:cNvSpPr/>
              <p:nvPr/>
            </p:nvSpPr>
            <p:spPr bwMode="auto">
              <a:xfrm>
                <a:off x="3885308" y="2825485"/>
                <a:ext cx="217938" cy="217938"/>
              </a:xfrm>
              <a:prstGeom prst="ellipse">
                <a:avLst/>
              </a:prstGeom>
              <a:solidFill>
                <a:schemeClr val="accent1">
                  <a:alpha val="55000"/>
                </a:schemeClr>
              </a:solidFill>
              <a:ln w="9525" cap="flat" cmpd="sng" algn="ctr">
                <a:solidFill>
                  <a:srgbClr val="FF99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cxnSp>
          <p:nvCxnSpPr>
            <p:cNvPr id="31" name="Straight Arrow Connector 30"/>
            <p:cNvCxnSpPr/>
            <p:nvPr/>
          </p:nvCxnSpPr>
          <p:spPr>
            <a:xfrm flipV="1">
              <a:off x="2371507" y="2675193"/>
              <a:ext cx="1791859" cy="268249"/>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rot="21080553">
              <a:off x="2918673" y="2537172"/>
              <a:ext cx="633507" cy="307777"/>
            </a:xfrm>
            <a:prstGeom prst="rect">
              <a:avLst/>
            </a:prstGeom>
            <a:noFill/>
          </p:spPr>
          <p:txBody>
            <a:bodyPr wrap="none" rtlCol="0">
              <a:spAutoFit/>
            </a:bodyPr>
            <a:lstStyle/>
            <a:p>
              <a:r>
                <a:rPr lang="en-US" sz="1400" dirty="0" smtClean="0">
                  <a:solidFill>
                    <a:schemeClr val="accent1">
                      <a:lumMod val="60000"/>
                      <a:lumOff val="40000"/>
                    </a:schemeClr>
                  </a:solidFill>
                </a:rPr>
                <a:t>23 cm</a:t>
              </a:r>
              <a:endParaRPr lang="en-US" sz="1400" dirty="0">
                <a:solidFill>
                  <a:schemeClr val="accent1">
                    <a:lumMod val="60000"/>
                    <a:lumOff val="40000"/>
                  </a:schemeClr>
                </a:solidFill>
              </a:endParaRPr>
            </a:p>
          </p:txBody>
        </p:sp>
        <p:cxnSp>
          <p:nvCxnSpPr>
            <p:cNvPr id="33" name="Straight Arrow Connector 32"/>
            <p:cNvCxnSpPr/>
            <p:nvPr/>
          </p:nvCxnSpPr>
          <p:spPr>
            <a:xfrm flipH="1" flipV="1">
              <a:off x="4194480" y="2673448"/>
              <a:ext cx="59979" cy="161738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rot="5160632">
              <a:off x="4042178" y="3365565"/>
              <a:ext cx="633507" cy="307777"/>
            </a:xfrm>
            <a:prstGeom prst="rect">
              <a:avLst/>
            </a:prstGeom>
            <a:noFill/>
          </p:spPr>
          <p:txBody>
            <a:bodyPr wrap="none" rtlCol="0">
              <a:spAutoFit/>
            </a:bodyPr>
            <a:lstStyle/>
            <a:p>
              <a:r>
                <a:rPr lang="en-US" sz="1400" dirty="0" smtClean="0">
                  <a:solidFill>
                    <a:srgbClr val="47FFD1"/>
                  </a:solidFill>
                </a:rPr>
                <a:t>22 cm</a:t>
              </a:r>
              <a:endParaRPr lang="en-US" sz="1400" dirty="0">
                <a:solidFill>
                  <a:srgbClr val="47FFD1"/>
                </a:solidFill>
              </a:endParaRPr>
            </a:p>
          </p:txBody>
        </p:sp>
      </p:grpSp>
      <p:cxnSp>
        <p:nvCxnSpPr>
          <p:cNvPr id="28" name="Straight Arrow Connector 27"/>
          <p:cNvCxnSpPr>
            <a:stCxn id="25" idx="7"/>
          </p:cNvCxnSpPr>
          <p:nvPr/>
        </p:nvCxnSpPr>
        <p:spPr bwMode="auto">
          <a:xfrm flipV="1">
            <a:off x="4071330" y="2074026"/>
            <a:ext cx="1151666" cy="783375"/>
          </a:xfrm>
          <a:prstGeom prst="straightConnector1">
            <a:avLst/>
          </a:prstGeom>
          <a:solidFill>
            <a:schemeClr val="accent1"/>
          </a:solidFill>
          <a:ln w="12700" cap="flat" cmpd="sng" algn="ctr">
            <a:solidFill>
              <a:srgbClr val="FF9900"/>
            </a:solidFill>
            <a:prstDash val="solid"/>
            <a:round/>
            <a:headEnd type="none" w="med" len="med"/>
            <a:tailEnd type="arrow"/>
          </a:ln>
          <a:effectLst/>
        </p:spPr>
      </p:cxnSp>
      <p:pic>
        <p:nvPicPr>
          <p:cNvPr id="41" name="Picture 40" descr="desylogo_cyan_trans_klein.gif"/>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8431839" y="942485"/>
            <a:ext cx="568639" cy="568636"/>
          </a:xfrm>
          <a:prstGeom prst="rect">
            <a:avLst/>
          </a:prstGeom>
          <a:solidFill>
            <a:schemeClr val="bg1">
              <a:lumMod val="85000"/>
            </a:schemeClr>
          </a:solidFill>
          <a:ln w="9525">
            <a:noFill/>
            <a:miter lim="800000"/>
            <a:headEnd/>
            <a:tailEnd/>
          </a:ln>
          <a:extLst/>
        </p:spPr>
      </p:pic>
      <p:sp>
        <p:nvSpPr>
          <p:cNvPr id="44"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45"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Tree>
    <p:extLst>
      <p:ext uri="{BB962C8B-B14F-4D97-AF65-F5344CB8AC3E}">
        <p14:creationId xmlns:p14="http://schemas.microsoft.com/office/powerpoint/2010/main" val="86563811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375" y="-152400"/>
            <a:ext cx="7772400" cy="1143000"/>
          </a:xfrm>
        </p:spPr>
        <p:txBody>
          <a:bodyPr/>
          <a:lstStyle/>
          <a:p>
            <a:r>
              <a:rPr lang="en-US" dirty="0" smtClean="0"/>
              <a:t>Summary</a:t>
            </a:r>
            <a:endParaRPr lang="en-US"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44</a:t>
            </a:fld>
            <a:endParaRPr lang="en-US" sz="800"/>
          </a:p>
        </p:txBody>
      </p:sp>
      <p:sp>
        <p:nvSpPr>
          <p:cNvPr id="3" name="Content Placeholder 2"/>
          <p:cNvSpPr>
            <a:spLocks noGrp="1"/>
          </p:cNvSpPr>
          <p:nvPr>
            <p:ph idx="1"/>
          </p:nvPr>
        </p:nvSpPr>
        <p:spPr>
          <a:xfrm>
            <a:off x="525007" y="979644"/>
            <a:ext cx="8470570" cy="4873914"/>
          </a:xfrm>
        </p:spPr>
        <p:txBody>
          <a:bodyPr/>
          <a:lstStyle/>
          <a:p>
            <a:r>
              <a:rPr lang="en-US" sz="2800" dirty="0" smtClean="0"/>
              <a:t>Frontline research in the domain of:</a:t>
            </a:r>
          </a:p>
          <a:p>
            <a:pPr lvl="1">
              <a:spcBef>
                <a:spcPts val="200"/>
              </a:spcBef>
            </a:pPr>
            <a:r>
              <a:rPr lang="en-US" sz="1800" dirty="0" smtClean="0"/>
              <a:t>digital photodetectors;</a:t>
            </a:r>
          </a:p>
          <a:p>
            <a:pPr lvl="1">
              <a:spcBef>
                <a:spcPts val="200"/>
              </a:spcBef>
            </a:pPr>
            <a:r>
              <a:rPr lang="en-US" sz="1800" dirty="0" smtClean="0"/>
              <a:t>scintillators &amp; optical systems;</a:t>
            </a:r>
          </a:p>
          <a:p>
            <a:pPr lvl="1">
              <a:spcBef>
                <a:spcPts val="200"/>
              </a:spcBef>
            </a:pPr>
            <a:r>
              <a:rPr lang="en-US" sz="1800" dirty="0" smtClean="0"/>
              <a:t>medical instrumentation.</a:t>
            </a:r>
          </a:p>
          <a:p>
            <a:pPr>
              <a:lnSpc>
                <a:spcPts val="3000"/>
              </a:lnSpc>
              <a:spcBef>
                <a:spcPts val="1000"/>
              </a:spcBef>
            </a:pPr>
            <a:r>
              <a:rPr lang="en-US" sz="2800" dirty="0" smtClean="0"/>
              <a:t>Large knowledge and technology transfer </a:t>
            </a:r>
            <a:br>
              <a:rPr lang="en-US" sz="2800" dirty="0" smtClean="0"/>
            </a:br>
            <a:r>
              <a:rPr lang="en-US" sz="2800" dirty="0" smtClean="0"/>
              <a:t>between HEP, industry and medicine;</a:t>
            </a:r>
          </a:p>
          <a:p>
            <a:pPr marL="342900" lvl="1" indent="-342900">
              <a:lnSpc>
                <a:spcPts val="3000"/>
              </a:lnSpc>
              <a:spcBef>
                <a:spcPts val="1000"/>
              </a:spcBef>
              <a:buFontTx/>
              <a:buChar char="•"/>
            </a:pPr>
            <a:r>
              <a:rPr lang="fr-FR" dirty="0" err="1" smtClean="0">
                <a:solidFill>
                  <a:srgbClr val="FFFF00"/>
                </a:solidFill>
                <a:ea typeface="ＭＳ Ｐゴシック" charset="0"/>
              </a:rPr>
              <a:t>Defines</a:t>
            </a:r>
            <a:r>
              <a:rPr lang="fr-FR" dirty="0" smtClean="0">
                <a:solidFill>
                  <a:srgbClr val="FFFF00"/>
                </a:solidFill>
                <a:ea typeface="ＭＳ Ｐゴシック" charset="0"/>
              </a:rPr>
              <a:t> </a:t>
            </a:r>
            <a:r>
              <a:rPr lang="fr-FR" dirty="0">
                <a:solidFill>
                  <a:srgbClr val="FFFF00"/>
                </a:solidFill>
                <a:ea typeface="ＭＳ Ｐゴシック" charset="0"/>
              </a:rPr>
              <a:t>a </a:t>
            </a:r>
            <a:r>
              <a:rPr lang="fr-FR" dirty="0" err="1">
                <a:solidFill>
                  <a:srgbClr val="FFFF00"/>
                </a:solidFill>
                <a:ea typeface="ＭＳ Ｐゴシック" charset="0"/>
              </a:rPr>
              <a:t>roadmap</a:t>
            </a:r>
            <a:r>
              <a:rPr lang="fr-FR" dirty="0">
                <a:solidFill>
                  <a:srgbClr val="FFFF00"/>
                </a:solidFill>
                <a:ea typeface="ＭＳ Ｐゴシック" charset="0"/>
              </a:rPr>
              <a:t> for the </a:t>
            </a:r>
            <a:r>
              <a:rPr lang="fr-FR" dirty="0" err="1">
                <a:solidFill>
                  <a:srgbClr val="FFFF00"/>
                </a:solidFill>
                <a:ea typeface="ＭＳ Ｐゴシック" charset="0"/>
              </a:rPr>
              <a:t>development</a:t>
            </a:r>
            <a:r>
              <a:rPr lang="fr-FR" dirty="0">
                <a:solidFill>
                  <a:srgbClr val="FFFF00"/>
                </a:solidFill>
                <a:ea typeface="ＭＳ Ｐゴシック" charset="0"/>
              </a:rPr>
              <a:t> </a:t>
            </a:r>
            <a:r>
              <a:rPr lang="fr-FR" dirty="0" smtClean="0">
                <a:solidFill>
                  <a:srgbClr val="FFFF00"/>
                </a:solidFill>
                <a:ea typeface="ＭＳ Ｐゴシック" charset="0"/>
              </a:rPr>
              <a:t>of a new </a:t>
            </a:r>
            <a:r>
              <a:rPr lang="fr-FR" dirty="0" err="1">
                <a:solidFill>
                  <a:srgbClr val="FFFF00"/>
                </a:solidFill>
                <a:ea typeface="ＭＳ Ｐゴシック" charset="0"/>
              </a:rPr>
              <a:t>generation</a:t>
            </a:r>
            <a:r>
              <a:rPr lang="fr-FR" dirty="0">
                <a:solidFill>
                  <a:srgbClr val="FFFF00"/>
                </a:solidFill>
                <a:ea typeface="ＭＳ Ｐゴシック" charset="0"/>
              </a:rPr>
              <a:t> </a:t>
            </a:r>
            <a:r>
              <a:rPr lang="fr-FR" dirty="0" smtClean="0">
                <a:solidFill>
                  <a:srgbClr val="FFFF00"/>
                </a:solidFill>
                <a:ea typeface="ＭＳ Ｐゴシック" charset="0"/>
              </a:rPr>
              <a:t>of multimodal </a:t>
            </a:r>
            <a:r>
              <a:rPr lang="fr-FR" dirty="0" err="1">
                <a:solidFill>
                  <a:srgbClr val="FFFF00"/>
                </a:solidFill>
                <a:ea typeface="ＭＳ Ｐゴシック" charset="0"/>
              </a:rPr>
              <a:t>endoscopic</a:t>
            </a:r>
            <a:r>
              <a:rPr lang="fr-FR" dirty="0">
                <a:solidFill>
                  <a:srgbClr val="FFFF00"/>
                </a:solidFill>
                <a:ea typeface="ＭＳ Ｐゴシック" charset="0"/>
              </a:rPr>
              <a:t> </a:t>
            </a:r>
            <a:r>
              <a:rPr lang="fr-FR" dirty="0" smtClean="0">
                <a:solidFill>
                  <a:srgbClr val="FFFF00"/>
                </a:solidFill>
                <a:ea typeface="ＭＳ Ｐゴシック" charset="0"/>
              </a:rPr>
              <a:t>probes.</a:t>
            </a:r>
            <a:endParaRPr lang="fr-FR" dirty="0">
              <a:solidFill>
                <a:srgbClr val="FFFF00"/>
              </a:solidFill>
              <a:ea typeface="ＭＳ Ｐゴシック" charset="0"/>
            </a:endParaRPr>
          </a:p>
          <a:p>
            <a:pPr>
              <a:spcBef>
                <a:spcPts val="1000"/>
              </a:spcBef>
            </a:pPr>
            <a:r>
              <a:rPr lang="en-US" sz="2800" dirty="0" smtClean="0"/>
              <a:t>Thanks to the </a:t>
            </a:r>
            <a:r>
              <a:rPr lang="en-US" sz="2800" dirty="0" err="1" smtClean="0"/>
              <a:t>endo</a:t>
            </a:r>
            <a:r>
              <a:rPr lang="en-US" sz="2800" dirty="0" smtClean="0"/>
              <a:t>-TOFET  and </a:t>
            </a:r>
            <a:r>
              <a:rPr lang="en-US" sz="2800" dirty="0" err="1" smtClean="0"/>
              <a:t>PicoSEC</a:t>
            </a:r>
            <a:r>
              <a:rPr lang="en-US" sz="2800" dirty="0" smtClean="0"/>
              <a:t>-Coll.</a:t>
            </a:r>
          </a:p>
          <a:p>
            <a:pPr>
              <a:spcBef>
                <a:spcPts val="1000"/>
              </a:spcBef>
            </a:pPr>
            <a:r>
              <a:rPr lang="en-US" sz="2800" dirty="0" smtClean="0"/>
              <a:t>We still seek ESR applications for the Marie-Curie ITN</a:t>
            </a:r>
          </a:p>
          <a:p>
            <a:pPr lvl="1">
              <a:spcBef>
                <a:spcPts val="200"/>
              </a:spcBef>
            </a:pPr>
            <a:r>
              <a:rPr lang="en-US" sz="1600" dirty="0" smtClean="0"/>
              <a:t>Please contact us or our Marie-Curie-</a:t>
            </a:r>
            <a:r>
              <a:rPr lang="en-US" sz="1600" dirty="0"/>
              <a:t>Homepage: </a:t>
            </a:r>
            <a:endParaRPr lang="en-US" sz="1600" dirty="0" smtClean="0"/>
          </a:p>
          <a:p>
            <a:pPr lvl="1">
              <a:spcBef>
                <a:spcPts val="200"/>
              </a:spcBef>
            </a:pPr>
            <a:r>
              <a:rPr lang="en-US" sz="1600" u="sng" dirty="0">
                <a:solidFill>
                  <a:schemeClr val="bg1"/>
                </a:solidFill>
                <a:latin typeface="Helvetica"/>
                <a:cs typeface="Helvetica"/>
              </a:rPr>
              <a:t>http://</a:t>
            </a:r>
            <a:r>
              <a:rPr lang="en-US" sz="1600" u="sng" dirty="0" err="1">
                <a:solidFill>
                  <a:schemeClr val="bg1"/>
                </a:solidFill>
                <a:latin typeface="Helvetica"/>
                <a:cs typeface="Helvetica"/>
              </a:rPr>
              <a:t>picosec.web.cern.ch</a:t>
            </a:r>
            <a:r>
              <a:rPr lang="en-US" sz="1600" u="sng" dirty="0">
                <a:solidFill>
                  <a:schemeClr val="bg1"/>
                </a:solidFill>
                <a:latin typeface="Helvetica"/>
                <a:cs typeface="Helvetica"/>
              </a:rPr>
              <a:t>/</a:t>
            </a:r>
            <a:r>
              <a:rPr lang="en-US" sz="1600" u="sng" dirty="0" err="1">
                <a:solidFill>
                  <a:schemeClr val="bg1"/>
                </a:solidFill>
                <a:latin typeface="Helvetica"/>
                <a:cs typeface="Helvetica"/>
              </a:rPr>
              <a:t>picosec</a:t>
            </a:r>
            <a:r>
              <a:rPr lang="en-US" sz="1600" u="sng" dirty="0">
                <a:solidFill>
                  <a:schemeClr val="bg1"/>
                </a:solidFill>
                <a:latin typeface="Helvetica"/>
                <a:cs typeface="Helvetica"/>
              </a:rPr>
              <a:t>/</a:t>
            </a:r>
            <a:r>
              <a:rPr lang="en-US" sz="1600" u="sng" dirty="0" err="1" smtClean="0">
                <a:solidFill>
                  <a:schemeClr val="bg1"/>
                </a:solidFill>
                <a:latin typeface="Helvetica"/>
                <a:cs typeface="Helvetica"/>
              </a:rPr>
              <a:t>home.html</a:t>
            </a:r>
            <a:endParaRPr lang="en-US" sz="1600" u="sng" dirty="0">
              <a:solidFill>
                <a:schemeClr val="bg1"/>
              </a:solidFill>
              <a:latin typeface="Helvetica"/>
              <a:cs typeface="Helvetica"/>
            </a:endParaRPr>
          </a:p>
        </p:txBody>
      </p:sp>
      <p:sp>
        <p:nvSpPr>
          <p:cNvPr id="8"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9"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Tree>
    <p:extLst>
      <p:ext uri="{BB962C8B-B14F-4D97-AF65-F5344CB8AC3E}">
        <p14:creationId xmlns:p14="http://schemas.microsoft.com/office/powerpoint/2010/main" val="38758969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left)">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left)">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wipe(left)">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wipe(left)">
                                      <p:cBhvr>
                                        <p:cTn id="36" dur="500"/>
                                        <p:tgtEl>
                                          <p:spTgt spid="3">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wipe(left)">
                                      <p:cBhvr>
                                        <p:cTn id="41" dur="500"/>
                                        <p:tgtEl>
                                          <p:spTgt spid="3">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wipe(down)">
                                      <p:cBhvr>
                                        <p:cTn id="4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375" y="-152400"/>
            <a:ext cx="7772400" cy="1143000"/>
          </a:xfrm>
        </p:spPr>
        <p:txBody>
          <a:bodyPr/>
          <a:lstStyle/>
          <a:p>
            <a:r>
              <a:rPr lang="en-US" smtClean="0"/>
              <a:t>End</a:t>
            </a:r>
            <a:endParaRPr lang="en-US" dirty="0"/>
          </a:p>
        </p:txBody>
      </p:sp>
      <p:sp>
        <p:nvSpPr>
          <p:cNvPr id="5" name="Footer Placeholder 4"/>
          <p:cNvSpPr>
            <a:spLocks noGrp="1"/>
          </p:cNvSpPr>
          <p:nvPr>
            <p:ph type="ftr" sz="quarter" idx="11"/>
          </p:nvPr>
        </p:nvSpPr>
        <p:spPr/>
        <p:txBody>
          <a:bodyPr/>
          <a:lstStyle/>
          <a:p>
            <a:pPr>
              <a:defRPr/>
            </a:pPr>
            <a:r>
              <a:rPr lang="en-US" smtClean="0"/>
              <a:t>Thomas C. Meyer/CERN-PH</a:t>
            </a:r>
            <a:endParaRPr lang="en-US"/>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45</a:t>
            </a:fld>
            <a:endParaRPr lang="en-US" sz="800"/>
          </a:p>
        </p:txBody>
      </p:sp>
    </p:spTree>
    <p:extLst>
      <p:ext uri="{BB962C8B-B14F-4D97-AF65-F5344CB8AC3E}">
        <p14:creationId xmlns:p14="http://schemas.microsoft.com/office/powerpoint/2010/main" val="425208410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120" y="-152400"/>
            <a:ext cx="7772400" cy="1143000"/>
          </a:xfrm>
        </p:spPr>
        <p:txBody>
          <a:bodyPr/>
          <a:lstStyle/>
          <a:p>
            <a:pPr>
              <a:defRPr/>
            </a:pPr>
            <a:r>
              <a:rPr lang="en-US" dirty="0" smtClean="0"/>
              <a:t>Detector R&amp;D</a:t>
            </a:r>
            <a:endParaRPr lang="en-US" dirty="0"/>
          </a:p>
        </p:txBody>
      </p:sp>
      <p:sp>
        <p:nvSpPr>
          <p:cNvPr id="3" name="Content Placeholder 2"/>
          <p:cNvSpPr>
            <a:spLocks noGrp="1"/>
          </p:cNvSpPr>
          <p:nvPr>
            <p:ph idx="1"/>
          </p:nvPr>
        </p:nvSpPr>
        <p:spPr>
          <a:xfrm>
            <a:off x="685800" y="1508125"/>
            <a:ext cx="8161338" cy="679222"/>
          </a:xfrm>
        </p:spPr>
        <p:txBody>
          <a:bodyPr/>
          <a:lstStyle/>
          <a:p>
            <a:pPr>
              <a:buFontTx/>
              <a:buNone/>
              <a:defRPr/>
            </a:pPr>
            <a:endParaRPr lang="en-US" sz="3600" dirty="0" smtClean="0">
              <a:ea typeface="ＭＳ Ｐゴシック" charset="-128"/>
              <a:cs typeface="ＭＳ Ｐゴシック" charset="-128"/>
            </a:endParaRPr>
          </a:p>
          <a:p>
            <a:pPr>
              <a:defRPr/>
            </a:pPr>
            <a:endParaRPr lang="en-US" sz="3600" dirty="0" smtClean="0">
              <a:solidFill>
                <a:schemeClr val="accent5">
                  <a:lumMod val="75000"/>
                </a:schemeClr>
              </a:solidFill>
              <a:ea typeface="ＭＳ Ｐゴシック" charset="-128"/>
              <a:cs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pPr>
              <a:defRPr/>
            </a:pPr>
            <a:r>
              <a:rPr lang="en-US" dirty="0"/>
              <a:t>2012 Pisa Meeting on Instrumentation  La </a:t>
            </a:r>
            <a:r>
              <a:rPr lang="en-US" dirty="0" err="1"/>
              <a:t>Biodola</a:t>
            </a:r>
            <a:r>
              <a:rPr lang="en-US" dirty="0"/>
              <a:t>, Italy – May </a:t>
            </a:r>
            <a:r>
              <a:rPr lang="en-US" dirty="0" smtClean="0"/>
              <a:t>20-26</a:t>
            </a:r>
            <a:r>
              <a:rPr lang="en-US" dirty="0"/>
              <a:t>, 2012</a:t>
            </a:r>
          </a:p>
        </p:txBody>
      </p:sp>
      <p:sp>
        <p:nvSpPr>
          <p:cNvPr id="21509" name="Footer Placehold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21510"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B699D085-80A6-144E-B461-A404EA3A3488}" type="slidenum">
              <a:rPr lang="en-US" smtClean="0">
                <a:latin typeface="Times New Roman" pitchFamily="-109" charset="0"/>
              </a:rPr>
              <a:pPr/>
              <a:t>46</a:t>
            </a:fld>
            <a:endParaRPr lang="en-US" sz="800" smtClean="0">
              <a:latin typeface="Times New Roman" pitchFamily="-109" charset="0"/>
            </a:endParaRPr>
          </a:p>
        </p:txBody>
      </p:sp>
      <p:sp>
        <p:nvSpPr>
          <p:cNvPr id="4" name="TextBox 3"/>
          <p:cNvSpPr txBox="1"/>
          <p:nvPr/>
        </p:nvSpPr>
        <p:spPr>
          <a:xfrm>
            <a:off x="1503019" y="1172274"/>
            <a:ext cx="6351769" cy="4465838"/>
          </a:xfrm>
          <a:prstGeom prst="rect">
            <a:avLst/>
          </a:prstGeom>
          <a:noFill/>
        </p:spPr>
        <p:txBody>
          <a:bodyPr wrap="none" rtlCol="0">
            <a:spAutoFit/>
          </a:bodyPr>
          <a:lstStyle/>
          <a:p>
            <a:pPr>
              <a:lnSpc>
                <a:spcPct val="130000"/>
              </a:lnSpc>
            </a:pPr>
            <a:r>
              <a:rPr lang="en-US" sz="3600" dirty="0" smtClean="0">
                <a:solidFill>
                  <a:schemeClr val="bg1">
                    <a:lumMod val="50000"/>
                  </a:schemeClr>
                </a:solidFill>
              </a:rPr>
              <a:t>1.) Photodetectors</a:t>
            </a:r>
          </a:p>
          <a:p>
            <a:pPr marL="800100" lvl="1" indent="-342900">
              <a:lnSpc>
                <a:spcPct val="130000"/>
              </a:lnSpc>
              <a:buFont typeface="Arial"/>
              <a:buChar char="•"/>
            </a:pPr>
            <a:r>
              <a:rPr lang="en-US" sz="2000" dirty="0" smtClean="0">
                <a:solidFill>
                  <a:schemeClr val="bg1">
                    <a:lumMod val="50000"/>
                  </a:schemeClr>
                </a:solidFill>
              </a:rPr>
              <a:t>The analog SiPM (</a:t>
            </a:r>
            <a:r>
              <a:rPr lang="en-US" sz="2000" i="1" dirty="0" smtClean="0">
                <a:solidFill>
                  <a:schemeClr val="bg1">
                    <a:lumMod val="50000"/>
                  </a:schemeClr>
                </a:solidFill>
              </a:rPr>
              <a:t>a</a:t>
            </a:r>
            <a:r>
              <a:rPr lang="en-US" sz="2000" dirty="0" smtClean="0">
                <a:solidFill>
                  <a:schemeClr val="bg1">
                    <a:lumMod val="50000"/>
                  </a:schemeClr>
                </a:solidFill>
              </a:rPr>
              <a:t>-SiPM)</a:t>
            </a:r>
          </a:p>
          <a:p>
            <a:pPr marL="800100" lvl="1" indent="-342900">
              <a:lnSpc>
                <a:spcPct val="130000"/>
              </a:lnSpc>
              <a:buFont typeface="Arial"/>
              <a:buChar char="•"/>
            </a:pPr>
            <a:r>
              <a:rPr lang="en-US" sz="2000" dirty="0" smtClean="0">
                <a:solidFill>
                  <a:srgbClr val="7F7F7F"/>
                </a:solidFill>
              </a:rPr>
              <a:t>The digital “Endo-TOFPET” SiPM (</a:t>
            </a:r>
            <a:r>
              <a:rPr lang="en-US" sz="2000" i="1" dirty="0" smtClean="0">
                <a:solidFill>
                  <a:srgbClr val="7F7F7F"/>
                </a:solidFill>
              </a:rPr>
              <a:t>d</a:t>
            </a:r>
            <a:r>
              <a:rPr lang="en-US" sz="2000" dirty="0" smtClean="0">
                <a:solidFill>
                  <a:srgbClr val="7F7F7F"/>
                </a:solidFill>
              </a:rPr>
              <a:t>-SiPM)</a:t>
            </a:r>
          </a:p>
          <a:p>
            <a:pPr>
              <a:lnSpc>
                <a:spcPct val="130000"/>
              </a:lnSpc>
            </a:pPr>
            <a:r>
              <a:rPr lang="en-US" sz="3600" dirty="0" smtClean="0">
                <a:solidFill>
                  <a:srgbClr val="7F7F7F"/>
                </a:solidFill>
              </a:rPr>
              <a:t>2.) Diffractive Optics</a:t>
            </a:r>
          </a:p>
          <a:p>
            <a:pPr>
              <a:lnSpc>
                <a:spcPct val="130000"/>
              </a:lnSpc>
            </a:pPr>
            <a:r>
              <a:rPr lang="en-US" sz="3600" dirty="0" smtClean="0">
                <a:solidFill>
                  <a:srgbClr val="7F7F7F"/>
                </a:solidFill>
              </a:rPr>
              <a:t>3.) Scintillators</a:t>
            </a:r>
          </a:p>
          <a:p>
            <a:pPr>
              <a:lnSpc>
                <a:spcPct val="130000"/>
              </a:lnSpc>
            </a:pPr>
            <a:r>
              <a:rPr lang="en-US" sz="3600" dirty="0" smtClean="0">
                <a:solidFill>
                  <a:srgbClr val="7F7F7F"/>
                </a:solidFill>
              </a:rPr>
              <a:t>4.) Integration</a:t>
            </a:r>
          </a:p>
          <a:p>
            <a:pPr>
              <a:lnSpc>
                <a:spcPct val="130000"/>
              </a:lnSpc>
            </a:pPr>
            <a:r>
              <a:rPr lang="en-US" sz="3600" dirty="0" smtClean="0">
                <a:solidFill>
                  <a:srgbClr val="FFFF00"/>
                </a:solidFill>
              </a:rPr>
              <a:t>5.) Readout and Data Acquisition</a:t>
            </a:r>
            <a:endParaRPr lang="en-US" sz="3200" dirty="0">
              <a:solidFill>
                <a:srgbClr val="FFFF00"/>
              </a:solidFill>
            </a:endParaRPr>
          </a:p>
        </p:txBody>
      </p:sp>
    </p:spTree>
    <p:extLst>
      <p:ext uri="{BB962C8B-B14F-4D97-AF65-F5344CB8AC3E}">
        <p14:creationId xmlns:p14="http://schemas.microsoft.com/office/powerpoint/2010/main" val="1142623292"/>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375" y="-152400"/>
            <a:ext cx="7772400" cy="1143000"/>
          </a:xfrm>
        </p:spPr>
        <p:txBody>
          <a:bodyPr/>
          <a:lstStyle/>
          <a:p>
            <a:r>
              <a:rPr lang="en-US" dirty="0" smtClean="0"/>
              <a:t>Event Rates and DAQ</a:t>
            </a:r>
            <a:endParaRPr lang="en-US" dirty="0"/>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47</a:t>
            </a:fld>
            <a:endParaRPr lang="en-US" sz="800"/>
          </a:p>
        </p:txBody>
      </p:sp>
      <p:sp>
        <p:nvSpPr>
          <p:cNvPr id="35" name="Espace réservé du contenu 2"/>
          <p:cNvSpPr>
            <a:spLocks noGrp="1"/>
          </p:cNvSpPr>
          <p:nvPr>
            <p:ph idx="1"/>
          </p:nvPr>
        </p:nvSpPr>
        <p:spPr>
          <a:xfrm>
            <a:off x="505962" y="1204057"/>
            <a:ext cx="8091315" cy="4694894"/>
          </a:xfrm>
        </p:spPr>
        <p:txBody>
          <a:bodyPr/>
          <a:lstStyle/>
          <a:p>
            <a:pPr marL="231775" indent="-231775">
              <a:lnSpc>
                <a:spcPts val="2000"/>
              </a:lnSpc>
              <a:spcBef>
                <a:spcPts val="1200"/>
              </a:spcBef>
              <a:buFont typeface="Wingdings" charset="0"/>
              <a:buChar char="§"/>
            </a:pPr>
            <a:r>
              <a:rPr lang="en-US" sz="2000" dirty="0">
                <a:solidFill>
                  <a:srgbClr val="FFFF00"/>
                </a:solidFill>
                <a:latin typeface="+mj-lt"/>
                <a:ea typeface="ＭＳ Ｐゴシック" charset="0"/>
                <a:cs typeface="ＭＳ Ｐゴシック" charset="0"/>
              </a:rPr>
              <a:t>The hit rate in the external plate is expected to be 10 kHz per crystal. </a:t>
            </a:r>
            <a:r>
              <a:rPr lang="en-US" sz="2000" dirty="0" smtClean="0">
                <a:solidFill>
                  <a:srgbClr val="FFFF00"/>
                </a:solidFill>
                <a:latin typeface="+mj-lt"/>
                <a:ea typeface="ＭＳ Ｐゴシック" charset="0"/>
                <a:cs typeface="ＭＳ Ｐゴシック" charset="0"/>
              </a:rPr>
              <a:t/>
            </a:r>
            <a:br>
              <a:rPr lang="en-US" sz="2000" dirty="0" smtClean="0">
                <a:solidFill>
                  <a:srgbClr val="FFFF00"/>
                </a:solidFill>
                <a:latin typeface="+mj-lt"/>
                <a:ea typeface="ＭＳ Ｐゴシック" charset="0"/>
                <a:cs typeface="ＭＳ Ｐゴシック" charset="0"/>
              </a:rPr>
            </a:br>
            <a:r>
              <a:rPr lang="en-US" sz="2000" dirty="0" smtClean="0">
                <a:solidFill>
                  <a:srgbClr val="FFFF00"/>
                </a:solidFill>
                <a:latin typeface="+mj-lt"/>
                <a:ea typeface="ＭＳ Ｐゴシック" charset="0"/>
                <a:cs typeface="ＭＳ Ｐゴシック" charset="0"/>
              </a:rPr>
              <a:t>The </a:t>
            </a:r>
            <a:r>
              <a:rPr lang="en-US" sz="2000" dirty="0">
                <a:solidFill>
                  <a:srgbClr val="FFFF00"/>
                </a:solidFill>
                <a:latin typeface="+mj-lt"/>
                <a:ea typeface="ＭＳ Ｐゴシック" charset="0"/>
                <a:cs typeface="ＭＳ Ｐゴシック" charset="0"/>
              </a:rPr>
              <a:t>total hit rate is 40 </a:t>
            </a:r>
            <a:r>
              <a:rPr lang="en-US" sz="2000" dirty="0" err="1">
                <a:solidFill>
                  <a:srgbClr val="FFFF00"/>
                </a:solidFill>
                <a:latin typeface="+mj-lt"/>
                <a:ea typeface="ＭＳ Ｐゴシック" charset="0"/>
                <a:cs typeface="ＭＳ Ｐゴシック" charset="0"/>
              </a:rPr>
              <a:t>MHz.</a:t>
            </a:r>
            <a:r>
              <a:rPr lang="en-US" sz="2000" dirty="0">
                <a:solidFill>
                  <a:srgbClr val="FFFF00"/>
                </a:solidFill>
                <a:latin typeface="+mj-lt"/>
                <a:ea typeface="ＭＳ Ｐゴシック" charset="0"/>
                <a:cs typeface="ＭＳ Ｐゴシック" charset="0"/>
              </a:rPr>
              <a:t> </a:t>
            </a:r>
          </a:p>
          <a:p>
            <a:pPr marL="231775" indent="-231775">
              <a:spcBef>
                <a:spcPts val="1200"/>
              </a:spcBef>
              <a:buFont typeface="Wingdings" charset="0"/>
              <a:buChar char="§"/>
            </a:pPr>
            <a:r>
              <a:rPr lang="en-US" sz="2000" dirty="0">
                <a:solidFill>
                  <a:srgbClr val="FFFF00"/>
                </a:solidFill>
                <a:latin typeface="+mj-lt"/>
                <a:ea typeface="ＭＳ Ｐゴシック" charset="0"/>
                <a:cs typeface="ＭＳ Ｐゴシック" charset="0"/>
              </a:rPr>
              <a:t>The event rate in the internal probe is of the order of 1 </a:t>
            </a:r>
            <a:r>
              <a:rPr lang="en-US" sz="2000" dirty="0" err="1">
                <a:solidFill>
                  <a:srgbClr val="FFFF00"/>
                </a:solidFill>
                <a:latin typeface="+mj-lt"/>
                <a:ea typeface="ＭＳ Ｐゴシック" charset="0"/>
                <a:cs typeface="ＭＳ Ｐゴシック" charset="0"/>
              </a:rPr>
              <a:t>MHz</a:t>
            </a:r>
            <a:r>
              <a:rPr lang="en-US" sz="2000" dirty="0" err="1" smtClean="0">
                <a:solidFill>
                  <a:srgbClr val="FFFF00"/>
                </a:solidFill>
                <a:latin typeface="+mj-lt"/>
                <a:ea typeface="ＭＳ Ｐゴシック" charset="0"/>
                <a:cs typeface="ＭＳ Ｐゴシック" charset="0"/>
              </a:rPr>
              <a:t>.</a:t>
            </a:r>
            <a:endParaRPr lang="en-US" sz="2000" dirty="0">
              <a:solidFill>
                <a:srgbClr val="FFFF00"/>
              </a:solidFill>
              <a:latin typeface="+mj-lt"/>
              <a:ea typeface="ＭＳ Ｐゴシック" charset="0"/>
              <a:cs typeface="ＭＳ Ｐゴシック" charset="0"/>
            </a:endParaRPr>
          </a:p>
          <a:p>
            <a:pPr marL="231775" indent="-231775">
              <a:lnSpc>
                <a:spcPts val="2000"/>
              </a:lnSpc>
              <a:spcBef>
                <a:spcPts val="1200"/>
              </a:spcBef>
              <a:buFont typeface="Wingdings" charset="0"/>
              <a:buChar char="§"/>
            </a:pPr>
            <a:r>
              <a:rPr lang="en-US" sz="2000" dirty="0">
                <a:solidFill>
                  <a:srgbClr val="FFFF00"/>
                </a:solidFill>
                <a:latin typeface="+mj-lt"/>
                <a:ea typeface="ＭＳ Ｐゴシック" charset="0"/>
                <a:cs typeface="ＭＳ Ｐゴシック" charset="0"/>
              </a:rPr>
              <a:t>The total average data rate from the PET plate is 2 Gb/s. The available bandwidth is 3.2 Gb/s (4 x LVDS links at 800 Mb/s each</a:t>
            </a:r>
            <a:r>
              <a:rPr lang="en-US" sz="2000" dirty="0" smtClean="0">
                <a:solidFill>
                  <a:srgbClr val="FFFF00"/>
                </a:solidFill>
                <a:latin typeface="+mj-lt"/>
                <a:ea typeface="ＭＳ Ｐゴシック" charset="0"/>
                <a:cs typeface="ＭＳ Ｐゴシック" charset="0"/>
              </a:rPr>
              <a:t>)</a:t>
            </a:r>
            <a:endParaRPr lang="en-US" sz="2000" dirty="0">
              <a:solidFill>
                <a:srgbClr val="FFFF00"/>
              </a:solidFill>
              <a:latin typeface="+mj-lt"/>
              <a:ea typeface="ＭＳ Ｐゴシック" charset="0"/>
              <a:cs typeface="ＭＳ Ｐゴシック" charset="0"/>
            </a:endParaRPr>
          </a:p>
          <a:p>
            <a:pPr marL="231775" indent="-231775">
              <a:lnSpc>
                <a:spcPts val="2000"/>
              </a:lnSpc>
              <a:spcBef>
                <a:spcPts val="1200"/>
              </a:spcBef>
              <a:buFont typeface="Wingdings" charset="0"/>
              <a:buChar char="§"/>
            </a:pPr>
            <a:r>
              <a:rPr lang="en-US" sz="2000" dirty="0" smtClean="0">
                <a:solidFill>
                  <a:srgbClr val="FFFF00"/>
                </a:solidFill>
                <a:latin typeface="+mj-lt"/>
                <a:ea typeface="ＭＳ Ｐゴシック" charset="0"/>
                <a:cs typeface="ＭＳ Ｐゴシック" charset="0"/>
              </a:rPr>
              <a:t>The total average rate from the internal probe is of the order of 1 Gb/s. </a:t>
            </a:r>
            <a:br>
              <a:rPr lang="en-US" sz="2000" dirty="0" smtClean="0">
                <a:solidFill>
                  <a:srgbClr val="FFFF00"/>
                </a:solidFill>
                <a:latin typeface="+mj-lt"/>
                <a:ea typeface="ＭＳ Ｐゴシック" charset="0"/>
                <a:cs typeface="ＭＳ Ｐゴシック" charset="0"/>
              </a:rPr>
            </a:br>
            <a:r>
              <a:rPr lang="en-US" sz="2000" dirty="0" smtClean="0">
                <a:solidFill>
                  <a:srgbClr val="FFFF00"/>
                </a:solidFill>
                <a:latin typeface="+mj-lt"/>
                <a:ea typeface="ＭＳ Ｐゴシック" charset="0"/>
                <a:cs typeface="ＭＳ Ｐゴシック" charset="0"/>
                <a:sym typeface="Wingdings"/>
              </a:rPr>
              <a:t> </a:t>
            </a:r>
            <a:r>
              <a:rPr lang="en-US" sz="2000" dirty="0" smtClean="0">
                <a:solidFill>
                  <a:srgbClr val="FFFF00"/>
                </a:solidFill>
                <a:latin typeface="+mj-lt"/>
                <a:ea typeface="ＭＳ Ｐゴシック" charset="0"/>
                <a:cs typeface="ＭＳ Ｐゴシック" charset="0"/>
              </a:rPr>
              <a:t>Use 2 LVDS links at 800 Mb/s each.</a:t>
            </a:r>
            <a:endParaRPr lang="en-US" sz="2000" dirty="0">
              <a:solidFill>
                <a:srgbClr val="FFFF00"/>
              </a:solidFill>
              <a:latin typeface="+mj-lt"/>
              <a:ea typeface="ＭＳ Ｐゴシック" charset="0"/>
              <a:cs typeface="ＭＳ Ｐゴシック" charset="0"/>
            </a:endParaRPr>
          </a:p>
          <a:p>
            <a:pPr marL="231775" indent="-231775">
              <a:lnSpc>
                <a:spcPts val="2000"/>
              </a:lnSpc>
              <a:spcBef>
                <a:spcPts val="1200"/>
              </a:spcBef>
              <a:buFont typeface="Wingdings" charset="0"/>
              <a:buChar char="§"/>
            </a:pPr>
            <a:r>
              <a:rPr lang="en-US" sz="2000" dirty="0">
                <a:solidFill>
                  <a:srgbClr val="FFFF00"/>
                </a:solidFill>
                <a:latin typeface="+mj-lt"/>
                <a:ea typeface="ＭＳ Ｐゴシック" charset="0"/>
                <a:cs typeface="ＭＳ Ｐゴシック" charset="0"/>
              </a:rPr>
              <a:t>Random coincidence rate is estimated at 250 kHz (assuming 6.25 ns </a:t>
            </a:r>
            <a:r>
              <a:rPr lang="en-US" sz="2000" dirty="0" smtClean="0">
                <a:solidFill>
                  <a:srgbClr val="FFFF00"/>
                </a:solidFill>
                <a:latin typeface="+mj-lt"/>
                <a:ea typeface="ＭＳ Ｐゴシック" charset="0"/>
                <a:cs typeface="ＭＳ Ｐゴシック" charset="0"/>
              </a:rPr>
              <a:t>coincidence </a:t>
            </a:r>
            <a:r>
              <a:rPr lang="en-US" sz="2000" dirty="0">
                <a:solidFill>
                  <a:srgbClr val="FFFF00"/>
                </a:solidFill>
                <a:latin typeface="+mj-lt"/>
                <a:ea typeface="ＭＳ Ｐゴシック" charset="0"/>
                <a:cs typeface="ＭＳ Ｐゴシック" charset="0"/>
              </a:rPr>
              <a:t>window). The true coincidence rate is assumed to be of the same order. Therefore we assume that the total trigger rate is </a:t>
            </a:r>
            <a:r>
              <a:rPr lang="en-US" sz="2000" dirty="0" smtClean="0">
                <a:solidFill>
                  <a:srgbClr val="FFFF00"/>
                </a:solidFill>
                <a:latin typeface="+mj-lt"/>
                <a:ea typeface="ＭＳ Ｐゴシック" charset="0"/>
                <a:cs typeface="ＭＳ Ｐゴシック" charset="0"/>
              </a:rPr>
              <a:t>0.5MHz.</a:t>
            </a:r>
            <a:endParaRPr lang="en-US" sz="2000" dirty="0">
              <a:solidFill>
                <a:srgbClr val="FFFF00"/>
              </a:solidFill>
              <a:latin typeface="+mj-lt"/>
              <a:ea typeface="ＭＳ Ｐゴシック" charset="0"/>
              <a:cs typeface="ＭＳ Ｐゴシック" charset="0"/>
            </a:endParaRPr>
          </a:p>
          <a:p>
            <a:pPr marL="231775" indent="-231775">
              <a:lnSpc>
                <a:spcPts val="2000"/>
              </a:lnSpc>
              <a:spcBef>
                <a:spcPts val="1200"/>
              </a:spcBef>
              <a:buFont typeface="Wingdings" charset="0"/>
              <a:buChar char="§"/>
            </a:pPr>
            <a:r>
              <a:rPr lang="en-US" sz="2000" dirty="0">
                <a:solidFill>
                  <a:srgbClr val="FFFF00"/>
                </a:solidFill>
                <a:latin typeface="+mj-lt"/>
                <a:ea typeface="ＭＳ Ｐゴシック" charset="0"/>
                <a:cs typeface="ＭＳ Ｐゴシック" charset="0"/>
              </a:rPr>
              <a:t>For a trigger rate of </a:t>
            </a:r>
            <a:r>
              <a:rPr lang="en-US" sz="2000" dirty="0" smtClean="0">
                <a:solidFill>
                  <a:srgbClr val="FFFF00"/>
                </a:solidFill>
                <a:latin typeface="+mj-lt"/>
                <a:ea typeface="ＭＳ Ｐゴシック" charset="0"/>
                <a:cs typeface="ＭＳ Ｐゴシック" charset="0"/>
              </a:rPr>
              <a:t>0.5MHz </a:t>
            </a:r>
            <a:r>
              <a:rPr lang="en-US" sz="2000" dirty="0">
                <a:solidFill>
                  <a:srgbClr val="FFFF00"/>
                </a:solidFill>
                <a:latin typeface="+mj-lt"/>
                <a:ea typeface="ＭＳ Ｐゴシック" charset="0"/>
                <a:cs typeface="ＭＳ Ｐゴシック" charset="0"/>
              </a:rPr>
              <a:t>the storage rate is relatively modest (about 100 </a:t>
            </a:r>
            <a:r>
              <a:rPr lang="en-US" sz="2000" dirty="0" err="1">
                <a:solidFill>
                  <a:srgbClr val="FFFF00"/>
                </a:solidFill>
                <a:latin typeface="+mj-lt"/>
                <a:ea typeface="ＭＳ Ｐゴシック" charset="0"/>
                <a:cs typeface="ＭＳ Ｐゴシック" charset="0"/>
              </a:rPr>
              <a:t>Mbyte</a:t>
            </a:r>
            <a:r>
              <a:rPr lang="en-US" sz="2000" dirty="0">
                <a:solidFill>
                  <a:srgbClr val="FFFF00"/>
                </a:solidFill>
                <a:latin typeface="+mj-lt"/>
                <a:ea typeface="ＭＳ Ｐゴシック" charset="0"/>
                <a:cs typeface="ＭＳ Ｐゴシック" charset="0"/>
              </a:rPr>
              <a:t>/s). </a:t>
            </a:r>
          </a:p>
          <a:p>
            <a:pPr marL="231775" indent="-231775">
              <a:lnSpc>
                <a:spcPts val="2000"/>
              </a:lnSpc>
              <a:spcBef>
                <a:spcPts val="1200"/>
              </a:spcBef>
              <a:buFont typeface="Wingdings" charset="0"/>
              <a:buChar char="§"/>
            </a:pPr>
            <a:r>
              <a:rPr lang="en-US" sz="2000" dirty="0">
                <a:solidFill>
                  <a:srgbClr val="FFFF00"/>
                </a:solidFill>
                <a:latin typeface="+mj-lt"/>
                <a:ea typeface="ＭＳ Ｐゴシック" charset="0"/>
                <a:cs typeface="ＭＳ Ｐゴシック" charset="0"/>
              </a:rPr>
              <a:t>The stored data is reduced by a factor 10 after offline filtering with a coincidence window of 600 ps</a:t>
            </a:r>
            <a:r>
              <a:rPr lang="en-US" sz="2000" dirty="0" smtClean="0">
                <a:solidFill>
                  <a:srgbClr val="FFFF00"/>
                </a:solidFill>
                <a:latin typeface="+mj-lt"/>
                <a:ea typeface="ＭＳ Ｐゴシック" charset="0"/>
                <a:cs typeface="ＭＳ Ｐゴシック" charset="0"/>
              </a:rPr>
              <a:t>.</a:t>
            </a:r>
            <a:endParaRPr lang="en-US" sz="2000" dirty="0">
              <a:solidFill>
                <a:srgbClr val="FFFF00"/>
              </a:solidFill>
              <a:latin typeface="+mj-lt"/>
              <a:ea typeface="ＭＳ Ｐゴシック" charset="0"/>
              <a:cs typeface="ＭＳ Ｐゴシック" charset="0"/>
            </a:endParaRPr>
          </a:p>
        </p:txBody>
      </p:sp>
      <p:pic>
        <p:nvPicPr>
          <p:cNvPr id="7" name="Picture 10" descr="lip_logo.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8382972" y="889747"/>
            <a:ext cx="791088" cy="598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10"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Tree>
    <p:extLst>
      <p:ext uri="{BB962C8B-B14F-4D97-AF65-F5344CB8AC3E}">
        <p14:creationId xmlns:p14="http://schemas.microsoft.com/office/powerpoint/2010/main" val="386891196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5</a:t>
            </a:fld>
            <a:endParaRPr lang="en-US" sz="800"/>
          </a:p>
        </p:txBody>
      </p:sp>
      <p:sp>
        <p:nvSpPr>
          <p:cNvPr id="36" name="Title 1"/>
          <p:cNvSpPr>
            <a:spLocks noGrp="1"/>
          </p:cNvSpPr>
          <p:nvPr>
            <p:ph type="title"/>
          </p:nvPr>
        </p:nvSpPr>
        <p:spPr>
          <a:xfrm>
            <a:off x="645005" y="-152400"/>
            <a:ext cx="7772400" cy="1143000"/>
          </a:xfrm>
        </p:spPr>
        <p:txBody>
          <a:bodyPr/>
          <a:lstStyle/>
          <a:p>
            <a:pPr>
              <a:defRPr/>
            </a:pPr>
            <a:r>
              <a:rPr lang="en-US" sz="4000" dirty="0" err="1" smtClean="0"/>
              <a:t>EndoTOFPET</a:t>
            </a:r>
            <a:r>
              <a:rPr lang="en-US" sz="4000" dirty="0" smtClean="0"/>
              <a:t>-US: The Principle</a:t>
            </a:r>
            <a:endParaRPr lang="en-US" sz="4000" dirty="0"/>
          </a:p>
        </p:txBody>
      </p:sp>
      <p:grpSp>
        <p:nvGrpSpPr>
          <p:cNvPr id="3" name="Group 2"/>
          <p:cNvGrpSpPr/>
          <p:nvPr/>
        </p:nvGrpSpPr>
        <p:grpSpPr>
          <a:xfrm>
            <a:off x="384849" y="1354666"/>
            <a:ext cx="8197272" cy="4371879"/>
            <a:chOff x="384849" y="1354666"/>
            <a:chExt cx="8197272" cy="4371879"/>
          </a:xfrm>
        </p:grpSpPr>
        <p:sp>
          <p:nvSpPr>
            <p:cNvPr id="34" name="Rounded Rectangle 33"/>
            <p:cNvSpPr/>
            <p:nvPr/>
          </p:nvSpPr>
          <p:spPr bwMode="auto">
            <a:xfrm>
              <a:off x="2055091" y="1354666"/>
              <a:ext cx="6527030" cy="4371879"/>
            </a:xfrm>
            <a:prstGeom prst="round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pic>
          <p:nvPicPr>
            <p:cNvPr id="7" name="Picture 6" descr="16279.jpg"/>
            <p:cNvPicPr>
              <a:picLocks noChangeAspect="1"/>
            </p:cNvPicPr>
            <p:nvPr/>
          </p:nvPicPr>
          <p:blipFill rotWithShape="1">
            <a:blip r:embed="rId3">
              <a:extLst>
                <a:ext uri="{28A0092B-C50C-407E-A947-70E740481C1C}">
                  <a14:useLocalDpi xmlns:a14="http://schemas.microsoft.com/office/drawing/2010/main" val="0"/>
                </a:ext>
              </a:extLst>
            </a:blip>
            <a:srcRect r="71818" b="17992"/>
            <a:stretch/>
          </p:blipFill>
          <p:spPr>
            <a:xfrm>
              <a:off x="384849" y="1870363"/>
              <a:ext cx="1316182" cy="3064015"/>
            </a:xfrm>
            <a:prstGeom prst="rect">
              <a:avLst/>
            </a:prstGeom>
          </p:spPr>
        </p:pic>
        <p:pic>
          <p:nvPicPr>
            <p:cNvPr id="8" name="Picture 7" descr="302px-Illu_pancrease.s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28589" y="1582112"/>
              <a:ext cx="3835400" cy="3886200"/>
            </a:xfrm>
            <a:prstGeom prst="rect">
              <a:avLst/>
            </a:prstGeom>
            <a:ln>
              <a:solidFill>
                <a:schemeClr val="tx1"/>
              </a:solidFill>
            </a:ln>
          </p:spPr>
        </p:pic>
        <p:sp>
          <p:nvSpPr>
            <p:cNvPr id="9" name="Freeform 8"/>
            <p:cNvSpPr/>
            <p:nvPr/>
          </p:nvSpPr>
          <p:spPr>
            <a:xfrm>
              <a:off x="3738076" y="2116666"/>
              <a:ext cx="1778092" cy="1939637"/>
            </a:xfrm>
            <a:custGeom>
              <a:avLst/>
              <a:gdLst>
                <a:gd name="connsiteX0" fmla="*/ 1008395 w 1778092"/>
                <a:gd name="connsiteY0" fmla="*/ 0 h 1939637"/>
                <a:gd name="connsiteX1" fmla="*/ 1039183 w 1778092"/>
                <a:gd name="connsiteY1" fmla="*/ 38485 h 1939637"/>
                <a:gd name="connsiteX2" fmla="*/ 1069971 w 1778092"/>
                <a:gd name="connsiteY2" fmla="*/ 46182 h 1939637"/>
                <a:gd name="connsiteX3" fmla="*/ 1093062 w 1778092"/>
                <a:gd name="connsiteY3" fmla="*/ 61576 h 1939637"/>
                <a:gd name="connsiteX4" fmla="*/ 1139243 w 1778092"/>
                <a:gd name="connsiteY4" fmla="*/ 76970 h 1939637"/>
                <a:gd name="connsiteX5" fmla="*/ 1170031 w 1778092"/>
                <a:gd name="connsiteY5" fmla="*/ 123152 h 1939637"/>
                <a:gd name="connsiteX6" fmla="*/ 1177728 w 1778092"/>
                <a:gd name="connsiteY6" fmla="*/ 146243 h 1939637"/>
                <a:gd name="connsiteX7" fmla="*/ 1200819 w 1778092"/>
                <a:gd name="connsiteY7" fmla="*/ 153940 h 1939637"/>
                <a:gd name="connsiteX8" fmla="*/ 1223910 w 1778092"/>
                <a:gd name="connsiteY8" fmla="*/ 207819 h 1939637"/>
                <a:gd name="connsiteX9" fmla="*/ 1231607 w 1778092"/>
                <a:gd name="connsiteY9" fmla="*/ 230909 h 1939637"/>
                <a:gd name="connsiteX10" fmla="*/ 1254698 w 1778092"/>
                <a:gd name="connsiteY10" fmla="*/ 238606 h 1939637"/>
                <a:gd name="connsiteX11" fmla="*/ 1300880 w 1778092"/>
                <a:gd name="connsiteY11" fmla="*/ 277091 h 1939637"/>
                <a:gd name="connsiteX12" fmla="*/ 1370152 w 1778092"/>
                <a:gd name="connsiteY12" fmla="*/ 330970 h 1939637"/>
                <a:gd name="connsiteX13" fmla="*/ 1400940 w 1778092"/>
                <a:gd name="connsiteY13" fmla="*/ 338667 h 1939637"/>
                <a:gd name="connsiteX14" fmla="*/ 1447122 w 1778092"/>
                <a:gd name="connsiteY14" fmla="*/ 377152 h 1939637"/>
                <a:gd name="connsiteX15" fmla="*/ 1470213 w 1778092"/>
                <a:gd name="connsiteY15" fmla="*/ 392546 h 1939637"/>
                <a:gd name="connsiteX16" fmla="*/ 1493304 w 1778092"/>
                <a:gd name="connsiteY16" fmla="*/ 415637 h 1939637"/>
                <a:gd name="connsiteX17" fmla="*/ 1554880 w 1778092"/>
                <a:gd name="connsiteY17" fmla="*/ 431031 h 1939637"/>
                <a:gd name="connsiteX18" fmla="*/ 1601062 w 1778092"/>
                <a:gd name="connsiteY18" fmla="*/ 477213 h 1939637"/>
                <a:gd name="connsiteX19" fmla="*/ 1624152 w 1778092"/>
                <a:gd name="connsiteY19" fmla="*/ 500303 h 1939637"/>
                <a:gd name="connsiteX20" fmla="*/ 1678031 w 1778092"/>
                <a:gd name="connsiteY20" fmla="*/ 561879 h 1939637"/>
                <a:gd name="connsiteX21" fmla="*/ 1685728 w 1778092"/>
                <a:gd name="connsiteY21" fmla="*/ 584970 h 1939637"/>
                <a:gd name="connsiteX22" fmla="*/ 1693425 w 1778092"/>
                <a:gd name="connsiteY22" fmla="*/ 615758 h 1939637"/>
                <a:gd name="connsiteX23" fmla="*/ 1708819 w 1778092"/>
                <a:gd name="connsiteY23" fmla="*/ 638849 h 1939637"/>
                <a:gd name="connsiteX24" fmla="*/ 1724213 w 1778092"/>
                <a:gd name="connsiteY24" fmla="*/ 685031 h 1939637"/>
                <a:gd name="connsiteX25" fmla="*/ 1747304 w 1778092"/>
                <a:gd name="connsiteY25" fmla="*/ 746606 h 1939637"/>
                <a:gd name="connsiteX26" fmla="*/ 1762698 w 1778092"/>
                <a:gd name="connsiteY26" fmla="*/ 800485 h 1939637"/>
                <a:gd name="connsiteX27" fmla="*/ 1778092 w 1778092"/>
                <a:gd name="connsiteY27" fmla="*/ 908243 h 1939637"/>
                <a:gd name="connsiteX28" fmla="*/ 1770395 w 1778092"/>
                <a:gd name="connsiteY28" fmla="*/ 1077576 h 1939637"/>
                <a:gd name="connsiteX29" fmla="*/ 1762698 w 1778092"/>
                <a:gd name="connsiteY29" fmla="*/ 1116061 h 1939637"/>
                <a:gd name="connsiteX30" fmla="*/ 1731910 w 1778092"/>
                <a:gd name="connsiteY30" fmla="*/ 1169940 h 1939637"/>
                <a:gd name="connsiteX31" fmla="*/ 1716516 w 1778092"/>
                <a:gd name="connsiteY31" fmla="*/ 1216122 h 1939637"/>
                <a:gd name="connsiteX32" fmla="*/ 1701122 w 1778092"/>
                <a:gd name="connsiteY32" fmla="*/ 1239213 h 1939637"/>
                <a:gd name="connsiteX33" fmla="*/ 1693425 w 1778092"/>
                <a:gd name="connsiteY33" fmla="*/ 1262303 h 1939637"/>
                <a:gd name="connsiteX34" fmla="*/ 1662637 w 1778092"/>
                <a:gd name="connsiteY34" fmla="*/ 1308485 h 1939637"/>
                <a:gd name="connsiteX35" fmla="*/ 1654940 w 1778092"/>
                <a:gd name="connsiteY35" fmla="*/ 1339273 h 1939637"/>
                <a:gd name="connsiteX36" fmla="*/ 1624152 w 1778092"/>
                <a:gd name="connsiteY36" fmla="*/ 1362364 h 1939637"/>
                <a:gd name="connsiteX37" fmla="*/ 1554880 w 1778092"/>
                <a:gd name="connsiteY37" fmla="*/ 1416243 h 1939637"/>
                <a:gd name="connsiteX38" fmla="*/ 1539486 w 1778092"/>
                <a:gd name="connsiteY38" fmla="*/ 1439334 h 1939637"/>
                <a:gd name="connsiteX39" fmla="*/ 1516395 w 1778092"/>
                <a:gd name="connsiteY39" fmla="*/ 1454728 h 1939637"/>
                <a:gd name="connsiteX40" fmla="*/ 1485607 w 1778092"/>
                <a:gd name="connsiteY40" fmla="*/ 1477819 h 1939637"/>
                <a:gd name="connsiteX41" fmla="*/ 1447122 w 1778092"/>
                <a:gd name="connsiteY41" fmla="*/ 1516303 h 1939637"/>
                <a:gd name="connsiteX42" fmla="*/ 1416334 w 1778092"/>
                <a:gd name="connsiteY42" fmla="*/ 1562485 h 1939637"/>
                <a:gd name="connsiteX43" fmla="*/ 1400940 w 1778092"/>
                <a:gd name="connsiteY43" fmla="*/ 1585576 h 1939637"/>
                <a:gd name="connsiteX44" fmla="*/ 1377849 w 1778092"/>
                <a:gd name="connsiteY44" fmla="*/ 1616364 h 1939637"/>
                <a:gd name="connsiteX45" fmla="*/ 1339365 w 1778092"/>
                <a:gd name="connsiteY45" fmla="*/ 1670243 h 1939637"/>
                <a:gd name="connsiteX46" fmla="*/ 1308577 w 1778092"/>
                <a:gd name="connsiteY46" fmla="*/ 1685637 h 1939637"/>
                <a:gd name="connsiteX47" fmla="*/ 1285486 w 1778092"/>
                <a:gd name="connsiteY47" fmla="*/ 1701031 h 1939637"/>
                <a:gd name="connsiteX48" fmla="*/ 1247001 w 1778092"/>
                <a:gd name="connsiteY48" fmla="*/ 1708728 h 1939637"/>
                <a:gd name="connsiteX49" fmla="*/ 1185425 w 1778092"/>
                <a:gd name="connsiteY49" fmla="*/ 1731819 h 1939637"/>
                <a:gd name="connsiteX50" fmla="*/ 1131546 w 1778092"/>
                <a:gd name="connsiteY50" fmla="*/ 1724122 h 1939637"/>
                <a:gd name="connsiteX51" fmla="*/ 1108455 w 1778092"/>
                <a:gd name="connsiteY51" fmla="*/ 1716425 h 1939637"/>
                <a:gd name="connsiteX52" fmla="*/ 1008395 w 1778092"/>
                <a:gd name="connsiteY52" fmla="*/ 1693334 h 1939637"/>
                <a:gd name="connsiteX53" fmla="*/ 900637 w 1778092"/>
                <a:gd name="connsiteY53" fmla="*/ 1685637 h 1939637"/>
                <a:gd name="connsiteX54" fmla="*/ 831365 w 1778092"/>
                <a:gd name="connsiteY54" fmla="*/ 1677940 h 1939637"/>
                <a:gd name="connsiteX55" fmla="*/ 808274 w 1778092"/>
                <a:gd name="connsiteY55" fmla="*/ 1670243 h 1939637"/>
                <a:gd name="connsiteX56" fmla="*/ 669728 w 1778092"/>
                <a:gd name="connsiteY56" fmla="*/ 1654849 h 1939637"/>
                <a:gd name="connsiteX57" fmla="*/ 585062 w 1778092"/>
                <a:gd name="connsiteY57" fmla="*/ 1631758 h 1939637"/>
                <a:gd name="connsiteX58" fmla="*/ 508092 w 1778092"/>
                <a:gd name="connsiteY58" fmla="*/ 1608667 h 1939637"/>
                <a:gd name="connsiteX59" fmla="*/ 469607 w 1778092"/>
                <a:gd name="connsiteY59" fmla="*/ 1600970 h 1939637"/>
                <a:gd name="connsiteX60" fmla="*/ 438819 w 1778092"/>
                <a:gd name="connsiteY60" fmla="*/ 1593273 h 1939637"/>
                <a:gd name="connsiteX61" fmla="*/ 254092 w 1778092"/>
                <a:gd name="connsiteY61" fmla="*/ 1585576 h 1939637"/>
                <a:gd name="connsiteX62" fmla="*/ 223304 w 1778092"/>
                <a:gd name="connsiteY62" fmla="*/ 1593273 h 1939637"/>
                <a:gd name="connsiteX63" fmla="*/ 200213 w 1778092"/>
                <a:gd name="connsiteY63" fmla="*/ 1616364 h 1939637"/>
                <a:gd name="connsiteX64" fmla="*/ 169425 w 1778092"/>
                <a:gd name="connsiteY64" fmla="*/ 1662546 h 1939637"/>
                <a:gd name="connsiteX65" fmla="*/ 146334 w 1778092"/>
                <a:gd name="connsiteY65" fmla="*/ 1693334 h 1939637"/>
                <a:gd name="connsiteX66" fmla="*/ 107849 w 1778092"/>
                <a:gd name="connsiteY66" fmla="*/ 1762606 h 1939637"/>
                <a:gd name="connsiteX67" fmla="*/ 84759 w 1778092"/>
                <a:gd name="connsiteY67" fmla="*/ 1778000 h 1939637"/>
                <a:gd name="connsiteX68" fmla="*/ 77062 w 1778092"/>
                <a:gd name="connsiteY68" fmla="*/ 1801091 h 1939637"/>
                <a:gd name="connsiteX69" fmla="*/ 30880 w 1778092"/>
                <a:gd name="connsiteY69" fmla="*/ 1831879 h 1939637"/>
                <a:gd name="connsiteX70" fmla="*/ 15486 w 1778092"/>
                <a:gd name="connsiteY70" fmla="*/ 1854970 h 1939637"/>
                <a:gd name="connsiteX71" fmla="*/ 7789 w 1778092"/>
                <a:gd name="connsiteY71" fmla="*/ 1878061 h 1939637"/>
                <a:gd name="connsiteX72" fmla="*/ 92 w 1778092"/>
                <a:gd name="connsiteY72" fmla="*/ 1939637 h 193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778092" h="1939637">
                  <a:moveTo>
                    <a:pt x="1008395" y="0"/>
                  </a:moveTo>
                  <a:cubicBezTo>
                    <a:pt x="1018658" y="12828"/>
                    <a:pt x="1026040" y="28628"/>
                    <a:pt x="1039183" y="38485"/>
                  </a:cubicBezTo>
                  <a:cubicBezTo>
                    <a:pt x="1047646" y="44832"/>
                    <a:pt x="1060248" y="42015"/>
                    <a:pt x="1069971" y="46182"/>
                  </a:cubicBezTo>
                  <a:cubicBezTo>
                    <a:pt x="1078474" y="49826"/>
                    <a:pt x="1084609" y="57819"/>
                    <a:pt x="1093062" y="61576"/>
                  </a:cubicBezTo>
                  <a:cubicBezTo>
                    <a:pt x="1107890" y="68166"/>
                    <a:pt x="1139243" y="76970"/>
                    <a:pt x="1139243" y="76970"/>
                  </a:cubicBezTo>
                  <a:cubicBezTo>
                    <a:pt x="1149506" y="92364"/>
                    <a:pt x="1164180" y="105600"/>
                    <a:pt x="1170031" y="123152"/>
                  </a:cubicBezTo>
                  <a:cubicBezTo>
                    <a:pt x="1172597" y="130849"/>
                    <a:pt x="1171991" y="140506"/>
                    <a:pt x="1177728" y="146243"/>
                  </a:cubicBezTo>
                  <a:cubicBezTo>
                    <a:pt x="1183465" y="151980"/>
                    <a:pt x="1193122" y="151374"/>
                    <a:pt x="1200819" y="153940"/>
                  </a:cubicBezTo>
                  <a:cubicBezTo>
                    <a:pt x="1218869" y="208089"/>
                    <a:pt x="1195378" y="141246"/>
                    <a:pt x="1223910" y="207819"/>
                  </a:cubicBezTo>
                  <a:cubicBezTo>
                    <a:pt x="1227106" y="215276"/>
                    <a:pt x="1225870" y="225172"/>
                    <a:pt x="1231607" y="230909"/>
                  </a:cubicBezTo>
                  <a:cubicBezTo>
                    <a:pt x="1237344" y="236646"/>
                    <a:pt x="1247001" y="236040"/>
                    <a:pt x="1254698" y="238606"/>
                  </a:cubicBezTo>
                  <a:cubicBezTo>
                    <a:pt x="1322159" y="306067"/>
                    <a:pt x="1236584" y="223511"/>
                    <a:pt x="1300880" y="277091"/>
                  </a:cubicBezTo>
                  <a:cubicBezTo>
                    <a:pt x="1324174" y="296502"/>
                    <a:pt x="1336805" y="322633"/>
                    <a:pt x="1370152" y="330970"/>
                  </a:cubicBezTo>
                  <a:lnTo>
                    <a:pt x="1400940" y="338667"/>
                  </a:lnTo>
                  <a:cubicBezTo>
                    <a:pt x="1458271" y="376887"/>
                    <a:pt x="1387858" y="327765"/>
                    <a:pt x="1447122" y="377152"/>
                  </a:cubicBezTo>
                  <a:cubicBezTo>
                    <a:pt x="1454229" y="383074"/>
                    <a:pt x="1463106" y="386624"/>
                    <a:pt x="1470213" y="392546"/>
                  </a:cubicBezTo>
                  <a:cubicBezTo>
                    <a:pt x="1478575" y="399515"/>
                    <a:pt x="1483394" y="411133"/>
                    <a:pt x="1493304" y="415637"/>
                  </a:cubicBezTo>
                  <a:cubicBezTo>
                    <a:pt x="1512565" y="424392"/>
                    <a:pt x="1554880" y="431031"/>
                    <a:pt x="1554880" y="431031"/>
                  </a:cubicBezTo>
                  <a:lnTo>
                    <a:pt x="1601062" y="477213"/>
                  </a:lnTo>
                  <a:cubicBezTo>
                    <a:pt x="1608759" y="484910"/>
                    <a:pt x="1618114" y="491246"/>
                    <a:pt x="1624152" y="500303"/>
                  </a:cubicBezTo>
                  <a:cubicBezTo>
                    <a:pt x="1660071" y="554182"/>
                    <a:pt x="1639546" y="536222"/>
                    <a:pt x="1678031" y="561879"/>
                  </a:cubicBezTo>
                  <a:cubicBezTo>
                    <a:pt x="1680597" y="569576"/>
                    <a:pt x="1683499" y="577169"/>
                    <a:pt x="1685728" y="584970"/>
                  </a:cubicBezTo>
                  <a:cubicBezTo>
                    <a:pt x="1688634" y="595141"/>
                    <a:pt x="1689258" y="606035"/>
                    <a:pt x="1693425" y="615758"/>
                  </a:cubicBezTo>
                  <a:cubicBezTo>
                    <a:pt x="1697069" y="624261"/>
                    <a:pt x="1705062" y="630396"/>
                    <a:pt x="1708819" y="638849"/>
                  </a:cubicBezTo>
                  <a:cubicBezTo>
                    <a:pt x="1715409" y="653677"/>
                    <a:pt x="1716956" y="670517"/>
                    <a:pt x="1724213" y="685031"/>
                  </a:cubicBezTo>
                  <a:cubicBezTo>
                    <a:pt x="1748127" y="732858"/>
                    <a:pt x="1733331" y="697702"/>
                    <a:pt x="1747304" y="746606"/>
                  </a:cubicBezTo>
                  <a:cubicBezTo>
                    <a:pt x="1754624" y="772227"/>
                    <a:pt x="1757886" y="771612"/>
                    <a:pt x="1762698" y="800485"/>
                  </a:cubicBezTo>
                  <a:cubicBezTo>
                    <a:pt x="1768663" y="836275"/>
                    <a:pt x="1778092" y="908243"/>
                    <a:pt x="1778092" y="908243"/>
                  </a:cubicBezTo>
                  <a:cubicBezTo>
                    <a:pt x="1775526" y="964687"/>
                    <a:pt x="1774569" y="1021228"/>
                    <a:pt x="1770395" y="1077576"/>
                  </a:cubicBezTo>
                  <a:cubicBezTo>
                    <a:pt x="1769429" y="1090623"/>
                    <a:pt x="1766835" y="1103650"/>
                    <a:pt x="1762698" y="1116061"/>
                  </a:cubicBezTo>
                  <a:cubicBezTo>
                    <a:pt x="1742220" y="1177495"/>
                    <a:pt x="1754432" y="1119265"/>
                    <a:pt x="1731910" y="1169940"/>
                  </a:cubicBezTo>
                  <a:cubicBezTo>
                    <a:pt x="1725320" y="1184768"/>
                    <a:pt x="1725517" y="1202621"/>
                    <a:pt x="1716516" y="1216122"/>
                  </a:cubicBezTo>
                  <a:cubicBezTo>
                    <a:pt x="1711385" y="1223819"/>
                    <a:pt x="1705259" y="1230939"/>
                    <a:pt x="1701122" y="1239213"/>
                  </a:cubicBezTo>
                  <a:cubicBezTo>
                    <a:pt x="1697494" y="1246469"/>
                    <a:pt x="1697365" y="1255211"/>
                    <a:pt x="1693425" y="1262303"/>
                  </a:cubicBezTo>
                  <a:cubicBezTo>
                    <a:pt x="1684440" y="1278476"/>
                    <a:pt x="1662637" y="1308485"/>
                    <a:pt x="1662637" y="1308485"/>
                  </a:cubicBezTo>
                  <a:cubicBezTo>
                    <a:pt x="1660071" y="1318748"/>
                    <a:pt x="1661089" y="1330665"/>
                    <a:pt x="1654940" y="1339273"/>
                  </a:cubicBezTo>
                  <a:cubicBezTo>
                    <a:pt x="1647484" y="1349712"/>
                    <a:pt x="1633740" y="1353841"/>
                    <a:pt x="1624152" y="1362364"/>
                  </a:cubicBezTo>
                  <a:cubicBezTo>
                    <a:pt x="1564240" y="1415620"/>
                    <a:pt x="1610316" y="1388525"/>
                    <a:pt x="1554880" y="1416243"/>
                  </a:cubicBezTo>
                  <a:cubicBezTo>
                    <a:pt x="1549749" y="1423940"/>
                    <a:pt x="1546027" y="1432793"/>
                    <a:pt x="1539486" y="1439334"/>
                  </a:cubicBezTo>
                  <a:cubicBezTo>
                    <a:pt x="1532945" y="1445875"/>
                    <a:pt x="1523923" y="1449351"/>
                    <a:pt x="1516395" y="1454728"/>
                  </a:cubicBezTo>
                  <a:cubicBezTo>
                    <a:pt x="1505956" y="1462184"/>
                    <a:pt x="1494678" y="1468748"/>
                    <a:pt x="1485607" y="1477819"/>
                  </a:cubicBezTo>
                  <a:cubicBezTo>
                    <a:pt x="1434294" y="1529131"/>
                    <a:pt x="1508698" y="1475252"/>
                    <a:pt x="1447122" y="1516303"/>
                  </a:cubicBezTo>
                  <a:lnTo>
                    <a:pt x="1416334" y="1562485"/>
                  </a:lnTo>
                  <a:cubicBezTo>
                    <a:pt x="1411203" y="1570182"/>
                    <a:pt x="1406490" y="1578175"/>
                    <a:pt x="1400940" y="1585576"/>
                  </a:cubicBezTo>
                  <a:cubicBezTo>
                    <a:pt x="1393243" y="1595839"/>
                    <a:pt x="1385305" y="1605925"/>
                    <a:pt x="1377849" y="1616364"/>
                  </a:cubicBezTo>
                  <a:cubicBezTo>
                    <a:pt x="1369311" y="1628317"/>
                    <a:pt x="1348630" y="1662302"/>
                    <a:pt x="1339365" y="1670243"/>
                  </a:cubicBezTo>
                  <a:cubicBezTo>
                    <a:pt x="1330653" y="1677710"/>
                    <a:pt x="1318539" y="1679944"/>
                    <a:pt x="1308577" y="1685637"/>
                  </a:cubicBezTo>
                  <a:cubicBezTo>
                    <a:pt x="1300545" y="1690227"/>
                    <a:pt x="1294148" y="1697783"/>
                    <a:pt x="1285486" y="1701031"/>
                  </a:cubicBezTo>
                  <a:cubicBezTo>
                    <a:pt x="1273237" y="1705625"/>
                    <a:pt x="1259693" y="1705555"/>
                    <a:pt x="1247001" y="1708728"/>
                  </a:cubicBezTo>
                  <a:cubicBezTo>
                    <a:pt x="1230913" y="1712750"/>
                    <a:pt x="1197196" y="1727110"/>
                    <a:pt x="1185425" y="1731819"/>
                  </a:cubicBezTo>
                  <a:cubicBezTo>
                    <a:pt x="1167465" y="1729253"/>
                    <a:pt x="1149336" y="1727680"/>
                    <a:pt x="1131546" y="1724122"/>
                  </a:cubicBezTo>
                  <a:cubicBezTo>
                    <a:pt x="1123590" y="1722531"/>
                    <a:pt x="1116282" y="1718560"/>
                    <a:pt x="1108455" y="1716425"/>
                  </a:cubicBezTo>
                  <a:cubicBezTo>
                    <a:pt x="1098454" y="1713697"/>
                    <a:pt x="1027887" y="1695386"/>
                    <a:pt x="1008395" y="1693334"/>
                  </a:cubicBezTo>
                  <a:cubicBezTo>
                    <a:pt x="972582" y="1689564"/>
                    <a:pt x="936512" y="1688757"/>
                    <a:pt x="900637" y="1685637"/>
                  </a:cubicBezTo>
                  <a:cubicBezTo>
                    <a:pt x="877492" y="1683624"/>
                    <a:pt x="854456" y="1680506"/>
                    <a:pt x="831365" y="1677940"/>
                  </a:cubicBezTo>
                  <a:cubicBezTo>
                    <a:pt x="823668" y="1675374"/>
                    <a:pt x="816256" y="1671694"/>
                    <a:pt x="808274" y="1670243"/>
                  </a:cubicBezTo>
                  <a:cubicBezTo>
                    <a:pt x="781641" y="1665401"/>
                    <a:pt x="691829" y="1657059"/>
                    <a:pt x="669728" y="1654849"/>
                  </a:cubicBezTo>
                  <a:cubicBezTo>
                    <a:pt x="611135" y="1635318"/>
                    <a:pt x="639458" y="1642637"/>
                    <a:pt x="585062" y="1631758"/>
                  </a:cubicBezTo>
                  <a:cubicBezTo>
                    <a:pt x="545345" y="1605280"/>
                    <a:pt x="574130" y="1619673"/>
                    <a:pt x="508092" y="1608667"/>
                  </a:cubicBezTo>
                  <a:cubicBezTo>
                    <a:pt x="495188" y="1606516"/>
                    <a:pt x="482378" y="1603808"/>
                    <a:pt x="469607" y="1600970"/>
                  </a:cubicBezTo>
                  <a:cubicBezTo>
                    <a:pt x="459280" y="1598675"/>
                    <a:pt x="449371" y="1594027"/>
                    <a:pt x="438819" y="1593273"/>
                  </a:cubicBezTo>
                  <a:cubicBezTo>
                    <a:pt x="377347" y="1588882"/>
                    <a:pt x="315668" y="1588142"/>
                    <a:pt x="254092" y="1585576"/>
                  </a:cubicBezTo>
                  <a:cubicBezTo>
                    <a:pt x="243829" y="1588142"/>
                    <a:pt x="232489" y="1588025"/>
                    <a:pt x="223304" y="1593273"/>
                  </a:cubicBezTo>
                  <a:cubicBezTo>
                    <a:pt x="213853" y="1598674"/>
                    <a:pt x="206896" y="1607772"/>
                    <a:pt x="200213" y="1616364"/>
                  </a:cubicBezTo>
                  <a:cubicBezTo>
                    <a:pt x="188854" y="1630968"/>
                    <a:pt x="180526" y="1647745"/>
                    <a:pt x="169425" y="1662546"/>
                  </a:cubicBezTo>
                  <a:lnTo>
                    <a:pt x="146334" y="1693334"/>
                  </a:lnTo>
                  <a:cubicBezTo>
                    <a:pt x="138313" y="1717397"/>
                    <a:pt x="130535" y="1747481"/>
                    <a:pt x="107849" y="1762606"/>
                  </a:cubicBezTo>
                  <a:lnTo>
                    <a:pt x="84759" y="1778000"/>
                  </a:lnTo>
                  <a:cubicBezTo>
                    <a:pt x="82193" y="1785697"/>
                    <a:pt x="82799" y="1795354"/>
                    <a:pt x="77062" y="1801091"/>
                  </a:cubicBezTo>
                  <a:cubicBezTo>
                    <a:pt x="63980" y="1814173"/>
                    <a:pt x="30880" y="1831879"/>
                    <a:pt x="30880" y="1831879"/>
                  </a:cubicBezTo>
                  <a:cubicBezTo>
                    <a:pt x="25749" y="1839576"/>
                    <a:pt x="19623" y="1846696"/>
                    <a:pt x="15486" y="1854970"/>
                  </a:cubicBezTo>
                  <a:cubicBezTo>
                    <a:pt x="11858" y="1862227"/>
                    <a:pt x="9757" y="1870190"/>
                    <a:pt x="7789" y="1878061"/>
                  </a:cubicBezTo>
                  <a:cubicBezTo>
                    <a:pt x="-1418" y="1914887"/>
                    <a:pt x="92" y="1908880"/>
                    <a:pt x="92" y="1939637"/>
                  </a:cubicBezTo>
                </a:path>
              </a:pathLst>
            </a:custGeom>
            <a:ln w="28575" cmpd="sng">
              <a:solidFill>
                <a:schemeClr val="tx1"/>
              </a:solidFill>
            </a:ln>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 name="Can 9"/>
            <p:cNvSpPr/>
            <p:nvPr/>
          </p:nvSpPr>
          <p:spPr bwMode="auto">
            <a:xfrm>
              <a:off x="3699684" y="4039081"/>
              <a:ext cx="67348" cy="154613"/>
            </a:xfrm>
            <a:prstGeom prst="can">
              <a:avLst/>
            </a:prstGeom>
            <a:solidFill>
              <a:srgbClr val="B9088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 name="Can 10"/>
            <p:cNvSpPr/>
            <p:nvPr/>
          </p:nvSpPr>
          <p:spPr bwMode="auto">
            <a:xfrm flipV="1">
              <a:off x="3699684" y="4178781"/>
              <a:ext cx="67348" cy="154613"/>
            </a:xfrm>
            <a:prstGeom prst="can">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2" name="Straight Connector 11"/>
            <p:cNvCxnSpPr>
              <a:stCxn id="11" idx="3"/>
              <a:endCxn id="17" idx="0"/>
            </p:cNvCxnSpPr>
            <p:nvPr/>
          </p:nvCxnSpPr>
          <p:spPr bwMode="auto">
            <a:xfrm flipV="1">
              <a:off x="3733358" y="1991382"/>
              <a:ext cx="4089146" cy="2187399"/>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3" name="Straight Connector 12"/>
            <p:cNvCxnSpPr>
              <a:stCxn id="28" idx="0"/>
              <a:endCxn id="11" idx="0"/>
            </p:cNvCxnSpPr>
            <p:nvPr/>
          </p:nvCxnSpPr>
          <p:spPr bwMode="auto">
            <a:xfrm flipH="1">
              <a:off x="3733358" y="2489697"/>
              <a:ext cx="3591801" cy="1826860"/>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4" name="Straight Connector 13"/>
            <p:cNvCxnSpPr>
              <a:stCxn id="28" idx="1"/>
              <a:endCxn id="11" idx="0"/>
            </p:cNvCxnSpPr>
            <p:nvPr/>
          </p:nvCxnSpPr>
          <p:spPr bwMode="auto">
            <a:xfrm flipH="1" flipV="1">
              <a:off x="3733358" y="4316557"/>
              <a:ext cx="3591801" cy="1043996"/>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5" name="Straight Connector 14"/>
            <p:cNvCxnSpPr/>
            <p:nvPr/>
          </p:nvCxnSpPr>
          <p:spPr bwMode="auto">
            <a:xfrm flipH="1" flipV="1">
              <a:off x="3733358" y="4178781"/>
              <a:ext cx="4198956" cy="603305"/>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grpSp>
          <p:nvGrpSpPr>
            <p:cNvPr id="16" name="Group 15"/>
            <p:cNvGrpSpPr/>
            <p:nvPr/>
          </p:nvGrpSpPr>
          <p:grpSpPr>
            <a:xfrm>
              <a:off x="7078629" y="1929748"/>
              <a:ext cx="990405" cy="3492436"/>
              <a:chOff x="5614046" y="2165233"/>
              <a:chExt cx="990405" cy="3492436"/>
            </a:xfrm>
          </p:grpSpPr>
          <p:sp>
            <p:nvSpPr>
              <p:cNvPr id="17" name="Block Arc 16"/>
              <p:cNvSpPr/>
              <p:nvPr/>
            </p:nvSpPr>
            <p:spPr bwMode="auto">
              <a:xfrm rot="5400000">
                <a:off x="4860860" y="3415764"/>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8" name="Straight Connector 17"/>
              <p:cNvCxnSpPr/>
              <p:nvPr/>
            </p:nvCxnSpPr>
            <p:spPr bwMode="auto">
              <a:xfrm flipV="1">
                <a:off x="5895381" y="5138930"/>
                <a:ext cx="497345" cy="498315"/>
              </a:xfrm>
              <a:prstGeom prst="line">
                <a:avLst/>
              </a:prstGeom>
              <a:solidFill>
                <a:schemeClr val="accent1"/>
              </a:solidFill>
              <a:ln w="28575" cap="flat" cmpd="sng" algn="ctr">
                <a:noFill/>
                <a:prstDash val="solid"/>
                <a:round/>
                <a:headEnd type="none" w="med" len="med"/>
                <a:tailEnd type="none" w="med" len="med"/>
              </a:ln>
              <a:effectLst/>
            </p:spPr>
          </p:cxnSp>
          <p:sp>
            <p:nvSpPr>
              <p:cNvPr id="19" name="Block Arc 18"/>
              <p:cNvSpPr/>
              <p:nvPr/>
            </p:nvSpPr>
            <p:spPr bwMode="auto">
              <a:xfrm rot="5400000">
                <a:off x="4801589" y="3474088"/>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0" name="Block Arc 19"/>
              <p:cNvSpPr/>
              <p:nvPr/>
            </p:nvSpPr>
            <p:spPr bwMode="auto">
              <a:xfrm rot="5400000">
                <a:off x="4746711" y="3528966"/>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1" name="Block Arc 20"/>
              <p:cNvSpPr/>
              <p:nvPr/>
            </p:nvSpPr>
            <p:spPr bwMode="auto">
              <a:xfrm rot="5400000">
                <a:off x="4683994" y="3583845"/>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2" name="Block Arc 21"/>
              <p:cNvSpPr/>
              <p:nvPr/>
            </p:nvSpPr>
            <p:spPr bwMode="auto">
              <a:xfrm rot="5400000">
                <a:off x="4624723" y="3642169"/>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3" name="Block Arc 22"/>
              <p:cNvSpPr/>
              <p:nvPr/>
            </p:nvSpPr>
            <p:spPr bwMode="auto">
              <a:xfrm rot="5400000">
                <a:off x="4574238" y="3685764"/>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4" name="Block Arc 23"/>
              <p:cNvSpPr/>
              <p:nvPr/>
            </p:nvSpPr>
            <p:spPr bwMode="auto">
              <a:xfrm rot="5400000">
                <a:off x="4514967" y="3744088"/>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5" name="Block Arc 24"/>
              <p:cNvSpPr/>
              <p:nvPr/>
            </p:nvSpPr>
            <p:spPr bwMode="auto">
              <a:xfrm rot="5400000">
                <a:off x="4468876" y="37999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6" name="Block Arc 25"/>
              <p:cNvSpPr/>
              <p:nvPr/>
            </p:nvSpPr>
            <p:spPr bwMode="auto">
              <a:xfrm rot="5400000">
                <a:off x="4429678" y="38391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7" name="Block Arc 26"/>
              <p:cNvSpPr/>
              <p:nvPr/>
            </p:nvSpPr>
            <p:spPr bwMode="auto">
              <a:xfrm rot="5400000">
                <a:off x="4398320" y="38783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8" name="Block Arc 27"/>
              <p:cNvSpPr/>
              <p:nvPr/>
            </p:nvSpPr>
            <p:spPr bwMode="auto">
              <a:xfrm rot="5400000">
                <a:off x="4363515" y="3914079"/>
                <a:ext cx="2994121" cy="493060"/>
              </a:xfrm>
              <a:prstGeom prst="blockArc">
                <a:avLst/>
              </a:prstGeom>
              <a:solidFill>
                <a:schemeClr val="bg1">
                  <a:lumMod val="65000"/>
                </a:schemeClr>
              </a:solidFill>
              <a:ln w="12700" cap="flat" cmpd="sng" algn="ctr">
                <a:solidFill>
                  <a:schemeClr val="bg1">
                    <a:lumMod val="6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29" name="Straight Connector 28"/>
              <p:cNvCxnSpPr/>
              <p:nvPr/>
            </p:nvCxnSpPr>
            <p:spPr bwMode="auto">
              <a:xfrm flipV="1">
                <a:off x="5884096" y="2195507"/>
                <a:ext cx="497345" cy="498315"/>
              </a:xfrm>
              <a:prstGeom prst="line">
                <a:avLst/>
              </a:prstGeom>
              <a:solidFill>
                <a:schemeClr val="accent1"/>
              </a:solidFill>
              <a:ln w="76200" cap="flat" cmpd="sng" algn="ctr">
                <a:solidFill>
                  <a:schemeClr val="bg1">
                    <a:lumMod val="65000"/>
                  </a:schemeClr>
                </a:solidFill>
                <a:prstDash val="solid"/>
                <a:round/>
                <a:headEnd type="none" w="med" len="med"/>
                <a:tailEnd type="none" w="med" len="med"/>
              </a:ln>
              <a:effectLst/>
            </p:spPr>
          </p:cxnSp>
        </p:grpSp>
        <p:sp>
          <p:nvSpPr>
            <p:cNvPr id="30" name="Oval 29"/>
            <p:cNvSpPr/>
            <p:nvPr/>
          </p:nvSpPr>
          <p:spPr bwMode="auto">
            <a:xfrm>
              <a:off x="4090873" y="4185025"/>
              <a:ext cx="101920" cy="101920"/>
            </a:xfrm>
            <a:prstGeom prst="ellipse">
              <a:avLst/>
            </a:prstGeom>
            <a:solidFill>
              <a:srgbClr val="FF0000"/>
            </a:solidFill>
            <a:ln w="2857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5" name="Notched Right Arrow 34"/>
            <p:cNvSpPr/>
            <p:nvPr/>
          </p:nvSpPr>
          <p:spPr bwMode="auto">
            <a:xfrm>
              <a:off x="1516302" y="4025515"/>
              <a:ext cx="1039091" cy="515697"/>
            </a:xfrm>
            <a:prstGeom prst="notchedRightArrow">
              <a:avLst/>
            </a:prstGeom>
            <a:solidFill>
              <a:srgbClr val="660066"/>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7" name="TextBox 36"/>
            <p:cNvSpPr txBox="1"/>
            <p:nvPr/>
          </p:nvSpPr>
          <p:spPr>
            <a:xfrm rot="16200000">
              <a:off x="7427577" y="3278909"/>
              <a:ext cx="1753605" cy="338554"/>
            </a:xfrm>
            <a:prstGeom prst="rect">
              <a:avLst/>
            </a:prstGeom>
            <a:noFill/>
          </p:spPr>
          <p:txBody>
            <a:bodyPr wrap="none" rtlCol="0">
              <a:spAutoFit/>
            </a:bodyPr>
            <a:lstStyle/>
            <a:p>
              <a:r>
                <a:rPr lang="en-US" dirty="0" smtClean="0"/>
                <a:t>External PET Plate</a:t>
              </a:r>
              <a:endParaRPr lang="en-US" dirty="0"/>
            </a:p>
          </p:txBody>
        </p:sp>
        <p:sp>
          <p:nvSpPr>
            <p:cNvPr id="33" name="Rectangle 32"/>
            <p:cNvSpPr/>
            <p:nvPr/>
          </p:nvSpPr>
          <p:spPr bwMode="auto">
            <a:xfrm>
              <a:off x="3024909" y="1631758"/>
              <a:ext cx="1331576" cy="392545"/>
            </a:xfrm>
            <a:prstGeom prst="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 name="Rectangle 1"/>
            <p:cNvSpPr/>
            <p:nvPr/>
          </p:nvSpPr>
          <p:spPr bwMode="auto">
            <a:xfrm>
              <a:off x="754303" y="4502727"/>
              <a:ext cx="45719" cy="130849"/>
            </a:xfrm>
            <a:prstGeom prst="rect">
              <a:avLst/>
            </a:prstGeom>
            <a:solidFill>
              <a:schemeClr val="accent1">
                <a:lumMod val="60000"/>
                <a:lumOff val="40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sp>
        <p:nvSpPr>
          <p:cNvPr id="38"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39"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Tree>
    <p:extLst>
      <p:ext uri="{BB962C8B-B14F-4D97-AF65-F5344CB8AC3E}">
        <p14:creationId xmlns:p14="http://schemas.microsoft.com/office/powerpoint/2010/main" val="359733924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6</a:t>
            </a:fld>
            <a:endParaRPr lang="en-US" sz="800"/>
          </a:p>
        </p:txBody>
      </p:sp>
      <p:sp>
        <p:nvSpPr>
          <p:cNvPr id="36" name="Title 1"/>
          <p:cNvSpPr>
            <a:spLocks noGrp="1"/>
          </p:cNvSpPr>
          <p:nvPr>
            <p:ph type="title"/>
          </p:nvPr>
        </p:nvSpPr>
        <p:spPr>
          <a:xfrm>
            <a:off x="645005" y="-152400"/>
            <a:ext cx="7772400" cy="1143000"/>
          </a:xfrm>
        </p:spPr>
        <p:txBody>
          <a:bodyPr/>
          <a:lstStyle/>
          <a:p>
            <a:pPr>
              <a:defRPr/>
            </a:pPr>
            <a:r>
              <a:rPr lang="en-US" sz="4000" dirty="0" err="1" smtClean="0"/>
              <a:t>EndoTOFPET</a:t>
            </a:r>
            <a:r>
              <a:rPr lang="en-US" sz="4000" dirty="0" smtClean="0"/>
              <a:t>-US: The Principle</a:t>
            </a:r>
            <a:endParaRPr lang="en-US" sz="4000" dirty="0"/>
          </a:p>
        </p:txBody>
      </p:sp>
      <p:sp>
        <p:nvSpPr>
          <p:cNvPr id="34" name="Rounded Rectangle 33"/>
          <p:cNvSpPr/>
          <p:nvPr/>
        </p:nvSpPr>
        <p:spPr bwMode="auto">
          <a:xfrm>
            <a:off x="2055091" y="1354666"/>
            <a:ext cx="6527030" cy="4371879"/>
          </a:xfrm>
          <a:prstGeom prst="round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pic>
        <p:nvPicPr>
          <p:cNvPr id="7" name="Picture 6" descr="16279.jpg"/>
          <p:cNvPicPr>
            <a:picLocks noChangeAspect="1"/>
          </p:cNvPicPr>
          <p:nvPr/>
        </p:nvPicPr>
        <p:blipFill rotWithShape="1">
          <a:blip r:embed="rId2">
            <a:extLst>
              <a:ext uri="{28A0092B-C50C-407E-A947-70E740481C1C}">
                <a14:useLocalDpi xmlns:a14="http://schemas.microsoft.com/office/drawing/2010/main" val="0"/>
              </a:ext>
            </a:extLst>
          </a:blip>
          <a:srcRect r="71818" b="17992"/>
          <a:stretch/>
        </p:blipFill>
        <p:spPr>
          <a:xfrm>
            <a:off x="384849" y="1870363"/>
            <a:ext cx="1316182" cy="3064015"/>
          </a:xfrm>
          <a:prstGeom prst="rect">
            <a:avLst/>
          </a:prstGeom>
        </p:spPr>
      </p:pic>
      <p:pic>
        <p:nvPicPr>
          <p:cNvPr id="8" name="Picture 7" descr="302px-Illu_pancrease.sv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8589" y="1582112"/>
            <a:ext cx="3835400" cy="3886200"/>
          </a:xfrm>
          <a:prstGeom prst="rect">
            <a:avLst/>
          </a:prstGeom>
          <a:ln>
            <a:solidFill>
              <a:schemeClr val="tx1"/>
            </a:solidFill>
          </a:ln>
        </p:spPr>
      </p:pic>
      <p:sp>
        <p:nvSpPr>
          <p:cNvPr id="9" name="Freeform 8"/>
          <p:cNvSpPr/>
          <p:nvPr/>
        </p:nvSpPr>
        <p:spPr>
          <a:xfrm>
            <a:off x="3738076" y="2116666"/>
            <a:ext cx="1778092" cy="1939637"/>
          </a:xfrm>
          <a:custGeom>
            <a:avLst/>
            <a:gdLst>
              <a:gd name="connsiteX0" fmla="*/ 1008395 w 1778092"/>
              <a:gd name="connsiteY0" fmla="*/ 0 h 1939637"/>
              <a:gd name="connsiteX1" fmla="*/ 1039183 w 1778092"/>
              <a:gd name="connsiteY1" fmla="*/ 38485 h 1939637"/>
              <a:gd name="connsiteX2" fmla="*/ 1069971 w 1778092"/>
              <a:gd name="connsiteY2" fmla="*/ 46182 h 1939637"/>
              <a:gd name="connsiteX3" fmla="*/ 1093062 w 1778092"/>
              <a:gd name="connsiteY3" fmla="*/ 61576 h 1939637"/>
              <a:gd name="connsiteX4" fmla="*/ 1139243 w 1778092"/>
              <a:gd name="connsiteY4" fmla="*/ 76970 h 1939637"/>
              <a:gd name="connsiteX5" fmla="*/ 1170031 w 1778092"/>
              <a:gd name="connsiteY5" fmla="*/ 123152 h 1939637"/>
              <a:gd name="connsiteX6" fmla="*/ 1177728 w 1778092"/>
              <a:gd name="connsiteY6" fmla="*/ 146243 h 1939637"/>
              <a:gd name="connsiteX7" fmla="*/ 1200819 w 1778092"/>
              <a:gd name="connsiteY7" fmla="*/ 153940 h 1939637"/>
              <a:gd name="connsiteX8" fmla="*/ 1223910 w 1778092"/>
              <a:gd name="connsiteY8" fmla="*/ 207819 h 1939637"/>
              <a:gd name="connsiteX9" fmla="*/ 1231607 w 1778092"/>
              <a:gd name="connsiteY9" fmla="*/ 230909 h 1939637"/>
              <a:gd name="connsiteX10" fmla="*/ 1254698 w 1778092"/>
              <a:gd name="connsiteY10" fmla="*/ 238606 h 1939637"/>
              <a:gd name="connsiteX11" fmla="*/ 1300880 w 1778092"/>
              <a:gd name="connsiteY11" fmla="*/ 277091 h 1939637"/>
              <a:gd name="connsiteX12" fmla="*/ 1370152 w 1778092"/>
              <a:gd name="connsiteY12" fmla="*/ 330970 h 1939637"/>
              <a:gd name="connsiteX13" fmla="*/ 1400940 w 1778092"/>
              <a:gd name="connsiteY13" fmla="*/ 338667 h 1939637"/>
              <a:gd name="connsiteX14" fmla="*/ 1447122 w 1778092"/>
              <a:gd name="connsiteY14" fmla="*/ 377152 h 1939637"/>
              <a:gd name="connsiteX15" fmla="*/ 1470213 w 1778092"/>
              <a:gd name="connsiteY15" fmla="*/ 392546 h 1939637"/>
              <a:gd name="connsiteX16" fmla="*/ 1493304 w 1778092"/>
              <a:gd name="connsiteY16" fmla="*/ 415637 h 1939637"/>
              <a:gd name="connsiteX17" fmla="*/ 1554880 w 1778092"/>
              <a:gd name="connsiteY17" fmla="*/ 431031 h 1939637"/>
              <a:gd name="connsiteX18" fmla="*/ 1601062 w 1778092"/>
              <a:gd name="connsiteY18" fmla="*/ 477213 h 1939637"/>
              <a:gd name="connsiteX19" fmla="*/ 1624152 w 1778092"/>
              <a:gd name="connsiteY19" fmla="*/ 500303 h 1939637"/>
              <a:gd name="connsiteX20" fmla="*/ 1678031 w 1778092"/>
              <a:gd name="connsiteY20" fmla="*/ 561879 h 1939637"/>
              <a:gd name="connsiteX21" fmla="*/ 1685728 w 1778092"/>
              <a:gd name="connsiteY21" fmla="*/ 584970 h 1939637"/>
              <a:gd name="connsiteX22" fmla="*/ 1693425 w 1778092"/>
              <a:gd name="connsiteY22" fmla="*/ 615758 h 1939637"/>
              <a:gd name="connsiteX23" fmla="*/ 1708819 w 1778092"/>
              <a:gd name="connsiteY23" fmla="*/ 638849 h 1939637"/>
              <a:gd name="connsiteX24" fmla="*/ 1724213 w 1778092"/>
              <a:gd name="connsiteY24" fmla="*/ 685031 h 1939637"/>
              <a:gd name="connsiteX25" fmla="*/ 1747304 w 1778092"/>
              <a:gd name="connsiteY25" fmla="*/ 746606 h 1939637"/>
              <a:gd name="connsiteX26" fmla="*/ 1762698 w 1778092"/>
              <a:gd name="connsiteY26" fmla="*/ 800485 h 1939637"/>
              <a:gd name="connsiteX27" fmla="*/ 1778092 w 1778092"/>
              <a:gd name="connsiteY27" fmla="*/ 908243 h 1939637"/>
              <a:gd name="connsiteX28" fmla="*/ 1770395 w 1778092"/>
              <a:gd name="connsiteY28" fmla="*/ 1077576 h 1939637"/>
              <a:gd name="connsiteX29" fmla="*/ 1762698 w 1778092"/>
              <a:gd name="connsiteY29" fmla="*/ 1116061 h 1939637"/>
              <a:gd name="connsiteX30" fmla="*/ 1731910 w 1778092"/>
              <a:gd name="connsiteY30" fmla="*/ 1169940 h 1939637"/>
              <a:gd name="connsiteX31" fmla="*/ 1716516 w 1778092"/>
              <a:gd name="connsiteY31" fmla="*/ 1216122 h 1939637"/>
              <a:gd name="connsiteX32" fmla="*/ 1701122 w 1778092"/>
              <a:gd name="connsiteY32" fmla="*/ 1239213 h 1939637"/>
              <a:gd name="connsiteX33" fmla="*/ 1693425 w 1778092"/>
              <a:gd name="connsiteY33" fmla="*/ 1262303 h 1939637"/>
              <a:gd name="connsiteX34" fmla="*/ 1662637 w 1778092"/>
              <a:gd name="connsiteY34" fmla="*/ 1308485 h 1939637"/>
              <a:gd name="connsiteX35" fmla="*/ 1654940 w 1778092"/>
              <a:gd name="connsiteY35" fmla="*/ 1339273 h 1939637"/>
              <a:gd name="connsiteX36" fmla="*/ 1624152 w 1778092"/>
              <a:gd name="connsiteY36" fmla="*/ 1362364 h 1939637"/>
              <a:gd name="connsiteX37" fmla="*/ 1554880 w 1778092"/>
              <a:gd name="connsiteY37" fmla="*/ 1416243 h 1939637"/>
              <a:gd name="connsiteX38" fmla="*/ 1539486 w 1778092"/>
              <a:gd name="connsiteY38" fmla="*/ 1439334 h 1939637"/>
              <a:gd name="connsiteX39" fmla="*/ 1516395 w 1778092"/>
              <a:gd name="connsiteY39" fmla="*/ 1454728 h 1939637"/>
              <a:gd name="connsiteX40" fmla="*/ 1485607 w 1778092"/>
              <a:gd name="connsiteY40" fmla="*/ 1477819 h 1939637"/>
              <a:gd name="connsiteX41" fmla="*/ 1447122 w 1778092"/>
              <a:gd name="connsiteY41" fmla="*/ 1516303 h 1939637"/>
              <a:gd name="connsiteX42" fmla="*/ 1416334 w 1778092"/>
              <a:gd name="connsiteY42" fmla="*/ 1562485 h 1939637"/>
              <a:gd name="connsiteX43" fmla="*/ 1400940 w 1778092"/>
              <a:gd name="connsiteY43" fmla="*/ 1585576 h 1939637"/>
              <a:gd name="connsiteX44" fmla="*/ 1377849 w 1778092"/>
              <a:gd name="connsiteY44" fmla="*/ 1616364 h 1939637"/>
              <a:gd name="connsiteX45" fmla="*/ 1339365 w 1778092"/>
              <a:gd name="connsiteY45" fmla="*/ 1670243 h 1939637"/>
              <a:gd name="connsiteX46" fmla="*/ 1308577 w 1778092"/>
              <a:gd name="connsiteY46" fmla="*/ 1685637 h 1939637"/>
              <a:gd name="connsiteX47" fmla="*/ 1285486 w 1778092"/>
              <a:gd name="connsiteY47" fmla="*/ 1701031 h 1939637"/>
              <a:gd name="connsiteX48" fmla="*/ 1247001 w 1778092"/>
              <a:gd name="connsiteY48" fmla="*/ 1708728 h 1939637"/>
              <a:gd name="connsiteX49" fmla="*/ 1185425 w 1778092"/>
              <a:gd name="connsiteY49" fmla="*/ 1731819 h 1939637"/>
              <a:gd name="connsiteX50" fmla="*/ 1131546 w 1778092"/>
              <a:gd name="connsiteY50" fmla="*/ 1724122 h 1939637"/>
              <a:gd name="connsiteX51" fmla="*/ 1108455 w 1778092"/>
              <a:gd name="connsiteY51" fmla="*/ 1716425 h 1939637"/>
              <a:gd name="connsiteX52" fmla="*/ 1008395 w 1778092"/>
              <a:gd name="connsiteY52" fmla="*/ 1693334 h 1939637"/>
              <a:gd name="connsiteX53" fmla="*/ 900637 w 1778092"/>
              <a:gd name="connsiteY53" fmla="*/ 1685637 h 1939637"/>
              <a:gd name="connsiteX54" fmla="*/ 831365 w 1778092"/>
              <a:gd name="connsiteY54" fmla="*/ 1677940 h 1939637"/>
              <a:gd name="connsiteX55" fmla="*/ 808274 w 1778092"/>
              <a:gd name="connsiteY55" fmla="*/ 1670243 h 1939637"/>
              <a:gd name="connsiteX56" fmla="*/ 669728 w 1778092"/>
              <a:gd name="connsiteY56" fmla="*/ 1654849 h 1939637"/>
              <a:gd name="connsiteX57" fmla="*/ 585062 w 1778092"/>
              <a:gd name="connsiteY57" fmla="*/ 1631758 h 1939637"/>
              <a:gd name="connsiteX58" fmla="*/ 508092 w 1778092"/>
              <a:gd name="connsiteY58" fmla="*/ 1608667 h 1939637"/>
              <a:gd name="connsiteX59" fmla="*/ 469607 w 1778092"/>
              <a:gd name="connsiteY59" fmla="*/ 1600970 h 1939637"/>
              <a:gd name="connsiteX60" fmla="*/ 438819 w 1778092"/>
              <a:gd name="connsiteY60" fmla="*/ 1593273 h 1939637"/>
              <a:gd name="connsiteX61" fmla="*/ 254092 w 1778092"/>
              <a:gd name="connsiteY61" fmla="*/ 1585576 h 1939637"/>
              <a:gd name="connsiteX62" fmla="*/ 223304 w 1778092"/>
              <a:gd name="connsiteY62" fmla="*/ 1593273 h 1939637"/>
              <a:gd name="connsiteX63" fmla="*/ 200213 w 1778092"/>
              <a:gd name="connsiteY63" fmla="*/ 1616364 h 1939637"/>
              <a:gd name="connsiteX64" fmla="*/ 169425 w 1778092"/>
              <a:gd name="connsiteY64" fmla="*/ 1662546 h 1939637"/>
              <a:gd name="connsiteX65" fmla="*/ 146334 w 1778092"/>
              <a:gd name="connsiteY65" fmla="*/ 1693334 h 1939637"/>
              <a:gd name="connsiteX66" fmla="*/ 107849 w 1778092"/>
              <a:gd name="connsiteY66" fmla="*/ 1762606 h 1939637"/>
              <a:gd name="connsiteX67" fmla="*/ 84759 w 1778092"/>
              <a:gd name="connsiteY67" fmla="*/ 1778000 h 1939637"/>
              <a:gd name="connsiteX68" fmla="*/ 77062 w 1778092"/>
              <a:gd name="connsiteY68" fmla="*/ 1801091 h 1939637"/>
              <a:gd name="connsiteX69" fmla="*/ 30880 w 1778092"/>
              <a:gd name="connsiteY69" fmla="*/ 1831879 h 1939637"/>
              <a:gd name="connsiteX70" fmla="*/ 15486 w 1778092"/>
              <a:gd name="connsiteY70" fmla="*/ 1854970 h 1939637"/>
              <a:gd name="connsiteX71" fmla="*/ 7789 w 1778092"/>
              <a:gd name="connsiteY71" fmla="*/ 1878061 h 1939637"/>
              <a:gd name="connsiteX72" fmla="*/ 92 w 1778092"/>
              <a:gd name="connsiteY72" fmla="*/ 1939637 h 193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778092" h="1939637">
                <a:moveTo>
                  <a:pt x="1008395" y="0"/>
                </a:moveTo>
                <a:cubicBezTo>
                  <a:pt x="1018658" y="12828"/>
                  <a:pt x="1026040" y="28628"/>
                  <a:pt x="1039183" y="38485"/>
                </a:cubicBezTo>
                <a:cubicBezTo>
                  <a:pt x="1047646" y="44832"/>
                  <a:pt x="1060248" y="42015"/>
                  <a:pt x="1069971" y="46182"/>
                </a:cubicBezTo>
                <a:cubicBezTo>
                  <a:pt x="1078474" y="49826"/>
                  <a:pt x="1084609" y="57819"/>
                  <a:pt x="1093062" y="61576"/>
                </a:cubicBezTo>
                <a:cubicBezTo>
                  <a:pt x="1107890" y="68166"/>
                  <a:pt x="1139243" y="76970"/>
                  <a:pt x="1139243" y="76970"/>
                </a:cubicBezTo>
                <a:cubicBezTo>
                  <a:pt x="1149506" y="92364"/>
                  <a:pt x="1164180" y="105600"/>
                  <a:pt x="1170031" y="123152"/>
                </a:cubicBezTo>
                <a:cubicBezTo>
                  <a:pt x="1172597" y="130849"/>
                  <a:pt x="1171991" y="140506"/>
                  <a:pt x="1177728" y="146243"/>
                </a:cubicBezTo>
                <a:cubicBezTo>
                  <a:pt x="1183465" y="151980"/>
                  <a:pt x="1193122" y="151374"/>
                  <a:pt x="1200819" y="153940"/>
                </a:cubicBezTo>
                <a:cubicBezTo>
                  <a:pt x="1218869" y="208089"/>
                  <a:pt x="1195378" y="141246"/>
                  <a:pt x="1223910" y="207819"/>
                </a:cubicBezTo>
                <a:cubicBezTo>
                  <a:pt x="1227106" y="215276"/>
                  <a:pt x="1225870" y="225172"/>
                  <a:pt x="1231607" y="230909"/>
                </a:cubicBezTo>
                <a:cubicBezTo>
                  <a:pt x="1237344" y="236646"/>
                  <a:pt x="1247001" y="236040"/>
                  <a:pt x="1254698" y="238606"/>
                </a:cubicBezTo>
                <a:cubicBezTo>
                  <a:pt x="1322159" y="306067"/>
                  <a:pt x="1236584" y="223511"/>
                  <a:pt x="1300880" y="277091"/>
                </a:cubicBezTo>
                <a:cubicBezTo>
                  <a:pt x="1324174" y="296502"/>
                  <a:pt x="1336805" y="322633"/>
                  <a:pt x="1370152" y="330970"/>
                </a:cubicBezTo>
                <a:lnTo>
                  <a:pt x="1400940" y="338667"/>
                </a:lnTo>
                <a:cubicBezTo>
                  <a:pt x="1458271" y="376887"/>
                  <a:pt x="1387858" y="327765"/>
                  <a:pt x="1447122" y="377152"/>
                </a:cubicBezTo>
                <a:cubicBezTo>
                  <a:pt x="1454229" y="383074"/>
                  <a:pt x="1463106" y="386624"/>
                  <a:pt x="1470213" y="392546"/>
                </a:cubicBezTo>
                <a:cubicBezTo>
                  <a:pt x="1478575" y="399515"/>
                  <a:pt x="1483394" y="411133"/>
                  <a:pt x="1493304" y="415637"/>
                </a:cubicBezTo>
                <a:cubicBezTo>
                  <a:pt x="1512565" y="424392"/>
                  <a:pt x="1554880" y="431031"/>
                  <a:pt x="1554880" y="431031"/>
                </a:cubicBezTo>
                <a:lnTo>
                  <a:pt x="1601062" y="477213"/>
                </a:lnTo>
                <a:cubicBezTo>
                  <a:pt x="1608759" y="484910"/>
                  <a:pt x="1618114" y="491246"/>
                  <a:pt x="1624152" y="500303"/>
                </a:cubicBezTo>
                <a:cubicBezTo>
                  <a:pt x="1660071" y="554182"/>
                  <a:pt x="1639546" y="536222"/>
                  <a:pt x="1678031" y="561879"/>
                </a:cubicBezTo>
                <a:cubicBezTo>
                  <a:pt x="1680597" y="569576"/>
                  <a:pt x="1683499" y="577169"/>
                  <a:pt x="1685728" y="584970"/>
                </a:cubicBezTo>
                <a:cubicBezTo>
                  <a:pt x="1688634" y="595141"/>
                  <a:pt x="1689258" y="606035"/>
                  <a:pt x="1693425" y="615758"/>
                </a:cubicBezTo>
                <a:cubicBezTo>
                  <a:pt x="1697069" y="624261"/>
                  <a:pt x="1705062" y="630396"/>
                  <a:pt x="1708819" y="638849"/>
                </a:cubicBezTo>
                <a:cubicBezTo>
                  <a:pt x="1715409" y="653677"/>
                  <a:pt x="1716956" y="670517"/>
                  <a:pt x="1724213" y="685031"/>
                </a:cubicBezTo>
                <a:cubicBezTo>
                  <a:pt x="1748127" y="732858"/>
                  <a:pt x="1733331" y="697702"/>
                  <a:pt x="1747304" y="746606"/>
                </a:cubicBezTo>
                <a:cubicBezTo>
                  <a:pt x="1754624" y="772227"/>
                  <a:pt x="1757886" y="771612"/>
                  <a:pt x="1762698" y="800485"/>
                </a:cubicBezTo>
                <a:cubicBezTo>
                  <a:pt x="1768663" y="836275"/>
                  <a:pt x="1778092" y="908243"/>
                  <a:pt x="1778092" y="908243"/>
                </a:cubicBezTo>
                <a:cubicBezTo>
                  <a:pt x="1775526" y="964687"/>
                  <a:pt x="1774569" y="1021228"/>
                  <a:pt x="1770395" y="1077576"/>
                </a:cubicBezTo>
                <a:cubicBezTo>
                  <a:pt x="1769429" y="1090623"/>
                  <a:pt x="1766835" y="1103650"/>
                  <a:pt x="1762698" y="1116061"/>
                </a:cubicBezTo>
                <a:cubicBezTo>
                  <a:pt x="1742220" y="1177495"/>
                  <a:pt x="1754432" y="1119265"/>
                  <a:pt x="1731910" y="1169940"/>
                </a:cubicBezTo>
                <a:cubicBezTo>
                  <a:pt x="1725320" y="1184768"/>
                  <a:pt x="1725517" y="1202621"/>
                  <a:pt x="1716516" y="1216122"/>
                </a:cubicBezTo>
                <a:cubicBezTo>
                  <a:pt x="1711385" y="1223819"/>
                  <a:pt x="1705259" y="1230939"/>
                  <a:pt x="1701122" y="1239213"/>
                </a:cubicBezTo>
                <a:cubicBezTo>
                  <a:pt x="1697494" y="1246469"/>
                  <a:pt x="1697365" y="1255211"/>
                  <a:pt x="1693425" y="1262303"/>
                </a:cubicBezTo>
                <a:cubicBezTo>
                  <a:pt x="1684440" y="1278476"/>
                  <a:pt x="1662637" y="1308485"/>
                  <a:pt x="1662637" y="1308485"/>
                </a:cubicBezTo>
                <a:cubicBezTo>
                  <a:pt x="1660071" y="1318748"/>
                  <a:pt x="1661089" y="1330665"/>
                  <a:pt x="1654940" y="1339273"/>
                </a:cubicBezTo>
                <a:cubicBezTo>
                  <a:pt x="1647484" y="1349712"/>
                  <a:pt x="1633740" y="1353841"/>
                  <a:pt x="1624152" y="1362364"/>
                </a:cubicBezTo>
                <a:cubicBezTo>
                  <a:pt x="1564240" y="1415620"/>
                  <a:pt x="1610316" y="1388525"/>
                  <a:pt x="1554880" y="1416243"/>
                </a:cubicBezTo>
                <a:cubicBezTo>
                  <a:pt x="1549749" y="1423940"/>
                  <a:pt x="1546027" y="1432793"/>
                  <a:pt x="1539486" y="1439334"/>
                </a:cubicBezTo>
                <a:cubicBezTo>
                  <a:pt x="1532945" y="1445875"/>
                  <a:pt x="1523923" y="1449351"/>
                  <a:pt x="1516395" y="1454728"/>
                </a:cubicBezTo>
                <a:cubicBezTo>
                  <a:pt x="1505956" y="1462184"/>
                  <a:pt x="1494678" y="1468748"/>
                  <a:pt x="1485607" y="1477819"/>
                </a:cubicBezTo>
                <a:cubicBezTo>
                  <a:pt x="1434294" y="1529131"/>
                  <a:pt x="1508698" y="1475252"/>
                  <a:pt x="1447122" y="1516303"/>
                </a:cubicBezTo>
                <a:lnTo>
                  <a:pt x="1416334" y="1562485"/>
                </a:lnTo>
                <a:cubicBezTo>
                  <a:pt x="1411203" y="1570182"/>
                  <a:pt x="1406490" y="1578175"/>
                  <a:pt x="1400940" y="1585576"/>
                </a:cubicBezTo>
                <a:cubicBezTo>
                  <a:pt x="1393243" y="1595839"/>
                  <a:pt x="1385305" y="1605925"/>
                  <a:pt x="1377849" y="1616364"/>
                </a:cubicBezTo>
                <a:cubicBezTo>
                  <a:pt x="1369311" y="1628317"/>
                  <a:pt x="1348630" y="1662302"/>
                  <a:pt x="1339365" y="1670243"/>
                </a:cubicBezTo>
                <a:cubicBezTo>
                  <a:pt x="1330653" y="1677710"/>
                  <a:pt x="1318539" y="1679944"/>
                  <a:pt x="1308577" y="1685637"/>
                </a:cubicBezTo>
                <a:cubicBezTo>
                  <a:pt x="1300545" y="1690227"/>
                  <a:pt x="1294148" y="1697783"/>
                  <a:pt x="1285486" y="1701031"/>
                </a:cubicBezTo>
                <a:cubicBezTo>
                  <a:pt x="1273237" y="1705625"/>
                  <a:pt x="1259693" y="1705555"/>
                  <a:pt x="1247001" y="1708728"/>
                </a:cubicBezTo>
                <a:cubicBezTo>
                  <a:pt x="1230913" y="1712750"/>
                  <a:pt x="1197196" y="1727110"/>
                  <a:pt x="1185425" y="1731819"/>
                </a:cubicBezTo>
                <a:cubicBezTo>
                  <a:pt x="1167465" y="1729253"/>
                  <a:pt x="1149336" y="1727680"/>
                  <a:pt x="1131546" y="1724122"/>
                </a:cubicBezTo>
                <a:cubicBezTo>
                  <a:pt x="1123590" y="1722531"/>
                  <a:pt x="1116282" y="1718560"/>
                  <a:pt x="1108455" y="1716425"/>
                </a:cubicBezTo>
                <a:cubicBezTo>
                  <a:pt x="1098454" y="1713697"/>
                  <a:pt x="1027887" y="1695386"/>
                  <a:pt x="1008395" y="1693334"/>
                </a:cubicBezTo>
                <a:cubicBezTo>
                  <a:pt x="972582" y="1689564"/>
                  <a:pt x="936512" y="1688757"/>
                  <a:pt x="900637" y="1685637"/>
                </a:cubicBezTo>
                <a:cubicBezTo>
                  <a:pt x="877492" y="1683624"/>
                  <a:pt x="854456" y="1680506"/>
                  <a:pt x="831365" y="1677940"/>
                </a:cubicBezTo>
                <a:cubicBezTo>
                  <a:pt x="823668" y="1675374"/>
                  <a:pt x="816256" y="1671694"/>
                  <a:pt x="808274" y="1670243"/>
                </a:cubicBezTo>
                <a:cubicBezTo>
                  <a:pt x="781641" y="1665401"/>
                  <a:pt x="691829" y="1657059"/>
                  <a:pt x="669728" y="1654849"/>
                </a:cubicBezTo>
                <a:cubicBezTo>
                  <a:pt x="611135" y="1635318"/>
                  <a:pt x="639458" y="1642637"/>
                  <a:pt x="585062" y="1631758"/>
                </a:cubicBezTo>
                <a:cubicBezTo>
                  <a:pt x="545345" y="1605280"/>
                  <a:pt x="574130" y="1619673"/>
                  <a:pt x="508092" y="1608667"/>
                </a:cubicBezTo>
                <a:cubicBezTo>
                  <a:pt x="495188" y="1606516"/>
                  <a:pt x="482378" y="1603808"/>
                  <a:pt x="469607" y="1600970"/>
                </a:cubicBezTo>
                <a:cubicBezTo>
                  <a:pt x="459280" y="1598675"/>
                  <a:pt x="449371" y="1594027"/>
                  <a:pt x="438819" y="1593273"/>
                </a:cubicBezTo>
                <a:cubicBezTo>
                  <a:pt x="377347" y="1588882"/>
                  <a:pt x="315668" y="1588142"/>
                  <a:pt x="254092" y="1585576"/>
                </a:cubicBezTo>
                <a:cubicBezTo>
                  <a:pt x="243829" y="1588142"/>
                  <a:pt x="232489" y="1588025"/>
                  <a:pt x="223304" y="1593273"/>
                </a:cubicBezTo>
                <a:cubicBezTo>
                  <a:pt x="213853" y="1598674"/>
                  <a:pt x="206896" y="1607772"/>
                  <a:pt x="200213" y="1616364"/>
                </a:cubicBezTo>
                <a:cubicBezTo>
                  <a:pt x="188854" y="1630968"/>
                  <a:pt x="180526" y="1647745"/>
                  <a:pt x="169425" y="1662546"/>
                </a:cubicBezTo>
                <a:lnTo>
                  <a:pt x="146334" y="1693334"/>
                </a:lnTo>
                <a:cubicBezTo>
                  <a:pt x="138313" y="1717397"/>
                  <a:pt x="130535" y="1747481"/>
                  <a:pt x="107849" y="1762606"/>
                </a:cubicBezTo>
                <a:lnTo>
                  <a:pt x="84759" y="1778000"/>
                </a:lnTo>
                <a:cubicBezTo>
                  <a:pt x="82193" y="1785697"/>
                  <a:pt x="82799" y="1795354"/>
                  <a:pt x="77062" y="1801091"/>
                </a:cubicBezTo>
                <a:cubicBezTo>
                  <a:pt x="63980" y="1814173"/>
                  <a:pt x="30880" y="1831879"/>
                  <a:pt x="30880" y="1831879"/>
                </a:cubicBezTo>
                <a:cubicBezTo>
                  <a:pt x="25749" y="1839576"/>
                  <a:pt x="19623" y="1846696"/>
                  <a:pt x="15486" y="1854970"/>
                </a:cubicBezTo>
                <a:cubicBezTo>
                  <a:pt x="11858" y="1862227"/>
                  <a:pt x="9757" y="1870190"/>
                  <a:pt x="7789" y="1878061"/>
                </a:cubicBezTo>
                <a:cubicBezTo>
                  <a:pt x="-1418" y="1914887"/>
                  <a:pt x="92" y="1908880"/>
                  <a:pt x="92" y="1939637"/>
                </a:cubicBezTo>
              </a:path>
            </a:pathLst>
          </a:custGeom>
          <a:ln w="28575" cmpd="sng">
            <a:solidFill>
              <a:schemeClr val="tx1"/>
            </a:solidFill>
          </a:ln>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 name="Can 9"/>
          <p:cNvSpPr/>
          <p:nvPr/>
        </p:nvSpPr>
        <p:spPr bwMode="auto">
          <a:xfrm>
            <a:off x="3699684" y="4039081"/>
            <a:ext cx="67348" cy="154613"/>
          </a:xfrm>
          <a:prstGeom prst="can">
            <a:avLst/>
          </a:prstGeom>
          <a:solidFill>
            <a:srgbClr val="B9088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 name="Can 10"/>
          <p:cNvSpPr/>
          <p:nvPr/>
        </p:nvSpPr>
        <p:spPr bwMode="auto">
          <a:xfrm flipV="1">
            <a:off x="3699684" y="4178781"/>
            <a:ext cx="67348" cy="154613"/>
          </a:xfrm>
          <a:prstGeom prst="can">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2" name="Straight Connector 11"/>
          <p:cNvCxnSpPr>
            <a:stCxn id="11" idx="3"/>
            <a:endCxn id="17" idx="0"/>
          </p:cNvCxnSpPr>
          <p:nvPr/>
        </p:nvCxnSpPr>
        <p:spPr bwMode="auto">
          <a:xfrm flipV="1">
            <a:off x="3733358" y="1991382"/>
            <a:ext cx="4089146" cy="2187399"/>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3" name="Straight Connector 12"/>
          <p:cNvCxnSpPr>
            <a:stCxn id="28" idx="0"/>
            <a:endCxn id="11" idx="0"/>
          </p:cNvCxnSpPr>
          <p:nvPr/>
        </p:nvCxnSpPr>
        <p:spPr bwMode="auto">
          <a:xfrm flipH="1">
            <a:off x="3733358" y="2489697"/>
            <a:ext cx="3591801" cy="1826860"/>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4" name="Straight Connector 13"/>
          <p:cNvCxnSpPr>
            <a:stCxn id="28" idx="1"/>
            <a:endCxn id="11" idx="0"/>
          </p:cNvCxnSpPr>
          <p:nvPr/>
        </p:nvCxnSpPr>
        <p:spPr bwMode="auto">
          <a:xfrm flipH="1" flipV="1">
            <a:off x="3733358" y="4316557"/>
            <a:ext cx="3591801" cy="1043996"/>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5" name="Straight Connector 14"/>
          <p:cNvCxnSpPr/>
          <p:nvPr/>
        </p:nvCxnSpPr>
        <p:spPr bwMode="auto">
          <a:xfrm flipH="1" flipV="1">
            <a:off x="3733358" y="4178781"/>
            <a:ext cx="4198956" cy="603305"/>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grpSp>
        <p:nvGrpSpPr>
          <p:cNvPr id="16" name="Group 15"/>
          <p:cNvGrpSpPr/>
          <p:nvPr/>
        </p:nvGrpSpPr>
        <p:grpSpPr>
          <a:xfrm>
            <a:off x="7078629" y="1929748"/>
            <a:ext cx="990405" cy="3492436"/>
            <a:chOff x="5614046" y="2165233"/>
            <a:chExt cx="990405" cy="3492436"/>
          </a:xfrm>
        </p:grpSpPr>
        <p:sp>
          <p:nvSpPr>
            <p:cNvPr id="17" name="Block Arc 16"/>
            <p:cNvSpPr/>
            <p:nvPr/>
          </p:nvSpPr>
          <p:spPr bwMode="auto">
            <a:xfrm rot="5400000">
              <a:off x="4860860" y="3415764"/>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8" name="Straight Connector 17"/>
            <p:cNvCxnSpPr/>
            <p:nvPr/>
          </p:nvCxnSpPr>
          <p:spPr bwMode="auto">
            <a:xfrm flipV="1">
              <a:off x="5895381" y="5138930"/>
              <a:ext cx="497345" cy="498315"/>
            </a:xfrm>
            <a:prstGeom prst="line">
              <a:avLst/>
            </a:prstGeom>
            <a:solidFill>
              <a:schemeClr val="accent1"/>
            </a:solidFill>
            <a:ln w="28575" cap="flat" cmpd="sng" algn="ctr">
              <a:noFill/>
              <a:prstDash val="solid"/>
              <a:round/>
              <a:headEnd type="none" w="med" len="med"/>
              <a:tailEnd type="none" w="med" len="med"/>
            </a:ln>
            <a:effectLst/>
          </p:spPr>
        </p:cxnSp>
        <p:sp>
          <p:nvSpPr>
            <p:cNvPr id="19" name="Block Arc 18"/>
            <p:cNvSpPr/>
            <p:nvPr/>
          </p:nvSpPr>
          <p:spPr bwMode="auto">
            <a:xfrm rot="5400000">
              <a:off x="4801589" y="3474088"/>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0" name="Block Arc 19"/>
            <p:cNvSpPr/>
            <p:nvPr/>
          </p:nvSpPr>
          <p:spPr bwMode="auto">
            <a:xfrm rot="5400000">
              <a:off x="4746711" y="3528966"/>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1" name="Block Arc 20"/>
            <p:cNvSpPr/>
            <p:nvPr/>
          </p:nvSpPr>
          <p:spPr bwMode="auto">
            <a:xfrm rot="5400000">
              <a:off x="4683994" y="3583845"/>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2" name="Block Arc 21"/>
            <p:cNvSpPr/>
            <p:nvPr/>
          </p:nvSpPr>
          <p:spPr bwMode="auto">
            <a:xfrm rot="5400000">
              <a:off x="4624723" y="3642169"/>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3" name="Block Arc 22"/>
            <p:cNvSpPr/>
            <p:nvPr/>
          </p:nvSpPr>
          <p:spPr bwMode="auto">
            <a:xfrm rot="5400000">
              <a:off x="4574238" y="3685764"/>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4" name="Block Arc 23"/>
            <p:cNvSpPr/>
            <p:nvPr/>
          </p:nvSpPr>
          <p:spPr bwMode="auto">
            <a:xfrm rot="5400000">
              <a:off x="4514967" y="3744088"/>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5" name="Block Arc 24"/>
            <p:cNvSpPr/>
            <p:nvPr/>
          </p:nvSpPr>
          <p:spPr bwMode="auto">
            <a:xfrm rot="5400000">
              <a:off x="4468876" y="37999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6" name="Block Arc 25"/>
            <p:cNvSpPr/>
            <p:nvPr/>
          </p:nvSpPr>
          <p:spPr bwMode="auto">
            <a:xfrm rot="5400000">
              <a:off x="4429678" y="38391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7" name="Block Arc 26"/>
            <p:cNvSpPr/>
            <p:nvPr/>
          </p:nvSpPr>
          <p:spPr bwMode="auto">
            <a:xfrm rot="5400000">
              <a:off x="4398320" y="38783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8" name="Block Arc 27"/>
            <p:cNvSpPr/>
            <p:nvPr/>
          </p:nvSpPr>
          <p:spPr bwMode="auto">
            <a:xfrm rot="5400000">
              <a:off x="4363515" y="3914079"/>
              <a:ext cx="2994121" cy="493060"/>
            </a:xfrm>
            <a:prstGeom prst="blockArc">
              <a:avLst/>
            </a:prstGeom>
            <a:solidFill>
              <a:schemeClr val="bg1">
                <a:lumMod val="65000"/>
              </a:schemeClr>
            </a:solidFill>
            <a:ln w="12700" cap="flat" cmpd="sng" algn="ctr">
              <a:solidFill>
                <a:schemeClr val="bg1">
                  <a:lumMod val="6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29" name="Straight Connector 28"/>
            <p:cNvCxnSpPr/>
            <p:nvPr/>
          </p:nvCxnSpPr>
          <p:spPr bwMode="auto">
            <a:xfrm flipV="1">
              <a:off x="5884096" y="2195507"/>
              <a:ext cx="497345" cy="498315"/>
            </a:xfrm>
            <a:prstGeom prst="line">
              <a:avLst/>
            </a:prstGeom>
            <a:solidFill>
              <a:schemeClr val="accent1"/>
            </a:solidFill>
            <a:ln w="76200" cap="flat" cmpd="sng" algn="ctr">
              <a:solidFill>
                <a:schemeClr val="bg1">
                  <a:lumMod val="65000"/>
                </a:schemeClr>
              </a:solidFill>
              <a:prstDash val="solid"/>
              <a:round/>
              <a:headEnd type="none" w="med" len="med"/>
              <a:tailEnd type="none" w="med" len="med"/>
            </a:ln>
            <a:effectLst/>
          </p:spPr>
        </p:cxnSp>
      </p:grpSp>
      <p:sp>
        <p:nvSpPr>
          <p:cNvPr id="30" name="Oval 29"/>
          <p:cNvSpPr/>
          <p:nvPr/>
        </p:nvSpPr>
        <p:spPr bwMode="auto">
          <a:xfrm>
            <a:off x="4090873" y="4185025"/>
            <a:ext cx="101920" cy="101920"/>
          </a:xfrm>
          <a:prstGeom prst="ellipse">
            <a:avLst/>
          </a:prstGeom>
          <a:solidFill>
            <a:srgbClr val="FF0000"/>
          </a:solidFill>
          <a:ln w="2857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31" name="Straight Arrow Connector 30"/>
          <p:cNvCxnSpPr>
            <a:stCxn id="30" idx="6"/>
          </p:cNvCxnSpPr>
          <p:nvPr/>
        </p:nvCxnSpPr>
        <p:spPr bwMode="auto">
          <a:xfrm flipV="1">
            <a:off x="4192793" y="4064000"/>
            <a:ext cx="3250177" cy="17198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32" name="Straight Arrow Connector 31"/>
          <p:cNvCxnSpPr>
            <a:stCxn id="30" idx="2"/>
            <a:endCxn id="11" idx="4"/>
          </p:cNvCxnSpPr>
          <p:nvPr/>
        </p:nvCxnSpPr>
        <p:spPr bwMode="auto">
          <a:xfrm flipH="1">
            <a:off x="3767032" y="4235985"/>
            <a:ext cx="323841" cy="20102"/>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
        <p:nvSpPr>
          <p:cNvPr id="35" name="Notched Right Arrow 34"/>
          <p:cNvSpPr/>
          <p:nvPr/>
        </p:nvSpPr>
        <p:spPr bwMode="auto">
          <a:xfrm>
            <a:off x="1516302" y="4025515"/>
            <a:ext cx="1039091" cy="515697"/>
          </a:xfrm>
          <a:prstGeom prst="notchedRightArrow">
            <a:avLst/>
          </a:prstGeom>
          <a:solidFill>
            <a:srgbClr val="660066"/>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 name="TextBox 1"/>
          <p:cNvSpPr txBox="1"/>
          <p:nvPr/>
        </p:nvSpPr>
        <p:spPr>
          <a:xfrm rot="16200000">
            <a:off x="7427577" y="3278909"/>
            <a:ext cx="1753605" cy="338554"/>
          </a:xfrm>
          <a:prstGeom prst="rect">
            <a:avLst/>
          </a:prstGeom>
          <a:noFill/>
        </p:spPr>
        <p:txBody>
          <a:bodyPr wrap="none" rtlCol="0">
            <a:spAutoFit/>
          </a:bodyPr>
          <a:lstStyle/>
          <a:p>
            <a:r>
              <a:rPr lang="en-US" dirty="0" smtClean="0"/>
              <a:t>External PET Plate</a:t>
            </a:r>
            <a:endParaRPr lang="en-US" dirty="0"/>
          </a:p>
        </p:txBody>
      </p:sp>
      <p:sp>
        <p:nvSpPr>
          <p:cNvPr id="37" name="Rectangle 36"/>
          <p:cNvSpPr/>
          <p:nvPr/>
        </p:nvSpPr>
        <p:spPr bwMode="auto">
          <a:xfrm>
            <a:off x="3024909" y="1631758"/>
            <a:ext cx="1331576" cy="392545"/>
          </a:xfrm>
          <a:prstGeom prst="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8" name="Rectangle 37"/>
          <p:cNvSpPr/>
          <p:nvPr/>
        </p:nvSpPr>
        <p:spPr bwMode="auto">
          <a:xfrm>
            <a:off x="754303" y="4502727"/>
            <a:ext cx="45719" cy="130849"/>
          </a:xfrm>
          <a:prstGeom prst="rect">
            <a:avLst/>
          </a:prstGeom>
          <a:solidFill>
            <a:schemeClr val="accent1">
              <a:lumMod val="60000"/>
              <a:lumOff val="40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9" name="Explosion 2 38"/>
          <p:cNvSpPr/>
          <p:nvPr/>
        </p:nvSpPr>
        <p:spPr bwMode="auto">
          <a:xfrm>
            <a:off x="4029219" y="4093922"/>
            <a:ext cx="274637" cy="274638"/>
          </a:xfrm>
          <a:prstGeom prst="irregularSeal2">
            <a:avLst/>
          </a:prstGeom>
          <a:gradFill flip="none" rotWithShape="1">
            <a:gsLst>
              <a:gs pos="0">
                <a:srgbClr val="FF0000"/>
              </a:gs>
              <a:gs pos="100000">
                <a:srgbClr val="FFFFFF"/>
              </a:gs>
              <a:gs pos="89000">
                <a:srgbClr val="FFFF00"/>
              </a:gs>
            </a:gsLst>
            <a:path path="shape">
              <a:fillToRect l="50000" t="50000" r="50000" b="50000"/>
            </a:path>
            <a:tileRect/>
          </a:gradFill>
          <a:ln w="28575" cap="flat" cmpd="sng" algn="ctr">
            <a:noFill/>
            <a:prstDash val="solid"/>
            <a:round/>
            <a:headEnd type="none" w="med" len="med"/>
            <a:tailEnd type="none" w="med" len="med"/>
          </a:ln>
          <a:effectLst/>
        </p:spPr>
        <p:txBody>
          <a:bodyPr wrap="none" anchor="ctr">
            <a:prstTxWarp prst="textNoShape">
              <a:avLst/>
            </a:prstTxWarp>
          </a:bodyPr>
          <a:lstStyle/>
          <a:p>
            <a:pPr>
              <a:defRPr/>
            </a:pPr>
            <a:endParaRPr lang="en-US">
              <a:latin typeface="Times New Roman" pitchFamily="62" charset="0"/>
            </a:endParaRPr>
          </a:p>
        </p:txBody>
      </p:sp>
      <p:sp>
        <p:nvSpPr>
          <p:cNvPr id="40"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41"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42" name="Freeform 41"/>
          <p:cNvSpPr/>
          <p:nvPr/>
        </p:nvSpPr>
        <p:spPr>
          <a:xfrm rot="5400000">
            <a:off x="7684133" y="3890140"/>
            <a:ext cx="261699" cy="321516"/>
          </a:xfrm>
          <a:custGeom>
            <a:avLst/>
            <a:gdLst>
              <a:gd name="connsiteX0" fmla="*/ 0 w 507274"/>
              <a:gd name="connsiteY0" fmla="*/ 522454 h 623222"/>
              <a:gd name="connsiteX1" fmla="*/ 80378 w 507274"/>
              <a:gd name="connsiteY1" fmla="*/ 538529 h 623222"/>
              <a:gd name="connsiteX2" fmla="*/ 120567 w 507274"/>
              <a:gd name="connsiteY2" fmla="*/ 321516 h 623222"/>
              <a:gd name="connsiteX3" fmla="*/ 152719 w 507274"/>
              <a:gd name="connsiteY3" fmla="*/ 128616 h 623222"/>
              <a:gd name="connsiteX4" fmla="*/ 225059 w 507274"/>
              <a:gd name="connsiteY4" fmla="*/ 16 h 623222"/>
              <a:gd name="connsiteX5" fmla="*/ 297399 w 507274"/>
              <a:gd name="connsiteY5" fmla="*/ 120579 h 623222"/>
              <a:gd name="connsiteX6" fmla="*/ 393853 w 507274"/>
              <a:gd name="connsiteY6" fmla="*/ 257216 h 623222"/>
              <a:gd name="connsiteX7" fmla="*/ 385815 w 507274"/>
              <a:gd name="connsiteY7" fmla="*/ 385816 h 623222"/>
              <a:gd name="connsiteX8" fmla="*/ 442079 w 507274"/>
              <a:gd name="connsiteY8" fmla="*/ 514416 h 623222"/>
              <a:gd name="connsiteX9" fmla="*/ 498344 w 507274"/>
              <a:gd name="connsiteY9" fmla="*/ 610866 h 623222"/>
              <a:gd name="connsiteX10" fmla="*/ 506382 w 507274"/>
              <a:gd name="connsiteY10" fmla="*/ 618904 h 62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7274" h="623222">
                <a:moveTo>
                  <a:pt x="0" y="522454"/>
                </a:moveTo>
                <a:cubicBezTo>
                  <a:pt x="30142" y="547236"/>
                  <a:pt x="60284" y="572018"/>
                  <a:pt x="80378" y="538529"/>
                </a:cubicBezTo>
                <a:cubicBezTo>
                  <a:pt x="100472" y="505040"/>
                  <a:pt x="108510" y="389835"/>
                  <a:pt x="120567" y="321516"/>
                </a:cubicBezTo>
                <a:cubicBezTo>
                  <a:pt x="132624" y="253197"/>
                  <a:pt x="135304" y="182199"/>
                  <a:pt x="152719" y="128616"/>
                </a:cubicBezTo>
                <a:cubicBezTo>
                  <a:pt x="170134" y="75033"/>
                  <a:pt x="200946" y="1355"/>
                  <a:pt x="225059" y="16"/>
                </a:cubicBezTo>
                <a:cubicBezTo>
                  <a:pt x="249172" y="-1323"/>
                  <a:pt x="269267" y="77712"/>
                  <a:pt x="297399" y="120579"/>
                </a:cubicBezTo>
                <a:cubicBezTo>
                  <a:pt x="325531" y="163446"/>
                  <a:pt x="379117" y="213010"/>
                  <a:pt x="393853" y="257216"/>
                </a:cubicBezTo>
                <a:cubicBezTo>
                  <a:pt x="408589" y="301422"/>
                  <a:pt x="377777" y="342949"/>
                  <a:pt x="385815" y="385816"/>
                </a:cubicBezTo>
                <a:cubicBezTo>
                  <a:pt x="393853" y="428683"/>
                  <a:pt x="423324" y="476908"/>
                  <a:pt x="442079" y="514416"/>
                </a:cubicBezTo>
                <a:cubicBezTo>
                  <a:pt x="460834" y="551924"/>
                  <a:pt x="487627" y="593451"/>
                  <a:pt x="498344" y="610866"/>
                </a:cubicBezTo>
                <a:cubicBezTo>
                  <a:pt x="509061" y="628281"/>
                  <a:pt x="507721" y="623592"/>
                  <a:pt x="506382" y="618904"/>
                </a:cubicBezTo>
              </a:path>
            </a:pathLst>
          </a:custGeom>
          <a:solidFill>
            <a:srgbClr val="FF0000"/>
          </a:solidFill>
          <a:effectLst>
            <a:outerShdw blurRad="50800" dist="38100" dir="18900000" algn="b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Tree>
    <p:extLst>
      <p:ext uri="{BB962C8B-B14F-4D97-AF65-F5344CB8AC3E}">
        <p14:creationId xmlns:p14="http://schemas.microsoft.com/office/powerpoint/2010/main" val="5842696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ounded Rectangle 33"/>
          <p:cNvSpPr/>
          <p:nvPr/>
        </p:nvSpPr>
        <p:spPr bwMode="auto">
          <a:xfrm>
            <a:off x="2055091" y="1354666"/>
            <a:ext cx="6527030" cy="4371879"/>
          </a:xfrm>
          <a:prstGeom prst="round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7</a:t>
            </a:fld>
            <a:endParaRPr lang="en-US" sz="800"/>
          </a:p>
        </p:txBody>
      </p:sp>
      <p:pic>
        <p:nvPicPr>
          <p:cNvPr id="7" name="Picture 6" descr="16279.jpg"/>
          <p:cNvPicPr>
            <a:picLocks noChangeAspect="1"/>
          </p:cNvPicPr>
          <p:nvPr/>
        </p:nvPicPr>
        <p:blipFill rotWithShape="1">
          <a:blip r:embed="rId2">
            <a:extLst>
              <a:ext uri="{28A0092B-C50C-407E-A947-70E740481C1C}">
                <a14:useLocalDpi xmlns:a14="http://schemas.microsoft.com/office/drawing/2010/main" val="0"/>
              </a:ext>
            </a:extLst>
          </a:blip>
          <a:srcRect r="71818" b="17992"/>
          <a:stretch/>
        </p:blipFill>
        <p:spPr>
          <a:xfrm>
            <a:off x="384849" y="1870363"/>
            <a:ext cx="1316182" cy="3064015"/>
          </a:xfrm>
          <a:prstGeom prst="rect">
            <a:avLst/>
          </a:prstGeom>
        </p:spPr>
      </p:pic>
      <p:pic>
        <p:nvPicPr>
          <p:cNvPr id="8" name="Picture 7" descr="302px-Illu_pancrease.sv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8589" y="1582112"/>
            <a:ext cx="3835400" cy="3886200"/>
          </a:xfrm>
          <a:prstGeom prst="rect">
            <a:avLst/>
          </a:prstGeom>
          <a:ln>
            <a:solidFill>
              <a:schemeClr val="tx1"/>
            </a:solidFill>
          </a:ln>
        </p:spPr>
      </p:pic>
      <p:sp>
        <p:nvSpPr>
          <p:cNvPr id="9" name="Freeform 8"/>
          <p:cNvSpPr/>
          <p:nvPr/>
        </p:nvSpPr>
        <p:spPr>
          <a:xfrm>
            <a:off x="3738076" y="2116666"/>
            <a:ext cx="1778092" cy="1939637"/>
          </a:xfrm>
          <a:custGeom>
            <a:avLst/>
            <a:gdLst>
              <a:gd name="connsiteX0" fmla="*/ 1008395 w 1778092"/>
              <a:gd name="connsiteY0" fmla="*/ 0 h 1939637"/>
              <a:gd name="connsiteX1" fmla="*/ 1039183 w 1778092"/>
              <a:gd name="connsiteY1" fmla="*/ 38485 h 1939637"/>
              <a:gd name="connsiteX2" fmla="*/ 1069971 w 1778092"/>
              <a:gd name="connsiteY2" fmla="*/ 46182 h 1939637"/>
              <a:gd name="connsiteX3" fmla="*/ 1093062 w 1778092"/>
              <a:gd name="connsiteY3" fmla="*/ 61576 h 1939637"/>
              <a:gd name="connsiteX4" fmla="*/ 1139243 w 1778092"/>
              <a:gd name="connsiteY4" fmla="*/ 76970 h 1939637"/>
              <a:gd name="connsiteX5" fmla="*/ 1170031 w 1778092"/>
              <a:gd name="connsiteY5" fmla="*/ 123152 h 1939637"/>
              <a:gd name="connsiteX6" fmla="*/ 1177728 w 1778092"/>
              <a:gd name="connsiteY6" fmla="*/ 146243 h 1939637"/>
              <a:gd name="connsiteX7" fmla="*/ 1200819 w 1778092"/>
              <a:gd name="connsiteY7" fmla="*/ 153940 h 1939637"/>
              <a:gd name="connsiteX8" fmla="*/ 1223910 w 1778092"/>
              <a:gd name="connsiteY8" fmla="*/ 207819 h 1939637"/>
              <a:gd name="connsiteX9" fmla="*/ 1231607 w 1778092"/>
              <a:gd name="connsiteY9" fmla="*/ 230909 h 1939637"/>
              <a:gd name="connsiteX10" fmla="*/ 1254698 w 1778092"/>
              <a:gd name="connsiteY10" fmla="*/ 238606 h 1939637"/>
              <a:gd name="connsiteX11" fmla="*/ 1300880 w 1778092"/>
              <a:gd name="connsiteY11" fmla="*/ 277091 h 1939637"/>
              <a:gd name="connsiteX12" fmla="*/ 1370152 w 1778092"/>
              <a:gd name="connsiteY12" fmla="*/ 330970 h 1939637"/>
              <a:gd name="connsiteX13" fmla="*/ 1400940 w 1778092"/>
              <a:gd name="connsiteY13" fmla="*/ 338667 h 1939637"/>
              <a:gd name="connsiteX14" fmla="*/ 1447122 w 1778092"/>
              <a:gd name="connsiteY14" fmla="*/ 377152 h 1939637"/>
              <a:gd name="connsiteX15" fmla="*/ 1470213 w 1778092"/>
              <a:gd name="connsiteY15" fmla="*/ 392546 h 1939637"/>
              <a:gd name="connsiteX16" fmla="*/ 1493304 w 1778092"/>
              <a:gd name="connsiteY16" fmla="*/ 415637 h 1939637"/>
              <a:gd name="connsiteX17" fmla="*/ 1554880 w 1778092"/>
              <a:gd name="connsiteY17" fmla="*/ 431031 h 1939637"/>
              <a:gd name="connsiteX18" fmla="*/ 1601062 w 1778092"/>
              <a:gd name="connsiteY18" fmla="*/ 477213 h 1939637"/>
              <a:gd name="connsiteX19" fmla="*/ 1624152 w 1778092"/>
              <a:gd name="connsiteY19" fmla="*/ 500303 h 1939637"/>
              <a:gd name="connsiteX20" fmla="*/ 1678031 w 1778092"/>
              <a:gd name="connsiteY20" fmla="*/ 561879 h 1939637"/>
              <a:gd name="connsiteX21" fmla="*/ 1685728 w 1778092"/>
              <a:gd name="connsiteY21" fmla="*/ 584970 h 1939637"/>
              <a:gd name="connsiteX22" fmla="*/ 1693425 w 1778092"/>
              <a:gd name="connsiteY22" fmla="*/ 615758 h 1939637"/>
              <a:gd name="connsiteX23" fmla="*/ 1708819 w 1778092"/>
              <a:gd name="connsiteY23" fmla="*/ 638849 h 1939637"/>
              <a:gd name="connsiteX24" fmla="*/ 1724213 w 1778092"/>
              <a:gd name="connsiteY24" fmla="*/ 685031 h 1939637"/>
              <a:gd name="connsiteX25" fmla="*/ 1747304 w 1778092"/>
              <a:gd name="connsiteY25" fmla="*/ 746606 h 1939637"/>
              <a:gd name="connsiteX26" fmla="*/ 1762698 w 1778092"/>
              <a:gd name="connsiteY26" fmla="*/ 800485 h 1939637"/>
              <a:gd name="connsiteX27" fmla="*/ 1778092 w 1778092"/>
              <a:gd name="connsiteY27" fmla="*/ 908243 h 1939637"/>
              <a:gd name="connsiteX28" fmla="*/ 1770395 w 1778092"/>
              <a:gd name="connsiteY28" fmla="*/ 1077576 h 1939637"/>
              <a:gd name="connsiteX29" fmla="*/ 1762698 w 1778092"/>
              <a:gd name="connsiteY29" fmla="*/ 1116061 h 1939637"/>
              <a:gd name="connsiteX30" fmla="*/ 1731910 w 1778092"/>
              <a:gd name="connsiteY30" fmla="*/ 1169940 h 1939637"/>
              <a:gd name="connsiteX31" fmla="*/ 1716516 w 1778092"/>
              <a:gd name="connsiteY31" fmla="*/ 1216122 h 1939637"/>
              <a:gd name="connsiteX32" fmla="*/ 1701122 w 1778092"/>
              <a:gd name="connsiteY32" fmla="*/ 1239213 h 1939637"/>
              <a:gd name="connsiteX33" fmla="*/ 1693425 w 1778092"/>
              <a:gd name="connsiteY33" fmla="*/ 1262303 h 1939637"/>
              <a:gd name="connsiteX34" fmla="*/ 1662637 w 1778092"/>
              <a:gd name="connsiteY34" fmla="*/ 1308485 h 1939637"/>
              <a:gd name="connsiteX35" fmla="*/ 1654940 w 1778092"/>
              <a:gd name="connsiteY35" fmla="*/ 1339273 h 1939637"/>
              <a:gd name="connsiteX36" fmla="*/ 1624152 w 1778092"/>
              <a:gd name="connsiteY36" fmla="*/ 1362364 h 1939637"/>
              <a:gd name="connsiteX37" fmla="*/ 1554880 w 1778092"/>
              <a:gd name="connsiteY37" fmla="*/ 1416243 h 1939637"/>
              <a:gd name="connsiteX38" fmla="*/ 1539486 w 1778092"/>
              <a:gd name="connsiteY38" fmla="*/ 1439334 h 1939637"/>
              <a:gd name="connsiteX39" fmla="*/ 1516395 w 1778092"/>
              <a:gd name="connsiteY39" fmla="*/ 1454728 h 1939637"/>
              <a:gd name="connsiteX40" fmla="*/ 1485607 w 1778092"/>
              <a:gd name="connsiteY40" fmla="*/ 1477819 h 1939637"/>
              <a:gd name="connsiteX41" fmla="*/ 1447122 w 1778092"/>
              <a:gd name="connsiteY41" fmla="*/ 1516303 h 1939637"/>
              <a:gd name="connsiteX42" fmla="*/ 1416334 w 1778092"/>
              <a:gd name="connsiteY42" fmla="*/ 1562485 h 1939637"/>
              <a:gd name="connsiteX43" fmla="*/ 1400940 w 1778092"/>
              <a:gd name="connsiteY43" fmla="*/ 1585576 h 1939637"/>
              <a:gd name="connsiteX44" fmla="*/ 1377849 w 1778092"/>
              <a:gd name="connsiteY44" fmla="*/ 1616364 h 1939637"/>
              <a:gd name="connsiteX45" fmla="*/ 1339365 w 1778092"/>
              <a:gd name="connsiteY45" fmla="*/ 1670243 h 1939637"/>
              <a:gd name="connsiteX46" fmla="*/ 1308577 w 1778092"/>
              <a:gd name="connsiteY46" fmla="*/ 1685637 h 1939637"/>
              <a:gd name="connsiteX47" fmla="*/ 1285486 w 1778092"/>
              <a:gd name="connsiteY47" fmla="*/ 1701031 h 1939637"/>
              <a:gd name="connsiteX48" fmla="*/ 1247001 w 1778092"/>
              <a:gd name="connsiteY48" fmla="*/ 1708728 h 1939637"/>
              <a:gd name="connsiteX49" fmla="*/ 1185425 w 1778092"/>
              <a:gd name="connsiteY49" fmla="*/ 1731819 h 1939637"/>
              <a:gd name="connsiteX50" fmla="*/ 1131546 w 1778092"/>
              <a:gd name="connsiteY50" fmla="*/ 1724122 h 1939637"/>
              <a:gd name="connsiteX51" fmla="*/ 1108455 w 1778092"/>
              <a:gd name="connsiteY51" fmla="*/ 1716425 h 1939637"/>
              <a:gd name="connsiteX52" fmla="*/ 1008395 w 1778092"/>
              <a:gd name="connsiteY52" fmla="*/ 1693334 h 1939637"/>
              <a:gd name="connsiteX53" fmla="*/ 900637 w 1778092"/>
              <a:gd name="connsiteY53" fmla="*/ 1685637 h 1939637"/>
              <a:gd name="connsiteX54" fmla="*/ 831365 w 1778092"/>
              <a:gd name="connsiteY54" fmla="*/ 1677940 h 1939637"/>
              <a:gd name="connsiteX55" fmla="*/ 808274 w 1778092"/>
              <a:gd name="connsiteY55" fmla="*/ 1670243 h 1939637"/>
              <a:gd name="connsiteX56" fmla="*/ 669728 w 1778092"/>
              <a:gd name="connsiteY56" fmla="*/ 1654849 h 1939637"/>
              <a:gd name="connsiteX57" fmla="*/ 585062 w 1778092"/>
              <a:gd name="connsiteY57" fmla="*/ 1631758 h 1939637"/>
              <a:gd name="connsiteX58" fmla="*/ 508092 w 1778092"/>
              <a:gd name="connsiteY58" fmla="*/ 1608667 h 1939637"/>
              <a:gd name="connsiteX59" fmla="*/ 469607 w 1778092"/>
              <a:gd name="connsiteY59" fmla="*/ 1600970 h 1939637"/>
              <a:gd name="connsiteX60" fmla="*/ 438819 w 1778092"/>
              <a:gd name="connsiteY60" fmla="*/ 1593273 h 1939637"/>
              <a:gd name="connsiteX61" fmla="*/ 254092 w 1778092"/>
              <a:gd name="connsiteY61" fmla="*/ 1585576 h 1939637"/>
              <a:gd name="connsiteX62" fmla="*/ 223304 w 1778092"/>
              <a:gd name="connsiteY62" fmla="*/ 1593273 h 1939637"/>
              <a:gd name="connsiteX63" fmla="*/ 200213 w 1778092"/>
              <a:gd name="connsiteY63" fmla="*/ 1616364 h 1939637"/>
              <a:gd name="connsiteX64" fmla="*/ 169425 w 1778092"/>
              <a:gd name="connsiteY64" fmla="*/ 1662546 h 1939637"/>
              <a:gd name="connsiteX65" fmla="*/ 146334 w 1778092"/>
              <a:gd name="connsiteY65" fmla="*/ 1693334 h 1939637"/>
              <a:gd name="connsiteX66" fmla="*/ 107849 w 1778092"/>
              <a:gd name="connsiteY66" fmla="*/ 1762606 h 1939637"/>
              <a:gd name="connsiteX67" fmla="*/ 84759 w 1778092"/>
              <a:gd name="connsiteY67" fmla="*/ 1778000 h 1939637"/>
              <a:gd name="connsiteX68" fmla="*/ 77062 w 1778092"/>
              <a:gd name="connsiteY68" fmla="*/ 1801091 h 1939637"/>
              <a:gd name="connsiteX69" fmla="*/ 30880 w 1778092"/>
              <a:gd name="connsiteY69" fmla="*/ 1831879 h 1939637"/>
              <a:gd name="connsiteX70" fmla="*/ 15486 w 1778092"/>
              <a:gd name="connsiteY70" fmla="*/ 1854970 h 1939637"/>
              <a:gd name="connsiteX71" fmla="*/ 7789 w 1778092"/>
              <a:gd name="connsiteY71" fmla="*/ 1878061 h 1939637"/>
              <a:gd name="connsiteX72" fmla="*/ 92 w 1778092"/>
              <a:gd name="connsiteY72" fmla="*/ 1939637 h 193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778092" h="1939637">
                <a:moveTo>
                  <a:pt x="1008395" y="0"/>
                </a:moveTo>
                <a:cubicBezTo>
                  <a:pt x="1018658" y="12828"/>
                  <a:pt x="1026040" y="28628"/>
                  <a:pt x="1039183" y="38485"/>
                </a:cubicBezTo>
                <a:cubicBezTo>
                  <a:pt x="1047646" y="44832"/>
                  <a:pt x="1060248" y="42015"/>
                  <a:pt x="1069971" y="46182"/>
                </a:cubicBezTo>
                <a:cubicBezTo>
                  <a:pt x="1078474" y="49826"/>
                  <a:pt x="1084609" y="57819"/>
                  <a:pt x="1093062" y="61576"/>
                </a:cubicBezTo>
                <a:cubicBezTo>
                  <a:pt x="1107890" y="68166"/>
                  <a:pt x="1139243" y="76970"/>
                  <a:pt x="1139243" y="76970"/>
                </a:cubicBezTo>
                <a:cubicBezTo>
                  <a:pt x="1149506" y="92364"/>
                  <a:pt x="1164180" y="105600"/>
                  <a:pt x="1170031" y="123152"/>
                </a:cubicBezTo>
                <a:cubicBezTo>
                  <a:pt x="1172597" y="130849"/>
                  <a:pt x="1171991" y="140506"/>
                  <a:pt x="1177728" y="146243"/>
                </a:cubicBezTo>
                <a:cubicBezTo>
                  <a:pt x="1183465" y="151980"/>
                  <a:pt x="1193122" y="151374"/>
                  <a:pt x="1200819" y="153940"/>
                </a:cubicBezTo>
                <a:cubicBezTo>
                  <a:pt x="1218869" y="208089"/>
                  <a:pt x="1195378" y="141246"/>
                  <a:pt x="1223910" y="207819"/>
                </a:cubicBezTo>
                <a:cubicBezTo>
                  <a:pt x="1227106" y="215276"/>
                  <a:pt x="1225870" y="225172"/>
                  <a:pt x="1231607" y="230909"/>
                </a:cubicBezTo>
                <a:cubicBezTo>
                  <a:pt x="1237344" y="236646"/>
                  <a:pt x="1247001" y="236040"/>
                  <a:pt x="1254698" y="238606"/>
                </a:cubicBezTo>
                <a:cubicBezTo>
                  <a:pt x="1322159" y="306067"/>
                  <a:pt x="1236584" y="223511"/>
                  <a:pt x="1300880" y="277091"/>
                </a:cubicBezTo>
                <a:cubicBezTo>
                  <a:pt x="1324174" y="296502"/>
                  <a:pt x="1336805" y="322633"/>
                  <a:pt x="1370152" y="330970"/>
                </a:cubicBezTo>
                <a:lnTo>
                  <a:pt x="1400940" y="338667"/>
                </a:lnTo>
                <a:cubicBezTo>
                  <a:pt x="1458271" y="376887"/>
                  <a:pt x="1387858" y="327765"/>
                  <a:pt x="1447122" y="377152"/>
                </a:cubicBezTo>
                <a:cubicBezTo>
                  <a:pt x="1454229" y="383074"/>
                  <a:pt x="1463106" y="386624"/>
                  <a:pt x="1470213" y="392546"/>
                </a:cubicBezTo>
                <a:cubicBezTo>
                  <a:pt x="1478575" y="399515"/>
                  <a:pt x="1483394" y="411133"/>
                  <a:pt x="1493304" y="415637"/>
                </a:cubicBezTo>
                <a:cubicBezTo>
                  <a:pt x="1512565" y="424392"/>
                  <a:pt x="1554880" y="431031"/>
                  <a:pt x="1554880" y="431031"/>
                </a:cubicBezTo>
                <a:lnTo>
                  <a:pt x="1601062" y="477213"/>
                </a:lnTo>
                <a:cubicBezTo>
                  <a:pt x="1608759" y="484910"/>
                  <a:pt x="1618114" y="491246"/>
                  <a:pt x="1624152" y="500303"/>
                </a:cubicBezTo>
                <a:cubicBezTo>
                  <a:pt x="1660071" y="554182"/>
                  <a:pt x="1639546" y="536222"/>
                  <a:pt x="1678031" y="561879"/>
                </a:cubicBezTo>
                <a:cubicBezTo>
                  <a:pt x="1680597" y="569576"/>
                  <a:pt x="1683499" y="577169"/>
                  <a:pt x="1685728" y="584970"/>
                </a:cubicBezTo>
                <a:cubicBezTo>
                  <a:pt x="1688634" y="595141"/>
                  <a:pt x="1689258" y="606035"/>
                  <a:pt x="1693425" y="615758"/>
                </a:cubicBezTo>
                <a:cubicBezTo>
                  <a:pt x="1697069" y="624261"/>
                  <a:pt x="1705062" y="630396"/>
                  <a:pt x="1708819" y="638849"/>
                </a:cubicBezTo>
                <a:cubicBezTo>
                  <a:pt x="1715409" y="653677"/>
                  <a:pt x="1716956" y="670517"/>
                  <a:pt x="1724213" y="685031"/>
                </a:cubicBezTo>
                <a:cubicBezTo>
                  <a:pt x="1748127" y="732858"/>
                  <a:pt x="1733331" y="697702"/>
                  <a:pt x="1747304" y="746606"/>
                </a:cubicBezTo>
                <a:cubicBezTo>
                  <a:pt x="1754624" y="772227"/>
                  <a:pt x="1757886" y="771612"/>
                  <a:pt x="1762698" y="800485"/>
                </a:cubicBezTo>
                <a:cubicBezTo>
                  <a:pt x="1768663" y="836275"/>
                  <a:pt x="1778092" y="908243"/>
                  <a:pt x="1778092" y="908243"/>
                </a:cubicBezTo>
                <a:cubicBezTo>
                  <a:pt x="1775526" y="964687"/>
                  <a:pt x="1774569" y="1021228"/>
                  <a:pt x="1770395" y="1077576"/>
                </a:cubicBezTo>
                <a:cubicBezTo>
                  <a:pt x="1769429" y="1090623"/>
                  <a:pt x="1766835" y="1103650"/>
                  <a:pt x="1762698" y="1116061"/>
                </a:cubicBezTo>
                <a:cubicBezTo>
                  <a:pt x="1742220" y="1177495"/>
                  <a:pt x="1754432" y="1119265"/>
                  <a:pt x="1731910" y="1169940"/>
                </a:cubicBezTo>
                <a:cubicBezTo>
                  <a:pt x="1725320" y="1184768"/>
                  <a:pt x="1725517" y="1202621"/>
                  <a:pt x="1716516" y="1216122"/>
                </a:cubicBezTo>
                <a:cubicBezTo>
                  <a:pt x="1711385" y="1223819"/>
                  <a:pt x="1705259" y="1230939"/>
                  <a:pt x="1701122" y="1239213"/>
                </a:cubicBezTo>
                <a:cubicBezTo>
                  <a:pt x="1697494" y="1246469"/>
                  <a:pt x="1697365" y="1255211"/>
                  <a:pt x="1693425" y="1262303"/>
                </a:cubicBezTo>
                <a:cubicBezTo>
                  <a:pt x="1684440" y="1278476"/>
                  <a:pt x="1662637" y="1308485"/>
                  <a:pt x="1662637" y="1308485"/>
                </a:cubicBezTo>
                <a:cubicBezTo>
                  <a:pt x="1660071" y="1318748"/>
                  <a:pt x="1661089" y="1330665"/>
                  <a:pt x="1654940" y="1339273"/>
                </a:cubicBezTo>
                <a:cubicBezTo>
                  <a:pt x="1647484" y="1349712"/>
                  <a:pt x="1633740" y="1353841"/>
                  <a:pt x="1624152" y="1362364"/>
                </a:cubicBezTo>
                <a:cubicBezTo>
                  <a:pt x="1564240" y="1415620"/>
                  <a:pt x="1610316" y="1388525"/>
                  <a:pt x="1554880" y="1416243"/>
                </a:cubicBezTo>
                <a:cubicBezTo>
                  <a:pt x="1549749" y="1423940"/>
                  <a:pt x="1546027" y="1432793"/>
                  <a:pt x="1539486" y="1439334"/>
                </a:cubicBezTo>
                <a:cubicBezTo>
                  <a:pt x="1532945" y="1445875"/>
                  <a:pt x="1523923" y="1449351"/>
                  <a:pt x="1516395" y="1454728"/>
                </a:cubicBezTo>
                <a:cubicBezTo>
                  <a:pt x="1505956" y="1462184"/>
                  <a:pt x="1494678" y="1468748"/>
                  <a:pt x="1485607" y="1477819"/>
                </a:cubicBezTo>
                <a:cubicBezTo>
                  <a:pt x="1434294" y="1529131"/>
                  <a:pt x="1508698" y="1475252"/>
                  <a:pt x="1447122" y="1516303"/>
                </a:cubicBezTo>
                <a:lnTo>
                  <a:pt x="1416334" y="1562485"/>
                </a:lnTo>
                <a:cubicBezTo>
                  <a:pt x="1411203" y="1570182"/>
                  <a:pt x="1406490" y="1578175"/>
                  <a:pt x="1400940" y="1585576"/>
                </a:cubicBezTo>
                <a:cubicBezTo>
                  <a:pt x="1393243" y="1595839"/>
                  <a:pt x="1385305" y="1605925"/>
                  <a:pt x="1377849" y="1616364"/>
                </a:cubicBezTo>
                <a:cubicBezTo>
                  <a:pt x="1369311" y="1628317"/>
                  <a:pt x="1348630" y="1662302"/>
                  <a:pt x="1339365" y="1670243"/>
                </a:cubicBezTo>
                <a:cubicBezTo>
                  <a:pt x="1330653" y="1677710"/>
                  <a:pt x="1318539" y="1679944"/>
                  <a:pt x="1308577" y="1685637"/>
                </a:cubicBezTo>
                <a:cubicBezTo>
                  <a:pt x="1300545" y="1690227"/>
                  <a:pt x="1294148" y="1697783"/>
                  <a:pt x="1285486" y="1701031"/>
                </a:cubicBezTo>
                <a:cubicBezTo>
                  <a:pt x="1273237" y="1705625"/>
                  <a:pt x="1259693" y="1705555"/>
                  <a:pt x="1247001" y="1708728"/>
                </a:cubicBezTo>
                <a:cubicBezTo>
                  <a:pt x="1230913" y="1712750"/>
                  <a:pt x="1197196" y="1727110"/>
                  <a:pt x="1185425" y="1731819"/>
                </a:cubicBezTo>
                <a:cubicBezTo>
                  <a:pt x="1167465" y="1729253"/>
                  <a:pt x="1149336" y="1727680"/>
                  <a:pt x="1131546" y="1724122"/>
                </a:cubicBezTo>
                <a:cubicBezTo>
                  <a:pt x="1123590" y="1722531"/>
                  <a:pt x="1116282" y="1718560"/>
                  <a:pt x="1108455" y="1716425"/>
                </a:cubicBezTo>
                <a:cubicBezTo>
                  <a:pt x="1098454" y="1713697"/>
                  <a:pt x="1027887" y="1695386"/>
                  <a:pt x="1008395" y="1693334"/>
                </a:cubicBezTo>
                <a:cubicBezTo>
                  <a:pt x="972582" y="1689564"/>
                  <a:pt x="936512" y="1688757"/>
                  <a:pt x="900637" y="1685637"/>
                </a:cubicBezTo>
                <a:cubicBezTo>
                  <a:pt x="877492" y="1683624"/>
                  <a:pt x="854456" y="1680506"/>
                  <a:pt x="831365" y="1677940"/>
                </a:cubicBezTo>
                <a:cubicBezTo>
                  <a:pt x="823668" y="1675374"/>
                  <a:pt x="816256" y="1671694"/>
                  <a:pt x="808274" y="1670243"/>
                </a:cubicBezTo>
                <a:cubicBezTo>
                  <a:pt x="781641" y="1665401"/>
                  <a:pt x="691829" y="1657059"/>
                  <a:pt x="669728" y="1654849"/>
                </a:cubicBezTo>
                <a:cubicBezTo>
                  <a:pt x="611135" y="1635318"/>
                  <a:pt x="639458" y="1642637"/>
                  <a:pt x="585062" y="1631758"/>
                </a:cubicBezTo>
                <a:cubicBezTo>
                  <a:pt x="545345" y="1605280"/>
                  <a:pt x="574130" y="1619673"/>
                  <a:pt x="508092" y="1608667"/>
                </a:cubicBezTo>
                <a:cubicBezTo>
                  <a:pt x="495188" y="1606516"/>
                  <a:pt x="482378" y="1603808"/>
                  <a:pt x="469607" y="1600970"/>
                </a:cubicBezTo>
                <a:cubicBezTo>
                  <a:pt x="459280" y="1598675"/>
                  <a:pt x="449371" y="1594027"/>
                  <a:pt x="438819" y="1593273"/>
                </a:cubicBezTo>
                <a:cubicBezTo>
                  <a:pt x="377347" y="1588882"/>
                  <a:pt x="315668" y="1588142"/>
                  <a:pt x="254092" y="1585576"/>
                </a:cubicBezTo>
                <a:cubicBezTo>
                  <a:pt x="243829" y="1588142"/>
                  <a:pt x="232489" y="1588025"/>
                  <a:pt x="223304" y="1593273"/>
                </a:cubicBezTo>
                <a:cubicBezTo>
                  <a:pt x="213853" y="1598674"/>
                  <a:pt x="206896" y="1607772"/>
                  <a:pt x="200213" y="1616364"/>
                </a:cubicBezTo>
                <a:cubicBezTo>
                  <a:pt x="188854" y="1630968"/>
                  <a:pt x="180526" y="1647745"/>
                  <a:pt x="169425" y="1662546"/>
                </a:cubicBezTo>
                <a:lnTo>
                  <a:pt x="146334" y="1693334"/>
                </a:lnTo>
                <a:cubicBezTo>
                  <a:pt x="138313" y="1717397"/>
                  <a:pt x="130535" y="1747481"/>
                  <a:pt x="107849" y="1762606"/>
                </a:cubicBezTo>
                <a:lnTo>
                  <a:pt x="84759" y="1778000"/>
                </a:lnTo>
                <a:cubicBezTo>
                  <a:pt x="82193" y="1785697"/>
                  <a:pt x="82799" y="1795354"/>
                  <a:pt x="77062" y="1801091"/>
                </a:cubicBezTo>
                <a:cubicBezTo>
                  <a:pt x="63980" y="1814173"/>
                  <a:pt x="30880" y="1831879"/>
                  <a:pt x="30880" y="1831879"/>
                </a:cubicBezTo>
                <a:cubicBezTo>
                  <a:pt x="25749" y="1839576"/>
                  <a:pt x="19623" y="1846696"/>
                  <a:pt x="15486" y="1854970"/>
                </a:cubicBezTo>
                <a:cubicBezTo>
                  <a:pt x="11858" y="1862227"/>
                  <a:pt x="9757" y="1870190"/>
                  <a:pt x="7789" y="1878061"/>
                </a:cubicBezTo>
                <a:cubicBezTo>
                  <a:pt x="-1418" y="1914887"/>
                  <a:pt x="92" y="1908880"/>
                  <a:pt x="92" y="1939637"/>
                </a:cubicBezTo>
              </a:path>
            </a:pathLst>
          </a:custGeom>
          <a:ln w="28575" cmpd="sng">
            <a:solidFill>
              <a:schemeClr val="tx1"/>
            </a:solidFill>
          </a:ln>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 name="Can 9"/>
          <p:cNvSpPr/>
          <p:nvPr/>
        </p:nvSpPr>
        <p:spPr bwMode="auto">
          <a:xfrm>
            <a:off x="3699684" y="4039081"/>
            <a:ext cx="67348" cy="154613"/>
          </a:xfrm>
          <a:prstGeom prst="can">
            <a:avLst/>
          </a:prstGeom>
          <a:solidFill>
            <a:srgbClr val="B9088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 name="Can 10"/>
          <p:cNvSpPr/>
          <p:nvPr/>
        </p:nvSpPr>
        <p:spPr bwMode="auto">
          <a:xfrm flipV="1">
            <a:off x="3699684" y="4178781"/>
            <a:ext cx="67348" cy="154613"/>
          </a:xfrm>
          <a:prstGeom prst="can">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2" name="Straight Connector 11"/>
          <p:cNvCxnSpPr>
            <a:stCxn id="11" idx="3"/>
            <a:endCxn id="17" idx="0"/>
          </p:cNvCxnSpPr>
          <p:nvPr/>
        </p:nvCxnSpPr>
        <p:spPr bwMode="auto">
          <a:xfrm flipV="1">
            <a:off x="3733358" y="1991382"/>
            <a:ext cx="4089146" cy="2187399"/>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3" name="Straight Connector 12"/>
          <p:cNvCxnSpPr>
            <a:stCxn id="28" idx="0"/>
            <a:endCxn id="11" idx="0"/>
          </p:cNvCxnSpPr>
          <p:nvPr/>
        </p:nvCxnSpPr>
        <p:spPr bwMode="auto">
          <a:xfrm flipH="1">
            <a:off x="3733358" y="2489697"/>
            <a:ext cx="3591801" cy="1826860"/>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4" name="Straight Connector 13"/>
          <p:cNvCxnSpPr>
            <a:stCxn id="28" idx="1"/>
            <a:endCxn id="11" idx="0"/>
          </p:cNvCxnSpPr>
          <p:nvPr/>
        </p:nvCxnSpPr>
        <p:spPr bwMode="auto">
          <a:xfrm flipH="1" flipV="1">
            <a:off x="3733358" y="4316557"/>
            <a:ext cx="3591801" cy="1043996"/>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5" name="Straight Connector 14"/>
          <p:cNvCxnSpPr/>
          <p:nvPr/>
        </p:nvCxnSpPr>
        <p:spPr bwMode="auto">
          <a:xfrm flipH="1" flipV="1">
            <a:off x="3733358" y="4178781"/>
            <a:ext cx="4198956" cy="603305"/>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grpSp>
        <p:nvGrpSpPr>
          <p:cNvPr id="16" name="Group 15"/>
          <p:cNvGrpSpPr/>
          <p:nvPr/>
        </p:nvGrpSpPr>
        <p:grpSpPr>
          <a:xfrm>
            <a:off x="7078629" y="1929748"/>
            <a:ext cx="990405" cy="3492436"/>
            <a:chOff x="5614046" y="2165233"/>
            <a:chExt cx="990405" cy="3492436"/>
          </a:xfrm>
        </p:grpSpPr>
        <p:sp>
          <p:nvSpPr>
            <p:cNvPr id="17" name="Block Arc 16"/>
            <p:cNvSpPr/>
            <p:nvPr/>
          </p:nvSpPr>
          <p:spPr bwMode="auto">
            <a:xfrm rot="5400000">
              <a:off x="4860860" y="3415764"/>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8" name="Straight Connector 17"/>
            <p:cNvCxnSpPr/>
            <p:nvPr/>
          </p:nvCxnSpPr>
          <p:spPr bwMode="auto">
            <a:xfrm flipV="1">
              <a:off x="5895381" y="5138930"/>
              <a:ext cx="497345" cy="498315"/>
            </a:xfrm>
            <a:prstGeom prst="line">
              <a:avLst/>
            </a:prstGeom>
            <a:solidFill>
              <a:schemeClr val="accent1"/>
            </a:solidFill>
            <a:ln w="28575" cap="flat" cmpd="sng" algn="ctr">
              <a:noFill/>
              <a:prstDash val="solid"/>
              <a:round/>
              <a:headEnd type="none" w="med" len="med"/>
              <a:tailEnd type="none" w="med" len="med"/>
            </a:ln>
            <a:effectLst/>
          </p:spPr>
        </p:cxnSp>
        <p:sp>
          <p:nvSpPr>
            <p:cNvPr id="19" name="Block Arc 18"/>
            <p:cNvSpPr/>
            <p:nvPr/>
          </p:nvSpPr>
          <p:spPr bwMode="auto">
            <a:xfrm rot="5400000">
              <a:off x="4801589" y="3474088"/>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0" name="Block Arc 19"/>
            <p:cNvSpPr/>
            <p:nvPr/>
          </p:nvSpPr>
          <p:spPr bwMode="auto">
            <a:xfrm rot="5400000">
              <a:off x="4746711" y="3528966"/>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1" name="Block Arc 20"/>
            <p:cNvSpPr/>
            <p:nvPr/>
          </p:nvSpPr>
          <p:spPr bwMode="auto">
            <a:xfrm rot="5400000">
              <a:off x="4683994" y="3583845"/>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2" name="Block Arc 21"/>
            <p:cNvSpPr/>
            <p:nvPr/>
          </p:nvSpPr>
          <p:spPr bwMode="auto">
            <a:xfrm rot="5400000">
              <a:off x="4624723" y="3642169"/>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3" name="Block Arc 22"/>
            <p:cNvSpPr/>
            <p:nvPr/>
          </p:nvSpPr>
          <p:spPr bwMode="auto">
            <a:xfrm rot="5400000">
              <a:off x="4574238" y="3685764"/>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4" name="Block Arc 23"/>
            <p:cNvSpPr/>
            <p:nvPr/>
          </p:nvSpPr>
          <p:spPr bwMode="auto">
            <a:xfrm rot="5400000">
              <a:off x="4514967" y="3744088"/>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5" name="Block Arc 24"/>
            <p:cNvSpPr/>
            <p:nvPr/>
          </p:nvSpPr>
          <p:spPr bwMode="auto">
            <a:xfrm rot="5400000">
              <a:off x="4468876" y="37999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6" name="Block Arc 25"/>
            <p:cNvSpPr/>
            <p:nvPr/>
          </p:nvSpPr>
          <p:spPr bwMode="auto">
            <a:xfrm rot="5400000">
              <a:off x="4429678" y="38391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7" name="Block Arc 26"/>
            <p:cNvSpPr/>
            <p:nvPr/>
          </p:nvSpPr>
          <p:spPr bwMode="auto">
            <a:xfrm rot="5400000">
              <a:off x="4398320" y="38783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8" name="Block Arc 27"/>
            <p:cNvSpPr/>
            <p:nvPr/>
          </p:nvSpPr>
          <p:spPr bwMode="auto">
            <a:xfrm rot="5400000">
              <a:off x="4363515" y="3914079"/>
              <a:ext cx="2994121" cy="493060"/>
            </a:xfrm>
            <a:prstGeom prst="blockArc">
              <a:avLst/>
            </a:prstGeom>
            <a:solidFill>
              <a:schemeClr val="bg1">
                <a:lumMod val="65000"/>
              </a:schemeClr>
            </a:solidFill>
            <a:ln w="12700" cap="flat" cmpd="sng" algn="ctr">
              <a:solidFill>
                <a:schemeClr val="bg1">
                  <a:lumMod val="6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29" name="Straight Connector 28"/>
            <p:cNvCxnSpPr/>
            <p:nvPr/>
          </p:nvCxnSpPr>
          <p:spPr bwMode="auto">
            <a:xfrm flipV="1">
              <a:off x="5884096" y="2195507"/>
              <a:ext cx="497345" cy="498315"/>
            </a:xfrm>
            <a:prstGeom prst="line">
              <a:avLst/>
            </a:prstGeom>
            <a:solidFill>
              <a:schemeClr val="accent1"/>
            </a:solidFill>
            <a:ln w="76200" cap="flat" cmpd="sng" algn="ctr">
              <a:solidFill>
                <a:schemeClr val="bg1">
                  <a:lumMod val="65000"/>
                </a:schemeClr>
              </a:solidFill>
              <a:prstDash val="solid"/>
              <a:round/>
              <a:headEnd type="none" w="med" len="med"/>
              <a:tailEnd type="none" w="med" len="med"/>
            </a:ln>
            <a:effectLst/>
          </p:spPr>
        </p:cxnSp>
      </p:grpSp>
      <p:sp>
        <p:nvSpPr>
          <p:cNvPr id="30" name="Oval 29"/>
          <p:cNvSpPr/>
          <p:nvPr/>
        </p:nvSpPr>
        <p:spPr bwMode="auto">
          <a:xfrm>
            <a:off x="4090873" y="4185025"/>
            <a:ext cx="101920" cy="101920"/>
          </a:xfrm>
          <a:prstGeom prst="ellipse">
            <a:avLst/>
          </a:prstGeom>
          <a:solidFill>
            <a:srgbClr val="FF0000"/>
          </a:solidFill>
          <a:ln w="2857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31" name="Straight Arrow Connector 30"/>
          <p:cNvCxnSpPr>
            <a:stCxn id="30" idx="6"/>
          </p:cNvCxnSpPr>
          <p:nvPr/>
        </p:nvCxnSpPr>
        <p:spPr bwMode="auto">
          <a:xfrm flipV="1">
            <a:off x="4192793" y="4064000"/>
            <a:ext cx="3250177" cy="17198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32" name="Straight Arrow Connector 31"/>
          <p:cNvCxnSpPr>
            <a:stCxn id="30" idx="2"/>
            <a:endCxn id="11" idx="4"/>
          </p:cNvCxnSpPr>
          <p:nvPr/>
        </p:nvCxnSpPr>
        <p:spPr bwMode="auto">
          <a:xfrm flipH="1">
            <a:off x="3767032" y="4235985"/>
            <a:ext cx="323841" cy="20102"/>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
        <p:nvSpPr>
          <p:cNvPr id="35" name="Notched Right Arrow 34"/>
          <p:cNvSpPr/>
          <p:nvPr/>
        </p:nvSpPr>
        <p:spPr bwMode="auto">
          <a:xfrm>
            <a:off x="1516302" y="4025515"/>
            <a:ext cx="1039091" cy="515697"/>
          </a:xfrm>
          <a:prstGeom prst="notchedRightArrow">
            <a:avLst/>
          </a:prstGeom>
          <a:solidFill>
            <a:srgbClr val="660066"/>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6" name="Title 1"/>
          <p:cNvSpPr>
            <a:spLocks noGrp="1"/>
          </p:cNvSpPr>
          <p:nvPr>
            <p:ph type="title"/>
          </p:nvPr>
        </p:nvSpPr>
        <p:spPr>
          <a:xfrm>
            <a:off x="645005" y="-152400"/>
            <a:ext cx="7772400" cy="1143000"/>
          </a:xfrm>
        </p:spPr>
        <p:txBody>
          <a:bodyPr/>
          <a:lstStyle/>
          <a:p>
            <a:pPr>
              <a:defRPr/>
            </a:pPr>
            <a:r>
              <a:rPr lang="en-US" sz="4000" dirty="0" err="1" smtClean="0"/>
              <a:t>EndoTOFPET</a:t>
            </a:r>
            <a:r>
              <a:rPr lang="en-US" sz="4000" dirty="0" smtClean="0"/>
              <a:t>-US: The Principle</a:t>
            </a:r>
            <a:endParaRPr lang="en-US" sz="4000" dirty="0"/>
          </a:p>
        </p:txBody>
      </p:sp>
      <p:sp>
        <p:nvSpPr>
          <p:cNvPr id="2" name="TextBox 1"/>
          <p:cNvSpPr txBox="1"/>
          <p:nvPr/>
        </p:nvSpPr>
        <p:spPr>
          <a:xfrm rot="16200000">
            <a:off x="7427577" y="3278909"/>
            <a:ext cx="1753605" cy="338554"/>
          </a:xfrm>
          <a:prstGeom prst="rect">
            <a:avLst/>
          </a:prstGeom>
          <a:noFill/>
        </p:spPr>
        <p:txBody>
          <a:bodyPr wrap="none" rtlCol="0">
            <a:spAutoFit/>
          </a:bodyPr>
          <a:lstStyle/>
          <a:p>
            <a:r>
              <a:rPr lang="en-US" dirty="0" smtClean="0"/>
              <a:t>External PET Plate</a:t>
            </a:r>
            <a:endParaRPr lang="en-US" dirty="0"/>
          </a:p>
        </p:txBody>
      </p:sp>
      <p:sp>
        <p:nvSpPr>
          <p:cNvPr id="37" name="Rectangle 36"/>
          <p:cNvSpPr/>
          <p:nvPr/>
        </p:nvSpPr>
        <p:spPr bwMode="auto">
          <a:xfrm>
            <a:off x="3024909" y="1631758"/>
            <a:ext cx="1331576" cy="392545"/>
          </a:xfrm>
          <a:prstGeom prst="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pic>
        <p:nvPicPr>
          <p:cNvPr id="38" name="Picture 37" descr="250px-Heart_left_ventricular_outflow_track.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9486" y="1017801"/>
            <a:ext cx="762000" cy="966216"/>
          </a:xfrm>
          <a:prstGeom prst="rect">
            <a:avLst/>
          </a:prstGeom>
        </p:spPr>
      </p:pic>
      <p:cxnSp>
        <p:nvCxnSpPr>
          <p:cNvPr id="40" name="Straight Arrow Connector 39"/>
          <p:cNvCxnSpPr/>
          <p:nvPr/>
        </p:nvCxnSpPr>
        <p:spPr bwMode="auto">
          <a:xfrm flipH="1">
            <a:off x="3810000" y="1808788"/>
            <a:ext cx="731212" cy="2393757"/>
          </a:xfrm>
          <a:prstGeom prst="straightConnector1">
            <a:avLst/>
          </a:prstGeom>
          <a:solidFill>
            <a:schemeClr val="accent1"/>
          </a:solidFill>
          <a:ln w="19050" cap="flat" cmpd="sng" algn="ctr">
            <a:solidFill>
              <a:srgbClr val="FF0000"/>
            </a:solidFill>
            <a:prstDash val="dash"/>
            <a:round/>
            <a:headEnd type="none" w="med" len="med"/>
            <a:tailEnd type="arrow"/>
          </a:ln>
          <a:effectLst/>
        </p:spPr>
      </p:cxnSp>
      <p:cxnSp>
        <p:nvCxnSpPr>
          <p:cNvPr id="42" name="Straight Arrow Connector 41"/>
          <p:cNvCxnSpPr/>
          <p:nvPr/>
        </p:nvCxnSpPr>
        <p:spPr bwMode="auto">
          <a:xfrm>
            <a:off x="4664364" y="1824182"/>
            <a:ext cx="2778606" cy="1962727"/>
          </a:xfrm>
          <a:prstGeom prst="straightConnector1">
            <a:avLst/>
          </a:prstGeom>
          <a:solidFill>
            <a:schemeClr val="accent1"/>
          </a:solidFill>
          <a:ln w="19050" cap="flat" cmpd="sng" algn="ctr">
            <a:solidFill>
              <a:srgbClr val="FF0000"/>
            </a:solidFill>
            <a:prstDash val="dash"/>
            <a:round/>
            <a:headEnd type="none" w="med" len="med"/>
            <a:tailEnd type="arrow"/>
          </a:ln>
          <a:effectLst/>
        </p:spPr>
      </p:cxnSp>
      <p:pic>
        <p:nvPicPr>
          <p:cNvPr id="43" name="Picture 42" descr="250px-Heart_left_ventricular_outflow_track.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6734" y="3579353"/>
            <a:ext cx="297872" cy="377702"/>
          </a:xfrm>
          <a:prstGeom prst="rect">
            <a:avLst/>
          </a:prstGeom>
        </p:spPr>
      </p:pic>
      <p:sp>
        <p:nvSpPr>
          <p:cNvPr id="44" name="Oval 43"/>
          <p:cNvSpPr/>
          <p:nvPr/>
        </p:nvSpPr>
        <p:spPr bwMode="auto">
          <a:xfrm>
            <a:off x="808182" y="3486727"/>
            <a:ext cx="561879" cy="561879"/>
          </a:xfrm>
          <a:prstGeom prst="ellipse">
            <a:avLst/>
          </a:prstGeom>
          <a:no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45" name="Rectangle 44"/>
          <p:cNvSpPr/>
          <p:nvPr/>
        </p:nvSpPr>
        <p:spPr bwMode="auto">
          <a:xfrm>
            <a:off x="754303" y="4502727"/>
            <a:ext cx="45719" cy="130849"/>
          </a:xfrm>
          <a:prstGeom prst="rect">
            <a:avLst/>
          </a:prstGeom>
          <a:solidFill>
            <a:schemeClr val="accent1">
              <a:lumMod val="60000"/>
              <a:lumOff val="40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46" name="Explosion 2 45"/>
          <p:cNvSpPr/>
          <p:nvPr/>
        </p:nvSpPr>
        <p:spPr bwMode="auto">
          <a:xfrm>
            <a:off x="4029219" y="4093922"/>
            <a:ext cx="274637" cy="274638"/>
          </a:xfrm>
          <a:prstGeom prst="irregularSeal2">
            <a:avLst/>
          </a:prstGeom>
          <a:gradFill flip="none" rotWithShape="1">
            <a:gsLst>
              <a:gs pos="0">
                <a:srgbClr val="FF0000"/>
              </a:gs>
              <a:gs pos="100000">
                <a:srgbClr val="FFFFFF"/>
              </a:gs>
              <a:gs pos="89000">
                <a:srgbClr val="FFFF00"/>
              </a:gs>
            </a:gsLst>
            <a:path path="shape">
              <a:fillToRect l="50000" t="50000" r="50000" b="50000"/>
            </a:path>
            <a:tileRect/>
          </a:gradFill>
          <a:ln w="28575" cap="flat" cmpd="sng" algn="ctr">
            <a:noFill/>
            <a:prstDash val="solid"/>
            <a:round/>
            <a:headEnd type="none" w="med" len="med"/>
            <a:tailEnd type="none" w="med" len="med"/>
          </a:ln>
          <a:effectLst/>
        </p:spPr>
        <p:txBody>
          <a:bodyPr wrap="none" anchor="ctr">
            <a:prstTxWarp prst="textNoShape">
              <a:avLst/>
            </a:prstTxWarp>
          </a:bodyPr>
          <a:lstStyle/>
          <a:p>
            <a:pPr>
              <a:defRPr/>
            </a:pPr>
            <a:endParaRPr lang="en-US">
              <a:latin typeface="Times New Roman" pitchFamily="62" charset="0"/>
            </a:endParaRPr>
          </a:p>
        </p:txBody>
      </p:sp>
      <p:sp>
        <p:nvSpPr>
          <p:cNvPr id="47"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48"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49" name="Freeform 48"/>
          <p:cNvSpPr/>
          <p:nvPr/>
        </p:nvSpPr>
        <p:spPr>
          <a:xfrm rot="5400000">
            <a:off x="7684133" y="3890140"/>
            <a:ext cx="261699" cy="321516"/>
          </a:xfrm>
          <a:custGeom>
            <a:avLst/>
            <a:gdLst>
              <a:gd name="connsiteX0" fmla="*/ 0 w 507274"/>
              <a:gd name="connsiteY0" fmla="*/ 522454 h 623222"/>
              <a:gd name="connsiteX1" fmla="*/ 80378 w 507274"/>
              <a:gd name="connsiteY1" fmla="*/ 538529 h 623222"/>
              <a:gd name="connsiteX2" fmla="*/ 120567 w 507274"/>
              <a:gd name="connsiteY2" fmla="*/ 321516 h 623222"/>
              <a:gd name="connsiteX3" fmla="*/ 152719 w 507274"/>
              <a:gd name="connsiteY3" fmla="*/ 128616 h 623222"/>
              <a:gd name="connsiteX4" fmla="*/ 225059 w 507274"/>
              <a:gd name="connsiteY4" fmla="*/ 16 h 623222"/>
              <a:gd name="connsiteX5" fmla="*/ 297399 w 507274"/>
              <a:gd name="connsiteY5" fmla="*/ 120579 h 623222"/>
              <a:gd name="connsiteX6" fmla="*/ 393853 w 507274"/>
              <a:gd name="connsiteY6" fmla="*/ 257216 h 623222"/>
              <a:gd name="connsiteX7" fmla="*/ 385815 w 507274"/>
              <a:gd name="connsiteY7" fmla="*/ 385816 h 623222"/>
              <a:gd name="connsiteX8" fmla="*/ 442079 w 507274"/>
              <a:gd name="connsiteY8" fmla="*/ 514416 h 623222"/>
              <a:gd name="connsiteX9" fmla="*/ 498344 w 507274"/>
              <a:gd name="connsiteY9" fmla="*/ 610866 h 623222"/>
              <a:gd name="connsiteX10" fmla="*/ 506382 w 507274"/>
              <a:gd name="connsiteY10" fmla="*/ 618904 h 62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7274" h="623222">
                <a:moveTo>
                  <a:pt x="0" y="522454"/>
                </a:moveTo>
                <a:cubicBezTo>
                  <a:pt x="30142" y="547236"/>
                  <a:pt x="60284" y="572018"/>
                  <a:pt x="80378" y="538529"/>
                </a:cubicBezTo>
                <a:cubicBezTo>
                  <a:pt x="100472" y="505040"/>
                  <a:pt x="108510" y="389835"/>
                  <a:pt x="120567" y="321516"/>
                </a:cubicBezTo>
                <a:cubicBezTo>
                  <a:pt x="132624" y="253197"/>
                  <a:pt x="135304" y="182199"/>
                  <a:pt x="152719" y="128616"/>
                </a:cubicBezTo>
                <a:cubicBezTo>
                  <a:pt x="170134" y="75033"/>
                  <a:pt x="200946" y="1355"/>
                  <a:pt x="225059" y="16"/>
                </a:cubicBezTo>
                <a:cubicBezTo>
                  <a:pt x="249172" y="-1323"/>
                  <a:pt x="269267" y="77712"/>
                  <a:pt x="297399" y="120579"/>
                </a:cubicBezTo>
                <a:cubicBezTo>
                  <a:pt x="325531" y="163446"/>
                  <a:pt x="379117" y="213010"/>
                  <a:pt x="393853" y="257216"/>
                </a:cubicBezTo>
                <a:cubicBezTo>
                  <a:pt x="408589" y="301422"/>
                  <a:pt x="377777" y="342949"/>
                  <a:pt x="385815" y="385816"/>
                </a:cubicBezTo>
                <a:cubicBezTo>
                  <a:pt x="393853" y="428683"/>
                  <a:pt x="423324" y="476908"/>
                  <a:pt x="442079" y="514416"/>
                </a:cubicBezTo>
                <a:cubicBezTo>
                  <a:pt x="460834" y="551924"/>
                  <a:pt x="487627" y="593451"/>
                  <a:pt x="498344" y="610866"/>
                </a:cubicBezTo>
                <a:cubicBezTo>
                  <a:pt x="509061" y="628281"/>
                  <a:pt x="507721" y="623592"/>
                  <a:pt x="506382" y="618904"/>
                </a:cubicBezTo>
              </a:path>
            </a:pathLst>
          </a:custGeom>
          <a:solidFill>
            <a:srgbClr val="FF0000"/>
          </a:solidFill>
          <a:effectLst>
            <a:outerShdw blurRad="50800" dist="38100" dir="18900000" algn="b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Tree>
    <p:extLst>
      <p:ext uri="{BB962C8B-B14F-4D97-AF65-F5344CB8AC3E}">
        <p14:creationId xmlns:p14="http://schemas.microsoft.com/office/powerpoint/2010/main" val="11878921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1"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2"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35" presetClass="emph" presetSubtype="0" fill="hold" nodeType="afterEffect">
                                  <p:stCondLst>
                                    <p:cond delay="0"/>
                                  </p:stCondLst>
                                  <p:childTnLst>
                                    <p:anim calcmode="discrete" valueType="str">
                                      <p:cBhvr>
                                        <p:cTn id="21" dur="500" fill="hold"/>
                                        <p:tgtEl>
                                          <p:spTgt spid="40"/>
                                        </p:tgtEl>
                                        <p:attrNameLst>
                                          <p:attrName>style.visibility</p:attrName>
                                        </p:attrNameLst>
                                      </p:cBhvr>
                                      <p:tavLst>
                                        <p:tav tm="0">
                                          <p:val>
                                            <p:strVal val="hidden"/>
                                          </p:val>
                                        </p:tav>
                                        <p:tav tm="50000">
                                          <p:val>
                                            <p:strVal val="visible"/>
                                          </p:val>
                                        </p:tav>
                                      </p:tavLst>
                                    </p:anim>
                                  </p:childTnLst>
                                </p:cTn>
                              </p:par>
                            </p:childTnLst>
                          </p:cTn>
                        </p:par>
                        <p:par>
                          <p:cTn id="22" fill="hold">
                            <p:stCondLst>
                              <p:cond delay="2000"/>
                            </p:stCondLst>
                            <p:childTnLst>
                              <p:par>
                                <p:cTn id="23" presetID="35" presetClass="emph" presetSubtype="0" fill="hold" nodeType="afterEffect">
                                  <p:stCondLst>
                                    <p:cond delay="0"/>
                                  </p:stCondLst>
                                  <p:childTnLst>
                                    <p:anim calcmode="discrete" valueType="str">
                                      <p:cBhvr>
                                        <p:cTn id="24" dur="500" fill="hold"/>
                                        <p:tgtEl>
                                          <p:spTgt spid="42"/>
                                        </p:tgtEl>
                                        <p:attrNameLst>
                                          <p:attrName>style.visibility</p:attrName>
                                        </p:attrNameLst>
                                      </p:cBhvr>
                                      <p:tavLst>
                                        <p:tav tm="0">
                                          <p:val>
                                            <p:strVal val="hidden"/>
                                          </p:val>
                                        </p:tav>
                                        <p:tav tm="50000">
                                          <p:val>
                                            <p:strVal val="visible"/>
                                          </p:val>
                                        </p:tav>
                                      </p:tavLst>
                                    </p:anim>
                                  </p:childTnLst>
                                </p:cTn>
                              </p:par>
                            </p:childTnLst>
                          </p:cTn>
                        </p:par>
                        <p:par>
                          <p:cTn id="25" fill="hold">
                            <p:stCondLst>
                              <p:cond delay="2500"/>
                            </p:stCondLst>
                            <p:childTnLst>
                              <p:par>
                                <p:cTn id="26" presetID="35" presetClass="emph" presetSubtype="0" fill="hold" nodeType="afterEffect">
                                  <p:stCondLst>
                                    <p:cond delay="0"/>
                                  </p:stCondLst>
                                  <p:childTnLst>
                                    <p:anim calcmode="discrete" valueType="str">
                                      <p:cBhvr>
                                        <p:cTn id="27" dur="500" fill="hold"/>
                                        <p:tgtEl>
                                          <p:spTgt spid="40"/>
                                        </p:tgtEl>
                                        <p:attrNameLst>
                                          <p:attrName>style.visibility</p:attrName>
                                        </p:attrNameLst>
                                      </p:cBhvr>
                                      <p:tavLst>
                                        <p:tav tm="0">
                                          <p:val>
                                            <p:strVal val="hidden"/>
                                          </p:val>
                                        </p:tav>
                                        <p:tav tm="50000">
                                          <p:val>
                                            <p:strVal val="visible"/>
                                          </p:val>
                                        </p:tav>
                                      </p:tavLst>
                                    </p:anim>
                                  </p:childTnLst>
                                </p:cTn>
                              </p:par>
                            </p:childTnLst>
                          </p:cTn>
                        </p:par>
                        <p:par>
                          <p:cTn id="28" fill="hold">
                            <p:stCondLst>
                              <p:cond delay="3000"/>
                            </p:stCondLst>
                            <p:childTnLst>
                              <p:par>
                                <p:cTn id="29" presetID="35" presetClass="emph" presetSubtype="0" fill="hold" nodeType="afterEffect">
                                  <p:stCondLst>
                                    <p:cond delay="0"/>
                                  </p:stCondLst>
                                  <p:childTnLst>
                                    <p:anim calcmode="discrete" valueType="str">
                                      <p:cBhvr>
                                        <p:cTn id="30" dur="500" fill="hold"/>
                                        <p:tgtEl>
                                          <p:spTgt spid="4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4" grpId="1" animBg="1"/>
      <p:bldP spid="44" grpId="2"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ounded Rectangle 33"/>
          <p:cNvSpPr/>
          <p:nvPr/>
        </p:nvSpPr>
        <p:spPr bwMode="auto">
          <a:xfrm>
            <a:off x="2055091" y="1354666"/>
            <a:ext cx="6527030" cy="4371879"/>
          </a:xfrm>
          <a:prstGeom prst="round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8</a:t>
            </a:fld>
            <a:endParaRPr lang="en-US" sz="800"/>
          </a:p>
        </p:txBody>
      </p:sp>
      <p:pic>
        <p:nvPicPr>
          <p:cNvPr id="8" name="Picture 7" descr="302px-Illu_pancrease.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8589" y="1582112"/>
            <a:ext cx="3835400" cy="3886200"/>
          </a:xfrm>
          <a:prstGeom prst="rect">
            <a:avLst/>
          </a:prstGeom>
          <a:ln>
            <a:solidFill>
              <a:schemeClr val="tx1"/>
            </a:solidFill>
          </a:ln>
        </p:spPr>
      </p:pic>
      <p:sp>
        <p:nvSpPr>
          <p:cNvPr id="9" name="Freeform 8"/>
          <p:cNvSpPr/>
          <p:nvPr/>
        </p:nvSpPr>
        <p:spPr>
          <a:xfrm>
            <a:off x="3738076" y="2116666"/>
            <a:ext cx="1778092" cy="1939637"/>
          </a:xfrm>
          <a:custGeom>
            <a:avLst/>
            <a:gdLst>
              <a:gd name="connsiteX0" fmla="*/ 1008395 w 1778092"/>
              <a:gd name="connsiteY0" fmla="*/ 0 h 1939637"/>
              <a:gd name="connsiteX1" fmla="*/ 1039183 w 1778092"/>
              <a:gd name="connsiteY1" fmla="*/ 38485 h 1939637"/>
              <a:gd name="connsiteX2" fmla="*/ 1069971 w 1778092"/>
              <a:gd name="connsiteY2" fmla="*/ 46182 h 1939637"/>
              <a:gd name="connsiteX3" fmla="*/ 1093062 w 1778092"/>
              <a:gd name="connsiteY3" fmla="*/ 61576 h 1939637"/>
              <a:gd name="connsiteX4" fmla="*/ 1139243 w 1778092"/>
              <a:gd name="connsiteY4" fmla="*/ 76970 h 1939637"/>
              <a:gd name="connsiteX5" fmla="*/ 1170031 w 1778092"/>
              <a:gd name="connsiteY5" fmla="*/ 123152 h 1939637"/>
              <a:gd name="connsiteX6" fmla="*/ 1177728 w 1778092"/>
              <a:gd name="connsiteY6" fmla="*/ 146243 h 1939637"/>
              <a:gd name="connsiteX7" fmla="*/ 1200819 w 1778092"/>
              <a:gd name="connsiteY7" fmla="*/ 153940 h 1939637"/>
              <a:gd name="connsiteX8" fmla="*/ 1223910 w 1778092"/>
              <a:gd name="connsiteY8" fmla="*/ 207819 h 1939637"/>
              <a:gd name="connsiteX9" fmla="*/ 1231607 w 1778092"/>
              <a:gd name="connsiteY9" fmla="*/ 230909 h 1939637"/>
              <a:gd name="connsiteX10" fmla="*/ 1254698 w 1778092"/>
              <a:gd name="connsiteY10" fmla="*/ 238606 h 1939637"/>
              <a:gd name="connsiteX11" fmla="*/ 1300880 w 1778092"/>
              <a:gd name="connsiteY11" fmla="*/ 277091 h 1939637"/>
              <a:gd name="connsiteX12" fmla="*/ 1370152 w 1778092"/>
              <a:gd name="connsiteY12" fmla="*/ 330970 h 1939637"/>
              <a:gd name="connsiteX13" fmla="*/ 1400940 w 1778092"/>
              <a:gd name="connsiteY13" fmla="*/ 338667 h 1939637"/>
              <a:gd name="connsiteX14" fmla="*/ 1447122 w 1778092"/>
              <a:gd name="connsiteY14" fmla="*/ 377152 h 1939637"/>
              <a:gd name="connsiteX15" fmla="*/ 1470213 w 1778092"/>
              <a:gd name="connsiteY15" fmla="*/ 392546 h 1939637"/>
              <a:gd name="connsiteX16" fmla="*/ 1493304 w 1778092"/>
              <a:gd name="connsiteY16" fmla="*/ 415637 h 1939637"/>
              <a:gd name="connsiteX17" fmla="*/ 1554880 w 1778092"/>
              <a:gd name="connsiteY17" fmla="*/ 431031 h 1939637"/>
              <a:gd name="connsiteX18" fmla="*/ 1601062 w 1778092"/>
              <a:gd name="connsiteY18" fmla="*/ 477213 h 1939637"/>
              <a:gd name="connsiteX19" fmla="*/ 1624152 w 1778092"/>
              <a:gd name="connsiteY19" fmla="*/ 500303 h 1939637"/>
              <a:gd name="connsiteX20" fmla="*/ 1678031 w 1778092"/>
              <a:gd name="connsiteY20" fmla="*/ 561879 h 1939637"/>
              <a:gd name="connsiteX21" fmla="*/ 1685728 w 1778092"/>
              <a:gd name="connsiteY21" fmla="*/ 584970 h 1939637"/>
              <a:gd name="connsiteX22" fmla="*/ 1693425 w 1778092"/>
              <a:gd name="connsiteY22" fmla="*/ 615758 h 1939637"/>
              <a:gd name="connsiteX23" fmla="*/ 1708819 w 1778092"/>
              <a:gd name="connsiteY23" fmla="*/ 638849 h 1939637"/>
              <a:gd name="connsiteX24" fmla="*/ 1724213 w 1778092"/>
              <a:gd name="connsiteY24" fmla="*/ 685031 h 1939637"/>
              <a:gd name="connsiteX25" fmla="*/ 1747304 w 1778092"/>
              <a:gd name="connsiteY25" fmla="*/ 746606 h 1939637"/>
              <a:gd name="connsiteX26" fmla="*/ 1762698 w 1778092"/>
              <a:gd name="connsiteY26" fmla="*/ 800485 h 1939637"/>
              <a:gd name="connsiteX27" fmla="*/ 1778092 w 1778092"/>
              <a:gd name="connsiteY27" fmla="*/ 908243 h 1939637"/>
              <a:gd name="connsiteX28" fmla="*/ 1770395 w 1778092"/>
              <a:gd name="connsiteY28" fmla="*/ 1077576 h 1939637"/>
              <a:gd name="connsiteX29" fmla="*/ 1762698 w 1778092"/>
              <a:gd name="connsiteY29" fmla="*/ 1116061 h 1939637"/>
              <a:gd name="connsiteX30" fmla="*/ 1731910 w 1778092"/>
              <a:gd name="connsiteY30" fmla="*/ 1169940 h 1939637"/>
              <a:gd name="connsiteX31" fmla="*/ 1716516 w 1778092"/>
              <a:gd name="connsiteY31" fmla="*/ 1216122 h 1939637"/>
              <a:gd name="connsiteX32" fmla="*/ 1701122 w 1778092"/>
              <a:gd name="connsiteY32" fmla="*/ 1239213 h 1939637"/>
              <a:gd name="connsiteX33" fmla="*/ 1693425 w 1778092"/>
              <a:gd name="connsiteY33" fmla="*/ 1262303 h 1939637"/>
              <a:gd name="connsiteX34" fmla="*/ 1662637 w 1778092"/>
              <a:gd name="connsiteY34" fmla="*/ 1308485 h 1939637"/>
              <a:gd name="connsiteX35" fmla="*/ 1654940 w 1778092"/>
              <a:gd name="connsiteY35" fmla="*/ 1339273 h 1939637"/>
              <a:gd name="connsiteX36" fmla="*/ 1624152 w 1778092"/>
              <a:gd name="connsiteY36" fmla="*/ 1362364 h 1939637"/>
              <a:gd name="connsiteX37" fmla="*/ 1554880 w 1778092"/>
              <a:gd name="connsiteY37" fmla="*/ 1416243 h 1939637"/>
              <a:gd name="connsiteX38" fmla="*/ 1539486 w 1778092"/>
              <a:gd name="connsiteY38" fmla="*/ 1439334 h 1939637"/>
              <a:gd name="connsiteX39" fmla="*/ 1516395 w 1778092"/>
              <a:gd name="connsiteY39" fmla="*/ 1454728 h 1939637"/>
              <a:gd name="connsiteX40" fmla="*/ 1485607 w 1778092"/>
              <a:gd name="connsiteY40" fmla="*/ 1477819 h 1939637"/>
              <a:gd name="connsiteX41" fmla="*/ 1447122 w 1778092"/>
              <a:gd name="connsiteY41" fmla="*/ 1516303 h 1939637"/>
              <a:gd name="connsiteX42" fmla="*/ 1416334 w 1778092"/>
              <a:gd name="connsiteY42" fmla="*/ 1562485 h 1939637"/>
              <a:gd name="connsiteX43" fmla="*/ 1400940 w 1778092"/>
              <a:gd name="connsiteY43" fmla="*/ 1585576 h 1939637"/>
              <a:gd name="connsiteX44" fmla="*/ 1377849 w 1778092"/>
              <a:gd name="connsiteY44" fmla="*/ 1616364 h 1939637"/>
              <a:gd name="connsiteX45" fmla="*/ 1339365 w 1778092"/>
              <a:gd name="connsiteY45" fmla="*/ 1670243 h 1939637"/>
              <a:gd name="connsiteX46" fmla="*/ 1308577 w 1778092"/>
              <a:gd name="connsiteY46" fmla="*/ 1685637 h 1939637"/>
              <a:gd name="connsiteX47" fmla="*/ 1285486 w 1778092"/>
              <a:gd name="connsiteY47" fmla="*/ 1701031 h 1939637"/>
              <a:gd name="connsiteX48" fmla="*/ 1247001 w 1778092"/>
              <a:gd name="connsiteY48" fmla="*/ 1708728 h 1939637"/>
              <a:gd name="connsiteX49" fmla="*/ 1185425 w 1778092"/>
              <a:gd name="connsiteY49" fmla="*/ 1731819 h 1939637"/>
              <a:gd name="connsiteX50" fmla="*/ 1131546 w 1778092"/>
              <a:gd name="connsiteY50" fmla="*/ 1724122 h 1939637"/>
              <a:gd name="connsiteX51" fmla="*/ 1108455 w 1778092"/>
              <a:gd name="connsiteY51" fmla="*/ 1716425 h 1939637"/>
              <a:gd name="connsiteX52" fmla="*/ 1008395 w 1778092"/>
              <a:gd name="connsiteY52" fmla="*/ 1693334 h 1939637"/>
              <a:gd name="connsiteX53" fmla="*/ 900637 w 1778092"/>
              <a:gd name="connsiteY53" fmla="*/ 1685637 h 1939637"/>
              <a:gd name="connsiteX54" fmla="*/ 831365 w 1778092"/>
              <a:gd name="connsiteY54" fmla="*/ 1677940 h 1939637"/>
              <a:gd name="connsiteX55" fmla="*/ 808274 w 1778092"/>
              <a:gd name="connsiteY55" fmla="*/ 1670243 h 1939637"/>
              <a:gd name="connsiteX56" fmla="*/ 669728 w 1778092"/>
              <a:gd name="connsiteY56" fmla="*/ 1654849 h 1939637"/>
              <a:gd name="connsiteX57" fmla="*/ 585062 w 1778092"/>
              <a:gd name="connsiteY57" fmla="*/ 1631758 h 1939637"/>
              <a:gd name="connsiteX58" fmla="*/ 508092 w 1778092"/>
              <a:gd name="connsiteY58" fmla="*/ 1608667 h 1939637"/>
              <a:gd name="connsiteX59" fmla="*/ 469607 w 1778092"/>
              <a:gd name="connsiteY59" fmla="*/ 1600970 h 1939637"/>
              <a:gd name="connsiteX60" fmla="*/ 438819 w 1778092"/>
              <a:gd name="connsiteY60" fmla="*/ 1593273 h 1939637"/>
              <a:gd name="connsiteX61" fmla="*/ 254092 w 1778092"/>
              <a:gd name="connsiteY61" fmla="*/ 1585576 h 1939637"/>
              <a:gd name="connsiteX62" fmla="*/ 223304 w 1778092"/>
              <a:gd name="connsiteY62" fmla="*/ 1593273 h 1939637"/>
              <a:gd name="connsiteX63" fmla="*/ 200213 w 1778092"/>
              <a:gd name="connsiteY63" fmla="*/ 1616364 h 1939637"/>
              <a:gd name="connsiteX64" fmla="*/ 169425 w 1778092"/>
              <a:gd name="connsiteY64" fmla="*/ 1662546 h 1939637"/>
              <a:gd name="connsiteX65" fmla="*/ 146334 w 1778092"/>
              <a:gd name="connsiteY65" fmla="*/ 1693334 h 1939637"/>
              <a:gd name="connsiteX66" fmla="*/ 107849 w 1778092"/>
              <a:gd name="connsiteY66" fmla="*/ 1762606 h 1939637"/>
              <a:gd name="connsiteX67" fmla="*/ 84759 w 1778092"/>
              <a:gd name="connsiteY67" fmla="*/ 1778000 h 1939637"/>
              <a:gd name="connsiteX68" fmla="*/ 77062 w 1778092"/>
              <a:gd name="connsiteY68" fmla="*/ 1801091 h 1939637"/>
              <a:gd name="connsiteX69" fmla="*/ 30880 w 1778092"/>
              <a:gd name="connsiteY69" fmla="*/ 1831879 h 1939637"/>
              <a:gd name="connsiteX70" fmla="*/ 15486 w 1778092"/>
              <a:gd name="connsiteY70" fmla="*/ 1854970 h 1939637"/>
              <a:gd name="connsiteX71" fmla="*/ 7789 w 1778092"/>
              <a:gd name="connsiteY71" fmla="*/ 1878061 h 1939637"/>
              <a:gd name="connsiteX72" fmla="*/ 92 w 1778092"/>
              <a:gd name="connsiteY72" fmla="*/ 1939637 h 193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778092" h="1939637">
                <a:moveTo>
                  <a:pt x="1008395" y="0"/>
                </a:moveTo>
                <a:cubicBezTo>
                  <a:pt x="1018658" y="12828"/>
                  <a:pt x="1026040" y="28628"/>
                  <a:pt x="1039183" y="38485"/>
                </a:cubicBezTo>
                <a:cubicBezTo>
                  <a:pt x="1047646" y="44832"/>
                  <a:pt x="1060248" y="42015"/>
                  <a:pt x="1069971" y="46182"/>
                </a:cubicBezTo>
                <a:cubicBezTo>
                  <a:pt x="1078474" y="49826"/>
                  <a:pt x="1084609" y="57819"/>
                  <a:pt x="1093062" y="61576"/>
                </a:cubicBezTo>
                <a:cubicBezTo>
                  <a:pt x="1107890" y="68166"/>
                  <a:pt x="1139243" y="76970"/>
                  <a:pt x="1139243" y="76970"/>
                </a:cubicBezTo>
                <a:cubicBezTo>
                  <a:pt x="1149506" y="92364"/>
                  <a:pt x="1164180" y="105600"/>
                  <a:pt x="1170031" y="123152"/>
                </a:cubicBezTo>
                <a:cubicBezTo>
                  <a:pt x="1172597" y="130849"/>
                  <a:pt x="1171991" y="140506"/>
                  <a:pt x="1177728" y="146243"/>
                </a:cubicBezTo>
                <a:cubicBezTo>
                  <a:pt x="1183465" y="151980"/>
                  <a:pt x="1193122" y="151374"/>
                  <a:pt x="1200819" y="153940"/>
                </a:cubicBezTo>
                <a:cubicBezTo>
                  <a:pt x="1218869" y="208089"/>
                  <a:pt x="1195378" y="141246"/>
                  <a:pt x="1223910" y="207819"/>
                </a:cubicBezTo>
                <a:cubicBezTo>
                  <a:pt x="1227106" y="215276"/>
                  <a:pt x="1225870" y="225172"/>
                  <a:pt x="1231607" y="230909"/>
                </a:cubicBezTo>
                <a:cubicBezTo>
                  <a:pt x="1237344" y="236646"/>
                  <a:pt x="1247001" y="236040"/>
                  <a:pt x="1254698" y="238606"/>
                </a:cubicBezTo>
                <a:cubicBezTo>
                  <a:pt x="1322159" y="306067"/>
                  <a:pt x="1236584" y="223511"/>
                  <a:pt x="1300880" y="277091"/>
                </a:cubicBezTo>
                <a:cubicBezTo>
                  <a:pt x="1324174" y="296502"/>
                  <a:pt x="1336805" y="322633"/>
                  <a:pt x="1370152" y="330970"/>
                </a:cubicBezTo>
                <a:lnTo>
                  <a:pt x="1400940" y="338667"/>
                </a:lnTo>
                <a:cubicBezTo>
                  <a:pt x="1458271" y="376887"/>
                  <a:pt x="1387858" y="327765"/>
                  <a:pt x="1447122" y="377152"/>
                </a:cubicBezTo>
                <a:cubicBezTo>
                  <a:pt x="1454229" y="383074"/>
                  <a:pt x="1463106" y="386624"/>
                  <a:pt x="1470213" y="392546"/>
                </a:cubicBezTo>
                <a:cubicBezTo>
                  <a:pt x="1478575" y="399515"/>
                  <a:pt x="1483394" y="411133"/>
                  <a:pt x="1493304" y="415637"/>
                </a:cubicBezTo>
                <a:cubicBezTo>
                  <a:pt x="1512565" y="424392"/>
                  <a:pt x="1554880" y="431031"/>
                  <a:pt x="1554880" y="431031"/>
                </a:cubicBezTo>
                <a:lnTo>
                  <a:pt x="1601062" y="477213"/>
                </a:lnTo>
                <a:cubicBezTo>
                  <a:pt x="1608759" y="484910"/>
                  <a:pt x="1618114" y="491246"/>
                  <a:pt x="1624152" y="500303"/>
                </a:cubicBezTo>
                <a:cubicBezTo>
                  <a:pt x="1660071" y="554182"/>
                  <a:pt x="1639546" y="536222"/>
                  <a:pt x="1678031" y="561879"/>
                </a:cubicBezTo>
                <a:cubicBezTo>
                  <a:pt x="1680597" y="569576"/>
                  <a:pt x="1683499" y="577169"/>
                  <a:pt x="1685728" y="584970"/>
                </a:cubicBezTo>
                <a:cubicBezTo>
                  <a:pt x="1688634" y="595141"/>
                  <a:pt x="1689258" y="606035"/>
                  <a:pt x="1693425" y="615758"/>
                </a:cubicBezTo>
                <a:cubicBezTo>
                  <a:pt x="1697069" y="624261"/>
                  <a:pt x="1705062" y="630396"/>
                  <a:pt x="1708819" y="638849"/>
                </a:cubicBezTo>
                <a:cubicBezTo>
                  <a:pt x="1715409" y="653677"/>
                  <a:pt x="1716956" y="670517"/>
                  <a:pt x="1724213" y="685031"/>
                </a:cubicBezTo>
                <a:cubicBezTo>
                  <a:pt x="1748127" y="732858"/>
                  <a:pt x="1733331" y="697702"/>
                  <a:pt x="1747304" y="746606"/>
                </a:cubicBezTo>
                <a:cubicBezTo>
                  <a:pt x="1754624" y="772227"/>
                  <a:pt x="1757886" y="771612"/>
                  <a:pt x="1762698" y="800485"/>
                </a:cubicBezTo>
                <a:cubicBezTo>
                  <a:pt x="1768663" y="836275"/>
                  <a:pt x="1778092" y="908243"/>
                  <a:pt x="1778092" y="908243"/>
                </a:cubicBezTo>
                <a:cubicBezTo>
                  <a:pt x="1775526" y="964687"/>
                  <a:pt x="1774569" y="1021228"/>
                  <a:pt x="1770395" y="1077576"/>
                </a:cubicBezTo>
                <a:cubicBezTo>
                  <a:pt x="1769429" y="1090623"/>
                  <a:pt x="1766835" y="1103650"/>
                  <a:pt x="1762698" y="1116061"/>
                </a:cubicBezTo>
                <a:cubicBezTo>
                  <a:pt x="1742220" y="1177495"/>
                  <a:pt x="1754432" y="1119265"/>
                  <a:pt x="1731910" y="1169940"/>
                </a:cubicBezTo>
                <a:cubicBezTo>
                  <a:pt x="1725320" y="1184768"/>
                  <a:pt x="1725517" y="1202621"/>
                  <a:pt x="1716516" y="1216122"/>
                </a:cubicBezTo>
                <a:cubicBezTo>
                  <a:pt x="1711385" y="1223819"/>
                  <a:pt x="1705259" y="1230939"/>
                  <a:pt x="1701122" y="1239213"/>
                </a:cubicBezTo>
                <a:cubicBezTo>
                  <a:pt x="1697494" y="1246469"/>
                  <a:pt x="1697365" y="1255211"/>
                  <a:pt x="1693425" y="1262303"/>
                </a:cubicBezTo>
                <a:cubicBezTo>
                  <a:pt x="1684440" y="1278476"/>
                  <a:pt x="1662637" y="1308485"/>
                  <a:pt x="1662637" y="1308485"/>
                </a:cubicBezTo>
                <a:cubicBezTo>
                  <a:pt x="1660071" y="1318748"/>
                  <a:pt x="1661089" y="1330665"/>
                  <a:pt x="1654940" y="1339273"/>
                </a:cubicBezTo>
                <a:cubicBezTo>
                  <a:pt x="1647484" y="1349712"/>
                  <a:pt x="1633740" y="1353841"/>
                  <a:pt x="1624152" y="1362364"/>
                </a:cubicBezTo>
                <a:cubicBezTo>
                  <a:pt x="1564240" y="1415620"/>
                  <a:pt x="1610316" y="1388525"/>
                  <a:pt x="1554880" y="1416243"/>
                </a:cubicBezTo>
                <a:cubicBezTo>
                  <a:pt x="1549749" y="1423940"/>
                  <a:pt x="1546027" y="1432793"/>
                  <a:pt x="1539486" y="1439334"/>
                </a:cubicBezTo>
                <a:cubicBezTo>
                  <a:pt x="1532945" y="1445875"/>
                  <a:pt x="1523923" y="1449351"/>
                  <a:pt x="1516395" y="1454728"/>
                </a:cubicBezTo>
                <a:cubicBezTo>
                  <a:pt x="1505956" y="1462184"/>
                  <a:pt x="1494678" y="1468748"/>
                  <a:pt x="1485607" y="1477819"/>
                </a:cubicBezTo>
                <a:cubicBezTo>
                  <a:pt x="1434294" y="1529131"/>
                  <a:pt x="1508698" y="1475252"/>
                  <a:pt x="1447122" y="1516303"/>
                </a:cubicBezTo>
                <a:lnTo>
                  <a:pt x="1416334" y="1562485"/>
                </a:lnTo>
                <a:cubicBezTo>
                  <a:pt x="1411203" y="1570182"/>
                  <a:pt x="1406490" y="1578175"/>
                  <a:pt x="1400940" y="1585576"/>
                </a:cubicBezTo>
                <a:cubicBezTo>
                  <a:pt x="1393243" y="1595839"/>
                  <a:pt x="1385305" y="1605925"/>
                  <a:pt x="1377849" y="1616364"/>
                </a:cubicBezTo>
                <a:cubicBezTo>
                  <a:pt x="1369311" y="1628317"/>
                  <a:pt x="1348630" y="1662302"/>
                  <a:pt x="1339365" y="1670243"/>
                </a:cubicBezTo>
                <a:cubicBezTo>
                  <a:pt x="1330653" y="1677710"/>
                  <a:pt x="1318539" y="1679944"/>
                  <a:pt x="1308577" y="1685637"/>
                </a:cubicBezTo>
                <a:cubicBezTo>
                  <a:pt x="1300545" y="1690227"/>
                  <a:pt x="1294148" y="1697783"/>
                  <a:pt x="1285486" y="1701031"/>
                </a:cubicBezTo>
                <a:cubicBezTo>
                  <a:pt x="1273237" y="1705625"/>
                  <a:pt x="1259693" y="1705555"/>
                  <a:pt x="1247001" y="1708728"/>
                </a:cubicBezTo>
                <a:cubicBezTo>
                  <a:pt x="1230913" y="1712750"/>
                  <a:pt x="1197196" y="1727110"/>
                  <a:pt x="1185425" y="1731819"/>
                </a:cubicBezTo>
                <a:cubicBezTo>
                  <a:pt x="1167465" y="1729253"/>
                  <a:pt x="1149336" y="1727680"/>
                  <a:pt x="1131546" y="1724122"/>
                </a:cubicBezTo>
                <a:cubicBezTo>
                  <a:pt x="1123590" y="1722531"/>
                  <a:pt x="1116282" y="1718560"/>
                  <a:pt x="1108455" y="1716425"/>
                </a:cubicBezTo>
                <a:cubicBezTo>
                  <a:pt x="1098454" y="1713697"/>
                  <a:pt x="1027887" y="1695386"/>
                  <a:pt x="1008395" y="1693334"/>
                </a:cubicBezTo>
                <a:cubicBezTo>
                  <a:pt x="972582" y="1689564"/>
                  <a:pt x="936512" y="1688757"/>
                  <a:pt x="900637" y="1685637"/>
                </a:cubicBezTo>
                <a:cubicBezTo>
                  <a:pt x="877492" y="1683624"/>
                  <a:pt x="854456" y="1680506"/>
                  <a:pt x="831365" y="1677940"/>
                </a:cubicBezTo>
                <a:cubicBezTo>
                  <a:pt x="823668" y="1675374"/>
                  <a:pt x="816256" y="1671694"/>
                  <a:pt x="808274" y="1670243"/>
                </a:cubicBezTo>
                <a:cubicBezTo>
                  <a:pt x="781641" y="1665401"/>
                  <a:pt x="691829" y="1657059"/>
                  <a:pt x="669728" y="1654849"/>
                </a:cubicBezTo>
                <a:cubicBezTo>
                  <a:pt x="611135" y="1635318"/>
                  <a:pt x="639458" y="1642637"/>
                  <a:pt x="585062" y="1631758"/>
                </a:cubicBezTo>
                <a:cubicBezTo>
                  <a:pt x="545345" y="1605280"/>
                  <a:pt x="574130" y="1619673"/>
                  <a:pt x="508092" y="1608667"/>
                </a:cubicBezTo>
                <a:cubicBezTo>
                  <a:pt x="495188" y="1606516"/>
                  <a:pt x="482378" y="1603808"/>
                  <a:pt x="469607" y="1600970"/>
                </a:cubicBezTo>
                <a:cubicBezTo>
                  <a:pt x="459280" y="1598675"/>
                  <a:pt x="449371" y="1594027"/>
                  <a:pt x="438819" y="1593273"/>
                </a:cubicBezTo>
                <a:cubicBezTo>
                  <a:pt x="377347" y="1588882"/>
                  <a:pt x="315668" y="1588142"/>
                  <a:pt x="254092" y="1585576"/>
                </a:cubicBezTo>
                <a:cubicBezTo>
                  <a:pt x="243829" y="1588142"/>
                  <a:pt x="232489" y="1588025"/>
                  <a:pt x="223304" y="1593273"/>
                </a:cubicBezTo>
                <a:cubicBezTo>
                  <a:pt x="213853" y="1598674"/>
                  <a:pt x="206896" y="1607772"/>
                  <a:pt x="200213" y="1616364"/>
                </a:cubicBezTo>
                <a:cubicBezTo>
                  <a:pt x="188854" y="1630968"/>
                  <a:pt x="180526" y="1647745"/>
                  <a:pt x="169425" y="1662546"/>
                </a:cubicBezTo>
                <a:lnTo>
                  <a:pt x="146334" y="1693334"/>
                </a:lnTo>
                <a:cubicBezTo>
                  <a:pt x="138313" y="1717397"/>
                  <a:pt x="130535" y="1747481"/>
                  <a:pt x="107849" y="1762606"/>
                </a:cubicBezTo>
                <a:lnTo>
                  <a:pt x="84759" y="1778000"/>
                </a:lnTo>
                <a:cubicBezTo>
                  <a:pt x="82193" y="1785697"/>
                  <a:pt x="82799" y="1795354"/>
                  <a:pt x="77062" y="1801091"/>
                </a:cubicBezTo>
                <a:cubicBezTo>
                  <a:pt x="63980" y="1814173"/>
                  <a:pt x="30880" y="1831879"/>
                  <a:pt x="30880" y="1831879"/>
                </a:cubicBezTo>
                <a:cubicBezTo>
                  <a:pt x="25749" y="1839576"/>
                  <a:pt x="19623" y="1846696"/>
                  <a:pt x="15486" y="1854970"/>
                </a:cubicBezTo>
                <a:cubicBezTo>
                  <a:pt x="11858" y="1862227"/>
                  <a:pt x="9757" y="1870190"/>
                  <a:pt x="7789" y="1878061"/>
                </a:cubicBezTo>
                <a:cubicBezTo>
                  <a:pt x="-1418" y="1914887"/>
                  <a:pt x="92" y="1908880"/>
                  <a:pt x="92" y="1939637"/>
                </a:cubicBezTo>
              </a:path>
            </a:pathLst>
          </a:custGeom>
          <a:ln w="28575" cmpd="sng">
            <a:solidFill>
              <a:schemeClr val="tx1"/>
            </a:solidFill>
          </a:ln>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 name="Can 9"/>
          <p:cNvSpPr/>
          <p:nvPr/>
        </p:nvSpPr>
        <p:spPr bwMode="auto">
          <a:xfrm>
            <a:off x="3699684" y="4039081"/>
            <a:ext cx="67348" cy="154613"/>
          </a:xfrm>
          <a:prstGeom prst="can">
            <a:avLst/>
          </a:prstGeom>
          <a:solidFill>
            <a:srgbClr val="B9088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 name="Can 10"/>
          <p:cNvSpPr/>
          <p:nvPr/>
        </p:nvSpPr>
        <p:spPr bwMode="auto">
          <a:xfrm flipV="1">
            <a:off x="3699684" y="4178781"/>
            <a:ext cx="67348" cy="154613"/>
          </a:xfrm>
          <a:prstGeom prst="can">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2" name="Straight Connector 11"/>
          <p:cNvCxnSpPr>
            <a:stCxn id="11" idx="3"/>
            <a:endCxn id="17" idx="0"/>
          </p:cNvCxnSpPr>
          <p:nvPr/>
        </p:nvCxnSpPr>
        <p:spPr bwMode="auto">
          <a:xfrm flipV="1">
            <a:off x="3733358" y="1991382"/>
            <a:ext cx="4089146" cy="2187399"/>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3" name="Straight Connector 12"/>
          <p:cNvCxnSpPr>
            <a:stCxn id="28" idx="0"/>
            <a:endCxn id="11" idx="0"/>
          </p:cNvCxnSpPr>
          <p:nvPr/>
        </p:nvCxnSpPr>
        <p:spPr bwMode="auto">
          <a:xfrm flipH="1">
            <a:off x="3733358" y="2489697"/>
            <a:ext cx="3591801" cy="1826860"/>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4" name="Straight Connector 13"/>
          <p:cNvCxnSpPr>
            <a:stCxn id="28" idx="1"/>
            <a:endCxn id="11" idx="0"/>
          </p:cNvCxnSpPr>
          <p:nvPr/>
        </p:nvCxnSpPr>
        <p:spPr bwMode="auto">
          <a:xfrm flipH="1" flipV="1">
            <a:off x="3733358" y="4316557"/>
            <a:ext cx="3591801" cy="1043996"/>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grpSp>
        <p:nvGrpSpPr>
          <p:cNvPr id="16" name="Group 15"/>
          <p:cNvGrpSpPr/>
          <p:nvPr/>
        </p:nvGrpSpPr>
        <p:grpSpPr>
          <a:xfrm>
            <a:off x="7078629" y="1929748"/>
            <a:ext cx="990405" cy="3492436"/>
            <a:chOff x="5614046" y="2165233"/>
            <a:chExt cx="990405" cy="3492436"/>
          </a:xfrm>
        </p:grpSpPr>
        <p:sp>
          <p:nvSpPr>
            <p:cNvPr id="17" name="Block Arc 16"/>
            <p:cNvSpPr/>
            <p:nvPr/>
          </p:nvSpPr>
          <p:spPr bwMode="auto">
            <a:xfrm rot="5400000">
              <a:off x="4860860" y="3415764"/>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8" name="Straight Connector 17"/>
            <p:cNvCxnSpPr/>
            <p:nvPr/>
          </p:nvCxnSpPr>
          <p:spPr bwMode="auto">
            <a:xfrm flipV="1">
              <a:off x="5895381" y="5138930"/>
              <a:ext cx="497345" cy="498315"/>
            </a:xfrm>
            <a:prstGeom prst="line">
              <a:avLst/>
            </a:prstGeom>
            <a:solidFill>
              <a:schemeClr val="accent1"/>
            </a:solidFill>
            <a:ln w="28575" cap="flat" cmpd="sng" algn="ctr">
              <a:noFill/>
              <a:prstDash val="solid"/>
              <a:round/>
              <a:headEnd type="none" w="med" len="med"/>
              <a:tailEnd type="none" w="med" len="med"/>
            </a:ln>
            <a:effectLst/>
          </p:spPr>
        </p:cxnSp>
        <p:sp>
          <p:nvSpPr>
            <p:cNvPr id="19" name="Block Arc 18"/>
            <p:cNvSpPr/>
            <p:nvPr/>
          </p:nvSpPr>
          <p:spPr bwMode="auto">
            <a:xfrm rot="5400000">
              <a:off x="4801589" y="3474088"/>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0" name="Block Arc 19"/>
            <p:cNvSpPr/>
            <p:nvPr/>
          </p:nvSpPr>
          <p:spPr bwMode="auto">
            <a:xfrm rot="5400000">
              <a:off x="4746711" y="3528966"/>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1" name="Block Arc 20"/>
            <p:cNvSpPr/>
            <p:nvPr/>
          </p:nvSpPr>
          <p:spPr bwMode="auto">
            <a:xfrm rot="5400000">
              <a:off x="4683994" y="3583845"/>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2" name="Block Arc 21"/>
            <p:cNvSpPr/>
            <p:nvPr/>
          </p:nvSpPr>
          <p:spPr bwMode="auto">
            <a:xfrm rot="5400000">
              <a:off x="4624723" y="3642169"/>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3" name="Block Arc 22"/>
            <p:cNvSpPr/>
            <p:nvPr/>
          </p:nvSpPr>
          <p:spPr bwMode="auto">
            <a:xfrm rot="5400000">
              <a:off x="4574238" y="3685764"/>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4" name="Block Arc 23"/>
            <p:cNvSpPr/>
            <p:nvPr/>
          </p:nvSpPr>
          <p:spPr bwMode="auto">
            <a:xfrm rot="5400000">
              <a:off x="4514967" y="3744088"/>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5" name="Block Arc 24"/>
            <p:cNvSpPr/>
            <p:nvPr/>
          </p:nvSpPr>
          <p:spPr bwMode="auto">
            <a:xfrm rot="5400000">
              <a:off x="4468876" y="37999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6" name="Block Arc 25"/>
            <p:cNvSpPr/>
            <p:nvPr/>
          </p:nvSpPr>
          <p:spPr bwMode="auto">
            <a:xfrm rot="5400000">
              <a:off x="4429678" y="38391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7" name="Block Arc 26"/>
            <p:cNvSpPr/>
            <p:nvPr/>
          </p:nvSpPr>
          <p:spPr bwMode="auto">
            <a:xfrm rot="5400000">
              <a:off x="4398320" y="38783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8" name="Block Arc 27"/>
            <p:cNvSpPr/>
            <p:nvPr/>
          </p:nvSpPr>
          <p:spPr bwMode="auto">
            <a:xfrm rot="5400000">
              <a:off x="4363515" y="3914079"/>
              <a:ext cx="2994121" cy="493060"/>
            </a:xfrm>
            <a:prstGeom prst="blockArc">
              <a:avLst/>
            </a:prstGeom>
            <a:solidFill>
              <a:schemeClr val="bg1">
                <a:lumMod val="65000"/>
              </a:schemeClr>
            </a:solidFill>
            <a:ln w="12700" cap="flat" cmpd="sng" algn="ctr">
              <a:solidFill>
                <a:schemeClr val="bg1">
                  <a:lumMod val="6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29" name="Straight Connector 28"/>
            <p:cNvCxnSpPr/>
            <p:nvPr/>
          </p:nvCxnSpPr>
          <p:spPr bwMode="auto">
            <a:xfrm flipV="1">
              <a:off x="5884096" y="2195507"/>
              <a:ext cx="497345" cy="498315"/>
            </a:xfrm>
            <a:prstGeom prst="line">
              <a:avLst/>
            </a:prstGeom>
            <a:solidFill>
              <a:schemeClr val="accent1"/>
            </a:solidFill>
            <a:ln w="76200" cap="flat" cmpd="sng" algn="ctr">
              <a:solidFill>
                <a:schemeClr val="bg1">
                  <a:lumMod val="65000"/>
                </a:schemeClr>
              </a:solidFill>
              <a:prstDash val="solid"/>
              <a:round/>
              <a:headEnd type="none" w="med" len="med"/>
              <a:tailEnd type="none" w="med" len="med"/>
            </a:ln>
            <a:effectLst/>
          </p:spPr>
        </p:cxnSp>
      </p:grpSp>
      <p:sp>
        <p:nvSpPr>
          <p:cNvPr id="30" name="Oval 29"/>
          <p:cNvSpPr/>
          <p:nvPr/>
        </p:nvSpPr>
        <p:spPr bwMode="auto">
          <a:xfrm>
            <a:off x="4090873" y="4185025"/>
            <a:ext cx="101920" cy="101920"/>
          </a:xfrm>
          <a:prstGeom prst="ellipse">
            <a:avLst/>
          </a:prstGeom>
          <a:solidFill>
            <a:srgbClr val="FF0000"/>
          </a:solidFill>
          <a:ln w="2857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31" name="Straight Arrow Connector 30"/>
          <p:cNvCxnSpPr>
            <a:stCxn id="30" idx="6"/>
          </p:cNvCxnSpPr>
          <p:nvPr/>
        </p:nvCxnSpPr>
        <p:spPr bwMode="auto">
          <a:xfrm flipV="1">
            <a:off x="4192793" y="4064000"/>
            <a:ext cx="3250177" cy="17198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32" name="Straight Arrow Connector 31"/>
          <p:cNvCxnSpPr>
            <a:stCxn id="30" idx="2"/>
            <a:endCxn id="11" idx="4"/>
          </p:cNvCxnSpPr>
          <p:nvPr/>
        </p:nvCxnSpPr>
        <p:spPr bwMode="auto">
          <a:xfrm flipH="1">
            <a:off x="3767032" y="4235985"/>
            <a:ext cx="323841" cy="20102"/>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
        <p:nvSpPr>
          <p:cNvPr id="36" name="Title 1"/>
          <p:cNvSpPr>
            <a:spLocks noGrp="1"/>
          </p:cNvSpPr>
          <p:nvPr>
            <p:ph type="title"/>
          </p:nvPr>
        </p:nvSpPr>
        <p:spPr>
          <a:xfrm>
            <a:off x="645005" y="-152400"/>
            <a:ext cx="7772400" cy="1143000"/>
          </a:xfrm>
        </p:spPr>
        <p:txBody>
          <a:bodyPr/>
          <a:lstStyle/>
          <a:p>
            <a:pPr>
              <a:defRPr/>
            </a:pPr>
            <a:r>
              <a:rPr lang="en-US" sz="4000" dirty="0" err="1" smtClean="0"/>
              <a:t>EndoTOFPET</a:t>
            </a:r>
            <a:r>
              <a:rPr lang="en-US" sz="4000" dirty="0" smtClean="0"/>
              <a:t>-US: The Principle</a:t>
            </a:r>
            <a:endParaRPr lang="en-US" sz="4000" dirty="0"/>
          </a:p>
        </p:txBody>
      </p:sp>
      <p:sp>
        <p:nvSpPr>
          <p:cNvPr id="2" name="TextBox 1"/>
          <p:cNvSpPr txBox="1"/>
          <p:nvPr/>
        </p:nvSpPr>
        <p:spPr>
          <a:xfrm rot="16200000">
            <a:off x="7427577" y="3278909"/>
            <a:ext cx="1753605" cy="338554"/>
          </a:xfrm>
          <a:prstGeom prst="rect">
            <a:avLst/>
          </a:prstGeom>
          <a:noFill/>
        </p:spPr>
        <p:txBody>
          <a:bodyPr wrap="none" rtlCol="0">
            <a:spAutoFit/>
          </a:bodyPr>
          <a:lstStyle/>
          <a:p>
            <a:r>
              <a:rPr lang="en-US" dirty="0" smtClean="0"/>
              <a:t>External PET Plate</a:t>
            </a:r>
            <a:endParaRPr lang="en-US" dirty="0"/>
          </a:p>
        </p:txBody>
      </p:sp>
      <p:sp>
        <p:nvSpPr>
          <p:cNvPr id="37" name="Rectangle 36"/>
          <p:cNvSpPr/>
          <p:nvPr/>
        </p:nvSpPr>
        <p:spPr bwMode="auto">
          <a:xfrm>
            <a:off x="3024909" y="1631758"/>
            <a:ext cx="1331576" cy="392545"/>
          </a:xfrm>
          <a:prstGeom prst="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nvGrpSpPr>
          <p:cNvPr id="41" name="Group 40"/>
          <p:cNvGrpSpPr/>
          <p:nvPr/>
        </p:nvGrpSpPr>
        <p:grpSpPr>
          <a:xfrm>
            <a:off x="3733358" y="3864938"/>
            <a:ext cx="4198956" cy="917148"/>
            <a:chOff x="3733358" y="3864938"/>
            <a:chExt cx="4198956" cy="917148"/>
          </a:xfrm>
        </p:grpSpPr>
        <p:cxnSp>
          <p:nvCxnSpPr>
            <p:cNvPr id="15" name="Straight Connector 14"/>
            <p:cNvCxnSpPr/>
            <p:nvPr/>
          </p:nvCxnSpPr>
          <p:spPr bwMode="auto">
            <a:xfrm flipH="1" flipV="1">
              <a:off x="3733358" y="4178781"/>
              <a:ext cx="4198956" cy="603305"/>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sp>
          <p:nvSpPr>
            <p:cNvPr id="3" name="Cube 2"/>
            <p:cNvSpPr/>
            <p:nvPr/>
          </p:nvSpPr>
          <p:spPr bwMode="auto">
            <a:xfrm>
              <a:off x="3883795" y="40363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78" name="Cube 77"/>
            <p:cNvSpPr/>
            <p:nvPr/>
          </p:nvSpPr>
          <p:spPr bwMode="auto">
            <a:xfrm>
              <a:off x="3937770" y="40332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2" name="Cube 81"/>
            <p:cNvSpPr/>
            <p:nvPr/>
          </p:nvSpPr>
          <p:spPr bwMode="auto">
            <a:xfrm>
              <a:off x="3994920" y="40332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3" name="Cube 82"/>
            <p:cNvSpPr/>
            <p:nvPr/>
          </p:nvSpPr>
          <p:spPr bwMode="auto">
            <a:xfrm>
              <a:off x="4052070" y="40300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4" name="Cube 83"/>
            <p:cNvSpPr/>
            <p:nvPr/>
          </p:nvSpPr>
          <p:spPr bwMode="auto">
            <a:xfrm>
              <a:off x="4109220" y="40268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5" name="Cube 84"/>
            <p:cNvSpPr/>
            <p:nvPr/>
          </p:nvSpPr>
          <p:spPr bwMode="auto">
            <a:xfrm>
              <a:off x="4166370" y="40236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6" name="Cube 85"/>
            <p:cNvSpPr/>
            <p:nvPr/>
          </p:nvSpPr>
          <p:spPr bwMode="auto">
            <a:xfrm>
              <a:off x="4220345" y="40236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7" name="Cube 86"/>
            <p:cNvSpPr/>
            <p:nvPr/>
          </p:nvSpPr>
          <p:spPr bwMode="auto">
            <a:xfrm>
              <a:off x="4277495" y="40205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8" name="Cube 87"/>
            <p:cNvSpPr/>
            <p:nvPr/>
          </p:nvSpPr>
          <p:spPr bwMode="auto">
            <a:xfrm>
              <a:off x="4334645" y="40173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9" name="Cube 88"/>
            <p:cNvSpPr/>
            <p:nvPr/>
          </p:nvSpPr>
          <p:spPr bwMode="auto">
            <a:xfrm>
              <a:off x="4394970" y="40141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0" name="Cube 89"/>
            <p:cNvSpPr/>
            <p:nvPr/>
          </p:nvSpPr>
          <p:spPr bwMode="auto">
            <a:xfrm>
              <a:off x="4445770" y="40109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1" name="Cube 90"/>
            <p:cNvSpPr/>
            <p:nvPr/>
          </p:nvSpPr>
          <p:spPr bwMode="auto">
            <a:xfrm>
              <a:off x="4502920" y="40078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2" name="Cube 91"/>
            <p:cNvSpPr/>
            <p:nvPr/>
          </p:nvSpPr>
          <p:spPr bwMode="auto">
            <a:xfrm>
              <a:off x="4560070" y="40046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3" name="Cube 92"/>
            <p:cNvSpPr/>
            <p:nvPr/>
          </p:nvSpPr>
          <p:spPr bwMode="auto">
            <a:xfrm>
              <a:off x="4617220" y="40014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4" name="Cube 93"/>
            <p:cNvSpPr/>
            <p:nvPr/>
          </p:nvSpPr>
          <p:spPr bwMode="auto">
            <a:xfrm>
              <a:off x="4671195" y="39982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5" name="Cube 94"/>
            <p:cNvSpPr/>
            <p:nvPr/>
          </p:nvSpPr>
          <p:spPr bwMode="auto">
            <a:xfrm>
              <a:off x="4731520" y="39951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6" name="Cube 95"/>
            <p:cNvSpPr/>
            <p:nvPr/>
          </p:nvSpPr>
          <p:spPr bwMode="auto">
            <a:xfrm>
              <a:off x="4788670" y="39951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7" name="Cube 96"/>
            <p:cNvSpPr/>
            <p:nvPr/>
          </p:nvSpPr>
          <p:spPr bwMode="auto">
            <a:xfrm>
              <a:off x="4848995" y="3992996"/>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8" name="Cube 97"/>
            <p:cNvSpPr/>
            <p:nvPr/>
          </p:nvSpPr>
          <p:spPr bwMode="auto">
            <a:xfrm>
              <a:off x="4906145" y="3989821"/>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99" name="Cube 98"/>
            <p:cNvSpPr/>
            <p:nvPr/>
          </p:nvSpPr>
          <p:spPr bwMode="auto">
            <a:xfrm>
              <a:off x="4963295" y="3986646"/>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0" name="Cube 99"/>
            <p:cNvSpPr/>
            <p:nvPr/>
          </p:nvSpPr>
          <p:spPr bwMode="auto">
            <a:xfrm>
              <a:off x="5017270" y="3983471"/>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1" name="Cube 100"/>
            <p:cNvSpPr/>
            <p:nvPr/>
          </p:nvSpPr>
          <p:spPr bwMode="auto">
            <a:xfrm>
              <a:off x="5071245" y="3983471"/>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2" name="Cube 101"/>
            <p:cNvSpPr/>
            <p:nvPr/>
          </p:nvSpPr>
          <p:spPr bwMode="auto">
            <a:xfrm>
              <a:off x="5125220" y="3980296"/>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3" name="Cube 102"/>
            <p:cNvSpPr/>
            <p:nvPr/>
          </p:nvSpPr>
          <p:spPr bwMode="auto">
            <a:xfrm>
              <a:off x="5182370" y="3977121"/>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4" name="Cube 103"/>
            <p:cNvSpPr/>
            <p:nvPr/>
          </p:nvSpPr>
          <p:spPr bwMode="auto">
            <a:xfrm>
              <a:off x="5239520" y="3973946"/>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5" name="Cube 104"/>
            <p:cNvSpPr/>
            <p:nvPr/>
          </p:nvSpPr>
          <p:spPr bwMode="auto">
            <a:xfrm>
              <a:off x="5296670" y="39697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6" name="Cube 105"/>
            <p:cNvSpPr/>
            <p:nvPr/>
          </p:nvSpPr>
          <p:spPr bwMode="auto">
            <a:xfrm>
              <a:off x="5356995" y="39665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7" name="Cube 106"/>
            <p:cNvSpPr/>
            <p:nvPr/>
          </p:nvSpPr>
          <p:spPr bwMode="auto">
            <a:xfrm>
              <a:off x="5417320" y="39633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8" name="Cube 107"/>
            <p:cNvSpPr/>
            <p:nvPr/>
          </p:nvSpPr>
          <p:spPr bwMode="auto">
            <a:xfrm>
              <a:off x="5474470" y="39601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9" name="Cube 108"/>
            <p:cNvSpPr/>
            <p:nvPr/>
          </p:nvSpPr>
          <p:spPr bwMode="auto">
            <a:xfrm>
              <a:off x="5531620" y="39570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0" name="Cube 109"/>
            <p:cNvSpPr/>
            <p:nvPr/>
          </p:nvSpPr>
          <p:spPr bwMode="auto">
            <a:xfrm>
              <a:off x="5588770" y="39538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1" name="Cube 110"/>
            <p:cNvSpPr/>
            <p:nvPr/>
          </p:nvSpPr>
          <p:spPr bwMode="auto">
            <a:xfrm>
              <a:off x="5645920" y="39506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2" name="Cube 111"/>
            <p:cNvSpPr/>
            <p:nvPr/>
          </p:nvSpPr>
          <p:spPr bwMode="auto">
            <a:xfrm>
              <a:off x="5699895" y="39474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3" name="Cube 112"/>
            <p:cNvSpPr/>
            <p:nvPr/>
          </p:nvSpPr>
          <p:spPr bwMode="auto">
            <a:xfrm>
              <a:off x="5753870" y="39443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4" name="Cube 113"/>
            <p:cNvSpPr/>
            <p:nvPr/>
          </p:nvSpPr>
          <p:spPr bwMode="auto">
            <a:xfrm>
              <a:off x="5804670" y="39443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5" name="Cube 114"/>
            <p:cNvSpPr/>
            <p:nvPr/>
          </p:nvSpPr>
          <p:spPr bwMode="auto">
            <a:xfrm>
              <a:off x="5861820" y="39411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6" name="Cube 115"/>
            <p:cNvSpPr/>
            <p:nvPr/>
          </p:nvSpPr>
          <p:spPr bwMode="auto">
            <a:xfrm>
              <a:off x="5918970" y="39379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7" name="Cube 116"/>
            <p:cNvSpPr/>
            <p:nvPr/>
          </p:nvSpPr>
          <p:spPr bwMode="auto">
            <a:xfrm>
              <a:off x="5979295" y="39347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8" name="Cube 117"/>
            <p:cNvSpPr/>
            <p:nvPr/>
          </p:nvSpPr>
          <p:spPr bwMode="auto">
            <a:xfrm>
              <a:off x="6036445" y="39316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9" name="Cube 118"/>
            <p:cNvSpPr/>
            <p:nvPr/>
          </p:nvSpPr>
          <p:spPr bwMode="auto">
            <a:xfrm>
              <a:off x="6096770" y="39284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0" name="Cube 119"/>
            <p:cNvSpPr/>
            <p:nvPr/>
          </p:nvSpPr>
          <p:spPr bwMode="auto">
            <a:xfrm>
              <a:off x="6157095" y="39252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1" name="Cube 120"/>
            <p:cNvSpPr/>
            <p:nvPr/>
          </p:nvSpPr>
          <p:spPr bwMode="auto">
            <a:xfrm>
              <a:off x="6217420" y="39220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2" name="Cube 121"/>
            <p:cNvSpPr/>
            <p:nvPr/>
          </p:nvSpPr>
          <p:spPr bwMode="auto">
            <a:xfrm>
              <a:off x="6274570" y="39189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3" name="Cube 122"/>
            <p:cNvSpPr/>
            <p:nvPr/>
          </p:nvSpPr>
          <p:spPr bwMode="auto">
            <a:xfrm>
              <a:off x="6334895" y="39157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4" name="Cube 123"/>
            <p:cNvSpPr/>
            <p:nvPr/>
          </p:nvSpPr>
          <p:spPr bwMode="auto">
            <a:xfrm>
              <a:off x="6395220" y="39125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5" name="Cube 124"/>
            <p:cNvSpPr/>
            <p:nvPr/>
          </p:nvSpPr>
          <p:spPr bwMode="auto">
            <a:xfrm>
              <a:off x="6455545" y="39093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6" name="Cube 125"/>
            <p:cNvSpPr/>
            <p:nvPr/>
          </p:nvSpPr>
          <p:spPr bwMode="auto">
            <a:xfrm>
              <a:off x="6512695" y="39062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7" name="Cube 126"/>
            <p:cNvSpPr/>
            <p:nvPr/>
          </p:nvSpPr>
          <p:spPr bwMode="auto">
            <a:xfrm>
              <a:off x="6573020" y="39030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8" name="Cube 127"/>
            <p:cNvSpPr/>
            <p:nvPr/>
          </p:nvSpPr>
          <p:spPr bwMode="auto">
            <a:xfrm>
              <a:off x="6633345" y="38998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29" name="Cube 128"/>
            <p:cNvSpPr/>
            <p:nvPr/>
          </p:nvSpPr>
          <p:spPr bwMode="auto">
            <a:xfrm>
              <a:off x="6693670" y="38966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0" name="Cube 129"/>
            <p:cNvSpPr/>
            <p:nvPr/>
          </p:nvSpPr>
          <p:spPr bwMode="auto">
            <a:xfrm>
              <a:off x="6753995" y="38935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1" name="Cube 130"/>
            <p:cNvSpPr/>
            <p:nvPr/>
          </p:nvSpPr>
          <p:spPr bwMode="auto">
            <a:xfrm>
              <a:off x="6814320" y="38903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2" name="Cube 131"/>
            <p:cNvSpPr/>
            <p:nvPr/>
          </p:nvSpPr>
          <p:spPr bwMode="auto">
            <a:xfrm>
              <a:off x="6874645" y="38871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3" name="Cube 132"/>
            <p:cNvSpPr/>
            <p:nvPr/>
          </p:nvSpPr>
          <p:spPr bwMode="auto">
            <a:xfrm>
              <a:off x="6934970" y="38839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4" name="Cube 133"/>
            <p:cNvSpPr/>
            <p:nvPr/>
          </p:nvSpPr>
          <p:spPr bwMode="auto">
            <a:xfrm>
              <a:off x="6995295" y="38808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5" name="Cube 134"/>
            <p:cNvSpPr/>
            <p:nvPr/>
          </p:nvSpPr>
          <p:spPr bwMode="auto">
            <a:xfrm>
              <a:off x="7055620" y="38776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6" name="Cube 135"/>
            <p:cNvSpPr/>
            <p:nvPr/>
          </p:nvSpPr>
          <p:spPr bwMode="auto">
            <a:xfrm>
              <a:off x="7115945" y="38744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7" name="Cube 136"/>
            <p:cNvSpPr/>
            <p:nvPr/>
          </p:nvSpPr>
          <p:spPr bwMode="auto">
            <a:xfrm>
              <a:off x="7176270" y="38712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8" name="Cube 137"/>
            <p:cNvSpPr/>
            <p:nvPr/>
          </p:nvSpPr>
          <p:spPr bwMode="auto">
            <a:xfrm>
              <a:off x="7236595" y="38681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39" name="Cube 138"/>
            <p:cNvSpPr/>
            <p:nvPr/>
          </p:nvSpPr>
          <p:spPr bwMode="auto">
            <a:xfrm>
              <a:off x="7296920" y="38649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sp>
        <p:nvSpPr>
          <p:cNvPr id="140" name="Explosion 2 139"/>
          <p:cNvSpPr/>
          <p:nvPr/>
        </p:nvSpPr>
        <p:spPr bwMode="auto">
          <a:xfrm>
            <a:off x="4029219" y="4093922"/>
            <a:ext cx="274637" cy="274638"/>
          </a:xfrm>
          <a:prstGeom prst="irregularSeal2">
            <a:avLst/>
          </a:prstGeom>
          <a:gradFill flip="none" rotWithShape="1">
            <a:gsLst>
              <a:gs pos="0">
                <a:srgbClr val="FF0000"/>
              </a:gs>
              <a:gs pos="100000">
                <a:srgbClr val="FFFFFF"/>
              </a:gs>
              <a:gs pos="89000">
                <a:srgbClr val="FFFF00"/>
              </a:gs>
            </a:gsLst>
            <a:path path="shape">
              <a:fillToRect l="50000" t="50000" r="50000" b="50000"/>
            </a:path>
            <a:tileRect/>
          </a:gradFill>
          <a:ln w="28575" cap="flat" cmpd="sng" algn="ctr">
            <a:noFill/>
            <a:prstDash val="solid"/>
            <a:round/>
            <a:headEnd type="none" w="med" len="med"/>
            <a:tailEnd type="none" w="med" len="med"/>
          </a:ln>
          <a:effectLst/>
        </p:spPr>
        <p:txBody>
          <a:bodyPr wrap="none" anchor="ctr">
            <a:prstTxWarp prst="textNoShape">
              <a:avLst/>
            </a:prstTxWarp>
          </a:bodyPr>
          <a:lstStyle/>
          <a:p>
            <a:pPr>
              <a:defRPr/>
            </a:pPr>
            <a:endParaRPr lang="en-US">
              <a:latin typeface="Times New Roman" pitchFamily="62" charset="0"/>
            </a:endParaRPr>
          </a:p>
        </p:txBody>
      </p:sp>
      <p:sp>
        <p:nvSpPr>
          <p:cNvPr id="141" name="TextBox 140"/>
          <p:cNvSpPr txBox="1"/>
          <p:nvPr/>
        </p:nvSpPr>
        <p:spPr bwMode="auto">
          <a:xfrm rot="21432118">
            <a:off x="4966966" y="3685860"/>
            <a:ext cx="2172390" cy="276999"/>
          </a:xfrm>
          <a:prstGeom prst="rect">
            <a:avLst/>
          </a:prstGeom>
          <a:noFill/>
        </p:spPr>
        <p:txBody>
          <a:bodyPr wrap="none">
            <a:spAutoFit/>
          </a:bodyPr>
          <a:lstStyle/>
          <a:p>
            <a:pPr>
              <a:defRPr/>
            </a:pPr>
            <a:r>
              <a:rPr lang="en-US" sz="1200" b="1" dirty="0">
                <a:solidFill>
                  <a:schemeClr val="bg1"/>
                </a:solidFill>
                <a:latin typeface="Times New Roman" pitchFamily="-110" charset="0"/>
              </a:rPr>
              <a:t>Conventional Back-Projection</a:t>
            </a:r>
            <a:endParaRPr lang="en-US" sz="1200" b="1" baseline="-25000" dirty="0">
              <a:solidFill>
                <a:schemeClr val="bg1"/>
              </a:solidFill>
              <a:latin typeface="Times New Roman" pitchFamily="-110" charset="0"/>
            </a:endParaRPr>
          </a:p>
        </p:txBody>
      </p:sp>
      <p:sp>
        <p:nvSpPr>
          <p:cNvPr id="142"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143"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144" name="Freeform 143"/>
          <p:cNvSpPr/>
          <p:nvPr/>
        </p:nvSpPr>
        <p:spPr>
          <a:xfrm rot="5400000">
            <a:off x="7684133" y="3890140"/>
            <a:ext cx="261699" cy="321516"/>
          </a:xfrm>
          <a:custGeom>
            <a:avLst/>
            <a:gdLst>
              <a:gd name="connsiteX0" fmla="*/ 0 w 507274"/>
              <a:gd name="connsiteY0" fmla="*/ 522454 h 623222"/>
              <a:gd name="connsiteX1" fmla="*/ 80378 w 507274"/>
              <a:gd name="connsiteY1" fmla="*/ 538529 h 623222"/>
              <a:gd name="connsiteX2" fmla="*/ 120567 w 507274"/>
              <a:gd name="connsiteY2" fmla="*/ 321516 h 623222"/>
              <a:gd name="connsiteX3" fmla="*/ 152719 w 507274"/>
              <a:gd name="connsiteY3" fmla="*/ 128616 h 623222"/>
              <a:gd name="connsiteX4" fmla="*/ 225059 w 507274"/>
              <a:gd name="connsiteY4" fmla="*/ 16 h 623222"/>
              <a:gd name="connsiteX5" fmla="*/ 297399 w 507274"/>
              <a:gd name="connsiteY5" fmla="*/ 120579 h 623222"/>
              <a:gd name="connsiteX6" fmla="*/ 393853 w 507274"/>
              <a:gd name="connsiteY6" fmla="*/ 257216 h 623222"/>
              <a:gd name="connsiteX7" fmla="*/ 385815 w 507274"/>
              <a:gd name="connsiteY7" fmla="*/ 385816 h 623222"/>
              <a:gd name="connsiteX8" fmla="*/ 442079 w 507274"/>
              <a:gd name="connsiteY8" fmla="*/ 514416 h 623222"/>
              <a:gd name="connsiteX9" fmla="*/ 498344 w 507274"/>
              <a:gd name="connsiteY9" fmla="*/ 610866 h 623222"/>
              <a:gd name="connsiteX10" fmla="*/ 506382 w 507274"/>
              <a:gd name="connsiteY10" fmla="*/ 618904 h 62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7274" h="623222">
                <a:moveTo>
                  <a:pt x="0" y="522454"/>
                </a:moveTo>
                <a:cubicBezTo>
                  <a:pt x="30142" y="547236"/>
                  <a:pt x="60284" y="572018"/>
                  <a:pt x="80378" y="538529"/>
                </a:cubicBezTo>
                <a:cubicBezTo>
                  <a:pt x="100472" y="505040"/>
                  <a:pt x="108510" y="389835"/>
                  <a:pt x="120567" y="321516"/>
                </a:cubicBezTo>
                <a:cubicBezTo>
                  <a:pt x="132624" y="253197"/>
                  <a:pt x="135304" y="182199"/>
                  <a:pt x="152719" y="128616"/>
                </a:cubicBezTo>
                <a:cubicBezTo>
                  <a:pt x="170134" y="75033"/>
                  <a:pt x="200946" y="1355"/>
                  <a:pt x="225059" y="16"/>
                </a:cubicBezTo>
                <a:cubicBezTo>
                  <a:pt x="249172" y="-1323"/>
                  <a:pt x="269267" y="77712"/>
                  <a:pt x="297399" y="120579"/>
                </a:cubicBezTo>
                <a:cubicBezTo>
                  <a:pt x="325531" y="163446"/>
                  <a:pt x="379117" y="213010"/>
                  <a:pt x="393853" y="257216"/>
                </a:cubicBezTo>
                <a:cubicBezTo>
                  <a:pt x="408589" y="301422"/>
                  <a:pt x="377777" y="342949"/>
                  <a:pt x="385815" y="385816"/>
                </a:cubicBezTo>
                <a:cubicBezTo>
                  <a:pt x="393853" y="428683"/>
                  <a:pt x="423324" y="476908"/>
                  <a:pt x="442079" y="514416"/>
                </a:cubicBezTo>
                <a:cubicBezTo>
                  <a:pt x="460834" y="551924"/>
                  <a:pt x="487627" y="593451"/>
                  <a:pt x="498344" y="610866"/>
                </a:cubicBezTo>
                <a:cubicBezTo>
                  <a:pt x="509061" y="628281"/>
                  <a:pt x="507721" y="623592"/>
                  <a:pt x="506382" y="618904"/>
                </a:cubicBezTo>
              </a:path>
            </a:pathLst>
          </a:custGeom>
          <a:solidFill>
            <a:srgbClr val="FF0000"/>
          </a:solidFill>
          <a:effectLst>
            <a:outerShdw blurRad="50800" dist="38100" dir="18900000" algn="b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Tree>
    <p:extLst>
      <p:ext uri="{BB962C8B-B14F-4D97-AF65-F5344CB8AC3E}">
        <p14:creationId xmlns:p14="http://schemas.microsoft.com/office/powerpoint/2010/main" val="18533040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1"/>
                                        </p:tgtEl>
                                        <p:attrNameLst>
                                          <p:attrName>style.visibility</p:attrName>
                                        </p:attrNameLst>
                                      </p:cBhvr>
                                      <p:to>
                                        <p:strVal val="visible"/>
                                      </p:to>
                                    </p:set>
                                    <p:animEffect transition="in" filter="fade">
                                      <p:cBhvr>
                                        <p:cTn id="11"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ounded Rectangle 33"/>
          <p:cNvSpPr/>
          <p:nvPr/>
        </p:nvSpPr>
        <p:spPr bwMode="auto">
          <a:xfrm>
            <a:off x="2055091" y="1354666"/>
            <a:ext cx="6527030" cy="4371879"/>
          </a:xfrm>
          <a:prstGeom prst="round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Times New Roman" pitchFamily="62" charset="0"/>
            </a:endParaRPr>
          </a:p>
        </p:txBody>
      </p:sp>
      <p:sp>
        <p:nvSpPr>
          <p:cNvPr id="6" name="Slide Number Placeholder 5"/>
          <p:cNvSpPr>
            <a:spLocks noGrp="1"/>
          </p:cNvSpPr>
          <p:nvPr>
            <p:ph type="sldNum" sz="quarter" idx="12"/>
          </p:nvPr>
        </p:nvSpPr>
        <p:spPr/>
        <p:txBody>
          <a:bodyPr/>
          <a:lstStyle/>
          <a:p>
            <a:pPr>
              <a:defRPr/>
            </a:pPr>
            <a:fld id="{D737A8C5-84F9-9649-89CC-0603C011C0D7}" type="slidenum">
              <a:rPr lang="en-US" smtClean="0"/>
              <a:pPr>
                <a:defRPr/>
              </a:pPr>
              <a:t>9</a:t>
            </a:fld>
            <a:endParaRPr lang="en-US" sz="800"/>
          </a:p>
        </p:txBody>
      </p:sp>
      <p:pic>
        <p:nvPicPr>
          <p:cNvPr id="8" name="Picture 7" descr="302px-Illu_pancrease.sv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8589" y="1582112"/>
            <a:ext cx="3835400" cy="3886200"/>
          </a:xfrm>
          <a:prstGeom prst="rect">
            <a:avLst/>
          </a:prstGeom>
          <a:ln>
            <a:solidFill>
              <a:schemeClr val="tx1"/>
            </a:solidFill>
          </a:ln>
        </p:spPr>
      </p:pic>
      <p:sp>
        <p:nvSpPr>
          <p:cNvPr id="9" name="Freeform 8"/>
          <p:cNvSpPr/>
          <p:nvPr/>
        </p:nvSpPr>
        <p:spPr>
          <a:xfrm>
            <a:off x="3738076" y="2116666"/>
            <a:ext cx="1778092" cy="1939637"/>
          </a:xfrm>
          <a:custGeom>
            <a:avLst/>
            <a:gdLst>
              <a:gd name="connsiteX0" fmla="*/ 1008395 w 1778092"/>
              <a:gd name="connsiteY0" fmla="*/ 0 h 1939637"/>
              <a:gd name="connsiteX1" fmla="*/ 1039183 w 1778092"/>
              <a:gd name="connsiteY1" fmla="*/ 38485 h 1939637"/>
              <a:gd name="connsiteX2" fmla="*/ 1069971 w 1778092"/>
              <a:gd name="connsiteY2" fmla="*/ 46182 h 1939637"/>
              <a:gd name="connsiteX3" fmla="*/ 1093062 w 1778092"/>
              <a:gd name="connsiteY3" fmla="*/ 61576 h 1939637"/>
              <a:gd name="connsiteX4" fmla="*/ 1139243 w 1778092"/>
              <a:gd name="connsiteY4" fmla="*/ 76970 h 1939637"/>
              <a:gd name="connsiteX5" fmla="*/ 1170031 w 1778092"/>
              <a:gd name="connsiteY5" fmla="*/ 123152 h 1939637"/>
              <a:gd name="connsiteX6" fmla="*/ 1177728 w 1778092"/>
              <a:gd name="connsiteY6" fmla="*/ 146243 h 1939637"/>
              <a:gd name="connsiteX7" fmla="*/ 1200819 w 1778092"/>
              <a:gd name="connsiteY7" fmla="*/ 153940 h 1939637"/>
              <a:gd name="connsiteX8" fmla="*/ 1223910 w 1778092"/>
              <a:gd name="connsiteY8" fmla="*/ 207819 h 1939637"/>
              <a:gd name="connsiteX9" fmla="*/ 1231607 w 1778092"/>
              <a:gd name="connsiteY9" fmla="*/ 230909 h 1939637"/>
              <a:gd name="connsiteX10" fmla="*/ 1254698 w 1778092"/>
              <a:gd name="connsiteY10" fmla="*/ 238606 h 1939637"/>
              <a:gd name="connsiteX11" fmla="*/ 1300880 w 1778092"/>
              <a:gd name="connsiteY11" fmla="*/ 277091 h 1939637"/>
              <a:gd name="connsiteX12" fmla="*/ 1370152 w 1778092"/>
              <a:gd name="connsiteY12" fmla="*/ 330970 h 1939637"/>
              <a:gd name="connsiteX13" fmla="*/ 1400940 w 1778092"/>
              <a:gd name="connsiteY13" fmla="*/ 338667 h 1939637"/>
              <a:gd name="connsiteX14" fmla="*/ 1447122 w 1778092"/>
              <a:gd name="connsiteY14" fmla="*/ 377152 h 1939637"/>
              <a:gd name="connsiteX15" fmla="*/ 1470213 w 1778092"/>
              <a:gd name="connsiteY15" fmla="*/ 392546 h 1939637"/>
              <a:gd name="connsiteX16" fmla="*/ 1493304 w 1778092"/>
              <a:gd name="connsiteY16" fmla="*/ 415637 h 1939637"/>
              <a:gd name="connsiteX17" fmla="*/ 1554880 w 1778092"/>
              <a:gd name="connsiteY17" fmla="*/ 431031 h 1939637"/>
              <a:gd name="connsiteX18" fmla="*/ 1601062 w 1778092"/>
              <a:gd name="connsiteY18" fmla="*/ 477213 h 1939637"/>
              <a:gd name="connsiteX19" fmla="*/ 1624152 w 1778092"/>
              <a:gd name="connsiteY19" fmla="*/ 500303 h 1939637"/>
              <a:gd name="connsiteX20" fmla="*/ 1678031 w 1778092"/>
              <a:gd name="connsiteY20" fmla="*/ 561879 h 1939637"/>
              <a:gd name="connsiteX21" fmla="*/ 1685728 w 1778092"/>
              <a:gd name="connsiteY21" fmla="*/ 584970 h 1939637"/>
              <a:gd name="connsiteX22" fmla="*/ 1693425 w 1778092"/>
              <a:gd name="connsiteY22" fmla="*/ 615758 h 1939637"/>
              <a:gd name="connsiteX23" fmla="*/ 1708819 w 1778092"/>
              <a:gd name="connsiteY23" fmla="*/ 638849 h 1939637"/>
              <a:gd name="connsiteX24" fmla="*/ 1724213 w 1778092"/>
              <a:gd name="connsiteY24" fmla="*/ 685031 h 1939637"/>
              <a:gd name="connsiteX25" fmla="*/ 1747304 w 1778092"/>
              <a:gd name="connsiteY25" fmla="*/ 746606 h 1939637"/>
              <a:gd name="connsiteX26" fmla="*/ 1762698 w 1778092"/>
              <a:gd name="connsiteY26" fmla="*/ 800485 h 1939637"/>
              <a:gd name="connsiteX27" fmla="*/ 1778092 w 1778092"/>
              <a:gd name="connsiteY27" fmla="*/ 908243 h 1939637"/>
              <a:gd name="connsiteX28" fmla="*/ 1770395 w 1778092"/>
              <a:gd name="connsiteY28" fmla="*/ 1077576 h 1939637"/>
              <a:gd name="connsiteX29" fmla="*/ 1762698 w 1778092"/>
              <a:gd name="connsiteY29" fmla="*/ 1116061 h 1939637"/>
              <a:gd name="connsiteX30" fmla="*/ 1731910 w 1778092"/>
              <a:gd name="connsiteY30" fmla="*/ 1169940 h 1939637"/>
              <a:gd name="connsiteX31" fmla="*/ 1716516 w 1778092"/>
              <a:gd name="connsiteY31" fmla="*/ 1216122 h 1939637"/>
              <a:gd name="connsiteX32" fmla="*/ 1701122 w 1778092"/>
              <a:gd name="connsiteY32" fmla="*/ 1239213 h 1939637"/>
              <a:gd name="connsiteX33" fmla="*/ 1693425 w 1778092"/>
              <a:gd name="connsiteY33" fmla="*/ 1262303 h 1939637"/>
              <a:gd name="connsiteX34" fmla="*/ 1662637 w 1778092"/>
              <a:gd name="connsiteY34" fmla="*/ 1308485 h 1939637"/>
              <a:gd name="connsiteX35" fmla="*/ 1654940 w 1778092"/>
              <a:gd name="connsiteY35" fmla="*/ 1339273 h 1939637"/>
              <a:gd name="connsiteX36" fmla="*/ 1624152 w 1778092"/>
              <a:gd name="connsiteY36" fmla="*/ 1362364 h 1939637"/>
              <a:gd name="connsiteX37" fmla="*/ 1554880 w 1778092"/>
              <a:gd name="connsiteY37" fmla="*/ 1416243 h 1939637"/>
              <a:gd name="connsiteX38" fmla="*/ 1539486 w 1778092"/>
              <a:gd name="connsiteY38" fmla="*/ 1439334 h 1939637"/>
              <a:gd name="connsiteX39" fmla="*/ 1516395 w 1778092"/>
              <a:gd name="connsiteY39" fmla="*/ 1454728 h 1939637"/>
              <a:gd name="connsiteX40" fmla="*/ 1485607 w 1778092"/>
              <a:gd name="connsiteY40" fmla="*/ 1477819 h 1939637"/>
              <a:gd name="connsiteX41" fmla="*/ 1447122 w 1778092"/>
              <a:gd name="connsiteY41" fmla="*/ 1516303 h 1939637"/>
              <a:gd name="connsiteX42" fmla="*/ 1416334 w 1778092"/>
              <a:gd name="connsiteY42" fmla="*/ 1562485 h 1939637"/>
              <a:gd name="connsiteX43" fmla="*/ 1400940 w 1778092"/>
              <a:gd name="connsiteY43" fmla="*/ 1585576 h 1939637"/>
              <a:gd name="connsiteX44" fmla="*/ 1377849 w 1778092"/>
              <a:gd name="connsiteY44" fmla="*/ 1616364 h 1939637"/>
              <a:gd name="connsiteX45" fmla="*/ 1339365 w 1778092"/>
              <a:gd name="connsiteY45" fmla="*/ 1670243 h 1939637"/>
              <a:gd name="connsiteX46" fmla="*/ 1308577 w 1778092"/>
              <a:gd name="connsiteY46" fmla="*/ 1685637 h 1939637"/>
              <a:gd name="connsiteX47" fmla="*/ 1285486 w 1778092"/>
              <a:gd name="connsiteY47" fmla="*/ 1701031 h 1939637"/>
              <a:gd name="connsiteX48" fmla="*/ 1247001 w 1778092"/>
              <a:gd name="connsiteY48" fmla="*/ 1708728 h 1939637"/>
              <a:gd name="connsiteX49" fmla="*/ 1185425 w 1778092"/>
              <a:gd name="connsiteY49" fmla="*/ 1731819 h 1939637"/>
              <a:gd name="connsiteX50" fmla="*/ 1131546 w 1778092"/>
              <a:gd name="connsiteY50" fmla="*/ 1724122 h 1939637"/>
              <a:gd name="connsiteX51" fmla="*/ 1108455 w 1778092"/>
              <a:gd name="connsiteY51" fmla="*/ 1716425 h 1939637"/>
              <a:gd name="connsiteX52" fmla="*/ 1008395 w 1778092"/>
              <a:gd name="connsiteY52" fmla="*/ 1693334 h 1939637"/>
              <a:gd name="connsiteX53" fmla="*/ 900637 w 1778092"/>
              <a:gd name="connsiteY53" fmla="*/ 1685637 h 1939637"/>
              <a:gd name="connsiteX54" fmla="*/ 831365 w 1778092"/>
              <a:gd name="connsiteY54" fmla="*/ 1677940 h 1939637"/>
              <a:gd name="connsiteX55" fmla="*/ 808274 w 1778092"/>
              <a:gd name="connsiteY55" fmla="*/ 1670243 h 1939637"/>
              <a:gd name="connsiteX56" fmla="*/ 669728 w 1778092"/>
              <a:gd name="connsiteY56" fmla="*/ 1654849 h 1939637"/>
              <a:gd name="connsiteX57" fmla="*/ 585062 w 1778092"/>
              <a:gd name="connsiteY57" fmla="*/ 1631758 h 1939637"/>
              <a:gd name="connsiteX58" fmla="*/ 508092 w 1778092"/>
              <a:gd name="connsiteY58" fmla="*/ 1608667 h 1939637"/>
              <a:gd name="connsiteX59" fmla="*/ 469607 w 1778092"/>
              <a:gd name="connsiteY59" fmla="*/ 1600970 h 1939637"/>
              <a:gd name="connsiteX60" fmla="*/ 438819 w 1778092"/>
              <a:gd name="connsiteY60" fmla="*/ 1593273 h 1939637"/>
              <a:gd name="connsiteX61" fmla="*/ 254092 w 1778092"/>
              <a:gd name="connsiteY61" fmla="*/ 1585576 h 1939637"/>
              <a:gd name="connsiteX62" fmla="*/ 223304 w 1778092"/>
              <a:gd name="connsiteY62" fmla="*/ 1593273 h 1939637"/>
              <a:gd name="connsiteX63" fmla="*/ 200213 w 1778092"/>
              <a:gd name="connsiteY63" fmla="*/ 1616364 h 1939637"/>
              <a:gd name="connsiteX64" fmla="*/ 169425 w 1778092"/>
              <a:gd name="connsiteY64" fmla="*/ 1662546 h 1939637"/>
              <a:gd name="connsiteX65" fmla="*/ 146334 w 1778092"/>
              <a:gd name="connsiteY65" fmla="*/ 1693334 h 1939637"/>
              <a:gd name="connsiteX66" fmla="*/ 107849 w 1778092"/>
              <a:gd name="connsiteY66" fmla="*/ 1762606 h 1939637"/>
              <a:gd name="connsiteX67" fmla="*/ 84759 w 1778092"/>
              <a:gd name="connsiteY67" fmla="*/ 1778000 h 1939637"/>
              <a:gd name="connsiteX68" fmla="*/ 77062 w 1778092"/>
              <a:gd name="connsiteY68" fmla="*/ 1801091 h 1939637"/>
              <a:gd name="connsiteX69" fmla="*/ 30880 w 1778092"/>
              <a:gd name="connsiteY69" fmla="*/ 1831879 h 1939637"/>
              <a:gd name="connsiteX70" fmla="*/ 15486 w 1778092"/>
              <a:gd name="connsiteY70" fmla="*/ 1854970 h 1939637"/>
              <a:gd name="connsiteX71" fmla="*/ 7789 w 1778092"/>
              <a:gd name="connsiteY71" fmla="*/ 1878061 h 1939637"/>
              <a:gd name="connsiteX72" fmla="*/ 92 w 1778092"/>
              <a:gd name="connsiteY72" fmla="*/ 1939637 h 193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778092" h="1939637">
                <a:moveTo>
                  <a:pt x="1008395" y="0"/>
                </a:moveTo>
                <a:cubicBezTo>
                  <a:pt x="1018658" y="12828"/>
                  <a:pt x="1026040" y="28628"/>
                  <a:pt x="1039183" y="38485"/>
                </a:cubicBezTo>
                <a:cubicBezTo>
                  <a:pt x="1047646" y="44832"/>
                  <a:pt x="1060248" y="42015"/>
                  <a:pt x="1069971" y="46182"/>
                </a:cubicBezTo>
                <a:cubicBezTo>
                  <a:pt x="1078474" y="49826"/>
                  <a:pt x="1084609" y="57819"/>
                  <a:pt x="1093062" y="61576"/>
                </a:cubicBezTo>
                <a:cubicBezTo>
                  <a:pt x="1107890" y="68166"/>
                  <a:pt x="1139243" y="76970"/>
                  <a:pt x="1139243" y="76970"/>
                </a:cubicBezTo>
                <a:cubicBezTo>
                  <a:pt x="1149506" y="92364"/>
                  <a:pt x="1164180" y="105600"/>
                  <a:pt x="1170031" y="123152"/>
                </a:cubicBezTo>
                <a:cubicBezTo>
                  <a:pt x="1172597" y="130849"/>
                  <a:pt x="1171991" y="140506"/>
                  <a:pt x="1177728" y="146243"/>
                </a:cubicBezTo>
                <a:cubicBezTo>
                  <a:pt x="1183465" y="151980"/>
                  <a:pt x="1193122" y="151374"/>
                  <a:pt x="1200819" y="153940"/>
                </a:cubicBezTo>
                <a:cubicBezTo>
                  <a:pt x="1218869" y="208089"/>
                  <a:pt x="1195378" y="141246"/>
                  <a:pt x="1223910" y="207819"/>
                </a:cubicBezTo>
                <a:cubicBezTo>
                  <a:pt x="1227106" y="215276"/>
                  <a:pt x="1225870" y="225172"/>
                  <a:pt x="1231607" y="230909"/>
                </a:cubicBezTo>
                <a:cubicBezTo>
                  <a:pt x="1237344" y="236646"/>
                  <a:pt x="1247001" y="236040"/>
                  <a:pt x="1254698" y="238606"/>
                </a:cubicBezTo>
                <a:cubicBezTo>
                  <a:pt x="1322159" y="306067"/>
                  <a:pt x="1236584" y="223511"/>
                  <a:pt x="1300880" y="277091"/>
                </a:cubicBezTo>
                <a:cubicBezTo>
                  <a:pt x="1324174" y="296502"/>
                  <a:pt x="1336805" y="322633"/>
                  <a:pt x="1370152" y="330970"/>
                </a:cubicBezTo>
                <a:lnTo>
                  <a:pt x="1400940" y="338667"/>
                </a:lnTo>
                <a:cubicBezTo>
                  <a:pt x="1458271" y="376887"/>
                  <a:pt x="1387858" y="327765"/>
                  <a:pt x="1447122" y="377152"/>
                </a:cubicBezTo>
                <a:cubicBezTo>
                  <a:pt x="1454229" y="383074"/>
                  <a:pt x="1463106" y="386624"/>
                  <a:pt x="1470213" y="392546"/>
                </a:cubicBezTo>
                <a:cubicBezTo>
                  <a:pt x="1478575" y="399515"/>
                  <a:pt x="1483394" y="411133"/>
                  <a:pt x="1493304" y="415637"/>
                </a:cubicBezTo>
                <a:cubicBezTo>
                  <a:pt x="1512565" y="424392"/>
                  <a:pt x="1554880" y="431031"/>
                  <a:pt x="1554880" y="431031"/>
                </a:cubicBezTo>
                <a:lnTo>
                  <a:pt x="1601062" y="477213"/>
                </a:lnTo>
                <a:cubicBezTo>
                  <a:pt x="1608759" y="484910"/>
                  <a:pt x="1618114" y="491246"/>
                  <a:pt x="1624152" y="500303"/>
                </a:cubicBezTo>
                <a:cubicBezTo>
                  <a:pt x="1660071" y="554182"/>
                  <a:pt x="1639546" y="536222"/>
                  <a:pt x="1678031" y="561879"/>
                </a:cubicBezTo>
                <a:cubicBezTo>
                  <a:pt x="1680597" y="569576"/>
                  <a:pt x="1683499" y="577169"/>
                  <a:pt x="1685728" y="584970"/>
                </a:cubicBezTo>
                <a:cubicBezTo>
                  <a:pt x="1688634" y="595141"/>
                  <a:pt x="1689258" y="606035"/>
                  <a:pt x="1693425" y="615758"/>
                </a:cubicBezTo>
                <a:cubicBezTo>
                  <a:pt x="1697069" y="624261"/>
                  <a:pt x="1705062" y="630396"/>
                  <a:pt x="1708819" y="638849"/>
                </a:cubicBezTo>
                <a:cubicBezTo>
                  <a:pt x="1715409" y="653677"/>
                  <a:pt x="1716956" y="670517"/>
                  <a:pt x="1724213" y="685031"/>
                </a:cubicBezTo>
                <a:cubicBezTo>
                  <a:pt x="1748127" y="732858"/>
                  <a:pt x="1733331" y="697702"/>
                  <a:pt x="1747304" y="746606"/>
                </a:cubicBezTo>
                <a:cubicBezTo>
                  <a:pt x="1754624" y="772227"/>
                  <a:pt x="1757886" y="771612"/>
                  <a:pt x="1762698" y="800485"/>
                </a:cubicBezTo>
                <a:cubicBezTo>
                  <a:pt x="1768663" y="836275"/>
                  <a:pt x="1778092" y="908243"/>
                  <a:pt x="1778092" y="908243"/>
                </a:cubicBezTo>
                <a:cubicBezTo>
                  <a:pt x="1775526" y="964687"/>
                  <a:pt x="1774569" y="1021228"/>
                  <a:pt x="1770395" y="1077576"/>
                </a:cubicBezTo>
                <a:cubicBezTo>
                  <a:pt x="1769429" y="1090623"/>
                  <a:pt x="1766835" y="1103650"/>
                  <a:pt x="1762698" y="1116061"/>
                </a:cubicBezTo>
                <a:cubicBezTo>
                  <a:pt x="1742220" y="1177495"/>
                  <a:pt x="1754432" y="1119265"/>
                  <a:pt x="1731910" y="1169940"/>
                </a:cubicBezTo>
                <a:cubicBezTo>
                  <a:pt x="1725320" y="1184768"/>
                  <a:pt x="1725517" y="1202621"/>
                  <a:pt x="1716516" y="1216122"/>
                </a:cubicBezTo>
                <a:cubicBezTo>
                  <a:pt x="1711385" y="1223819"/>
                  <a:pt x="1705259" y="1230939"/>
                  <a:pt x="1701122" y="1239213"/>
                </a:cubicBezTo>
                <a:cubicBezTo>
                  <a:pt x="1697494" y="1246469"/>
                  <a:pt x="1697365" y="1255211"/>
                  <a:pt x="1693425" y="1262303"/>
                </a:cubicBezTo>
                <a:cubicBezTo>
                  <a:pt x="1684440" y="1278476"/>
                  <a:pt x="1662637" y="1308485"/>
                  <a:pt x="1662637" y="1308485"/>
                </a:cubicBezTo>
                <a:cubicBezTo>
                  <a:pt x="1660071" y="1318748"/>
                  <a:pt x="1661089" y="1330665"/>
                  <a:pt x="1654940" y="1339273"/>
                </a:cubicBezTo>
                <a:cubicBezTo>
                  <a:pt x="1647484" y="1349712"/>
                  <a:pt x="1633740" y="1353841"/>
                  <a:pt x="1624152" y="1362364"/>
                </a:cubicBezTo>
                <a:cubicBezTo>
                  <a:pt x="1564240" y="1415620"/>
                  <a:pt x="1610316" y="1388525"/>
                  <a:pt x="1554880" y="1416243"/>
                </a:cubicBezTo>
                <a:cubicBezTo>
                  <a:pt x="1549749" y="1423940"/>
                  <a:pt x="1546027" y="1432793"/>
                  <a:pt x="1539486" y="1439334"/>
                </a:cubicBezTo>
                <a:cubicBezTo>
                  <a:pt x="1532945" y="1445875"/>
                  <a:pt x="1523923" y="1449351"/>
                  <a:pt x="1516395" y="1454728"/>
                </a:cubicBezTo>
                <a:cubicBezTo>
                  <a:pt x="1505956" y="1462184"/>
                  <a:pt x="1494678" y="1468748"/>
                  <a:pt x="1485607" y="1477819"/>
                </a:cubicBezTo>
                <a:cubicBezTo>
                  <a:pt x="1434294" y="1529131"/>
                  <a:pt x="1508698" y="1475252"/>
                  <a:pt x="1447122" y="1516303"/>
                </a:cubicBezTo>
                <a:lnTo>
                  <a:pt x="1416334" y="1562485"/>
                </a:lnTo>
                <a:cubicBezTo>
                  <a:pt x="1411203" y="1570182"/>
                  <a:pt x="1406490" y="1578175"/>
                  <a:pt x="1400940" y="1585576"/>
                </a:cubicBezTo>
                <a:cubicBezTo>
                  <a:pt x="1393243" y="1595839"/>
                  <a:pt x="1385305" y="1605925"/>
                  <a:pt x="1377849" y="1616364"/>
                </a:cubicBezTo>
                <a:cubicBezTo>
                  <a:pt x="1369311" y="1628317"/>
                  <a:pt x="1348630" y="1662302"/>
                  <a:pt x="1339365" y="1670243"/>
                </a:cubicBezTo>
                <a:cubicBezTo>
                  <a:pt x="1330653" y="1677710"/>
                  <a:pt x="1318539" y="1679944"/>
                  <a:pt x="1308577" y="1685637"/>
                </a:cubicBezTo>
                <a:cubicBezTo>
                  <a:pt x="1300545" y="1690227"/>
                  <a:pt x="1294148" y="1697783"/>
                  <a:pt x="1285486" y="1701031"/>
                </a:cubicBezTo>
                <a:cubicBezTo>
                  <a:pt x="1273237" y="1705625"/>
                  <a:pt x="1259693" y="1705555"/>
                  <a:pt x="1247001" y="1708728"/>
                </a:cubicBezTo>
                <a:cubicBezTo>
                  <a:pt x="1230913" y="1712750"/>
                  <a:pt x="1197196" y="1727110"/>
                  <a:pt x="1185425" y="1731819"/>
                </a:cubicBezTo>
                <a:cubicBezTo>
                  <a:pt x="1167465" y="1729253"/>
                  <a:pt x="1149336" y="1727680"/>
                  <a:pt x="1131546" y="1724122"/>
                </a:cubicBezTo>
                <a:cubicBezTo>
                  <a:pt x="1123590" y="1722531"/>
                  <a:pt x="1116282" y="1718560"/>
                  <a:pt x="1108455" y="1716425"/>
                </a:cubicBezTo>
                <a:cubicBezTo>
                  <a:pt x="1098454" y="1713697"/>
                  <a:pt x="1027887" y="1695386"/>
                  <a:pt x="1008395" y="1693334"/>
                </a:cubicBezTo>
                <a:cubicBezTo>
                  <a:pt x="972582" y="1689564"/>
                  <a:pt x="936512" y="1688757"/>
                  <a:pt x="900637" y="1685637"/>
                </a:cubicBezTo>
                <a:cubicBezTo>
                  <a:pt x="877492" y="1683624"/>
                  <a:pt x="854456" y="1680506"/>
                  <a:pt x="831365" y="1677940"/>
                </a:cubicBezTo>
                <a:cubicBezTo>
                  <a:pt x="823668" y="1675374"/>
                  <a:pt x="816256" y="1671694"/>
                  <a:pt x="808274" y="1670243"/>
                </a:cubicBezTo>
                <a:cubicBezTo>
                  <a:pt x="781641" y="1665401"/>
                  <a:pt x="691829" y="1657059"/>
                  <a:pt x="669728" y="1654849"/>
                </a:cubicBezTo>
                <a:cubicBezTo>
                  <a:pt x="611135" y="1635318"/>
                  <a:pt x="639458" y="1642637"/>
                  <a:pt x="585062" y="1631758"/>
                </a:cubicBezTo>
                <a:cubicBezTo>
                  <a:pt x="545345" y="1605280"/>
                  <a:pt x="574130" y="1619673"/>
                  <a:pt x="508092" y="1608667"/>
                </a:cubicBezTo>
                <a:cubicBezTo>
                  <a:pt x="495188" y="1606516"/>
                  <a:pt x="482378" y="1603808"/>
                  <a:pt x="469607" y="1600970"/>
                </a:cubicBezTo>
                <a:cubicBezTo>
                  <a:pt x="459280" y="1598675"/>
                  <a:pt x="449371" y="1594027"/>
                  <a:pt x="438819" y="1593273"/>
                </a:cubicBezTo>
                <a:cubicBezTo>
                  <a:pt x="377347" y="1588882"/>
                  <a:pt x="315668" y="1588142"/>
                  <a:pt x="254092" y="1585576"/>
                </a:cubicBezTo>
                <a:cubicBezTo>
                  <a:pt x="243829" y="1588142"/>
                  <a:pt x="232489" y="1588025"/>
                  <a:pt x="223304" y="1593273"/>
                </a:cubicBezTo>
                <a:cubicBezTo>
                  <a:pt x="213853" y="1598674"/>
                  <a:pt x="206896" y="1607772"/>
                  <a:pt x="200213" y="1616364"/>
                </a:cubicBezTo>
                <a:cubicBezTo>
                  <a:pt x="188854" y="1630968"/>
                  <a:pt x="180526" y="1647745"/>
                  <a:pt x="169425" y="1662546"/>
                </a:cubicBezTo>
                <a:lnTo>
                  <a:pt x="146334" y="1693334"/>
                </a:lnTo>
                <a:cubicBezTo>
                  <a:pt x="138313" y="1717397"/>
                  <a:pt x="130535" y="1747481"/>
                  <a:pt x="107849" y="1762606"/>
                </a:cubicBezTo>
                <a:lnTo>
                  <a:pt x="84759" y="1778000"/>
                </a:lnTo>
                <a:cubicBezTo>
                  <a:pt x="82193" y="1785697"/>
                  <a:pt x="82799" y="1795354"/>
                  <a:pt x="77062" y="1801091"/>
                </a:cubicBezTo>
                <a:cubicBezTo>
                  <a:pt x="63980" y="1814173"/>
                  <a:pt x="30880" y="1831879"/>
                  <a:pt x="30880" y="1831879"/>
                </a:cubicBezTo>
                <a:cubicBezTo>
                  <a:pt x="25749" y="1839576"/>
                  <a:pt x="19623" y="1846696"/>
                  <a:pt x="15486" y="1854970"/>
                </a:cubicBezTo>
                <a:cubicBezTo>
                  <a:pt x="11858" y="1862227"/>
                  <a:pt x="9757" y="1870190"/>
                  <a:pt x="7789" y="1878061"/>
                </a:cubicBezTo>
                <a:cubicBezTo>
                  <a:pt x="-1418" y="1914887"/>
                  <a:pt x="92" y="1908880"/>
                  <a:pt x="92" y="1939637"/>
                </a:cubicBezTo>
              </a:path>
            </a:pathLst>
          </a:custGeom>
          <a:ln w="28575" cmpd="sng">
            <a:solidFill>
              <a:schemeClr val="tx1"/>
            </a:solidFill>
          </a:ln>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0" name="Can 9"/>
          <p:cNvSpPr/>
          <p:nvPr/>
        </p:nvSpPr>
        <p:spPr bwMode="auto">
          <a:xfrm>
            <a:off x="3699684" y="4039081"/>
            <a:ext cx="67348" cy="154613"/>
          </a:xfrm>
          <a:prstGeom prst="can">
            <a:avLst/>
          </a:prstGeom>
          <a:solidFill>
            <a:srgbClr val="B9088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 name="Can 10"/>
          <p:cNvSpPr/>
          <p:nvPr/>
        </p:nvSpPr>
        <p:spPr bwMode="auto">
          <a:xfrm flipV="1">
            <a:off x="3699684" y="4178781"/>
            <a:ext cx="67348" cy="154613"/>
          </a:xfrm>
          <a:prstGeom prst="can">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2" name="Straight Connector 11"/>
          <p:cNvCxnSpPr>
            <a:stCxn id="11" idx="3"/>
            <a:endCxn id="17" idx="0"/>
          </p:cNvCxnSpPr>
          <p:nvPr/>
        </p:nvCxnSpPr>
        <p:spPr bwMode="auto">
          <a:xfrm flipV="1">
            <a:off x="3733358" y="1991382"/>
            <a:ext cx="4089146" cy="2187399"/>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3" name="Straight Connector 12"/>
          <p:cNvCxnSpPr>
            <a:stCxn id="28" idx="0"/>
            <a:endCxn id="11" idx="0"/>
          </p:cNvCxnSpPr>
          <p:nvPr/>
        </p:nvCxnSpPr>
        <p:spPr bwMode="auto">
          <a:xfrm flipH="1">
            <a:off x="3733358" y="2489697"/>
            <a:ext cx="3591801" cy="1826860"/>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cxnSp>
        <p:nvCxnSpPr>
          <p:cNvPr id="14" name="Straight Connector 13"/>
          <p:cNvCxnSpPr>
            <a:stCxn id="28" idx="1"/>
            <a:endCxn id="11" idx="0"/>
          </p:cNvCxnSpPr>
          <p:nvPr/>
        </p:nvCxnSpPr>
        <p:spPr bwMode="auto">
          <a:xfrm flipH="1" flipV="1">
            <a:off x="3733358" y="4316557"/>
            <a:ext cx="3591801" cy="1043996"/>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grpSp>
        <p:nvGrpSpPr>
          <p:cNvPr id="16" name="Group 15"/>
          <p:cNvGrpSpPr/>
          <p:nvPr/>
        </p:nvGrpSpPr>
        <p:grpSpPr>
          <a:xfrm>
            <a:off x="7078629" y="1929748"/>
            <a:ext cx="990405" cy="3492436"/>
            <a:chOff x="5614046" y="2165233"/>
            <a:chExt cx="990405" cy="3492436"/>
          </a:xfrm>
        </p:grpSpPr>
        <p:sp>
          <p:nvSpPr>
            <p:cNvPr id="17" name="Block Arc 16"/>
            <p:cNvSpPr/>
            <p:nvPr/>
          </p:nvSpPr>
          <p:spPr bwMode="auto">
            <a:xfrm rot="5400000">
              <a:off x="4860860" y="3415764"/>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8" name="Straight Connector 17"/>
            <p:cNvCxnSpPr/>
            <p:nvPr/>
          </p:nvCxnSpPr>
          <p:spPr bwMode="auto">
            <a:xfrm flipV="1">
              <a:off x="5895381" y="5138930"/>
              <a:ext cx="497345" cy="498315"/>
            </a:xfrm>
            <a:prstGeom prst="line">
              <a:avLst/>
            </a:prstGeom>
            <a:solidFill>
              <a:schemeClr val="accent1"/>
            </a:solidFill>
            <a:ln w="28575" cap="flat" cmpd="sng" algn="ctr">
              <a:noFill/>
              <a:prstDash val="solid"/>
              <a:round/>
              <a:headEnd type="none" w="med" len="med"/>
              <a:tailEnd type="none" w="med" len="med"/>
            </a:ln>
            <a:effectLst/>
          </p:spPr>
        </p:cxnSp>
        <p:sp>
          <p:nvSpPr>
            <p:cNvPr id="19" name="Block Arc 18"/>
            <p:cNvSpPr/>
            <p:nvPr/>
          </p:nvSpPr>
          <p:spPr bwMode="auto">
            <a:xfrm rot="5400000">
              <a:off x="4801589" y="3474088"/>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0" name="Block Arc 19"/>
            <p:cNvSpPr/>
            <p:nvPr/>
          </p:nvSpPr>
          <p:spPr bwMode="auto">
            <a:xfrm rot="5400000">
              <a:off x="4746711" y="3528966"/>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1" name="Block Arc 20"/>
            <p:cNvSpPr/>
            <p:nvPr/>
          </p:nvSpPr>
          <p:spPr bwMode="auto">
            <a:xfrm rot="5400000">
              <a:off x="4683994" y="3583845"/>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2" name="Block Arc 21"/>
            <p:cNvSpPr/>
            <p:nvPr/>
          </p:nvSpPr>
          <p:spPr bwMode="auto">
            <a:xfrm rot="5400000">
              <a:off x="4624723" y="3642169"/>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3" name="Block Arc 22"/>
            <p:cNvSpPr/>
            <p:nvPr/>
          </p:nvSpPr>
          <p:spPr bwMode="auto">
            <a:xfrm rot="5400000">
              <a:off x="4574238" y="3685764"/>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4" name="Block Arc 23"/>
            <p:cNvSpPr/>
            <p:nvPr/>
          </p:nvSpPr>
          <p:spPr bwMode="auto">
            <a:xfrm rot="5400000">
              <a:off x="4514967" y="3744088"/>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5" name="Block Arc 24"/>
            <p:cNvSpPr/>
            <p:nvPr/>
          </p:nvSpPr>
          <p:spPr bwMode="auto">
            <a:xfrm rot="5400000">
              <a:off x="4468876" y="37999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6" name="Block Arc 25"/>
            <p:cNvSpPr/>
            <p:nvPr/>
          </p:nvSpPr>
          <p:spPr bwMode="auto">
            <a:xfrm rot="5400000">
              <a:off x="4429678" y="38391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7" name="Block Arc 26"/>
            <p:cNvSpPr/>
            <p:nvPr/>
          </p:nvSpPr>
          <p:spPr bwMode="auto">
            <a:xfrm rot="5400000">
              <a:off x="4398320" y="3878321"/>
              <a:ext cx="2994121" cy="493060"/>
            </a:xfrm>
            <a:prstGeom prst="blockArc">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8" name="Block Arc 27"/>
            <p:cNvSpPr/>
            <p:nvPr/>
          </p:nvSpPr>
          <p:spPr bwMode="auto">
            <a:xfrm rot="5400000">
              <a:off x="4363515" y="3914079"/>
              <a:ext cx="2994121" cy="493060"/>
            </a:xfrm>
            <a:prstGeom prst="blockArc">
              <a:avLst/>
            </a:prstGeom>
            <a:solidFill>
              <a:schemeClr val="bg1">
                <a:lumMod val="65000"/>
              </a:schemeClr>
            </a:solidFill>
            <a:ln w="12700" cap="flat" cmpd="sng" algn="ctr">
              <a:solidFill>
                <a:schemeClr val="bg1">
                  <a:lumMod val="6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29" name="Straight Connector 28"/>
            <p:cNvCxnSpPr/>
            <p:nvPr/>
          </p:nvCxnSpPr>
          <p:spPr bwMode="auto">
            <a:xfrm flipV="1">
              <a:off x="5884096" y="2195507"/>
              <a:ext cx="497345" cy="498315"/>
            </a:xfrm>
            <a:prstGeom prst="line">
              <a:avLst/>
            </a:prstGeom>
            <a:solidFill>
              <a:schemeClr val="accent1"/>
            </a:solidFill>
            <a:ln w="76200" cap="flat" cmpd="sng" algn="ctr">
              <a:solidFill>
                <a:schemeClr val="bg1">
                  <a:lumMod val="65000"/>
                </a:schemeClr>
              </a:solidFill>
              <a:prstDash val="solid"/>
              <a:round/>
              <a:headEnd type="none" w="med" len="med"/>
              <a:tailEnd type="none" w="med" len="med"/>
            </a:ln>
            <a:effectLst/>
          </p:spPr>
        </p:cxnSp>
      </p:grpSp>
      <p:sp>
        <p:nvSpPr>
          <p:cNvPr id="30" name="Oval 29"/>
          <p:cNvSpPr/>
          <p:nvPr/>
        </p:nvSpPr>
        <p:spPr bwMode="auto">
          <a:xfrm>
            <a:off x="4090873" y="4185025"/>
            <a:ext cx="101920" cy="101920"/>
          </a:xfrm>
          <a:prstGeom prst="ellipse">
            <a:avLst/>
          </a:prstGeom>
          <a:solidFill>
            <a:srgbClr val="FF0000"/>
          </a:solidFill>
          <a:ln w="2857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31" name="Straight Arrow Connector 30"/>
          <p:cNvCxnSpPr>
            <a:stCxn id="30" idx="6"/>
          </p:cNvCxnSpPr>
          <p:nvPr/>
        </p:nvCxnSpPr>
        <p:spPr bwMode="auto">
          <a:xfrm flipV="1">
            <a:off x="4192793" y="4064000"/>
            <a:ext cx="3250177" cy="17198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32" name="Straight Arrow Connector 31"/>
          <p:cNvCxnSpPr>
            <a:stCxn id="30" idx="2"/>
            <a:endCxn id="11" idx="4"/>
          </p:cNvCxnSpPr>
          <p:nvPr/>
        </p:nvCxnSpPr>
        <p:spPr bwMode="auto">
          <a:xfrm flipH="1">
            <a:off x="3767032" y="4235985"/>
            <a:ext cx="323841" cy="20102"/>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
        <p:nvSpPr>
          <p:cNvPr id="33" name="Parallelogram 32"/>
          <p:cNvSpPr/>
          <p:nvPr/>
        </p:nvSpPr>
        <p:spPr bwMode="auto">
          <a:xfrm rot="16200000" flipV="1">
            <a:off x="7700603" y="4006487"/>
            <a:ext cx="100489" cy="76970"/>
          </a:xfrm>
          <a:prstGeom prst="parallelogram">
            <a:avLst/>
          </a:prstGeom>
          <a:solidFill>
            <a:srgbClr val="FF0000"/>
          </a:solidFill>
          <a:ln w="2857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36" name="Title 1"/>
          <p:cNvSpPr>
            <a:spLocks noGrp="1"/>
          </p:cNvSpPr>
          <p:nvPr>
            <p:ph type="title"/>
          </p:nvPr>
        </p:nvSpPr>
        <p:spPr>
          <a:xfrm>
            <a:off x="645005" y="-152400"/>
            <a:ext cx="7772400" cy="1143000"/>
          </a:xfrm>
        </p:spPr>
        <p:txBody>
          <a:bodyPr/>
          <a:lstStyle/>
          <a:p>
            <a:pPr>
              <a:defRPr/>
            </a:pPr>
            <a:r>
              <a:rPr lang="en-US" sz="4000" dirty="0" err="1" smtClean="0"/>
              <a:t>EndoTOFPET</a:t>
            </a:r>
            <a:r>
              <a:rPr lang="en-US" sz="4000" dirty="0" smtClean="0"/>
              <a:t>-US: Why TOF?</a:t>
            </a:r>
            <a:endParaRPr lang="en-US" sz="4000" dirty="0"/>
          </a:p>
        </p:txBody>
      </p:sp>
      <p:sp>
        <p:nvSpPr>
          <p:cNvPr id="2" name="TextBox 1"/>
          <p:cNvSpPr txBox="1"/>
          <p:nvPr/>
        </p:nvSpPr>
        <p:spPr>
          <a:xfrm rot="16200000">
            <a:off x="7427577" y="3278909"/>
            <a:ext cx="1753605" cy="338554"/>
          </a:xfrm>
          <a:prstGeom prst="rect">
            <a:avLst/>
          </a:prstGeom>
          <a:noFill/>
        </p:spPr>
        <p:txBody>
          <a:bodyPr wrap="none" rtlCol="0">
            <a:spAutoFit/>
          </a:bodyPr>
          <a:lstStyle/>
          <a:p>
            <a:r>
              <a:rPr lang="en-US" dirty="0" smtClean="0"/>
              <a:t>External PET Plate</a:t>
            </a:r>
            <a:endParaRPr lang="en-US" dirty="0"/>
          </a:p>
        </p:txBody>
      </p:sp>
      <p:sp>
        <p:nvSpPr>
          <p:cNvPr id="37" name="Rectangle 36"/>
          <p:cNvSpPr/>
          <p:nvPr/>
        </p:nvSpPr>
        <p:spPr bwMode="auto">
          <a:xfrm>
            <a:off x="3024909" y="1631758"/>
            <a:ext cx="1331576" cy="392545"/>
          </a:xfrm>
          <a:prstGeom prst="rect">
            <a:avLst/>
          </a:prstGeom>
          <a:solidFill>
            <a:schemeClr val="accent2">
              <a:lumMod val="60000"/>
              <a:lumOff val="40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cxnSp>
        <p:nvCxnSpPr>
          <p:cNvPr id="15" name="Straight Connector 14"/>
          <p:cNvCxnSpPr/>
          <p:nvPr/>
        </p:nvCxnSpPr>
        <p:spPr bwMode="auto">
          <a:xfrm flipH="1" flipV="1">
            <a:off x="3733358" y="4178781"/>
            <a:ext cx="4198956" cy="603305"/>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sp>
        <p:nvSpPr>
          <p:cNvPr id="78" name="Cube 77"/>
          <p:cNvSpPr/>
          <p:nvPr/>
        </p:nvSpPr>
        <p:spPr bwMode="auto">
          <a:xfrm>
            <a:off x="3937770" y="4181475"/>
            <a:ext cx="45719" cy="48776"/>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2" name="Cube 81"/>
          <p:cNvSpPr/>
          <p:nvPr/>
        </p:nvSpPr>
        <p:spPr bwMode="auto">
          <a:xfrm>
            <a:off x="3994920" y="4127499"/>
            <a:ext cx="45719" cy="102751"/>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3" name="Cube 82"/>
          <p:cNvSpPr/>
          <p:nvPr/>
        </p:nvSpPr>
        <p:spPr bwMode="auto">
          <a:xfrm>
            <a:off x="4052070" y="4079874"/>
            <a:ext cx="46855" cy="147201"/>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4" name="Cube 83"/>
          <p:cNvSpPr/>
          <p:nvPr/>
        </p:nvSpPr>
        <p:spPr bwMode="auto">
          <a:xfrm>
            <a:off x="4109220" y="40268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5" name="Cube 84"/>
          <p:cNvSpPr/>
          <p:nvPr/>
        </p:nvSpPr>
        <p:spPr bwMode="auto">
          <a:xfrm>
            <a:off x="4166370" y="4095750"/>
            <a:ext cx="45719" cy="124976"/>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6" name="Cube 85"/>
          <p:cNvSpPr/>
          <p:nvPr/>
        </p:nvSpPr>
        <p:spPr bwMode="auto">
          <a:xfrm>
            <a:off x="4220345" y="4146550"/>
            <a:ext cx="45719" cy="74176"/>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87" name="Cube 86"/>
          <p:cNvSpPr/>
          <p:nvPr/>
        </p:nvSpPr>
        <p:spPr bwMode="auto">
          <a:xfrm>
            <a:off x="4277495" y="4171831"/>
            <a:ext cx="45719" cy="45719"/>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nvGrpSpPr>
          <p:cNvPr id="140" name="Group 139"/>
          <p:cNvGrpSpPr/>
          <p:nvPr/>
        </p:nvGrpSpPr>
        <p:grpSpPr>
          <a:xfrm>
            <a:off x="3733358" y="3864938"/>
            <a:ext cx="4198956" cy="917148"/>
            <a:chOff x="3733358" y="3864938"/>
            <a:chExt cx="4198956" cy="917148"/>
          </a:xfrm>
        </p:grpSpPr>
        <p:cxnSp>
          <p:nvCxnSpPr>
            <p:cNvPr id="141" name="Straight Connector 140"/>
            <p:cNvCxnSpPr/>
            <p:nvPr/>
          </p:nvCxnSpPr>
          <p:spPr bwMode="auto">
            <a:xfrm flipH="1" flipV="1">
              <a:off x="3733358" y="4178781"/>
              <a:ext cx="4198956" cy="603305"/>
            </a:xfrm>
            <a:prstGeom prst="line">
              <a:avLst/>
            </a:prstGeom>
            <a:solidFill>
              <a:schemeClr val="accent1"/>
            </a:solidFill>
            <a:ln w="12700" cap="flat" cmpd="sng" algn="ctr">
              <a:solidFill>
                <a:schemeClr val="accent1">
                  <a:lumMod val="60000"/>
                  <a:lumOff val="40000"/>
                </a:schemeClr>
              </a:solidFill>
              <a:prstDash val="dash"/>
              <a:round/>
              <a:headEnd type="none" w="med" len="med"/>
              <a:tailEnd type="none" w="med" len="med"/>
            </a:ln>
            <a:effectLst/>
          </p:spPr>
        </p:cxnSp>
        <p:sp>
          <p:nvSpPr>
            <p:cNvPr id="142" name="Cube 141"/>
            <p:cNvSpPr/>
            <p:nvPr/>
          </p:nvSpPr>
          <p:spPr bwMode="auto">
            <a:xfrm>
              <a:off x="3883795" y="40363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43" name="Cube 142"/>
            <p:cNvSpPr/>
            <p:nvPr/>
          </p:nvSpPr>
          <p:spPr bwMode="auto">
            <a:xfrm>
              <a:off x="3937770" y="40332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44" name="Cube 143"/>
            <p:cNvSpPr/>
            <p:nvPr/>
          </p:nvSpPr>
          <p:spPr bwMode="auto">
            <a:xfrm>
              <a:off x="3994920" y="40332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45" name="Cube 144"/>
            <p:cNvSpPr/>
            <p:nvPr/>
          </p:nvSpPr>
          <p:spPr bwMode="auto">
            <a:xfrm>
              <a:off x="4052070" y="40300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46" name="Cube 145"/>
            <p:cNvSpPr/>
            <p:nvPr/>
          </p:nvSpPr>
          <p:spPr bwMode="auto">
            <a:xfrm>
              <a:off x="4109220" y="40268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47" name="Cube 146"/>
            <p:cNvSpPr/>
            <p:nvPr/>
          </p:nvSpPr>
          <p:spPr bwMode="auto">
            <a:xfrm>
              <a:off x="4166370" y="40236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48" name="Cube 147"/>
            <p:cNvSpPr/>
            <p:nvPr/>
          </p:nvSpPr>
          <p:spPr bwMode="auto">
            <a:xfrm>
              <a:off x="4220345" y="40236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49" name="Cube 148"/>
            <p:cNvSpPr/>
            <p:nvPr/>
          </p:nvSpPr>
          <p:spPr bwMode="auto">
            <a:xfrm>
              <a:off x="4277495" y="40205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50" name="Cube 149"/>
            <p:cNvSpPr/>
            <p:nvPr/>
          </p:nvSpPr>
          <p:spPr bwMode="auto">
            <a:xfrm>
              <a:off x="4334645" y="40173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51" name="Cube 150"/>
            <p:cNvSpPr/>
            <p:nvPr/>
          </p:nvSpPr>
          <p:spPr bwMode="auto">
            <a:xfrm>
              <a:off x="4394970" y="40141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52" name="Cube 151"/>
            <p:cNvSpPr/>
            <p:nvPr/>
          </p:nvSpPr>
          <p:spPr bwMode="auto">
            <a:xfrm>
              <a:off x="4445770" y="40109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53" name="Cube 152"/>
            <p:cNvSpPr/>
            <p:nvPr/>
          </p:nvSpPr>
          <p:spPr bwMode="auto">
            <a:xfrm>
              <a:off x="4502920" y="40078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54" name="Cube 153"/>
            <p:cNvSpPr/>
            <p:nvPr/>
          </p:nvSpPr>
          <p:spPr bwMode="auto">
            <a:xfrm>
              <a:off x="4560070" y="40046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55" name="Cube 154"/>
            <p:cNvSpPr/>
            <p:nvPr/>
          </p:nvSpPr>
          <p:spPr bwMode="auto">
            <a:xfrm>
              <a:off x="4617220" y="40014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56" name="Cube 155"/>
            <p:cNvSpPr/>
            <p:nvPr/>
          </p:nvSpPr>
          <p:spPr bwMode="auto">
            <a:xfrm>
              <a:off x="4671195" y="39982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57" name="Cube 156"/>
            <p:cNvSpPr/>
            <p:nvPr/>
          </p:nvSpPr>
          <p:spPr bwMode="auto">
            <a:xfrm>
              <a:off x="4731520" y="39951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58" name="Cube 157"/>
            <p:cNvSpPr/>
            <p:nvPr/>
          </p:nvSpPr>
          <p:spPr bwMode="auto">
            <a:xfrm>
              <a:off x="4788670" y="39951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59" name="Cube 158"/>
            <p:cNvSpPr/>
            <p:nvPr/>
          </p:nvSpPr>
          <p:spPr bwMode="auto">
            <a:xfrm>
              <a:off x="4848995" y="3992996"/>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60" name="Cube 159"/>
            <p:cNvSpPr/>
            <p:nvPr/>
          </p:nvSpPr>
          <p:spPr bwMode="auto">
            <a:xfrm>
              <a:off x="4906145" y="3989821"/>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61" name="Cube 160"/>
            <p:cNvSpPr/>
            <p:nvPr/>
          </p:nvSpPr>
          <p:spPr bwMode="auto">
            <a:xfrm>
              <a:off x="4963295" y="3986646"/>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62" name="Cube 161"/>
            <p:cNvSpPr/>
            <p:nvPr/>
          </p:nvSpPr>
          <p:spPr bwMode="auto">
            <a:xfrm>
              <a:off x="5017270" y="3983471"/>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63" name="Cube 162"/>
            <p:cNvSpPr/>
            <p:nvPr/>
          </p:nvSpPr>
          <p:spPr bwMode="auto">
            <a:xfrm>
              <a:off x="5071245" y="3983471"/>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64" name="Cube 163"/>
            <p:cNvSpPr/>
            <p:nvPr/>
          </p:nvSpPr>
          <p:spPr bwMode="auto">
            <a:xfrm>
              <a:off x="5125220" y="3980296"/>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65" name="Cube 164"/>
            <p:cNvSpPr/>
            <p:nvPr/>
          </p:nvSpPr>
          <p:spPr bwMode="auto">
            <a:xfrm>
              <a:off x="5182370" y="3977121"/>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66" name="Cube 165"/>
            <p:cNvSpPr/>
            <p:nvPr/>
          </p:nvSpPr>
          <p:spPr bwMode="auto">
            <a:xfrm>
              <a:off x="5239520" y="3973946"/>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67" name="Cube 166"/>
            <p:cNvSpPr/>
            <p:nvPr/>
          </p:nvSpPr>
          <p:spPr bwMode="auto">
            <a:xfrm>
              <a:off x="5296670" y="39697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68" name="Cube 167"/>
            <p:cNvSpPr/>
            <p:nvPr/>
          </p:nvSpPr>
          <p:spPr bwMode="auto">
            <a:xfrm>
              <a:off x="5356995" y="39665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69" name="Cube 168"/>
            <p:cNvSpPr/>
            <p:nvPr/>
          </p:nvSpPr>
          <p:spPr bwMode="auto">
            <a:xfrm>
              <a:off x="5417320" y="39633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0" name="Cube 169"/>
            <p:cNvSpPr/>
            <p:nvPr/>
          </p:nvSpPr>
          <p:spPr bwMode="auto">
            <a:xfrm>
              <a:off x="5474470" y="39601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1" name="Cube 170"/>
            <p:cNvSpPr/>
            <p:nvPr/>
          </p:nvSpPr>
          <p:spPr bwMode="auto">
            <a:xfrm>
              <a:off x="5531620" y="39570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2" name="Cube 171"/>
            <p:cNvSpPr/>
            <p:nvPr/>
          </p:nvSpPr>
          <p:spPr bwMode="auto">
            <a:xfrm>
              <a:off x="5588770" y="39538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3" name="Cube 172"/>
            <p:cNvSpPr/>
            <p:nvPr/>
          </p:nvSpPr>
          <p:spPr bwMode="auto">
            <a:xfrm>
              <a:off x="5645920" y="39506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4" name="Cube 173"/>
            <p:cNvSpPr/>
            <p:nvPr/>
          </p:nvSpPr>
          <p:spPr bwMode="auto">
            <a:xfrm>
              <a:off x="5699895" y="39474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5" name="Cube 174"/>
            <p:cNvSpPr/>
            <p:nvPr/>
          </p:nvSpPr>
          <p:spPr bwMode="auto">
            <a:xfrm>
              <a:off x="5753870" y="39443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6" name="Cube 175"/>
            <p:cNvSpPr/>
            <p:nvPr/>
          </p:nvSpPr>
          <p:spPr bwMode="auto">
            <a:xfrm>
              <a:off x="5804670" y="39443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7" name="Cube 176"/>
            <p:cNvSpPr/>
            <p:nvPr/>
          </p:nvSpPr>
          <p:spPr bwMode="auto">
            <a:xfrm>
              <a:off x="5861820" y="39411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8" name="Cube 177"/>
            <p:cNvSpPr/>
            <p:nvPr/>
          </p:nvSpPr>
          <p:spPr bwMode="auto">
            <a:xfrm>
              <a:off x="5918970" y="39379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79" name="Cube 178"/>
            <p:cNvSpPr/>
            <p:nvPr/>
          </p:nvSpPr>
          <p:spPr bwMode="auto">
            <a:xfrm>
              <a:off x="5979295" y="39347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0" name="Cube 179"/>
            <p:cNvSpPr/>
            <p:nvPr/>
          </p:nvSpPr>
          <p:spPr bwMode="auto">
            <a:xfrm>
              <a:off x="6036445" y="39316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1" name="Cube 180"/>
            <p:cNvSpPr/>
            <p:nvPr/>
          </p:nvSpPr>
          <p:spPr bwMode="auto">
            <a:xfrm>
              <a:off x="6096770" y="39284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2" name="Cube 181"/>
            <p:cNvSpPr/>
            <p:nvPr/>
          </p:nvSpPr>
          <p:spPr bwMode="auto">
            <a:xfrm>
              <a:off x="6157095" y="39252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3" name="Cube 182"/>
            <p:cNvSpPr/>
            <p:nvPr/>
          </p:nvSpPr>
          <p:spPr bwMode="auto">
            <a:xfrm>
              <a:off x="6217420" y="39220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4" name="Cube 183"/>
            <p:cNvSpPr/>
            <p:nvPr/>
          </p:nvSpPr>
          <p:spPr bwMode="auto">
            <a:xfrm>
              <a:off x="6274570" y="39189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5" name="Cube 184"/>
            <p:cNvSpPr/>
            <p:nvPr/>
          </p:nvSpPr>
          <p:spPr bwMode="auto">
            <a:xfrm>
              <a:off x="6334895" y="39157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6" name="Cube 185"/>
            <p:cNvSpPr/>
            <p:nvPr/>
          </p:nvSpPr>
          <p:spPr bwMode="auto">
            <a:xfrm>
              <a:off x="6395220" y="39125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7" name="Cube 186"/>
            <p:cNvSpPr/>
            <p:nvPr/>
          </p:nvSpPr>
          <p:spPr bwMode="auto">
            <a:xfrm>
              <a:off x="6455545" y="39093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8" name="Cube 187"/>
            <p:cNvSpPr/>
            <p:nvPr/>
          </p:nvSpPr>
          <p:spPr bwMode="auto">
            <a:xfrm>
              <a:off x="6512695" y="39062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89" name="Cube 188"/>
            <p:cNvSpPr/>
            <p:nvPr/>
          </p:nvSpPr>
          <p:spPr bwMode="auto">
            <a:xfrm>
              <a:off x="6573020" y="39030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0" name="Cube 189"/>
            <p:cNvSpPr/>
            <p:nvPr/>
          </p:nvSpPr>
          <p:spPr bwMode="auto">
            <a:xfrm>
              <a:off x="6633345" y="38998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1" name="Cube 190"/>
            <p:cNvSpPr/>
            <p:nvPr/>
          </p:nvSpPr>
          <p:spPr bwMode="auto">
            <a:xfrm>
              <a:off x="6693670" y="38966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2" name="Cube 191"/>
            <p:cNvSpPr/>
            <p:nvPr/>
          </p:nvSpPr>
          <p:spPr bwMode="auto">
            <a:xfrm>
              <a:off x="6753995" y="38935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3" name="Cube 192"/>
            <p:cNvSpPr/>
            <p:nvPr/>
          </p:nvSpPr>
          <p:spPr bwMode="auto">
            <a:xfrm>
              <a:off x="6814320" y="38903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4" name="Cube 193"/>
            <p:cNvSpPr/>
            <p:nvPr/>
          </p:nvSpPr>
          <p:spPr bwMode="auto">
            <a:xfrm>
              <a:off x="6874645" y="38871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5" name="Cube 194"/>
            <p:cNvSpPr/>
            <p:nvPr/>
          </p:nvSpPr>
          <p:spPr bwMode="auto">
            <a:xfrm>
              <a:off x="6934970" y="38839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6" name="Cube 195"/>
            <p:cNvSpPr/>
            <p:nvPr/>
          </p:nvSpPr>
          <p:spPr bwMode="auto">
            <a:xfrm>
              <a:off x="6995295" y="38808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7" name="Cube 196"/>
            <p:cNvSpPr/>
            <p:nvPr/>
          </p:nvSpPr>
          <p:spPr bwMode="auto">
            <a:xfrm>
              <a:off x="7055620" y="38776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8" name="Cube 197"/>
            <p:cNvSpPr/>
            <p:nvPr/>
          </p:nvSpPr>
          <p:spPr bwMode="auto">
            <a:xfrm>
              <a:off x="7115945" y="387446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99" name="Cube 198"/>
            <p:cNvSpPr/>
            <p:nvPr/>
          </p:nvSpPr>
          <p:spPr bwMode="auto">
            <a:xfrm>
              <a:off x="7176270" y="387128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00" name="Cube 199"/>
            <p:cNvSpPr/>
            <p:nvPr/>
          </p:nvSpPr>
          <p:spPr bwMode="auto">
            <a:xfrm>
              <a:off x="7236595" y="3868113"/>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01" name="Cube 200"/>
            <p:cNvSpPr/>
            <p:nvPr/>
          </p:nvSpPr>
          <p:spPr bwMode="auto">
            <a:xfrm>
              <a:off x="7296920" y="3864938"/>
              <a:ext cx="51852" cy="197038"/>
            </a:xfrm>
            <a:prstGeom prst="cube">
              <a:avLst/>
            </a:prstGeom>
            <a:solidFill>
              <a:srgbClr val="FF0000"/>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sp>
        <p:nvSpPr>
          <p:cNvPr id="211" name="Explosion 2 210"/>
          <p:cNvSpPr/>
          <p:nvPr/>
        </p:nvSpPr>
        <p:spPr bwMode="auto">
          <a:xfrm>
            <a:off x="4029220" y="4147801"/>
            <a:ext cx="200986" cy="200987"/>
          </a:xfrm>
          <a:prstGeom prst="irregularSeal2">
            <a:avLst/>
          </a:prstGeom>
          <a:gradFill flip="none" rotWithShape="1">
            <a:gsLst>
              <a:gs pos="0">
                <a:srgbClr val="FF0000"/>
              </a:gs>
              <a:gs pos="100000">
                <a:srgbClr val="FFFFFF"/>
              </a:gs>
              <a:gs pos="89000">
                <a:srgbClr val="FFFF00"/>
              </a:gs>
            </a:gsLst>
            <a:path path="shape">
              <a:fillToRect l="50000" t="50000" r="50000" b="50000"/>
            </a:path>
            <a:tileRect/>
          </a:gradFill>
          <a:ln w="28575" cap="flat" cmpd="sng" algn="ctr">
            <a:noFill/>
            <a:prstDash val="solid"/>
            <a:round/>
            <a:headEnd type="none" w="med" len="med"/>
            <a:tailEnd type="none" w="med" len="med"/>
          </a:ln>
          <a:effectLst/>
        </p:spPr>
        <p:txBody>
          <a:bodyPr wrap="none" anchor="ctr">
            <a:prstTxWarp prst="textNoShape">
              <a:avLst/>
            </a:prstTxWarp>
          </a:bodyPr>
          <a:lstStyle/>
          <a:p>
            <a:pPr>
              <a:defRPr/>
            </a:pPr>
            <a:endParaRPr lang="en-US">
              <a:latin typeface="Times New Roman" pitchFamily="62" charset="0"/>
            </a:endParaRPr>
          </a:p>
        </p:txBody>
      </p:sp>
      <p:sp>
        <p:nvSpPr>
          <p:cNvPr id="212" name="TextBox 211"/>
          <p:cNvSpPr txBox="1"/>
          <p:nvPr/>
        </p:nvSpPr>
        <p:spPr bwMode="auto">
          <a:xfrm rot="21432118">
            <a:off x="4517879" y="3932164"/>
            <a:ext cx="1608133" cy="276999"/>
          </a:xfrm>
          <a:prstGeom prst="rect">
            <a:avLst/>
          </a:prstGeom>
          <a:noFill/>
        </p:spPr>
        <p:txBody>
          <a:bodyPr wrap="none">
            <a:spAutoFit/>
          </a:bodyPr>
          <a:lstStyle/>
          <a:p>
            <a:pPr>
              <a:defRPr/>
            </a:pPr>
            <a:r>
              <a:rPr lang="en-US" sz="1200" b="1" dirty="0" smtClean="0">
                <a:solidFill>
                  <a:srgbClr val="FF0000"/>
                </a:solidFill>
                <a:latin typeface="Times New Roman" pitchFamily="-110" charset="0"/>
              </a:rPr>
              <a:t>With TOF Constraint</a:t>
            </a:r>
            <a:endParaRPr lang="en-US" sz="1200" b="1" baseline="-25000" dirty="0">
              <a:solidFill>
                <a:srgbClr val="FF0000"/>
              </a:solidFill>
              <a:latin typeface="Times New Roman" pitchFamily="-110" charset="0"/>
            </a:endParaRPr>
          </a:p>
        </p:txBody>
      </p:sp>
      <p:sp>
        <p:nvSpPr>
          <p:cNvPr id="39" name="TextBox 38"/>
          <p:cNvSpPr txBox="1"/>
          <p:nvPr/>
        </p:nvSpPr>
        <p:spPr>
          <a:xfrm>
            <a:off x="6065212" y="4033212"/>
            <a:ext cx="321389" cy="338554"/>
          </a:xfrm>
          <a:prstGeom prst="rect">
            <a:avLst/>
          </a:prstGeom>
          <a:noFill/>
        </p:spPr>
        <p:txBody>
          <a:bodyPr wrap="none" rtlCol="0">
            <a:spAutoFit/>
          </a:bodyPr>
          <a:lstStyle/>
          <a:p>
            <a:r>
              <a:rPr lang="en-US" b="1" dirty="0" smtClean="0">
                <a:solidFill>
                  <a:srgbClr val="FF0000"/>
                </a:solidFill>
              </a:rPr>
              <a:t>t</a:t>
            </a:r>
            <a:r>
              <a:rPr lang="en-US" b="1" baseline="-25000" dirty="0" smtClean="0">
                <a:solidFill>
                  <a:srgbClr val="FF0000"/>
                </a:solidFill>
              </a:rPr>
              <a:t>1</a:t>
            </a:r>
            <a:endParaRPr lang="en-US" b="1" dirty="0">
              <a:solidFill>
                <a:srgbClr val="FF0000"/>
              </a:solidFill>
            </a:endParaRPr>
          </a:p>
        </p:txBody>
      </p:sp>
      <p:sp>
        <p:nvSpPr>
          <p:cNvPr id="213" name="TextBox 212"/>
          <p:cNvSpPr txBox="1"/>
          <p:nvPr/>
        </p:nvSpPr>
        <p:spPr>
          <a:xfrm>
            <a:off x="3823855" y="4139430"/>
            <a:ext cx="321389" cy="338554"/>
          </a:xfrm>
          <a:prstGeom prst="rect">
            <a:avLst/>
          </a:prstGeom>
          <a:noFill/>
        </p:spPr>
        <p:txBody>
          <a:bodyPr wrap="none" rtlCol="0">
            <a:spAutoFit/>
          </a:bodyPr>
          <a:lstStyle/>
          <a:p>
            <a:r>
              <a:rPr lang="en-US" b="1" dirty="0" smtClean="0">
                <a:solidFill>
                  <a:srgbClr val="FF0000"/>
                </a:solidFill>
              </a:rPr>
              <a:t>t</a:t>
            </a:r>
            <a:r>
              <a:rPr lang="en-US" b="1" baseline="-25000" dirty="0">
                <a:solidFill>
                  <a:srgbClr val="FF0000"/>
                </a:solidFill>
              </a:rPr>
              <a:t>2</a:t>
            </a:r>
            <a:endParaRPr lang="en-US" b="1" dirty="0">
              <a:solidFill>
                <a:srgbClr val="FF0000"/>
              </a:solidFill>
            </a:endParaRPr>
          </a:p>
        </p:txBody>
      </p:sp>
      <p:grpSp>
        <p:nvGrpSpPr>
          <p:cNvPr id="40" name="Group 39"/>
          <p:cNvGrpSpPr/>
          <p:nvPr/>
        </p:nvGrpSpPr>
        <p:grpSpPr>
          <a:xfrm>
            <a:off x="616234" y="2344597"/>
            <a:ext cx="1262537" cy="2284435"/>
            <a:chOff x="375754" y="1502917"/>
            <a:chExt cx="1262537" cy="2284435"/>
          </a:xfrm>
        </p:grpSpPr>
        <p:sp>
          <p:nvSpPr>
            <p:cNvPr id="38" name="Rectangle 37"/>
            <p:cNvSpPr/>
            <p:nvPr/>
          </p:nvSpPr>
          <p:spPr bwMode="auto">
            <a:xfrm>
              <a:off x="375754" y="1502917"/>
              <a:ext cx="1262537" cy="2284435"/>
            </a:xfrm>
            <a:prstGeom prst="rect">
              <a:avLst/>
            </a:prstGeom>
            <a:solidFill>
              <a:schemeClr val="accent1"/>
            </a:solidFill>
            <a:ln w="38100" cap="flat" cmpd="sng" algn="ctr">
              <a:solidFill>
                <a:srgbClr val="FF99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215" name="TextBox 214"/>
            <p:cNvSpPr txBox="1"/>
            <p:nvPr/>
          </p:nvSpPr>
          <p:spPr bwMode="auto">
            <a:xfrm>
              <a:off x="383271" y="3265764"/>
              <a:ext cx="1232476" cy="504369"/>
            </a:xfrm>
            <a:prstGeom prst="rect">
              <a:avLst/>
            </a:prstGeom>
            <a:solidFill>
              <a:srgbClr val="FFFFFF"/>
            </a:solidFill>
          </p:spPr>
          <p:txBody>
            <a:bodyPr wrap="square">
              <a:spAutoFit/>
            </a:bodyPr>
            <a:lstStyle/>
            <a:p>
              <a:pPr>
                <a:lnSpc>
                  <a:spcPct val="130000"/>
                </a:lnSpc>
                <a:defRPr/>
              </a:pPr>
              <a:r>
                <a:rPr lang="en-US" sz="1050" dirty="0" smtClean="0">
                  <a:solidFill>
                    <a:srgbClr val="FF0000"/>
                  </a:solidFill>
                  <a:latin typeface="Times New Roman" pitchFamily="-110" charset="0"/>
                </a:rPr>
                <a:t>Target CTR: 200ps </a:t>
              </a:r>
              <a:r>
                <a:rPr lang="en-US" sz="1050" dirty="0">
                  <a:solidFill>
                    <a:srgbClr val="FF0000"/>
                  </a:solidFill>
                  <a:latin typeface="Times New Roman" pitchFamily="-110" charset="0"/>
                  <a:sym typeface="Wingdings"/>
                </a:rPr>
                <a:t></a:t>
              </a:r>
              <a:r>
                <a:rPr lang="en-US" sz="1050" dirty="0" smtClean="0">
                  <a:solidFill>
                    <a:srgbClr val="FF0000"/>
                  </a:solidFill>
                  <a:latin typeface="Times New Roman" pitchFamily="-110" charset="0"/>
                  <a:sym typeface="Wingdings"/>
                </a:rPr>
                <a:t> 30mm </a:t>
              </a:r>
              <a:r>
                <a:rPr lang="en-US" sz="1050" i="1" dirty="0" smtClean="0">
                  <a:solidFill>
                    <a:srgbClr val="FF0000"/>
                  </a:solidFill>
                  <a:latin typeface="Times New Roman" pitchFamily="-110" charset="0"/>
                  <a:sym typeface="Wingdings"/>
                </a:rPr>
                <a:t>FWHM</a:t>
              </a:r>
              <a:endParaRPr lang="en-US" sz="1050" i="1" dirty="0">
                <a:solidFill>
                  <a:srgbClr val="FF0000"/>
                </a:solidFill>
                <a:latin typeface="Times New Roman" pitchFamily="-110" charset="0"/>
              </a:endParaRPr>
            </a:p>
          </p:txBody>
        </p:sp>
        <p:grpSp>
          <p:nvGrpSpPr>
            <p:cNvPr id="35" name="Group 34"/>
            <p:cNvGrpSpPr/>
            <p:nvPr/>
          </p:nvGrpSpPr>
          <p:grpSpPr>
            <a:xfrm>
              <a:off x="377921" y="1518730"/>
              <a:ext cx="1245341" cy="1750298"/>
              <a:chOff x="415497" y="1488671"/>
              <a:chExt cx="1245341" cy="1750298"/>
            </a:xfrm>
          </p:grpSpPr>
          <p:graphicFrame>
            <p:nvGraphicFramePr>
              <p:cNvPr id="214" name="Object 2"/>
              <p:cNvGraphicFramePr>
                <a:graphicFrameLocks noChangeAspect="1"/>
              </p:cNvGraphicFramePr>
              <p:nvPr>
                <p:extLst>
                  <p:ext uri="{D42A27DB-BD31-4B8C-83A1-F6EECF244321}">
                    <p14:modId xmlns:p14="http://schemas.microsoft.com/office/powerpoint/2010/main" val="554856024"/>
                  </p:ext>
                </p:extLst>
              </p:nvPr>
            </p:nvGraphicFramePr>
            <p:xfrm>
              <a:off x="423227" y="2664180"/>
              <a:ext cx="1237610" cy="574789"/>
            </p:xfrm>
            <a:graphic>
              <a:graphicData uri="http://schemas.openxmlformats.org/presentationml/2006/ole">
                <mc:AlternateContent xmlns:mc="http://schemas.openxmlformats.org/markup-compatibility/2006">
                  <mc:Choice xmlns:v="urn:schemas-microsoft-com:vml" Requires="v">
                    <p:oleObj spid="_x0000_s55887" name="Equation" r:id="rId4" imgW="927100" imgH="431800" progId="Equation.3">
                      <p:embed/>
                    </p:oleObj>
                  </mc:Choice>
                  <mc:Fallback>
                    <p:oleObj name="Equation" r:id="rId4" imgW="927100" imgH="431800" progId="Equation.3">
                      <p:embed/>
                      <p:pic>
                        <p:nvPicPr>
                          <p:cNvPr id="0" name=""/>
                          <p:cNvPicPr>
                            <a:picLocks noChangeAspect="1" noChangeArrowheads="1"/>
                          </p:cNvPicPr>
                          <p:nvPr/>
                        </p:nvPicPr>
                        <p:blipFill>
                          <a:blip r:embed="rId5"/>
                          <a:srcRect/>
                          <a:stretch>
                            <a:fillRect/>
                          </a:stretch>
                        </p:blipFill>
                        <p:spPr bwMode="auto">
                          <a:xfrm>
                            <a:off x="423227" y="2664180"/>
                            <a:ext cx="1237610" cy="574789"/>
                          </a:xfrm>
                          <a:prstGeom prst="rect">
                            <a:avLst/>
                          </a:prstGeom>
                          <a:solidFill>
                            <a:schemeClr val="bg1"/>
                          </a:solidFill>
                          <a:extLst/>
                        </p:spPr>
                      </p:pic>
                    </p:oleObj>
                  </mc:Fallback>
                </mc:AlternateContent>
              </a:graphicData>
            </a:graphic>
          </p:graphicFrame>
          <p:grpSp>
            <p:nvGrpSpPr>
              <p:cNvPr id="114" name="Group 113"/>
              <p:cNvGrpSpPr/>
              <p:nvPr/>
            </p:nvGrpSpPr>
            <p:grpSpPr>
              <a:xfrm>
                <a:off x="415497" y="1488671"/>
                <a:ext cx="1245341" cy="1179797"/>
                <a:chOff x="3263720" y="2863840"/>
                <a:chExt cx="1245341" cy="1179797"/>
              </a:xfrm>
            </p:grpSpPr>
            <p:pic>
              <p:nvPicPr>
                <p:cNvPr id="115" name="Picture 114"/>
                <p:cNvPicPr>
                  <a:picLocks noChangeAspect="1"/>
                </p:cNvPicPr>
                <p:nvPr/>
              </p:nvPicPr>
              <p:blipFill>
                <a:blip r:embed="rId6"/>
                <a:stretch>
                  <a:fillRect/>
                </a:stretch>
              </p:blipFill>
              <p:spPr>
                <a:xfrm>
                  <a:off x="3263720" y="2863840"/>
                  <a:ext cx="1245341" cy="1179797"/>
                </a:xfrm>
                <a:prstGeom prst="rect">
                  <a:avLst/>
                </a:prstGeom>
              </p:spPr>
            </p:pic>
            <p:sp>
              <p:nvSpPr>
                <p:cNvPr id="116" name="Rectangle 115"/>
                <p:cNvSpPr/>
                <p:nvPr/>
              </p:nvSpPr>
              <p:spPr bwMode="auto">
                <a:xfrm>
                  <a:off x="3375025" y="3425826"/>
                  <a:ext cx="1047750" cy="60324"/>
                </a:xfrm>
                <a:prstGeom prst="rect">
                  <a:avLst/>
                </a:prstGeom>
                <a:gradFill flip="none" rotWithShape="1">
                  <a:gsLst>
                    <a:gs pos="18000">
                      <a:srgbClr val="0000FF"/>
                    </a:gs>
                    <a:gs pos="51000">
                      <a:srgbClr val="FF0000">
                        <a:alpha val="80000"/>
                      </a:srgbClr>
                    </a:gs>
                    <a:gs pos="83000">
                      <a:srgbClr val="0000FF"/>
                    </a:gs>
                  </a:gsLst>
                  <a:path path="circle">
                    <a:fillToRect l="100000" t="100000"/>
                  </a:path>
                  <a:tileRect r="-100000" b="-100000"/>
                </a:gra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7" name="Rectangle 116"/>
                <p:cNvSpPr/>
                <p:nvPr/>
              </p:nvSpPr>
              <p:spPr bwMode="auto">
                <a:xfrm rot="18900000">
                  <a:off x="3321050" y="3432175"/>
                  <a:ext cx="1047750" cy="60324"/>
                </a:xfrm>
                <a:prstGeom prst="rect">
                  <a:avLst/>
                </a:prstGeom>
                <a:gradFill flip="none" rotWithShape="1">
                  <a:gsLst>
                    <a:gs pos="18000">
                      <a:srgbClr val="0000FF"/>
                    </a:gs>
                    <a:gs pos="51000">
                      <a:srgbClr val="FF0000">
                        <a:alpha val="80000"/>
                      </a:srgbClr>
                    </a:gs>
                    <a:gs pos="83000">
                      <a:srgbClr val="0000FF"/>
                    </a:gs>
                  </a:gsLst>
                  <a:path path="circle">
                    <a:fillToRect l="100000" t="100000"/>
                  </a:path>
                  <a:tileRect r="-100000" b="-100000"/>
                </a:gra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
              <p:nvSpPr>
                <p:cNvPr id="118" name="Rectangle 117"/>
                <p:cNvSpPr/>
                <p:nvPr/>
              </p:nvSpPr>
              <p:spPr bwMode="auto">
                <a:xfrm rot="16200000">
                  <a:off x="3327400" y="3429001"/>
                  <a:ext cx="1047750" cy="60324"/>
                </a:xfrm>
                <a:prstGeom prst="rect">
                  <a:avLst/>
                </a:prstGeom>
                <a:gradFill flip="none" rotWithShape="1">
                  <a:gsLst>
                    <a:gs pos="18000">
                      <a:srgbClr val="0000FF"/>
                    </a:gs>
                    <a:gs pos="51000">
                      <a:srgbClr val="FF0000">
                        <a:alpha val="80000"/>
                      </a:srgbClr>
                    </a:gs>
                    <a:gs pos="83000">
                      <a:srgbClr val="0000FF"/>
                    </a:gs>
                  </a:gsLst>
                  <a:path path="circle">
                    <a:fillToRect l="100000" t="100000"/>
                  </a:path>
                  <a:tileRect r="-100000" b="-100000"/>
                </a:gra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grpSp>
        </p:grpSp>
      </p:grpSp>
      <p:sp>
        <p:nvSpPr>
          <p:cNvPr id="119" name="Date Placeholder 3"/>
          <p:cNvSpPr>
            <a:spLocks noGrp="1"/>
          </p:cNvSpPr>
          <p:nvPr>
            <p:ph type="dt" sz="quarter" idx="10"/>
          </p:nvPr>
        </p:nvSpPr>
        <p:spPr bwMode="auto">
          <a:xfrm>
            <a:off x="762000" y="6172200"/>
            <a:ext cx="2057400" cy="457200"/>
          </a:xfrm>
          <a:noFill/>
          <a:ln>
            <a:miter lim="800000"/>
            <a:headEnd/>
            <a:tailEnd/>
          </a:ln>
        </p:spPr>
        <p:txBody>
          <a:bodyPr/>
          <a:lstStyle/>
          <a:p>
            <a:r>
              <a:rPr lang="en-US" dirty="0" smtClean="0">
                <a:latin typeface="Times New Roman" pitchFamily="-109" charset="0"/>
              </a:rPr>
              <a:t>2012 Pisa Meeting on Instrumentation  La </a:t>
            </a:r>
            <a:r>
              <a:rPr lang="en-US" dirty="0" err="1" smtClean="0">
                <a:latin typeface="Times New Roman" pitchFamily="-109" charset="0"/>
              </a:rPr>
              <a:t>Biodola</a:t>
            </a:r>
            <a:r>
              <a:rPr lang="en-US" dirty="0" smtClean="0">
                <a:latin typeface="Times New Roman" pitchFamily="-109" charset="0"/>
              </a:rPr>
              <a:t>, Italy – May 20-26, 2012</a:t>
            </a:r>
          </a:p>
        </p:txBody>
      </p:sp>
      <p:sp>
        <p:nvSpPr>
          <p:cNvPr id="120" name="Footer Placeholder 4"/>
          <p:cNvSpPr>
            <a:spLocks noGrp="1"/>
          </p:cNvSpPr>
          <p:nvPr>
            <p:ph type="ftr" sz="quarter" idx="11"/>
          </p:nvPr>
        </p:nvSpPr>
        <p:spPr bwMode="auto">
          <a:xfrm>
            <a:off x="3200400" y="6172200"/>
            <a:ext cx="28956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Times New Roman" pitchFamily="-109" charset="0"/>
              </a:rPr>
              <a:t>Thomas C. Meyer, CERN, Geneva</a:t>
            </a:r>
          </a:p>
          <a:p>
            <a:r>
              <a:rPr lang="en-US" dirty="0">
                <a:latin typeface="Times New Roman" pitchFamily="-109" charset="0"/>
              </a:rPr>
              <a:t>On behalf of the </a:t>
            </a:r>
            <a:r>
              <a:rPr lang="en-US" dirty="0" err="1">
                <a:latin typeface="Times New Roman" pitchFamily="-109" charset="0"/>
              </a:rPr>
              <a:t>EndoTOFPET</a:t>
            </a:r>
            <a:r>
              <a:rPr lang="en-US" dirty="0">
                <a:latin typeface="Times New Roman" pitchFamily="-109" charset="0"/>
              </a:rPr>
              <a:t>-US Collaboration</a:t>
            </a:r>
          </a:p>
        </p:txBody>
      </p:sp>
      <p:sp>
        <p:nvSpPr>
          <p:cNvPr id="3" name="Freeform 2"/>
          <p:cNvSpPr/>
          <p:nvPr/>
        </p:nvSpPr>
        <p:spPr>
          <a:xfrm rot="5400000">
            <a:off x="7684133" y="3890140"/>
            <a:ext cx="261699" cy="321516"/>
          </a:xfrm>
          <a:custGeom>
            <a:avLst/>
            <a:gdLst>
              <a:gd name="connsiteX0" fmla="*/ 0 w 507274"/>
              <a:gd name="connsiteY0" fmla="*/ 522454 h 623222"/>
              <a:gd name="connsiteX1" fmla="*/ 80378 w 507274"/>
              <a:gd name="connsiteY1" fmla="*/ 538529 h 623222"/>
              <a:gd name="connsiteX2" fmla="*/ 120567 w 507274"/>
              <a:gd name="connsiteY2" fmla="*/ 321516 h 623222"/>
              <a:gd name="connsiteX3" fmla="*/ 152719 w 507274"/>
              <a:gd name="connsiteY3" fmla="*/ 128616 h 623222"/>
              <a:gd name="connsiteX4" fmla="*/ 225059 w 507274"/>
              <a:gd name="connsiteY4" fmla="*/ 16 h 623222"/>
              <a:gd name="connsiteX5" fmla="*/ 297399 w 507274"/>
              <a:gd name="connsiteY5" fmla="*/ 120579 h 623222"/>
              <a:gd name="connsiteX6" fmla="*/ 393853 w 507274"/>
              <a:gd name="connsiteY6" fmla="*/ 257216 h 623222"/>
              <a:gd name="connsiteX7" fmla="*/ 385815 w 507274"/>
              <a:gd name="connsiteY7" fmla="*/ 385816 h 623222"/>
              <a:gd name="connsiteX8" fmla="*/ 442079 w 507274"/>
              <a:gd name="connsiteY8" fmla="*/ 514416 h 623222"/>
              <a:gd name="connsiteX9" fmla="*/ 498344 w 507274"/>
              <a:gd name="connsiteY9" fmla="*/ 610866 h 623222"/>
              <a:gd name="connsiteX10" fmla="*/ 506382 w 507274"/>
              <a:gd name="connsiteY10" fmla="*/ 618904 h 62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7274" h="623222">
                <a:moveTo>
                  <a:pt x="0" y="522454"/>
                </a:moveTo>
                <a:cubicBezTo>
                  <a:pt x="30142" y="547236"/>
                  <a:pt x="60284" y="572018"/>
                  <a:pt x="80378" y="538529"/>
                </a:cubicBezTo>
                <a:cubicBezTo>
                  <a:pt x="100472" y="505040"/>
                  <a:pt x="108510" y="389835"/>
                  <a:pt x="120567" y="321516"/>
                </a:cubicBezTo>
                <a:cubicBezTo>
                  <a:pt x="132624" y="253197"/>
                  <a:pt x="135304" y="182199"/>
                  <a:pt x="152719" y="128616"/>
                </a:cubicBezTo>
                <a:cubicBezTo>
                  <a:pt x="170134" y="75033"/>
                  <a:pt x="200946" y="1355"/>
                  <a:pt x="225059" y="16"/>
                </a:cubicBezTo>
                <a:cubicBezTo>
                  <a:pt x="249172" y="-1323"/>
                  <a:pt x="269267" y="77712"/>
                  <a:pt x="297399" y="120579"/>
                </a:cubicBezTo>
                <a:cubicBezTo>
                  <a:pt x="325531" y="163446"/>
                  <a:pt x="379117" y="213010"/>
                  <a:pt x="393853" y="257216"/>
                </a:cubicBezTo>
                <a:cubicBezTo>
                  <a:pt x="408589" y="301422"/>
                  <a:pt x="377777" y="342949"/>
                  <a:pt x="385815" y="385816"/>
                </a:cubicBezTo>
                <a:cubicBezTo>
                  <a:pt x="393853" y="428683"/>
                  <a:pt x="423324" y="476908"/>
                  <a:pt x="442079" y="514416"/>
                </a:cubicBezTo>
                <a:cubicBezTo>
                  <a:pt x="460834" y="551924"/>
                  <a:pt x="487627" y="593451"/>
                  <a:pt x="498344" y="610866"/>
                </a:cubicBezTo>
                <a:cubicBezTo>
                  <a:pt x="509061" y="628281"/>
                  <a:pt x="507721" y="623592"/>
                  <a:pt x="506382" y="618904"/>
                </a:cubicBezTo>
              </a:path>
            </a:pathLst>
          </a:custGeom>
          <a:solidFill>
            <a:srgbClr val="FF0000"/>
          </a:solidFill>
          <a:effectLst>
            <a:outerShdw blurRad="50800" dist="38100" dir="18900000" algn="b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itchFamily="62" charset="0"/>
            </a:endParaRPr>
          </a:p>
        </p:txBody>
      </p:sp>
    </p:spTree>
    <p:extLst>
      <p:ext uri="{BB962C8B-B14F-4D97-AF65-F5344CB8AC3E}">
        <p14:creationId xmlns:p14="http://schemas.microsoft.com/office/powerpoint/2010/main" val="23956250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xit" presetSubtype="21" fill="hold" nodeType="afterEffect">
                                  <p:stCondLst>
                                    <p:cond delay="0"/>
                                  </p:stCondLst>
                                  <p:childTnLst>
                                    <p:animEffect transition="out" filter="barn(inVertical)">
                                      <p:cBhvr>
                                        <p:cTn id="6" dur="500"/>
                                        <p:tgtEl>
                                          <p:spTgt spid="140"/>
                                        </p:tgtEl>
                                      </p:cBhvr>
                                    </p:animEffect>
                                    <p:set>
                                      <p:cBhvr>
                                        <p:cTn id="7" dur="1" fill="hold">
                                          <p:stCondLst>
                                            <p:cond delay="499"/>
                                          </p:stCondLst>
                                        </p:cTn>
                                        <p:tgtEl>
                                          <p:spTgt spid="140"/>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2"/>
                                        </p:tgtEl>
                                        <p:attrNameLst>
                                          <p:attrName>style.visibility</p:attrName>
                                        </p:attrNameLst>
                                      </p:cBhvr>
                                      <p:to>
                                        <p:strVal val="visible"/>
                                      </p:to>
                                    </p:set>
                                    <p:animEffect transition="in" filter="fade">
                                      <p:cBhvr>
                                        <p:cTn id="11" dur="500"/>
                                        <p:tgtEl>
                                          <p:spTgt spid="2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 grpId="0"/>
    </p:bldLst>
  </p:timing>
</p:sld>
</file>

<file path=ppt/theme/theme1.xml><?xml version="1.0" encoding="utf-8"?>
<a:theme xmlns:a="http://schemas.openxmlformats.org/drawingml/2006/main" name="Tom_Test">
  <a:themeElements>
    <a:clrScheme name="Tom_Tes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om_Tes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rgbClr val="FF99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CA" sz="1600" b="0" i="0" u="none" strike="noStrike" cap="none" normalizeH="0" baseline="0">
            <a:ln>
              <a:noFill/>
            </a:ln>
            <a:solidFill>
              <a:schemeClr val="tx1"/>
            </a:solidFill>
            <a:effectLst/>
            <a:latin typeface="Times New Roman" pitchFamily="62" charset="0"/>
          </a:defRPr>
        </a:defPPr>
      </a:lstStyle>
    </a:spDef>
    <a:lnDef>
      <a:spPr bwMode="auto">
        <a:xfrm>
          <a:off x="0" y="0"/>
          <a:ext cx="1" cy="1"/>
        </a:xfrm>
        <a:custGeom>
          <a:avLst/>
          <a:gdLst/>
          <a:ahLst/>
          <a:cxnLst/>
          <a:rect l="0" t="0" r="0" b="0"/>
          <a:pathLst/>
        </a:custGeom>
        <a:solidFill>
          <a:schemeClr val="accent1"/>
        </a:solidFill>
        <a:ln w="28575" cap="flat" cmpd="sng" algn="ctr">
          <a:solidFill>
            <a:srgbClr val="FF99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CA" sz="1600" b="0" i="0" u="none" strike="noStrike" cap="none" normalizeH="0" baseline="0">
            <a:ln>
              <a:noFill/>
            </a:ln>
            <a:solidFill>
              <a:schemeClr val="tx1"/>
            </a:solidFill>
            <a:effectLst/>
            <a:latin typeface="Times New Roman" pitchFamily="62" charset="0"/>
          </a:defRPr>
        </a:defPPr>
      </a:lstStyle>
    </a:lnDef>
  </a:objectDefaults>
  <a:extraClrSchemeLst>
    <a:extraClrScheme>
      <a:clrScheme name="Tom_Tes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om_Tes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om_Tes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om_Tes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om_Tes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om_Tes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om_Tes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Harddisk 2:ALICE:TPC:Management &amp; Administration:Talks &amp; Transparencies:Tom_Test.ppt</Template>
  <TotalTime>27080</TotalTime>
  <Words>5180</Words>
  <Application>Microsoft Macintosh PowerPoint</Application>
  <PresentationFormat>On-screen Show (4:3)</PresentationFormat>
  <Paragraphs>937</Paragraphs>
  <Slides>47</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49" baseType="lpstr">
      <vt:lpstr>Tom_Test</vt:lpstr>
      <vt:lpstr>Equation</vt:lpstr>
      <vt:lpstr>A Multimodal Ultrasonic Probe Featuring Time of Flight PET in Diagnostic and Therapeutic Endoscopy</vt:lpstr>
      <vt:lpstr>The Consortium</vt:lpstr>
      <vt:lpstr>EndoTOFPET-US: The Principle</vt:lpstr>
      <vt:lpstr>EndoTOFPET-US: The Principle</vt:lpstr>
      <vt:lpstr>EndoTOFPET-US: The Principle</vt:lpstr>
      <vt:lpstr>EndoTOFPET-US: The Principle</vt:lpstr>
      <vt:lpstr>EndoTOFPET-US: The Principle</vt:lpstr>
      <vt:lpstr>EndoTOFPET-US: The Principle</vt:lpstr>
      <vt:lpstr>EndoTOFPET-US: Why TOF?</vt:lpstr>
      <vt:lpstr>Project Objectives</vt:lpstr>
      <vt:lpstr>PET Configuration</vt:lpstr>
      <vt:lpstr>The Endoscopic Probe</vt:lpstr>
      <vt:lpstr>Two Different Probes...</vt:lpstr>
      <vt:lpstr>Two Different Probes...</vt:lpstr>
      <vt:lpstr>Two Different Probes...</vt:lpstr>
      <vt:lpstr>External PET Plate</vt:lpstr>
      <vt:lpstr>Technical Challenges</vt:lpstr>
      <vt:lpstr>Detector R&amp;D</vt:lpstr>
      <vt:lpstr>Detector R&amp;D</vt:lpstr>
      <vt:lpstr>Photodetectors: Choices</vt:lpstr>
      <vt:lpstr>a-SiPM versus d-SiPM</vt:lpstr>
      <vt:lpstr>Detector R&amp;D</vt:lpstr>
      <vt:lpstr>a-SiPM: Test Scenario</vt:lpstr>
      <vt:lpstr>a-SiPM: Evaluation &amp; Selection</vt:lpstr>
      <vt:lpstr>Detector R&amp;D</vt:lpstr>
      <vt:lpstr>d-SiPM for endo-TOFPET-US</vt:lpstr>
      <vt:lpstr>d-SiPM: Sensor Floor Plan</vt:lpstr>
      <vt:lpstr>d-SiPM: Characteristics &amp; Results</vt:lpstr>
      <vt:lpstr>Detector R&amp;D</vt:lpstr>
      <vt:lpstr>Diffractive Optics: Concept</vt:lpstr>
      <vt:lpstr>Diffractive Optics: Concept</vt:lpstr>
      <vt:lpstr>Diffractive Optics: Concept</vt:lpstr>
      <vt:lpstr>Diffractive Optics: Tests</vt:lpstr>
      <vt:lpstr>Diffractive Optics: Tests</vt:lpstr>
      <vt:lpstr>Detector R&amp;D</vt:lpstr>
      <vt:lpstr>Crystal Performance</vt:lpstr>
      <vt:lpstr>Crystal Performance</vt:lpstr>
      <vt:lpstr>Small &amp; Large Crystals</vt:lpstr>
      <vt:lpstr>Small &amp; Large Crystals</vt:lpstr>
      <vt:lpstr>Small &amp; Large Crystals</vt:lpstr>
      <vt:lpstr>Detector R&amp;D</vt:lpstr>
      <vt:lpstr>Integration: Crystal Matrices</vt:lpstr>
      <vt:lpstr>System Integration: External Plate</vt:lpstr>
      <vt:lpstr>Summary</vt:lpstr>
      <vt:lpstr>End</vt:lpstr>
      <vt:lpstr>Detector R&amp;D</vt:lpstr>
      <vt:lpstr>Event Rates and DAQ</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TPC Field Cage Review</dc:title>
  <dc:creator>IT-DIS-Mac</dc:creator>
  <cp:lastModifiedBy>Etiennette Auffray</cp:lastModifiedBy>
  <cp:revision>1815</cp:revision>
  <cp:lastPrinted>2012-05-21T21:08:25Z</cp:lastPrinted>
  <dcterms:created xsi:type="dcterms:W3CDTF">2009-05-26T20:31:11Z</dcterms:created>
  <dcterms:modified xsi:type="dcterms:W3CDTF">2012-05-25T09:34:13Z</dcterms:modified>
</cp:coreProperties>
</file>