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264" r:id="rId2"/>
    <p:sldId id="497" r:id="rId3"/>
    <p:sldId id="493" r:id="rId4"/>
    <p:sldId id="499" r:id="rId5"/>
    <p:sldId id="573" r:id="rId6"/>
    <p:sldId id="501" r:id="rId7"/>
    <p:sldId id="502" r:id="rId8"/>
    <p:sldId id="572" r:id="rId9"/>
    <p:sldId id="720" r:id="rId10"/>
    <p:sldId id="575" r:id="rId11"/>
    <p:sldId id="721" r:id="rId12"/>
    <p:sldId id="581" r:id="rId13"/>
    <p:sldId id="584" r:id="rId14"/>
    <p:sldId id="725" r:id="rId15"/>
    <p:sldId id="714" r:id="rId16"/>
    <p:sldId id="715" r:id="rId17"/>
    <p:sldId id="673" r:id="rId18"/>
    <p:sldId id="674" r:id="rId19"/>
    <p:sldId id="716" r:id="rId20"/>
    <p:sldId id="717" r:id="rId21"/>
    <p:sldId id="718" r:id="rId22"/>
    <p:sldId id="692" r:id="rId23"/>
    <p:sldId id="710" r:id="rId24"/>
    <p:sldId id="533" r:id="rId25"/>
    <p:sldId id="719" r:id="rId26"/>
    <p:sldId id="370" r:id="rId27"/>
    <p:sldId id="491" r:id="rId28"/>
    <p:sldId id="500" r:id="rId29"/>
    <p:sldId id="576" r:id="rId30"/>
    <p:sldId id="684" r:id="rId31"/>
    <p:sldId id="683" r:id="rId32"/>
    <p:sldId id="685" r:id="rId33"/>
    <p:sldId id="687" r:id="rId34"/>
    <p:sldId id="686" r:id="rId35"/>
    <p:sldId id="693" r:id="rId36"/>
    <p:sldId id="547" r:id="rId37"/>
    <p:sldId id="608" r:id="rId38"/>
    <p:sldId id="612" r:id="rId39"/>
    <p:sldId id="705" r:id="rId40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0000FF"/>
    <a:srgbClr val="FF0000"/>
    <a:srgbClr val="0053A1"/>
    <a:srgbClr val="CC00FF"/>
    <a:srgbClr val="0000CC"/>
    <a:srgbClr val="CCFFFF"/>
    <a:srgbClr val="006600"/>
    <a:srgbClr val="CCFF99"/>
    <a:srgbClr val="BAD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2573" autoAdjust="0"/>
  </p:normalViewPr>
  <p:slideViewPr>
    <p:cSldViewPr>
      <p:cViewPr varScale="1">
        <p:scale>
          <a:sx n="58" d="100"/>
          <a:sy n="58" d="100"/>
        </p:scale>
        <p:origin x="4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096"/>
    </p:cViewPr>
  </p:sorterViewPr>
  <p:notesViewPr>
    <p:cSldViewPr>
      <p:cViewPr varScale="1">
        <p:scale>
          <a:sx n="71" d="100"/>
          <a:sy n="71" d="100"/>
        </p:scale>
        <p:origin x="-1829" y="-8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5FBF0A-0BF2-4796-ACF2-959B9FD06D31}" type="datetimeFigureOut">
              <a:rPr lang="fr-FR"/>
              <a:pPr>
                <a:defRPr/>
              </a:pPr>
              <a:t>02/06/2014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D682B0-466E-4D83-97BC-B929157A37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64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DC87F0-1B13-4C22-A0BC-0D2D7BBA682D}" type="datetimeFigureOut">
              <a:rPr lang="fr-FR"/>
              <a:pPr>
                <a:defRPr/>
              </a:pPr>
              <a:t>02/06/2014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CC5A30-9BAF-4923-BE60-FBF513CD95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979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56A4CA-0027-4F06-83A8-8573658FE363}" type="slidenum">
              <a:rPr lang="fr-FR" smtClean="0">
                <a:latin typeface="Arial" pitchFamily="34" charset="0"/>
              </a:rPr>
              <a:pPr/>
              <a:t>1</a:t>
            </a:fld>
            <a:endParaRPr lang="fr-F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472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dirty="0" smtClean="0"/>
          </a:p>
          <a:p>
            <a:pPr algn="l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C5A30-9BAF-4923-BE60-FBF513CD95C4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72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LHCbtrack"/>
          <p:cNvPicPr>
            <a:picLocks noChangeAspect="1" noChangeArrowheads="1"/>
          </p:cNvPicPr>
          <p:nvPr userDrawn="1"/>
        </p:nvPicPr>
        <p:blipFill>
          <a:blip r:embed="rId2" cstate="print"/>
          <a:srcRect t="8396" b="21074"/>
          <a:stretch>
            <a:fillRect/>
          </a:stretch>
        </p:blipFill>
        <p:spPr bwMode="auto">
          <a:xfrm>
            <a:off x="64" y="1142984"/>
            <a:ext cx="91440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6"/>
          <p:cNvSpPr txBox="1"/>
          <p:nvPr userDrawn="1"/>
        </p:nvSpPr>
        <p:spPr>
          <a:xfrm>
            <a:off x="-32" y="1026690"/>
            <a:ext cx="9144001" cy="4254098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noAutofit/>
          </a:bodyPr>
          <a:lstStyle/>
          <a:p>
            <a:pPr algn="l" defTabSz="457200" rtl="0"/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" name="Picture 5" descr="panorama-2"/>
          <p:cNvPicPr>
            <a:picLocks noChangeAspect="1" noChangeArrowheads="1"/>
          </p:cNvPicPr>
          <p:nvPr userDrawn="1"/>
        </p:nvPicPr>
        <p:blipFill>
          <a:blip r:embed="rId3" cstate="print">
            <a:lum bright="18000" contrast="6000"/>
          </a:blip>
          <a:srcRect/>
          <a:stretch>
            <a:fillRect/>
          </a:stretch>
        </p:blipFill>
        <p:spPr bwMode="auto">
          <a:xfrm>
            <a:off x="0" y="3929066"/>
            <a:ext cx="9144000" cy="291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5634061"/>
            <a:ext cx="1752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5634061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9588"/>
            <a:ext cx="7772400" cy="1311275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GB"/>
              <a:t>Cliquez pour modifier le style du titre du masque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3713" y="3432179"/>
            <a:ext cx="5648325" cy="639763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  <a:p>
            <a:r>
              <a:rPr lang="fr-FR"/>
              <a:t>LPC Clermont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84988" y="93663"/>
            <a:ext cx="2259012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7950" y="93663"/>
            <a:ext cx="6624638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contenu 2"/>
          <p:cNvSpPr>
            <a:spLocks noGrp="1"/>
          </p:cNvSpPr>
          <p:nvPr>
            <p:ph idx="12"/>
          </p:nvPr>
        </p:nvSpPr>
        <p:spPr>
          <a:xfrm>
            <a:off x="107982" y="3902092"/>
            <a:ext cx="9036050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4392042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2"/>
          </p:nvPr>
        </p:nvSpPr>
        <p:spPr>
          <a:xfrm>
            <a:off x="4644454" y="836712"/>
            <a:ext cx="4392042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9" name="Espace réservé de la dat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xfrm>
            <a:off x="1230313" y="6584950"/>
            <a:ext cx="2743200" cy="2286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02/06/2014</a:t>
            </a:r>
            <a:endParaRPr lang="en-GB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524625"/>
            <a:ext cx="46085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88582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36613"/>
            <a:ext cx="90360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texte</a:t>
            </a:r>
            <a:r>
              <a:rPr lang="en-GB" dirty="0" smtClean="0"/>
              <a:t>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masqu</a:t>
            </a:r>
            <a:endParaRPr lang="en-GB" dirty="0" smtClean="0"/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A60020E-3E29-48E7-B5D8-8D0CBCD9DD31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28400" y="144000"/>
            <a:ext cx="8229600" cy="583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 style </a:t>
            </a:r>
            <a:r>
              <a:rPr lang="en-GB" dirty="0" err="1" smtClean="0"/>
              <a:t>du</a:t>
            </a:r>
            <a:r>
              <a:rPr lang="en-GB" dirty="0" smtClean="0"/>
              <a:t> titre</a:t>
            </a:r>
          </a:p>
        </p:txBody>
      </p:sp>
      <p:pic>
        <p:nvPicPr>
          <p:cNvPr id="9" name="Picture 6" descr="lp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86776" y="6500834"/>
            <a:ext cx="357166" cy="35716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log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00" y="6336109"/>
            <a:ext cx="106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12"/>
          <a:stretch/>
        </p:blipFill>
        <p:spPr>
          <a:xfrm>
            <a:off x="0" y="6476945"/>
            <a:ext cx="592891" cy="3771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20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8825" indent="-280988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6175" indent="-196850" algn="l" rtl="0" eaLnBrk="0" fontAlgn="base" hangingPunct="0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525588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4pPr>
      <a:lvl5pPr marL="1905000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5pPr>
      <a:lvl6pPr marL="23622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10" Type="http://schemas.openxmlformats.org/officeDocument/2006/relationships/image" Target="../media/image68.wmf"/><Relationship Id="rId4" Type="http://schemas.openxmlformats.org/officeDocument/2006/relationships/image" Target="../media/image70.png"/><Relationship Id="rId9" Type="http://schemas.openxmlformats.org/officeDocument/2006/relationships/oleObject" Target="../embeddings/oleObject1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763713" y="3212976"/>
            <a:ext cx="5648325" cy="929485"/>
          </a:xfrm>
        </p:spPr>
        <p:txBody>
          <a:bodyPr/>
          <a:lstStyle/>
          <a:p>
            <a:r>
              <a:rPr lang="fr-FR" dirty="0" smtClean="0"/>
              <a:t>Pascal Perret </a:t>
            </a:r>
          </a:p>
          <a:p>
            <a:r>
              <a:rPr lang="fr-FR" dirty="0" smtClean="0"/>
              <a:t>LPC Clermont</a:t>
            </a:r>
          </a:p>
          <a:p>
            <a:r>
              <a:rPr lang="fr-FR" dirty="0" smtClean="0"/>
              <a:t>On </a:t>
            </a:r>
            <a:r>
              <a:rPr lang="fr-FR" dirty="0" err="1" smtClean="0"/>
              <a:t>behalf</a:t>
            </a:r>
            <a:r>
              <a:rPr lang="fr-FR" dirty="0" smtClean="0"/>
              <a:t> </a:t>
            </a:r>
            <a:r>
              <a:rPr lang="fr-FR" dirty="0" err="1" smtClean="0"/>
              <a:t>LHCb</a:t>
            </a:r>
            <a:r>
              <a:rPr lang="fr-FR" dirty="0" smtClean="0"/>
              <a:t> Collaboration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-27384"/>
            <a:ext cx="9144000" cy="1854979"/>
          </a:xfrm>
          <a:prstGeom prst="rect">
            <a:avLst/>
          </a:prstGeom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108520" y="2780928"/>
            <a:ext cx="302580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</a:pPr>
            <a:r>
              <a:rPr lang="en-GB" sz="2400" b="1" dirty="0">
                <a:solidFill>
                  <a:srgbClr val="009900"/>
                </a:solidFill>
              </a:rPr>
              <a:t>2</a:t>
            </a:r>
            <a:r>
              <a:rPr lang="en-GB" sz="2400" b="1" dirty="0" smtClean="0">
                <a:solidFill>
                  <a:srgbClr val="009900"/>
                </a:solidFill>
              </a:rPr>
              <a:t> June 2014</a:t>
            </a:r>
            <a:endParaRPr lang="en-GB" sz="2400" b="1" dirty="0">
              <a:solidFill>
                <a:srgbClr val="009900"/>
              </a:solidFill>
            </a:endParaRPr>
          </a:p>
        </p:txBody>
      </p:sp>
      <p:sp>
        <p:nvSpPr>
          <p:cNvPr id="15362" name="Titr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323439"/>
          </a:xfrm>
          <a:noFill/>
          <a:ln w="19050"/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First Years of Running for the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>
                <a:solidFill>
                  <a:srgbClr val="0000FF"/>
                </a:solidFill>
              </a:rPr>
              <a:t>LHCb</a:t>
            </a:r>
            <a:r>
              <a:rPr lang="en-US" dirty="0">
                <a:solidFill>
                  <a:srgbClr val="0000FF"/>
                </a:solidFill>
              </a:rPr>
              <a:t> Calorimeter System</a:t>
            </a:r>
            <a:endParaRPr lang="fr-FR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System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grpSp>
        <p:nvGrpSpPr>
          <p:cNvPr id="20" name="Groupe 11"/>
          <p:cNvGrpSpPr/>
          <p:nvPr/>
        </p:nvGrpSpPr>
        <p:grpSpPr>
          <a:xfrm>
            <a:off x="179512" y="1008425"/>
            <a:ext cx="3424860" cy="5401900"/>
            <a:chOff x="1142618" y="1142984"/>
            <a:chExt cx="3446885" cy="5183286"/>
          </a:xfrm>
        </p:grpSpPr>
        <p:pic>
          <p:nvPicPr>
            <p:cNvPr id="21" name="Image 20" descr="P1020078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2618" y="1142984"/>
              <a:ext cx="3446885" cy="5183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68"/>
            <p:cNvSpPr txBox="1"/>
            <p:nvPr/>
          </p:nvSpPr>
          <p:spPr>
            <a:xfrm>
              <a:off x="1214414" y="2611494"/>
              <a:ext cx="554038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</a:rPr>
                <a:t>HCAL</a:t>
              </a:r>
            </a:p>
          </p:txBody>
        </p:sp>
        <p:sp>
          <p:nvSpPr>
            <p:cNvPr id="23" name="TextBox 69"/>
            <p:cNvSpPr txBox="1"/>
            <p:nvPr/>
          </p:nvSpPr>
          <p:spPr>
            <a:xfrm>
              <a:off x="2071670" y="3825940"/>
              <a:ext cx="712651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Arial" pitchFamily="34" charset="0"/>
                </a:rPr>
                <a:t>ECAL</a:t>
              </a:r>
            </a:p>
          </p:txBody>
        </p:sp>
        <p:sp>
          <p:nvSpPr>
            <p:cNvPr id="24" name="TextBox 70"/>
            <p:cNvSpPr txBox="1"/>
            <p:nvPr/>
          </p:nvSpPr>
          <p:spPr>
            <a:xfrm>
              <a:off x="3028755" y="3468750"/>
              <a:ext cx="900303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</a:rPr>
                <a:t>PS/SPD</a:t>
              </a:r>
            </a:p>
          </p:txBody>
        </p:sp>
      </p:grp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843808" y="836613"/>
            <a:ext cx="6300192" cy="5681555"/>
          </a:xfrm>
        </p:spPr>
        <p:txBody>
          <a:bodyPr/>
          <a:lstStyle/>
          <a:p>
            <a:pPr lvl="1"/>
            <a:r>
              <a:rPr lang="fr-FR" dirty="0"/>
              <a:t>40 MHz trigger on </a:t>
            </a: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nl-NL" sz="2400" dirty="0" smtClean="0">
                <a:latin typeface="Calibri" pitchFamily="34" charset="0"/>
              </a:rPr>
              <a:t>e,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dirty="0" smtClean="0">
                <a:latin typeface="Calibri" pitchFamily="34" charset="0"/>
                <a:cs typeface="Times New Roman" pitchFamily="18" charset="0"/>
              </a:rPr>
              <a:t>h</a:t>
            </a:r>
          </a:p>
          <a:p>
            <a:pPr lvl="1"/>
            <a:r>
              <a:rPr lang="en-US" dirty="0"/>
              <a:t>Distance to </a:t>
            </a:r>
            <a:r>
              <a:rPr lang="en-US" dirty="0" err="1"/>
              <a:t>i.p</a:t>
            </a:r>
            <a:r>
              <a:rPr lang="en-US" dirty="0"/>
              <a:t>. ~13 </a:t>
            </a:r>
            <a:r>
              <a:rPr lang="en-US" dirty="0" smtClean="0"/>
              <a:t>m</a:t>
            </a:r>
          </a:p>
          <a:p>
            <a:pPr lvl="1"/>
            <a:r>
              <a:rPr lang="en-US" dirty="0"/>
              <a:t>Solid angle coverage 300x250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fr-FR" dirty="0"/>
              <a:t>Four </a:t>
            </a:r>
            <a:r>
              <a:rPr lang="fr-FR" dirty="0" err="1"/>
              <a:t>sub</a:t>
            </a:r>
            <a:r>
              <a:rPr lang="fr-FR" dirty="0"/>
              <a:t>-detectors</a:t>
            </a:r>
            <a:r>
              <a:rPr lang="fr-FR" dirty="0" smtClean="0"/>
              <a:t>: SPD,PS,ECAL,HCAL</a:t>
            </a:r>
          </a:p>
          <a:p>
            <a:pPr lvl="2"/>
            <a:r>
              <a:rPr lang="en-US" dirty="0" smtClean="0"/>
              <a:t>Independently </a:t>
            </a:r>
            <a:r>
              <a:rPr lang="en-US" dirty="0"/>
              <a:t>retractable </a:t>
            </a:r>
            <a:r>
              <a:rPr lang="en-US" dirty="0" smtClean="0"/>
              <a:t>halves</a:t>
            </a:r>
            <a:endParaRPr lang="fr-FR" dirty="0" smtClean="0"/>
          </a:p>
          <a:p>
            <a:pPr lvl="1"/>
            <a:r>
              <a:rPr lang="en-US" dirty="0" smtClean="0"/>
              <a:t>Granularity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SPD</a:t>
            </a:r>
            <a:r>
              <a:rPr lang="fr-FR" dirty="0"/>
              <a:t>, PS, ECAL: </a:t>
            </a:r>
          </a:p>
          <a:p>
            <a:pPr lvl="3"/>
            <a:r>
              <a:rPr lang="en-US" dirty="0"/>
              <a:t>6016 cells: 3 zones 4x4; 6x6 and 12x12 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endParaRPr lang="en-US" dirty="0"/>
          </a:p>
          <a:p>
            <a:pPr lvl="2"/>
            <a:r>
              <a:rPr lang="en-US" dirty="0" smtClean="0"/>
              <a:t>HCAL</a:t>
            </a:r>
            <a:r>
              <a:rPr lang="en-US" dirty="0"/>
              <a:t>: </a:t>
            </a:r>
            <a:r>
              <a:rPr lang="en-US" dirty="0" smtClean="0"/>
              <a:t>1488 </a:t>
            </a:r>
            <a:r>
              <a:rPr lang="en-US" dirty="0"/>
              <a:t>cells: 13x13 and 26x26 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Detection</a:t>
            </a:r>
            <a:endParaRPr lang="en-US" dirty="0"/>
          </a:p>
          <a:p>
            <a:pPr lvl="2"/>
            <a:r>
              <a:rPr lang="en-US" dirty="0"/>
              <a:t>Sandwich of scintillator/lead (iron for HCAL)</a:t>
            </a:r>
          </a:p>
          <a:p>
            <a:pPr lvl="2"/>
            <a:r>
              <a:rPr lang="en-US" dirty="0"/>
              <a:t>WLS </a:t>
            </a:r>
            <a:r>
              <a:rPr lang="en-US" dirty="0" err="1"/>
              <a:t>fibres</a:t>
            </a:r>
            <a:r>
              <a:rPr lang="en-US" dirty="0"/>
              <a:t> are used to collect the light read out thanks to photomultipliers (PMT)</a:t>
            </a:r>
          </a:p>
          <a:p>
            <a:pPr lvl="3"/>
            <a:r>
              <a:rPr lang="en-US" dirty="0" err="1"/>
              <a:t>Multianode</a:t>
            </a:r>
            <a:r>
              <a:rPr lang="en-US" dirty="0"/>
              <a:t> PMT (64) for SPD &amp; </a:t>
            </a:r>
            <a:r>
              <a:rPr lang="en-US" dirty="0" smtClean="0"/>
              <a:t>PS</a:t>
            </a:r>
          </a:p>
          <a:p>
            <a:pPr lvl="2"/>
            <a:r>
              <a:rPr lang="en-US" dirty="0" smtClean="0"/>
              <a:t>Cost effective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e 21"/>
          <p:cNvGrpSpPr/>
          <p:nvPr/>
        </p:nvGrpSpPr>
        <p:grpSpPr>
          <a:xfrm rot="21131604">
            <a:off x="-308506" y="836299"/>
            <a:ext cx="4267915" cy="5828705"/>
            <a:chOff x="4656138" y="800100"/>
            <a:chExt cx="4524375" cy="6084888"/>
          </a:xfrm>
        </p:grpSpPr>
        <p:pic>
          <p:nvPicPr>
            <p:cNvPr id="23" name="Picture 9" descr="_IGP1215"/>
            <p:cNvPicPr>
              <a:picLocks noChangeAspect="1" noChangeArrowheads="1"/>
            </p:cNvPicPr>
            <p:nvPr/>
          </p:nvPicPr>
          <p:blipFill>
            <a:blip r:embed="rId2" cstate="print"/>
            <a:srcRect b="9816"/>
            <a:stretch>
              <a:fillRect/>
            </a:stretch>
          </p:blipFill>
          <p:spPr bwMode="auto">
            <a:xfrm>
              <a:off x="4656138" y="800100"/>
              <a:ext cx="4487862" cy="608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9109075" y="1196975"/>
              <a:ext cx="0" cy="56610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 rot="5400000">
              <a:off x="8658226" y="2978150"/>
              <a:ext cx="6477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8 m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6156325" y="1196975"/>
              <a:ext cx="2879725" cy="14446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7323747" y="1170950"/>
              <a:ext cx="848704" cy="417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4 m</a:t>
              </a:r>
            </a:p>
          </p:txBody>
        </p:sp>
      </p:grp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en-US" dirty="0" smtClean="0"/>
              <a:t>SPD </a:t>
            </a:r>
            <a:r>
              <a:rPr lang="en-US" sz="2400" dirty="0" smtClean="0"/>
              <a:t>(</a:t>
            </a:r>
            <a:r>
              <a:rPr lang="en-US" sz="2400" dirty="0"/>
              <a:t>Scintillator Pad </a:t>
            </a:r>
            <a:r>
              <a:rPr lang="en-US" sz="2400" dirty="0" smtClean="0"/>
              <a:t>Detector) </a:t>
            </a:r>
            <a:r>
              <a:rPr lang="en-US" dirty="0" smtClean="0"/>
              <a:t>and PS </a:t>
            </a:r>
            <a:r>
              <a:rPr lang="en-US" sz="2400" dirty="0" smtClean="0"/>
              <a:t>(</a:t>
            </a:r>
            <a:r>
              <a:rPr lang="en-US" sz="2400" dirty="0" err="1" smtClean="0"/>
              <a:t>Preshower</a:t>
            </a:r>
            <a:r>
              <a:rPr lang="en-US" sz="2400" dirty="0" smtClean="0"/>
              <a:t>)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987824" y="836712"/>
            <a:ext cx="6120680" cy="4025717"/>
          </a:xfrm>
        </p:spPr>
        <p:txBody>
          <a:bodyPr/>
          <a:lstStyle/>
          <a:p>
            <a:pPr lvl="2"/>
            <a:r>
              <a:rPr lang="en-US" sz="1800" dirty="0"/>
              <a:t>Scintillator Pad – 2.5X</a:t>
            </a:r>
            <a:r>
              <a:rPr lang="en-US" sz="1800" baseline="-25000" dirty="0"/>
              <a:t>0</a:t>
            </a:r>
            <a:r>
              <a:rPr lang="en-US" sz="1800" dirty="0"/>
              <a:t> lead – Scintillator Pad</a:t>
            </a:r>
          </a:p>
          <a:p>
            <a:pPr lvl="3"/>
            <a:r>
              <a:rPr lang="en-US" dirty="0"/>
              <a:t>15/15/15 mm thick; </a:t>
            </a:r>
            <a:endParaRPr lang="en-US" dirty="0" smtClean="0"/>
          </a:p>
          <a:p>
            <a:pPr lvl="3"/>
            <a:endParaRPr lang="en-US" dirty="0"/>
          </a:p>
          <a:p>
            <a:pPr lvl="3"/>
            <a:r>
              <a:rPr lang="en-US" dirty="0"/>
              <a:t>WLS </a:t>
            </a:r>
            <a:r>
              <a:rPr lang="en-US" dirty="0" err="1"/>
              <a:t>fibres</a:t>
            </a:r>
            <a:r>
              <a:rPr lang="en-US" dirty="0"/>
              <a:t> are used to collect the </a:t>
            </a:r>
            <a:r>
              <a:rPr lang="en-US" dirty="0" smtClean="0"/>
              <a:t>light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Signal read by 64-channel </a:t>
            </a:r>
            <a:r>
              <a:rPr lang="en-US" dirty="0" smtClean="0"/>
              <a:t>MAPMT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Average light yield: ~20 </a:t>
            </a:r>
            <a:r>
              <a:rPr lang="en-US" dirty="0" err="1" smtClean="0"/>
              <a:t>p.e</a:t>
            </a:r>
            <a:r>
              <a:rPr lang="en-US" dirty="0" smtClean="0"/>
              <a:t>/MIP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PS: 10 bits – dynamic range: 0.1-100 </a:t>
            </a:r>
            <a:r>
              <a:rPr lang="en-US" dirty="0" smtClean="0"/>
              <a:t>MIPs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SPD: 1 </a:t>
            </a:r>
            <a:r>
              <a:rPr lang="en-US" dirty="0" smtClean="0"/>
              <a:t>bit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28" name="Picture 10" descr="ps_box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5842" y="3281656"/>
            <a:ext cx="1956849" cy="1071638"/>
          </a:xfrm>
          <a:prstGeom prst="rect">
            <a:avLst/>
          </a:prstGeom>
          <a:noFill/>
        </p:spPr>
      </p:pic>
      <p:pic>
        <p:nvPicPr>
          <p:cNvPr id="29" name="Picture 5" descr="avec_P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223" y="5038348"/>
            <a:ext cx="1341484" cy="13690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3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ecalwall_assembled"/>
          <p:cNvPicPr>
            <a:picLocks noChangeAspect="1" noChangeArrowheads="1"/>
          </p:cNvPicPr>
          <p:nvPr/>
        </p:nvPicPr>
        <p:blipFill>
          <a:blip r:embed="rId2" cstate="print"/>
          <a:srcRect l="12873" t="3473" r="6207" b="20115"/>
          <a:stretch>
            <a:fillRect/>
          </a:stretch>
        </p:blipFill>
        <p:spPr bwMode="auto">
          <a:xfrm>
            <a:off x="58491" y="144000"/>
            <a:ext cx="3501024" cy="350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ECAL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grpSp>
        <p:nvGrpSpPr>
          <p:cNvPr id="20" name="Group 35"/>
          <p:cNvGrpSpPr>
            <a:grpSpLocks/>
          </p:cNvGrpSpPr>
          <p:nvPr/>
        </p:nvGrpSpPr>
        <p:grpSpPr bwMode="auto">
          <a:xfrm>
            <a:off x="107504" y="3717032"/>
            <a:ext cx="3841266" cy="3206658"/>
            <a:chOff x="5247972" y="390525"/>
            <a:chExt cx="3864667" cy="3193762"/>
          </a:xfrm>
        </p:grpSpPr>
        <p:pic>
          <p:nvPicPr>
            <p:cNvPr id="22" name="Picture 4" descr="Calo_ECA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47972" y="390525"/>
              <a:ext cx="3842238" cy="3138488"/>
            </a:xfrm>
            <a:prstGeom prst="rect">
              <a:avLst/>
            </a:prstGeom>
            <a:noFill/>
            <a:ln w="28575">
              <a:solidFill>
                <a:srgbClr val="FC0128"/>
              </a:solidFill>
              <a:miter lim="800000"/>
              <a:headEnd/>
              <a:tailEnd/>
            </a:ln>
          </p:spPr>
        </p:pic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7267358" y="439927"/>
              <a:ext cx="952593" cy="95410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Inner 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Module 9 cells: 4x4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cm</a:t>
              </a:r>
              <a:r>
                <a:rPr kumimoji="0" lang="en-US" sz="14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2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24" name="Text Box 25"/>
            <p:cNvSpPr txBox="1">
              <a:spLocks noChangeArrowheads="1"/>
            </p:cNvSpPr>
            <p:nvPr/>
          </p:nvSpPr>
          <p:spPr bwMode="auto">
            <a:xfrm>
              <a:off x="7690773" y="1557522"/>
              <a:ext cx="1005345" cy="95410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Middle 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Module     4 cells: 6x6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cm</a:t>
              </a:r>
              <a:r>
                <a:rPr kumimoji="0" lang="en-US" sz="14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2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  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5267094" y="2249837"/>
              <a:ext cx="1166159" cy="95410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Outer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Module    1 cell: 12x12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cm</a:t>
              </a:r>
              <a:r>
                <a:rPr kumimoji="0" lang="en-US" sz="14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2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5257213" y="3214955"/>
              <a:ext cx="3855426" cy="369332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C0128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3312 </a:t>
              </a:r>
              <a:r>
                <a:rPr kumimoji="0" lang="en-GB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shashlik</a:t>
              </a: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 modules with 25 X</a:t>
              </a:r>
              <a:r>
                <a:rPr kumimoji="0" lang="en-GB" sz="18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0</a:t>
              </a: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 </a:t>
              </a:r>
              <a:r>
                <a:rPr kumimoji="0" lang="en-GB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</a:rPr>
                <a:t>Pb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</p:grp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987824" y="836613"/>
            <a:ext cx="6120680" cy="5016758"/>
          </a:xfrm>
        </p:spPr>
        <p:txBody>
          <a:bodyPr/>
          <a:lstStyle/>
          <a:p>
            <a:pPr lvl="1"/>
            <a:r>
              <a:rPr lang="en-US" dirty="0"/>
              <a:t>Electromagnetic Calorimeter (ECAL</a:t>
            </a:r>
            <a:r>
              <a:rPr lang="en-US" dirty="0" smtClean="0"/>
              <a:t>):</a:t>
            </a:r>
            <a:endParaRPr lang="en-US" dirty="0"/>
          </a:p>
          <a:p>
            <a:pPr lvl="2"/>
            <a:r>
              <a:rPr lang="en-US" dirty="0"/>
              <a:t>66 layers of 2mm </a:t>
            </a:r>
            <a:r>
              <a:rPr lang="en-US" dirty="0" err="1"/>
              <a:t>Pb</a:t>
            </a:r>
            <a:r>
              <a:rPr lang="en-US" dirty="0"/>
              <a:t>/ 4mm </a:t>
            </a:r>
            <a:r>
              <a:rPr lang="en-US" dirty="0" smtClean="0"/>
              <a:t>scintillator</a:t>
            </a:r>
          </a:p>
          <a:p>
            <a:pPr lvl="2"/>
            <a:endParaRPr lang="en-US" baseline="-25000" dirty="0"/>
          </a:p>
          <a:p>
            <a:pPr lvl="2"/>
            <a:r>
              <a:rPr lang="en-US" dirty="0"/>
              <a:t>Light collected through WLS </a:t>
            </a:r>
            <a:r>
              <a:rPr lang="en-US" dirty="0" err="1"/>
              <a:t>fibres</a:t>
            </a:r>
            <a:r>
              <a:rPr lang="en-US" dirty="0"/>
              <a:t> </a:t>
            </a:r>
            <a:r>
              <a:rPr lang="en-US" dirty="0" smtClean="0"/>
              <a:t>bunch</a:t>
            </a:r>
          </a:p>
          <a:p>
            <a:pPr lvl="3"/>
            <a:r>
              <a:rPr lang="en-US" dirty="0" smtClean="0"/>
              <a:t>Moliere </a:t>
            </a:r>
            <a:r>
              <a:rPr lang="en-US" dirty="0"/>
              <a:t>radius: 3.5 </a:t>
            </a:r>
            <a:r>
              <a:rPr lang="en-US" dirty="0" smtClean="0"/>
              <a:t>cm</a:t>
            </a:r>
          </a:p>
          <a:p>
            <a:pPr lvl="3"/>
            <a:endParaRPr lang="en-US" dirty="0" smtClean="0"/>
          </a:p>
          <a:p>
            <a:pPr lvl="3"/>
            <a:r>
              <a:rPr lang="en-US" dirty="0"/>
              <a:t>Longitudinal </a:t>
            </a:r>
            <a:r>
              <a:rPr lang="en-US" dirty="0" smtClean="0"/>
              <a:t>size: 25X</a:t>
            </a:r>
            <a:r>
              <a:rPr lang="en-US" baseline="-25000" dirty="0" smtClean="0"/>
              <a:t>0</a:t>
            </a:r>
            <a:r>
              <a:rPr lang="en-US" dirty="0" smtClean="0"/>
              <a:t>, 1.1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/>
              <a:t>I</a:t>
            </a:r>
            <a:r>
              <a:rPr lang="en-US" dirty="0" smtClean="0"/>
              <a:t>,</a:t>
            </a:r>
          </a:p>
          <a:p>
            <a:pPr lvl="3"/>
            <a:endParaRPr lang="en-US" dirty="0" smtClean="0"/>
          </a:p>
          <a:p>
            <a:pPr lvl="3"/>
            <a:r>
              <a:rPr lang="en-US" dirty="0"/>
              <a:t>Average light yield: ~3000 </a:t>
            </a:r>
            <a:r>
              <a:rPr lang="en-US" dirty="0" err="1" smtClean="0"/>
              <a:t>p.e</a:t>
            </a:r>
            <a:r>
              <a:rPr lang="en-US" dirty="0" smtClean="0"/>
              <a:t>/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Dynamic </a:t>
            </a:r>
            <a:r>
              <a:rPr lang="en-US" dirty="0"/>
              <a:t>range: 10 ÷ 12 </a:t>
            </a:r>
            <a:r>
              <a:rPr lang="en-US" dirty="0" err="1"/>
              <a:t>GeV</a:t>
            </a:r>
            <a:r>
              <a:rPr lang="en-US" dirty="0"/>
              <a:t> of transverse </a:t>
            </a:r>
            <a:r>
              <a:rPr lang="en-US" dirty="0" smtClean="0"/>
              <a:t>energy (E(max</a:t>
            </a:r>
            <a:r>
              <a:rPr lang="en-US" dirty="0"/>
              <a:t>, </a:t>
            </a:r>
            <a:r>
              <a:rPr lang="en-US" dirty="0" err="1"/>
              <a:t>GeV</a:t>
            </a:r>
            <a:r>
              <a:rPr lang="en-US" dirty="0"/>
              <a:t>)=7 + 10 /sin(</a:t>
            </a:r>
            <a:r>
              <a:rPr lang="el-GR" dirty="0"/>
              <a:t>θ</a:t>
            </a:r>
            <a:r>
              <a:rPr lang="el-GR" dirty="0" smtClean="0"/>
              <a:t>)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 Energy resolution (beam tests) </a:t>
            </a:r>
          </a:p>
          <a:p>
            <a:pPr marL="1336675" lvl="3" indent="0">
              <a:buNone/>
            </a:pPr>
            <a:r>
              <a:rPr lang="fr-FR" dirty="0" smtClean="0"/>
              <a:t>    </a:t>
            </a:r>
            <a:r>
              <a:rPr lang="el-GR" dirty="0" smtClean="0"/>
              <a:t>σ(</a:t>
            </a:r>
            <a:r>
              <a:rPr lang="en-US" dirty="0"/>
              <a:t>E)/E </a:t>
            </a:r>
            <a:r>
              <a:rPr lang="en-US" dirty="0" smtClean="0"/>
              <a:t>=  (8 </a:t>
            </a:r>
            <a:r>
              <a:rPr lang="en-US" dirty="0"/>
              <a:t>÷</a:t>
            </a:r>
            <a:r>
              <a:rPr lang="en-US" dirty="0" smtClean="0"/>
              <a:t> 10)% </a:t>
            </a:r>
            <a:r>
              <a:rPr lang="en-US" dirty="0"/>
              <a:t>/√E </a:t>
            </a:r>
            <a:r>
              <a:rPr lang="en-US" altLang="fr-FR" dirty="0">
                <a:sym typeface="Symbol"/>
              </a:rPr>
              <a:t></a:t>
            </a:r>
            <a:r>
              <a:rPr lang="en-US" dirty="0" smtClean="0"/>
              <a:t> </a:t>
            </a:r>
            <a:r>
              <a:rPr lang="en-US" dirty="0"/>
              <a:t>0.9</a:t>
            </a:r>
            <a:r>
              <a:rPr lang="en-US" dirty="0" smtClean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3444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3" descr="08150006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1" t="7425" r="7261"/>
          <a:stretch/>
        </p:blipFill>
        <p:spPr bwMode="auto">
          <a:xfrm>
            <a:off x="75653" y="1103260"/>
            <a:ext cx="3488235" cy="307098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48"/>
          <p:cNvSpPr txBox="1">
            <a:spLocks noChangeArrowheads="1"/>
          </p:cNvSpPr>
          <p:nvPr/>
        </p:nvSpPr>
        <p:spPr bwMode="auto">
          <a:xfrm>
            <a:off x="101437" y="764704"/>
            <a:ext cx="3436667" cy="338556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52 modules with longitudinal tiles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</a:t>
            </a:r>
            <a:r>
              <a:rPr lang="fr-FR" dirty="0" smtClean="0"/>
              <a:t>CAL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843808" y="836613"/>
            <a:ext cx="6300192" cy="5730800"/>
          </a:xfrm>
        </p:spPr>
        <p:txBody>
          <a:bodyPr/>
          <a:lstStyle/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</a:t>
            </a:r>
            <a:r>
              <a:rPr lang="en-US" dirty="0"/>
              <a:t>Calorimeter </a:t>
            </a:r>
            <a:r>
              <a:rPr lang="en-US" dirty="0" smtClean="0"/>
              <a:t>(HCAL</a:t>
            </a:r>
            <a:r>
              <a:rPr lang="en-US" dirty="0"/>
              <a:t>):</a:t>
            </a:r>
          </a:p>
          <a:p>
            <a:pPr lvl="2"/>
            <a:r>
              <a:rPr lang="en-US" dirty="0" smtClean="0"/>
              <a:t>26x2 horizontal modules</a:t>
            </a:r>
          </a:p>
          <a:p>
            <a:pPr lvl="3"/>
            <a:r>
              <a:rPr lang="en-US" dirty="0" smtClean="0"/>
              <a:t>The same design as in ATLAS </a:t>
            </a:r>
            <a:r>
              <a:rPr lang="en-US" dirty="0" err="1" smtClean="0"/>
              <a:t>TileCal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dirty="0"/>
              <a:t>interleaving </a:t>
            </a:r>
            <a:r>
              <a:rPr lang="en-US" dirty="0" err="1"/>
              <a:t>Sc</a:t>
            </a:r>
            <a:r>
              <a:rPr lang="en-US" dirty="0"/>
              <a:t> tiles and iron plates parallel to the beam axis. Volume ratio </a:t>
            </a:r>
            <a:r>
              <a:rPr lang="en-US" dirty="0" err="1"/>
              <a:t>Fe:Sc</a:t>
            </a:r>
            <a:r>
              <a:rPr lang="en-US" dirty="0"/>
              <a:t> = </a:t>
            </a:r>
            <a:r>
              <a:rPr lang="en-US" dirty="0" smtClean="0"/>
              <a:t>5.58:1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Longitudinal size: 5.6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/>
              <a:t>I </a:t>
            </a:r>
          </a:p>
          <a:p>
            <a:pPr lvl="4"/>
            <a:r>
              <a:rPr lang="en-US" dirty="0" smtClean="0"/>
              <a:t>Mostly used as a trigger device!</a:t>
            </a:r>
          </a:p>
          <a:p>
            <a:pPr lvl="4"/>
            <a:endParaRPr lang="en-US" dirty="0" smtClean="0"/>
          </a:p>
          <a:p>
            <a:pPr lvl="3"/>
            <a:r>
              <a:rPr lang="en-US" dirty="0"/>
              <a:t>Average light yield: ~105 </a:t>
            </a:r>
            <a:r>
              <a:rPr lang="en-US" dirty="0" err="1" smtClean="0"/>
              <a:t>p.e</a:t>
            </a:r>
            <a:r>
              <a:rPr lang="en-US" dirty="0" smtClean="0"/>
              <a:t>/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3"/>
            <a:endParaRPr lang="en-US" dirty="0"/>
          </a:p>
          <a:p>
            <a:pPr lvl="3"/>
            <a:r>
              <a:rPr lang="en-US" dirty="0" smtClean="0"/>
              <a:t>Dynamic </a:t>
            </a:r>
            <a:r>
              <a:rPr lang="en-US" dirty="0"/>
              <a:t>range: </a:t>
            </a:r>
            <a:r>
              <a:rPr lang="en-US" dirty="0" smtClean="0"/>
              <a:t>15 </a:t>
            </a:r>
            <a:r>
              <a:rPr lang="en-US" dirty="0" err="1"/>
              <a:t>GeV</a:t>
            </a:r>
            <a:r>
              <a:rPr lang="en-US" dirty="0"/>
              <a:t> of </a:t>
            </a:r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(now 30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Energy resolution (beam tests) </a:t>
            </a:r>
          </a:p>
          <a:p>
            <a:pPr marL="1336675" lvl="3" indent="0">
              <a:buNone/>
            </a:pPr>
            <a:r>
              <a:rPr lang="fr-FR" dirty="0" smtClean="0"/>
              <a:t>    </a:t>
            </a:r>
            <a:r>
              <a:rPr lang="el-GR" dirty="0" smtClean="0"/>
              <a:t>σ(</a:t>
            </a:r>
            <a:r>
              <a:rPr lang="en-US" dirty="0"/>
              <a:t>E)/E </a:t>
            </a:r>
            <a:r>
              <a:rPr lang="en-US" dirty="0" smtClean="0"/>
              <a:t>=  (69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 5)% </a:t>
            </a:r>
            <a:r>
              <a:rPr lang="en-US" dirty="0"/>
              <a:t>/√E </a:t>
            </a:r>
            <a:r>
              <a:rPr lang="en-US" altLang="fr-FR" dirty="0">
                <a:sym typeface="Symbol"/>
              </a:rPr>
              <a:t></a:t>
            </a:r>
            <a:r>
              <a:rPr lang="en-US" dirty="0" smtClean="0"/>
              <a:t> (9 </a:t>
            </a:r>
            <a:r>
              <a:rPr lang="en-US" dirty="0" smtClean="0">
                <a:sym typeface="Symbol"/>
              </a:rPr>
              <a:t> </a:t>
            </a:r>
            <a:r>
              <a:rPr lang="en-US" dirty="0" smtClean="0"/>
              <a:t>2)%</a:t>
            </a:r>
          </a:p>
          <a:p>
            <a:pPr marL="1336675" lvl="3" indent="0">
              <a:buNone/>
            </a:pPr>
            <a:r>
              <a:rPr lang="en-US" dirty="0" smtClean="0"/>
              <a:t>	moderate </a:t>
            </a:r>
            <a:r>
              <a:rPr lang="en-US" dirty="0"/>
              <a:t>resolution is sufficient </a:t>
            </a:r>
            <a:endParaRPr lang="en-US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12" y="4411928"/>
            <a:ext cx="3665375" cy="241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1956" y="4242651"/>
            <a:ext cx="41846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6mm master, 4mm </a:t>
            </a:r>
            <a:r>
              <a:rPr lang="fr-FR" sz="1600" dirty="0" err="1"/>
              <a:t>spacer</a:t>
            </a:r>
            <a:r>
              <a:rPr lang="fr-FR" sz="1600" dirty="0"/>
              <a:t> / 3mm </a:t>
            </a:r>
            <a:r>
              <a:rPr lang="fr-FR" sz="1600" dirty="0" err="1"/>
              <a:t>scintillator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743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Calorimeter functionalities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397306"/>
          </a:xfrm>
        </p:spPr>
        <p:txBody>
          <a:bodyPr/>
          <a:lstStyle/>
          <a:p>
            <a:pPr lvl="2"/>
            <a:r>
              <a:rPr lang="en-US" dirty="0" smtClean="0"/>
              <a:t>PS/SPD: PID </a:t>
            </a:r>
            <a:r>
              <a:rPr lang="en-US" dirty="0"/>
              <a:t>for L0 electron and photon trigger</a:t>
            </a:r>
          </a:p>
          <a:p>
            <a:pPr lvl="3"/>
            <a:r>
              <a:rPr lang="en-US" dirty="0"/>
              <a:t>electron, photon/pion separation by PS</a:t>
            </a:r>
          </a:p>
          <a:p>
            <a:pPr lvl="3"/>
            <a:r>
              <a:rPr lang="en-US" dirty="0"/>
              <a:t>photon/MIP separation by SPD</a:t>
            </a:r>
          </a:p>
          <a:p>
            <a:pPr lvl="3"/>
            <a:r>
              <a:rPr lang="en-US" dirty="0"/>
              <a:t>Charged multiplicity by </a:t>
            </a:r>
            <a:r>
              <a:rPr lang="en-US" dirty="0" smtClean="0"/>
              <a:t>SPD</a:t>
            </a:r>
            <a:endParaRPr lang="en-US" sz="11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7" name="Espace réservé du contenu 6"/>
          <p:cNvSpPr>
            <a:spLocks noGrp="1"/>
          </p:cNvSpPr>
          <p:nvPr>
            <p:ph idx="12"/>
          </p:nvPr>
        </p:nvSpPr>
        <p:spPr>
          <a:xfrm>
            <a:off x="107982" y="4437112"/>
            <a:ext cx="9036050" cy="2542234"/>
          </a:xfrm>
        </p:spPr>
        <p:txBody>
          <a:bodyPr/>
          <a:lstStyle/>
          <a:p>
            <a:pPr lvl="2"/>
            <a:r>
              <a:rPr lang="en-US" dirty="0" smtClean="0"/>
              <a:t>ECAL</a:t>
            </a:r>
          </a:p>
          <a:p>
            <a:pPr lvl="3"/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</a:t>
            </a:r>
            <a:r>
              <a:rPr lang="en-US" dirty="0"/>
              <a:t>of electrons, photons and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>for L0 trigger (</a:t>
            </a:r>
            <a:r>
              <a:rPr lang="en-US" dirty="0" err="1"/>
              <a:t>B</a:t>
            </a:r>
            <a:r>
              <a:rPr lang="en-US" baseline="-25000" dirty="0" err="1"/>
              <a:t>d</a:t>
            </a:r>
            <a:r>
              <a:rPr lang="en-US" dirty="0"/>
              <a:t> </a:t>
            </a:r>
            <a:r>
              <a:rPr lang="fr-FR" dirty="0"/>
              <a:t>→ K</a:t>
            </a:r>
            <a:r>
              <a:rPr lang="fr-FR" baseline="30000" dirty="0"/>
              <a:t>*</a:t>
            </a:r>
            <a:r>
              <a:rPr lang="fr-FR" dirty="0">
                <a:sym typeface="Symbol"/>
              </a:rPr>
              <a:t> </a:t>
            </a:r>
            <a:r>
              <a:rPr lang="en-US" dirty="0" err="1"/>
              <a:t>ee</a:t>
            </a:r>
            <a:r>
              <a:rPr lang="en-US" dirty="0"/>
              <a:t>, </a:t>
            </a:r>
            <a:r>
              <a:rPr lang="fr-FR" dirty="0"/>
              <a:t>B</a:t>
            </a:r>
            <a:r>
              <a:rPr lang="fr-FR" baseline="30000" dirty="0"/>
              <a:t>0</a:t>
            </a:r>
            <a:r>
              <a:rPr lang="fr-FR" dirty="0"/>
              <a:t> → K</a:t>
            </a:r>
            <a:r>
              <a:rPr lang="fr-FR" baseline="30000" dirty="0"/>
              <a:t>*</a:t>
            </a:r>
            <a:r>
              <a:rPr lang="fr-FR" dirty="0">
                <a:sym typeface="Symbol"/>
              </a:rPr>
              <a:t> , </a:t>
            </a:r>
            <a:r>
              <a:rPr lang="en-US" dirty="0" smtClean="0">
                <a:sym typeface="Math1"/>
              </a:rPr>
              <a:t>) </a:t>
            </a:r>
            <a:endParaRPr lang="en-US" dirty="0">
              <a:sym typeface="Math1"/>
            </a:endParaRPr>
          </a:p>
          <a:p>
            <a:pPr lvl="3"/>
            <a:r>
              <a:rPr lang="en-US" dirty="0"/>
              <a:t>Reconstruction of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>and prompt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l-GR" dirty="0"/>
              <a:t> </a:t>
            </a:r>
            <a:r>
              <a:rPr lang="en-US" dirty="0" smtClean="0"/>
              <a:t>offline (+ PS)</a:t>
            </a:r>
            <a:endParaRPr lang="en-US" dirty="0"/>
          </a:p>
          <a:p>
            <a:pPr lvl="3"/>
            <a:r>
              <a:rPr lang="en-US" dirty="0"/>
              <a:t>Particle </a:t>
            </a:r>
            <a:r>
              <a:rPr lang="en-US" dirty="0" smtClean="0"/>
              <a:t>ID (+ PS)</a:t>
            </a:r>
          </a:p>
          <a:p>
            <a:pPr lvl="2"/>
            <a:r>
              <a:rPr lang="en-US" dirty="0" smtClean="0"/>
              <a:t>HCAL: E</a:t>
            </a:r>
            <a:r>
              <a:rPr lang="en-US" baseline="-25000" dirty="0" smtClean="0"/>
              <a:t>T</a:t>
            </a:r>
            <a:r>
              <a:rPr lang="en-US" dirty="0" smtClean="0"/>
              <a:t> </a:t>
            </a:r>
            <a:r>
              <a:rPr lang="en-US" dirty="0"/>
              <a:t>of hadrons, </a:t>
            </a:r>
            <a:r>
              <a:rPr lang="en-US" dirty="0">
                <a:sym typeface="Symbol"/>
              </a:rPr>
              <a:t></a:t>
            </a:r>
            <a:r>
              <a:rPr lang="en-US" dirty="0"/>
              <a:t>E</a:t>
            </a:r>
            <a:r>
              <a:rPr lang="en-US" baseline="-25000" dirty="0"/>
              <a:t>T</a:t>
            </a:r>
            <a:r>
              <a:rPr lang="en-US" dirty="0"/>
              <a:t> for L0 trigger</a:t>
            </a:r>
          </a:p>
          <a:p>
            <a:pPr lvl="3"/>
            <a:r>
              <a:rPr lang="en-US" dirty="0"/>
              <a:t>~ 500 kHz (out of ~1 MHz</a:t>
            </a:r>
            <a:r>
              <a:rPr lang="en-US" dirty="0" smtClean="0"/>
              <a:t>)</a:t>
            </a:r>
            <a:endParaRPr lang="en-US" dirty="0"/>
          </a:p>
          <a:p>
            <a:endParaRPr lang="fr-FR" dirty="0"/>
          </a:p>
        </p:txBody>
      </p:sp>
      <p:pic>
        <p:nvPicPr>
          <p:cNvPr id="8" name="Picture 17" descr="F:\gouz\conf\NDIP11\pictures\particle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2916" y="2189207"/>
            <a:ext cx="3525084" cy="2175897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763688" y="2276872"/>
            <a:ext cx="2428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SPD/PS/ECAL/HCAL</a:t>
            </a:r>
            <a:r>
              <a:rPr lang="fr-FR" dirty="0"/>
              <a:t> </a:t>
            </a:r>
            <a:r>
              <a:rPr lang="fr-FR" dirty="0" smtClean="0"/>
              <a:t>in </a:t>
            </a:r>
            <a:r>
              <a:rPr lang="fr-FR" dirty="0" err="1"/>
              <a:t>coincidence</a:t>
            </a:r>
            <a:r>
              <a:rPr lang="fr-FR" dirty="0"/>
              <a:t> 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147988"/>
              </p:ext>
            </p:extLst>
          </p:nvPr>
        </p:nvGraphicFramePr>
        <p:xfrm>
          <a:off x="1820388" y="2930395"/>
          <a:ext cx="2607595" cy="1360960"/>
        </p:xfrm>
        <a:graphic>
          <a:graphicData uri="http://schemas.openxmlformats.org/drawingml/2006/table">
            <a:tbl>
              <a:tblPr firstRow="1" lastCol="1" bandRow="1">
                <a:tableStyleId>{08FB837D-C827-4EFA-A057-4D05807E0F7C}</a:tableStyleId>
              </a:tblPr>
              <a:tblGrid>
                <a:gridCol w="543162"/>
                <a:gridCol w="436694"/>
                <a:gridCol w="640903"/>
                <a:gridCol w="649629"/>
                <a:gridCol w="337207"/>
              </a:tblGrid>
              <a:tr h="272192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/>
                        <a:t>SPD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/>
                        <a:t>PS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/>
                        <a:t>ECAL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/>
                        <a:t>HCAL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050" dirty="0"/>
                    </a:p>
                  </a:txBody>
                  <a:tcPr/>
                </a:tc>
              </a:tr>
              <a:tr h="27219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e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7219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ym typeface="Symbol" pitchFamily="18" charset="2"/>
                        </a:rPr>
                        <a:t></a:t>
                      </a:r>
                      <a:endParaRPr lang="fr-FR" sz="1100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7219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rgbClr val="0000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rgbClr val="0000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rgbClr val="0000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rgbClr val="0000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h</a:t>
                      </a:r>
                      <a:endParaRPr lang="fr-FR" sz="1100" dirty="0"/>
                    </a:p>
                  </a:txBody>
                  <a:tcPr>
                    <a:solidFill>
                      <a:srgbClr val="0000CC">
                        <a:alpha val="40000"/>
                      </a:srgbClr>
                    </a:solidFill>
                  </a:tcPr>
                </a:tc>
              </a:tr>
              <a:tr h="272192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1</a:t>
                      </a:r>
                      <a:endParaRPr lang="fr-FR" sz="11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0</a:t>
                      </a:r>
                      <a:endParaRPr lang="fr-FR" sz="11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µ</a:t>
                      </a:r>
                      <a:endParaRPr lang="fr-FR" sz="11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5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Calibration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612749"/>
          </a:xfrm>
        </p:spPr>
        <p:txBody>
          <a:bodyPr/>
          <a:lstStyle/>
          <a:p>
            <a:pPr marL="287338" lvl="1" indent="-287338">
              <a:buClr>
                <a:srgbClr val="0000FF"/>
              </a:buClr>
              <a:buFont typeface="Wingdings" pitchFamily="2" charset="2"/>
              <a:buChar char="u"/>
            </a:pPr>
            <a:r>
              <a:rPr lang="fr-FR" dirty="0" smtClean="0"/>
              <a:t>SPD</a:t>
            </a:r>
            <a:r>
              <a:rPr lang="fr-FR" dirty="0"/>
              <a:t>: </a:t>
            </a:r>
            <a:r>
              <a:rPr lang="fr-FR" sz="2000" i="1" dirty="0">
                <a:solidFill>
                  <a:srgbClr val="E46C0A"/>
                </a:solidFill>
              </a:rPr>
              <a:t>[LHCb-PUB-2011-024</a:t>
            </a:r>
            <a:r>
              <a:rPr lang="fr-FR" sz="2000" i="1" dirty="0" smtClean="0">
                <a:solidFill>
                  <a:srgbClr val="E46C0A"/>
                </a:solidFill>
              </a:rPr>
              <a:t>]</a:t>
            </a:r>
            <a:endParaRPr lang="fr-FR" dirty="0" smtClean="0"/>
          </a:p>
          <a:p>
            <a:pPr lvl="1"/>
            <a:r>
              <a:rPr lang="en-US" dirty="0" smtClean="0"/>
              <a:t>Threshold </a:t>
            </a:r>
            <a:r>
              <a:rPr lang="en-US" dirty="0"/>
              <a:t>set at ~0.5 </a:t>
            </a:r>
            <a:r>
              <a:rPr lang="en-US" dirty="0" smtClean="0"/>
              <a:t>MIP</a:t>
            </a:r>
          </a:p>
          <a:p>
            <a:pPr lvl="1"/>
            <a:r>
              <a:rPr lang="en-US" dirty="0" smtClean="0"/>
              <a:t>Binary </a:t>
            </a:r>
            <a:r>
              <a:rPr lang="en-US" dirty="0"/>
              <a:t>detector: no straight MIP calibration</a:t>
            </a:r>
          </a:p>
          <a:p>
            <a:pPr lvl="2"/>
            <a:r>
              <a:rPr lang="en-US" dirty="0"/>
              <a:t>Tracks pointing to </a:t>
            </a:r>
            <a:r>
              <a:rPr lang="en-US" dirty="0" smtClean="0"/>
              <a:t>given </a:t>
            </a:r>
            <a:r>
              <a:rPr lang="en-US" dirty="0"/>
              <a:t>cell are extrapolated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107950" y="2567806"/>
            <a:ext cx="5760162" cy="1015663"/>
          </a:xfrm>
        </p:spPr>
        <p:txBody>
          <a:bodyPr/>
          <a:lstStyle/>
          <a:p>
            <a:pPr lvl="2"/>
            <a:r>
              <a:rPr lang="en-US" dirty="0"/>
              <a:t>Collect data at different thresholds and get efficiency to MIP by comparing  with theoretical </a:t>
            </a:r>
            <a:r>
              <a:rPr lang="en-US" dirty="0" smtClean="0"/>
              <a:t>value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7255" r="7761"/>
          <a:stretch/>
        </p:blipFill>
        <p:spPr bwMode="auto">
          <a:xfrm>
            <a:off x="5892051" y="2732998"/>
            <a:ext cx="3288461" cy="242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 8"/>
          <p:cNvGrpSpPr/>
          <p:nvPr/>
        </p:nvGrpSpPr>
        <p:grpSpPr>
          <a:xfrm>
            <a:off x="721188" y="3645024"/>
            <a:ext cx="4714908" cy="1500198"/>
            <a:chOff x="4427984" y="5013176"/>
            <a:chExt cx="4714908" cy="1500198"/>
          </a:xfrm>
        </p:grpSpPr>
        <p:sp>
          <p:nvSpPr>
            <p:cNvPr id="10" name="8 CuadroTexto"/>
            <p:cNvSpPr txBox="1"/>
            <p:nvPr/>
          </p:nvSpPr>
          <p:spPr>
            <a:xfrm>
              <a:off x="4427984" y="5013176"/>
              <a:ext cx="4214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>
                  <a:solidFill>
                    <a:srgbClr val="0000FF"/>
                  </a:solidFill>
                </a:rPr>
                <a:t>Theoretical</a:t>
              </a:r>
              <a:r>
                <a:rPr lang="es-ES" dirty="0" smtClean="0">
                  <a:solidFill>
                    <a:srgbClr val="0000FF"/>
                  </a:solidFill>
                </a:rPr>
                <a:t> </a:t>
              </a:r>
              <a:r>
                <a:rPr lang="es-ES" dirty="0" err="1" smtClean="0">
                  <a:solidFill>
                    <a:srgbClr val="0000FF"/>
                  </a:solidFill>
                </a:rPr>
                <a:t>efficiency</a:t>
              </a:r>
              <a:endParaRPr lang="es-ES" dirty="0" smtClean="0">
                <a:solidFill>
                  <a:srgbClr val="0000FF"/>
                </a:solidFill>
              </a:endParaRPr>
            </a:p>
            <a:p>
              <a:pPr algn="ctr"/>
              <a:r>
                <a:rPr lang="el-GR" dirty="0" smtClean="0">
                  <a:solidFill>
                    <a:srgbClr val="0000FF"/>
                  </a:solidFill>
                </a:rPr>
                <a:t>ε</a:t>
              </a:r>
              <a:r>
                <a:rPr lang="es-ES" dirty="0" smtClean="0">
                  <a:solidFill>
                    <a:srgbClr val="0000FF"/>
                  </a:solidFill>
                </a:rPr>
                <a:t> = </a:t>
              </a:r>
              <a:r>
                <a:rPr lang="es-ES" dirty="0" err="1" smtClean="0">
                  <a:solidFill>
                    <a:srgbClr val="FF3300"/>
                  </a:solidFill>
                </a:rPr>
                <a:t>Landau</a:t>
              </a:r>
              <a:r>
                <a:rPr lang="es-ES" dirty="0" smtClean="0"/>
                <a:t> </a:t>
              </a:r>
              <a:r>
                <a:rPr lang="es-ES" dirty="0" smtClean="0">
                  <a:solidFill>
                    <a:srgbClr val="0000FF"/>
                  </a:solidFill>
                </a:rPr>
                <a:t>x</a:t>
              </a:r>
              <a:r>
                <a:rPr lang="es-ES" dirty="0" smtClean="0"/>
                <a:t> </a:t>
              </a:r>
              <a:r>
                <a:rPr lang="es-ES" dirty="0" err="1" smtClean="0">
                  <a:solidFill>
                    <a:srgbClr val="33CC33"/>
                  </a:solidFill>
                </a:rPr>
                <a:t>Poisson</a:t>
              </a:r>
              <a:endParaRPr lang="es-ES" dirty="0">
                <a:solidFill>
                  <a:srgbClr val="33CC33"/>
                </a:solidFill>
              </a:endParaRPr>
            </a:p>
          </p:txBody>
        </p:sp>
        <p:cxnSp>
          <p:nvCxnSpPr>
            <p:cNvPr id="11" name="10 Conector recto de flecha"/>
            <p:cNvCxnSpPr/>
            <p:nvPr/>
          </p:nvCxnSpPr>
          <p:spPr>
            <a:xfrm rot="10800000" flipV="1">
              <a:off x="5713868" y="5642847"/>
              <a:ext cx="428628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12 Conector recto de flecha"/>
            <p:cNvCxnSpPr/>
            <p:nvPr/>
          </p:nvCxnSpPr>
          <p:spPr>
            <a:xfrm rot="16200000" flipH="1">
              <a:off x="6999752" y="5714285"/>
              <a:ext cx="357190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13 CuadroTexto"/>
            <p:cNvSpPr txBox="1"/>
            <p:nvPr/>
          </p:nvSpPr>
          <p:spPr>
            <a:xfrm>
              <a:off x="4999488" y="6090111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 smtClean="0">
                  <a:solidFill>
                    <a:srgbClr val="FF3300"/>
                  </a:solidFill>
                </a:rPr>
                <a:t>Energy</a:t>
              </a:r>
              <a:r>
                <a:rPr lang="es-ES" sz="1600" dirty="0" smtClean="0">
                  <a:solidFill>
                    <a:srgbClr val="FF3300"/>
                  </a:solidFill>
                </a:rPr>
                <a:t> </a:t>
              </a:r>
              <a:r>
                <a:rPr lang="es-ES" sz="1600" dirty="0" err="1" smtClean="0">
                  <a:solidFill>
                    <a:srgbClr val="FF3300"/>
                  </a:solidFill>
                </a:rPr>
                <a:t>loss</a:t>
              </a:r>
              <a:r>
                <a:rPr lang="es-ES" sz="1600" dirty="0" smtClean="0">
                  <a:solidFill>
                    <a:srgbClr val="FF3300"/>
                  </a:solidFill>
                </a:rPr>
                <a:t>  </a:t>
              </a:r>
              <a:endParaRPr lang="es-ES" sz="1600" dirty="0">
                <a:solidFill>
                  <a:srgbClr val="FF3300"/>
                </a:solidFill>
              </a:endParaRPr>
            </a:p>
          </p:txBody>
        </p:sp>
        <p:sp>
          <p:nvSpPr>
            <p:cNvPr id="14" name="14 CuadroTexto"/>
            <p:cNvSpPr txBox="1"/>
            <p:nvPr/>
          </p:nvSpPr>
          <p:spPr>
            <a:xfrm>
              <a:off x="6714000" y="5928599"/>
              <a:ext cx="2428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 smtClean="0">
                  <a:solidFill>
                    <a:srgbClr val="33CC33"/>
                  </a:solidFill>
                </a:rPr>
                <a:t>Fluctuations</a:t>
              </a:r>
              <a:r>
                <a:rPr lang="es-ES" sz="1600" dirty="0" smtClean="0">
                  <a:solidFill>
                    <a:srgbClr val="33CC33"/>
                  </a:solidFill>
                </a:rPr>
                <a:t> of </a:t>
              </a:r>
              <a:r>
                <a:rPr lang="es-ES" sz="1600" dirty="0" err="1" smtClean="0">
                  <a:solidFill>
                    <a:srgbClr val="33CC33"/>
                  </a:solidFill>
                </a:rPr>
                <a:t>nphe</a:t>
              </a:r>
              <a:r>
                <a:rPr lang="es-ES" sz="1600" dirty="0" smtClean="0">
                  <a:solidFill>
                    <a:srgbClr val="33CC33"/>
                  </a:solidFill>
                </a:rPr>
                <a:t> at </a:t>
              </a:r>
              <a:r>
                <a:rPr lang="es-ES" sz="1600" dirty="0" err="1" smtClean="0">
                  <a:solidFill>
                    <a:srgbClr val="33CC33"/>
                  </a:solidFill>
                </a:rPr>
                <a:t>photocathode</a:t>
              </a:r>
              <a:r>
                <a:rPr lang="es-ES" sz="1600" dirty="0" smtClean="0">
                  <a:solidFill>
                    <a:srgbClr val="33CC33"/>
                  </a:solidFill>
                </a:rPr>
                <a:t>.</a:t>
              </a:r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1338" y="5312451"/>
            <a:ext cx="4392488" cy="5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e 15"/>
          <p:cNvGrpSpPr/>
          <p:nvPr/>
        </p:nvGrpSpPr>
        <p:grpSpPr>
          <a:xfrm>
            <a:off x="6732240" y="620688"/>
            <a:ext cx="2376264" cy="1966912"/>
            <a:chOff x="6732240" y="692696"/>
            <a:chExt cx="2376264" cy="1966912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692696"/>
              <a:ext cx="2033587" cy="1966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8" name="Straight Connector 6"/>
            <p:cNvCxnSpPr/>
            <p:nvPr/>
          </p:nvCxnSpPr>
          <p:spPr>
            <a:xfrm>
              <a:off x="7092602" y="692696"/>
              <a:ext cx="0" cy="1873250"/>
            </a:xfrm>
            <a:prstGeom prst="line">
              <a:avLst/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7555192" y="1033676"/>
              <a:ext cx="155331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>
                  <a:solidFill>
                    <a:srgbClr val="0000FF"/>
                  </a:solidFill>
                </a:rPr>
                <a:t>~95% efficient for </a:t>
              </a:r>
              <a:r>
                <a:rPr lang="fr-FR" sz="1600" dirty="0" err="1">
                  <a:solidFill>
                    <a:srgbClr val="0000FF"/>
                  </a:solidFill>
                </a:rPr>
                <a:t>MIPs</a:t>
              </a:r>
              <a:r>
                <a:rPr lang="fr-FR" sz="1600" dirty="0">
                  <a:solidFill>
                    <a:srgbClr val="0000FF"/>
                  </a:solidFill>
                </a:rPr>
                <a:t> 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7308304" y="3802587"/>
            <a:ext cx="22667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SPD </a:t>
            </a:r>
            <a:r>
              <a:rPr lang="fr-FR" sz="1400" dirty="0" err="1" smtClean="0">
                <a:solidFill>
                  <a:srgbClr val="0000FF"/>
                </a:solidFill>
              </a:rPr>
              <a:t>efficiency</a:t>
            </a:r>
            <a:r>
              <a:rPr lang="fr-FR" sz="1400" dirty="0" smtClean="0">
                <a:solidFill>
                  <a:srgbClr val="0000FF"/>
                </a:solidFill>
              </a:rPr>
              <a:t> as a </a:t>
            </a:r>
            <a:r>
              <a:rPr lang="fr-FR" sz="1400" dirty="0" err="1" smtClean="0">
                <a:solidFill>
                  <a:srgbClr val="0000FF"/>
                </a:solidFill>
              </a:rPr>
              <a:t>function</a:t>
            </a:r>
            <a:r>
              <a:rPr lang="fr-FR" sz="1400" dirty="0" smtClean="0">
                <a:solidFill>
                  <a:srgbClr val="0000FF"/>
                </a:solidFill>
              </a:rPr>
              <a:t> of </a:t>
            </a:r>
            <a:r>
              <a:rPr lang="fr-FR" sz="1400" dirty="0" err="1" smtClean="0">
                <a:solidFill>
                  <a:srgbClr val="0000FF"/>
                </a:solidFill>
              </a:rPr>
              <a:t>threshold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21" name="Espace réservé du contenu 7"/>
          <p:cNvSpPr txBox="1">
            <a:spLocks/>
          </p:cNvSpPr>
          <p:nvPr/>
        </p:nvSpPr>
        <p:spPr bwMode="auto">
          <a:xfrm>
            <a:off x="107504" y="5909210"/>
            <a:ext cx="87849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58825" indent="-2809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0000"/>
              <a:buFont typeface="Wingdings" pitchFamily="2" charset="2"/>
              <a:buChar char="n"/>
              <a:defRPr sz="2200">
                <a:solidFill>
                  <a:srgbClr val="0000FF"/>
                </a:solidFill>
                <a:latin typeface="+mn-lt"/>
              </a:defRPr>
            </a:lvl2pPr>
            <a:lvl3pPr marL="1146175" indent="-1968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CC33"/>
              </a:buClr>
              <a:buSzPct val="70000"/>
              <a:buFont typeface="Wingdings" pitchFamily="2" charset="2"/>
              <a:buChar char="l"/>
              <a:defRPr sz="2000">
                <a:solidFill>
                  <a:srgbClr val="0000FF"/>
                </a:solidFill>
                <a:latin typeface="+mn-lt"/>
              </a:defRPr>
            </a:lvl3pPr>
            <a:lvl4pPr marL="1525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4pPr>
            <a:lvl5pPr marL="190500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5pPr>
            <a:lvl6pPr marL="23622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8194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2766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7338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r>
              <a:rPr lang="en-US" kern="0" dirty="0" smtClean="0"/>
              <a:t>Provide a resolution in the MIP position smaller than 5%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38211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Calibration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105192"/>
          </a:xfrm>
        </p:spPr>
        <p:txBody>
          <a:bodyPr/>
          <a:lstStyle/>
          <a:p>
            <a:r>
              <a:rPr lang="fr-FR" dirty="0" smtClean="0"/>
              <a:t>PS</a:t>
            </a:r>
          </a:p>
          <a:p>
            <a:pPr lvl="1"/>
            <a:r>
              <a:rPr lang="en-US" dirty="0" smtClean="0"/>
              <a:t>MIP </a:t>
            </a:r>
            <a:r>
              <a:rPr lang="en-US" dirty="0"/>
              <a:t>signal set at ~10 ADC count </a:t>
            </a:r>
            <a:r>
              <a:rPr lang="en-US" sz="1600" dirty="0" smtClean="0"/>
              <a:t>(10 </a:t>
            </a:r>
            <a:r>
              <a:rPr lang="en-US" sz="1600" dirty="0"/>
              <a:t>bits – dynamic range: 0.1-100 </a:t>
            </a:r>
            <a:r>
              <a:rPr lang="en-US" sz="1600" dirty="0" smtClean="0"/>
              <a:t>MIPs)</a:t>
            </a:r>
            <a:endParaRPr lang="en-US" dirty="0" smtClean="0"/>
          </a:p>
          <a:p>
            <a:pPr lvl="2"/>
            <a:r>
              <a:rPr lang="en-US" sz="1800" dirty="0" smtClean="0"/>
              <a:t>Use </a:t>
            </a:r>
            <a:r>
              <a:rPr lang="en-US" sz="1800" dirty="0"/>
              <a:t>any reconstructed track which extrapolation hits the </a:t>
            </a:r>
            <a:r>
              <a:rPr lang="en-US" sz="1800" dirty="0" err="1"/>
              <a:t>Preshower</a:t>
            </a:r>
            <a:endParaRPr lang="en-US" sz="1800" dirty="0"/>
          </a:p>
          <a:p>
            <a:pPr lvl="2"/>
            <a:r>
              <a:rPr lang="en-US" sz="1800" dirty="0"/>
              <a:t>MIP signal is fitted (</a:t>
            </a:r>
            <a:r>
              <a:rPr lang="fr-FR" sz="1800" dirty="0"/>
              <a:t>Landau</a:t>
            </a:r>
            <a:r>
              <a:rPr lang="en-US" altLang="fr-FR" sz="1800" dirty="0">
                <a:sym typeface="Symbol"/>
              </a:rPr>
              <a:t></a:t>
            </a:r>
            <a:r>
              <a:rPr lang="fr-FR" sz="1800" dirty="0" smtClean="0"/>
              <a:t>Gauss </a:t>
            </a:r>
            <a:r>
              <a:rPr lang="en-US" sz="1800" dirty="0"/>
              <a:t>to account for </a:t>
            </a:r>
            <a:r>
              <a:rPr lang="en-US" sz="1800" dirty="0" err="1"/>
              <a:t>photostatistics</a:t>
            </a:r>
            <a:r>
              <a:rPr lang="en-US" sz="1800" dirty="0"/>
              <a:t> resolution</a:t>
            </a:r>
            <a:r>
              <a:rPr lang="fr-FR" sz="1800" dirty="0" smtClean="0"/>
              <a:t>) </a:t>
            </a:r>
            <a:r>
              <a:rPr lang="en-US" sz="1800" dirty="0"/>
              <a:t>and fixed to a given number of ADC counts</a:t>
            </a:r>
          </a:p>
          <a:p>
            <a:pPr lvl="3"/>
            <a:r>
              <a:rPr lang="en-US" sz="1600" dirty="0"/>
              <a:t>~5% </a:t>
            </a:r>
            <a:r>
              <a:rPr lang="fr-FR" sz="1600" dirty="0" err="1"/>
              <a:t>precision</a:t>
            </a:r>
            <a:r>
              <a:rPr lang="fr-FR" sz="1600" dirty="0"/>
              <a:t> </a:t>
            </a:r>
            <a:r>
              <a:rPr lang="fr-FR" sz="1600" dirty="0" err="1" smtClean="0"/>
              <a:t>level</a:t>
            </a:r>
            <a:endParaRPr lang="en-GB" sz="16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02/06/2014</a:t>
            </a:r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3" y="3213216"/>
            <a:ext cx="3019992" cy="216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213216"/>
            <a:ext cx="3019991" cy="216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512" y="3213216"/>
            <a:ext cx="3019992" cy="21600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511787" y="3429000"/>
            <a:ext cx="1444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µ: 10.58 ± 0.03</a:t>
            </a:r>
          </a:p>
          <a:p>
            <a:r>
              <a:rPr lang="el-GR" sz="1400" dirty="0" smtClean="0"/>
              <a:t>σ</a:t>
            </a:r>
            <a:r>
              <a:rPr lang="fr-FR" sz="1400" dirty="0" smtClean="0"/>
              <a:t>: 0.93 </a:t>
            </a:r>
            <a:r>
              <a:rPr lang="fr-FR" sz="1400" dirty="0"/>
              <a:t>± </a:t>
            </a:r>
            <a:r>
              <a:rPr lang="fr-FR" sz="1400" dirty="0" smtClean="0"/>
              <a:t>0.02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419822" y="3429000"/>
            <a:ext cx="1444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µ: 10.41 ± 0.03</a:t>
            </a:r>
          </a:p>
          <a:p>
            <a:r>
              <a:rPr lang="el-GR" sz="1400" dirty="0" smtClean="0"/>
              <a:t>σ</a:t>
            </a:r>
            <a:r>
              <a:rPr lang="fr-FR" sz="1400" dirty="0" smtClean="0"/>
              <a:t>: 0.90 </a:t>
            </a:r>
            <a:r>
              <a:rPr lang="fr-FR" sz="1400" dirty="0"/>
              <a:t>± </a:t>
            </a:r>
            <a:r>
              <a:rPr lang="fr-FR" sz="1400" dirty="0" smtClean="0"/>
              <a:t>0.02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08018" y="3429000"/>
            <a:ext cx="1444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µ: 10.87 ± 0.03</a:t>
            </a:r>
          </a:p>
          <a:p>
            <a:r>
              <a:rPr lang="el-GR" sz="1400" dirty="0" smtClean="0"/>
              <a:t>σ</a:t>
            </a:r>
            <a:r>
              <a:rPr lang="fr-FR" sz="1400" dirty="0" smtClean="0"/>
              <a:t>: 0.83 </a:t>
            </a:r>
            <a:r>
              <a:rPr lang="fr-FR" sz="1400" dirty="0"/>
              <a:t>± </a:t>
            </a:r>
            <a:r>
              <a:rPr lang="fr-FR" sz="1400" dirty="0" smtClean="0"/>
              <a:t>0.02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029798" y="5229200"/>
            <a:ext cx="113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B050"/>
                </a:solidFill>
              </a:rPr>
              <a:t>OUTER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001117" y="5229200"/>
            <a:ext cx="113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MIDDLE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89849" y="5229200"/>
            <a:ext cx="113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INNER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66125" y="2926685"/>
            <a:ext cx="2411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2011 data </a:t>
            </a:r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7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" y="4216102"/>
            <a:ext cx="3544888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3"/>
          <a:srcRect l="5265" t="2648" r="4909" b="1460"/>
          <a:stretch/>
        </p:blipFill>
        <p:spPr bwMode="auto">
          <a:xfrm>
            <a:off x="3883522" y="3023175"/>
            <a:ext cx="4111777" cy="364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428631"/>
          </a:xfrm>
        </p:spPr>
        <p:txBody>
          <a:bodyPr/>
          <a:lstStyle/>
          <a:p>
            <a:r>
              <a:rPr lang="fr-FR" dirty="0" smtClean="0"/>
              <a:t>ECAL: fine 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/>
              <a:t>calibration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reconstructed</a:t>
            </a:r>
            <a:r>
              <a:rPr lang="fr-FR" dirty="0"/>
              <a:t> </a:t>
            </a:r>
            <a:r>
              <a:rPr lang="fr-FR" dirty="0">
                <a:latin typeface="Symbol" pitchFamily="18" charset="2"/>
              </a:rPr>
              <a:t>p</a:t>
            </a:r>
            <a:r>
              <a:rPr lang="fr-FR" baseline="30000" dirty="0"/>
              <a:t>0</a:t>
            </a:r>
            <a:r>
              <a:rPr lang="fr-FR" dirty="0"/>
              <a:t> </a:t>
            </a:r>
            <a:r>
              <a:rPr lang="fr-FR" dirty="0" err="1"/>
              <a:t>peak</a:t>
            </a:r>
            <a:endParaRPr lang="fr-FR" dirty="0"/>
          </a:p>
          <a:p>
            <a:pPr lvl="1"/>
            <a:r>
              <a:rPr lang="fr-FR" dirty="0" err="1"/>
              <a:t>Iterative</a:t>
            </a:r>
            <a:r>
              <a:rPr lang="fr-FR" dirty="0"/>
              <a:t> </a:t>
            </a:r>
            <a:r>
              <a:rPr lang="fr-FR" dirty="0" err="1"/>
              <a:t>procedure</a:t>
            </a:r>
            <a:r>
              <a:rPr lang="fr-FR" dirty="0"/>
              <a:t> by </a:t>
            </a:r>
            <a:r>
              <a:rPr lang="fr-FR" dirty="0">
                <a:latin typeface="Symbol" pitchFamily="18" charset="2"/>
              </a:rPr>
              <a:t>p</a:t>
            </a:r>
            <a:r>
              <a:rPr lang="fr-FR" baseline="30000" dirty="0"/>
              <a:t>0</a:t>
            </a:r>
            <a:r>
              <a:rPr lang="fr-FR" dirty="0"/>
              <a:t> mass </a:t>
            </a:r>
            <a:r>
              <a:rPr lang="fr-FR" dirty="0" err="1"/>
              <a:t>peak</a:t>
            </a:r>
            <a:r>
              <a:rPr lang="fr-FR" dirty="0"/>
              <a:t> </a:t>
            </a:r>
            <a:r>
              <a:rPr lang="fr-FR" dirty="0" err="1"/>
              <a:t>fitting</a:t>
            </a:r>
            <a:endParaRPr lang="fr-FR" dirty="0"/>
          </a:p>
          <a:p>
            <a:pPr lvl="2"/>
            <a:r>
              <a:rPr lang="fr-FR" dirty="0" err="1" smtClean="0"/>
              <a:t>Find</a:t>
            </a:r>
            <a:r>
              <a:rPr lang="fr-FR" dirty="0" smtClean="0"/>
              <a:t> </a:t>
            </a:r>
            <a:r>
              <a:rPr lang="fr-FR" dirty="0"/>
              <a:t>the coefficient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would</a:t>
            </a:r>
            <a:r>
              <a:rPr lang="fr-FR" dirty="0"/>
              <a:t> move the </a:t>
            </a:r>
            <a:r>
              <a:rPr lang="fr-FR" dirty="0" err="1" smtClean="0"/>
              <a:t>measured</a:t>
            </a:r>
            <a:r>
              <a:rPr lang="fr-FR" dirty="0" smtClean="0"/>
              <a:t> mass </a:t>
            </a:r>
            <a:r>
              <a:rPr lang="fr-FR" dirty="0" err="1"/>
              <a:t>closer</a:t>
            </a:r>
            <a:r>
              <a:rPr lang="fr-FR" dirty="0"/>
              <a:t> to the </a:t>
            </a:r>
            <a:r>
              <a:rPr lang="fr-FR" dirty="0">
                <a:latin typeface="Symbol" pitchFamily="18" charset="2"/>
              </a:rPr>
              <a:t>p</a:t>
            </a:r>
            <a:r>
              <a:rPr lang="fr-FR" baseline="30000" dirty="0"/>
              <a:t>0</a:t>
            </a:r>
            <a:r>
              <a:rPr lang="fr-FR" dirty="0"/>
              <a:t> </a:t>
            </a:r>
            <a:r>
              <a:rPr lang="fr-FR" dirty="0" smtClean="0"/>
              <a:t>nominal one: </a:t>
            </a:r>
            <a:r>
              <a:rPr lang="es-ES" dirty="0" smtClean="0">
                <a:sym typeface="Symbol" pitchFamily="18" charset="2"/>
              </a:rPr>
              <a:t> </a:t>
            </a:r>
            <a:r>
              <a:rPr lang="es-ES" dirty="0">
                <a:sym typeface="Symbol" pitchFamily="18" charset="2"/>
              </a:rPr>
              <a:t>= </a:t>
            </a:r>
            <a:r>
              <a:rPr lang="es-ES" dirty="0" err="1">
                <a:sym typeface="Symbol" pitchFamily="18" charset="2"/>
              </a:rPr>
              <a:t>M</a:t>
            </a:r>
            <a:r>
              <a:rPr lang="es-ES" baseline="-25000" dirty="0" err="1">
                <a:sym typeface="Symbol" pitchFamily="18" charset="2"/>
              </a:rPr>
              <a:t>nom</a:t>
            </a:r>
            <a:r>
              <a:rPr lang="es-ES" dirty="0">
                <a:sym typeface="Symbol" pitchFamily="18" charset="2"/>
              </a:rPr>
              <a:t>/</a:t>
            </a:r>
            <a:r>
              <a:rPr lang="es-ES" dirty="0" err="1">
                <a:sym typeface="Symbol" pitchFamily="18" charset="2"/>
              </a:rPr>
              <a:t>M</a:t>
            </a:r>
            <a:r>
              <a:rPr lang="es-ES" baseline="-25000" dirty="0" err="1">
                <a:sym typeface="Symbol" pitchFamily="18" charset="2"/>
              </a:rPr>
              <a:t>meas</a:t>
            </a:r>
            <a:r>
              <a:rPr lang="es-ES" dirty="0">
                <a:sym typeface="Symbol" pitchFamily="18" charset="2"/>
              </a:rPr>
              <a:t> = 135 </a:t>
            </a:r>
            <a:r>
              <a:rPr lang="es-ES" dirty="0" err="1">
                <a:sym typeface="Symbol" pitchFamily="18" charset="2"/>
              </a:rPr>
              <a:t>MeV</a:t>
            </a:r>
            <a:r>
              <a:rPr lang="es-ES" dirty="0">
                <a:sym typeface="Symbol" pitchFamily="18" charset="2"/>
              </a:rPr>
              <a:t> / </a:t>
            </a:r>
            <a:r>
              <a:rPr lang="es-ES" dirty="0" err="1">
                <a:sym typeface="Symbol" pitchFamily="18" charset="2"/>
              </a:rPr>
              <a:t>M</a:t>
            </a:r>
            <a:r>
              <a:rPr lang="es-ES" baseline="-25000" dirty="0" err="1">
                <a:sym typeface="Symbol" pitchFamily="18" charset="2"/>
              </a:rPr>
              <a:t>meas</a:t>
            </a:r>
            <a:endParaRPr lang="es-ES" dirty="0"/>
          </a:p>
          <a:p>
            <a:pPr lvl="2"/>
            <a:r>
              <a:rPr lang="en-US" dirty="0"/>
              <a:t>Repeat for </a:t>
            </a:r>
            <a:r>
              <a:rPr lang="en-US" dirty="0" smtClean="0"/>
              <a:t>each cell (6096)</a:t>
            </a:r>
            <a:endParaRPr lang="en-US" dirty="0"/>
          </a:p>
          <a:p>
            <a:pPr lvl="2"/>
            <a:r>
              <a:rPr lang="en-US" dirty="0" smtClean="0"/>
              <a:t>Iterate until stable: 5-6 </a:t>
            </a:r>
            <a:r>
              <a:rPr lang="en-US" dirty="0"/>
              <a:t>iterations</a:t>
            </a:r>
            <a:endParaRPr lang="en-US" dirty="0" smtClean="0"/>
          </a:p>
          <a:p>
            <a:pPr lvl="1"/>
            <a:r>
              <a:rPr lang="en-US" dirty="0" smtClean="0"/>
              <a:t>~1-2% precision</a:t>
            </a:r>
          </a:p>
          <a:p>
            <a:pPr lvl="2"/>
            <a:r>
              <a:rPr lang="en-US" dirty="0" smtClean="0"/>
              <a:t>~100M events needed</a:t>
            </a:r>
          </a:p>
          <a:p>
            <a:pPr lvl="3"/>
            <a:r>
              <a:rPr lang="en-US" dirty="0" smtClean="0"/>
              <a:t>~200 pb</a:t>
            </a:r>
            <a:r>
              <a:rPr lang="en-US" baseline="30000" dirty="0" smtClean="0"/>
              <a:t>-1</a:t>
            </a:r>
            <a:r>
              <a:rPr lang="en-US" dirty="0" smtClean="0"/>
              <a:t> (~1month)</a:t>
            </a:r>
            <a:endParaRPr lang="fr-FR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7" name="ZoneTexte 13"/>
          <p:cNvSpPr txBox="1"/>
          <p:nvPr/>
        </p:nvSpPr>
        <p:spPr>
          <a:xfrm>
            <a:off x="721511" y="4864174"/>
            <a:ext cx="2123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Absolute</a:t>
            </a:r>
          </a:p>
          <a:p>
            <a:r>
              <a:rPr lang="en-GB" dirty="0" smtClean="0"/>
              <a:t>calibration iterations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20902" y="4593902"/>
            <a:ext cx="1590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Initial calibration value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0902" y="5457998"/>
            <a:ext cx="1515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 calibration value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5037" y="2926685"/>
            <a:ext cx="1911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2011 data </a:t>
            </a:r>
            <a:r>
              <a:rPr lang="en-US" dirty="0" smtClean="0"/>
              <a:t>(June)</a:t>
            </a:r>
          </a:p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12" name="10 CuadroTexto"/>
          <p:cNvSpPr txBox="1">
            <a:spLocks noChangeArrowheads="1"/>
          </p:cNvSpPr>
          <p:nvPr/>
        </p:nvSpPr>
        <p:spPr bwMode="auto">
          <a:xfrm>
            <a:off x="7560839" y="3380799"/>
            <a:ext cx="17636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" sz="1200" dirty="0">
                <a:sym typeface="Symbol" pitchFamily="18" charset="2"/>
              </a:rPr>
              <a:t></a:t>
            </a:r>
            <a:r>
              <a:rPr lang="es-ES" sz="1200" baseline="30000" dirty="0">
                <a:sym typeface="Symbol" pitchFamily="18" charset="2"/>
              </a:rPr>
              <a:t>0</a:t>
            </a:r>
            <a:r>
              <a:rPr lang="es-ES" sz="1200" dirty="0">
                <a:sym typeface="Symbol" pitchFamily="18" charset="2"/>
              </a:rPr>
              <a:t> </a:t>
            </a:r>
            <a:r>
              <a:rPr lang="es-ES" sz="1200" dirty="0" err="1">
                <a:sym typeface="Symbol" pitchFamily="18" charset="2"/>
              </a:rPr>
              <a:t>selection</a:t>
            </a:r>
            <a:r>
              <a:rPr lang="es-ES" sz="1200" dirty="0">
                <a:sym typeface="Symbol" pitchFamily="18" charset="2"/>
              </a:rPr>
              <a:t> </a:t>
            </a:r>
            <a:r>
              <a:rPr lang="es-ES" sz="1200" dirty="0" err="1">
                <a:sym typeface="Symbol" pitchFamily="18" charset="2"/>
              </a:rPr>
              <a:t>cuts</a:t>
            </a:r>
            <a:r>
              <a:rPr lang="es-ES" sz="1200" dirty="0">
                <a:sym typeface="Symbol" pitchFamily="18" charset="2"/>
              </a:rPr>
              <a:t>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s-ES" sz="1200" dirty="0">
                <a:sym typeface="Symbol" pitchFamily="18" charset="2"/>
              </a:rPr>
              <a:t> No SPD hit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s-ES" sz="1200" dirty="0">
                <a:sym typeface="Symbol" pitchFamily="18" charset="2"/>
              </a:rPr>
              <a:t> </a:t>
            </a:r>
            <a:r>
              <a:rPr lang="es-ES" sz="1200" dirty="0" err="1">
                <a:sym typeface="Symbol" pitchFamily="18" charset="2"/>
              </a:rPr>
              <a:t>p</a:t>
            </a:r>
            <a:r>
              <a:rPr lang="es-ES" sz="1200" baseline="-25000" dirty="0" err="1">
                <a:sym typeface="Symbol" pitchFamily="18" charset="2"/>
              </a:rPr>
              <a:t>T</a:t>
            </a:r>
            <a:r>
              <a:rPr lang="es-ES" sz="1200" dirty="0">
                <a:sym typeface="Symbol" pitchFamily="18" charset="2"/>
              </a:rPr>
              <a:t>()&gt;300 </a:t>
            </a:r>
            <a:r>
              <a:rPr lang="es-ES" sz="1200" dirty="0" err="1">
                <a:sym typeface="Symbol" pitchFamily="18" charset="2"/>
              </a:rPr>
              <a:t>MeV</a:t>
            </a:r>
            <a:endParaRPr lang="es-ES" sz="1200" dirty="0">
              <a:sym typeface="Symbol" pitchFamily="18" charset="2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s-ES" sz="1200" dirty="0">
                <a:sym typeface="Symbol" pitchFamily="18" charset="2"/>
              </a:rPr>
              <a:t> E</a:t>
            </a:r>
            <a:r>
              <a:rPr lang="es-ES" sz="1200" baseline="-25000" dirty="0">
                <a:sym typeface="Symbol" pitchFamily="18" charset="2"/>
              </a:rPr>
              <a:t>PS</a:t>
            </a:r>
            <a:r>
              <a:rPr lang="es-ES" sz="1200" dirty="0">
                <a:sym typeface="Symbol" pitchFamily="18" charset="2"/>
              </a:rPr>
              <a:t>&lt;10 </a:t>
            </a:r>
            <a:r>
              <a:rPr lang="es-ES" sz="1200" dirty="0" err="1">
                <a:sym typeface="Symbol" pitchFamily="18" charset="2"/>
              </a:rPr>
              <a:t>MeV</a:t>
            </a:r>
            <a:r>
              <a:rPr lang="es-ES" sz="1200" dirty="0">
                <a:sym typeface="Symbol" pitchFamily="18" charset="2"/>
              </a:rPr>
              <a:t> </a:t>
            </a:r>
            <a:endParaRPr lang="es-ES" sz="1200" dirty="0" smtClean="0">
              <a:sym typeface="Symbol" pitchFamily="18" charset="2"/>
            </a:endParaRPr>
          </a:p>
          <a:p>
            <a:pPr eaLnBrk="1" hangingPunct="1"/>
            <a:r>
              <a:rPr lang="es-ES" sz="1200" dirty="0" smtClean="0">
                <a:sym typeface="Symbol" pitchFamily="18" charset="2"/>
              </a:rPr>
              <a:t>(</a:t>
            </a:r>
            <a:r>
              <a:rPr lang="es-ES" sz="1200" dirty="0" err="1">
                <a:sym typeface="Symbol" pitchFamily="18" charset="2"/>
              </a:rPr>
              <a:t>only</a:t>
            </a:r>
            <a:r>
              <a:rPr lang="es-ES" sz="1200" dirty="0">
                <a:sym typeface="Symbol" pitchFamily="18" charset="2"/>
              </a:rPr>
              <a:t> ECAL </a:t>
            </a:r>
            <a:r>
              <a:rPr lang="es-ES" sz="1200" dirty="0" err="1">
                <a:sym typeface="Symbol" pitchFamily="18" charset="2"/>
              </a:rPr>
              <a:t>calibration</a:t>
            </a:r>
            <a:r>
              <a:rPr lang="es-ES" sz="1200" dirty="0">
                <a:sym typeface="Symbol" pitchFamily="18" charset="2"/>
              </a:rPr>
              <a:t>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s-ES" sz="1200" dirty="0">
                <a:sym typeface="Symbol" pitchFamily="18" charset="2"/>
              </a:rPr>
              <a:t> </a:t>
            </a:r>
            <a:r>
              <a:rPr lang="es-ES" sz="1200" dirty="0" err="1">
                <a:sym typeface="Symbol" pitchFamily="18" charset="2"/>
              </a:rPr>
              <a:t>p</a:t>
            </a:r>
            <a:r>
              <a:rPr lang="es-ES" sz="1200" baseline="-25000" dirty="0" err="1">
                <a:sym typeface="Symbol" pitchFamily="18" charset="2"/>
              </a:rPr>
              <a:t>T</a:t>
            </a:r>
            <a:r>
              <a:rPr lang="es-ES" sz="1200" dirty="0">
                <a:sym typeface="Symbol" pitchFamily="18" charset="2"/>
              </a:rPr>
              <a:t> (</a:t>
            </a:r>
            <a:r>
              <a:rPr lang="es-ES" sz="1200" baseline="30000" dirty="0">
                <a:sym typeface="Symbol" pitchFamily="18" charset="2"/>
              </a:rPr>
              <a:t>0</a:t>
            </a:r>
            <a:r>
              <a:rPr lang="es-ES" sz="1200" dirty="0">
                <a:sym typeface="Symbol" pitchFamily="18" charset="2"/>
              </a:rPr>
              <a:t>)&gt;800 </a:t>
            </a:r>
            <a:r>
              <a:rPr lang="es-ES" sz="1200" dirty="0" err="1" smtClean="0">
                <a:sym typeface="Symbol" pitchFamily="18" charset="2"/>
              </a:rPr>
              <a:t>MeV</a:t>
            </a:r>
            <a:endParaRPr lang="es-ES" sz="14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55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</a:t>
            </a:r>
            <a:r>
              <a:rPr lang="fr-FR" dirty="0" smtClean="0"/>
              <a:t>alibration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215991"/>
          </a:xfrm>
        </p:spPr>
        <p:txBody>
          <a:bodyPr/>
          <a:lstStyle/>
          <a:p>
            <a:r>
              <a:rPr lang="fr-FR" dirty="0" smtClean="0"/>
              <a:t>ECAL calibration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endParaRPr lang="fr-FR" dirty="0" smtClean="0"/>
          </a:p>
          <a:p>
            <a:pPr lvl="1"/>
            <a:r>
              <a:rPr lang="en-US" dirty="0" smtClean="0"/>
              <a:t>Comparison of </a:t>
            </a:r>
            <a:r>
              <a:rPr lang="en-US" dirty="0"/>
              <a:t>the electron momentum measured </a:t>
            </a:r>
            <a:r>
              <a:rPr lang="en-US" dirty="0" smtClean="0"/>
              <a:t>in the </a:t>
            </a:r>
            <a:r>
              <a:rPr lang="en-US" dirty="0"/>
              <a:t>tracking system with its energy </a:t>
            </a:r>
            <a:r>
              <a:rPr lang="en-US" dirty="0" smtClean="0"/>
              <a:t>measured by </a:t>
            </a:r>
            <a:r>
              <a:rPr lang="en-US" dirty="0"/>
              <a:t>the ECAL and </a:t>
            </a:r>
            <a:r>
              <a:rPr lang="en-US" dirty="0" smtClean="0"/>
              <a:t>PS</a:t>
            </a:r>
          </a:p>
          <a:p>
            <a:pPr lvl="3"/>
            <a:r>
              <a:rPr lang="en-US" dirty="0"/>
              <a:t>E</a:t>
            </a:r>
            <a:r>
              <a:rPr lang="en-US" dirty="0" smtClean="0"/>
              <a:t>lectrons </a:t>
            </a:r>
            <a:r>
              <a:rPr lang="en-US" dirty="0"/>
              <a:t>from conversion selected with </a:t>
            </a:r>
            <a:r>
              <a:rPr lang="en-US" dirty="0" err="1"/>
              <a:t>RichDllE</a:t>
            </a:r>
            <a:r>
              <a:rPr lang="en-US" dirty="0"/>
              <a:t> and </a:t>
            </a:r>
            <a:r>
              <a:rPr lang="en-US" dirty="0" smtClean="0"/>
              <a:t>loose electron </a:t>
            </a:r>
            <a:r>
              <a:rPr lang="en-US" dirty="0"/>
              <a:t>id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Used to monitor ageing with applying </a:t>
            </a:r>
            <a:r>
              <a:rPr lang="en-US" dirty="0" smtClean="0"/>
              <a:t>ageing </a:t>
            </a:r>
            <a:r>
              <a:rPr lang="en-US" dirty="0"/>
              <a:t>trend corrections every 40 </a:t>
            </a:r>
            <a:r>
              <a:rPr lang="en-US" dirty="0" smtClean="0"/>
              <a:t>pb</a:t>
            </a:r>
            <a:r>
              <a:rPr lang="en-US" baseline="30000" dirty="0" smtClean="0"/>
              <a:t>-1</a:t>
            </a:r>
            <a:r>
              <a:rPr lang="en-US" dirty="0"/>
              <a:t> </a:t>
            </a:r>
            <a:r>
              <a:rPr lang="en-US" dirty="0" smtClean="0"/>
              <a:t>(not enough statistics to apply </a:t>
            </a:r>
            <a:r>
              <a:rPr lang="fr-FR" dirty="0">
                <a:latin typeface="Symbol" pitchFamily="18" charset="2"/>
              </a:rPr>
              <a:t>p</a:t>
            </a:r>
            <a:r>
              <a:rPr lang="fr-FR" baseline="30000" dirty="0"/>
              <a:t>0</a:t>
            </a:r>
            <a:r>
              <a:rPr lang="fr-FR" dirty="0"/>
              <a:t> </a:t>
            </a:r>
            <a:r>
              <a:rPr lang="en-US" dirty="0" smtClean="0"/>
              <a:t>method).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18" name="Picture 12" descr="e2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3" y="3398438"/>
            <a:ext cx="4627030" cy="3133650"/>
          </a:xfrm>
          <a:prstGeom prst="rect">
            <a:avLst/>
          </a:prstGeom>
        </p:spPr>
      </p:pic>
      <p:sp>
        <p:nvSpPr>
          <p:cNvPr id="19" name="TextBox 15"/>
          <p:cNvSpPr txBox="1"/>
          <p:nvPr/>
        </p:nvSpPr>
        <p:spPr>
          <a:xfrm>
            <a:off x="2489193" y="3934797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FF0000"/>
                </a:solidFill>
              </a:rPr>
              <a:t>E/p for electrons in ECAL</a:t>
            </a:r>
          </a:p>
          <a:p>
            <a:r>
              <a:rPr lang="en-US" sz="1200" dirty="0" smtClean="0">
                <a:solidFill>
                  <a:srgbClr val="333399"/>
                </a:solidFill>
              </a:rPr>
              <a:t>E/p for hadrons in ECAL</a:t>
            </a:r>
          </a:p>
          <a:p>
            <a:r>
              <a:rPr lang="en-US" sz="1200" dirty="0" smtClean="0"/>
              <a:t>2011 data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3779912" y="622802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1A1A1A"/>
                </a:solidFill>
                <a:latin typeface="ArialMT"/>
              </a:rPr>
              <a:t>E/p</a:t>
            </a:r>
            <a:endParaRPr lang="fr-FR" dirty="0"/>
          </a:p>
        </p:txBody>
      </p:sp>
      <p:grpSp>
        <p:nvGrpSpPr>
          <p:cNvPr id="39" name="Groupe 38"/>
          <p:cNvGrpSpPr/>
          <p:nvPr/>
        </p:nvGrpSpPr>
        <p:grpSpPr>
          <a:xfrm>
            <a:off x="4909706" y="3371680"/>
            <a:ext cx="3534544" cy="3369688"/>
            <a:chOff x="2804728" y="1744156"/>
            <a:chExt cx="3534544" cy="3369688"/>
          </a:xfrm>
        </p:grpSpPr>
        <p:pic>
          <p:nvPicPr>
            <p:cNvPr id="33" name="Picture 13" descr="ageing_20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4728" y="1744156"/>
              <a:ext cx="3534544" cy="3369688"/>
            </a:xfrm>
            <a:prstGeom prst="rect">
              <a:avLst/>
            </a:prstGeom>
          </p:spPr>
        </p:pic>
        <p:sp>
          <p:nvSpPr>
            <p:cNvPr id="34" name="TextBox 1"/>
            <p:cNvSpPr txBox="1"/>
            <p:nvPr/>
          </p:nvSpPr>
          <p:spPr>
            <a:xfrm>
              <a:off x="4264789" y="2247456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HV corrections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Straight Arrow Connector 7"/>
            <p:cNvCxnSpPr/>
            <p:nvPr/>
          </p:nvCxnSpPr>
          <p:spPr>
            <a:xfrm>
              <a:off x="5102989" y="2642357"/>
              <a:ext cx="1524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36" name="Straight Arrow Connector 9"/>
            <p:cNvCxnSpPr/>
            <p:nvPr/>
          </p:nvCxnSpPr>
          <p:spPr>
            <a:xfrm flipH="1">
              <a:off x="4569589" y="2642357"/>
              <a:ext cx="4572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37" name="TextBox 16"/>
            <p:cNvSpPr txBox="1"/>
            <p:nvPr/>
          </p:nvSpPr>
          <p:spPr>
            <a:xfrm>
              <a:off x="3578989" y="3709157"/>
              <a:ext cx="12192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Annealing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fter one month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8" name="Straight Arrow Connector 18"/>
            <p:cNvCxnSpPr/>
            <p:nvPr/>
          </p:nvCxnSpPr>
          <p:spPr>
            <a:xfrm flipV="1">
              <a:off x="4874389" y="3632957"/>
              <a:ext cx="457200" cy="22860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160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6" t="9364" r="1488" b="6825"/>
          <a:stretch>
            <a:fillRect/>
          </a:stretch>
        </p:blipFill>
        <p:spPr bwMode="auto">
          <a:xfrm>
            <a:off x="216025" y="4020311"/>
            <a:ext cx="2915815" cy="234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211960" y="1254720"/>
            <a:ext cx="4932040" cy="2677656"/>
          </a:xfrm>
        </p:spPr>
        <p:txBody>
          <a:bodyPr/>
          <a:lstStyle/>
          <a:p>
            <a:pPr lvl="1"/>
            <a:r>
              <a:rPr lang="en-US" sz="2000" dirty="0" smtClean="0"/>
              <a:t>Two ~ 10 </a:t>
            </a:r>
            <a:r>
              <a:rPr lang="en-US" sz="2000" dirty="0" err="1" smtClean="0"/>
              <a:t>mCi</a:t>
            </a:r>
            <a:r>
              <a:rPr lang="en-US" sz="2000" dirty="0" smtClean="0"/>
              <a:t> </a:t>
            </a:r>
            <a:r>
              <a:rPr lang="en-US" sz="2000" baseline="30000" dirty="0" smtClean="0"/>
              <a:t>137</a:t>
            </a:r>
            <a:r>
              <a:rPr lang="en-US" sz="2000" dirty="0"/>
              <a:t>Cs </a:t>
            </a:r>
            <a:r>
              <a:rPr lang="en-US" sz="2000" dirty="0" smtClean="0"/>
              <a:t>source used: </a:t>
            </a:r>
          </a:p>
          <a:p>
            <a:pPr lvl="2"/>
            <a:r>
              <a:rPr lang="en-US" sz="1800" dirty="0" smtClean="0"/>
              <a:t>1 </a:t>
            </a:r>
            <a:r>
              <a:rPr lang="en-US" sz="1800" dirty="0"/>
              <a:t>per each detector </a:t>
            </a:r>
            <a:r>
              <a:rPr lang="en-US" sz="1800" dirty="0" smtClean="0"/>
              <a:t>half </a:t>
            </a:r>
          </a:p>
          <a:p>
            <a:pPr lvl="3"/>
            <a:r>
              <a:rPr lang="en-US" sz="1600" dirty="0"/>
              <a:t>D</a:t>
            </a:r>
            <a:r>
              <a:rPr lang="en-US" sz="1600" dirty="0" smtClean="0"/>
              <a:t>riven </a:t>
            </a:r>
            <a:r>
              <a:rPr lang="en-US" sz="1600" dirty="0"/>
              <a:t>by hydraulic system</a:t>
            </a:r>
          </a:p>
          <a:p>
            <a:pPr lvl="3"/>
            <a:r>
              <a:rPr lang="fr-FR" sz="1600" dirty="0" err="1" smtClean="0"/>
              <a:t>Similar</a:t>
            </a:r>
            <a:r>
              <a:rPr lang="fr-FR" sz="1600" dirty="0" smtClean="0"/>
              <a:t> to the ATLAS </a:t>
            </a:r>
            <a:r>
              <a:rPr lang="fr-FR" sz="1600" dirty="0" err="1" smtClean="0"/>
              <a:t>TileCal</a:t>
            </a:r>
            <a:r>
              <a:rPr lang="fr-FR" sz="1600" dirty="0" smtClean="0"/>
              <a:t> one</a:t>
            </a:r>
          </a:p>
          <a:p>
            <a:pPr lvl="1"/>
            <a:r>
              <a:rPr lang="en-US" sz="2000" dirty="0"/>
              <a:t>Each source propagates consecutively through 26 </a:t>
            </a:r>
            <a:r>
              <a:rPr lang="en-US" sz="2000" dirty="0" smtClean="0"/>
              <a:t>HCAL </a:t>
            </a:r>
            <a:r>
              <a:rPr lang="en-US" sz="2000" dirty="0"/>
              <a:t>modules </a:t>
            </a:r>
          </a:p>
          <a:p>
            <a:pPr lvl="2"/>
            <a:r>
              <a:rPr lang="en-US" sz="1600" dirty="0" smtClean="0"/>
              <a:t>average </a:t>
            </a:r>
            <a:r>
              <a:rPr lang="en-US" sz="1600" dirty="0"/>
              <a:t>velocity of about 20–40 cm/s. </a:t>
            </a:r>
            <a:endParaRPr lang="fr-FR" sz="16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2563490" y="3991123"/>
            <a:ext cx="6580510" cy="2529923"/>
          </a:xfrm>
        </p:spPr>
        <p:txBody>
          <a:bodyPr/>
          <a:lstStyle/>
          <a:p>
            <a:pPr lvl="2"/>
            <a:r>
              <a:rPr lang="en-US" sz="1800" dirty="0"/>
              <a:t>System of dedicated integrators measures PM anode currents every 5 </a:t>
            </a:r>
            <a:r>
              <a:rPr lang="en-US" sz="1800" dirty="0" err="1"/>
              <a:t>ms</a:t>
            </a:r>
            <a:endParaRPr lang="en-US" sz="1800" dirty="0"/>
          </a:p>
          <a:p>
            <a:pPr lvl="2"/>
            <a:r>
              <a:rPr lang="fr-FR" sz="1800" dirty="0" err="1" smtClean="0"/>
              <a:t>Absolute</a:t>
            </a:r>
            <a:r>
              <a:rPr lang="fr-FR" sz="1800" dirty="0" smtClean="0"/>
              <a:t> </a:t>
            </a:r>
            <a:r>
              <a:rPr lang="fr-FR" sz="1800" dirty="0" err="1" smtClean="0"/>
              <a:t>normalization</a:t>
            </a:r>
            <a:r>
              <a:rPr lang="fr-FR" sz="1800" dirty="0" smtClean="0"/>
              <a:t> ~10%, </a:t>
            </a:r>
            <a:r>
              <a:rPr lang="fr-FR" sz="1800" dirty="0" err="1" smtClean="0"/>
              <a:t>dominated</a:t>
            </a:r>
            <a:r>
              <a:rPr lang="fr-FR" sz="1800" dirty="0" smtClean="0"/>
              <a:t> by the </a:t>
            </a:r>
            <a:r>
              <a:rPr lang="fr-FR" sz="1800" dirty="0" err="1" smtClean="0"/>
              <a:t>uncertainty</a:t>
            </a:r>
            <a:r>
              <a:rPr lang="fr-FR" sz="1800" dirty="0" smtClean="0"/>
              <a:t> in the source </a:t>
            </a:r>
            <a:r>
              <a:rPr lang="fr-FR" sz="1800" dirty="0" err="1" smtClean="0"/>
              <a:t>activity</a:t>
            </a:r>
            <a:endParaRPr lang="fr-FR" sz="1800" dirty="0" smtClean="0"/>
          </a:p>
          <a:p>
            <a:pPr lvl="2"/>
            <a:r>
              <a:rPr lang="fr-FR" sz="1800" dirty="0" err="1" smtClean="0"/>
              <a:t>Cell</a:t>
            </a:r>
            <a:r>
              <a:rPr lang="fr-FR" sz="1800" dirty="0" smtClean="0"/>
              <a:t> to </a:t>
            </a:r>
            <a:r>
              <a:rPr lang="fr-FR" sz="1800" dirty="0" err="1" smtClean="0"/>
              <a:t>cell</a:t>
            </a:r>
            <a:r>
              <a:rPr lang="fr-FR" sz="1800" dirty="0" smtClean="0"/>
              <a:t> </a:t>
            </a:r>
            <a:r>
              <a:rPr lang="fr-FR" sz="1800" dirty="0" err="1" smtClean="0"/>
              <a:t>intercalibration</a:t>
            </a:r>
            <a:r>
              <a:rPr lang="fr-FR" sz="1800" dirty="0" smtClean="0"/>
              <a:t> </a:t>
            </a:r>
            <a:r>
              <a:rPr lang="fr-FR" sz="1800" dirty="0" err="1" smtClean="0"/>
              <a:t>better</a:t>
            </a:r>
            <a:r>
              <a:rPr lang="fr-FR" sz="1800" dirty="0" smtClean="0"/>
              <a:t> </a:t>
            </a:r>
            <a:r>
              <a:rPr lang="fr-FR" sz="1800" dirty="0" err="1" smtClean="0"/>
              <a:t>than</a:t>
            </a:r>
            <a:r>
              <a:rPr lang="fr-FR" sz="1800" dirty="0" smtClean="0"/>
              <a:t> 4%</a:t>
            </a:r>
          </a:p>
          <a:p>
            <a:pPr lvl="2"/>
            <a:r>
              <a:rPr lang="fr-FR" sz="1800" dirty="0" smtClean="0"/>
              <a:t>Calibration </a:t>
            </a:r>
            <a:r>
              <a:rPr lang="fr-FR" sz="1800" dirty="0" err="1" smtClean="0"/>
              <a:t>done</a:t>
            </a:r>
            <a:r>
              <a:rPr lang="fr-FR" sz="1800" dirty="0" smtClean="0"/>
              <a:t> </a:t>
            </a:r>
            <a:r>
              <a:rPr lang="fr-FR" sz="1800" dirty="0" err="1" smtClean="0"/>
              <a:t>regularly</a:t>
            </a:r>
            <a:r>
              <a:rPr lang="fr-FR" sz="1800" dirty="0" smtClean="0"/>
              <a:t> </a:t>
            </a:r>
            <a:r>
              <a:rPr lang="fr-FR" sz="1800" dirty="0" err="1" smtClean="0"/>
              <a:t>during</a:t>
            </a:r>
            <a:r>
              <a:rPr lang="fr-FR" sz="1800" dirty="0" smtClean="0"/>
              <a:t> </a:t>
            </a:r>
            <a:r>
              <a:rPr lang="fr-FR" sz="1800" dirty="0" err="1" smtClean="0"/>
              <a:t>Technical</a:t>
            </a:r>
            <a:r>
              <a:rPr lang="fr-FR" sz="1800" dirty="0" smtClean="0"/>
              <a:t> Stops</a:t>
            </a:r>
          </a:p>
          <a:p>
            <a:pPr lvl="2"/>
            <a:r>
              <a:rPr lang="fr-FR" sz="1800" dirty="0" smtClean="0"/>
              <a:t> </a:t>
            </a:r>
            <a:r>
              <a:rPr lang="en-US" sz="1800" dirty="0" smtClean="0"/>
              <a:t>LED </a:t>
            </a:r>
            <a:r>
              <a:rPr lang="en-US" sz="1800" dirty="0"/>
              <a:t>monitoring system is used to control HCAL response during data taking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6" name="Picture 5" descr="SchemaFeatur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05073"/>
            <a:ext cx="4716016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GarageElement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9" t="7957" b="4507"/>
          <a:stretch/>
        </p:blipFill>
        <p:spPr bwMode="auto">
          <a:xfrm>
            <a:off x="3251545" y="2924944"/>
            <a:ext cx="1464471" cy="109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3"/>
          <p:cNvSpPr txBox="1">
            <a:spLocks/>
          </p:cNvSpPr>
          <p:nvPr/>
        </p:nvSpPr>
        <p:spPr bwMode="auto">
          <a:xfrm>
            <a:off x="135892" y="868513"/>
            <a:ext cx="8900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58825" indent="-2809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0000"/>
              <a:buFont typeface="Wingdings" pitchFamily="2" charset="2"/>
              <a:buChar char="n"/>
              <a:defRPr sz="2200">
                <a:solidFill>
                  <a:srgbClr val="0000FF"/>
                </a:solidFill>
                <a:latin typeface="+mn-lt"/>
              </a:defRPr>
            </a:lvl2pPr>
            <a:lvl3pPr marL="1146175" indent="-1968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CC33"/>
              </a:buClr>
              <a:buSzPct val="70000"/>
              <a:buFont typeface="Wingdings" pitchFamily="2" charset="2"/>
              <a:buChar char="l"/>
              <a:defRPr sz="2000">
                <a:solidFill>
                  <a:srgbClr val="0000FF"/>
                </a:solidFill>
                <a:latin typeface="+mn-lt"/>
              </a:defRPr>
            </a:lvl3pPr>
            <a:lvl4pPr marL="1525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4pPr>
            <a:lvl5pPr marL="190500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5pPr>
            <a:lvl6pPr marL="23622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8194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2766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7338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HCAL calibration done with </a:t>
            </a:r>
            <a:r>
              <a:rPr lang="en-US" kern="0" baseline="30000" dirty="0" smtClean="0"/>
              <a:t>137</a:t>
            </a:r>
            <a:r>
              <a:rPr lang="en-US" kern="0" dirty="0" smtClean="0"/>
              <a:t>Cs source: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3617" y="4224922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err="1">
                <a:solidFill>
                  <a:schemeClr val="accent2"/>
                </a:solidFill>
              </a:rPr>
              <a:t>Radioactive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source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 flipV="1">
            <a:off x="1763687" y="5373216"/>
            <a:ext cx="216023" cy="85480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fr-FR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979712" y="4869160"/>
            <a:ext cx="720080" cy="135527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284020" y="6228020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dirty="0"/>
              <a:t>2 dead cells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6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LHCb</a:t>
            </a:r>
            <a:r>
              <a:rPr lang="fr-FR" dirty="0"/>
              <a:t> detector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single-arm </a:t>
            </a:r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err="1"/>
              <a:t>spectrometer</a:t>
            </a:r>
            <a:r>
              <a:rPr lang="fr-FR" dirty="0" smtClean="0"/>
              <a:t>: </a:t>
            </a:r>
          </a:p>
          <a:p>
            <a:pPr lvl="1"/>
            <a:r>
              <a:rPr lang="en-US" dirty="0" smtClean="0"/>
              <a:t>Covers </a:t>
            </a:r>
            <a:r>
              <a:rPr lang="en-US" dirty="0"/>
              <a:t>~4% of the solid angle, but captures ~</a:t>
            </a:r>
            <a:r>
              <a:rPr lang="en-US" dirty="0" smtClean="0"/>
              <a:t>30</a:t>
            </a:r>
            <a:r>
              <a:rPr lang="en-US" dirty="0"/>
              <a:t>% of the heavy quark </a:t>
            </a:r>
            <a:r>
              <a:rPr lang="en-US" dirty="0" smtClean="0"/>
              <a:t>production cross-section</a:t>
            </a:r>
            <a:endParaRPr lang="fr-FR" dirty="0" smtClean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107982" y="5733256"/>
            <a:ext cx="6624258" cy="430887"/>
          </a:xfrm>
        </p:spPr>
        <p:txBody>
          <a:bodyPr/>
          <a:lstStyle/>
          <a:p>
            <a:pPr lvl="1"/>
            <a:r>
              <a:rPr lang="en-US" dirty="0"/>
              <a:t>Precision measurements in beauty and charm sectors</a:t>
            </a:r>
            <a:endParaRPr lang="fr-FR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" t="6647" r="6060" b="2709"/>
          <a:stretch/>
        </p:blipFill>
        <p:spPr bwMode="auto">
          <a:xfrm>
            <a:off x="6429896" y="3897052"/>
            <a:ext cx="2736812" cy="263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452320" y="4805536"/>
            <a:ext cx="792088" cy="711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2" name="Rectangle 3081"/>
          <p:cNvSpPr/>
          <p:nvPr/>
        </p:nvSpPr>
        <p:spPr>
          <a:xfrm>
            <a:off x="8100392" y="4437112"/>
            <a:ext cx="50405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3" name="ZoneTexte 3082"/>
          <p:cNvSpPr txBox="1"/>
          <p:nvPr/>
        </p:nvSpPr>
        <p:spPr>
          <a:xfrm>
            <a:off x="7891300" y="2708004"/>
            <a:ext cx="1224136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0000FF"/>
                </a:solidFill>
              </a:rPr>
              <a:t>LHCb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region</a:t>
            </a:r>
            <a:endParaRPr lang="fr-FR" dirty="0" smtClean="0">
              <a:solidFill>
                <a:srgbClr val="0000FF"/>
              </a:solidFill>
            </a:endParaRPr>
          </a:p>
          <a:p>
            <a:pPr algn="ctr"/>
            <a:r>
              <a:rPr lang="en-US" dirty="0">
                <a:solidFill>
                  <a:srgbClr val="0000FF"/>
                </a:solidFill>
              </a:rPr>
              <a:t>2 &lt; </a:t>
            </a:r>
            <a:r>
              <a:rPr lang="el-GR" dirty="0">
                <a:solidFill>
                  <a:srgbClr val="0000FF"/>
                </a:solidFill>
              </a:rPr>
              <a:t>η</a:t>
            </a:r>
            <a:r>
              <a:rPr lang="en-US" dirty="0">
                <a:solidFill>
                  <a:srgbClr val="0000FF"/>
                </a:solidFill>
              </a:rPr>
              <a:t> &lt; </a:t>
            </a:r>
            <a:r>
              <a:rPr lang="en-US" dirty="0" smtClean="0">
                <a:solidFill>
                  <a:srgbClr val="0000FF"/>
                </a:solidFill>
              </a:rPr>
              <a:t>5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6732240" y="1896051"/>
            <a:ext cx="174274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ATLAS &amp; CMS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region |</a:t>
            </a:r>
            <a:r>
              <a:rPr lang="el-GR" dirty="0" smtClean="0">
                <a:solidFill>
                  <a:srgbClr val="0000FF"/>
                </a:solidFill>
              </a:rPr>
              <a:t>η</a:t>
            </a:r>
            <a:r>
              <a:rPr lang="fr-FR" dirty="0" smtClean="0">
                <a:solidFill>
                  <a:srgbClr val="0000FF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&lt; </a:t>
            </a:r>
            <a:r>
              <a:rPr lang="en-US" dirty="0" smtClean="0">
                <a:solidFill>
                  <a:srgbClr val="0000FF"/>
                </a:solidFill>
              </a:rPr>
              <a:t>2.5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79512" y="2060848"/>
            <a:ext cx="8323856" cy="3657601"/>
            <a:chOff x="179512" y="2357716"/>
            <a:chExt cx="8323856" cy="3657601"/>
          </a:xfrm>
        </p:grpSpPr>
        <p:pic>
          <p:nvPicPr>
            <p:cNvPr id="3074" name="Picture 2" descr="C:\Users\Pascal\Documents\LHCb\Conferences\Berkeley 2013\LHCbDetectorpnglight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0" t="3875" r="6757" b="3404"/>
            <a:stretch/>
          </p:blipFill>
          <p:spPr bwMode="auto">
            <a:xfrm>
              <a:off x="179512" y="2357716"/>
              <a:ext cx="6472518" cy="3657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onnecteur droit avec flèche 6"/>
            <p:cNvCxnSpPr/>
            <p:nvPr/>
          </p:nvCxnSpPr>
          <p:spPr>
            <a:xfrm flipV="1">
              <a:off x="1043608" y="3807042"/>
              <a:ext cx="4248472" cy="41802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3266600" y="4040399"/>
              <a:ext cx="7040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~20m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6516216" y="2564904"/>
              <a:ext cx="0" cy="2664296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854364" y="2852936"/>
              <a:ext cx="7040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~10m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Connecteur droit 15"/>
            <p:cNvCxnSpPr/>
            <p:nvPr/>
          </p:nvCxnSpPr>
          <p:spPr>
            <a:xfrm flipV="1">
              <a:off x="1115616" y="3037602"/>
              <a:ext cx="4104456" cy="1187464"/>
            </a:xfrm>
            <a:prstGeom prst="line">
              <a:avLst/>
            </a:prstGeom>
            <a:ln w="28575">
              <a:solidFill>
                <a:srgbClr val="FFFF0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 flipV="1">
              <a:off x="1115616" y="3897052"/>
              <a:ext cx="4464496" cy="328014"/>
            </a:xfrm>
            <a:prstGeom prst="line">
              <a:avLst/>
            </a:prstGeom>
            <a:ln w="28575">
              <a:solidFill>
                <a:srgbClr val="FFFF0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5292080" y="3807042"/>
              <a:ext cx="288032" cy="90010"/>
            </a:xfrm>
            <a:prstGeom prst="line">
              <a:avLst/>
            </a:prstGeom>
            <a:ln w="28575">
              <a:solidFill>
                <a:srgbClr val="FFFF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flipV="1">
              <a:off x="5220072" y="3037602"/>
              <a:ext cx="36004" cy="769440"/>
            </a:xfrm>
            <a:prstGeom prst="line">
              <a:avLst/>
            </a:prstGeom>
            <a:ln w="28575">
              <a:solidFill>
                <a:srgbClr val="FFFF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81" name="Rectangle 3080"/>
            <p:cNvSpPr/>
            <p:nvPr/>
          </p:nvSpPr>
          <p:spPr>
            <a:xfrm>
              <a:off x="4860032" y="3222268"/>
              <a:ext cx="13372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>
                  <a:solidFill>
                    <a:srgbClr val="FFFF00"/>
                  </a:solidFill>
                </a:rPr>
                <a:t>10 – 250 </a:t>
              </a:r>
              <a:r>
                <a:rPr lang="fr-FR" sz="1400" dirty="0" err="1">
                  <a:solidFill>
                    <a:srgbClr val="FFFF00"/>
                  </a:solidFill>
                </a:rPr>
                <a:t>mrad</a:t>
              </a:r>
              <a:endParaRPr lang="fr-FR" sz="1400" dirty="0">
                <a:solidFill>
                  <a:srgbClr val="FFFF00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178990" y="3544270"/>
              <a:ext cx="13372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>
                  <a:solidFill>
                    <a:srgbClr val="FFFF00"/>
                  </a:solidFill>
                </a:rPr>
                <a:t>10 – </a:t>
              </a:r>
              <a:r>
                <a:rPr lang="fr-FR" sz="1400" dirty="0" smtClean="0">
                  <a:solidFill>
                    <a:srgbClr val="FFFF00"/>
                  </a:solidFill>
                </a:rPr>
                <a:t>300 </a:t>
              </a:r>
              <a:r>
                <a:rPr lang="fr-FR" sz="1400" dirty="0" err="1">
                  <a:solidFill>
                    <a:srgbClr val="FFFF00"/>
                  </a:solidFill>
                </a:rPr>
                <a:t>mrad</a:t>
              </a:r>
              <a:endParaRPr lang="fr-FR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47" name="Connecteur droit avec flèche 46"/>
            <p:cNvCxnSpPr>
              <a:stCxn id="3082" idx="0"/>
              <a:endCxn id="3083" idx="2"/>
            </p:cNvCxnSpPr>
            <p:nvPr/>
          </p:nvCxnSpPr>
          <p:spPr>
            <a:xfrm flipV="1">
              <a:off x="8352420" y="3928202"/>
              <a:ext cx="150948" cy="80577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45" idx="0"/>
              <a:endCxn id="49" idx="2"/>
            </p:cNvCxnSpPr>
            <p:nvPr/>
          </p:nvCxnSpPr>
          <p:spPr>
            <a:xfrm flipH="1" flipV="1">
              <a:off x="7603613" y="2839250"/>
              <a:ext cx="244751" cy="226315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19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 </a:t>
            </a:r>
            <a:r>
              <a:rPr lang="fr-FR" dirty="0" err="1" smtClean="0"/>
              <a:t>ageing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8928546" cy="2979277"/>
          </a:xfrm>
        </p:spPr>
        <p:txBody>
          <a:bodyPr/>
          <a:lstStyle/>
          <a:p>
            <a:pPr lvl="1"/>
            <a:r>
              <a:rPr lang="en-GB" dirty="0"/>
              <a:t>Combination of several effects:</a:t>
            </a:r>
          </a:p>
          <a:p>
            <a:pPr lvl="2"/>
            <a:r>
              <a:rPr lang="en-GB" dirty="0" smtClean="0"/>
              <a:t>Scintillator ageing due to </a:t>
            </a:r>
            <a:r>
              <a:rPr lang="en-GB" dirty="0"/>
              <a:t>radiations (~0.25 </a:t>
            </a:r>
            <a:r>
              <a:rPr lang="en-GB" dirty="0" err="1"/>
              <a:t>Mrad</a:t>
            </a:r>
            <a:r>
              <a:rPr lang="en-GB" dirty="0"/>
              <a:t> /year);</a:t>
            </a:r>
            <a:endParaRPr lang="en-GB" dirty="0" smtClean="0"/>
          </a:p>
          <a:p>
            <a:pPr lvl="3"/>
            <a:r>
              <a:rPr lang="en-GB" dirty="0" smtClean="0"/>
              <a:t>Plastic tiles become less and less transparent</a:t>
            </a:r>
          </a:p>
          <a:p>
            <a:pPr lvl="3"/>
            <a:r>
              <a:rPr lang="en-GB" dirty="0" smtClean="0"/>
              <a:t>Proportional to </a:t>
            </a:r>
            <a:r>
              <a:rPr lang="en-GB" dirty="0" err="1" smtClean="0"/>
              <a:t>particule</a:t>
            </a:r>
            <a:r>
              <a:rPr lang="en-GB" dirty="0" smtClean="0"/>
              <a:t> flux (neutral + charged)</a:t>
            </a:r>
          </a:p>
          <a:p>
            <a:pPr lvl="2"/>
            <a:r>
              <a:rPr lang="en-GB" dirty="0" smtClean="0"/>
              <a:t>PMT </a:t>
            </a:r>
            <a:r>
              <a:rPr lang="en-GB" dirty="0"/>
              <a:t>ageing as a function of the integrated current (PMT dynode)</a:t>
            </a:r>
          </a:p>
          <a:p>
            <a:pPr lvl="3"/>
            <a:r>
              <a:rPr lang="en-GB" dirty="0"/>
              <a:t>Depends upon cell size and </a:t>
            </a:r>
            <a:r>
              <a:rPr lang="en-GB" dirty="0" smtClean="0"/>
              <a:t>location (</a:t>
            </a:r>
            <a:r>
              <a:rPr lang="en-US" dirty="0"/>
              <a:t>up to </a:t>
            </a:r>
            <a:r>
              <a:rPr lang="en-US" dirty="0" smtClean="0"/>
              <a:t>100C)</a:t>
            </a:r>
            <a:endParaRPr lang="en-GB" dirty="0" smtClean="0"/>
          </a:p>
          <a:p>
            <a:pPr lvl="1"/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/>
              <a:t>are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unavoidable</a:t>
            </a:r>
            <a:r>
              <a:rPr lang="fr-FR" dirty="0"/>
              <a:t>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smtClean="0"/>
              <a:t>…</a:t>
            </a:r>
          </a:p>
          <a:p>
            <a:pPr lvl="2"/>
            <a:r>
              <a:rPr lang="fr-FR" dirty="0" smtClean="0"/>
              <a:t>On the trigger rate, on </a:t>
            </a:r>
            <a:r>
              <a:rPr lang="fr-FR" smtClean="0"/>
              <a:t>detector performances, </a:t>
            </a:r>
            <a:r>
              <a:rPr lang="fr-FR" dirty="0" err="1" smtClean="0"/>
              <a:t>etc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58"/>
          <a:stretch/>
        </p:blipFill>
        <p:spPr bwMode="auto">
          <a:xfrm>
            <a:off x="136283" y="4154120"/>
            <a:ext cx="3162739" cy="230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 flipV="1">
            <a:off x="324261" y="5445224"/>
            <a:ext cx="1393391" cy="8342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601913" y="4077215"/>
            <a:ext cx="910281" cy="68146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10"/>
          <p:cNvSpPr txBox="1"/>
          <p:nvPr/>
        </p:nvSpPr>
        <p:spPr>
          <a:xfrm>
            <a:off x="136283" y="3772067"/>
            <a:ext cx="3674404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L0Hadron/L0muon-dimuon trigger rate</a:t>
            </a:r>
            <a:endParaRPr lang="en-US" sz="1600" dirty="0"/>
          </a:p>
        </p:txBody>
      </p:sp>
      <p:sp>
        <p:nvSpPr>
          <p:cNvPr id="11" name="TextBox 22"/>
          <p:cNvSpPr txBox="1"/>
          <p:nvPr/>
        </p:nvSpPr>
        <p:spPr>
          <a:xfrm>
            <a:off x="136283" y="6273225"/>
            <a:ext cx="3563889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L0electron/photon / L0muon-dimuon trigger rate </a:t>
            </a:r>
            <a:endParaRPr lang="en-US" sz="16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311703"/>
            <a:ext cx="3458861" cy="248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982222" y="3814615"/>
            <a:ext cx="3113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sym typeface="Symbol" pitchFamily="18" charset="2"/>
              </a:rPr>
              <a:t></a:t>
            </a:r>
            <a:r>
              <a:rPr lang="en-GB" baseline="30000" dirty="0">
                <a:solidFill>
                  <a:srgbClr val="0000FF"/>
                </a:solidFill>
                <a:sym typeface="Symbol" pitchFamily="18" charset="2"/>
              </a:rPr>
              <a:t>0</a:t>
            </a:r>
            <a:r>
              <a:rPr lang="en-GB" dirty="0">
                <a:solidFill>
                  <a:srgbClr val="0000FF"/>
                </a:solidFill>
                <a:sym typeface="Symbol" pitchFamily="18" charset="2"/>
              </a:rPr>
              <a:t> mass as a function of time (recorded luminosity)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8" name="Rogner un rectangle avec un coin diagonal 17"/>
          <p:cNvSpPr/>
          <p:nvPr/>
        </p:nvSpPr>
        <p:spPr>
          <a:xfrm rot="1757885">
            <a:off x="7024732" y="4060575"/>
            <a:ext cx="1583382" cy="917497"/>
          </a:xfrm>
          <a:prstGeom prst="snip2Diag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Regular calibration!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an </a:t>
            </a:r>
            <a:r>
              <a:rPr lang="fr-FR" dirty="0" err="1" smtClean="0"/>
              <a:t>automatic</a:t>
            </a:r>
            <a:r>
              <a:rPr lang="fr-FR" dirty="0" smtClean="0"/>
              <a:t> (online) calibration for RUN 2</a:t>
            </a:r>
          </a:p>
          <a:p>
            <a:pPr lvl="1"/>
            <a:r>
              <a:rPr lang="fr-FR" dirty="0" err="1" smtClean="0"/>
              <a:t>Based</a:t>
            </a:r>
            <a:r>
              <a:rPr lang="fr-FR" dirty="0" smtClean="0"/>
              <a:t> on LED and </a:t>
            </a:r>
            <a:r>
              <a:rPr lang="fr-FR" dirty="0" err="1" smtClean="0"/>
              <a:t>raw</a:t>
            </a:r>
            <a:r>
              <a:rPr lang="fr-FR" dirty="0" smtClean="0"/>
              <a:t> </a:t>
            </a:r>
            <a:r>
              <a:rPr lang="fr-FR" dirty="0" err="1" smtClean="0"/>
              <a:t>ocupancy</a:t>
            </a:r>
            <a:endParaRPr lang="fr-FR" dirty="0" smtClean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idx="12"/>
          </p:nvPr>
        </p:nvSpPr>
        <p:spPr>
          <a:xfrm>
            <a:off x="107982" y="4807370"/>
            <a:ext cx="9036050" cy="1501950"/>
          </a:xfrm>
        </p:spPr>
        <p:txBody>
          <a:bodyPr/>
          <a:lstStyle/>
          <a:p>
            <a:pPr lvl="1"/>
            <a:r>
              <a:rPr lang="en-GB" dirty="0"/>
              <a:t>The method is very </a:t>
            </a:r>
            <a:r>
              <a:rPr lang="en-GB" dirty="0" smtClean="0"/>
              <a:t>promising: ~1</a:t>
            </a:r>
            <a:r>
              <a:rPr lang="en-GB" dirty="0"/>
              <a:t>% could be </a:t>
            </a:r>
            <a:r>
              <a:rPr lang="en-GB" dirty="0" smtClean="0"/>
              <a:t>achieved</a:t>
            </a:r>
          </a:p>
          <a:p>
            <a:pPr lvl="3"/>
            <a:r>
              <a:rPr lang="en-GB" dirty="0"/>
              <a:t>A first look was done at 2012 collection for ECAL, HCAL and </a:t>
            </a:r>
            <a:r>
              <a:rPr lang="en-GB" dirty="0" smtClean="0"/>
              <a:t>PS</a:t>
            </a:r>
          </a:p>
          <a:p>
            <a:pPr lvl="2"/>
            <a:r>
              <a:rPr lang="en-US" dirty="0"/>
              <a:t>Adjust </a:t>
            </a:r>
            <a:r>
              <a:rPr lang="en-US" dirty="0" smtClean="0"/>
              <a:t>PMT HV </a:t>
            </a:r>
            <a:r>
              <a:rPr lang="en-US" dirty="0"/>
              <a:t>on a </a:t>
            </a:r>
            <a:r>
              <a:rPr lang="en-US" dirty="0" smtClean="0"/>
              <a:t>fill basis</a:t>
            </a:r>
          </a:p>
          <a:p>
            <a:pPr lvl="2"/>
            <a:r>
              <a:rPr lang="fr-FR" dirty="0" err="1"/>
              <a:t>Obtain</a:t>
            </a:r>
            <a:r>
              <a:rPr lang="fr-FR" dirty="0"/>
              <a:t> a stable trigger</a:t>
            </a:r>
            <a:endParaRPr lang="en-GB" dirty="0"/>
          </a:p>
        </p:txBody>
      </p:sp>
      <p:sp>
        <p:nvSpPr>
          <p:cNvPr id="6" name="ZoneTexte 10"/>
          <p:cNvSpPr txBox="1">
            <a:spLocks noChangeArrowheads="1"/>
          </p:cNvSpPr>
          <p:nvPr/>
        </p:nvSpPr>
        <p:spPr bwMode="auto">
          <a:xfrm>
            <a:off x="6389773" y="4056904"/>
            <a:ext cx="2514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3" charset="-128"/>
              </a:defRPr>
            </a:lvl9pPr>
          </a:lstStyle>
          <a:p>
            <a:pPr eaLnBrk="1" hangingPunct="1"/>
            <a:r>
              <a:rPr lang="fr-FR" sz="1800" dirty="0" err="1"/>
              <a:t>Precision</a:t>
            </a:r>
            <a:r>
              <a:rPr lang="fr-FR" sz="1800" dirty="0"/>
              <a:t> </a:t>
            </a:r>
            <a:r>
              <a:rPr lang="fr-FR" sz="1800" dirty="0" err="1"/>
              <a:t>reached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1 </a:t>
            </a:r>
            <a:r>
              <a:rPr lang="fr-FR" sz="1800" dirty="0" err="1"/>
              <a:t>hour</a:t>
            </a:r>
            <a:r>
              <a:rPr lang="fr-FR" sz="1800" dirty="0"/>
              <a:t> data </a:t>
            </a:r>
            <a:r>
              <a:rPr lang="fr-FR" sz="1800" dirty="0" err="1"/>
              <a:t>taking</a:t>
            </a:r>
            <a:endParaRPr lang="fr-FR" sz="1800" dirty="0"/>
          </a:p>
        </p:txBody>
      </p:sp>
      <p:pic>
        <p:nvPicPr>
          <p:cNvPr id="7" name="Picture 11" descr="occVsCoeff_2d_126660_126846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132856"/>
            <a:ext cx="3125811" cy="186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8" descr="Capture d’écran 2012-11-26 à 11.07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37" y="1704543"/>
            <a:ext cx="6371536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0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Performances: Electron PID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-396552" y="836613"/>
            <a:ext cx="5040114" cy="2696123"/>
          </a:xfrm>
        </p:spPr>
        <p:txBody>
          <a:bodyPr/>
          <a:lstStyle/>
          <a:p>
            <a:pPr lvl="1"/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likehood</a:t>
            </a:r>
            <a:r>
              <a:rPr lang="fr-FR" dirty="0"/>
              <a:t> of the (</a:t>
            </a:r>
            <a:r>
              <a:rPr lang="fr-FR" dirty="0" err="1"/>
              <a:t>electron</a:t>
            </a:r>
            <a:r>
              <a:rPr lang="fr-FR" dirty="0"/>
              <a:t>) signal and background </a:t>
            </a:r>
          </a:p>
          <a:p>
            <a:pPr lvl="2"/>
            <a:r>
              <a:rPr lang="fr-FR" dirty="0" err="1"/>
              <a:t>Fully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on data distributions </a:t>
            </a:r>
          </a:p>
          <a:p>
            <a:pPr lvl="3"/>
            <a:r>
              <a:rPr lang="fr-FR" dirty="0"/>
              <a:t>Signal : </a:t>
            </a:r>
            <a:r>
              <a:rPr lang="fr-FR" dirty="0" err="1"/>
              <a:t>electrons</a:t>
            </a:r>
            <a:r>
              <a:rPr lang="fr-FR" dirty="0"/>
              <a:t>/positrons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>
                <a:latin typeface="Symbol" pitchFamily="18" charset="2"/>
              </a:rPr>
              <a:t>g</a:t>
            </a:r>
            <a:r>
              <a:rPr lang="fr-FR" dirty="0"/>
              <a:t> conversions</a:t>
            </a:r>
          </a:p>
          <a:p>
            <a:pPr lvl="3"/>
            <a:r>
              <a:rPr lang="fr-FR" dirty="0"/>
              <a:t>Background : hadrons </a:t>
            </a:r>
            <a:r>
              <a:rPr lang="fr-FR" dirty="0" err="1"/>
              <a:t>from</a:t>
            </a:r>
            <a:r>
              <a:rPr lang="fr-FR" dirty="0"/>
              <a:t> D</a:t>
            </a:r>
            <a:r>
              <a:rPr lang="fr-FR" baseline="30000" dirty="0"/>
              <a:t>0</a:t>
            </a:r>
            <a:r>
              <a:rPr lang="fr-FR" dirty="0"/>
              <a:t> </a:t>
            </a:r>
            <a:r>
              <a:rPr lang="fr-FR" dirty="0">
                <a:sym typeface="Symbol"/>
              </a:rPr>
              <a:t> </a:t>
            </a:r>
            <a:r>
              <a:rPr lang="fr-FR" dirty="0" err="1" smtClean="0">
                <a:sym typeface="Symbol"/>
              </a:rPr>
              <a:t>K</a:t>
            </a:r>
            <a:r>
              <a:rPr lang="fr-FR" dirty="0" err="1" smtClean="0">
                <a:latin typeface="Symbol" pitchFamily="18" charset="2"/>
                <a:sym typeface="Symbol"/>
              </a:rPr>
              <a:t>p</a:t>
            </a:r>
            <a:endParaRPr lang="fr-FR" dirty="0">
              <a:sym typeface="Symbol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" t="41652" r="16530" b="3536"/>
          <a:stretch/>
        </p:blipFill>
        <p:spPr bwMode="auto">
          <a:xfrm>
            <a:off x="4467833" y="1196752"/>
            <a:ext cx="2324148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" t="40731" r="17006" b="3536"/>
          <a:stretch/>
        </p:blipFill>
        <p:spPr bwMode="auto">
          <a:xfrm>
            <a:off x="6876078" y="1196752"/>
            <a:ext cx="2255494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" t="57577" r="13033" b="2431"/>
          <a:stretch/>
        </p:blipFill>
        <p:spPr bwMode="auto">
          <a:xfrm>
            <a:off x="202734" y="3872292"/>
            <a:ext cx="364918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" t="57912" r="12852" b="2614"/>
          <a:stretch/>
        </p:blipFill>
        <p:spPr bwMode="auto">
          <a:xfrm>
            <a:off x="3998025" y="3872012"/>
            <a:ext cx="3598311" cy="247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04993" y="5634457"/>
            <a:ext cx="2808312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2900" indent="-342900" hangingPunct="1">
              <a:lnSpc>
                <a:spcPct val="100000"/>
              </a:lnSpc>
              <a:buClrTx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</a:tabLst>
            </a:pPr>
            <a:r>
              <a:rPr lang="en-US" b="1" dirty="0" err="1">
                <a:solidFill>
                  <a:srgbClr val="0000FF"/>
                </a:solidFill>
                <a:cs typeface="Times New Roman" pitchFamily="18" charset="0"/>
              </a:rPr>
              <a:t>Mis_ID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 rate 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~5%</a:t>
            </a:r>
            <a:endParaRPr lang="en-US" b="1" dirty="0">
              <a:solidFill>
                <a:srgbClr val="0000FF"/>
              </a:solidFill>
              <a:cs typeface="Times New Roman" pitchFamily="18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for electron </a:t>
            </a:r>
            <a:r>
              <a:rPr lang="en-US" b="1" dirty="0" err="1">
                <a:solidFill>
                  <a:srgbClr val="0000FF"/>
                </a:solidFill>
                <a:cs typeface="Times New Roman" pitchFamily="18" charset="0"/>
              </a:rPr>
              <a:t>eff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 90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%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139952" y="3429000"/>
            <a:ext cx="3168352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>
                <a:solidFill>
                  <a:srgbClr val="FF0000"/>
                </a:solidFill>
                <a:cs typeface="Times New Roman" pitchFamily="18" charset="0"/>
              </a:rPr>
              <a:t>Combined </a:t>
            </a:r>
            <a:r>
              <a:rPr lang="en-US" sz="1400" dirty="0" err="1" smtClean="0">
                <a:solidFill>
                  <a:srgbClr val="FF0000"/>
                </a:solidFill>
                <a:cs typeface="Times New Roman" pitchFamily="18" charset="0"/>
              </a:rPr>
              <a:t>Calo</a:t>
            </a:r>
            <a:r>
              <a:rPr lang="en-US" sz="1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cs typeface="Times New Roman" pitchFamily="18" charset="0"/>
              </a:rPr>
              <a:t>Delta Log –Likelihood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668826" y="880564"/>
            <a:ext cx="1944216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FF0000"/>
                </a:solidFill>
                <a:cs typeface="Times New Roman" pitchFamily="18" charset="0"/>
              </a:rPr>
              <a:t>__ e from 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 </a:t>
            </a:r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→ </a:t>
            </a:r>
            <a:r>
              <a:rPr lang="en-US" sz="1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sz="1400" baseline="30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en-US" sz="1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sz="1400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__ 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 hadrons from D</a:t>
            </a:r>
            <a:r>
              <a:rPr lang="en-US" sz="1400" baseline="30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  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596336" y="3429000"/>
            <a:ext cx="1728192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Electron efficiency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 rot="16200000">
            <a:off x="6185409" y="1514017"/>
            <a:ext cx="1359768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err="1" smtClean="0">
                <a:solidFill>
                  <a:srgbClr val="0000FF"/>
                </a:solidFill>
                <a:cs typeface="Times New Roman" pitchFamily="18" charset="0"/>
              </a:rPr>
              <a:t>misID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 rate (%)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 rot="16200000">
            <a:off x="-917052" y="4431631"/>
            <a:ext cx="2027188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Electron efficiency(%)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 rot="16200000">
            <a:off x="3305089" y="4333293"/>
            <a:ext cx="1359768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err="1" smtClean="0">
                <a:solidFill>
                  <a:srgbClr val="0000FF"/>
                </a:solidFill>
                <a:cs typeface="Times New Roman" pitchFamily="18" charset="0"/>
              </a:rPr>
              <a:t>misID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 rate (%)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2267744" y="6298358"/>
            <a:ext cx="1728192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Momentum (</a:t>
            </a:r>
            <a:r>
              <a:rPr lang="en-US" sz="1400" dirty="0" err="1" smtClean="0">
                <a:solidFill>
                  <a:srgbClr val="0000FF"/>
                </a:solidFill>
                <a:cs typeface="Times New Roman" pitchFamily="18" charset="0"/>
              </a:rPr>
              <a:t>GeV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/c)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868144" y="6320284"/>
            <a:ext cx="1728192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Momentum (</a:t>
            </a:r>
            <a:r>
              <a:rPr lang="en-US" sz="1400" dirty="0" err="1" smtClean="0">
                <a:solidFill>
                  <a:srgbClr val="0000FF"/>
                </a:solidFill>
                <a:cs typeface="Times New Roman" pitchFamily="18" charset="0"/>
              </a:rPr>
              <a:t>GeV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/c)</a:t>
            </a:r>
            <a:endParaRPr lang="en-US" sz="1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228184" y="4703218"/>
            <a:ext cx="1296144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FF0000"/>
                </a:solidFill>
                <a:cs typeface="Times New Roman" pitchFamily="18" charset="0"/>
              </a:rPr>
              <a:t>__ </a:t>
            </a:r>
            <a:r>
              <a:rPr lang="en-US" sz="1400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 log &gt; 1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228184" y="4077072"/>
            <a:ext cx="1296144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cs typeface="Times New Roman" pitchFamily="18" charset="0"/>
              </a:rPr>
              <a:t>__ </a:t>
            </a:r>
            <a:r>
              <a:rPr lang="en-US" sz="1400" dirty="0" smtClean="0">
                <a:cs typeface="Times New Roman" pitchFamily="18" charset="0"/>
                <a:sym typeface="Symbol"/>
              </a:rPr>
              <a:t> log &gt; 0</a:t>
            </a: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6228184" y="5135266"/>
            <a:ext cx="1296144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</a:rPr>
              <a:t>__ </a:t>
            </a:r>
            <a:r>
              <a:rPr lang="en-US" sz="1400" dirty="0" smtClean="0">
                <a:solidFill>
                  <a:srgbClr val="0000FF"/>
                </a:solidFill>
                <a:cs typeface="Times New Roman" pitchFamily="18" charset="0"/>
                <a:sym typeface="Symbol"/>
              </a:rPr>
              <a:t> log &gt; 2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6228184" y="5733256"/>
            <a:ext cx="1296144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400" dirty="0" smtClean="0">
                <a:solidFill>
                  <a:srgbClr val="CC00FF"/>
                </a:solidFill>
                <a:cs typeface="Times New Roman" pitchFamily="18" charset="0"/>
              </a:rPr>
              <a:t>__ </a:t>
            </a:r>
            <a:r>
              <a:rPr lang="en-US" sz="1400" dirty="0" smtClean="0">
                <a:solidFill>
                  <a:srgbClr val="CC00FF"/>
                </a:solidFill>
                <a:cs typeface="Times New Roman" pitchFamily="18" charset="0"/>
                <a:sym typeface="Symbol"/>
              </a:rPr>
              <a:t> log &gt; 3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668344" y="559098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 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J/</a:t>
            </a:r>
            <a:r>
              <a:rPr lang="fr-FR" dirty="0" smtClean="0">
                <a:sym typeface="Symbol"/>
              </a:rPr>
              <a:t></a:t>
            </a:r>
            <a:r>
              <a:rPr lang="fr-FR" dirty="0" smtClean="0"/>
              <a:t> K</a:t>
            </a:r>
            <a:endParaRPr lang="fr-FR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172819" y="3921723"/>
            <a:ext cx="2808312" cy="925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285750" indent="-285750" hangingPunct="1">
              <a:lnSpc>
                <a:spcPct val="100000"/>
              </a:lnSpc>
              <a:buClrTx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</a:tabLst>
            </a:pP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+ RICH information:</a:t>
            </a:r>
          </a:p>
          <a:p>
            <a:pPr hangingPunct="1">
              <a:lnSpc>
                <a:spcPct val="100000"/>
              </a:lnSpc>
              <a:buClrTx/>
              <a:tabLst>
                <a:tab pos="723900" algn="l"/>
                <a:tab pos="1447800" algn="l"/>
                <a:tab pos="2171700" algn="l"/>
              </a:tabLst>
            </a:pPr>
            <a:r>
              <a:rPr lang="en-US" b="1" dirty="0" err="1" smtClean="0">
                <a:solidFill>
                  <a:srgbClr val="0000FF"/>
                </a:solidFill>
                <a:cs typeface="Times New Roman" pitchFamily="18" charset="0"/>
              </a:rPr>
              <a:t>Mis_ID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 rate &lt;2%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for 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electron </a:t>
            </a:r>
            <a:r>
              <a:rPr lang="en-US" b="1" dirty="0" err="1">
                <a:solidFill>
                  <a:srgbClr val="0000FF"/>
                </a:solidFill>
                <a:cs typeface="Times New Roman" pitchFamily="18" charset="0"/>
              </a:rPr>
              <a:t>eff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&gt;97%</a:t>
            </a:r>
            <a:endParaRPr lang="en-US" b="1" dirty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32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Performances: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0</a:t>
            </a:r>
            <a:r>
              <a:rPr lang="fr-FR" dirty="0" smtClean="0"/>
              <a:t> reconstruction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185214"/>
          </a:xfrm>
        </p:spPr>
        <p:txBody>
          <a:bodyPr/>
          <a:lstStyle/>
          <a:p>
            <a:pPr lvl="1"/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sz="2400" dirty="0">
                <a:sym typeface="Symbol"/>
              </a:rPr>
              <a:t></a:t>
            </a:r>
            <a:r>
              <a:rPr lang="fr-FR" sz="2400" baseline="30000" dirty="0" smtClean="0">
                <a:sym typeface="Symbol"/>
              </a:rPr>
              <a:t>0</a:t>
            </a:r>
            <a:r>
              <a:rPr lang="fr-FR" sz="2400" dirty="0">
                <a:sym typeface="Symbol"/>
              </a:rPr>
              <a:t> : </a:t>
            </a:r>
            <a:r>
              <a:rPr lang="fr-FR" sz="2400" dirty="0" err="1">
                <a:sym typeface="Symbol"/>
              </a:rPr>
              <a:t>resolved</a:t>
            </a:r>
            <a:r>
              <a:rPr lang="fr-FR" sz="2400" dirty="0">
                <a:sym typeface="Symbol"/>
              </a:rPr>
              <a:t> pair of </a:t>
            </a:r>
            <a:r>
              <a:rPr lang="fr-FR" sz="2800" dirty="0" smtClean="0">
                <a:latin typeface="Symbol" pitchFamily="18" charset="2"/>
              </a:rPr>
              <a:t>g</a:t>
            </a:r>
            <a:r>
              <a:rPr lang="fr-FR" sz="2400" dirty="0" smtClean="0"/>
              <a:t>: </a:t>
            </a:r>
            <a:r>
              <a:rPr lang="fr-FR" sz="2400" dirty="0" smtClean="0">
                <a:sym typeface="Symbol"/>
              </a:rPr>
              <a:t> ~ 8 MeV/c</a:t>
            </a:r>
            <a:r>
              <a:rPr lang="fr-FR" sz="2400" baseline="30000" dirty="0" smtClean="0">
                <a:sym typeface="Symbol"/>
              </a:rPr>
              <a:t>2</a:t>
            </a:r>
          </a:p>
          <a:p>
            <a:pPr lvl="1"/>
            <a:r>
              <a:rPr lang="fr-FR" dirty="0" smtClean="0"/>
              <a:t>High </a:t>
            </a:r>
            <a:r>
              <a:rPr lang="en-US" dirty="0" smtClean="0"/>
              <a:t>energy </a:t>
            </a:r>
            <a:r>
              <a:rPr lang="en-GB" dirty="0">
                <a:sym typeface="Symbol" pitchFamily="18" charset="2"/>
              </a:rPr>
              <a:t></a:t>
            </a:r>
            <a:r>
              <a:rPr lang="en-GB" baseline="30000" dirty="0">
                <a:sym typeface="Symbol" pitchFamily="18" charset="2"/>
              </a:rPr>
              <a:t>0</a:t>
            </a:r>
            <a:r>
              <a:rPr lang="en-GB" dirty="0">
                <a:sym typeface="Symbol" pitchFamily="18" charset="2"/>
              </a:rPr>
              <a:t> (</a:t>
            </a:r>
            <a:r>
              <a:rPr lang="en-GB" dirty="0" err="1">
                <a:sym typeface="Symbol" pitchFamily="18" charset="2"/>
              </a:rPr>
              <a:t>p</a:t>
            </a:r>
            <a:r>
              <a:rPr lang="en-GB" baseline="-25000" dirty="0" err="1">
                <a:sym typeface="Symbol" pitchFamily="18" charset="2"/>
              </a:rPr>
              <a:t>T</a:t>
            </a:r>
            <a:r>
              <a:rPr lang="en-GB" dirty="0">
                <a:sym typeface="Symbol" pitchFamily="18" charset="2"/>
              </a:rPr>
              <a:t> &gt; 2 </a:t>
            </a:r>
            <a:r>
              <a:rPr lang="en-GB" dirty="0" err="1">
                <a:sym typeface="Symbol" pitchFamily="18" charset="2"/>
              </a:rPr>
              <a:t>GeV</a:t>
            </a:r>
            <a:r>
              <a:rPr lang="en-GB" dirty="0">
                <a:sym typeface="Symbol" pitchFamily="18" charset="2"/>
              </a:rPr>
              <a:t>/c): </a:t>
            </a:r>
          </a:p>
          <a:p>
            <a:pPr lvl="1"/>
            <a:endParaRPr lang="fr-FR" dirty="0"/>
          </a:p>
          <a:p>
            <a:pPr lvl="1"/>
            <a:endParaRPr lang="fr-FR" sz="2400" dirty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15362" name="Picture 2" descr="C:\Users\Pascal\Documents\LHCb\Publi\Drafts\D0merg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845" y="2195998"/>
            <a:ext cx="4500000" cy="353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Pascal\Documents\LHCb\Publi\Drafts\D0resolv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1" y="2213125"/>
            <a:ext cx="4500000" cy="350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77136" y="1804754"/>
            <a:ext cx="2932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00FF"/>
                </a:solidFill>
                <a:sym typeface="Symbol"/>
              </a:rPr>
              <a:t>D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K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+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-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 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(</a:t>
            </a:r>
            <a:r>
              <a:rPr lang="fr-FR" sz="2000" dirty="0" err="1" smtClean="0">
                <a:solidFill>
                  <a:srgbClr val="0000FF"/>
                </a:solidFill>
                <a:sym typeface="Symbol"/>
              </a:rPr>
              <a:t>resolved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sz="2000" dirty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) </a:t>
            </a:r>
            <a:endParaRPr lang="fr-FR" sz="20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449644" y="1804754"/>
            <a:ext cx="2860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00FF"/>
                </a:solidFill>
                <a:sym typeface="Symbol"/>
              </a:rPr>
              <a:t>D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K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+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-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 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(</a:t>
            </a:r>
            <a:r>
              <a:rPr lang="fr-FR" sz="2000" dirty="0" err="1" smtClean="0">
                <a:solidFill>
                  <a:srgbClr val="0000FF"/>
                </a:solidFill>
                <a:sym typeface="Symbol"/>
              </a:rPr>
              <a:t>merged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sz="2000" dirty="0">
                <a:solidFill>
                  <a:srgbClr val="0000FF"/>
                </a:solidFill>
                <a:sym typeface="Symbol"/>
              </a:rPr>
              <a:t>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0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) </a:t>
            </a:r>
            <a:endParaRPr lang="fr-FR" sz="20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277206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=17.4 MeV/c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2</a:t>
            </a:r>
            <a:endParaRPr lang="fr-FR" sz="2000" baseline="300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277206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=32.2 MeV/c</a:t>
            </a:r>
            <a:r>
              <a:rPr lang="fr-FR" sz="2000" baseline="30000" dirty="0" smtClean="0">
                <a:solidFill>
                  <a:srgbClr val="0000FF"/>
                </a:solidFill>
                <a:sym typeface="Symbol"/>
              </a:rPr>
              <a:t>2</a:t>
            </a:r>
            <a:endParaRPr lang="fr-FR" sz="2000" baseline="300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5029" y="5781207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esolved </a:t>
            </a:r>
            <a:r>
              <a:rPr lang="en-US" dirty="0">
                <a:solidFill>
                  <a:srgbClr val="0000FF"/>
                </a:solidFill>
              </a:rPr>
              <a:t>pair of well separated photons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32040" y="5728799"/>
            <a:ext cx="411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dirty="0" smtClean="0">
                <a:solidFill>
                  <a:srgbClr val="0000FF"/>
                </a:solidFill>
              </a:rPr>
              <a:t>Photons that cannot </a:t>
            </a:r>
            <a:r>
              <a:rPr lang="en-US" dirty="0">
                <a:solidFill>
                  <a:srgbClr val="0000FF"/>
                </a:solidFill>
              </a:rPr>
              <a:t>be resolved as a pair of clusters within ECAL </a:t>
            </a:r>
            <a:r>
              <a:rPr lang="en-US" dirty="0" smtClean="0">
                <a:solidFill>
                  <a:srgbClr val="0000FF"/>
                </a:solidFill>
              </a:rPr>
              <a:t>granularity</a:t>
            </a:r>
            <a:r>
              <a:rPr lang="en-GB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4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Pascal\AppData\Local\Temp\wzdbe2\fig4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7"/>
          <a:stretch/>
        </p:blipFill>
        <p:spPr bwMode="auto">
          <a:xfrm>
            <a:off x="2411760" y="2555425"/>
            <a:ext cx="3380936" cy="296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1259632" cy="112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Performances: Radiative </a:t>
            </a:r>
            <a:r>
              <a:rPr lang="fr-FR" dirty="0" err="1" smtClean="0"/>
              <a:t>decays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729704"/>
          </a:xfrm>
        </p:spPr>
        <p:txBody>
          <a:bodyPr/>
          <a:lstStyle/>
          <a:p>
            <a:pPr lvl="1"/>
            <a:r>
              <a:rPr lang="fr-FR" sz="2000" dirty="0" err="1" smtClean="0"/>
              <a:t>Theory</a:t>
            </a:r>
            <a:endParaRPr lang="fr-FR" sz="2000" dirty="0" smtClean="0"/>
          </a:p>
          <a:p>
            <a:pPr lvl="3"/>
            <a:r>
              <a:rPr lang="fr-FR" sz="1600" dirty="0" err="1" smtClean="0"/>
              <a:t>Predictions</a:t>
            </a:r>
            <a:r>
              <a:rPr lang="fr-FR" sz="1600" dirty="0" smtClean="0"/>
              <a:t> for BR </a:t>
            </a:r>
            <a:r>
              <a:rPr lang="fr-FR" sz="1600" dirty="0" err="1" smtClean="0"/>
              <a:t>suffer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large </a:t>
            </a:r>
            <a:r>
              <a:rPr lang="fr-FR" sz="1600" dirty="0" err="1" smtClean="0"/>
              <a:t>uncertainties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hadronic</a:t>
            </a:r>
            <a:r>
              <a:rPr lang="fr-FR" sz="1600" dirty="0" smtClean="0"/>
              <a:t> </a:t>
            </a:r>
            <a:r>
              <a:rPr lang="fr-FR" sz="1600" dirty="0" err="1" smtClean="0"/>
              <a:t>form</a:t>
            </a:r>
            <a:r>
              <a:rPr lang="fr-FR" sz="1600" dirty="0" smtClean="0"/>
              <a:t> </a:t>
            </a:r>
            <a:r>
              <a:rPr lang="fr-FR" sz="1600" dirty="0" err="1" smtClean="0"/>
              <a:t>factors</a:t>
            </a:r>
            <a:endParaRPr lang="fr-FR" sz="1600" dirty="0" smtClean="0"/>
          </a:p>
          <a:p>
            <a:pPr lvl="4"/>
            <a:r>
              <a:rPr lang="fr-FR" dirty="0" smtClean="0"/>
              <a:t>B</a:t>
            </a:r>
            <a:r>
              <a:rPr lang="fr-FR" baseline="30000" dirty="0" smtClean="0"/>
              <a:t>0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 smtClean="0"/>
              <a:t>K</a:t>
            </a:r>
            <a:r>
              <a:rPr lang="fr-FR" baseline="30000" dirty="0" smtClean="0"/>
              <a:t>*</a:t>
            </a:r>
            <a:r>
              <a:rPr lang="fr-FR" dirty="0" smtClean="0">
                <a:sym typeface="Symbol"/>
              </a:rPr>
              <a:t>  = (4.31.4)x10</a:t>
            </a:r>
            <a:r>
              <a:rPr lang="fr-FR" baseline="30000" dirty="0" smtClean="0">
                <a:sym typeface="Symbol"/>
              </a:rPr>
              <a:t>-5</a:t>
            </a:r>
            <a:r>
              <a:rPr lang="fr-FR" dirty="0" smtClean="0">
                <a:sym typeface="Symbol"/>
              </a:rPr>
              <a:t> ; </a:t>
            </a:r>
            <a:r>
              <a:rPr lang="fr-FR" dirty="0" smtClean="0"/>
              <a:t>B</a:t>
            </a:r>
            <a:r>
              <a:rPr lang="fr-FR" baseline="-25000" dirty="0" smtClean="0"/>
              <a:t>s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 smtClean="0">
                <a:sym typeface="Symbol"/>
              </a:rPr>
              <a:t>  </a:t>
            </a:r>
            <a:r>
              <a:rPr lang="fr-FR" dirty="0">
                <a:sym typeface="Symbol"/>
              </a:rPr>
              <a:t>= (4.31.4)x10</a:t>
            </a:r>
            <a:r>
              <a:rPr lang="fr-FR" baseline="30000" dirty="0">
                <a:sym typeface="Symbol"/>
              </a:rPr>
              <a:t>-5</a:t>
            </a:r>
            <a:r>
              <a:rPr lang="fr-FR" dirty="0">
                <a:sym typeface="Symbol"/>
              </a:rPr>
              <a:t> </a:t>
            </a:r>
            <a:endParaRPr lang="fr-FR" dirty="0"/>
          </a:p>
          <a:p>
            <a:pPr lvl="3"/>
            <a:r>
              <a:rPr lang="fr-FR" sz="1600" dirty="0" smtClean="0"/>
              <a:t>Ratio of BR  and direct CP </a:t>
            </a:r>
            <a:r>
              <a:rPr lang="fr-FR" sz="1600" dirty="0" err="1" smtClean="0"/>
              <a:t>asymmetries</a:t>
            </a:r>
            <a:r>
              <a:rPr lang="fr-FR" sz="1600" dirty="0" smtClean="0"/>
              <a:t> are </a:t>
            </a:r>
            <a:r>
              <a:rPr lang="fr-FR" sz="1600" dirty="0" err="1" smtClean="0"/>
              <a:t>better</a:t>
            </a:r>
            <a:r>
              <a:rPr lang="fr-FR" sz="1600" dirty="0" smtClean="0"/>
              <a:t> </a:t>
            </a:r>
            <a:r>
              <a:rPr lang="fr-FR" sz="1600" dirty="0" err="1" smtClean="0"/>
              <a:t>known</a:t>
            </a:r>
            <a:endParaRPr lang="fr-FR" dirty="0" smtClean="0"/>
          </a:p>
          <a:p>
            <a:pPr lvl="1"/>
            <a:r>
              <a:rPr lang="fr-FR" sz="2000" dirty="0" err="1" smtClean="0"/>
              <a:t>LHCb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(1 fb</a:t>
            </a:r>
            <a:r>
              <a:rPr lang="fr-FR" sz="2000" baseline="30000" dirty="0" smtClean="0"/>
              <a:t>-1</a:t>
            </a:r>
            <a:r>
              <a:rPr lang="fr-FR" sz="2000" dirty="0" smtClean="0"/>
              <a:t>) </a:t>
            </a:r>
            <a:r>
              <a:rPr lang="en-US" sz="2000" i="1" dirty="0">
                <a:solidFill>
                  <a:srgbClr val="E46C0A"/>
                </a:solidFill>
              </a:rPr>
              <a:t>[</a:t>
            </a:r>
            <a:r>
              <a:rPr lang="en-US" sz="2000" i="1" dirty="0" smtClean="0">
                <a:solidFill>
                  <a:srgbClr val="E46C0A"/>
                </a:solidFill>
              </a:rPr>
              <a:t>NP </a:t>
            </a:r>
            <a:r>
              <a:rPr lang="en-US" sz="2000" i="1" dirty="0">
                <a:solidFill>
                  <a:srgbClr val="E46C0A"/>
                </a:solidFill>
              </a:rPr>
              <a:t>B 867 (2012) </a:t>
            </a:r>
            <a:r>
              <a:rPr lang="en-US" sz="2000" i="1" dirty="0" smtClean="0">
                <a:solidFill>
                  <a:srgbClr val="E46C0A"/>
                </a:solidFill>
              </a:rPr>
              <a:t>1]</a:t>
            </a:r>
            <a:endParaRPr lang="fr-FR" sz="2000" i="1" dirty="0">
              <a:solidFill>
                <a:srgbClr val="E46C0A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Pascal </a:t>
            </a:r>
            <a:r>
              <a:rPr lang="en-GB" dirty="0" err="1" smtClean="0"/>
              <a:t>Perret</a:t>
            </a:r>
            <a:r>
              <a:rPr lang="en-GB" dirty="0" smtClean="0"/>
              <a:t>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-396552" y="3356992"/>
            <a:ext cx="3303240" cy="2443746"/>
          </a:xfrm>
        </p:spPr>
        <p:txBody>
          <a:bodyPr/>
          <a:lstStyle/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R</a:t>
            </a:r>
            <a:r>
              <a:rPr lang="fr-FR" sz="2000" baseline="-25000" dirty="0" smtClean="0">
                <a:solidFill>
                  <a:srgbClr val="FF0000"/>
                </a:solidFill>
              </a:rPr>
              <a:t>BR</a:t>
            </a:r>
            <a:r>
              <a:rPr lang="fr-FR" sz="2000" dirty="0" smtClean="0">
                <a:solidFill>
                  <a:srgbClr val="FF0000"/>
                </a:solidFill>
              </a:rPr>
              <a:t> = 1.23 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 0.06     0.04  0.10(</a:t>
            </a:r>
            <a:r>
              <a:rPr lang="fr-FR" sz="2000" dirty="0" err="1" smtClean="0">
                <a:solidFill>
                  <a:srgbClr val="FF0000"/>
                </a:solidFill>
                <a:sym typeface="Symbol"/>
              </a:rPr>
              <a:t>f</a:t>
            </a:r>
            <a:r>
              <a:rPr lang="fr-FR" sz="2000" baseline="-25000" dirty="0" err="1" smtClean="0">
                <a:solidFill>
                  <a:srgbClr val="FF0000"/>
                </a:solidFill>
                <a:sym typeface="Symbol"/>
              </a:rPr>
              <a:t>s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/</a:t>
            </a:r>
            <a:r>
              <a:rPr lang="fr-FR" sz="2000" dirty="0" err="1" smtClean="0">
                <a:solidFill>
                  <a:srgbClr val="FF0000"/>
                </a:solidFill>
                <a:sym typeface="Symbol"/>
              </a:rPr>
              <a:t>f</a:t>
            </a:r>
            <a:r>
              <a:rPr lang="fr-FR" sz="2000" baseline="-25000" dirty="0" err="1" smtClean="0">
                <a:solidFill>
                  <a:srgbClr val="FF0000"/>
                </a:solidFill>
                <a:sym typeface="Symbol"/>
              </a:rPr>
              <a:t>d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)</a:t>
            </a:r>
          </a:p>
          <a:p>
            <a:pPr lvl="2"/>
            <a:r>
              <a:rPr lang="fr-FR" sz="1800" dirty="0" smtClean="0">
                <a:sym typeface="Symbol"/>
              </a:rPr>
              <a:t>Th: </a:t>
            </a:r>
            <a:r>
              <a:rPr lang="fr-FR" sz="1800" dirty="0">
                <a:sym typeface="Symbol"/>
              </a:rPr>
              <a:t>1.0  </a:t>
            </a:r>
            <a:r>
              <a:rPr lang="fr-FR" sz="1800" dirty="0" smtClean="0">
                <a:sym typeface="Symbol"/>
              </a:rPr>
              <a:t>0.2</a:t>
            </a:r>
            <a:endParaRPr lang="fr-FR" sz="1800" dirty="0" smtClean="0"/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A</a:t>
            </a:r>
            <a:r>
              <a:rPr lang="fr-FR" sz="2000" baseline="-25000" dirty="0" smtClean="0">
                <a:solidFill>
                  <a:srgbClr val="FF0000"/>
                </a:solidFill>
              </a:rPr>
              <a:t>CP</a:t>
            </a:r>
            <a:r>
              <a:rPr lang="fr-FR" sz="2000" dirty="0" smtClean="0">
                <a:solidFill>
                  <a:srgbClr val="FF0000"/>
                </a:solidFill>
              </a:rPr>
              <a:t>(B</a:t>
            </a:r>
            <a:r>
              <a:rPr lang="fr-FR" sz="2000" baseline="30000" dirty="0" smtClean="0">
                <a:solidFill>
                  <a:srgbClr val="FF0000"/>
                </a:solidFill>
              </a:rPr>
              <a:t>0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</a:rPr>
              <a:t>→ K</a:t>
            </a:r>
            <a:r>
              <a:rPr lang="fr-FR" sz="2000" baseline="30000" dirty="0">
                <a:solidFill>
                  <a:srgbClr val="FF0000"/>
                </a:solidFill>
              </a:rPr>
              <a:t>*</a:t>
            </a:r>
            <a:r>
              <a:rPr lang="fr-FR" sz="2000" dirty="0">
                <a:solidFill>
                  <a:srgbClr val="FF0000"/>
                </a:solidFill>
                <a:sym typeface="Symbol"/>
              </a:rPr>
              <a:t> 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) = </a:t>
            </a:r>
          </a:p>
          <a:p>
            <a:pPr marL="477837" lvl="1" indent="0">
              <a:buNone/>
            </a:pPr>
            <a:r>
              <a:rPr lang="fr-FR" sz="2000" dirty="0" smtClean="0">
                <a:solidFill>
                  <a:srgbClr val="FF0000"/>
                </a:solidFill>
                <a:sym typeface="Symbol"/>
              </a:rPr>
              <a:t>  (0.8  1.7  0.9)%</a:t>
            </a:r>
          </a:p>
          <a:p>
            <a:pPr lvl="2"/>
            <a:r>
              <a:rPr lang="fr-FR" sz="1800" dirty="0" smtClean="0">
                <a:sym typeface="Symbol"/>
              </a:rPr>
              <a:t>Th: (-0.61  0.43)%</a:t>
            </a:r>
          </a:p>
          <a:p>
            <a:pPr lvl="1"/>
            <a:r>
              <a:rPr lang="fr-FR" sz="1800" dirty="0" smtClean="0">
                <a:sym typeface="Symbol"/>
              </a:rPr>
              <a:t>WB </a:t>
            </a:r>
            <a:r>
              <a:rPr lang="fr-FR" sz="1800" dirty="0" err="1" smtClean="0">
                <a:sym typeface="Symbol"/>
              </a:rPr>
              <a:t>measurements</a:t>
            </a:r>
            <a:endParaRPr lang="fr-FR" sz="1800" dirty="0" smtClean="0">
              <a:sym typeface="Symbol"/>
            </a:endParaRPr>
          </a:p>
        </p:txBody>
      </p:sp>
      <p:pic>
        <p:nvPicPr>
          <p:cNvPr id="8196" name="Picture 4" descr="C:\Users\Pascal\AppData\Local\Temp\wzfa1c\fig4b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7"/>
          <a:stretch/>
        </p:blipFill>
        <p:spPr bwMode="auto">
          <a:xfrm>
            <a:off x="5751409" y="2555424"/>
            <a:ext cx="3368646" cy="296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7504" y="2636912"/>
            <a:ext cx="2212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 smtClean="0">
                <a:solidFill>
                  <a:srgbClr val="0000FF"/>
                </a:solidFill>
              </a:rPr>
              <a:t>N </a:t>
            </a:r>
            <a:r>
              <a:rPr lang="fr-FR" sz="1600" baseline="-25000" dirty="0">
                <a:solidFill>
                  <a:srgbClr val="0000FF"/>
                </a:solidFill>
              </a:rPr>
              <a:t>B0 → K*</a:t>
            </a:r>
            <a:r>
              <a:rPr lang="fr-FR" sz="1600" baseline="-25000" dirty="0">
                <a:solidFill>
                  <a:srgbClr val="0000FF"/>
                </a:solidFill>
                <a:sym typeface="Symbol"/>
              </a:rPr>
              <a:t> </a:t>
            </a:r>
            <a:r>
              <a:rPr lang="fr-FR" sz="1600" dirty="0">
                <a:solidFill>
                  <a:srgbClr val="0000FF"/>
                </a:solidFill>
                <a:sym typeface="Symbol"/>
              </a:rPr>
              <a:t> </a:t>
            </a:r>
            <a:r>
              <a:rPr lang="pt-BR" sz="1600" dirty="0" smtClean="0">
                <a:solidFill>
                  <a:srgbClr val="0000FF"/>
                </a:solidFill>
              </a:rPr>
              <a:t>= 5279 </a:t>
            </a:r>
            <a:r>
              <a:rPr lang="fr-FR" sz="1600" dirty="0">
                <a:solidFill>
                  <a:srgbClr val="0000FF"/>
                </a:solidFill>
                <a:sym typeface="Symbol"/>
              </a:rPr>
              <a:t></a:t>
            </a:r>
            <a:r>
              <a:rPr lang="pt-BR" sz="1600" dirty="0" smtClean="0">
                <a:solidFill>
                  <a:srgbClr val="0000FF"/>
                </a:solidFill>
              </a:rPr>
              <a:t> 93 </a:t>
            </a:r>
          </a:p>
          <a:p>
            <a:r>
              <a:rPr lang="pt-BR" sz="1600" dirty="0">
                <a:solidFill>
                  <a:srgbClr val="0000FF"/>
                </a:solidFill>
              </a:rPr>
              <a:t>N </a:t>
            </a:r>
            <a:r>
              <a:rPr lang="fr-FR" sz="1600" baseline="-25000" dirty="0">
                <a:solidFill>
                  <a:srgbClr val="0000FF"/>
                </a:solidFill>
              </a:rPr>
              <a:t>Bs → </a:t>
            </a:r>
            <a:r>
              <a:rPr lang="fr-FR" sz="1600" baseline="-25000" dirty="0">
                <a:solidFill>
                  <a:srgbClr val="0000FF"/>
                </a:solidFill>
                <a:sym typeface="Symbol"/>
              </a:rPr>
              <a:t>  </a:t>
            </a:r>
            <a:r>
              <a:rPr lang="pt-BR" sz="1600" dirty="0" smtClean="0">
                <a:solidFill>
                  <a:srgbClr val="0000FF"/>
                </a:solidFill>
              </a:rPr>
              <a:t>= 691 </a:t>
            </a:r>
            <a:r>
              <a:rPr lang="fr-FR" sz="1600" dirty="0">
                <a:solidFill>
                  <a:srgbClr val="0000FF"/>
                </a:solidFill>
                <a:sym typeface="Symbol"/>
              </a:rPr>
              <a:t></a:t>
            </a:r>
            <a:r>
              <a:rPr lang="pt-BR" sz="1600" dirty="0">
                <a:solidFill>
                  <a:srgbClr val="0000FF"/>
                </a:solidFill>
              </a:rPr>
              <a:t> </a:t>
            </a:r>
            <a:r>
              <a:rPr lang="pt-BR" sz="1600" dirty="0" smtClean="0">
                <a:solidFill>
                  <a:srgbClr val="0000FF"/>
                </a:solidFill>
              </a:rPr>
              <a:t>36 </a:t>
            </a:r>
            <a:endParaRPr lang="pt-BR" sz="16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39934" y="3207512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K</a:t>
            </a:r>
            <a:r>
              <a:rPr lang="fr-FR" baseline="30000" dirty="0">
                <a:solidFill>
                  <a:srgbClr val="0000FF"/>
                </a:solidFill>
              </a:rPr>
              <a:t>*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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72605" y="3207512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baseline="-25000" dirty="0">
                <a:solidFill>
                  <a:srgbClr val="0000FF"/>
                </a:solidFill>
              </a:rPr>
              <a:t>s</a:t>
            </a:r>
            <a:r>
              <a:rPr lang="fr-FR" dirty="0">
                <a:solidFill>
                  <a:srgbClr val="0000FF"/>
                </a:solidFill>
              </a:rPr>
              <a:t> → 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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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59832" y="5435932"/>
            <a:ext cx="4824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00B050"/>
                </a:solidFill>
              </a:rPr>
              <a:t>Invariant mass </a:t>
            </a:r>
            <a:r>
              <a:rPr lang="fr-FR" sz="2000" b="1" dirty="0" err="1" smtClean="0">
                <a:solidFill>
                  <a:srgbClr val="00B050"/>
                </a:solidFill>
              </a:rPr>
              <a:t>resolution</a:t>
            </a:r>
            <a:r>
              <a:rPr lang="fr-FR" sz="2000" b="1" dirty="0" smtClean="0">
                <a:solidFill>
                  <a:srgbClr val="00B050"/>
                </a:solidFill>
              </a:rPr>
              <a:t>: ~92 </a:t>
            </a:r>
            <a:r>
              <a:rPr lang="fr-FR" sz="2000" b="1" dirty="0">
                <a:solidFill>
                  <a:srgbClr val="00B050"/>
                </a:solidFill>
              </a:rPr>
              <a:t>MeV/c</a:t>
            </a:r>
            <a:r>
              <a:rPr lang="fr-FR" sz="2000" b="1" baseline="300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9512" y="5733256"/>
            <a:ext cx="4160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dirty="0" smtClean="0">
                <a:solidFill>
                  <a:srgbClr val="FF0000"/>
                </a:solidFill>
              </a:rPr>
              <a:t>BR(B</a:t>
            </a:r>
            <a:r>
              <a:rPr lang="fr-FR" sz="2200" baseline="-25000" dirty="0" smtClean="0">
                <a:solidFill>
                  <a:srgbClr val="FF0000"/>
                </a:solidFill>
              </a:rPr>
              <a:t>s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r>
              <a:rPr lang="fr-FR" sz="2200" dirty="0">
                <a:solidFill>
                  <a:srgbClr val="FF0000"/>
                </a:solidFill>
              </a:rPr>
              <a:t>→ </a:t>
            </a:r>
            <a:r>
              <a:rPr lang="fr-FR" sz="2200" dirty="0" smtClean="0">
                <a:solidFill>
                  <a:srgbClr val="FF0000"/>
                </a:solidFill>
                <a:sym typeface="Symbol"/>
              </a:rPr>
              <a:t> ) </a:t>
            </a:r>
            <a:r>
              <a:rPr lang="fr-FR" sz="2200" dirty="0" smtClean="0">
                <a:solidFill>
                  <a:srgbClr val="FF0000"/>
                </a:solidFill>
              </a:rPr>
              <a:t>= (3.5</a:t>
            </a:r>
            <a:r>
              <a:rPr lang="fr-FR" sz="22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FR" sz="2200" dirty="0">
                <a:solidFill>
                  <a:srgbClr val="FF0000"/>
                </a:solidFill>
                <a:sym typeface="Symbol"/>
              </a:rPr>
              <a:t> 0</a:t>
            </a:r>
            <a:r>
              <a:rPr lang="fr-FR" sz="2200" dirty="0" smtClean="0">
                <a:solidFill>
                  <a:srgbClr val="FF0000"/>
                </a:solidFill>
              </a:rPr>
              <a:t>.4)x10</a:t>
            </a:r>
            <a:r>
              <a:rPr lang="fr-FR" sz="2200" baseline="30000" dirty="0" smtClean="0">
                <a:solidFill>
                  <a:srgbClr val="FF0000"/>
                </a:solidFill>
              </a:rPr>
              <a:t>-5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endParaRPr lang="fr-FR" sz="2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24544" y="6165304"/>
            <a:ext cx="4536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6175" lvl="2" indent="-196850" eaLnBrk="0" hangingPunct="0">
              <a:spcBef>
                <a:spcPct val="20000"/>
              </a:spcBef>
              <a:buClr>
                <a:srgbClr val="33CC33"/>
              </a:buClr>
              <a:buSzPct val="70000"/>
              <a:buFont typeface="Wingdings" pitchFamily="2" charset="2"/>
              <a:buChar char="l"/>
            </a:pP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No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sizeable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deviation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from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SM</a:t>
            </a:r>
          </a:p>
        </p:txBody>
      </p:sp>
    </p:spTree>
    <p:extLst>
      <p:ext uri="{BB962C8B-B14F-4D97-AF65-F5344CB8AC3E}">
        <p14:creationId xmlns:p14="http://schemas.microsoft.com/office/powerpoint/2010/main" val="14862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</a:t>
            </a:r>
            <a:r>
              <a:rPr lang="fr-FR" dirty="0" smtClean="0"/>
              <a:t>upgrade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595378"/>
          </a:xfrm>
        </p:spPr>
        <p:txBody>
          <a:bodyPr/>
          <a:lstStyle/>
          <a:p>
            <a:r>
              <a:rPr lang="fr-FR" dirty="0" smtClean="0"/>
              <a:t>Running at ~2x10</a:t>
            </a:r>
            <a:r>
              <a:rPr lang="fr-FR" baseline="30000" dirty="0" smtClean="0"/>
              <a:t>33</a:t>
            </a:r>
            <a:r>
              <a:rPr lang="fr-FR" dirty="0" smtClean="0"/>
              <a:t>cm</a:t>
            </a:r>
            <a:r>
              <a:rPr lang="fr-FR" baseline="30000" dirty="0" smtClean="0"/>
              <a:t>-2</a:t>
            </a:r>
            <a:r>
              <a:rPr lang="fr-FR" dirty="0" smtClean="0"/>
              <a:t>s</a:t>
            </a:r>
            <a:r>
              <a:rPr lang="fr-FR" baseline="30000" dirty="0" smtClean="0"/>
              <a:t>-1</a:t>
            </a:r>
            <a:r>
              <a:rPr lang="fr-FR" dirty="0" smtClean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instead</a:t>
            </a:r>
            <a:r>
              <a:rPr lang="fr-FR" sz="2000" dirty="0" smtClean="0"/>
              <a:t> of 4x10</a:t>
            </a:r>
            <a:r>
              <a:rPr lang="fr-FR" sz="2000" baseline="30000" dirty="0" smtClean="0"/>
              <a:t>32</a:t>
            </a:r>
            <a:r>
              <a:rPr lang="fr-FR" sz="2000" dirty="0" smtClean="0"/>
              <a:t>cm</a:t>
            </a:r>
            <a:r>
              <a:rPr lang="fr-FR" sz="2000" baseline="30000" dirty="0" smtClean="0"/>
              <a:t>-2</a:t>
            </a:r>
            <a:r>
              <a:rPr lang="fr-FR" sz="2000" dirty="0" smtClean="0"/>
              <a:t>s</a:t>
            </a:r>
            <a:r>
              <a:rPr lang="fr-FR" sz="2000" baseline="30000" dirty="0" smtClean="0"/>
              <a:t>-1</a:t>
            </a:r>
            <a:r>
              <a:rPr lang="fr-FR" sz="2000" dirty="0" smtClean="0"/>
              <a:t>) </a:t>
            </a:r>
            <a:r>
              <a:rPr lang="fr-FR" dirty="0" smtClean="0"/>
              <a:t>@</a:t>
            </a:r>
            <a:r>
              <a:rPr lang="en-GB" dirty="0"/>
              <a:t> √</a:t>
            </a:r>
            <a:r>
              <a:rPr lang="en-GB" dirty="0" smtClean="0"/>
              <a:t>s =14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1"/>
            <a:r>
              <a:rPr lang="en-GB" dirty="0" smtClean="0"/>
              <a:t>After LS2: ~2019</a:t>
            </a:r>
          </a:p>
          <a:p>
            <a:r>
              <a:rPr lang="fr-FR" dirty="0"/>
              <a:t>Full software </a:t>
            </a:r>
            <a:r>
              <a:rPr lang="fr-FR" dirty="0" smtClean="0"/>
              <a:t>trigger</a:t>
            </a:r>
          </a:p>
          <a:p>
            <a:pPr lvl="1"/>
            <a:r>
              <a:rPr lang="en-US" dirty="0"/>
              <a:t>DAQ @ 40MHz</a:t>
            </a:r>
          </a:p>
          <a:p>
            <a:pPr lvl="2"/>
            <a:r>
              <a:rPr lang="en-US" dirty="0"/>
              <a:t>Change in the readout electronics</a:t>
            </a:r>
          </a:p>
          <a:p>
            <a:pPr lvl="1"/>
            <a:r>
              <a:rPr lang="en-US" dirty="0"/>
              <a:t>Lower PMT gain </a:t>
            </a:r>
          </a:p>
          <a:p>
            <a:pPr lvl="2"/>
            <a:r>
              <a:rPr lang="en-US" dirty="0"/>
              <a:t>Higher luminosity</a:t>
            </a:r>
          </a:p>
          <a:p>
            <a:pPr lvl="2"/>
            <a:r>
              <a:rPr lang="en-US" dirty="0" smtClean="0"/>
              <a:t>Ageing</a:t>
            </a:r>
          </a:p>
          <a:p>
            <a:pPr lvl="1"/>
            <a:r>
              <a:rPr lang="en-US" dirty="0"/>
              <a:t>New electronics under development : 5 times more </a:t>
            </a:r>
            <a:r>
              <a:rPr lang="en-US" dirty="0" smtClean="0"/>
              <a:t>gain</a:t>
            </a:r>
          </a:p>
          <a:p>
            <a:pPr lvl="2"/>
            <a:r>
              <a:rPr lang="en-US" dirty="0" smtClean="0"/>
              <a:t>See poster session</a:t>
            </a:r>
            <a:endParaRPr lang="en-US" dirty="0"/>
          </a:p>
          <a:p>
            <a:pPr lvl="1"/>
            <a:r>
              <a:rPr lang="en-US" dirty="0"/>
              <a:t>PS and SPD shall be </a:t>
            </a:r>
            <a:r>
              <a:rPr lang="en-US" dirty="0" smtClean="0"/>
              <a:t>removed (mainly </a:t>
            </a:r>
            <a:r>
              <a:rPr lang="en-US" dirty="0"/>
              <a:t>contribute to L0 trigger</a:t>
            </a:r>
            <a:r>
              <a:rPr lang="en-US" dirty="0" smtClean="0"/>
              <a:t>)</a:t>
            </a:r>
          </a:p>
          <a:p>
            <a:r>
              <a:rPr lang="fr-FR" dirty="0" err="1"/>
              <a:t>LHCb</a:t>
            </a:r>
            <a:r>
              <a:rPr lang="fr-FR" dirty="0"/>
              <a:t> upgrade PID TDR: CERN/LHCC </a:t>
            </a:r>
            <a:r>
              <a:rPr lang="fr-FR" dirty="0" smtClean="0"/>
              <a:t>2013-022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 Upgrade </a:t>
            </a:r>
            <a:r>
              <a:rPr lang="en-US" dirty="0" err="1"/>
              <a:t>LoI</a:t>
            </a:r>
            <a:r>
              <a:rPr lang="en-US" dirty="0"/>
              <a:t>: CERN-LHCC-2011-001 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 Upgrade Framework TDR: </a:t>
            </a:r>
            <a:r>
              <a:rPr lang="en-US" dirty="0" smtClean="0"/>
              <a:t>CERN-LHCC-2012-007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1093" y="5157192"/>
            <a:ext cx="1174200" cy="174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42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564600"/>
          </a:xfrm>
        </p:spPr>
        <p:txBody>
          <a:bodyPr/>
          <a:lstStyle/>
          <a:p>
            <a:pPr lvl="1"/>
            <a:r>
              <a:rPr lang="en-GB" b="1" dirty="0" smtClean="0"/>
              <a:t>The calorimeters are running smoothly!</a:t>
            </a:r>
          </a:p>
          <a:p>
            <a:pPr lvl="2"/>
            <a:r>
              <a:rPr lang="en-GB" dirty="0" smtClean="0"/>
              <a:t>O(10</a:t>
            </a:r>
            <a:r>
              <a:rPr lang="en-GB" baseline="30000" dirty="0" smtClean="0"/>
              <a:t>-3</a:t>
            </a:r>
            <a:r>
              <a:rPr lang="en-GB" dirty="0" smtClean="0"/>
              <a:t>) dead channels </a:t>
            </a:r>
          </a:p>
          <a:p>
            <a:pPr lvl="1"/>
            <a:r>
              <a:rPr lang="en-GB" b="1" dirty="0" smtClean="0"/>
              <a:t>and performing well:</a:t>
            </a:r>
          </a:p>
          <a:p>
            <a:pPr lvl="2"/>
            <a:r>
              <a:rPr lang="en-GB" dirty="0" smtClean="0"/>
              <a:t>Trigger capabilities: hadron, electron, photon</a:t>
            </a:r>
          </a:p>
          <a:p>
            <a:pPr lvl="3"/>
            <a:r>
              <a:rPr lang="en-GB" dirty="0" smtClean="0"/>
              <a:t>Key role in the </a:t>
            </a:r>
            <a:r>
              <a:rPr lang="en-GB" smtClean="0"/>
              <a:t>trigger system</a:t>
            </a:r>
            <a:endParaRPr lang="en-GB" dirty="0" smtClean="0"/>
          </a:p>
          <a:p>
            <a:pPr lvl="2"/>
            <a:r>
              <a:rPr lang="en-GB" dirty="0" smtClean="0"/>
              <a:t>Energy resolution</a:t>
            </a:r>
          </a:p>
          <a:p>
            <a:pPr lvl="3"/>
            <a:r>
              <a:rPr lang="en-GB" dirty="0" smtClean="0"/>
              <a:t>Important measurements achieved:</a:t>
            </a:r>
          </a:p>
          <a:p>
            <a:pPr lvl="4"/>
            <a:r>
              <a:rPr lang="en-GB" dirty="0" smtClean="0"/>
              <a:t> b </a:t>
            </a:r>
            <a:r>
              <a:rPr lang="fr-FR" dirty="0"/>
              <a:t>→ </a:t>
            </a:r>
            <a:r>
              <a:rPr lang="fr-FR" dirty="0" smtClean="0"/>
              <a:t>s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 </a:t>
            </a:r>
            <a:r>
              <a:rPr lang="fr-FR" dirty="0" smtClean="0">
                <a:sym typeface="Symbol"/>
              </a:rPr>
              <a:t>(</a:t>
            </a:r>
            <a:r>
              <a:rPr lang="fr-FR" dirty="0" smtClean="0"/>
              <a:t>B</a:t>
            </a:r>
            <a:r>
              <a:rPr lang="fr-FR" baseline="30000" dirty="0" smtClean="0"/>
              <a:t>0</a:t>
            </a:r>
            <a:r>
              <a:rPr lang="fr-FR" dirty="0" smtClean="0"/>
              <a:t> </a:t>
            </a:r>
            <a:r>
              <a:rPr lang="fr-FR" dirty="0"/>
              <a:t>→ K</a:t>
            </a:r>
            <a:r>
              <a:rPr lang="fr-FR" baseline="30000" dirty="0"/>
              <a:t>*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, </a:t>
            </a:r>
            <a:r>
              <a:rPr lang="fr-FR" dirty="0" smtClean="0"/>
              <a:t>B</a:t>
            </a:r>
            <a:r>
              <a:rPr lang="fr-FR" baseline="-25000" dirty="0" smtClean="0"/>
              <a:t>s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>
                <a:sym typeface="Symbol"/>
              </a:rPr>
              <a:t> </a:t>
            </a:r>
            <a:r>
              <a:rPr lang="fr-FR" dirty="0" smtClean="0">
                <a:sym typeface="Symbol"/>
              </a:rPr>
              <a:t>), etc.</a:t>
            </a:r>
            <a:endParaRPr lang="en-GB" dirty="0" smtClean="0"/>
          </a:p>
          <a:p>
            <a:pPr lvl="1"/>
            <a:r>
              <a:rPr lang="en-GB" dirty="0" smtClean="0"/>
              <a:t>Significant ageing (PMT, scintillators) … as expected</a:t>
            </a:r>
          </a:p>
          <a:p>
            <a:pPr lvl="2"/>
            <a:r>
              <a:rPr lang="en-GB" dirty="0" smtClean="0"/>
              <a:t>Under control thanks to “frequent calibrations”</a:t>
            </a:r>
          </a:p>
          <a:p>
            <a:pPr lvl="2"/>
            <a:r>
              <a:rPr lang="en-GB" dirty="0" smtClean="0"/>
              <a:t>New calibration procedure for RUN 2</a:t>
            </a:r>
          </a:p>
          <a:p>
            <a:pPr lvl="3"/>
            <a:r>
              <a:rPr lang="en-GB" dirty="0" smtClean="0"/>
              <a:t>Automation of  HV PMT adjustment procedures after each fill</a:t>
            </a:r>
          </a:p>
          <a:p>
            <a:pPr lvl="1"/>
            <a:r>
              <a:rPr lang="fr-FR" dirty="0" err="1" smtClean="0"/>
              <a:t>Calorimeter</a:t>
            </a:r>
            <a:r>
              <a:rPr lang="fr-FR" dirty="0" smtClean="0"/>
              <a:t> (</a:t>
            </a:r>
            <a:r>
              <a:rPr lang="fr-FR" dirty="0" err="1" smtClean="0"/>
              <a:t>LHCb</a:t>
            </a:r>
            <a:r>
              <a:rPr lang="fr-FR" dirty="0" smtClean="0"/>
              <a:t>) upgrade to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/>
              <a:t>at </a:t>
            </a:r>
            <a:r>
              <a:rPr lang="en-US" dirty="0">
                <a:latin typeface="Lucida Calligraphy"/>
                <a:ea typeface="AppleGothic"/>
                <a:cs typeface="Lucida Calligraphy"/>
              </a:rPr>
              <a:t>L </a:t>
            </a:r>
            <a:r>
              <a:rPr lang="fr-FR" dirty="0" smtClean="0"/>
              <a:t>~2x10</a:t>
            </a:r>
            <a:r>
              <a:rPr lang="fr-FR" baseline="30000" dirty="0" smtClean="0"/>
              <a:t>33</a:t>
            </a:r>
            <a:r>
              <a:rPr lang="fr-FR" dirty="0" smtClean="0"/>
              <a:t>cm</a:t>
            </a:r>
            <a:r>
              <a:rPr lang="fr-FR" baseline="30000" dirty="0" smtClean="0"/>
              <a:t>-2</a:t>
            </a:r>
            <a:r>
              <a:rPr lang="fr-FR" dirty="0" smtClean="0"/>
              <a:t>s</a:t>
            </a:r>
            <a:r>
              <a:rPr lang="fr-FR" baseline="30000" dirty="0" smtClean="0"/>
              <a:t>-1  </a:t>
            </a:r>
            <a:r>
              <a:rPr lang="fr-FR" dirty="0" smtClean="0"/>
              <a:t>&gt; 2020</a:t>
            </a:r>
          </a:p>
          <a:p>
            <a:pPr lvl="1"/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talks</a:t>
            </a:r>
            <a:r>
              <a:rPr lang="fr-FR" dirty="0"/>
              <a:t> </a:t>
            </a:r>
            <a:r>
              <a:rPr lang="fr-FR" dirty="0" smtClean="0"/>
              <a:t>&amp; posters @ TIPP</a:t>
            </a:r>
          </a:p>
          <a:p>
            <a:pPr lvl="2"/>
            <a:r>
              <a:rPr lang="fr-FR" dirty="0" smtClean="0"/>
              <a:t>Trigger, VELO, RICH, </a:t>
            </a:r>
            <a:r>
              <a:rPr lang="fr-FR" dirty="0" err="1" smtClean="0"/>
              <a:t>SciFi</a:t>
            </a:r>
            <a:r>
              <a:rPr lang="fr-FR" dirty="0" smtClean="0"/>
              <a:t>, etc.</a:t>
            </a:r>
            <a:endParaRPr lang="en-GB" dirty="0" smtClean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&amp; Conclusion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!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-27384"/>
            <a:ext cx="9144000" cy="1854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  <p:grpSp>
        <p:nvGrpSpPr>
          <p:cNvPr id="9" name="Group 52"/>
          <p:cNvGrpSpPr/>
          <p:nvPr/>
        </p:nvGrpSpPr>
        <p:grpSpPr>
          <a:xfrm>
            <a:off x="-36512" y="673446"/>
            <a:ext cx="9180512" cy="4754222"/>
            <a:chOff x="-36512" y="673446"/>
            <a:chExt cx="9180512" cy="4754222"/>
          </a:xfrm>
        </p:grpSpPr>
        <p:sp>
          <p:nvSpPr>
            <p:cNvPr id="10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51"/>
            <p:cNvGrpSpPr/>
            <p:nvPr/>
          </p:nvGrpSpPr>
          <p:grpSpPr>
            <a:xfrm>
              <a:off x="-36512" y="673446"/>
              <a:ext cx="9180512" cy="4754222"/>
              <a:chOff x="-36512" y="673446"/>
              <a:chExt cx="9180512" cy="4754222"/>
            </a:xfrm>
          </p:grpSpPr>
          <p:grpSp>
            <p:nvGrpSpPr>
              <p:cNvPr id="15" name="Group 41"/>
              <p:cNvGrpSpPr/>
              <p:nvPr/>
            </p:nvGrpSpPr>
            <p:grpSpPr>
              <a:xfrm>
                <a:off x="-36512" y="673446"/>
                <a:ext cx="9028112" cy="4754222"/>
                <a:chOff x="115888" y="673446"/>
                <a:chExt cx="9028112" cy="4754222"/>
              </a:xfrm>
            </p:grpSpPr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" name="TextBox 22"/>
                <p:cNvSpPr txBox="1"/>
                <p:nvPr/>
              </p:nvSpPr>
              <p:spPr>
                <a:xfrm>
                  <a:off x="381000" y="4267200"/>
                  <a:ext cx="304800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>
                      <a:solidFill>
                        <a:srgbClr val="0000FF"/>
                      </a:solidFill>
                    </a:rPr>
                    <a:t>Excellent muon </a:t>
                  </a:r>
                  <a:r>
                    <a:rPr lang="fr-FR" dirty="0" err="1">
                      <a:solidFill>
                        <a:srgbClr val="0000FF"/>
                      </a:solidFill>
                    </a:rPr>
                    <a:t>identication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 </a:t>
                  </a:r>
                  <a:r>
                    <a:rPr lang="fr-FR" dirty="0" smtClean="0">
                      <a:solidFill>
                        <a:srgbClr val="0000FF"/>
                      </a:solidFill>
                    </a:rPr>
                    <a:t>= 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97%, </a:t>
                  </a:r>
                  <a:r>
                    <a:rPr lang="fr-FR" dirty="0" err="1">
                      <a:solidFill>
                        <a:srgbClr val="0000FF"/>
                      </a:solidFill>
                    </a:rPr>
                    <a:t>misid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 2%</a:t>
                  </a:r>
                  <a:endParaRPr lang="en-GB" b="1" i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 flipH="1" flipV="1">
                  <a:off x="4364360" y="4152900"/>
                  <a:ext cx="1152128" cy="284212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2"/>
                <p:cNvSpPr>
                  <a:spLocks noChangeShapeType="1"/>
                </p:cNvSpPr>
                <p:nvPr/>
              </p:nvSpPr>
              <p:spPr bwMode="auto">
                <a:xfrm>
                  <a:off x="6357918" y="1638300"/>
                  <a:ext cx="928694" cy="13335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TextBox 23"/>
                <p:cNvSpPr txBox="1"/>
                <p:nvPr/>
              </p:nvSpPr>
              <p:spPr>
                <a:xfrm>
                  <a:off x="115888" y="673446"/>
                  <a:ext cx="1824366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dirty="0">
                      <a:solidFill>
                        <a:srgbClr val="0000FF"/>
                      </a:solidFill>
                    </a:rPr>
                    <a:t>σ(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E)/E ~ 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70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%/√E </a:t>
                  </a:r>
                  <a:r>
                    <a:rPr lang="en-US" altLang="fr-FR" dirty="0">
                      <a:solidFill>
                        <a:srgbClr val="0000FF"/>
                      </a:solidFill>
                      <a:sym typeface="Symbol"/>
                    </a:rPr>
                    <a:t>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 10%</a:t>
                  </a:r>
                  <a:endParaRPr lang="en-GB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" name="TextBox 24"/>
                <p:cNvSpPr txBox="1"/>
                <p:nvPr/>
              </p:nvSpPr>
              <p:spPr>
                <a:xfrm>
                  <a:off x="2060104" y="764704"/>
                  <a:ext cx="2592288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dirty="0">
                      <a:solidFill>
                        <a:srgbClr val="0000FF"/>
                      </a:solidFill>
                    </a:rPr>
                    <a:t>σ(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E)/E ~ 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10%/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√E </a:t>
                  </a:r>
                  <a:r>
                    <a:rPr lang="en-US" altLang="fr-FR" dirty="0">
                      <a:solidFill>
                        <a:srgbClr val="0000FF"/>
                      </a:solidFill>
                      <a:sym typeface="Symbol"/>
                    </a:rPr>
                    <a:t>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1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%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σ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</a:rPr>
                    <a:t>m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~90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B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0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*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</a:t>
                  </a:r>
                  <a:endParaRPr lang="en-GB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2" name="TextBox 27"/>
                <p:cNvSpPr txBox="1"/>
                <p:nvPr/>
              </p:nvSpPr>
              <p:spPr>
                <a:xfrm>
                  <a:off x="4724400" y="971552"/>
                  <a:ext cx="299084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0000FF"/>
                      </a:solidFill>
                    </a:rPr>
                    <a:t>σ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</a:rPr>
                    <a:t>m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~8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B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+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J/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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en-US" baseline="30000" dirty="0">
                      <a:solidFill>
                        <a:srgbClr val="0000FF"/>
                      </a:solidFill>
                    </a:rPr>
                    <a:t>+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,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25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B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 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µ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  <a:sym typeface="Symbol"/>
                    </a:rPr>
                    <a:t>+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µ- </a:t>
                  </a:r>
                  <a:endParaRPr lang="en-GB" b="1" i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3" name="TextBox 29"/>
                <p:cNvSpPr txBox="1"/>
                <p:nvPr/>
              </p:nvSpPr>
              <p:spPr>
                <a:xfrm>
                  <a:off x="4514287" y="4437112"/>
                  <a:ext cx="3450473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(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k 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 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) 90% for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(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k 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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) 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&lt;10%</a:t>
                  </a:r>
                  <a:endParaRPr lang="en-GB" b="1" i="1" dirty="0" smtClean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6" name="TextBox 30"/>
              <p:cNvSpPr txBox="1"/>
              <p:nvPr/>
            </p:nvSpPr>
            <p:spPr>
              <a:xfrm>
                <a:off x="7562840" y="1676400"/>
                <a:ext cx="1581160" cy="92333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00FF"/>
                    </a:solidFill>
                  </a:rPr>
                  <a:t>~20 µm IP resolution at P</a:t>
                </a:r>
                <a:r>
                  <a:rPr lang="en-GB" baseline="-25000" dirty="0" smtClean="0">
                    <a:solidFill>
                      <a:srgbClr val="0000FF"/>
                    </a:solidFill>
                  </a:rPr>
                  <a:t>T </a:t>
                </a:r>
                <a:r>
                  <a:rPr lang="en-GB" dirty="0" smtClean="0">
                    <a:solidFill>
                      <a:srgbClr val="0000FF"/>
                    </a:solidFill>
                  </a:rPr>
                  <a:t>&gt; 2 </a:t>
                </a:r>
                <a:r>
                  <a:rPr lang="en-GB" dirty="0" err="1" smtClean="0">
                    <a:solidFill>
                      <a:srgbClr val="0000FF"/>
                    </a:solidFill>
                  </a:rPr>
                  <a:t>GeV</a:t>
                </a:r>
                <a:endParaRPr lang="en-GB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8153400" y="2599730"/>
                <a:ext cx="257933" cy="60067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4724400" y="1676400"/>
              <a:ext cx="1143744" cy="990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  <a:solidFill>
            <a:srgbClr val="F0A22E"/>
          </a:solidFill>
          <a:ln w="12700" cap="rnd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>
            <a:off x="7679192" y="3305735"/>
            <a:ext cx="960515" cy="375093"/>
            <a:chOff x="4734" y="2990"/>
            <a:chExt cx="572" cy="212"/>
          </a:xfrm>
        </p:grpSpPr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47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H="1">
              <a:off x="50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4854" y="299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4991" y="2990"/>
              <a:ext cx="1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43" name="TextBox 22"/>
          <p:cNvSpPr txBox="1"/>
          <p:nvPr/>
        </p:nvSpPr>
        <p:spPr>
          <a:xfrm>
            <a:off x="323528" y="5253007"/>
            <a:ext cx="8496944" cy="1200329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Great Vertex Resolution! Primary/secondary separation, proper time resolution.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Excellent momentum and mass resolution.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Outstanding PID (K-π) and μ reconstruction.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Dedicated Trigger system for B and C!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6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Pascal </a:t>
            </a:r>
            <a:r>
              <a:rPr lang="en-GB" dirty="0" err="1" smtClean="0"/>
              <a:t>Perret</a:t>
            </a:r>
            <a:r>
              <a:rPr lang="en-GB" dirty="0" smtClean="0"/>
              <a:t>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readout</a:t>
            </a:r>
            <a:r>
              <a:rPr lang="fr-FR" dirty="0" smtClean="0"/>
              <a:t> system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6" name="Picture 4" descr="CALOEL2"/>
          <p:cNvPicPr>
            <a:picLocks noChangeAspect="1" noChangeArrowheads="1"/>
          </p:cNvPicPr>
          <p:nvPr/>
        </p:nvPicPr>
        <p:blipFill rotWithShape="1">
          <a:blip r:embed="rId2" cstate="print"/>
          <a:srcRect l="2863" t="-1773" r="34146"/>
          <a:stretch/>
        </p:blipFill>
        <p:spPr bwMode="auto">
          <a:xfrm>
            <a:off x="-36512" y="974001"/>
            <a:ext cx="6128591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SCN43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0642" y="1294661"/>
            <a:ext cx="1928794" cy="2250063"/>
          </a:xfrm>
          <a:prstGeom prst="rect">
            <a:avLst/>
          </a:prstGeom>
          <a:noFill/>
        </p:spPr>
      </p:pic>
      <p:pic>
        <p:nvPicPr>
          <p:cNvPr id="8" name="Picture 2" descr="C:\Documents and Settings\Pascal Perret\Mes documents\LHCb\rap_acti\Rap 2008\Photos 2008\Compress\preshow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890213" y="4559561"/>
            <a:ext cx="2530466" cy="1412353"/>
          </a:xfrm>
          <a:prstGeom prst="rect">
            <a:avLst/>
          </a:prstGeom>
          <a:noFill/>
        </p:spPr>
      </p:pic>
      <p:pic>
        <p:nvPicPr>
          <p:cNvPr id="9" name="Picture 5" descr="avec_P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722" y="3629038"/>
            <a:ext cx="1554162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7596336" y="620688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192 ECAL FEB</a:t>
            </a:r>
          </a:p>
          <a:p>
            <a:r>
              <a:rPr lang="fr-FR" sz="1400" dirty="0" smtClean="0"/>
              <a:t> 54  HCAL </a:t>
            </a:r>
            <a:r>
              <a:rPr lang="fr-FR" sz="1400" dirty="0"/>
              <a:t>FEB</a:t>
            </a:r>
          </a:p>
          <a:p>
            <a:r>
              <a:rPr lang="fr-FR" sz="1400" dirty="0" smtClean="0"/>
              <a:t>12-bit ADC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524328" y="384188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100 PS/SPD FEB</a:t>
            </a:r>
          </a:p>
          <a:p>
            <a:r>
              <a:rPr lang="fr-FR" sz="1400" dirty="0" smtClean="0"/>
              <a:t>10-bit ADC</a:t>
            </a:r>
            <a:endParaRPr lang="fr-FR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4932040" y="129466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40 MHz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932040" y="25556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 MHz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932040" y="50131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 MHz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32040" y="39957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40 MHz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932040" y="57959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40 MHz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627784" y="62373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40 MHz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949436" y="2204864"/>
            <a:ext cx="1159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32 </a:t>
            </a:r>
            <a:r>
              <a:rPr lang="fr-FR" sz="1400" dirty="0" err="1" smtClean="0"/>
              <a:t>channels</a:t>
            </a:r>
            <a:endParaRPr lang="fr-FR" sz="1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956376" y="5065439"/>
            <a:ext cx="1159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64 </a:t>
            </a:r>
            <a:r>
              <a:rPr lang="fr-FR" sz="1400" dirty="0" err="1" smtClean="0"/>
              <a:t>channels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42033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53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ECAL </a:t>
            </a:r>
            <a:r>
              <a:rPr lang="fr-FR" dirty="0" err="1"/>
              <a:t>ageing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61665"/>
          </a:xfrm>
        </p:spPr>
        <p:txBody>
          <a:bodyPr/>
          <a:lstStyle/>
          <a:p>
            <a:r>
              <a:rPr lang="en-GB" dirty="0" smtClean="0"/>
              <a:t>After calibration (preliminary, 2011 data):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 dirty="0"/>
          </a:p>
        </p:txBody>
      </p:sp>
      <p:grpSp>
        <p:nvGrpSpPr>
          <p:cNvPr id="6" name="Groupe 5"/>
          <p:cNvGrpSpPr/>
          <p:nvPr/>
        </p:nvGrpSpPr>
        <p:grpSpPr>
          <a:xfrm>
            <a:off x="0" y="1268760"/>
            <a:ext cx="5940152" cy="3893850"/>
            <a:chOff x="827584" y="2420888"/>
            <a:chExt cx="6624736" cy="4037866"/>
          </a:xfrm>
        </p:grpSpPr>
        <p:grpSp>
          <p:nvGrpSpPr>
            <p:cNvPr id="10" name="Group 11"/>
            <p:cNvGrpSpPr/>
            <p:nvPr/>
          </p:nvGrpSpPr>
          <p:grpSpPr>
            <a:xfrm>
              <a:off x="827584" y="2420888"/>
              <a:ext cx="6624736" cy="4037866"/>
              <a:chOff x="152400" y="2236316"/>
              <a:chExt cx="5019675" cy="2967038"/>
            </a:xfrm>
          </p:grpSpPr>
          <p:pic>
            <p:nvPicPr>
              <p:cNvPr id="11" name="Picture 14" descr="trending2011allPi0mTrend_allPV_pol0_R10R11R11a.pdf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2236316"/>
                <a:ext cx="4927600" cy="2967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10"/>
              <p:cNvSpPr txBox="1"/>
              <p:nvPr/>
            </p:nvSpPr>
            <p:spPr>
              <a:xfrm>
                <a:off x="4944449" y="4577834"/>
                <a:ext cx="227626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10</a:t>
                </a:r>
                <a:r>
                  <a:rPr lang="en-US" sz="1200" b="1" baseline="30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12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907704" y="2904428"/>
              <a:ext cx="49685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/>
                <a:t>April </a:t>
              </a:r>
              <a:r>
                <a:rPr lang="en-US" sz="2400" dirty="0" smtClean="0"/>
                <a:t>    May  June      July  August</a:t>
              </a:r>
              <a:endParaRPr lang="fr-FR" sz="2400" dirty="0"/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51077" r="7226" b="1193"/>
          <a:stretch/>
        </p:blipFill>
        <p:spPr bwMode="auto">
          <a:xfrm>
            <a:off x="4746214" y="3215685"/>
            <a:ext cx="4397786" cy="339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380312" y="42210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2012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2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56"/>
          <p:cNvGrpSpPr/>
          <p:nvPr/>
        </p:nvGrpSpPr>
        <p:grpSpPr>
          <a:xfrm>
            <a:off x="5292080" y="1794143"/>
            <a:ext cx="3480318" cy="2354937"/>
            <a:chOff x="5029200" y="914400"/>
            <a:chExt cx="3480318" cy="235493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19" t="17899" r="8832" b="44304"/>
            <a:stretch>
              <a:fillRect/>
            </a:stretch>
          </p:blipFill>
          <p:spPr bwMode="auto">
            <a:xfrm>
              <a:off x="5029200" y="1120774"/>
              <a:ext cx="3480318" cy="214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54"/>
            <p:cNvSpPr txBox="1"/>
            <p:nvPr/>
          </p:nvSpPr>
          <p:spPr>
            <a:xfrm>
              <a:off x="6019800" y="914400"/>
              <a:ext cx="2133600" cy="43088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Longitudinal dose in HCAL, </a:t>
              </a:r>
              <a:br>
                <a:rPr kumimoji="0" lang="en-US" sz="1400" b="1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400" b="1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cell closest to the beam</a:t>
              </a:r>
              <a:endPara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55"/>
            <p:cNvSpPr txBox="1"/>
            <p:nvPr/>
          </p:nvSpPr>
          <p:spPr>
            <a:xfrm>
              <a:off x="5715000" y="2838450"/>
              <a:ext cx="2667000" cy="43088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0         1        2         3         4         5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HCAL tile row</a:t>
              </a:r>
              <a:endPara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HCAL </a:t>
            </a:r>
            <a:r>
              <a:rPr lang="fr-FR" dirty="0" err="1"/>
              <a:t>ageing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169551"/>
          </a:xfrm>
        </p:spPr>
        <p:txBody>
          <a:bodyPr/>
          <a:lstStyle/>
          <a:p>
            <a:pPr lvl="1"/>
            <a:r>
              <a:rPr lang="fr-FR" baseline="30000" dirty="0" smtClean="0"/>
              <a:t>137</a:t>
            </a:r>
            <a:r>
              <a:rPr lang="fr-FR" dirty="0" smtClean="0"/>
              <a:t>Cs source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llow </a:t>
            </a:r>
            <a:r>
              <a:rPr lang="en-US" dirty="0"/>
              <a:t>to separate the light yield degradation from the PMT gain </a:t>
            </a:r>
            <a:r>
              <a:rPr lang="en-US" dirty="0" smtClean="0"/>
              <a:t>loss</a:t>
            </a:r>
          </a:p>
          <a:p>
            <a:pPr lvl="2"/>
            <a:r>
              <a:rPr lang="en-US" dirty="0"/>
              <a:t>Radiation damage of tiles and </a:t>
            </a:r>
            <a:r>
              <a:rPr lang="en-US" dirty="0" smtClean="0"/>
              <a:t>fibers 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80" y="2129631"/>
            <a:ext cx="465772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315272" y="4247217"/>
            <a:ext cx="3505200" cy="206210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>
              <a:buClr>
                <a:srgbClr val="336600"/>
              </a:buClr>
            </a:pPr>
            <a:r>
              <a:rPr lang="en-US" sz="1600" b="0" dirty="0" smtClean="0"/>
              <a:t>The hadronic shower maximum lays ~ within the tile row 0; the dose in the row 5 is much less. Radiation damage of scintillator tiles and fibers can therefore manifest itself as a decrease of relative response of upstream rows (0, 1) with respect to row 5. </a:t>
            </a:r>
          </a:p>
        </p:txBody>
      </p:sp>
    </p:spTree>
    <p:extLst>
      <p:ext uri="{BB962C8B-B14F-4D97-AF65-F5344CB8AC3E}">
        <p14:creationId xmlns:p14="http://schemas.microsoft.com/office/powerpoint/2010/main" val="39337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HCAL </a:t>
            </a:r>
            <a:r>
              <a:rPr lang="fr-FR" dirty="0" err="1"/>
              <a:t>ageing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732508"/>
          </a:xfrm>
        </p:spPr>
        <p:txBody>
          <a:bodyPr/>
          <a:lstStyle/>
          <a:p>
            <a:pPr lvl="2"/>
            <a:r>
              <a:rPr lang="en-US" dirty="0"/>
              <a:t>Radiation damage of tiles and </a:t>
            </a:r>
            <a:r>
              <a:rPr lang="en-US" dirty="0" smtClean="0"/>
              <a:t>fibers</a:t>
            </a:r>
          </a:p>
          <a:p>
            <a:pPr lvl="3"/>
            <a:r>
              <a:rPr lang="en-US" dirty="0"/>
              <a:t>30-Aug </a:t>
            </a:r>
            <a:r>
              <a:rPr lang="en-US" dirty="0" err="1"/>
              <a:t>vs</a:t>
            </a:r>
            <a:r>
              <a:rPr lang="en-US" dirty="0"/>
              <a:t> 29-Mar (758 pb</a:t>
            </a:r>
            <a:r>
              <a:rPr lang="en-US" baseline="30000" dirty="0"/>
              <a:t>-1</a:t>
            </a:r>
            <a:r>
              <a:rPr lang="en-US" dirty="0" smtClean="0"/>
              <a:t>) 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2883" t="12353" r="2883" b="4118"/>
          <a:stretch>
            <a:fillRect/>
          </a:stretch>
        </p:blipFill>
        <p:spPr bwMode="auto">
          <a:xfrm>
            <a:off x="35496" y="1556792"/>
            <a:ext cx="2165173" cy="16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 l="2883" t="12353" r="2883" b="4118"/>
          <a:stretch>
            <a:fillRect/>
          </a:stretch>
        </p:blipFill>
        <p:spPr bwMode="auto">
          <a:xfrm>
            <a:off x="2207924" y="1573434"/>
            <a:ext cx="2165173" cy="160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 l="2883" t="12353" r="2883" b="4118"/>
          <a:stretch>
            <a:fillRect/>
          </a:stretch>
        </p:blipFill>
        <p:spPr bwMode="auto">
          <a:xfrm>
            <a:off x="4368164" y="1556793"/>
            <a:ext cx="2165173" cy="160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 cstate="print"/>
          <a:srcRect l="2883" t="13529" r="2883" b="4118"/>
          <a:stretch>
            <a:fillRect/>
          </a:stretch>
        </p:blipFill>
        <p:spPr bwMode="auto">
          <a:xfrm>
            <a:off x="6516216" y="1595988"/>
            <a:ext cx="2165173" cy="1578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7" cstate="print"/>
          <a:srcRect l="2883" t="12353" r="2883" b="4118"/>
          <a:stretch>
            <a:fillRect/>
          </a:stretch>
        </p:blipFill>
        <p:spPr bwMode="auto">
          <a:xfrm>
            <a:off x="39508" y="3140968"/>
            <a:ext cx="2157148" cy="159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31" y="3300443"/>
            <a:ext cx="5657528" cy="3152893"/>
          </a:xfrm>
          <a:prstGeom prst="rect">
            <a:avLst/>
          </a:prstGeom>
        </p:spPr>
      </p:pic>
      <p:sp>
        <p:nvSpPr>
          <p:cNvPr id="11" name="TextBox 63"/>
          <p:cNvSpPr txBox="1"/>
          <p:nvPr/>
        </p:nvSpPr>
        <p:spPr>
          <a:xfrm>
            <a:off x="2233330" y="3300443"/>
            <a:ext cx="133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1600" b="0" dirty="0" smtClean="0"/>
              <a:t>Further decrease in the centre</a:t>
            </a:r>
            <a:endParaRPr lang="en-US" sz="1600" b="0" dirty="0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449206"/>
              </p:ext>
            </p:extLst>
          </p:nvPr>
        </p:nvGraphicFramePr>
        <p:xfrm>
          <a:off x="4067944" y="5733256"/>
          <a:ext cx="172878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7" name="Équation" r:id="rId9" imgW="1549080" imgH="253800" progId="Equation.3">
                  <p:embed/>
                </p:oleObj>
              </mc:Choice>
              <mc:Fallback>
                <p:oleObj name="Équation" r:id="rId9" imgW="1549080" imgH="253800" progId="Equation.3">
                  <p:embed/>
                  <p:pic>
                    <p:nvPicPr>
                      <p:cNvPr id="0" name="Obje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5733256"/>
                        <a:ext cx="1728787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51389" y="5090536"/>
            <a:ext cx="3531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At </a:t>
            </a:r>
            <a:r>
              <a:rPr lang="en-US" sz="2000" dirty="0">
                <a:solidFill>
                  <a:srgbClr val="0000FF"/>
                </a:solidFill>
              </a:rPr>
              <a:t>low doses, it develops </a:t>
            </a:r>
            <a:r>
              <a:rPr lang="en-US" sz="2000" dirty="0" smtClean="0">
                <a:solidFill>
                  <a:srgbClr val="0000FF"/>
                </a:solidFill>
              </a:rPr>
              <a:t>~linearly </a:t>
            </a:r>
            <a:r>
              <a:rPr lang="en-US" sz="2000" dirty="0">
                <a:solidFill>
                  <a:srgbClr val="0000FF"/>
                </a:solidFill>
              </a:rPr>
              <a:t>in </a:t>
            </a:r>
            <a:r>
              <a:rPr lang="en-US" sz="2000" dirty="0" smtClean="0">
                <a:solidFill>
                  <a:srgbClr val="0000FF"/>
                </a:solidFill>
              </a:rPr>
              <a:t>time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520" y="3140968"/>
            <a:ext cx="11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Row4/R5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51520" y="1556792"/>
            <a:ext cx="11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Row0/R5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2377152" y="1556792"/>
            <a:ext cx="11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Row1/R5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537392" y="1556792"/>
            <a:ext cx="11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Row2/R5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697632" y="1556792"/>
            <a:ext cx="11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Row3/R5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23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 l="4867" t="12178" r="4867" b="6447"/>
          <a:stretch>
            <a:fillRect/>
          </a:stretch>
        </p:blipFill>
        <p:spPr bwMode="auto">
          <a:xfrm>
            <a:off x="6588224" y="3356992"/>
            <a:ext cx="258620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HCAL </a:t>
            </a:r>
            <a:r>
              <a:rPr lang="fr-FR" dirty="0" err="1"/>
              <a:t>ageing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fr-FR" dirty="0" smtClean="0"/>
              <a:t>PMT </a:t>
            </a:r>
            <a:r>
              <a:rPr lang="fr-FR" dirty="0" err="1" smtClean="0"/>
              <a:t>ageing</a:t>
            </a:r>
            <a:endParaRPr lang="fr-FR" dirty="0" smtClean="0"/>
          </a:p>
          <a:p>
            <a:pPr lvl="3"/>
            <a:r>
              <a:rPr lang="en-US" dirty="0"/>
              <a:t>The anode currents of the HCAL PMTs are continuously monitored with integrators of the source calibration </a:t>
            </a:r>
            <a:r>
              <a:rPr lang="en-US" dirty="0" smtClean="0"/>
              <a:t>system</a:t>
            </a:r>
          </a:p>
          <a:p>
            <a:pPr lvl="3"/>
            <a:r>
              <a:rPr lang="en-US" dirty="0" smtClean="0"/>
              <a:t>In 2011, at L=3.5∙10</a:t>
            </a:r>
            <a:r>
              <a:rPr lang="en-US" baseline="30000" dirty="0" smtClean="0"/>
              <a:t>32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/s,  PMT anode current was significant, up to 35μA in the HCAL </a:t>
            </a:r>
            <a:r>
              <a:rPr lang="en-US" dirty="0" err="1" smtClean="0"/>
              <a:t>centre</a:t>
            </a:r>
            <a:r>
              <a:rPr lang="en-US" dirty="0" smtClean="0"/>
              <a:t>. The integrated anode currents are up to 100C </a:t>
            </a:r>
            <a:endParaRPr lang="en-US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16" name="Espace réservé du contenu 15"/>
          <p:cNvSpPr>
            <a:spLocks noGrp="1"/>
          </p:cNvSpPr>
          <p:nvPr>
            <p:ph idx="12"/>
          </p:nvPr>
        </p:nvSpPr>
        <p:spPr>
          <a:xfrm>
            <a:off x="107950" y="5589240"/>
            <a:ext cx="9036050" cy="978729"/>
          </a:xfrm>
        </p:spPr>
        <p:txBody>
          <a:bodyPr/>
          <a:lstStyle/>
          <a:p>
            <a:pPr lvl="3"/>
            <a:r>
              <a:rPr lang="en-US" dirty="0"/>
              <a:t>x5 times </a:t>
            </a:r>
            <a:r>
              <a:rPr lang="en-US" dirty="0" smtClean="0"/>
              <a:t>more current </a:t>
            </a:r>
            <a:r>
              <a:rPr lang="en-US" dirty="0"/>
              <a:t>than for </a:t>
            </a:r>
            <a:r>
              <a:rPr lang="en-US" dirty="0" smtClean="0"/>
              <a:t>ECAL</a:t>
            </a:r>
          </a:p>
          <a:p>
            <a:pPr lvl="3"/>
            <a:r>
              <a:rPr lang="en-US" dirty="0" smtClean="0"/>
              <a:t>In 2012, the PMT gain has been reduced by a factor 2 to reduce the ageing rate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768" t="12441" r="2768" b="3678"/>
          <a:stretch>
            <a:fillRect/>
          </a:stretch>
        </p:blipFill>
        <p:spPr bwMode="auto">
          <a:xfrm>
            <a:off x="-36511" y="2564904"/>
            <a:ext cx="4176464" cy="29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rcRect l="9543" t="10023" r="4323" b="8884"/>
          <a:stretch>
            <a:fillRect/>
          </a:stretch>
        </p:blipFill>
        <p:spPr bwMode="auto">
          <a:xfrm>
            <a:off x="4148694" y="2564904"/>
            <a:ext cx="2481421" cy="29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632" y="3161536"/>
            <a:ext cx="1752600" cy="8229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948264" y="3448629"/>
            <a:ext cx="144802" cy="1528211"/>
          </a:xfrm>
          <a:prstGeom prst="rect">
            <a:avLst/>
          </a:prstGeom>
          <a:solidFill>
            <a:schemeClr val="accent1">
              <a:alpha val="18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1" name="Straight Arrow Connector 45"/>
          <p:cNvCxnSpPr>
            <a:endCxn id="10" idx="0"/>
          </p:cNvCxnSpPr>
          <p:nvPr/>
        </p:nvCxnSpPr>
        <p:spPr>
          <a:xfrm flipH="1">
            <a:off x="7020665" y="2328587"/>
            <a:ext cx="1583784" cy="1120042"/>
          </a:xfrm>
          <a:prstGeom prst="straightConnector1">
            <a:avLst/>
          </a:prstGeom>
          <a:ln w="28575">
            <a:solidFill>
              <a:srgbClr val="C4584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9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HCAL </a:t>
            </a:r>
            <a:r>
              <a:rPr lang="fr-FR" dirty="0" err="1"/>
              <a:t>ageing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/>
              <a:t>HCAL HV </a:t>
            </a:r>
            <a:r>
              <a:rPr lang="fr-FR" dirty="0" smtClean="0"/>
              <a:t>corrections</a:t>
            </a:r>
          </a:p>
          <a:p>
            <a:pPr lvl="2"/>
            <a:r>
              <a:rPr lang="en-US" dirty="0" smtClean="0"/>
              <a:t>Results </a:t>
            </a:r>
            <a:r>
              <a:rPr lang="en-US" dirty="0"/>
              <a:t>of Cs calibrations at TS is used as a starting point, then LED-based </a:t>
            </a:r>
            <a:r>
              <a:rPr lang="en-US" dirty="0" smtClean="0"/>
              <a:t>corrections</a:t>
            </a:r>
            <a:endParaRPr lang="en-US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74" name="Espace réservé du contenu 73"/>
          <p:cNvSpPr>
            <a:spLocks noGrp="1"/>
          </p:cNvSpPr>
          <p:nvPr>
            <p:ph idx="12"/>
          </p:nvPr>
        </p:nvSpPr>
        <p:spPr>
          <a:xfrm>
            <a:off x="107982" y="4712990"/>
            <a:ext cx="9036050" cy="1643527"/>
          </a:xfrm>
        </p:spPr>
        <p:txBody>
          <a:bodyPr/>
          <a:lstStyle/>
          <a:p>
            <a:pPr lvl="3"/>
            <a:r>
              <a:rPr lang="en-US" dirty="0"/>
              <a:t>Precision of corrections is limited by: </a:t>
            </a:r>
          </a:p>
          <a:p>
            <a:pPr lvl="4"/>
            <a:r>
              <a:rPr lang="en-US" dirty="0"/>
              <a:t>annealing during TS (and faster ageing afterwards</a:t>
            </a:r>
            <a:r>
              <a:rPr lang="en-US" dirty="0" smtClean="0"/>
              <a:t>) </a:t>
            </a:r>
            <a:endParaRPr lang="en-US" dirty="0"/>
          </a:p>
          <a:p>
            <a:pPr lvl="4"/>
            <a:r>
              <a:rPr lang="en-US" dirty="0" smtClean="0"/>
              <a:t>A model to account for plastic ageing has been used &gt;August 	2012</a:t>
            </a:r>
          </a:p>
          <a:p>
            <a:pPr lvl="5"/>
            <a:r>
              <a:rPr lang="en-US" dirty="0" smtClean="0"/>
              <a:t>uncertainty </a:t>
            </a:r>
            <a:r>
              <a:rPr lang="en-US" dirty="0"/>
              <a:t>in the “plastic ageing” prediction – non linearity, </a:t>
            </a:r>
            <a:r>
              <a:rPr lang="en-US" dirty="0" smtClean="0"/>
              <a:t>annealing</a:t>
            </a:r>
            <a:endParaRPr lang="en-US" dirty="0"/>
          </a:p>
        </p:txBody>
      </p:sp>
      <p:sp>
        <p:nvSpPr>
          <p:cNvPr id="40" name="TextBox 3"/>
          <p:cNvSpPr txBox="1"/>
          <p:nvPr/>
        </p:nvSpPr>
        <p:spPr bwMode="auto">
          <a:xfrm>
            <a:off x="476505" y="1887270"/>
            <a:ext cx="2444259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600" b="0" dirty="0" smtClean="0">
                <a:latin typeface="Calibri" pitchFamily="34" charset="0"/>
                <a:cs typeface="Calibri" pitchFamily="34" charset="0"/>
              </a:rPr>
              <a:t>sum/</a:t>
            </a:r>
            <a:r>
              <a:rPr lang="en-US" sz="1600" b="0" dirty="0" err="1" smtClean="0">
                <a:latin typeface="Calibri" pitchFamily="34" charset="0"/>
                <a:cs typeface="Calibri" pitchFamily="34" charset="0"/>
              </a:rPr>
              <a:t>sum</a:t>
            </a:r>
            <a:r>
              <a:rPr lang="en-US" sz="1600" b="0" baseline="-25000" dirty="0" err="1" smtClean="0">
                <a:latin typeface="Calibri" pitchFamily="34" charset="0"/>
                <a:cs typeface="Calibri" pitchFamily="34" charset="0"/>
              </a:rPr>
              <a:t>ref</a:t>
            </a:r>
            <a:r>
              <a:rPr lang="en-US" sz="1600" b="0" dirty="0" smtClean="0">
                <a:latin typeface="Calibri" pitchFamily="34" charset="0"/>
                <a:cs typeface="Calibri" pitchFamily="34" charset="0"/>
              </a:rPr>
              <a:t>, 56 central cells</a:t>
            </a:r>
            <a:endParaRPr lang="en-GB" sz="1600" b="0" dirty="0" smtClean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1" name="Group 5"/>
          <p:cNvGrpSpPr/>
          <p:nvPr/>
        </p:nvGrpSpPr>
        <p:grpSpPr>
          <a:xfrm>
            <a:off x="336999" y="2216753"/>
            <a:ext cx="8470003" cy="2523671"/>
            <a:chOff x="140597" y="1476027"/>
            <a:chExt cx="8470003" cy="2523671"/>
          </a:xfrm>
        </p:grpSpPr>
        <p:pic>
          <p:nvPicPr>
            <p:cNvPr id="44" name="Picture 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17" t="12882" r="2950" b="11467"/>
            <a:stretch/>
          </p:blipFill>
          <p:spPr bwMode="auto">
            <a:xfrm>
              <a:off x="140597" y="1476027"/>
              <a:ext cx="8470003" cy="2523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5" name="Straight Connector 12"/>
            <p:cNvCxnSpPr/>
            <p:nvPr/>
          </p:nvCxnSpPr>
          <p:spPr bwMode="auto">
            <a:xfrm>
              <a:off x="2200274" y="1488132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24"/>
            <p:cNvCxnSpPr/>
            <p:nvPr/>
          </p:nvCxnSpPr>
          <p:spPr bwMode="auto">
            <a:xfrm>
              <a:off x="2443163" y="1480870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27"/>
            <p:cNvCxnSpPr/>
            <p:nvPr/>
          </p:nvCxnSpPr>
          <p:spPr bwMode="auto">
            <a:xfrm>
              <a:off x="2771770" y="148924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28"/>
            <p:cNvCxnSpPr/>
            <p:nvPr/>
          </p:nvCxnSpPr>
          <p:spPr bwMode="auto">
            <a:xfrm>
              <a:off x="3005133" y="1492193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9" name="Group 2"/>
            <p:cNvGrpSpPr/>
            <p:nvPr/>
          </p:nvGrpSpPr>
          <p:grpSpPr>
            <a:xfrm>
              <a:off x="400389" y="1490877"/>
              <a:ext cx="527585" cy="2401200"/>
              <a:chOff x="490430" y="1147608"/>
              <a:chExt cx="481945" cy="2393924"/>
            </a:xfrm>
          </p:grpSpPr>
          <p:sp>
            <p:nvSpPr>
              <p:cNvPr id="72" name="Rectangle 71"/>
              <p:cNvSpPr/>
              <p:nvPr/>
            </p:nvSpPr>
            <p:spPr bwMode="auto">
              <a:xfrm>
                <a:off x="490430" y="1147608"/>
                <a:ext cx="481945" cy="2393924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endParaRPr kumimoji="1" lang="en-GB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73" name="TextBox 10"/>
              <p:cNvSpPr txBox="1"/>
              <p:nvPr/>
            </p:nvSpPr>
            <p:spPr bwMode="auto">
              <a:xfrm rot="16200000">
                <a:off x="55053" y="2118989"/>
                <a:ext cx="1363346" cy="449843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shutdown</a:t>
                </a:r>
                <a:b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</a:b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 </a:t>
                </a:r>
                <a:r>
                  <a:rPr kumimoji="1" lang="en-US" sz="16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137</a:t>
                </a: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Cs calibration</a:t>
                </a:r>
                <a:endParaRPr kumimoji="1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</a:endParaRPr>
              </a:p>
            </p:txBody>
          </p:sp>
        </p:grpSp>
        <p:cxnSp>
          <p:nvCxnSpPr>
            <p:cNvPr id="50" name="Straight Connector 63"/>
            <p:cNvCxnSpPr/>
            <p:nvPr/>
          </p:nvCxnSpPr>
          <p:spPr bwMode="auto">
            <a:xfrm>
              <a:off x="4057644" y="1488524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42"/>
            <p:cNvCxnSpPr/>
            <p:nvPr/>
          </p:nvCxnSpPr>
          <p:spPr bwMode="auto">
            <a:xfrm>
              <a:off x="4333866" y="1480870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48"/>
            <p:cNvCxnSpPr/>
            <p:nvPr/>
          </p:nvCxnSpPr>
          <p:spPr bwMode="auto">
            <a:xfrm>
              <a:off x="4495792" y="1488448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3" name="Group 60"/>
            <p:cNvGrpSpPr/>
            <p:nvPr/>
          </p:nvGrpSpPr>
          <p:grpSpPr>
            <a:xfrm>
              <a:off x="1531273" y="1490297"/>
              <a:ext cx="288001" cy="2401200"/>
              <a:chOff x="650369" y="1176825"/>
              <a:chExt cx="360000" cy="2365200"/>
            </a:xfrm>
          </p:grpSpPr>
          <p:sp>
            <p:nvSpPr>
              <p:cNvPr id="70" name="Rectangle 69"/>
              <p:cNvSpPr/>
              <p:nvPr/>
            </p:nvSpPr>
            <p:spPr bwMode="auto">
              <a:xfrm>
                <a:off x="650369" y="1176825"/>
                <a:ext cx="360000" cy="2365200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endParaRPr kumimoji="1" lang="en-GB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71" name="TextBox 62"/>
              <p:cNvSpPr txBox="1"/>
              <p:nvPr/>
            </p:nvSpPr>
            <p:spPr bwMode="auto">
              <a:xfrm rot="16200000">
                <a:off x="-38268" y="2225292"/>
                <a:ext cx="1715919" cy="307775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TS1, </a:t>
                </a:r>
                <a:r>
                  <a:rPr kumimoji="1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137</a:t>
                </a:r>
                <a:r>
                  <a:rPr kumimoji="1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Cs </a:t>
                </a: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calibration</a:t>
                </a:r>
                <a:endParaRPr kumimoji="1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</a:endParaRPr>
              </a:p>
            </p:txBody>
          </p:sp>
        </p:grpSp>
        <p:grpSp>
          <p:nvGrpSpPr>
            <p:cNvPr id="54" name="Group 67"/>
            <p:cNvGrpSpPr/>
            <p:nvPr/>
          </p:nvGrpSpPr>
          <p:grpSpPr>
            <a:xfrm>
              <a:off x="3250541" y="1490396"/>
              <a:ext cx="288000" cy="2401200"/>
              <a:chOff x="562923" y="1176825"/>
              <a:chExt cx="288000" cy="2365200"/>
            </a:xfrm>
          </p:grpSpPr>
          <p:sp>
            <p:nvSpPr>
              <p:cNvPr id="68" name="Rectangle 67"/>
              <p:cNvSpPr/>
              <p:nvPr/>
            </p:nvSpPr>
            <p:spPr bwMode="auto">
              <a:xfrm>
                <a:off x="562923" y="1176825"/>
                <a:ext cx="288000" cy="2365200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endParaRPr kumimoji="1" lang="en-GB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69" name="TextBox 69"/>
              <p:cNvSpPr txBox="1"/>
              <p:nvPr/>
            </p:nvSpPr>
            <p:spPr bwMode="auto">
              <a:xfrm rot="16200000">
                <a:off x="-145537" y="2256068"/>
                <a:ext cx="1715919" cy="246221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TS2, </a:t>
                </a:r>
                <a:r>
                  <a:rPr kumimoji="1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137</a:t>
                </a:r>
                <a:r>
                  <a:rPr kumimoji="1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Cs </a:t>
                </a: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calibration</a:t>
                </a:r>
                <a:endParaRPr kumimoji="1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</a:endParaRPr>
              </a:p>
            </p:txBody>
          </p:sp>
        </p:grpSp>
        <p:grpSp>
          <p:nvGrpSpPr>
            <p:cNvPr id="55" name="Group 73"/>
            <p:cNvGrpSpPr/>
            <p:nvPr/>
          </p:nvGrpSpPr>
          <p:grpSpPr>
            <a:xfrm>
              <a:off x="5769289" y="1480870"/>
              <a:ext cx="288000" cy="2401200"/>
              <a:chOff x="589923" y="1142321"/>
              <a:chExt cx="288000" cy="2401200"/>
            </a:xfrm>
          </p:grpSpPr>
          <p:sp>
            <p:nvSpPr>
              <p:cNvPr id="66" name="Rectangle 65"/>
              <p:cNvSpPr/>
              <p:nvPr/>
            </p:nvSpPr>
            <p:spPr bwMode="auto">
              <a:xfrm>
                <a:off x="589923" y="1142321"/>
                <a:ext cx="288000" cy="2401200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endParaRPr kumimoji="1" lang="en-GB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67" name="TextBox 75"/>
              <p:cNvSpPr txBox="1"/>
              <p:nvPr/>
            </p:nvSpPr>
            <p:spPr bwMode="auto">
              <a:xfrm rot="16200000">
                <a:off x="-118311" y="2256068"/>
                <a:ext cx="1715919" cy="246221"/>
              </a:xfrm>
              <a:prstGeom prst="rect">
                <a:avLst/>
              </a:prstGeom>
              <a:solidFill>
                <a:srgbClr val="FFCC00">
                  <a:lumMod val="20000"/>
                  <a:lumOff val="80000"/>
                </a:srgbClr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b="1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 typeface="Monotype Sorts" pitchFamily="2" charset="2"/>
                  <a:buNone/>
                  <a:tabLst/>
                  <a:defRPr/>
                </a:pP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TS3, </a:t>
                </a:r>
                <a:r>
                  <a:rPr kumimoji="1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137</a:t>
                </a:r>
                <a:r>
                  <a:rPr kumimoji="1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Cs </a:t>
                </a:r>
                <a:r>
                  <a:rPr kumimoji="1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</a:rPr>
                  <a:t>calibration</a:t>
                </a:r>
                <a:endParaRPr kumimoji="1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</a:endParaRPr>
              </a:p>
            </p:txBody>
          </p:sp>
        </p:grpSp>
        <p:cxnSp>
          <p:nvCxnSpPr>
            <p:cNvPr id="56" name="Straight Connector 41"/>
            <p:cNvCxnSpPr/>
            <p:nvPr/>
          </p:nvCxnSpPr>
          <p:spPr bwMode="auto">
            <a:xfrm>
              <a:off x="4895850" y="148949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43"/>
            <p:cNvCxnSpPr/>
            <p:nvPr/>
          </p:nvCxnSpPr>
          <p:spPr bwMode="auto">
            <a:xfrm>
              <a:off x="5086350" y="1492054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44"/>
            <p:cNvCxnSpPr/>
            <p:nvPr/>
          </p:nvCxnSpPr>
          <p:spPr bwMode="auto">
            <a:xfrm>
              <a:off x="5410200" y="1494612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45"/>
            <p:cNvCxnSpPr/>
            <p:nvPr/>
          </p:nvCxnSpPr>
          <p:spPr bwMode="auto">
            <a:xfrm>
              <a:off x="6229350" y="1490054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46"/>
            <p:cNvCxnSpPr/>
            <p:nvPr/>
          </p:nvCxnSpPr>
          <p:spPr bwMode="auto">
            <a:xfrm>
              <a:off x="6581775" y="1489572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47"/>
            <p:cNvCxnSpPr/>
            <p:nvPr/>
          </p:nvCxnSpPr>
          <p:spPr bwMode="auto">
            <a:xfrm>
              <a:off x="6724650" y="149100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52"/>
            <p:cNvCxnSpPr/>
            <p:nvPr/>
          </p:nvCxnSpPr>
          <p:spPr bwMode="auto">
            <a:xfrm>
              <a:off x="7029450" y="148868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55"/>
            <p:cNvCxnSpPr/>
            <p:nvPr/>
          </p:nvCxnSpPr>
          <p:spPr bwMode="auto">
            <a:xfrm>
              <a:off x="7286625" y="148636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56"/>
            <p:cNvCxnSpPr/>
            <p:nvPr/>
          </p:nvCxnSpPr>
          <p:spPr bwMode="auto">
            <a:xfrm>
              <a:off x="7496175" y="1484046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76"/>
            <p:cNvCxnSpPr/>
            <p:nvPr/>
          </p:nvCxnSpPr>
          <p:spPr bwMode="auto">
            <a:xfrm>
              <a:off x="7934325" y="1485900"/>
              <a:ext cx="0" cy="2385818"/>
            </a:xfrm>
            <a:prstGeom prst="line">
              <a:avLst/>
            </a:prstGeom>
            <a:noFill/>
            <a:ln w="25400" cap="flat" cmpd="sng" algn="ctr">
              <a:solidFill>
                <a:srgbClr val="9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2" name="TextBox 77"/>
          <p:cNvSpPr txBox="1"/>
          <p:nvPr/>
        </p:nvSpPr>
        <p:spPr bwMode="auto">
          <a:xfrm>
            <a:off x="2927613" y="1844824"/>
            <a:ext cx="3391313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960000"/>
                </a:solidFill>
                <a:latin typeface="Calibri" pitchFamily="34" charset="0"/>
                <a:cs typeface="Calibri" pitchFamily="34" charset="0"/>
              </a:rPr>
              <a:t>LED-based HV corrections (17)</a:t>
            </a:r>
            <a:endParaRPr lang="en-GB" sz="2000" dirty="0" smtClean="0">
              <a:solidFill>
                <a:srgbClr val="96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TextBox 78"/>
          <p:cNvSpPr txBox="1"/>
          <p:nvPr/>
        </p:nvSpPr>
        <p:spPr bwMode="auto">
          <a:xfrm>
            <a:off x="6307186" y="1847721"/>
            <a:ext cx="2063514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Cs calibrations (3)</a:t>
            </a:r>
            <a:endParaRPr lang="en-GB" sz="2000" dirty="0" smtClean="0">
              <a:solidFill>
                <a:srgbClr val="FFC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Neutral</a:t>
            </a:r>
            <a:r>
              <a:rPr lang="fr-FR" dirty="0" smtClean="0"/>
              <a:t> clusters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798510"/>
          </a:xfrm>
        </p:spPr>
        <p:txBody>
          <a:bodyPr/>
          <a:lstStyle/>
          <a:p>
            <a:r>
              <a:rPr lang="en-US" dirty="0"/>
              <a:t>Energy deposits in </a:t>
            </a:r>
            <a:r>
              <a:rPr lang="en-US" dirty="0" smtClean="0"/>
              <a:t>ECAL </a:t>
            </a:r>
            <a:r>
              <a:rPr lang="en-US" dirty="0"/>
              <a:t>cells are </a:t>
            </a:r>
            <a:r>
              <a:rPr lang="en-US" dirty="0" err="1"/>
              <a:t>clusterized</a:t>
            </a:r>
            <a:r>
              <a:rPr lang="en-US" dirty="0"/>
              <a:t> applying a 3x3 cell pattern around </a:t>
            </a:r>
            <a:r>
              <a:rPr lang="en-US" dirty="0" smtClean="0"/>
              <a:t>local maxima</a:t>
            </a:r>
          </a:p>
          <a:p>
            <a:pPr lvl="1"/>
            <a:r>
              <a:rPr lang="fr-FR" dirty="0"/>
              <a:t>Photon PID </a:t>
            </a:r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probability</a:t>
            </a:r>
            <a:r>
              <a:rPr lang="fr-FR" dirty="0"/>
              <a:t>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functions</a:t>
            </a:r>
            <a:r>
              <a:rPr lang="fr-FR" dirty="0"/>
              <a:t> </a:t>
            </a:r>
          </a:p>
          <a:p>
            <a:pPr lvl="2"/>
            <a:r>
              <a:rPr lang="fr-FR" dirty="0" err="1"/>
              <a:t>Track</a:t>
            </a:r>
            <a:r>
              <a:rPr lang="fr-FR" dirty="0"/>
              <a:t> – ECAL cluster anti-</a:t>
            </a:r>
            <a:r>
              <a:rPr lang="fr-FR" dirty="0" err="1"/>
              <a:t>coincidence</a:t>
            </a:r>
            <a:endParaRPr lang="fr-FR" dirty="0"/>
          </a:p>
          <a:p>
            <a:pPr lvl="2"/>
            <a:r>
              <a:rPr lang="fr-FR" dirty="0"/>
              <a:t>ECAL </a:t>
            </a:r>
            <a:r>
              <a:rPr lang="fr-FR" dirty="0" err="1"/>
              <a:t>shower</a:t>
            </a:r>
            <a:r>
              <a:rPr lang="fr-FR" dirty="0"/>
              <a:t> </a:t>
            </a:r>
            <a:r>
              <a:rPr lang="fr-FR" dirty="0" err="1"/>
              <a:t>shape</a:t>
            </a:r>
            <a:endParaRPr lang="fr-FR" dirty="0"/>
          </a:p>
          <a:p>
            <a:pPr lvl="2"/>
            <a:r>
              <a:rPr lang="fr-FR" dirty="0"/>
              <a:t>PS </a:t>
            </a:r>
            <a:r>
              <a:rPr lang="fr-FR" dirty="0" err="1"/>
              <a:t>energy</a:t>
            </a:r>
            <a:endParaRPr lang="fr-FR" dirty="0"/>
          </a:p>
          <a:p>
            <a:pPr lvl="1"/>
            <a:r>
              <a:rPr lang="fr-FR" dirty="0" err="1" smtClean="0"/>
              <a:t>Neutral</a:t>
            </a:r>
            <a:r>
              <a:rPr lang="fr-FR" dirty="0" smtClean="0"/>
              <a:t> pions</a:t>
            </a:r>
          </a:p>
          <a:p>
            <a:pPr lvl="2"/>
            <a:r>
              <a:rPr lang="en-US" dirty="0" smtClean="0"/>
              <a:t>Mostly </a:t>
            </a:r>
            <a:r>
              <a:rPr lang="en-US" dirty="0"/>
              <a:t>reconstructed as a </a:t>
            </a:r>
            <a:r>
              <a:rPr lang="en-US" dirty="0" smtClean="0"/>
              <a:t>resolved pair </a:t>
            </a:r>
            <a:r>
              <a:rPr lang="en-US" dirty="0"/>
              <a:t>of well separated </a:t>
            </a:r>
            <a:r>
              <a:rPr lang="en-US" dirty="0" smtClean="0"/>
              <a:t>photons</a:t>
            </a:r>
          </a:p>
          <a:p>
            <a:pPr lvl="3"/>
            <a:r>
              <a:rPr lang="en-US" dirty="0" smtClean="0"/>
              <a:t>Mass resolution of ~8 MeV/c</a:t>
            </a:r>
            <a:r>
              <a:rPr lang="en-US" baseline="30000" dirty="0" smtClean="0"/>
              <a:t>2</a:t>
            </a:r>
            <a:r>
              <a:rPr lang="en-US" dirty="0" smtClean="0"/>
              <a:t> (low transverse energy </a:t>
            </a:r>
            <a:r>
              <a:rPr lang="en-GB" dirty="0">
                <a:sym typeface="Symbol" pitchFamily="18" charset="2"/>
              </a:rPr>
              <a:t></a:t>
            </a:r>
            <a:r>
              <a:rPr lang="en-GB" baseline="30000" dirty="0">
                <a:sym typeface="Symbol" pitchFamily="18" charset="2"/>
              </a:rPr>
              <a:t>0</a:t>
            </a:r>
            <a:r>
              <a:rPr lang="en-GB" dirty="0">
                <a:sym typeface="Symbol" pitchFamily="18" charset="2"/>
              </a:rPr>
              <a:t> 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For high energy </a:t>
            </a:r>
            <a:r>
              <a:rPr lang="en-GB" dirty="0">
                <a:sym typeface="Symbol" pitchFamily="18" charset="2"/>
              </a:rPr>
              <a:t></a:t>
            </a:r>
            <a:r>
              <a:rPr lang="en-GB" baseline="30000" dirty="0">
                <a:sym typeface="Symbol" pitchFamily="18" charset="2"/>
              </a:rPr>
              <a:t>0</a:t>
            </a:r>
            <a:r>
              <a:rPr lang="en-GB" dirty="0">
                <a:sym typeface="Symbol" pitchFamily="18" charset="2"/>
              </a:rPr>
              <a:t> </a:t>
            </a:r>
            <a:r>
              <a:rPr lang="en-GB" dirty="0" smtClean="0">
                <a:sym typeface="Symbol" pitchFamily="18" charset="2"/>
              </a:rPr>
              <a:t>(</a:t>
            </a:r>
            <a:r>
              <a:rPr lang="en-GB" dirty="0" err="1" smtClean="0">
                <a:sym typeface="Symbol" pitchFamily="18" charset="2"/>
              </a:rPr>
              <a:t>p</a:t>
            </a:r>
            <a:r>
              <a:rPr lang="en-GB" baseline="-25000" dirty="0" err="1" smtClean="0">
                <a:sym typeface="Symbol" pitchFamily="18" charset="2"/>
              </a:rPr>
              <a:t>T</a:t>
            </a:r>
            <a:r>
              <a:rPr lang="en-GB" dirty="0" smtClean="0">
                <a:sym typeface="Symbol" pitchFamily="18" charset="2"/>
              </a:rPr>
              <a:t> &gt; 2 </a:t>
            </a:r>
            <a:r>
              <a:rPr lang="en-GB" dirty="0" err="1" smtClean="0">
                <a:sym typeface="Symbol" pitchFamily="18" charset="2"/>
              </a:rPr>
              <a:t>GeV</a:t>
            </a:r>
            <a:r>
              <a:rPr lang="en-GB" dirty="0" smtClean="0">
                <a:sym typeface="Symbol" pitchFamily="18" charset="2"/>
              </a:rPr>
              <a:t>/c): </a:t>
            </a:r>
          </a:p>
          <a:p>
            <a:pPr lvl="3"/>
            <a:r>
              <a:rPr lang="en-US" dirty="0" smtClean="0"/>
              <a:t>A </a:t>
            </a:r>
            <a:r>
              <a:rPr lang="en-US" dirty="0"/>
              <a:t>large fraction of the pairs of photons cannot be resolved as a pair of clusters </a:t>
            </a:r>
            <a:r>
              <a:rPr lang="en-US" dirty="0" smtClean="0"/>
              <a:t>within ECAL granularity</a:t>
            </a:r>
            <a:r>
              <a:rPr lang="en-GB" dirty="0">
                <a:sym typeface="Symbol" pitchFamily="18" charset="2"/>
              </a:rPr>
              <a:t>: merged </a:t>
            </a:r>
            <a:r>
              <a:rPr lang="en-GB" baseline="30000" dirty="0">
                <a:sym typeface="Symbol" pitchFamily="18" charset="2"/>
              </a:rPr>
              <a:t>0</a:t>
            </a:r>
            <a:r>
              <a:rPr lang="en-GB" dirty="0">
                <a:sym typeface="Symbol" pitchFamily="18" charset="2"/>
              </a:rPr>
              <a:t> </a:t>
            </a:r>
            <a:endParaRPr lang="en-US" dirty="0" smtClean="0"/>
          </a:p>
          <a:p>
            <a:pPr lvl="4"/>
            <a:r>
              <a:rPr lang="en-US" sz="1600" i="1" dirty="0"/>
              <a:t>Specific procedure: consists in </a:t>
            </a:r>
            <a:r>
              <a:rPr lang="en-US" sz="1600" i="1" dirty="0" err="1"/>
              <a:t>spliting</a:t>
            </a:r>
            <a:r>
              <a:rPr lang="en-US" sz="1600" i="1" dirty="0"/>
              <a:t> each single </a:t>
            </a:r>
            <a:r>
              <a:rPr lang="en-US" sz="1600" i="1" dirty="0" err="1"/>
              <a:t>Ecal</a:t>
            </a:r>
            <a:r>
              <a:rPr lang="en-US" sz="1600" i="1" dirty="0"/>
              <a:t> clusters into two interleaved 3x3 </a:t>
            </a:r>
            <a:r>
              <a:rPr lang="en-US" sz="1600" i="1" dirty="0" err="1"/>
              <a:t>subclusters</a:t>
            </a:r>
            <a:r>
              <a:rPr lang="en-US" sz="1600" i="1" dirty="0"/>
              <a:t> built around the two highest deposits of the original cluster. Iterative procedure for the sharing of the energy of the common </a:t>
            </a:r>
            <a:r>
              <a:rPr lang="en-US" sz="1600" i="1" dirty="0" smtClean="0"/>
              <a:t>cells </a:t>
            </a:r>
            <a:r>
              <a:rPr lang="en-US" sz="1600" i="1" dirty="0"/>
              <a:t>based on the </a:t>
            </a:r>
            <a:r>
              <a:rPr lang="en-US" sz="1600" i="1" dirty="0" smtClean="0"/>
              <a:t>expected transversal </a:t>
            </a:r>
            <a:r>
              <a:rPr lang="en-US" sz="1600" i="1" dirty="0"/>
              <a:t>shape of photon showers.</a:t>
            </a:r>
          </a:p>
          <a:p>
            <a:pPr lvl="3"/>
            <a:r>
              <a:rPr lang="en-US" dirty="0" smtClean="0"/>
              <a:t>Mass </a:t>
            </a:r>
            <a:r>
              <a:rPr lang="en-US" dirty="0"/>
              <a:t>resolution of </a:t>
            </a:r>
            <a:r>
              <a:rPr lang="en-US" dirty="0" smtClean="0"/>
              <a:t>~20 MeV/c</a:t>
            </a:r>
            <a:r>
              <a:rPr lang="en-US" baseline="30000" dirty="0" smtClean="0"/>
              <a:t>2 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-547614" y="5510842"/>
            <a:ext cx="9440094" cy="1158518"/>
          </a:xfrm>
        </p:spPr>
        <p:txBody>
          <a:bodyPr/>
          <a:lstStyle/>
          <a:p>
            <a:pPr lvl="2"/>
            <a:r>
              <a:rPr lang="en-US" dirty="0" smtClean="0"/>
              <a:t>2013</a:t>
            </a:r>
            <a:r>
              <a:rPr lang="en-US" dirty="0"/>
              <a:t>: R&amp;D, technology choices, preparation of sub-system TDRs</a:t>
            </a:r>
          </a:p>
          <a:p>
            <a:pPr lvl="2"/>
            <a:r>
              <a:rPr lang="en-US" dirty="0" smtClean="0"/>
              <a:t>2014</a:t>
            </a:r>
            <a:r>
              <a:rPr lang="en-US" dirty="0"/>
              <a:t>: funding, procurements</a:t>
            </a:r>
          </a:p>
          <a:p>
            <a:pPr lvl="2"/>
            <a:r>
              <a:rPr lang="en-US" dirty="0" smtClean="0"/>
              <a:t>2015-2019</a:t>
            </a:r>
            <a:r>
              <a:rPr lang="en-US" dirty="0"/>
              <a:t>: construction and installation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49" y="836712"/>
            <a:ext cx="7711902" cy="486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61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7" t="25053" r="19277" b="51149"/>
          <a:stretch/>
        </p:blipFill>
        <p:spPr bwMode="auto">
          <a:xfrm>
            <a:off x="5579281" y="1124744"/>
            <a:ext cx="3564719" cy="217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 </a:t>
            </a:r>
            <a:r>
              <a:rPr lang="fr-FR" dirty="0" err="1" smtClean="0"/>
              <a:t>under</a:t>
            </a:r>
            <a:r>
              <a:rPr lang="fr-FR" dirty="0" smtClean="0"/>
              <a:t> irradiation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54278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Assuming L=2x10</a:t>
            </a:r>
            <a:r>
              <a:rPr lang="en-GB" baseline="30000" dirty="0" smtClean="0"/>
              <a:t>32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, 10</a:t>
            </a:r>
            <a:r>
              <a:rPr lang="en-GB" baseline="30000" dirty="0" smtClean="0"/>
              <a:t>7</a:t>
            </a:r>
            <a:r>
              <a:rPr lang="en-GB" dirty="0" smtClean="0"/>
              <a:t>s/year </a:t>
            </a:r>
          </a:p>
          <a:p>
            <a:r>
              <a:rPr lang="en-GB" dirty="0" smtClean="0"/>
              <a:t>ECAL</a:t>
            </a:r>
          </a:p>
          <a:p>
            <a:pPr lvl="1"/>
            <a:r>
              <a:rPr lang="en-GB" dirty="0" smtClean="0"/>
              <a:t>0.25 </a:t>
            </a:r>
            <a:r>
              <a:rPr lang="en-GB" dirty="0" err="1" smtClean="0"/>
              <a:t>Mrad</a:t>
            </a:r>
            <a:r>
              <a:rPr lang="en-GB" dirty="0" smtClean="0"/>
              <a:t>/year close to the beam pipe</a:t>
            </a:r>
          </a:p>
          <a:p>
            <a:pPr lvl="2"/>
            <a:r>
              <a:rPr lang="en-GB" dirty="0" smtClean="0"/>
              <a:t>Fast variation with distance from beam pipe</a:t>
            </a:r>
          </a:p>
          <a:p>
            <a:pPr lvl="3"/>
            <a:r>
              <a:rPr lang="en-GB" dirty="0" smtClean="0"/>
              <a:t>Middle &amp; outer section: 0.02 </a:t>
            </a:r>
            <a:r>
              <a:rPr lang="en-GB" dirty="0" err="1" smtClean="0"/>
              <a:t>Mrad</a:t>
            </a:r>
            <a:r>
              <a:rPr lang="en-GB" dirty="0" smtClean="0"/>
              <a:t>/year</a:t>
            </a:r>
          </a:p>
          <a:p>
            <a:pPr lvl="2"/>
            <a:r>
              <a:rPr lang="en-GB" dirty="0" smtClean="0"/>
              <a:t>The radiation affects a small part of ECAL</a:t>
            </a:r>
          </a:p>
          <a:p>
            <a:pPr lvl="1"/>
            <a:r>
              <a:rPr lang="en-GB" dirty="0" smtClean="0"/>
              <a:t>Modules irradiated at LIL with ~10 rad/s for a total dose of 5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2"/>
            <a:r>
              <a:rPr lang="en-GB" dirty="0" smtClean="0"/>
              <a:t>Scintillator and WLS </a:t>
            </a:r>
            <a:r>
              <a:rPr lang="en-GB" dirty="0" err="1" smtClean="0"/>
              <a:t>fiber</a:t>
            </a:r>
            <a:r>
              <a:rPr lang="en-GB" dirty="0" smtClean="0"/>
              <a:t> degradation (and annealing) effects studied </a:t>
            </a:r>
          </a:p>
          <a:p>
            <a:pPr lvl="2"/>
            <a:r>
              <a:rPr lang="en-GB" dirty="0" smtClean="0"/>
              <a:t>Simulation used to estimate the degradation on resolution:</a:t>
            </a:r>
          </a:p>
          <a:p>
            <a:pPr lvl="2"/>
            <a:r>
              <a:rPr lang="en-GB" dirty="0" smtClean="0"/>
              <a:t>Constant term degrades from 0.8% to 1.5% with 2.2 </a:t>
            </a:r>
            <a:r>
              <a:rPr lang="en-GB" dirty="0" err="1" smtClean="0"/>
              <a:t>Mrad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6" name="Rectangle à coins arrondis 5"/>
          <p:cNvSpPr/>
          <p:nvPr/>
        </p:nvSpPr>
        <p:spPr>
          <a:xfrm rot="1209752">
            <a:off x="8110417" y="535411"/>
            <a:ext cx="989440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TDR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43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7" t="16927" r="20035" b="15277"/>
          <a:stretch/>
        </p:blipFill>
        <p:spPr bwMode="auto">
          <a:xfrm>
            <a:off x="5831046" y="1124744"/>
            <a:ext cx="3349466" cy="455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6120234" cy="598933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Assuming L=2x10</a:t>
            </a:r>
            <a:r>
              <a:rPr lang="en-GB" baseline="30000" dirty="0" smtClean="0"/>
              <a:t>32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, 10</a:t>
            </a:r>
            <a:r>
              <a:rPr lang="en-GB" baseline="30000" dirty="0" smtClean="0"/>
              <a:t>7</a:t>
            </a:r>
            <a:r>
              <a:rPr lang="en-GB" dirty="0" smtClean="0"/>
              <a:t>s/year </a:t>
            </a:r>
          </a:p>
          <a:p>
            <a:r>
              <a:rPr lang="en-GB" dirty="0" smtClean="0"/>
              <a:t>HCAL</a:t>
            </a:r>
          </a:p>
          <a:p>
            <a:pPr lvl="1"/>
            <a:r>
              <a:rPr lang="en-GB" dirty="0" smtClean="0"/>
              <a:t>50 </a:t>
            </a:r>
            <a:r>
              <a:rPr lang="en-GB" dirty="0" err="1"/>
              <a:t>k</a:t>
            </a:r>
            <a:r>
              <a:rPr lang="en-GB" dirty="0" err="1" smtClean="0"/>
              <a:t>rad</a:t>
            </a:r>
            <a:r>
              <a:rPr lang="en-GB" dirty="0" smtClean="0"/>
              <a:t>/year close to the beam pipe</a:t>
            </a:r>
          </a:p>
          <a:p>
            <a:pPr lvl="2"/>
            <a:r>
              <a:rPr lang="en-GB" dirty="0" smtClean="0"/>
              <a:t>Fast variation with distance from beam pipe</a:t>
            </a:r>
          </a:p>
          <a:p>
            <a:pPr lvl="3"/>
            <a:r>
              <a:rPr lang="en-GB" dirty="0" smtClean="0"/>
              <a:t>Down by a factor 2 for cells second closest The radiation affects a small part of HCAL</a:t>
            </a:r>
          </a:p>
          <a:p>
            <a:pPr lvl="1"/>
            <a:r>
              <a:rPr lang="en-GB" dirty="0" smtClean="0"/>
              <a:t>Modules irradiated at Serpukhov with ~70 </a:t>
            </a:r>
            <a:r>
              <a:rPr lang="en-GB" dirty="0" err="1" smtClean="0"/>
              <a:t>krad</a:t>
            </a:r>
            <a:r>
              <a:rPr lang="en-GB" dirty="0" smtClean="0"/>
              <a:t>/day for 25 days (80 to 1500 </a:t>
            </a:r>
            <a:r>
              <a:rPr lang="en-GB" dirty="0" err="1" smtClean="0"/>
              <a:t>krad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Scintillator and WLS </a:t>
            </a:r>
            <a:r>
              <a:rPr lang="en-GB" dirty="0" err="1" smtClean="0"/>
              <a:t>fiber</a:t>
            </a:r>
            <a:r>
              <a:rPr lang="en-GB" dirty="0" smtClean="0"/>
              <a:t> degradation (and annealing) effects studied </a:t>
            </a:r>
          </a:p>
          <a:p>
            <a:pPr lvl="3"/>
            <a:r>
              <a:rPr lang="en-GB" dirty="0" smtClean="0"/>
              <a:t>Simulation used to estimate the degradation on resolution</a:t>
            </a:r>
          </a:p>
          <a:p>
            <a:pPr lvl="2"/>
            <a:r>
              <a:rPr lang="en-GB" dirty="0" smtClean="0"/>
              <a:t>Constant term degrades from 10% to ~12% with 0.5 </a:t>
            </a:r>
            <a:r>
              <a:rPr lang="en-GB" dirty="0" err="1" smtClean="0"/>
              <a:t>Mrad</a:t>
            </a:r>
            <a:r>
              <a:rPr lang="en-GB" dirty="0" smtClean="0"/>
              <a:t> in the inner most modules (negligible for next to central modules)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 </a:t>
            </a:r>
            <a:r>
              <a:rPr lang="fr-FR" dirty="0" err="1" smtClean="0"/>
              <a:t>under</a:t>
            </a:r>
            <a:r>
              <a:rPr lang="fr-FR" dirty="0" smtClean="0"/>
              <a:t> irradiation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sp>
        <p:nvSpPr>
          <p:cNvPr id="8" name="Rectangle à coins arrondis 7"/>
          <p:cNvSpPr/>
          <p:nvPr/>
        </p:nvSpPr>
        <p:spPr>
          <a:xfrm rot="1209752">
            <a:off x="8110417" y="535411"/>
            <a:ext cx="989440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TDR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940152" y="5679791"/>
            <a:ext cx="302433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2011 </a:t>
            </a:r>
            <a:r>
              <a:rPr lang="fr-FR" dirty="0" err="1" smtClean="0"/>
              <a:t>measurements</a:t>
            </a:r>
            <a:r>
              <a:rPr lang="fr-FR" dirty="0" smtClean="0"/>
              <a:t> (1fb</a:t>
            </a:r>
            <a:r>
              <a:rPr lang="fr-FR" baseline="30000" dirty="0" smtClean="0"/>
              <a:t>-1</a:t>
            </a:r>
            <a:r>
              <a:rPr lang="fr-FR" dirty="0" smtClean="0"/>
              <a:t>)</a:t>
            </a:r>
          </a:p>
          <a:p>
            <a:r>
              <a:rPr lang="fr-FR" dirty="0" smtClean="0"/>
              <a:t>HCAL front: ~30 </a:t>
            </a:r>
            <a:r>
              <a:rPr lang="fr-FR" dirty="0" err="1" smtClean="0"/>
              <a:t>krad</a:t>
            </a:r>
            <a:endParaRPr lang="fr-FR" dirty="0" smtClean="0"/>
          </a:p>
          <a:p>
            <a:r>
              <a:rPr lang="fr-FR" dirty="0" smtClean="0"/>
              <a:t>HCAL back:~3krad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40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HCAL </a:t>
            </a:r>
            <a:r>
              <a:rPr lang="fr-FR" dirty="0" err="1" smtClean="0"/>
              <a:t>ageing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10550" r="3503" b="5544"/>
          <a:stretch/>
        </p:blipFill>
        <p:spPr bwMode="auto">
          <a:xfrm>
            <a:off x="-35859" y="916269"/>
            <a:ext cx="5039907" cy="291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67544" y="3789040"/>
            <a:ext cx="4085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Light </a:t>
            </a:r>
            <a:r>
              <a:rPr lang="fr-FR" dirty="0" err="1" smtClean="0"/>
              <a:t>yield</a:t>
            </a:r>
            <a:r>
              <a:rPr lang="fr-FR" dirty="0" smtClean="0"/>
              <a:t> </a:t>
            </a:r>
            <a:r>
              <a:rPr lang="fr-FR" dirty="0" err="1" smtClean="0"/>
              <a:t>degradation</a:t>
            </a:r>
            <a:r>
              <a:rPr lang="fr-FR" dirty="0" smtClean="0"/>
              <a:t> </a:t>
            </a:r>
            <a:r>
              <a:rPr lang="fr-FR" dirty="0" err="1" smtClean="0"/>
              <a:t>map</a:t>
            </a:r>
            <a:r>
              <a:rPr lang="fr-FR" dirty="0" smtClean="0"/>
              <a:t> (front </a:t>
            </a:r>
            <a:r>
              <a:rPr lang="fr-FR" dirty="0" err="1" smtClean="0"/>
              <a:t>tile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79512" y="4077072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HCAL front dose ~100 </a:t>
            </a:r>
            <a:r>
              <a:rPr lang="fr-FR" dirty="0" err="1" smtClean="0">
                <a:solidFill>
                  <a:srgbClr val="0000FF"/>
                </a:solidFill>
              </a:rPr>
              <a:t>krad</a:t>
            </a:r>
            <a:endParaRPr lang="fr-FR" dirty="0" smtClean="0">
              <a:solidFill>
                <a:srgbClr val="0000FF"/>
              </a:solidFill>
            </a:endParaRPr>
          </a:p>
          <a:p>
            <a:r>
              <a:rPr lang="fr-FR" dirty="0" err="1" smtClean="0">
                <a:solidFill>
                  <a:srgbClr val="0000FF"/>
                </a:solidFill>
              </a:rPr>
              <a:t>Degradation</a:t>
            </a:r>
            <a:r>
              <a:rPr lang="fr-FR" dirty="0" smtClean="0">
                <a:solidFill>
                  <a:srgbClr val="0000FF"/>
                </a:solidFill>
              </a:rPr>
              <a:t> ~20-25% </a:t>
            </a:r>
            <a:r>
              <a:rPr lang="fr-FR" dirty="0" err="1" smtClean="0">
                <a:solidFill>
                  <a:srgbClr val="0000FF"/>
                </a:solidFill>
              </a:rPr>
              <a:t>at</a:t>
            </a:r>
            <a:r>
              <a:rPr lang="fr-FR" dirty="0" smtClean="0">
                <a:solidFill>
                  <a:srgbClr val="0000FF"/>
                </a:solidFill>
              </a:rPr>
              <a:t> the center</a:t>
            </a:r>
          </a:p>
          <a:p>
            <a:endParaRPr lang="fr-FR" dirty="0">
              <a:solidFill>
                <a:srgbClr val="0000FF"/>
              </a:solidFill>
            </a:endParaRPr>
          </a:p>
          <a:p>
            <a:r>
              <a:rPr lang="fr-FR" dirty="0" err="1" smtClean="0">
                <a:solidFill>
                  <a:srgbClr val="0000FF"/>
                </a:solidFill>
              </a:rPr>
              <a:t>From</a:t>
            </a:r>
            <a:r>
              <a:rPr lang="fr-FR" dirty="0" smtClean="0">
                <a:solidFill>
                  <a:srgbClr val="0000FF"/>
                </a:solidFill>
              </a:rPr>
              <a:t> TDR (</a:t>
            </a:r>
            <a:r>
              <a:rPr lang="fr-FR" dirty="0">
                <a:solidFill>
                  <a:srgbClr val="0000FF"/>
                </a:solidFill>
              </a:rPr>
              <a:t>100 </a:t>
            </a:r>
            <a:r>
              <a:rPr lang="fr-FR" dirty="0" err="1">
                <a:solidFill>
                  <a:srgbClr val="0000FF"/>
                </a:solidFill>
              </a:rPr>
              <a:t>krad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):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>
                <a:solidFill>
                  <a:srgbClr val="0000FF"/>
                </a:solidFill>
              </a:rPr>
              <a:t>Tile</a:t>
            </a:r>
            <a:r>
              <a:rPr lang="fr-FR" dirty="0" smtClean="0">
                <a:solidFill>
                  <a:srgbClr val="0000FF"/>
                </a:solidFill>
              </a:rPr>
              <a:t> light </a:t>
            </a:r>
            <a:r>
              <a:rPr lang="fr-FR" dirty="0" err="1" smtClean="0">
                <a:solidFill>
                  <a:srgbClr val="0000FF"/>
                </a:solidFill>
              </a:rPr>
              <a:t>yield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degradation</a:t>
            </a:r>
            <a:r>
              <a:rPr lang="fr-FR" dirty="0" smtClean="0">
                <a:solidFill>
                  <a:srgbClr val="0000FF"/>
                </a:solidFill>
              </a:rPr>
              <a:t> ~ 5-10%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Fibre </a:t>
            </a:r>
            <a:r>
              <a:rPr lang="fr-FR" dirty="0" err="1" smtClean="0">
                <a:solidFill>
                  <a:srgbClr val="0000FF"/>
                </a:solidFill>
              </a:rPr>
              <a:t>attenuation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increases</a:t>
            </a:r>
            <a:r>
              <a:rPr lang="fr-FR" dirty="0" smtClean="0">
                <a:solidFill>
                  <a:srgbClr val="0000FF"/>
                </a:solidFill>
              </a:rPr>
              <a:t> by ~10-20%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9" t="18515" r="11742" b="27890"/>
          <a:stretch/>
        </p:blipFill>
        <p:spPr bwMode="auto">
          <a:xfrm>
            <a:off x="5748222" y="3645376"/>
            <a:ext cx="3363007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4" t="14239" r="46845" b="28765"/>
          <a:stretch/>
        </p:blipFill>
        <p:spPr bwMode="auto">
          <a:xfrm>
            <a:off x="5920238" y="476672"/>
            <a:ext cx="3116258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à coins arrondis 9"/>
          <p:cNvSpPr/>
          <p:nvPr/>
        </p:nvSpPr>
        <p:spPr>
          <a:xfrm rot="1209752">
            <a:off x="8110417" y="201909"/>
            <a:ext cx="989440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TDR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732240" y="397370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__ Non </a:t>
            </a:r>
            <a:r>
              <a:rPr lang="fr-FR" sz="1600" dirty="0" err="1" smtClean="0"/>
              <a:t>irradiated</a:t>
            </a:r>
            <a:r>
              <a:rPr lang="fr-FR" sz="1600" dirty="0" smtClean="0"/>
              <a:t> fibre</a:t>
            </a:r>
          </a:p>
          <a:p>
            <a:r>
              <a:rPr lang="fr-FR" sz="1600" dirty="0" smtClean="0"/>
              <a:t>--- 50 </a:t>
            </a:r>
            <a:r>
              <a:rPr lang="fr-FR" sz="1600" dirty="0" err="1" smtClean="0"/>
              <a:t>krad</a:t>
            </a:r>
            <a:r>
              <a:rPr lang="fr-FR" sz="1600" dirty="0" smtClean="0"/>
              <a:t>/</a:t>
            </a:r>
            <a:r>
              <a:rPr lang="fr-FR" sz="1600" dirty="0" err="1" smtClean="0"/>
              <a:t>year</a:t>
            </a:r>
            <a:r>
              <a:rPr lang="fr-FR" sz="1600" dirty="0" smtClean="0"/>
              <a:t> (10y)</a:t>
            </a:r>
          </a:p>
          <a:p>
            <a:r>
              <a:rPr lang="fr-FR" sz="1600" dirty="0" smtClean="0"/>
              <a:t>…. 100 </a:t>
            </a:r>
            <a:r>
              <a:rPr lang="fr-FR" sz="1600" dirty="0" err="1"/>
              <a:t>krad</a:t>
            </a:r>
            <a:r>
              <a:rPr lang="fr-FR" sz="1600" dirty="0"/>
              <a:t>/</a:t>
            </a:r>
            <a:r>
              <a:rPr lang="fr-FR" sz="1600" dirty="0" err="1"/>
              <a:t>year</a:t>
            </a:r>
            <a:r>
              <a:rPr lang="fr-FR" sz="1600" dirty="0"/>
              <a:t> (10y</a:t>
            </a:r>
          </a:p>
        </p:txBody>
      </p:sp>
    </p:spTree>
    <p:extLst>
      <p:ext uri="{BB962C8B-B14F-4D97-AF65-F5344CB8AC3E}">
        <p14:creationId xmlns:p14="http://schemas.microsoft.com/office/powerpoint/2010/main" val="15307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  <p:grpSp>
        <p:nvGrpSpPr>
          <p:cNvPr id="9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10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15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18" name="TextBox 28"/>
                <p:cNvSpPr txBox="1"/>
                <p:nvPr/>
              </p:nvSpPr>
              <p:spPr>
                <a:xfrm>
                  <a:off x="6643670" y="757238"/>
                  <a:ext cx="107157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TT</a:t>
                  </a:r>
                </a:p>
                <a:p>
                  <a:pPr algn="ctr"/>
                  <a:r>
                    <a:rPr lang="en-GB" b="1" i="1" dirty="0" smtClean="0"/>
                    <a:t>Si</a:t>
                  </a:r>
                  <a:endParaRPr lang="en-GB" b="1" i="1" dirty="0"/>
                </a:p>
              </p:txBody>
            </p:sp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" name="TextBox 22"/>
                <p:cNvSpPr txBox="1"/>
                <p:nvPr/>
              </p:nvSpPr>
              <p:spPr>
                <a:xfrm>
                  <a:off x="381000" y="4267200"/>
                  <a:ext cx="928694" cy="92333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err="1" smtClean="0"/>
                    <a:t>Muon</a:t>
                  </a:r>
                  <a:endParaRPr lang="en-GB" b="1" i="1" dirty="0" smtClean="0"/>
                </a:p>
                <a:p>
                  <a:pPr algn="ctr"/>
                  <a:r>
                    <a:rPr lang="en-GB" b="1" i="1" dirty="0" smtClean="0"/>
                    <a:t>MWPCGEM</a:t>
                  </a:r>
                  <a:endParaRPr lang="en-GB" b="1" i="1" dirty="0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9" name="TextBox 24"/>
                <p:cNvSpPr txBox="1"/>
                <p:nvPr/>
              </p:nvSpPr>
              <p:spPr>
                <a:xfrm>
                  <a:off x="2786018" y="900114"/>
                  <a:ext cx="928694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ECAL</a:t>
                  </a:r>
                  <a:endParaRPr lang="en-GB" b="1" i="1" dirty="0"/>
                </a:p>
              </p:txBody>
            </p:sp>
            <p:sp>
              <p:nvSpPr>
                <p:cNvPr id="30" name="TextBox 25"/>
                <p:cNvSpPr txBox="1"/>
                <p:nvPr/>
              </p:nvSpPr>
              <p:spPr>
                <a:xfrm>
                  <a:off x="3714712" y="757238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RICH2</a:t>
                  </a:r>
                  <a:endParaRPr lang="en-GB" b="1" i="1" dirty="0"/>
                </a:p>
              </p:txBody>
            </p:sp>
            <p:sp>
              <p:nvSpPr>
                <p:cNvPr id="31" name="TextBox 26"/>
                <p:cNvSpPr txBox="1"/>
                <p:nvPr/>
              </p:nvSpPr>
              <p:spPr>
                <a:xfrm>
                  <a:off x="4648200" y="838200"/>
                  <a:ext cx="1166054" cy="120032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Outer Tracker straw Tubes</a:t>
                  </a:r>
                  <a:endParaRPr lang="en-GB" b="1" i="1" dirty="0"/>
                </a:p>
              </p:txBody>
            </p:sp>
            <p:sp>
              <p:nvSpPr>
                <p:cNvPr id="32" name="TextBox 27"/>
                <p:cNvSpPr txBox="1"/>
                <p:nvPr/>
              </p:nvSpPr>
              <p:spPr>
                <a:xfrm>
                  <a:off x="5786414" y="971552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Magnet</a:t>
                  </a:r>
                  <a:endParaRPr lang="en-GB" b="1" i="1" dirty="0"/>
                </a:p>
              </p:txBody>
            </p:sp>
            <p:sp>
              <p:nvSpPr>
                <p:cNvPr id="33" name="TextBox 29"/>
                <p:cNvSpPr txBox="1"/>
                <p:nvPr/>
              </p:nvSpPr>
              <p:spPr>
                <a:xfrm>
                  <a:off x="6629400" y="4419600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RICH1</a:t>
                  </a:r>
                </a:p>
              </p:txBody>
            </p:sp>
            <p:sp>
              <p:nvSpPr>
                <p:cNvPr id="3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6" name="TextBox 30"/>
              <p:cNvSpPr txBox="1"/>
              <p:nvPr/>
            </p:nvSpPr>
            <p:spPr>
              <a:xfrm>
                <a:off x="7848600" y="1676400"/>
                <a:ext cx="1295400" cy="646331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i="1" dirty="0" smtClean="0"/>
                  <a:t>VELO&amp;PU</a:t>
                </a:r>
              </a:p>
              <a:p>
                <a:pPr algn="ctr"/>
                <a:r>
                  <a:rPr lang="en-GB" b="1" i="1" dirty="0" smtClean="0"/>
                  <a:t>Si</a:t>
                </a:r>
                <a:endParaRPr lang="en-GB" b="1" i="1" dirty="0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2" name="TextBox 48"/>
            <p:cNvSpPr txBox="1"/>
            <p:nvPr/>
          </p:nvSpPr>
          <p:spPr>
            <a:xfrm>
              <a:off x="4724400" y="4267200"/>
              <a:ext cx="1166054" cy="92333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 smtClean="0"/>
                <a:t>Inner Tracker </a:t>
              </a:r>
            </a:p>
            <a:p>
              <a:pPr algn="ctr"/>
              <a:r>
                <a:rPr lang="en-GB" b="1" i="1" dirty="0" smtClean="0"/>
                <a:t>Si</a:t>
              </a:r>
              <a:endParaRPr lang="en-GB" b="1" i="1" dirty="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  <a:solidFill>
            <a:srgbClr val="F0A22E"/>
          </a:solidFill>
          <a:ln w="12700" cap="rnd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>
            <a:off x="7679192" y="3305735"/>
            <a:ext cx="960515" cy="375093"/>
            <a:chOff x="4734" y="2990"/>
            <a:chExt cx="572" cy="212"/>
          </a:xfrm>
        </p:grpSpPr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47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H="1">
              <a:off x="50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4854" y="299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4991" y="2990"/>
              <a:ext cx="1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1407307" y="6165304"/>
            <a:ext cx="6329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E46C0A"/>
                </a:solidFill>
              </a:rPr>
              <a:t>[The </a:t>
            </a:r>
            <a:r>
              <a:rPr lang="en-US" b="1" i="1" dirty="0" err="1">
                <a:solidFill>
                  <a:srgbClr val="E46C0A"/>
                </a:solidFill>
              </a:rPr>
              <a:t>LHCb</a:t>
            </a:r>
            <a:r>
              <a:rPr lang="en-US" b="1" i="1" dirty="0">
                <a:solidFill>
                  <a:srgbClr val="E46C0A"/>
                </a:solidFill>
              </a:rPr>
              <a:t> Detector at the LHC, JINST 3 (2008) S08005]</a:t>
            </a:r>
            <a:endParaRPr lang="fr-FR" i="1" dirty="0">
              <a:solidFill>
                <a:srgbClr val="E46C0A"/>
              </a:solidFill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3618" y="5003884"/>
            <a:ext cx="1218302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/>
              <a:t>PS+SPD</a:t>
            </a:r>
            <a:endParaRPr lang="en-GB" b="1" i="1" dirty="0"/>
          </a:p>
        </p:txBody>
      </p:sp>
      <p:sp>
        <p:nvSpPr>
          <p:cNvPr id="44" name="Line 9"/>
          <p:cNvSpPr>
            <a:spLocks noChangeShapeType="1"/>
          </p:cNvSpPr>
          <p:nvPr/>
        </p:nvSpPr>
        <p:spPr bwMode="auto">
          <a:xfrm flipV="1">
            <a:off x="3097965" y="4653136"/>
            <a:ext cx="101691" cy="350748"/>
          </a:xfrm>
          <a:prstGeom prst="line">
            <a:avLst/>
          </a:prstGeom>
          <a:solidFill>
            <a:schemeClr val="tx1"/>
          </a:solidFill>
          <a:ln w="41275">
            <a:solidFill>
              <a:srgbClr val="FFC000"/>
            </a:solidFill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2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Pascal </a:t>
            </a:r>
            <a:r>
              <a:rPr lang="en-GB" dirty="0" err="1" smtClean="0"/>
              <a:t>Perret</a:t>
            </a:r>
            <a:r>
              <a:rPr lang="en-GB" dirty="0" smtClean="0"/>
              <a:t>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calorimeters</a:t>
            </a:r>
            <a:endParaRPr lang="fr-FR" dirty="0"/>
          </a:p>
        </p:txBody>
      </p:sp>
      <p:pic>
        <p:nvPicPr>
          <p:cNvPr id="228355" name="Picture 3" descr="C:\Documents and Settings\Pascal Perret\Mes documents\LHCb\calo\photos\PP 080404\P1020832-1-4.jpg"/>
          <p:cNvPicPr>
            <a:picLocks noChangeAspect="1" noChangeArrowheads="1"/>
          </p:cNvPicPr>
          <p:nvPr/>
        </p:nvPicPr>
        <p:blipFill>
          <a:blip r:embed="rId3" cstate="print"/>
          <a:srcRect l="4472" r="11517"/>
          <a:stretch>
            <a:fillRect/>
          </a:stretch>
        </p:blipFill>
        <p:spPr bwMode="auto">
          <a:xfrm>
            <a:off x="-32" y="714381"/>
            <a:ext cx="9178519" cy="6143643"/>
          </a:xfrm>
          <a:prstGeom prst="rect">
            <a:avLst/>
          </a:prstGeom>
          <a:noFill/>
        </p:spPr>
      </p:pic>
      <p:pic>
        <p:nvPicPr>
          <p:cNvPr id="8" name="Picture 2" descr="C:\Documents and Settings\Pascal Perret\Mes documents\LHCb\calo\photos\Photos Det Paper\76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14884"/>
            <a:ext cx="2888334" cy="2000264"/>
          </a:xfrm>
          <a:prstGeom prst="rect">
            <a:avLst/>
          </a:prstGeom>
          <a:noFill/>
        </p:spPr>
      </p:pic>
      <p:grpSp>
        <p:nvGrpSpPr>
          <p:cNvPr id="10" name="Groupe 30"/>
          <p:cNvGrpSpPr/>
          <p:nvPr/>
        </p:nvGrpSpPr>
        <p:grpSpPr>
          <a:xfrm>
            <a:off x="4214810" y="1571612"/>
            <a:ext cx="2500330" cy="4033939"/>
            <a:chOff x="4214810" y="1571612"/>
            <a:chExt cx="2500330" cy="4033939"/>
          </a:xfrm>
        </p:grpSpPr>
        <p:pic>
          <p:nvPicPr>
            <p:cNvPr id="7" name="Picture 3" descr="C:\Documents and Settings\Pascal Perret\Mes documents\LHCb\calo\photos\PP 080126\Compress\0608019_04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4810" y="1571612"/>
              <a:ext cx="2500330" cy="4033939"/>
            </a:xfrm>
            <a:prstGeom prst="rect">
              <a:avLst/>
            </a:prstGeom>
            <a:noFill/>
          </p:spPr>
        </p:pic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4643438" y="1571612"/>
              <a:ext cx="436338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PS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429256" y="1571612"/>
              <a:ext cx="593432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SPD</a:t>
              </a:r>
              <a:endParaRPr lang="en-US" sz="2000" dirty="0">
                <a:latin typeface="Calibri" pitchFamily="34" charset="0"/>
              </a:endParaRPr>
            </a:p>
          </p:txBody>
        </p:sp>
      </p:grpSp>
      <p:cxnSp>
        <p:nvCxnSpPr>
          <p:cNvPr id="9" name="Connecteur droit 8"/>
          <p:cNvCxnSpPr/>
          <p:nvPr/>
        </p:nvCxnSpPr>
        <p:spPr bwMode="auto">
          <a:xfrm rot="10800000" flipV="1">
            <a:off x="4286248" y="1857364"/>
            <a:ext cx="2928958" cy="10715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5" name="Groupe 34"/>
          <p:cNvGrpSpPr/>
          <p:nvPr/>
        </p:nvGrpSpPr>
        <p:grpSpPr>
          <a:xfrm>
            <a:off x="0" y="857232"/>
            <a:ext cx="6084861" cy="5886451"/>
            <a:chOff x="0" y="857232"/>
            <a:chExt cx="6084861" cy="5886451"/>
          </a:xfrm>
        </p:grpSpPr>
        <p:pic>
          <p:nvPicPr>
            <p:cNvPr id="36" name="Picture 80" descr="LHCb-calo-constr-с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000108"/>
              <a:ext cx="3767138" cy="5743575"/>
            </a:xfrm>
            <a:prstGeom prst="rect">
              <a:avLst/>
            </a:prstGeom>
            <a:noFill/>
          </p:spPr>
        </p:pic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3000364" y="857232"/>
              <a:ext cx="699422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ECAL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1214414" y="857232"/>
              <a:ext cx="737702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HCAL</a:t>
              </a:r>
              <a:endParaRPr lang="en-US" sz="2000" dirty="0">
                <a:latin typeface="Calibri" pitchFamily="34" charset="0"/>
              </a:endParaRPr>
            </a:p>
          </p:txBody>
        </p:sp>
        <p:cxnSp>
          <p:nvCxnSpPr>
            <p:cNvPr id="39" name="Connecteur droit 38"/>
            <p:cNvCxnSpPr/>
            <p:nvPr/>
          </p:nvCxnSpPr>
          <p:spPr bwMode="auto">
            <a:xfrm rot="16200000" flipH="1">
              <a:off x="2893207" y="1321579"/>
              <a:ext cx="1143008" cy="78581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43306" y="3943368"/>
              <a:ext cx="2441555" cy="19859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1" name="13 CuadroTexto"/>
            <p:cNvSpPr txBox="1">
              <a:spLocks noChangeArrowheads="1"/>
            </p:cNvSpPr>
            <p:nvPr/>
          </p:nvSpPr>
          <p:spPr bwMode="auto">
            <a:xfrm>
              <a:off x="5383186" y="4557730"/>
              <a:ext cx="698500" cy="9239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u="none">
                  <a:latin typeface="Comic Sans MS" pitchFamily="66" charset="0"/>
                </a:rPr>
                <a:t>Inner Outer Middle</a:t>
              </a:r>
            </a:p>
            <a:p>
              <a:r>
                <a:rPr lang="en-US" sz="1200" u="none">
                  <a:latin typeface="Comic Sans MS" pitchFamily="66" charset="0"/>
                </a:rPr>
                <a:t>region</a:t>
              </a:r>
            </a:p>
          </p:txBody>
        </p:sp>
        <p:cxnSp>
          <p:nvCxnSpPr>
            <p:cNvPr id="42" name="15 Conector recto de flecha"/>
            <p:cNvCxnSpPr>
              <a:cxnSpLocks noChangeShapeType="1"/>
            </p:cNvCxnSpPr>
            <p:nvPr/>
          </p:nvCxnSpPr>
          <p:spPr bwMode="auto">
            <a:xfrm rot="10800000">
              <a:off x="4614836" y="4614880"/>
              <a:ext cx="857250" cy="57150"/>
            </a:xfrm>
            <a:prstGeom prst="straightConnector1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43" name="16 Conector recto de flecha"/>
            <p:cNvCxnSpPr>
              <a:cxnSpLocks noChangeShapeType="1"/>
            </p:cNvCxnSpPr>
            <p:nvPr/>
          </p:nvCxnSpPr>
          <p:spPr bwMode="auto">
            <a:xfrm rot="10800000" flipV="1">
              <a:off x="5014886" y="5129230"/>
              <a:ext cx="457200" cy="228600"/>
            </a:xfrm>
            <a:prstGeom prst="straightConnector1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44" name="17 Conector recto de flecha"/>
            <p:cNvCxnSpPr>
              <a:cxnSpLocks noChangeShapeType="1"/>
            </p:cNvCxnSpPr>
            <p:nvPr/>
          </p:nvCxnSpPr>
          <p:spPr bwMode="auto">
            <a:xfrm rot="10800000" flipV="1">
              <a:off x="4214786" y="4900630"/>
              <a:ext cx="1257300" cy="171450"/>
            </a:xfrm>
            <a:prstGeom prst="straightConnector1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45" name="TextBox 52"/>
            <p:cNvSpPr txBox="1"/>
            <p:nvPr/>
          </p:nvSpPr>
          <p:spPr>
            <a:xfrm>
              <a:off x="0" y="5301208"/>
              <a:ext cx="5429250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66700" indent="-266700">
                <a:defRPr/>
              </a:pPr>
              <a:r>
                <a:rPr lang="en-US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ECAL</a:t>
              </a:r>
              <a:r>
                <a:rPr lang="en-US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(inner modules):  </a:t>
              </a:r>
              <a:r>
                <a:rPr lang="el-GR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(E)/E ~ 8.2% /√E + 0.9%</a:t>
              </a:r>
              <a:endParaRPr lang="en-GB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-12739" y="6023029"/>
            <a:ext cx="710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[JINST 3 (2008) S08005,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en-US" b="1" i="1" dirty="0" err="1" smtClean="0">
                <a:solidFill>
                  <a:schemeClr val="bg1"/>
                </a:solidFill>
              </a:rPr>
              <a:t>LHCb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calorimeters", </a:t>
            </a:r>
            <a:r>
              <a:rPr lang="en-US" b="1" i="1" dirty="0" smtClean="0">
                <a:solidFill>
                  <a:schemeClr val="bg1"/>
                </a:solidFill>
              </a:rPr>
              <a:t>TDR, CERN/LHCC/2000-0036 </a:t>
            </a:r>
            <a:r>
              <a:rPr lang="en-US" b="1" i="1" dirty="0" err="1">
                <a:solidFill>
                  <a:schemeClr val="bg1"/>
                </a:solidFill>
              </a:rPr>
              <a:t>LHCb</a:t>
            </a:r>
            <a:r>
              <a:rPr lang="en-US" b="1" i="1" dirty="0">
                <a:solidFill>
                  <a:schemeClr val="bg1"/>
                </a:solidFill>
              </a:rPr>
              <a:t> TDR </a:t>
            </a:r>
            <a:r>
              <a:rPr lang="en-US" b="1" i="1" dirty="0" smtClean="0">
                <a:solidFill>
                  <a:schemeClr val="bg1"/>
                </a:solidFill>
              </a:rPr>
              <a:t>2]</a:t>
            </a:r>
            <a:endParaRPr lang="fr-FR" i="1" dirty="0">
              <a:solidFill>
                <a:schemeClr val="bg1"/>
              </a:solidFill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5654278"/>
            <a:ext cx="5383186" cy="1231106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nl-NL" sz="2000" dirty="0">
                <a:latin typeface="Calibri" pitchFamily="34" charset="0"/>
              </a:rPr>
              <a:t>Calorimeter system :  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L0 trigger on 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high E</a:t>
            </a:r>
            <a:r>
              <a:rPr lang="nl-NL" baseline="-25000" dirty="0">
                <a:solidFill>
                  <a:srgbClr val="0000CC"/>
                </a:solidFill>
                <a:latin typeface="Calibri" pitchFamily="34" charset="0"/>
              </a:rPr>
              <a:t>T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e /</a:t>
            </a:r>
            <a:r>
              <a:rPr lang="el-GR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γ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/ </a:t>
            </a:r>
            <a:r>
              <a:rPr lang="el-GR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baseline="30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and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hadron</a:t>
            </a:r>
            <a:endParaRPr lang="nl-NL" dirty="0">
              <a:solidFill>
                <a:srgbClr val="0000CC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Precise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energy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measurement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of 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e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and</a:t>
            </a:r>
            <a:r>
              <a:rPr lang="el-GR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</a:t>
            </a:r>
            <a:endParaRPr lang="nl-NL" dirty="0">
              <a:solidFill>
                <a:srgbClr val="0000CC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err="1">
                <a:solidFill>
                  <a:srgbClr val="0000CC"/>
                </a:solidFill>
                <a:latin typeface="Calibri" pitchFamily="34" charset="0"/>
              </a:rPr>
              <a:t>Particle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err="1">
                <a:solidFill>
                  <a:srgbClr val="0000CC"/>
                </a:solidFill>
                <a:latin typeface="Calibri" pitchFamily="34" charset="0"/>
              </a:rPr>
              <a:t>Identification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: 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e /</a:t>
            </a:r>
            <a:r>
              <a:rPr lang="el-GR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γ</a:t>
            </a:r>
            <a:r>
              <a:rPr lang="nl-NL" dirty="0">
                <a:solidFill>
                  <a:srgbClr val="0000CC"/>
                </a:solidFill>
                <a:latin typeface="Calibri" pitchFamily="34" charset="0"/>
              </a:rPr>
              <a:t> / 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h (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contributes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nl-NL" dirty="0" err="1" smtClean="0">
                <a:solidFill>
                  <a:srgbClr val="0000CC"/>
                </a:solidFill>
                <a:latin typeface="Calibri" pitchFamily="34" charset="0"/>
              </a:rPr>
              <a:t>to</a:t>
            </a:r>
            <a:r>
              <a:rPr lang="nl-NL" dirty="0" smtClean="0">
                <a:solidFill>
                  <a:srgbClr val="0000CC"/>
                </a:solidFill>
                <a:latin typeface="Calibri" pitchFamily="34" charset="0"/>
              </a:rPr>
              <a:t> µ PID)</a:t>
            </a:r>
            <a:endParaRPr lang="nl-NL" sz="1800" dirty="0">
              <a:solidFill>
                <a:srgbClr val="0000CC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0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0.26476 -0.128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LHCb</a:t>
            </a:r>
            <a:r>
              <a:rPr lang="fr-FR" dirty="0" smtClean="0"/>
              <a:t> trigger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875676" y="923230"/>
            <a:ext cx="5232828" cy="5441490"/>
          </a:xfrm>
        </p:spPr>
        <p:txBody>
          <a:bodyPr/>
          <a:lstStyle/>
          <a:p>
            <a:pPr lvl="1"/>
            <a:r>
              <a:rPr lang="en-GB" dirty="0" smtClean="0"/>
              <a:t>Level-0 trigger: hardware</a:t>
            </a:r>
          </a:p>
          <a:p>
            <a:pPr lvl="2"/>
            <a:r>
              <a:rPr lang="en-GB" dirty="0" smtClean="0"/>
              <a:t>4 </a:t>
            </a:r>
            <a:r>
              <a:rPr lang="en-GB" dirty="0" err="1" smtClean="0"/>
              <a:t>μs</a:t>
            </a:r>
            <a:r>
              <a:rPr lang="en-GB" dirty="0" smtClean="0"/>
              <a:t> latency @ 40MHz</a:t>
            </a:r>
          </a:p>
          <a:p>
            <a:pPr lvl="2"/>
            <a:r>
              <a:rPr lang="en-GB" dirty="0" smtClean="0"/>
              <a:t>“Moderate”  E</a:t>
            </a:r>
            <a:r>
              <a:rPr lang="en-GB" baseline="-25000" dirty="0" smtClean="0"/>
              <a:t>T</a:t>
            </a:r>
            <a:r>
              <a:rPr lang="en-GB" dirty="0" smtClean="0"/>
              <a:t>/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threshold:</a:t>
            </a:r>
          </a:p>
          <a:p>
            <a:pPr lvl="3"/>
            <a:r>
              <a:rPr lang="en-GB" i="1" dirty="0" smtClean="0"/>
              <a:t>Typically</a:t>
            </a:r>
          </a:p>
          <a:p>
            <a:pPr lvl="4"/>
            <a:r>
              <a:rPr lang="en-GB" i="1" dirty="0" smtClean="0"/>
              <a:t>E</a:t>
            </a:r>
            <a:r>
              <a:rPr lang="en-GB" i="1" baseline="-25000" dirty="0" smtClean="0"/>
              <a:t>T</a:t>
            </a:r>
            <a:r>
              <a:rPr lang="en-GB" i="1" dirty="0" smtClean="0"/>
              <a:t>(e/γ)&gt;2.7 </a:t>
            </a:r>
            <a:r>
              <a:rPr lang="en-GB" i="1" dirty="0" err="1" smtClean="0"/>
              <a:t>GeV</a:t>
            </a:r>
            <a:endParaRPr lang="en-GB" i="1" dirty="0" smtClean="0"/>
          </a:p>
          <a:p>
            <a:pPr lvl="4"/>
            <a:r>
              <a:rPr lang="en-GB" i="1" dirty="0" smtClean="0"/>
              <a:t>E</a:t>
            </a:r>
            <a:r>
              <a:rPr lang="en-GB" i="1" baseline="-25000" dirty="0" smtClean="0"/>
              <a:t>T</a:t>
            </a:r>
            <a:r>
              <a:rPr lang="en-GB" i="1" dirty="0" smtClean="0"/>
              <a:t>(h)&gt;3.6 </a:t>
            </a:r>
            <a:r>
              <a:rPr lang="en-GB" i="1" dirty="0" err="1" smtClean="0"/>
              <a:t>GeV</a:t>
            </a:r>
            <a:endParaRPr lang="en-GB" i="1" dirty="0" smtClean="0"/>
          </a:p>
          <a:p>
            <a:pPr lvl="4"/>
            <a:r>
              <a:rPr lang="en-GB" i="1" dirty="0" err="1" smtClean="0"/>
              <a:t>p</a:t>
            </a:r>
            <a:r>
              <a:rPr lang="en-GB" i="1" baseline="-25000" dirty="0" err="1" smtClean="0"/>
              <a:t>T</a:t>
            </a:r>
            <a:r>
              <a:rPr lang="en-GB" i="1" dirty="0" smtClean="0"/>
              <a:t>(μ)&gt;1.4 </a:t>
            </a:r>
            <a:r>
              <a:rPr lang="en-GB" i="1" dirty="0" err="1" smtClean="0"/>
              <a:t>GeV</a:t>
            </a:r>
            <a:r>
              <a:rPr lang="en-GB" i="1" dirty="0" smtClean="0"/>
              <a:t>/c</a:t>
            </a:r>
          </a:p>
          <a:p>
            <a:pPr lvl="1"/>
            <a:r>
              <a:rPr lang="en-GB" dirty="0" smtClean="0"/>
              <a:t>HLT trigger: software</a:t>
            </a:r>
          </a:p>
          <a:p>
            <a:pPr lvl="2"/>
            <a:r>
              <a:rPr lang="en-GB" dirty="0" smtClean="0"/>
              <a:t>~30000 tasks in parallel on ~1500 nodes</a:t>
            </a:r>
          </a:p>
          <a:p>
            <a:pPr lvl="1"/>
            <a:r>
              <a:rPr lang="en-GB" dirty="0" smtClean="0"/>
              <a:t>Storage rate: 5 kHz</a:t>
            </a:r>
          </a:p>
          <a:p>
            <a:pPr lvl="1"/>
            <a:r>
              <a:rPr lang="en-GB" dirty="0" smtClean="0"/>
              <a:t>Combined efficiency (L0+HLT):</a:t>
            </a:r>
          </a:p>
          <a:p>
            <a:pPr lvl="2"/>
            <a:r>
              <a:rPr lang="en-GB" dirty="0" smtClean="0"/>
              <a:t>~90 % for di-</a:t>
            </a:r>
            <a:r>
              <a:rPr lang="en-GB" dirty="0" err="1" smtClean="0"/>
              <a:t>muon</a:t>
            </a:r>
            <a:r>
              <a:rPr lang="en-GB" dirty="0" smtClean="0"/>
              <a:t> channels</a:t>
            </a:r>
          </a:p>
          <a:p>
            <a:pPr lvl="2"/>
            <a:r>
              <a:rPr lang="en-GB" dirty="0" smtClean="0"/>
              <a:t>~30 % for multi-body </a:t>
            </a:r>
            <a:r>
              <a:rPr lang="en-GB" dirty="0" err="1" smtClean="0"/>
              <a:t>hadronic</a:t>
            </a:r>
            <a:r>
              <a:rPr lang="en-GB" dirty="0" smtClean="0"/>
              <a:t> final states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1026" name="Picture 2" descr="C:\Users\Pascal\Documents\LHCb\Conferences\Berkeley 2013\LHCb_Trigger_P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696164" cy="53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7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pic>
        <p:nvPicPr>
          <p:cNvPr id="2050" name="Picture 2" descr="C:\Users\Pascal\Documents\LHCb\Conferences\Berkeley 2013\IntegratedLumiLHCbTime_Yearl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" r="7587" b="2225"/>
          <a:stretch/>
        </p:blipFill>
        <p:spPr bwMode="auto">
          <a:xfrm>
            <a:off x="71899" y="764704"/>
            <a:ext cx="4896544" cy="352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scal\Documents\LHCb\Conferences\Berkeley 2013\PieChartEffBreakdow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5632" r="20676" b="24577"/>
          <a:stretch/>
        </p:blipFill>
        <p:spPr bwMode="auto">
          <a:xfrm>
            <a:off x="5364088" y="1556792"/>
            <a:ext cx="2588234" cy="13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792893"/>
              </p:ext>
            </p:extLst>
          </p:nvPr>
        </p:nvGraphicFramePr>
        <p:xfrm>
          <a:off x="467544" y="1124744"/>
          <a:ext cx="2736303" cy="111252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71778"/>
                <a:gridCol w="771778"/>
                <a:gridCol w="119274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2012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2.1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2011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1.1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0.038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63888" y="37170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553762" y="27089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95936" y="18448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2012</a:t>
            </a:r>
            <a:endParaRPr lang="fr-F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296" y="3015259"/>
            <a:ext cx="3253216" cy="358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90990" y="4194792"/>
            <a:ext cx="534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Semi-continuous </a:t>
            </a:r>
            <a:r>
              <a:rPr lang="en-US" dirty="0">
                <a:solidFill>
                  <a:srgbClr val="0000FF"/>
                </a:solidFill>
              </a:rPr>
              <a:t>(automatic) adjustment of offset of colliding beams allows luminosity to be </a:t>
            </a:r>
            <a:r>
              <a:rPr lang="en-US" i="1" dirty="0" err="1">
                <a:solidFill>
                  <a:srgbClr val="0000FF"/>
                </a:solidFill>
              </a:rPr>
              <a:t>levelled</a:t>
            </a:r>
            <a:endParaRPr lang="en-US" i="1" dirty="0">
              <a:solidFill>
                <a:srgbClr val="0000FF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" r="1514" b="7010"/>
          <a:stretch/>
        </p:blipFill>
        <p:spPr bwMode="auto">
          <a:xfrm>
            <a:off x="169712" y="4841123"/>
            <a:ext cx="4580965" cy="141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112459" y="5157192"/>
            <a:ext cx="1331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4x10</a:t>
            </a:r>
            <a:r>
              <a:rPr lang="fr-FR" sz="1400" baseline="30000" dirty="0" smtClean="0">
                <a:solidFill>
                  <a:srgbClr val="0000FF"/>
                </a:solidFill>
              </a:rPr>
              <a:t>32</a:t>
            </a:r>
            <a:r>
              <a:rPr lang="fr-FR" sz="1400" dirty="0" smtClean="0">
                <a:solidFill>
                  <a:srgbClr val="0000FF"/>
                </a:solidFill>
              </a:rPr>
              <a:t>cm</a:t>
            </a:r>
            <a:r>
              <a:rPr lang="fr-FR" sz="1400" baseline="30000" dirty="0" smtClean="0">
                <a:solidFill>
                  <a:srgbClr val="0000FF"/>
                </a:solidFill>
              </a:rPr>
              <a:t>-2</a:t>
            </a:r>
            <a:r>
              <a:rPr lang="fr-FR" sz="1400" dirty="0" smtClean="0">
                <a:solidFill>
                  <a:srgbClr val="0000FF"/>
                </a:solidFill>
              </a:rPr>
              <a:t>s</a:t>
            </a:r>
            <a:r>
              <a:rPr lang="fr-FR" sz="1400" baseline="30000" dirty="0" smtClean="0">
                <a:solidFill>
                  <a:srgbClr val="0000FF"/>
                </a:solidFill>
              </a:rPr>
              <a:t>-1</a:t>
            </a:r>
            <a:endParaRPr lang="fr-FR" sz="1400" baseline="30000" dirty="0">
              <a:solidFill>
                <a:srgbClr val="0000FF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6156176" y="5733256"/>
            <a:ext cx="29878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112459" y="5498068"/>
            <a:ext cx="133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Design:</a:t>
            </a:r>
          </a:p>
          <a:p>
            <a:r>
              <a:rPr lang="fr-FR" sz="1400" dirty="0">
                <a:solidFill>
                  <a:srgbClr val="FF0000"/>
                </a:solidFill>
              </a:rPr>
              <a:t>2</a:t>
            </a:r>
            <a:r>
              <a:rPr lang="fr-FR" sz="1400" dirty="0" smtClean="0">
                <a:solidFill>
                  <a:srgbClr val="FF0000"/>
                </a:solidFill>
              </a:rPr>
              <a:t>x10</a:t>
            </a:r>
            <a:r>
              <a:rPr lang="fr-FR" sz="1400" baseline="30000" dirty="0" smtClean="0">
                <a:solidFill>
                  <a:srgbClr val="FF0000"/>
                </a:solidFill>
              </a:rPr>
              <a:t>32</a:t>
            </a:r>
            <a:r>
              <a:rPr lang="fr-FR" sz="1400" dirty="0" smtClean="0">
                <a:solidFill>
                  <a:srgbClr val="FF0000"/>
                </a:solidFill>
              </a:rPr>
              <a:t>cm</a:t>
            </a:r>
            <a:r>
              <a:rPr lang="fr-FR" sz="1400" baseline="30000" dirty="0" smtClean="0">
                <a:solidFill>
                  <a:srgbClr val="FF0000"/>
                </a:solidFill>
              </a:rPr>
              <a:t>-2</a:t>
            </a:r>
            <a:r>
              <a:rPr lang="fr-FR" sz="1400" dirty="0" smtClean="0">
                <a:solidFill>
                  <a:srgbClr val="FF0000"/>
                </a:solidFill>
              </a:rPr>
              <a:t>s</a:t>
            </a:r>
            <a:r>
              <a:rPr lang="fr-FR" sz="1400" baseline="30000" dirty="0" smtClean="0">
                <a:solidFill>
                  <a:srgbClr val="FF0000"/>
                </a:solidFill>
              </a:rPr>
              <a:t>-1</a:t>
            </a:r>
            <a:endParaRPr lang="fr-FR" sz="1400" baseline="30000" dirty="0">
              <a:solidFill>
                <a:srgbClr val="FF0000"/>
              </a:solidFill>
            </a:endParaRPr>
          </a:p>
        </p:txBody>
      </p:sp>
      <p:pic>
        <p:nvPicPr>
          <p:cNvPr id="21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174" y="57771"/>
            <a:ext cx="2388096" cy="1492560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>
          <a:xfrm>
            <a:off x="6668565" y="1196752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High Efficiency!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316416" y="8274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076057" y="2931423"/>
            <a:ext cx="39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Detectors all </a:t>
            </a:r>
            <a:r>
              <a:rPr lang="fr-FR" sz="1600" dirty="0" err="1" smtClean="0">
                <a:solidFill>
                  <a:srgbClr val="0000FF"/>
                </a:solidFill>
              </a:rPr>
              <a:t>with</a:t>
            </a:r>
            <a:r>
              <a:rPr lang="fr-FR" sz="1600" dirty="0" smtClean="0">
                <a:solidFill>
                  <a:srgbClr val="0000FF"/>
                </a:solidFill>
              </a:rPr>
              <a:t> &gt;~99% active </a:t>
            </a:r>
            <a:r>
              <a:rPr lang="fr-FR" sz="1600" dirty="0" err="1" smtClean="0">
                <a:solidFill>
                  <a:srgbClr val="0000FF"/>
                </a:solidFill>
              </a:rPr>
              <a:t>channels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948264" y="1628800"/>
            <a:ext cx="2159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  <a:sym typeface="Symbol"/>
              </a:rPr>
              <a:t></a:t>
            </a:r>
            <a:r>
              <a:rPr lang="fr-FR" sz="1600" dirty="0" smtClean="0">
                <a:solidFill>
                  <a:srgbClr val="0000FF"/>
                </a:solidFill>
              </a:rPr>
              <a:t>(</a:t>
            </a:r>
            <a:r>
              <a:rPr lang="fr-FR" sz="1600" dirty="0" err="1" smtClean="0">
                <a:solidFill>
                  <a:srgbClr val="0000FF"/>
                </a:solidFill>
              </a:rPr>
              <a:t>operation</a:t>
            </a:r>
            <a:r>
              <a:rPr lang="fr-FR" sz="1600" dirty="0" smtClean="0">
                <a:solidFill>
                  <a:srgbClr val="0000FF"/>
                </a:solidFill>
              </a:rPr>
              <a:t>)&gt;94%</a:t>
            </a:r>
          </a:p>
          <a:p>
            <a:r>
              <a:rPr lang="fr-FR" sz="1600" dirty="0">
                <a:solidFill>
                  <a:srgbClr val="0000FF"/>
                </a:solidFill>
              </a:rPr>
              <a:t>~</a:t>
            </a:r>
            <a:r>
              <a:rPr lang="fr-FR" sz="1600" dirty="0" smtClean="0">
                <a:solidFill>
                  <a:srgbClr val="0000FF"/>
                </a:solidFill>
              </a:rPr>
              <a:t>98% are good data! 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339752" y="6237312"/>
            <a:ext cx="599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GB" dirty="0"/>
              <a:t>4 times more collisions per crossing than in the </a:t>
            </a:r>
            <a:r>
              <a:rPr lang="en-GB" dirty="0" smtClean="0"/>
              <a:t>design!!!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8100392" y="472514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 h!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96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System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843808" y="836613"/>
            <a:ext cx="6300192" cy="5743111"/>
          </a:xfrm>
        </p:spPr>
        <p:txBody>
          <a:bodyPr/>
          <a:lstStyle/>
          <a:p>
            <a:pPr lvl="1"/>
            <a:r>
              <a:rPr lang="fr-FR" dirty="0" smtClean="0"/>
              <a:t>40 MHz </a:t>
            </a:r>
            <a:r>
              <a:rPr lang="fr-FR" dirty="0"/>
              <a:t>trigger </a:t>
            </a:r>
            <a:r>
              <a:rPr lang="fr-FR" dirty="0" smtClean="0"/>
              <a:t>on </a:t>
            </a: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nl-NL" sz="2400" dirty="0" smtClean="0">
                <a:latin typeface="Calibri" pitchFamily="34" charset="0"/>
              </a:rPr>
              <a:t>e,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dirty="0" smtClean="0">
                <a:latin typeface="Calibri" pitchFamily="34" charset="0"/>
                <a:cs typeface="Times New Roman" pitchFamily="18" charset="0"/>
              </a:rPr>
              <a:t>h</a:t>
            </a:r>
          </a:p>
          <a:p>
            <a:pPr lvl="1"/>
            <a:r>
              <a:rPr lang="en-US" dirty="0"/>
              <a:t>Distance to </a:t>
            </a:r>
            <a:r>
              <a:rPr lang="en-US" dirty="0" err="1"/>
              <a:t>i.p</a:t>
            </a:r>
            <a:r>
              <a:rPr lang="en-US" dirty="0"/>
              <a:t>. ~13 </a:t>
            </a:r>
            <a:r>
              <a:rPr lang="en-US" dirty="0" smtClean="0"/>
              <a:t>m</a:t>
            </a:r>
          </a:p>
          <a:p>
            <a:pPr lvl="1"/>
            <a:r>
              <a:rPr lang="en-US" dirty="0"/>
              <a:t>Solid angle coverage 300x250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fr-FR" dirty="0"/>
              <a:t>Four </a:t>
            </a:r>
            <a:r>
              <a:rPr lang="fr-FR" dirty="0" err="1"/>
              <a:t>sub</a:t>
            </a:r>
            <a:r>
              <a:rPr lang="fr-FR" dirty="0"/>
              <a:t>-detectors</a:t>
            </a:r>
            <a:r>
              <a:rPr lang="fr-FR" dirty="0" smtClean="0"/>
              <a:t>: SPD,PS,ECAL,HCAL</a:t>
            </a:r>
          </a:p>
          <a:p>
            <a:pPr lvl="2"/>
            <a:r>
              <a:rPr lang="en-US" dirty="0"/>
              <a:t>Independently retractable </a:t>
            </a:r>
            <a:r>
              <a:rPr lang="en-US" dirty="0" smtClean="0"/>
              <a:t>halves</a:t>
            </a:r>
          </a:p>
          <a:p>
            <a:pPr lvl="1"/>
            <a:r>
              <a:rPr lang="en-US" dirty="0" smtClean="0"/>
              <a:t>Granularity</a:t>
            </a:r>
            <a:r>
              <a:rPr lang="fr-FR" dirty="0"/>
              <a:t>:</a:t>
            </a:r>
          </a:p>
          <a:p>
            <a:pPr lvl="2"/>
            <a:r>
              <a:rPr lang="fr-FR" dirty="0"/>
              <a:t>SPD, PS, ECAL: </a:t>
            </a:r>
          </a:p>
          <a:p>
            <a:pPr lvl="3"/>
            <a:r>
              <a:rPr lang="en-US" dirty="0"/>
              <a:t>6016 cells: 3 zones 4x4; 6x6 and 12x12 cm</a:t>
            </a:r>
            <a:r>
              <a:rPr lang="en-US" baseline="30000" dirty="0"/>
              <a:t>2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HCAL: </a:t>
            </a:r>
            <a:r>
              <a:rPr lang="en-US" dirty="0" smtClean="0"/>
              <a:t>1488 </a:t>
            </a:r>
            <a:r>
              <a:rPr lang="en-US" dirty="0"/>
              <a:t>cells: 13x13 and 26x26 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 flipH="1">
            <a:off x="71406" y="1052736"/>
            <a:ext cx="3286148" cy="5500726"/>
            <a:chOff x="0" y="936979"/>
            <a:chExt cx="3670810" cy="5660671"/>
          </a:xfrm>
        </p:grpSpPr>
        <p:pic>
          <p:nvPicPr>
            <p:cNvPr id="7" name="Picture 2" descr="fig_5_1_ai"/>
            <p:cNvPicPr>
              <a:picLocks noChangeAspect="1" noChangeArrowheads="1"/>
            </p:cNvPicPr>
            <p:nvPr/>
          </p:nvPicPr>
          <p:blipFill>
            <a:blip r:embed="rId2" cstate="print"/>
            <a:srcRect t="14995" r="29332"/>
            <a:stretch>
              <a:fillRect/>
            </a:stretch>
          </p:blipFill>
          <p:spPr bwMode="auto">
            <a:xfrm>
              <a:off x="228600" y="936979"/>
              <a:ext cx="3442210" cy="531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 rot="-5400000">
              <a:off x="-1282290" y="3516769"/>
              <a:ext cx="4752101" cy="21590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1544516" y="2235200"/>
              <a:ext cx="84992" cy="2549525"/>
            </a:xfrm>
            <a:prstGeom prst="rect">
              <a:avLst/>
            </a:prstGeom>
            <a:solidFill>
              <a:srgbClr val="66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1630974" y="2265364"/>
              <a:ext cx="375138" cy="2547937"/>
            </a:xfrm>
            <a:prstGeom prst="rect">
              <a:avLst/>
            </a:prstGeom>
            <a:solidFill>
              <a:schemeClr val="hlink">
                <a:alpha val="41176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2006112" y="2176464"/>
              <a:ext cx="719503" cy="2695575"/>
            </a:xfrm>
            <a:prstGeom prst="rect">
              <a:avLst/>
            </a:prstGeom>
            <a:solidFill>
              <a:srgbClr val="0000FF">
                <a:alpha val="3215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838200" y="2209800"/>
              <a:ext cx="0" cy="26670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0" y="2971801"/>
              <a:ext cx="857250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Y~7m</a:t>
              </a:r>
            </a:p>
            <a:p>
              <a:pPr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X~8.5m</a:t>
              </a:r>
              <a:endParaRPr lang="en-US" sz="2000">
                <a:solidFill>
                  <a:srgbClr val="FF00FF"/>
                </a:solidFill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1548912" y="6308725"/>
              <a:ext cx="1156188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698382" y="6299200"/>
              <a:ext cx="846992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Z~2.7m</a:t>
              </a:r>
              <a:endParaRPr lang="en-US" sz="2000">
                <a:solidFill>
                  <a:srgbClr val="FF00FF"/>
                </a:solidFill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 rot="-5400000">
              <a:off x="1973629" y="3364890"/>
              <a:ext cx="844550" cy="3663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</a:rPr>
                <a:t>HCAL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 rot="-5400000">
              <a:off x="1418983" y="3376097"/>
              <a:ext cx="787395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</a:rPr>
                <a:t>ECAL</a:t>
              </a: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 rot="-5400000">
              <a:off x="802787" y="3331552"/>
              <a:ext cx="1035050" cy="366346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rgbClr val="008000"/>
                  </a:solidFill>
                  <a:latin typeface="Times New Roman" pitchFamily="18" charset="0"/>
                </a:rPr>
                <a:t>PS/SPD</a:t>
              </a: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920262" y="981075"/>
              <a:ext cx="2664069" cy="21590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5737257" y="4040104"/>
            <a:ext cx="2263767" cy="1981184"/>
            <a:chOff x="5737257" y="2305072"/>
            <a:chExt cx="2263767" cy="1981184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37257" y="2305072"/>
              <a:ext cx="2263767" cy="1981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678618" y="2552707"/>
              <a:ext cx="1076325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  <a:tabLst>
                  <a:tab pos="723900" algn="l"/>
                </a:tabLst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120 mm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6000760" y="3767142"/>
              <a:ext cx="488950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40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6118231" y="3467107"/>
              <a:ext cx="936625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  <a:tabLst>
                  <a:tab pos="723900" algn="l"/>
                </a:tabLst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60 mm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058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System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02/06/2014</a:t>
            </a:r>
            <a:endParaRPr lang="en-GB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 flipH="1">
            <a:off x="71406" y="1052736"/>
            <a:ext cx="3286148" cy="5500726"/>
            <a:chOff x="0" y="936979"/>
            <a:chExt cx="3670810" cy="5660671"/>
          </a:xfrm>
        </p:grpSpPr>
        <p:pic>
          <p:nvPicPr>
            <p:cNvPr id="7" name="Picture 2" descr="fig_5_1_ai"/>
            <p:cNvPicPr>
              <a:picLocks noChangeAspect="1" noChangeArrowheads="1"/>
            </p:cNvPicPr>
            <p:nvPr/>
          </p:nvPicPr>
          <p:blipFill>
            <a:blip r:embed="rId2" cstate="print"/>
            <a:srcRect t="14995" r="29332"/>
            <a:stretch>
              <a:fillRect/>
            </a:stretch>
          </p:blipFill>
          <p:spPr bwMode="auto">
            <a:xfrm>
              <a:off x="228600" y="936979"/>
              <a:ext cx="3442210" cy="531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 rot="-5400000">
              <a:off x="-1282290" y="3516769"/>
              <a:ext cx="4752101" cy="21590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1544516" y="2235200"/>
              <a:ext cx="84992" cy="2549525"/>
            </a:xfrm>
            <a:prstGeom prst="rect">
              <a:avLst/>
            </a:prstGeom>
            <a:solidFill>
              <a:srgbClr val="66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1630974" y="2265364"/>
              <a:ext cx="375138" cy="2547937"/>
            </a:xfrm>
            <a:prstGeom prst="rect">
              <a:avLst/>
            </a:prstGeom>
            <a:solidFill>
              <a:schemeClr val="hlink">
                <a:alpha val="41176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2006112" y="2176464"/>
              <a:ext cx="719503" cy="2695575"/>
            </a:xfrm>
            <a:prstGeom prst="rect">
              <a:avLst/>
            </a:prstGeom>
            <a:solidFill>
              <a:srgbClr val="0000FF">
                <a:alpha val="3215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838200" y="2209800"/>
              <a:ext cx="0" cy="26670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0" y="2971801"/>
              <a:ext cx="857250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Y~7m</a:t>
              </a:r>
            </a:p>
            <a:p>
              <a:pPr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X~8.5m</a:t>
              </a:r>
              <a:endParaRPr lang="en-US" sz="2000">
                <a:solidFill>
                  <a:srgbClr val="FF00FF"/>
                </a:solidFill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1548912" y="6308725"/>
              <a:ext cx="1156188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698382" y="6299200"/>
              <a:ext cx="846992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500">
                  <a:solidFill>
                    <a:srgbClr val="FF00FF"/>
                  </a:solidFill>
                </a:rPr>
                <a:t>Z~2.7m</a:t>
              </a:r>
              <a:endParaRPr lang="en-US" sz="2000">
                <a:solidFill>
                  <a:srgbClr val="FF00FF"/>
                </a:solidFill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 rot="-5400000">
              <a:off x="1973629" y="3364890"/>
              <a:ext cx="844550" cy="3663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</a:rPr>
                <a:t>HCAL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 rot="-5400000">
              <a:off x="1418983" y="3376097"/>
              <a:ext cx="787395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itchFamily="18" charset="0"/>
                </a:rPr>
                <a:t>ECAL</a:t>
              </a: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 rot="-5400000">
              <a:off x="802787" y="3331552"/>
              <a:ext cx="1035050" cy="366346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rgbClr val="008000"/>
                  </a:solidFill>
                  <a:latin typeface="Times New Roman" pitchFamily="18" charset="0"/>
                </a:rPr>
                <a:t>PS/SPD</a:t>
              </a: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920262" y="981075"/>
              <a:ext cx="2664069" cy="21590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5737257" y="4040104"/>
            <a:ext cx="2263767" cy="1981184"/>
            <a:chOff x="5737257" y="2305072"/>
            <a:chExt cx="2263767" cy="1981184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37257" y="2305072"/>
              <a:ext cx="2263767" cy="1981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678618" y="2552707"/>
              <a:ext cx="1076325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  <a:tabLst>
                  <a:tab pos="723900" algn="l"/>
                </a:tabLst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120 mm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6000760" y="3767142"/>
              <a:ext cx="488950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40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6118231" y="3467107"/>
              <a:ext cx="936625" cy="304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15874" rIns="0" bIns="0"/>
            <a:lstStyle/>
            <a:p>
              <a:pPr>
                <a:lnSpc>
                  <a:spcPct val="93000"/>
                </a:lnSpc>
                <a:tabLst>
                  <a:tab pos="723900" algn="l"/>
                </a:tabLst>
              </a:pPr>
              <a:r>
                <a:rPr lang="en-GB" b="1" dirty="0" smtClean="0">
                  <a:solidFill>
                    <a:srgbClr val="000000"/>
                  </a:solidFill>
                  <a:latin typeface="Arial" pitchFamily="34" charset="0"/>
                </a:rPr>
                <a:t>60 mm</a:t>
              </a:r>
              <a:endParaRPr lang="en-GB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26" name="Groupe 11"/>
          <p:cNvGrpSpPr/>
          <p:nvPr/>
        </p:nvGrpSpPr>
        <p:grpSpPr>
          <a:xfrm>
            <a:off x="179512" y="1008425"/>
            <a:ext cx="3424860" cy="5401900"/>
            <a:chOff x="1142618" y="1142984"/>
            <a:chExt cx="3446885" cy="5183286"/>
          </a:xfrm>
        </p:grpSpPr>
        <p:pic>
          <p:nvPicPr>
            <p:cNvPr id="27" name="Image 26" descr="P1020078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42618" y="1142984"/>
              <a:ext cx="3446885" cy="5183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68"/>
            <p:cNvSpPr txBox="1"/>
            <p:nvPr/>
          </p:nvSpPr>
          <p:spPr>
            <a:xfrm>
              <a:off x="1214414" y="2611494"/>
              <a:ext cx="554038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</a:rPr>
                <a:t>HCAL</a:t>
              </a:r>
            </a:p>
          </p:txBody>
        </p:sp>
        <p:sp>
          <p:nvSpPr>
            <p:cNvPr id="29" name="TextBox 69"/>
            <p:cNvSpPr txBox="1"/>
            <p:nvPr/>
          </p:nvSpPr>
          <p:spPr>
            <a:xfrm>
              <a:off x="2071670" y="3825940"/>
              <a:ext cx="712651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Arial" pitchFamily="34" charset="0"/>
                </a:rPr>
                <a:t>ECAL</a:t>
              </a:r>
            </a:p>
          </p:txBody>
        </p:sp>
        <p:sp>
          <p:nvSpPr>
            <p:cNvPr id="30" name="TextBox 70"/>
            <p:cNvSpPr txBox="1"/>
            <p:nvPr/>
          </p:nvSpPr>
          <p:spPr>
            <a:xfrm>
              <a:off x="3028755" y="3468750"/>
              <a:ext cx="900303" cy="2539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</a:rPr>
                <a:t>PS/SPD</a:t>
              </a:r>
            </a:p>
          </p:txBody>
        </p:sp>
      </p:grp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843808" y="836613"/>
            <a:ext cx="6300192" cy="5743111"/>
          </a:xfrm>
        </p:spPr>
        <p:txBody>
          <a:bodyPr/>
          <a:lstStyle/>
          <a:p>
            <a:pPr lvl="1"/>
            <a:r>
              <a:rPr lang="fr-FR" dirty="0" smtClean="0"/>
              <a:t>40 MHz </a:t>
            </a:r>
            <a:r>
              <a:rPr lang="fr-FR" dirty="0"/>
              <a:t>trigger </a:t>
            </a:r>
            <a:r>
              <a:rPr lang="fr-FR" dirty="0" smtClean="0"/>
              <a:t>on </a:t>
            </a: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nl-NL" sz="2400" dirty="0" smtClean="0">
                <a:latin typeface="Calibri" pitchFamily="34" charset="0"/>
              </a:rPr>
              <a:t>e,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nl-NL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dirty="0" smtClean="0">
                <a:latin typeface="Calibri" pitchFamily="34" charset="0"/>
                <a:cs typeface="Times New Roman" pitchFamily="18" charset="0"/>
              </a:rPr>
              <a:t>h</a:t>
            </a:r>
          </a:p>
          <a:p>
            <a:pPr lvl="1"/>
            <a:r>
              <a:rPr lang="en-US" dirty="0"/>
              <a:t>Distance to </a:t>
            </a:r>
            <a:r>
              <a:rPr lang="en-US" dirty="0" err="1"/>
              <a:t>i.p</a:t>
            </a:r>
            <a:r>
              <a:rPr lang="en-US" dirty="0"/>
              <a:t>. ~13 </a:t>
            </a:r>
            <a:r>
              <a:rPr lang="en-US" dirty="0" smtClean="0"/>
              <a:t>m</a:t>
            </a:r>
          </a:p>
          <a:p>
            <a:pPr lvl="1"/>
            <a:r>
              <a:rPr lang="en-US" dirty="0"/>
              <a:t>Solid angle coverage 300x250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fr-FR" dirty="0"/>
              <a:t>Four </a:t>
            </a:r>
            <a:r>
              <a:rPr lang="fr-FR" dirty="0" err="1"/>
              <a:t>sub</a:t>
            </a:r>
            <a:r>
              <a:rPr lang="fr-FR" dirty="0"/>
              <a:t>-detectors</a:t>
            </a:r>
            <a:r>
              <a:rPr lang="fr-FR" dirty="0" smtClean="0"/>
              <a:t>: SPD,PS,ECAL,HCAL</a:t>
            </a:r>
          </a:p>
          <a:p>
            <a:pPr lvl="2"/>
            <a:r>
              <a:rPr lang="en-US" dirty="0"/>
              <a:t>Independently retractable </a:t>
            </a:r>
            <a:r>
              <a:rPr lang="en-US" dirty="0" smtClean="0"/>
              <a:t>halves</a:t>
            </a:r>
          </a:p>
          <a:p>
            <a:pPr lvl="1"/>
            <a:r>
              <a:rPr lang="en-US" dirty="0" smtClean="0"/>
              <a:t>Granularity</a:t>
            </a:r>
            <a:r>
              <a:rPr lang="fr-FR" dirty="0"/>
              <a:t>:</a:t>
            </a:r>
          </a:p>
          <a:p>
            <a:pPr lvl="2"/>
            <a:r>
              <a:rPr lang="fr-FR" dirty="0"/>
              <a:t>SPD, PS, ECAL: </a:t>
            </a:r>
          </a:p>
          <a:p>
            <a:pPr lvl="3"/>
            <a:r>
              <a:rPr lang="en-US" dirty="0"/>
              <a:t>6016 cells: 3 zones 4x4; 6x6 and 12x12 cm</a:t>
            </a:r>
            <a:r>
              <a:rPr lang="en-US" baseline="30000" dirty="0"/>
              <a:t>2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HCAL: </a:t>
            </a:r>
            <a:r>
              <a:rPr lang="en-US" dirty="0" smtClean="0"/>
              <a:t>1488 </a:t>
            </a:r>
            <a:r>
              <a:rPr lang="en-US" dirty="0"/>
              <a:t>cells: 13x13 and 26x26 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NNA10">
  <a:themeElements>
    <a:clrScheme name="LHCbWee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HCbWee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HCbWee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28177</TotalTime>
  <Words>3252</Words>
  <Application>Microsoft Office PowerPoint</Application>
  <PresentationFormat>Affichage à l'écran (4:3)</PresentationFormat>
  <Paragraphs>638</Paragraphs>
  <Slides>39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54" baseType="lpstr">
      <vt:lpstr>ＭＳ Ｐゴシック</vt:lpstr>
      <vt:lpstr>AppleGothic</vt:lpstr>
      <vt:lpstr>Arial</vt:lpstr>
      <vt:lpstr>ArialMT</vt:lpstr>
      <vt:lpstr>Calibri</vt:lpstr>
      <vt:lpstr>Candara</vt:lpstr>
      <vt:lpstr>Comic Sans MS</vt:lpstr>
      <vt:lpstr>Lucida Calligraphy</vt:lpstr>
      <vt:lpstr>Math1</vt:lpstr>
      <vt:lpstr>Monotype Sorts</vt:lpstr>
      <vt:lpstr>Symbol</vt:lpstr>
      <vt:lpstr>Times New Roman</vt:lpstr>
      <vt:lpstr>Wingdings</vt:lpstr>
      <vt:lpstr>CNNA10</vt:lpstr>
      <vt:lpstr>Équation</vt:lpstr>
      <vt:lpstr>First Years of Running for the LHCb Calorimeter System</vt:lpstr>
      <vt:lpstr>The LHCb detector</vt:lpstr>
      <vt:lpstr>The LHCb detector</vt:lpstr>
      <vt:lpstr>The LHCb detector</vt:lpstr>
      <vt:lpstr>The LHCb calorimeters</vt:lpstr>
      <vt:lpstr>LHCb trigger</vt:lpstr>
      <vt:lpstr>LHCb operation</vt:lpstr>
      <vt:lpstr>LHCb Calorimeter System</vt:lpstr>
      <vt:lpstr>LHCb Calorimeter System</vt:lpstr>
      <vt:lpstr>LHCb Calorimeter System</vt:lpstr>
      <vt:lpstr>SPD (Scintillator Pad Detector) and PS (Preshower)</vt:lpstr>
      <vt:lpstr>ECAL</vt:lpstr>
      <vt:lpstr>HCAL</vt:lpstr>
      <vt:lpstr>Calorimeter functionalities</vt:lpstr>
      <vt:lpstr>Calibration</vt:lpstr>
      <vt:lpstr>Calibration</vt:lpstr>
      <vt:lpstr>Calibration</vt:lpstr>
      <vt:lpstr>Calibration</vt:lpstr>
      <vt:lpstr>Calibration</vt:lpstr>
      <vt:lpstr>Detector ageing</vt:lpstr>
      <vt:lpstr>Calibration</vt:lpstr>
      <vt:lpstr>Performances: Electron PID</vt:lpstr>
      <vt:lpstr>Performances:  0 reconstruction</vt:lpstr>
      <vt:lpstr>Performances: Radiative decays</vt:lpstr>
      <vt:lpstr>LHCb calorimeter upgrade</vt:lpstr>
      <vt:lpstr>Summary &amp; Conclusion</vt:lpstr>
      <vt:lpstr>Thank you!</vt:lpstr>
      <vt:lpstr>The LHCb detector</vt:lpstr>
      <vt:lpstr>The readout system</vt:lpstr>
      <vt:lpstr>ECAL ageing</vt:lpstr>
      <vt:lpstr>HCAL ageing</vt:lpstr>
      <vt:lpstr>HCAL ageing</vt:lpstr>
      <vt:lpstr>HCAL ageing</vt:lpstr>
      <vt:lpstr>HCAL ageing</vt:lpstr>
      <vt:lpstr>Neutral clusters</vt:lpstr>
      <vt:lpstr>LHCb upgrade</vt:lpstr>
      <vt:lpstr>Performance under irradiation</vt:lpstr>
      <vt:lpstr>Performance under irradiation</vt:lpstr>
      <vt:lpstr>HCAL ageing</vt:lpstr>
    </vt:vector>
  </TitlesOfParts>
  <Company>L.P.C. Clermont-Ferrand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Calorimeter Commissioning Status and Plans</dc:title>
  <dc:creator>Perret</dc:creator>
  <cp:lastModifiedBy>Pascal</cp:lastModifiedBy>
  <cp:revision>1160</cp:revision>
  <dcterms:created xsi:type="dcterms:W3CDTF">2007-11-02T09:15:36Z</dcterms:created>
  <dcterms:modified xsi:type="dcterms:W3CDTF">2014-06-02T06:33:15Z</dcterms:modified>
</cp:coreProperties>
</file>