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tags/tag8.xml" ContentType="application/vnd.openxmlformats-officedocument.presentationml.tags+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tags/tag16.xml" ContentType="application/vnd.openxmlformats-officedocument.presentationml.tags+xml"/>
  <Override PartName="/ppt/tags/tag12.xml" ContentType="application/vnd.openxmlformats-officedocument.presentationml.tags+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tags/tag9.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tags/tag17.xml" ContentType="application/vnd.openxmlformats-officedocument.presentationml.tags+xml"/>
  <Override PartName="/ppt/slideLayouts/slideLayout10.xml" ContentType="application/vnd.openxmlformats-officedocument.presentationml.slideLayout+xml"/>
  <Default Extension="vml" ContentType="application/vnd.openxmlformats-officedocument.vmlDrawing"/>
  <Override PartName="/ppt/tags/tag15.xml" ContentType="application/vnd.openxmlformats-officedocument.presentationml.tags+xml"/>
  <Override PartName="/ppt/tags/tag13.xml" ContentType="application/vnd.openxmlformats-officedocument.presentationml.tags+xml"/>
  <Override PartName="/ppt/slideMasters/slideMaster5.xml" ContentType="application/vnd.openxmlformats-officedocument.presentationml.slideMaster+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tags/tag2.xml" ContentType="application/vnd.openxmlformats-officedocument.presentationml.tags+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tags/tag18.xml" ContentType="application/vnd.openxmlformats-officedocument.presentationml.tags+xml"/>
  <Override PartName="/ppt/tags/tag14.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tags/tag7.xml" ContentType="application/vnd.openxmlformats-officedocument.presentationml.tags+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tags/tag3.xml" ContentType="application/vnd.openxmlformats-officedocument.presentationml.tags+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tags/tag19.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5" r:id="rId3"/>
    <p:sldMasterId id="2147483697" r:id="rId4"/>
    <p:sldMasterId id="2147483709" r:id="rId5"/>
  </p:sldMasterIdLst>
  <p:notesMasterIdLst>
    <p:notesMasterId r:id="rId67"/>
  </p:notesMasterIdLst>
  <p:handoutMasterIdLst>
    <p:handoutMasterId r:id="rId68"/>
  </p:handoutMasterIdLst>
  <p:sldIdLst>
    <p:sldId id="256" r:id="rId6"/>
    <p:sldId id="489" r:id="rId7"/>
    <p:sldId id="424" r:id="rId8"/>
    <p:sldId id="382" r:id="rId9"/>
    <p:sldId id="407" r:id="rId10"/>
    <p:sldId id="408" r:id="rId11"/>
    <p:sldId id="490" r:id="rId12"/>
    <p:sldId id="485" r:id="rId13"/>
    <p:sldId id="493" r:id="rId14"/>
    <p:sldId id="452" r:id="rId15"/>
    <p:sldId id="457" r:id="rId16"/>
    <p:sldId id="461" r:id="rId17"/>
    <p:sldId id="462" r:id="rId18"/>
    <p:sldId id="459" r:id="rId19"/>
    <p:sldId id="460" r:id="rId20"/>
    <p:sldId id="464" r:id="rId21"/>
    <p:sldId id="466" r:id="rId22"/>
    <p:sldId id="449" r:id="rId23"/>
    <p:sldId id="437" r:id="rId24"/>
    <p:sldId id="427" r:id="rId25"/>
    <p:sldId id="430" r:id="rId26"/>
    <p:sldId id="401" r:id="rId27"/>
    <p:sldId id="403" r:id="rId28"/>
    <p:sldId id="344" r:id="rId29"/>
    <p:sldId id="442" r:id="rId30"/>
    <p:sldId id="494" r:id="rId31"/>
    <p:sldId id="455" r:id="rId32"/>
    <p:sldId id="454" r:id="rId33"/>
    <p:sldId id="480" r:id="rId34"/>
    <p:sldId id="487" r:id="rId35"/>
    <p:sldId id="498" r:id="rId36"/>
    <p:sldId id="349" r:id="rId37"/>
    <p:sldId id="488" r:id="rId38"/>
    <p:sldId id="497" r:id="rId39"/>
    <p:sldId id="364" r:id="rId40"/>
    <p:sldId id="366" r:id="rId41"/>
    <p:sldId id="379" r:id="rId42"/>
    <p:sldId id="377" r:id="rId43"/>
    <p:sldId id="360" r:id="rId44"/>
    <p:sldId id="486" r:id="rId45"/>
    <p:sldId id="271" r:id="rId46"/>
    <p:sldId id="350" r:id="rId47"/>
    <p:sldId id="351" r:id="rId48"/>
    <p:sldId id="331" r:id="rId49"/>
    <p:sldId id="491" r:id="rId50"/>
    <p:sldId id="478" r:id="rId51"/>
    <p:sldId id="479" r:id="rId52"/>
    <p:sldId id="470" r:id="rId53"/>
    <p:sldId id="471" r:id="rId54"/>
    <p:sldId id="472" r:id="rId55"/>
    <p:sldId id="473" r:id="rId56"/>
    <p:sldId id="492" r:id="rId57"/>
    <p:sldId id="495" r:id="rId58"/>
    <p:sldId id="496" r:id="rId59"/>
    <p:sldId id="474" r:id="rId60"/>
    <p:sldId id="475" r:id="rId61"/>
    <p:sldId id="476" r:id="rId62"/>
    <p:sldId id="477" r:id="rId63"/>
    <p:sldId id="481" r:id="rId64"/>
    <p:sldId id="482" r:id="rId65"/>
    <p:sldId id="484" r:id="rId6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82" d="100"/>
          <a:sy n="82" d="100"/>
        </p:scale>
        <p:origin x="-153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98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handoutMaster" Target="handoutMasters/handoutMaster1.xml"/><Relationship Id="rId7" Type="http://schemas.openxmlformats.org/officeDocument/2006/relationships/slide" Target="slides/slide2.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FC229D9-E92A-4CF3-AC3E-99B7EC8A3B9F}" type="datetimeFigureOut">
              <a:rPr lang="en-US" smtClean="0"/>
              <a:pPr/>
              <a:t>6/2/2014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039AFC-91EE-4501-8C12-7C73C4CBA18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BE9A4C-1EC7-4CCD-8AF3-B3AE1F73A772}" type="datetimeFigureOut">
              <a:rPr lang="en-US" smtClean="0"/>
              <a:pPr/>
              <a:t>6/2/2014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7A6DF1-7B09-4FC8-ACF5-19F13EA8BF7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fr-FR" smtClean="0">
              <a:latin typeface="Arial" pitchFamily="34" charset="0"/>
            </a:endParaRPr>
          </a:p>
        </p:txBody>
      </p:sp>
      <p:sp>
        <p:nvSpPr>
          <p:cNvPr id="61444" name="Slide Number Placeholder 3"/>
          <p:cNvSpPr>
            <a:spLocks noGrp="1"/>
          </p:cNvSpPr>
          <p:nvPr>
            <p:ph type="sldNum" sz="quarter" idx="5"/>
          </p:nvPr>
        </p:nvSpPr>
        <p:spPr>
          <a:noFill/>
        </p:spPr>
        <p:txBody>
          <a:bodyPr/>
          <a:lstStyle/>
          <a:p>
            <a:fld id="{E2D97732-3089-4290-8BCF-E13352DD2AF4}" type="slidenum">
              <a:rPr lang="en-GB" smtClean="0">
                <a:latin typeface="Arial" pitchFamily="34" charset="0"/>
              </a:rPr>
              <a:pPr/>
              <a:t>48</a:t>
            </a:fld>
            <a:endParaRPr lang="en-GB"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endParaRPr lang="fr-FR" smtClean="0">
              <a:latin typeface="Arial" pitchFamily="34" charset="0"/>
            </a:endParaRPr>
          </a:p>
        </p:txBody>
      </p:sp>
      <p:sp>
        <p:nvSpPr>
          <p:cNvPr id="62468" name="Slide Number Placeholder 3"/>
          <p:cNvSpPr>
            <a:spLocks noGrp="1"/>
          </p:cNvSpPr>
          <p:nvPr>
            <p:ph type="sldNum" sz="quarter" idx="5"/>
          </p:nvPr>
        </p:nvSpPr>
        <p:spPr>
          <a:noFill/>
        </p:spPr>
        <p:txBody>
          <a:bodyPr/>
          <a:lstStyle/>
          <a:p>
            <a:fld id="{825A6201-D65B-4A4A-90DC-FF5C3DEA3632}" type="slidenum">
              <a:rPr lang="en-GB" smtClean="0">
                <a:latin typeface="Arial" pitchFamily="34" charset="0"/>
              </a:rPr>
              <a:pPr/>
              <a:t>49</a:t>
            </a:fld>
            <a:endParaRPr lang="en-GB"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fr-FR" smtClean="0">
              <a:latin typeface="Arial" pitchFamily="34" charset="0"/>
            </a:endParaRPr>
          </a:p>
        </p:txBody>
      </p:sp>
      <p:sp>
        <p:nvSpPr>
          <p:cNvPr id="61444" name="Slide Number Placeholder 3"/>
          <p:cNvSpPr>
            <a:spLocks noGrp="1"/>
          </p:cNvSpPr>
          <p:nvPr>
            <p:ph type="sldNum" sz="quarter" idx="5"/>
          </p:nvPr>
        </p:nvSpPr>
        <p:spPr>
          <a:noFill/>
        </p:spPr>
        <p:txBody>
          <a:bodyPr/>
          <a:lstStyle/>
          <a:p>
            <a:fld id="{E2D97732-3089-4290-8BCF-E13352DD2AF4}" type="slidenum">
              <a:rPr lang="en-GB" smtClean="0">
                <a:latin typeface="Arial" pitchFamily="34" charset="0"/>
              </a:rPr>
              <a:pPr/>
              <a:t>53</a:t>
            </a:fld>
            <a:endParaRPr lang="en-GB"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Picture14"/>
          <p:cNvPicPr>
            <a:picLocks noChangeAspect="1" noChangeArrowheads="1"/>
          </p:cNvPicPr>
          <p:nvPr/>
        </p:nvPicPr>
        <p:blipFill>
          <a:blip r:embed="rId2" cstate="print"/>
          <a:srcRect r="15134"/>
          <a:stretch>
            <a:fillRect/>
          </a:stretch>
        </p:blipFill>
        <p:spPr bwMode="auto">
          <a:xfrm>
            <a:off x="4897438" y="1268413"/>
            <a:ext cx="4246562" cy="4064000"/>
          </a:xfrm>
          <a:prstGeom prst="rect">
            <a:avLst/>
          </a:prstGeom>
          <a:noFill/>
          <a:ln w="9525">
            <a:noFill/>
            <a:miter lim="800000"/>
            <a:headEnd/>
            <a:tailEnd/>
          </a:ln>
        </p:spPr>
      </p:pic>
      <p:pic>
        <p:nvPicPr>
          <p:cNvPr id="5" name="Picture 3" descr="300dpi cyaantransparant"/>
          <p:cNvPicPr>
            <a:picLocks noChangeAspect="1" noChangeArrowheads="1"/>
          </p:cNvPicPr>
          <p:nvPr/>
        </p:nvPicPr>
        <p:blipFill>
          <a:blip r:embed="rId3" cstate="print"/>
          <a:srcRect/>
          <a:stretch>
            <a:fillRect/>
          </a:stretch>
        </p:blipFill>
        <p:spPr bwMode="auto">
          <a:xfrm>
            <a:off x="0" y="-12700"/>
            <a:ext cx="9140825" cy="6854825"/>
          </a:xfrm>
          <a:prstGeom prst="rect">
            <a:avLst/>
          </a:prstGeom>
          <a:noFill/>
          <a:ln w="9525">
            <a:noFill/>
            <a:miter lim="800000"/>
            <a:headEnd/>
            <a:tailEnd/>
          </a:ln>
        </p:spPr>
      </p:pic>
      <p:sp>
        <p:nvSpPr>
          <p:cNvPr id="51204" name="Rectangle 4"/>
          <p:cNvSpPr>
            <a:spLocks noGrp="1" noChangeArrowheads="1"/>
          </p:cNvSpPr>
          <p:nvPr>
            <p:ph type="ctrTitle"/>
          </p:nvPr>
        </p:nvSpPr>
        <p:spPr>
          <a:xfrm>
            <a:off x="611188" y="1619250"/>
            <a:ext cx="5616575" cy="1470025"/>
          </a:xfrm>
        </p:spPr>
        <p:txBody>
          <a:bodyPr anchor="t"/>
          <a:lstStyle>
            <a:lvl1pPr>
              <a:defRPr/>
            </a:lvl1pPr>
          </a:lstStyle>
          <a:p>
            <a:r>
              <a:rPr lang="en-US" smtClean="0"/>
              <a:t>Click to edit Master title style</a:t>
            </a:r>
            <a:endParaRPr lang="nl-NL"/>
          </a:p>
        </p:txBody>
      </p:sp>
      <p:sp>
        <p:nvSpPr>
          <p:cNvPr id="51205" name="Rectangle 5"/>
          <p:cNvSpPr>
            <a:spLocks noGrp="1" noChangeArrowheads="1"/>
          </p:cNvSpPr>
          <p:nvPr>
            <p:ph type="subTitle" idx="1"/>
          </p:nvPr>
        </p:nvSpPr>
        <p:spPr>
          <a:xfrm>
            <a:off x="611188" y="3238500"/>
            <a:ext cx="5113337" cy="550863"/>
          </a:xfrm>
        </p:spPr>
        <p:txBody>
          <a:bodyPr/>
          <a:lstStyle>
            <a:lvl1pPr marL="0" indent="0">
              <a:buFontTx/>
              <a:buNone/>
              <a:defRPr sz="1800">
                <a:solidFill>
                  <a:schemeClr val="tx2"/>
                </a:solidFill>
              </a:defRPr>
            </a:lvl1pPr>
          </a:lstStyle>
          <a:p>
            <a:r>
              <a:rPr lang="en-US" smtClean="0"/>
              <a:t>Click to edit Master subtitle style</a:t>
            </a:r>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88" y="0"/>
            <a:ext cx="2005012" cy="57388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1188" y="0"/>
            <a:ext cx="5867400" cy="57388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11188" y="0"/>
            <a:ext cx="8024812" cy="8953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11188" y="1196975"/>
            <a:ext cx="7993062" cy="4541838"/>
          </a:xfrm>
        </p:spPr>
        <p:txBody>
          <a:bodyPr/>
          <a:lstStyle/>
          <a:p>
            <a:pPr lvl="0"/>
            <a:r>
              <a:rPr lang="en-US" noProof="0" smtClean="0"/>
              <a:t>Click icon to add table</a:t>
            </a:r>
          </a:p>
        </p:txBody>
      </p:sp>
      <p:sp>
        <p:nvSpPr>
          <p:cNvPr id="4" name="Rectangle 4"/>
          <p:cNvSpPr>
            <a:spLocks noGrp="1" noChangeArrowheads="1"/>
          </p:cNvSpPr>
          <p:nvPr>
            <p:ph type="ftr" sz="quarter" idx="10"/>
          </p:nvPr>
        </p:nvSpPr>
        <p:spPr>
          <a:ln/>
        </p:spPr>
        <p:txBody>
          <a:bodyPr/>
          <a:lstStyle>
            <a:lvl1pPr>
              <a:defRPr/>
            </a:lvl1p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ctrTitle"/>
          </p:nvPr>
        </p:nvSpPr>
        <p:spPr>
          <a:xfrm>
            <a:off x="611188" y="1619250"/>
            <a:ext cx="5616575" cy="1470025"/>
          </a:xfrm>
        </p:spPr>
        <p:txBody>
          <a:bodyPr anchor="t"/>
          <a:lstStyle>
            <a:lvl1pPr>
              <a:defRPr/>
            </a:lvl1pPr>
          </a:lstStyle>
          <a:p>
            <a:r>
              <a:rPr lang="en-US" smtClean="0"/>
              <a:t>Click to edit Master title style</a:t>
            </a:r>
            <a:endParaRPr lang="nl-NL"/>
          </a:p>
        </p:txBody>
      </p:sp>
      <p:sp>
        <p:nvSpPr>
          <p:cNvPr id="12291" name="Rectangle 3"/>
          <p:cNvSpPr>
            <a:spLocks noGrp="1" noChangeArrowheads="1"/>
          </p:cNvSpPr>
          <p:nvPr>
            <p:ph type="subTitle" idx="1"/>
          </p:nvPr>
        </p:nvSpPr>
        <p:spPr>
          <a:xfrm>
            <a:off x="611188" y="3238500"/>
            <a:ext cx="5113337" cy="550863"/>
          </a:xfrm>
        </p:spPr>
        <p:txBody>
          <a:bodyPr/>
          <a:lstStyle>
            <a:lvl1pPr marL="0" indent="0">
              <a:buFontTx/>
              <a:buNone/>
              <a:defRPr sz="1800">
                <a:solidFill>
                  <a:schemeClr val="tx2"/>
                </a:solidFill>
              </a:defRPr>
            </a:lvl1pPr>
          </a:lstStyle>
          <a:p>
            <a:r>
              <a:rPr lang="en-US" smtClean="0"/>
              <a:t>Click to edit Master subtitle style</a:t>
            </a:r>
            <a:endParaRPr lang="nl-NL"/>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C7BB0E17-54BC-46B2-96FE-4996D297473E}"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31ECA5A0-1258-4177-BDE8-F0D06AA61607}"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1188" y="1600200"/>
            <a:ext cx="3921125" cy="3959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4713" y="1600200"/>
            <a:ext cx="3921125" cy="3959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r>
              <a:rPr lang="nl-NL"/>
              <a:t>PAGE </a:t>
            </a:r>
            <a:fld id="{CA5E9B2B-4E55-4F4F-AC43-B6DE02ADE817}" type="slidenum">
              <a:rPr lang="nl-NL"/>
              <a:pPr>
                <a:defRPr/>
              </a:pPr>
              <a:t>‹#›</a:t>
            </a:fld>
            <a:endParaRPr lang="nl-NL"/>
          </a:p>
        </p:txBody>
      </p:sp>
      <p:sp>
        <p:nvSpPr>
          <p:cNvPr id="7"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endParaRPr lang="nl-NL"/>
          </a:p>
        </p:txBody>
      </p:sp>
      <p:sp>
        <p:nvSpPr>
          <p:cNvPr id="8" name="Rectangle 6"/>
          <p:cNvSpPr>
            <a:spLocks noGrp="1" noChangeArrowheads="1"/>
          </p:cNvSpPr>
          <p:nvPr>
            <p:ph type="sldNum" sz="quarter" idx="11"/>
          </p:nvPr>
        </p:nvSpPr>
        <p:spPr>
          <a:ln/>
        </p:spPr>
        <p:txBody>
          <a:bodyPr/>
          <a:lstStyle>
            <a:lvl1pPr>
              <a:defRPr/>
            </a:lvl1pPr>
          </a:lstStyle>
          <a:p>
            <a:pPr>
              <a:defRPr/>
            </a:pPr>
            <a:r>
              <a:rPr lang="nl-NL"/>
              <a:t>PAGE </a:t>
            </a:r>
            <a:fld id="{E4EC8047-7663-4BC2-97C8-C363DC8092E2}" type="slidenum">
              <a:rPr lang="nl-NL"/>
              <a:pPr>
                <a:defRPr/>
              </a:pPr>
              <a:t>‹#›</a:t>
            </a:fld>
            <a:endParaRPr lang="nl-NL"/>
          </a:p>
        </p:txBody>
      </p:sp>
      <p:sp>
        <p:nvSpPr>
          <p:cNvPr id="9"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endParaRPr lang="nl-NL"/>
          </a:p>
        </p:txBody>
      </p:sp>
      <p:sp>
        <p:nvSpPr>
          <p:cNvPr id="4" name="Rectangle 6"/>
          <p:cNvSpPr>
            <a:spLocks noGrp="1" noChangeArrowheads="1"/>
          </p:cNvSpPr>
          <p:nvPr>
            <p:ph type="sldNum" sz="quarter" idx="11"/>
          </p:nvPr>
        </p:nvSpPr>
        <p:spPr>
          <a:ln/>
        </p:spPr>
        <p:txBody>
          <a:bodyPr/>
          <a:lstStyle>
            <a:lvl1pPr>
              <a:defRPr/>
            </a:lvl1pPr>
          </a:lstStyle>
          <a:p>
            <a:pPr>
              <a:defRPr/>
            </a:pPr>
            <a:r>
              <a:rPr lang="nl-NL"/>
              <a:t>PAGE </a:t>
            </a:r>
            <a:fld id="{2728F069-607B-4D4C-A317-38393FFF1BE8}" type="slidenum">
              <a:rPr lang="nl-NL"/>
              <a:pPr>
                <a:defRPr/>
              </a:pPr>
              <a:t>‹#›</a:t>
            </a:fld>
            <a:endParaRPr lang="nl-NL"/>
          </a:p>
        </p:txBody>
      </p:sp>
      <p:sp>
        <p:nvSpPr>
          <p:cNvPr id="5"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endParaRPr lang="nl-NL"/>
          </a:p>
        </p:txBody>
      </p:sp>
      <p:sp>
        <p:nvSpPr>
          <p:cNvPr id="3" name="Rectangle 6"/>
          <p:cNvSpPr>
            <a:spLocks noGrp="1" noChangeArrowheads="1"/>
          </p:cNvSpPr>
          <p:nvPr>
            <p:ph type="sldNum" sz="quarter" idx="11"/>
          </p:nvPr>
        </p:nvSpPr>
        <p:spPr>
          <a:ln/>
        </p:spPr>
        <p:txBody>
          <a:bodyPr/>
          <a:lstStyle>
            <a:lvl1pPr>
              <a:defRPr/>
            </a:lvl1pPr>
          </a:lstStyle>
          <a:p>
            <a:pPr>
              <a:defRPr/>
            </a:pPr>
            <a:r>
              <a:rPr lang="nl-NL"/>
              <a:t>PAGE </a:t>
            </a:r>
            <a:fld id="{32E40046-12CB-4B38-8D52-0D56B3E3661B}" type="slidenum">
              <a:rPr lang="nl-NL"/>
              <a:pPr>
                <a:defRPr/>
              </a:pPr>
              <a:t>‹#›</a:t>
            </a:fld>
            <a:endParaRPr lang="nl-NL"/>
          </a:p>
        </p:txBody>
      </p:sp>
      <p:sp>
        <p:nvSpPr>
          <p:cNvPr id="4"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r>
              <a:rPr lang="nl-NL"/>
              <a:t>PAGE </a:t>
            </a:r>
            <a:fld id="{E71358D9-460C-4067-A678-95DF358B72AC}" type="slidenum">
              <a:rPr lang="nl-NL"/>
              <a:pPr>
                <a:defRPr/>
              </a:pPr>
              <a:t>‹#›</a:t>
            </a:fld>
            <a:endParaRPr lang="nl-NL"/>
          </a:p>
        </p:txBody>
      </p:sp>
      <p:sp>
        <p:nvSpPr>
          <p:cNvPr id="7"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r>
              <a:rPr lang="nl-NL"/>
              <a:t>PAGE </a:t>
            </a:r>
            <a:fld id="{9A4FEC3B-39D0-4912-8AE2-FD467DD4E3BD}" type="slidenum">
              <a:rPr lang="nl-NL"/>
              <a:pPr>
                <a:defRPr/>
              </a:pPr>
              <a:t>‹#›</a:t>
            </a:fld>
            <a:endParaRPr lang="nl-NL"/>
          </a:p>
        </p:txBody>
      </p:sp>
      <p:sp>
        <p:nvSpPr>
          <p:cNvPr id="7"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FBF8BF57-F576-4036-9AAC-8567AFF10AE8}"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88" y="215900"/>
            <a:ext cx="2005012" cy="5343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1188" y="215900"/>
            <a:ext cx="5867400" cy="5343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D2A0A09E-303A-4E32-9F39-E99102DD7554}"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blue photo"/>
          <p:cNvPicPr>
            <a:picLocks noChangeAspect="1" noChangeArrowheads="1"/>
          </p:cNvPicPr>
          <p:nvPr/>
        </p:nvPicPr>
        <p:blipFill>
          <a:blip r:embed="rId2" cstate="print"/>
          <a:srcRect/>
          <a:stretch>
            <a:fillRect/>
          </a:stretch>
        </p:blipFill>
        <p:spPr bwMode="auto">
          <a:xfrm>
            <a:off x="5572125" y="1125538"/>
            <a:ext cx="3571875" cy="4133850"/>
          </a:xfrm>
          <a:prstGeom prst="rect">
            <a:avLst/>
          </a:prstGeom>
          <a:noFill/>
          <a:ln w="9525">
            <a:noFill/>
            <a:miter lim="800000"/>
            <a:headEnd/>
            <a:tailEnd/>
          </a:ln>
        </p:spPr>
      </p:pic>
      <p:pic>
        <p:nvPicPr>
          <p:cNvPr id="5" name="Picture 3" descr="blue title"/>
          <p:cNvPicPr>
            <a:picLocks noChangeAspect="1" noChangeArrowheads="1"/>
          </p:cNvPicPr>
          <p:nvPr/>
        </p:nvPicPr>
        <p:blipFill>
          <a:blip r:embed="rId3" cstate="print"/>
          <a:srcRect/>
          <a:stretch>
            <a:fillRect/>
          </a:stretch>
        </p:blipFill>
        <p:spPr bwMode="auto">
          <a:xfrm>
            <a:off x="0" y="0"/>
            <a:ext cx="9140825" cy="6854825"/>
          </a:xfrm>
          <a:prstGeom prst="rect">
            <a:avLst/>
          </a:prstGeom>
          <a:noFill/>
          <a:ln w="9525">
            <a:noFill/>
            <a:miter lim="800000"/>
            <a:headEnd/>
            <a:tailEnd/>
          </a:ln>
        </p:spPr>
      </p:pic>
      <p:sp>
        <p:nvSpPr>
          <p:cNvPr id="15364" name="Rectangle 4"/>
          <p:cNvSpPr>
            <a:spLocks noGrp="1" noChangeArrowheads="1"/>
          </p:cNvSpPr>
          <p:nvPr>
            <p:ph type="ctrTitle"/>
          </p:nvPr>
        </p:nvSpPr>
        <p:spPr>
          <a:xfrm>
            <a:off x="611188" y="1619250"/>
            <a:ext cx="5616575" cy="1470025"/>
          </a:xfrm>
        </p:spPr>
        <p:txBody>
          <a:bodyPr anchor="t"/>
          <a:lstStyle>
            <a:lvl1pPr>
              <a:defRPr/>
            </a:lvl1pPr>
          </a:lstStyle>
          <a:p>
            <a:r>
              <a:rPr lang="en-US" smtClean="0"/>
              <a:t>Click to edit Master title style</a:t>
            </a:r>
            <a:endParaRPr lang="nl-NL"/>
          </a:p>
        </p:txBody>
      </p:sp>
      <p:sp>
        <p:nvSpPr>
          <p:cNvPr id="15365" name="Rectangle 5"/>
          <p:cNvSpPr>
            <a:spLocks noGrp="1" noChangeArrowheads="1"/>
          </p:cNvSpPr>
          <p:nvPr>
            <p:ph type="subTitle" idx="1"/>
          </p:nvPr>
        </p:nvSpPr>
        <p:spPr>
          <a:xfrm>
            <a:off x="611188" y="3238500"/>
            <a:ext cx="5113337" cy="550863"/>
          </a:xfrm>
        </p:spPr>
        <p:txBody>
          <a:bodyPr/>
          <a:lstStyle>
            <a:lvl1pPr marL="0" indent="0">
              <a:buFontTx/>
              <a:buNone/>
              <a:defRPr sz="1800">
                <a:solidFill>
                  <a:schemeClr val="tx2"/>
                </a:solidFill>
              </a:defRPr>
            </a:lvl1pPr>
          </a:lstStyle>
          <a:p>
            <a:r>
              <a:rPr lang="en-US" smtClean="0"/>
              <a:t>Click to edit Master subtitle style</a:t>
            </a:r>
            <a:endParaRPr lang="nl-NL"/>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F8186AC2-D556-4FF6-8076-F7D995C8206C}"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F306E237-4108-423F-A91C-9846D965A07D}"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1188" y="1600200"/>
            <a:ext cx="3919537" cy="4138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600200"/>
            <a:ext cx="3921125" cy="4138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r>
              <a:rPr lang="nl-NL"/>
              <a:t>PAGE </a:t>
            </a:r>
            <a:fld id="{38206FBA-B029-4601-944B-2E4CFA323F25}" type="slidenum">
              <a:rPr lang="nl-NL"/>
              <a:pPr>
                <a:defRPr/>
              </a:pPr>
              <a:t>‹#›</a:t>
            </a:fld>
            <a:endParaRPr lang="nl-NL"/>
          </a:p>
        </p:txBody>
      </p:sp>
      <p:sp>
        <p:nvSpPr>
          <p:cNvPr id="7"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nl-NL"/>
          </a:p>
        </p:txBody>
      </p:sp>
      <p:sp>
        <p:nvSpPr>
          <p:cNvPr id="8" name="Rectangle 6"/>
          <p:cNvSpPr>
            <a:spLocks noGrp="1" noChangeArrowheads="1"/>
          </p:cNvSpPr>
          <p:nvPr>
            <p:ph type="sldNum" sz="quarter" idx="11"/>
          </p:nvPr>
        </p:nvSpPr>
        <p:spPr>
          <a:ln/>
        </p:spPr>
        <p:txBody>
          <a:bodyPr/>
          <a:lstStyle>
            <a:lvl1pPr>
              <a:defRPr/>
            </a:lvl1pPr>
          </a:lstStyle>
          <a:p>
            <a:pPr>
              <a:defRPr/>
            </a:pPr>
            <a:r>
              <a:rPr lang="nl-NL"/>
              <a:t>PAGE </a:t>
            </a:r>
            <a:fld id="{93D6F86E-E104-4531-8051-3806CF3340B9}" type="slidenum">
              <a:rPr lang="nl-NL"/>
              <a:pPr>
                <a:defRPr/>
              </a:pPr>
              <a:t>‹#›</a:t>
            </a:fld>
            <a:endParaRPr lang="nl-NL"/>
          </a:p>
        </p:txBody>
      </p:sp>
      <p:sp>
        <p:nvSpPr>
          <p:cNvPr id="9"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nl-NL"/>
          </a:p>
        </p:txBody>
      </p:sp>
      <p:sp>
        <p:nvSpPr>
          <p:cNvPr id="4" name="Rectangle 6"/>
          <p:cNvSpPr>
            <a:spLocks noGrp="1" noChangeArrowheads="1"/>
          </p:cNvSpPr>
          <p:nvPr>
            <p:ph type="sldNum" sz="quarter" idx="11"/>
          </p:nvPr>
        </p:nvSpPr>
        <p:spPr>
          <a:ln/>
        </p:spPr>
        <p:txBody>
          <a:bodyPr/>
          <a:lstStyle>
            <a:lvl1pPr>
              <a:defRPr/>
            </a:lvl1pPr>
          </a:lstStyle>
          <a:p>
            <a:pPr>
              <a:defRPr/>
            </a:pPr>
            <a:r>
              <a:rPr lang="nl-NL"/>
              <a:t>PAGE </a:t>
            </a:r>
            <a:fld id="{8B50D86D-5EAF-4707-912A-BD99690E6BD0}" type="slidenum">
              <a:rPr lang="nl-NL"/>
              <a:pPr>
                <a:defRPr/>
              </a:pPr>
              <a:t>‹#›</a:t>
            </a:fld>
            <a:endParaRPr lang="nl-NL"/>
          </a:p>
        </p:txBody>
      </p:sp>
      <p:sp>
        <p:nvSpPr>
          <p:cNvPr id="5"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nl-NL"/>
          </a:p>
        </p:txBody>
      </p:sp>
      <p:sp>
        <p:nvSpPr>
          <p:cNvPr id="3" name="Rectangle 6"/>
          <p:cNvSpPr>
            <a:spLocks noGrp="1" noChangeArrowheads="1"/>
          </p:cNvSpPr>
          <p:nvPr>
            <p:ph type="sldNum" sz="quarter" idx="11"/>
          </p:nvPr>
        </p:nvSpPr>
        <p:spPr>
          <a:ln/>
        </p:spPr>
        <p:txBody>
          <a:bodyPr/>
          <a:lstStyle>
            <a:lvl1pPr>
              <a:defRPr/>
            </a:lvl1pPr>
          </a:lstStyle>
          <a:p>
            <a:pPr>
              <a:defRPr/>
            </a:pPr>
            <a:r>
              <a:rPr lang="nl-NL"/>
              <a:t>PAGE </a:t>
            </a:r>
            <a:fld id="{8BC8923F-B843-45A9-B3AF-DEDB1B21AD3B}" type="slidenum">
              <a:rPr lang="nl-NL"/>
              <a:pPr>
                <a:defRPr/>
              </a:pPr>
              <a:t>‹#›</a:t>
            </a:fld>
            <a:endParaRPr lang="nl-NL"/>
          </a:p>
        </p:txBody>
      </p:sp>
      <p:sp>
        <p:nvSpPr>
          <p:cNvPr id="4"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r>
              <a:rPr lang="nl-NL"/>
              <a:t>PAGE </a:t>
            </a:r>
            <a:fld id="{01F2AFA1-22D3-4D66-94E4-B1DC2EB029A5}" type="slidenum">
              <a:rPr lang="nl-NL"/>
              <a:pPr>
                <a:defRPr/>
              </a:pPr>
              <a:t>‹#›</a:t>
            </a:fld>
            <a:endParaRPr lang="nl-NL"/>
          </a:p>
        </p:txBody>
      </p:sp>
      <p:sp>
        <p:nvSpPr>
          <p:cNvPr id="7"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r>
              <a:rPr lang="nl-NL"/>
              <a:t>PAGE </a:t>
            </a:r>
            <a:fld id="{DA047F11-103D-4399-BE59-2926073C6582}" type="slidenum">
              <a:rPr lang="nl-NL"/>
              <a:pPr>
                <a:defRPr/>
              </a:pPr>
              <a:t>‹#›</a:t>
            </a:fld>
            <a:endParaRPr lang="nl-NL"/>
          </a:p>
        </p:txBody>
      </p:sp>
      <p:sp>
        <p:nvSpPr>
          <p:cNvPr id="7"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85E6BDED-D104-43B8-852F-0815E31D4BB2}"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88" y="215900"/>
            <a:ext cx="2005012" cy="55229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1188" y="215900"/>
            <a:ext cx="5867400" cy="55229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37899A00-71BE-47A8-98FA-113B84704BD4}"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611188" y="1619250"/>
            <a:ext cx="5616575" cy="1470025"/>
          </a:xfrm>
        </p:spPr>
        <p:txBody>
          <a:bodyPr anchor="t"/>
          <a:lstStyle>
            <a:lvl1pPr>
              <a:defRPr/>
            </a:lvl1pPr>
          </a:lstStyle>
          <a:p>
            <a:r>
              <a:rPr lang="en-US" smtClean="0"/>
              <a:t>Click to edit Master title style</a:t>
            </a:r>
            <a:endParaRPr lang="nl-NL"/>
          </a:p>
        </p:txBody>
      </p:sp>
      <p:sp>
        <p:nvSpPr>
          <p:cNvPr id="17411" name="Rectangle 3"/>
          <p:cNvSpPr>
            <a:spLocks noGrp="1" noChangeArrowheads="1"/>
          </p:cNvSpPr>
          <p:nvPr>
            <p:ph type="subTitle" idx="1"/>
          </p:nvPr>
        </p:nvSpPr>
        <p:spPr>
          <a:xfrm>
            <a:off x="611188" y="3238500"/>
            <a:ext cx="5113337" cy="550863"/>
          </a:xfrm>
        </p:spPr>
        <p:txBody>
          <a:bodyPr/>
          <a:lstStyle>
            <a:lvl1pPr marL="0" indent="0">
              <a:buFontTx/>
              <a:buNone/>
              <a:defRPr sz="1800">
                <a:solidFill>
                  <a:schemeClr val="tx2"/>
                </a:solidFill>
              </a:defRPr>
            </a:lvl1pPr>
          </a:lstStyle>
          <a:p>
            <a:r>
              <a:rPr lang="en-US" smtClean="0"/>
              <a:t>Click to edit Master subtitle style</a:t>
            </a:r>
            <a:endParaRPr lang="nl-NL"/>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E227C4A6-3CCB-46EA-ADA4-00F47D729BA3}"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E901DFAC-1D85-4E60-A7D8-EE9711D675C1}"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1188" y="1600200"/>
            <a:ext cx="3919537" cy="4138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600200"/>
            <a:ext cx="3921125" cy="4138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r>
              <a:rPr lang="nl-NL"/>
              <a:t>PAGE </a:t>
            </a:r>
            <a:fld id="{6BF77199-D5DE-4BF1-BDE7-DD03CA6BFC24}" type="slidenum">
              <a:rPr lang="nl-NL"/>
              <a:pPr>
                <a:defRPr/>
              </a:pPr>
              <a:t>‹#›</a:t>
            </a:fld>
            <a:endParaRPr lang="nl-NL"/>
          </a:p>
        </p:txBody>
      </p:sp>
      <p:sp>
        <p:nvSpPr>
          <p:cNvPr id="7"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nl-NL"/>
          </a:p>
        </p:txBody>
      </p:sp>
      <p:sp>
        <p:nvSpPr>
          <p:cNvPr id="8" name="Rectangle 6"/>
          <p:cNvSpPr>
            <a:spLocks noGrp="1" noChangeArrowheads="1"/>
          </p:cNvSpPr>
          <p:nvPr>
            <p:ph type="sldNum" sz="quarter" idx="11"/>
          </p:nvPr>
        </p:nvSpPr>
        <p:spPr>
          <a:ln/>
        </p:spPr>
        <p:txBody>
          <a:bodyPr/>
          <a:lstStyle>
            <a:lvl1pPr>
              <a:defRPr/>
            </a:lvl1pPr>
          </a:lstStyle>
          <a:p>
            <a:pPr>
              <a:defRPr/>
            </a:pPr>
            <a:r>
              <a:rPr lang="nl-NL"/>
              <a:t>PAGE </a:t>
            </a:r>
            <a:fld id="{1E3388AE-0659-4189-A3D4-DB81C2C54C27}" type="slidenum">
              <a:rPr lang="nl-NL"/>
              <a:pPr>
                <a:defRPr/>
              </a:pPr>
              <a:t>‹#›</a:t>
            </a:fld>
            <a:endParaRPr lang="nl-NL"/>
          </a:p>
        </p:txBody>
      </p:sp>
      <p:sp>
        <p:nvSpPr>
          <p:cNvPr id="9"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1188" y="1196975"/>
            <a:ext cx="3919537" cy="4541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196975"/>
            <a:ext cx="3921125" cy="4541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nl-NL"/>
          </a:p>
        </p:txBody>
      </p:sp>
      <p:sp>
        <p:nvSpPr>
          <p:cNvPr id="4" name="Rectangle 6"/>
          <p:cNvSpPr>
            <a:spLocks noGrp="1" noChangeArrowheads="1"/>
          </p:cNvSpPr>
          <p:nvPr>
            <p:ph type="sldNum" sz="quarter" idx="11"/>
          </p:nvPr>
        </p:nvSpPr>
        <p:spPr>
          <a:ln/>
        </p:spPr>
        <p:txBody>
          <a:bodyPr/>
          <a:lstStyle>
            <a:lvl1pPr>
              <a:defRPr/>
            </a:lvl1pPr>
          </a:lstStyle>
          <a:p>
            <a:pPr>
              <a:defRPr/>
            </a:pPr>
            <a:r>
              <a:rPr lang="nl-NL"/>
              <a:t>PAGE </a:t>
            </a:r>
            <a:fld id="{F5F2AAF4-7F6F-4CB8-92F2-5DAFB9CB5E49}" type="slidenum">
              <a:rPr lang="nl-NL"/>
              <a:pPr>
                <a:defRPr/>
              </a:pPr>
              <a:t>‹#›</a:t>
            </a:fld>
            <a:endParaRPr lang="nl-NL"/>
          </a:p>
        </p:txBody>
      </p:sp>
      <p:sp>
        <p:nvSpPr>
          <p:cNvPr id="5"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nl-NL"/>
          </a:p>
        </p:txBody>
      </p:sp>
      <p:sp>
        <p:nvSpPr>
          <p:cNvPr id="3" name="Rectangle 6"/>
          <p:cNvSpPr>
            <a:spLocks noGrp="1" noChangeArrowheads="1"/>
          </p:cNvSpPr>
          <p:nvPr>
            <p:ph type="sldNum" sz="quarter" idx="11"/>
          </p:nvPr>
        </p:nvSpPr>
        <p:spPr>
          <a:ln/>
        </p:spPr>
        <p:txBody>
          <a:bodyPr/>
          <a:lstStyle>
            <a:lvl1pPr>
              <a:defRPr/>
            </a:lvl1pPr>
          </a:lstStyle>
          <a:p>
            <a:pPr>
              <a:defRPr/>
            </a:pPr>
            <a:r>
              <a:rPr lang="nl-NL"/>
              <a:t>PAGE </a:t>
            </a:r>
            <a:fld id="{F57C2985-3250-4D02-9175-3B0ABF10A53C}" type="slidenum">
              <a:rPr lang="nl-NL"/>
              <a:pPr>
                <a:defRPr/>
              </a:pPr>
              <a:t>‹#›</a:t>
            </a:fld>
            <a:endParaRPr lang="nl-NL"/>
          </a:p>
        </p:txBody>
      </p:sp>
      <p:sp>
        <p:nvSpPr>
          <p:cNvPr id="4"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r>
              <a:rPr lang="nl-NL"/>
              <a:t>PAGE </a:t>
            </a:r>
            <a:fld id="{AF3EC097-38C7-4263-9849-AEB0A861476C}" type="slidenum">
              <a:rPr lang="nl-NL"/>
              <a:pPr>
                <a:defRPr/>
              </a:pPr>
              <a:t>‹#›</a:t>
            </a:fld>
            <a:endParaRPr lang="nl-NL"/>
          </a:p>
        </p:txBody>
      </p:sp>
      <p:sp>
        <p:nvSpPr>
          <p:cNvPr id="7"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nl-NL"/>
          </a:p>
        </p:txBody>
      </p:sp>
      <p:sp>
        <p:nvSpPr>
          <p:cNvPr id="6" name="Rectangle 6"/>
          <p:cNvSpPr>
            <a:spLocks noGrp="1" noChangeArrowheads="1"/>
          </p:cNvSpPr>
          <p:nvPr>
            <p:ph type="sldNum" sz="quarter" idx="11"/>
          </p:nvPr>
        </p:nvSpPr>
        <p:spPr>
          <a:ln/>
        </p:spPr>
        <p:txBody>
          <a:bodyPr/>
          <a:lstStyle>
            <a:lvl1pPr>
              <a:defRPr/>
            </a:lvl1pPr>
          </a:lstStyle>
          <a:p>
            <a:pPr>
              <a:defRPr/>
            </a:pPr>
            <a:r>
              <a:rPr lang="nl-NL"/>
              <a:t>PAGE </a:t>
            </a:r>
            <a:fld id="{E031A3BD-0797-4D09-8B5A-89B5A216DB77}" type="slidenum">
              <a:rPr lang="nl-NL"/>
              <a:pPr>
                <a:defRPr/>
              </a:pPr>
              <a:t>‹#›</a:t>
            </a:fld>
            <a:endParaRPr lang="nl-NL"/>
          </a:p>
        </p:txBody>
      </p:sp>
      <p:sp>
        <p:nvSpPr>
          <p:cNvPr id="7"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721B28E7-75BB-4073-980C-5E5E7BE98880}"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88" y="215900"/>
            <a:ext cx="2005012" cy="55229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1188" y="215900"/>
            <a:ext cx="5867400" cy="55229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nl-NL"/>
          </a:p>
        </p:txBody>
      </p:sp>
      <p:sp>
        <p:nvSpPr>
          <p:cNvPr id="5" name="Rectangle 6"/>
          <p:cNvSpPr>
            <a:spLocks noGrp="1" noChangeArrowheads="1"/>
          </p:cNvSpPr>
          <p:nvPr>
            <p:ph type="sldNum" sz="quarter" idx="11"/>
          </p:nvPr>
        </p:nvSpPr>
        <p:spPr>
          <a:ln/>
        </p:spPr>
        <p:txBody>
          <a:bodyPr/>
          <a:lstStyle>
            <a:lvl1pPr>
              <a:defRPr/>
            </a:lvl1pPr>
          </a:lstStyle>
          <a:p>
            <a:pPr>
              <a:defRPr/>
            </a:pPr>
            <a:r>
              <a:rPr lang="nl-NL"/>
              <a:t>PAGE </a:t>
            </a:r>
            <a:fld id="{13B05D9D-EA3E-42EF-AF65-FA06D8A46F61}" type="slidenum">
              <a:rPr lang="nl-NL"/>
              <a:pPr>
                <a:defRPr/>
              </a:pPr>
              <a:t>‹#›</a:t>
            </a:fld>
            <a:endParaRPr lang="nl-NL"/>
          </a:p>
        </p:txBody>
      </p:sp>
      <p:sp>
        <p:nvSpPr>
          <p:cNvPr id="6" name="Rectangle 8"/>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ctrTitle"/>
          </p:nvPr>
        </p:nvSpPr>
        <p:spPr>
          <a:xfrm>
            <a:off x="611188" y="1619250"/>
            <a:ext cx="5616575" cy="1470025"/>
          </a:xfrm>
        </p:spPr>
        <p:txBody>
          <a:bodyPr anchor="t"/>
          <a:lstStyle>
            <a:lvl1pPr>
              <a:defRPr/>
            </a:lvl1pPr>
          </a:lstStyle>
          <a:p>
            <a:r>
              <a:rPr lang="en-US" smtClean="0"/>
              <a:t>Click to edit Master title style</a:t>
            </a:r>
            <a:endParaRPr lang="nl-NL"/>
          </a:p>
        </p:txBody>
      </p:sp>
      <p:sp>
        <p:nvSpPr>
          <p:cNvPr id="54275" name="Rectangle 3"/>
          <p:cNvSpPr>
            <a:spLocks noGrp="1" noChangeArrowheads="1"/>
          </p:cNvSpPr>
          <p:nvPr>
            <p:ph type="subTitle" idx="1"/>
          </p:nvPr>
        </p:nvSpPr>
        <p:spPr>
          <a:xfrm>
            <a:off x="611188" y="3238500"/>
            <a:ext cx="5113337" cy="550863"/>
          </a:xfrm>
        </p:spPr>
        <p:txBody>
          <a:bodyPr/>
          <a:lstStyle>
            <a:lvl1pPr marL="0" indent="0">
              <a:buFontTx/>
              <a:buNone/>
              <a:defRPr sz="1800">
                <a:solidFill>
                  <a:schemeClr val="tx2"/>
                </a:solidFill>
              </a:defRPr>
            </a:lvl1pPr>
          </a:lstStyle>
          <a:p>
            <a:r>
              <a:rPr lang="en-US" smtClean="0"/>
              <a:t>Click to edit Master subtitle style</a:t>
            </a:r>
            <a:endParaRPr lang="nl-NL"/>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nl-NL"/>
          </a:p>
        </p:txBody>
      </p:sp>
      <p:sp>
        <p:nvSpPr>
          <p:cNvPr id="5" name="Rectangle 5"/>
          <p:cNvSpPr>
            <a:spLocks noGrp="1" noChangeArrowheads="1"/>
          </p:cNvSpPr>
          <p:nvPr>
            <p:ph type="sldNum" sz="quarter" idx="11"/>
          </p:nvPr>
        </p:nvSpPr>
        <p:spPr>
          <a:ln/>
        </p:spPr>
        <p:txBody>
          <a:bodyPr/>
          <a:lstStyle>
            <a:lvl1pPr>
              <a:defRPr/>
            </a:lvl1pPr>
          </a:lstStyle>
          <a:p>
            <a:pPr>
              <a:defRPr/>
            </a:pPr>
            <a:r>
              <a:rPr lang="nl-NL"/>
              <a:t>PAGE </a:t>
            </a:r>
            <a:fld id="{814FDB69-9AD7-4879-A233-8E1BE6CE625C}" type="slidenum">
              <a:rPr lang="nl-NL"/>
              <a:pPr>
                <a:defRPr/>
              </a:pPr>
              <a:t>‹#›</a:t>
            </a:fld>
            <a:endParaRPr lang="nl-NL"/>
          </a:p>
        </p:txBody>
      </p:sp>
      <p:sp>
        <p:nvSpPr>
          <p:cNvPr id="6" name="Rectangle 7"/>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ftr" sz="quarter" idx="10"/>
          </p:nvPr>
        </p:nvSpPr>
        <p:spPr>
          <a:ln/>
        </p:spPr>
        <p:txBody>
          <a:bodyPr/>
          <a:lstStyle>
            <a:lvl1pPr>
              <a:defRPr/>
            </a:lvl1pPr>
          </a:lstStyle>
          <a:p>
            <a:pPr>
              <a:defRPr/>
            </a:pPr>
            <a:endParaRPr lang="nl-NL"/>
          </a:p>
        </p:txBody>
      </p:sp>
      <p:sp>
        <p:nvSpPr>
          <p:cNvPr id="5" name="Rectangle 5"/>
          <p:cNvSpPr>
            <a:spLocks noGrp="1" noChangeArrowheads="1"/>
          </p:cNvSpPr>
          <p:nvPr>
            <p:ph type="sldNum" sz="quarter" idx="11"/>
          </p:nvPr>
        </p:nvSpPr>
        <p:spPr>
          <a:ln/>
        </p:spPr>
        <p:txBody>
          <a:bodyPr/>
          <a:lstStyle>
            <a:lvl1pPr>
              <a:defRPr/>
            </a:lvl1pPr>
          </a:lstStyle>
          <a:p>
            <a:pPr>
              <a:defRPr/>
            </a:pPr>
            <a:r>
              <a:rPr lang="nl-NL"/>
              <a:t>PAGE </a:t>
            </a:r>
            <a:fld id="{9E98E80D-99B1-4748-B754-F2CCC78FC7BF}" type="slidenum">
              <a:rPr lang="nl-NL"/>
              <a:pPr>
                <a:defRPr/>
              </a:pPr>
              <a:t>‹#›</a:t>
            </a:fld>
            <a:endParaRPr lang="nl-NL"/>
          </a:p>
        </p:txBody>
      </p:sp>
      <p:sp>
        <p:nvSpPr>
          <p:cNvPr id="6" name="Rectangle 7"/>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1188" y="1196975"/>
            <a:ext cx="3919537" cy="4541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3125" y="1196975"/>
            <a:ext cx="3921125" cy="45418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ftr" sz="quarter" idx="10"/>
          </p:nvPr>
        </p:nvSpPr>
        <p:spPr>
          <a:ln/>
        </p:spPr>
        <p:txBody>
          <a:bodyPr/>
          <a:lstStyle>
            <a:lvl1pPr>
              <a:defRPr/>
            </a:lvl1pPr>
          </a:lstStyle>
          <a:p>
            <a:pPr>
              <a:defRPr/>
            </a:pPr>
            <a:endParaRPr lang="nl-NL"/>
          </a:p>
        </p:txBody>
      </p:sp>
      <p:sp>
        <p:nvSpPr>
          <p:cNvPr id="6" name="Rectangle 5"/>
          <p:cNvSpPr>
            <a:spLocks noGrp="1" noChangeArrowheads="1"/>
          </p:cNvSpPr>
          <p:nvPr>
            <p:ph type="sldNum" sz="quarter" idx="11"/>
          </p:nvPr>
        </p:nvSpPr>
        <p:spPr>
          <a:ln/>
        </p:spPr>
        <p:txBody>
          <a:bodyPr/>
          <a:lstStyle>
            <a:lvl1pPr>
              <a:defRPr/>
            </a:lvl1pPr>
          </a:lstStyle>
          <a:p>
            <a:pPr>
              <a:defRPr/>
            </a:pPr>
            <a:r>
              <a:rPr lang="nl-NL"/>
              <a:t>PAGE </a:t>
            </a:r>
            <a:fld id="{32B9EB78-81C9-4A10-913F-7C7F2AB2158E}" type="slidenum">
              <a:rPr lang="nl-NL"/>
              <a:pPr>
                <a:defRPr/>
              </a:pPr>
              <a:t>‹#›</a:t>
            </a:fld>
            <a:endParaRPr lang="nl-NL"/>
          </a:p>
        </p:txBody>
      </p:sp>
      <p:sp>
        <p:nvSpPr>
          <p:cNvPr id="7" name="Rectangle 7"/>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ftr" sz="quarter" idx="10"/>
          </p:nvPr>
        </p:nvSpPr>
        <p:spPr>
          <a:ln/>
        </p:spPr>
        <p:txBody>
          <a:bodyPr/>
          <a:lstStyle>
            <a:lvl1pPr>
              <a:defRPr/>
            </a:lvl1pPr>
          </a:lstStyle>
          <a:p>
            <a:pPr>
              <a:defRPr/>
            </a:pPr>
            <a:endParaRPr lang="nl-NL"/>
          </a:p>
        </p:txBody>
      </p:sp>
      <p:sp>
        <p:nvSpPr>
          <p:cNvPr id="8" name="Rectangle 5"/>
          <p:cNvSpPr>
            <a:spLocks noGrp="1" noChangeArrowheads="1"/>
          </p:cNvSpPr>
          <p:nvPr>
            <p:ph type="sldNum" sz="quarter" idx="11"/>
          </p:nvPr>
        </p:nvSpPr>
        <p:spPr>
          <a:ln/>
        </p:spPr>
        <p:txBody>
          <a:bodyPr/>
          <a:lstStyle>
            <a:lvl1pPr>
              <a:defRPr/>
            </a:lvl1pPr>
          </a:lstStyle>
          <a:p>
            <a:pPr>
              <a:defRPr/>
            </a:pPr>
            <a:r>
              <a:rPr lang="nl-NL"/>
              <a:t>PAGE </a:t>
            </a:r>
            <a:fld id="{98576969-6C51-417A-ACB2-037269E99054}" type="slidenum">
              <a:rPr lang="nl-NL"/>
              <a:pPr>
                <a:defRPr/>
              </a:pPr>
              <a:t>‹#›</a:t>
            </a:fld>
            <a:endParaRPr lang="nl-NL"/>
          </a:p>
        </p:txBody>
      </p:sp>
      <p:sp>
        <p:nvSpPr>
          <p:cNvPr id="9" name="Rectangle 7"/>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pPr>
              <a:defRPr/>
            </a:pPr>
            <a:endParaRPr lang="nl-NL"/>
          </a:p>
        </p:txBody>
      </p:sp>
      <p:sp>
        <p:nvSpPr>
          <p:cNvPr id="4" name="Rectangle 5"/>
          <p:cNvSpPr>
            <a:spLocks noGrp="1" noChangeArrowheads="1"/>
          </p:cNvSpPr>
          <p:nvPr>
            <p:ph type="sldNum" sz="quarter" idx="11"/>
          </p:nvPr>
        </p:nvSpPr>
        <p:spPr>
          <a:ln/>
        </p:spPr>
        <p:txBody>
          <a:bodyPr/>
          <a:lstStyle>
            <a:lvl1pPr>
              <a:defRPr/>
            </a:lvl1pPr>
          </a:lstStyle>
          <a:p>
            <a:pPr>
              <a:defRPr/>
            </a:pPr>
            <a:r>
              <a:rPr lang="nl-NL"/>
              <a:t>PAGE </a:t>
            </a:r>
            <a:fld id="{92B8EA65-E357-43F4-899C-BB1ADF0921B1}" type="slidenum">
              <a:rPr lang="nl-NL"/>
              <a:pPr>
                <a:defRPr/>
              </a:pPr>
              <a:t>‹#›</a:t>
            </a:fld>
            <a:endParaRPr lang="nl-NL"/>
          </a:p>
        </p:txBody>
      </p:sp>
      <p:sp>
        <p:nvSpPr>
          <p:cNvPr id="5" name="Rectangle 7"/>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pPr>
              <a:defRPr/>
            </a:pPr>
            <a:endParaRPr lang="nl-NL"/>
          </a:p>
        </p:txBody>
      </p:sp>
      <p:sp>
        <p:nvSpPr>
          <p:cNvPr id="3" name="Rectangle 5"/>
          <p:cNvSpPr>
            <a:spLocks noGrp="1" noChangeArrowheads="1"/>
          </p:cNvSpPr>
          <p:nvPr>
            <p:ph type="sldNum" sz="quarter" idx="11"/>
          </p:nvPr>
        </p:nvSpPr>
        <p:spPr>
          <a:ln/>
        </p:spPr>
        <p:txBody>
          <a:bodyPr/>
          <a:lstStyle>
            <a:lvl1pPr>
              <a:defRPr/>
            </a:lvl1pPr>
          </a:lstStyle>
          <a:p>
            <a:pPr>
              <a:defRPr/>
            </a:pPr>
            <a:r>
              <a:rPr lang="nl-NL"/>
              <a:t>PAGE </a:t>
            </a:r>
            <a:fld id="{6FAB12D7-3ED1-4837-A103-5B2942631DF1}" type="slidenum">
              <a:rPr lang="nl-NL"/>
              <a:pPr>
                <a:defRPr/>
              </a:pPr>
              <a:t>‹#›</a:t>
            </a:fld>
            <a:endParaRPr lang="nl-NL"/>
          </a:p>
        </p:txBody>
      </p:sp>
      <p:sp>
        <p:nvSpPr>
          <p:cNvPr id="4" name="Rectangle 7"/>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endParaRPr lang="nl-NL"/>
          </a:p>
        </p:txBody>
      </p:sp>
      <p:sp>
        <p:nvSpPr>
          <p:cNvPr id="6" name="Rectangle 5"/>
          <p:cNvSpPr>
            <a:spLocks noGrp="1" noChangeArrowheads="1"/>
          </p:cNvSpPr>
          <p:nvPr>
            <p:ph type="sldNum" sz="quarter" idx="11"/>
          </p:nvPr>
        </p:nvSpPr>
        <p:spPr>
          <a:ln/>
        </p:spPr>
        <p:txBody>
          <a:bodyPr/>
          <a:lstStyle>
            <a:lvl1pPr>
              <a:defRPr/>
            </a:lvl1pPr>
          </a:lstStyle>
          <a:p>
            <a:pPr>
              <a:defRPr/>
            </a:pPr>
            <a:r>
              <a:rPr lang="nl-NL"/>
              <a:t>PAGE </a:t>
            </a:r>
            <a:fld id="{0EF1D4E0-464A-4046-8187-67A65A49E8C0}" type="slidenum">
              <a:rPr lang="nl-NL"/>
              <a:pPr>
                <a:defRPr/>
              </a:pPr>
              <a:t>‹#›</a:t>
            </a:fld>
            <a:endParaRPr lang="nl-NL"/>
          </a:p>
        </p:txBody>
      </p:sp>
      <p:sp>
        <p:nvSpPr>
          <p:cNvPr id="7" name="Rectangle 7"/>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pPr>
              <a:defRPr/>
            </a:pPr>
            <a:endParaRPr lang="nl-NL"/>
          </a:p>
        </p:txBody>
      </p:sp>
      <p:sp>
        <p:nvSpPr>
          <p:cNvPr id="6" name="Rectangle 5"/>
          <p:cNvSpPr>
            <a:spLocks noGrp="1" noChangeArrowheads="1"/>
          </p:cNvSpPr>
          <p:nvPr>
            <p:ph type="sldNum" sz="quarter" idx="11"/>
          </p:nvPr>
        </p:nvSpPr>
        <p:spPr>
          <a:ln/>
        </p:spPr>
        <p:txBody>
          <a:bodyPr/>
          <a:lstStyle>
            <a:lvl1pPr>
              <a:defRPr/>
            </a:lvl1pPr>
          </a:lstStyle>
          <a:p>
            <a:pPr>
              <a:defRPr/>
            </a:pPr>
            <a:r>
              <a:rPr lang="nl-NL"/>
              <a:t>PAGE </a:t>
            </a:r>
            <a:fld id="{A7C277FD-4D6C-4D81-954C-10A3F3F51D37}" type="slidenum">
              <a:rPr lang="nl-NL"/>
              <a:pPr>
                <a:defRPr/>
              </a:pPr>
              <a:t>‹#›</a:t>
            </a:fld>
            <a:endParaRPr lang="nl-NL"/>
          </a:p>
        </p:txBody>
      </p:sp>
      <p:sp>
        <p:nvSpPr>
          <p:cNvPr id="7" name="Rectangle 7"/>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nl-NL"/>
          </a:p>
        </p:txBody>
      </p:sp>
      <p:sp>
        <p:nvSpPr>
          <p:cNvPr id="5" name="Rectangle 5"/>
          <p:cNvSpPr>
            <a:spLocks noGrp="1" noChangeArrowheads="1"/>
          </p:cNvSpPr>
          <p:nvPr>
            <p:ph type="sldNum" sz="quarter" idx="11"/>
          </p:nvPr>
        </p:nvSpPr>
        <p:spPr>
          <a:ln/>
        </p:spPr>
        <p:txBody>
          <a:bodyPr/>
          <a:lstStyle>
            <a:lvl1pPr>
              <a:defRPr/>
            </a:lvl1pPr>
          </a:lstStyle>
          <a:p>
            <a:pPr>
              <a:defRPr/>
            </a:pPr>
            <a:r>
              <a:rPr lang="nl-NL"/>
              <a:t>PAGE </a:t>
            </a:r>
            <a:fld id="{194AF402-C0A2-4A65-96AE-55D5C697BE22}" type="slidenum">
              <a:rPr lang="nl-NL"/>
              <a:pPr>
                <a:defRPr/>
              </a:pPr>
              <a:t>‹#›</a:t>
            </a:fld>
            <a:endParaRPr lang="nl-NL"/>
          </a:p>
        </p:txBody>
      </p:sp>
      <p:sp>
        <p:nvSpPr>
          <p:cNvPr id="6" name="Rectangle 7"/>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88" y="0"/>
            <a:ext cx="2005012" cy="57388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1188" y="0"/>
            <a:ext cx="5867400" cy="57388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ftr" sz="quarter" idx="10"/>
          </p:nvPr>
        </p:nvSpPr>
        <p:spPr>
          <a:ln/>
        </p:spPr>
        <p:txBody>
          <a:bodyPr/>
          <a:lstStyle>
            <a:lvl1pPr>
              <a:defRPr/>
            </a:lvl1pPr>
          </a:lstStyle>
          <a:p>
            <a:pPr>
              <a:defRPr/>
            </a:pPr>
            <a:endParaRPr lang="nl-NL"/>
          </a:p>
        </p:txBody>
      </p:sp>
      <p:sp>
        <p:nvSpPr>
          <p:cNvPr id="5" name="Rectangle 5"/>
          <p:cNvSpPr>
            <a:spLocks noGrp="1" noChangeArrowheads="1"/>
          </p:cNvSpPr>
          <p:nvPr>
            <p:ph type="sldNum" sz="quarter" idx="11"/>
          </p:nvPr>
        </p:nvSpPr>
        <p:spPr>
          <a:ln/>
        </p:spPr>
        <p:txBody>
          <a:bodyPr/>
          <a:lstStyle>
            <a:lvl1pPr>
              <a:defRPr/>
            </a:lvl1pPr>
          </a:lstStyle>
          <a:p>
            <a:pPr>
              <a:defRPr/>
            </a:pPr>
            <a:r>
              <a:rPr lang="nl-NL"/>
              <a:t>PAGE </a:t>
            </a:r>
            <a:fld id="{BEF37F71-5A3E-4BFA-8003-E5048723B8C4}" type="slidenum">
              <a:rPr lang="nl-NL"/>
              <a:pPr>
                <a:defRPr/>
              </a:pPr>
              <a:t>‹#›</a:t>
            </a:fld>
            <a:endParaRPr lang="nl-NL"/>
          </a:p>
        </p:txBody>
      </p:sp>
      <p:sp>
        <p:nvSpPr>
          <p:cNvPr id="6" name="Rectangle 7"/>
          <p:cNvSpPr>
            <a:spLocks noGrp="1" noChangeArrowheads="1"/>
          </p:cNvSpPr>
          <p:nvPr>
            <p:ph type="dt" sz="half" idx="12"/>
          </p:nvPr>
        </p:nvSpPr>
        <p:spPr>
          <a:ln/>
        </p:spPr>
        <p:txBody>
          <a:bodyPr/>
          <a:lstStyle>
            <a:lvl1pPr>
              <a:defRPr/>
            </a:lvl1pPr>
          </a:lstStyle>
          <a:p>
            <a:pPr>
              <a:defRPr/>
            </a:pPr>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ftr" sz="quarter" idx="10"/>
          </p:nvPr>
        </p:nvSpPr>
        <p:spPr>
          <a:ln/>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ftr" sz="quarter" idx="10"/>
          </p:nvPr>
        </p:nvSpPr>
        <p:spPr>
          <a:ln/>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ftr" sz="quarter" idx="10"/>
          </p:nvPr>
        </p:nvSpPr>
        <p:spPr>
          <a:ln/>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7.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6.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2.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7.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6.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image" Target="../media/image2.png"/><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image" Target="../media/image7.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jpe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7170" name="Picture 2" descr="balk WS cyaan"/>
          <p:cNvPicPr>
            <a:picLocks noChangeAspect="1" noChangeArrowheads="1"/>
          </p:cNvPicPr>
          <p:nvPr/>
        </p:nvPicPr>
        <p:blipFill>
          <a:blip r:embed="rId14" cstate="print"/>
          <a:srcRect/>
          <a:stretch>
            <a:fillRect/>
          </a:stretch>
        </p:blipFill>
        <p:spPr bwMode="auto">
          <a:xfrm>
            <a:off x="0" y="0"/>
            <a:ext cx="8982075" cy="895350"/>
          </a:xfrm>
          <a:prstGeom prst="rect">
            <a:avLst/>
          </a:prstGeom>
          <a:noFill/>
          <a:ln w="9525">
            <a:noFill/>
            <a:miter lim="800000"/>
            <a:headEnd/>
            <a:tailEnd/>
          </a:ln>
        </p:spPr>
      </p:pic>
      <p:sp>
        <p:nvSpPr>
          <p:cNvPr id="7171" name="Rectangle 3"/>
          <p:cNvSpPr>
            <a:spLocks noGrp="1" noChangeArrowheads="1"/>
          </p:cNvSpPr>
          <p:nvPr>
            <p:ph type="title"/>
          </p:nvPr>
        </p:nvSpPr>
        <p:spPr bwMode="auto">
          <a:xfrm>
            <a:off x="611188" y="0"/>
            <a:ext cx="8024812" cy="89535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nl-NL" smtClean="0"/>
              <a:t>Klik om het opmaakprofiel te bewerken</a:t>
            </a:r>
          </a:p>
        </p:txBody>
      </p:sp>
      <p:sp>
        <p:nvSpPr>
          <p:cNvPr id="50180" name="Rectangle 4"/>
          <p:cNvSpPr>
            <a:spLocks noGrp="1" noChangeArrowheads="1"/>
          </p:cNvSpPr>
          <p:nvPr>
            <p:ph type="ftr" sz="quarter" idx="3"/>
          </p:nvPr>
        </p:nvSpPr>
        <p:spPr bwMode="auto">
          <a:xfrm>
            <a:off x="179388" y="6548438"/>
            <a:ext cx="2879725"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000"/>
            </a:lvl1pPr>
          </a:lstStyle>
          <a:p>
            <a:endParaRPr lang="en-US"/>
          </a:p>
        </p:txBody>
      </p:sp>
      <p:pic>
        <p:nvPicPr>
          <p:cNvPr id="7173" name="Picture 6" descr="logo"/>
          <p:cNvPicPr>
            <a:picLocks noChangeAspect="1" noChangeArrowheads="1"/>
          </p:cNvPicPr>
          <p:nvPr/>
        </p:nvPicPr>
        <p:blipFill>
          <a:blip r:embed="rId15" cstate="print"/>
          <a:srcRect/>
          <a:stretch>
            <a:fillRect/>
          </a:stretch>
        </p:blipFill>
        <p:spPr bwMode="auto">
          <a:xfrm>
            <a:off x="7016750" y="6332538"/>
            <a:ext cx="2030413" cy="431800"/>
          </a:xfrm>
          <a:prstGeom prst="rect">
            <a:avLst/>
          </a:prstGeom>
          <a:noFill/>
          <a:ln w="9525">
            <a:noFill/>
            <a:miter lim="800000"/>
            <a:headEnd/>
            <a:tailEnd/>
          </a:ln>
        </p:spPr>
      </p:pic>
      <p:sp>
        <p:nvSpPr>
          <p:cNvPr id="7174" name="Rectangle 8"/>
          <p:cNvSpPr>
            <a:spLocks noGrp="1" noChangeArrowheads="1"/>
          </p:cNvSpPr>
          <p:nvPr>
            <p:ph type="body" idx="1"/>
          </p:nvPr>
        </p:nvSpPr>
        <p:spPr bwMode="auto">
          <a:xfrm>
            <a:off x="611188" y="1196975"/>
            <a:ext cx="7993062" cy="45418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a:p>
            <a:pPr lvl="4"/>
            <a:r>
              <a:rPr lang="nl-NL" smtClean="0"/>
              <a:t>Vijfde niveau</a:t>
            </a:r>
          </a:p>
        </p:txBody>
      </p:sp>
      <p:pic>
        <p:nvPicPr>
          <p:cNvPr id="7175" name="Picture 9"/>
          <p:cNvPicPr>
            <a:picLocks noChangeAspect="1" noChangeArrowheads="1"/>
          </p:cNvPicPr>
          <p:nvPr/>
        </p:nvPicPr>
        <p:blipFill>
          <a:blip r:embed="rId16" cstate="print"/>
          <a:srcRect/>
          <a:stretch>
            <a:fillRect/>
          </a:stretch>
        </p:blipFill>
        <p:spPr bwMode="auto">
          <a:xfrm>
            <a:off x="179388" y="6326188"/>
            <a:ext cx="1079500" cy="512762"/>
          </a:xfrm>
          <a:prstGeom prst="rect">
            <a:avLst/>
          </a:prstGeom>
          <a:noFill/>
          <a:ln w="9525">
            <a:noFill/>
            <a:miter lim="800000"/>
            <a:headEnd/>
            <a:tailEnd/>
          </a:ln>
        </p:spPr>
      </p:pic>
      <p:sp>
        <p:nvSpPr>
          <p:cNvPr id="50186" name="Text Box 10"/>
          <p:cNvSpPr txBox="1">
            <a:spLocks noChangeArrowheads="1"/>
          </p:cNvSpPr>
          <p:nvPr/>
        </p:nvSpPr>
        <p:spPr bwMode="auto">
          <a:xfrm>
            <a:off x="8794750" y="641350"/>
            <a:ext cx="369888" cy="274638"/>
          </a:xfrm>
          <a:prstGeom prst="rect">
            <a:avLst/>
          </a:prstGeom>
          <a:noFill/>
          <a:ln w="9525">
            <a:noFill/>
            <a:miter lim="800000"/>
            <a:headEnd/>
            <a:tailEnd/>
          </a:ln>
          <a:effectLst/>
        </p:spPr>
        <p:txBody>
          <a:bodyPr wrap="none">
            <a:spAutoFit/>
          </a:bodyPr>
          <a:lstStyle/>
          <a:p>
            <a:pPr>
              <a:defRPr/>
            </a:pPr>
            <a:fld id="{79E43278-C6D1-4E00-9009-0A5C1C86116B}" type="slidenum">
              <a:rPr lang="en-US" sz="1200"/>
              <a:pPr>
                <a:defRPr/>
              </a:pPr>
              <a:t>‹#›</a:t>
            </a:fld>
            <a:endParaRPr lang="en-US" sz="120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Arial" charset="0"/>
        </a:defRPr>
      </a:lvl2pPr>
      <a:lvl3pPr algn="l" rtl="0" eaLnBrk="1" fontAlgn="base" hangingPunct="1">
        <a:spcBef>
          <a:spcPct val="0"/>
        </a:spcBef>
        <a:spcAft>
          <a:spcPct val="0"/>
        </a:spcAft>
        <a:defRPr sz="2800" b="1">
          <a:solidFill>
            <a:schemeClr val="tx2"/>
          </a:solidFill>
          <a:latin typeface="Arial" charset="0"/>
        </a:defRPr>
      </a:lvl3pPr>
      <a:lvl4pPr algn="l" rtl="0" eaLnBrk="1" fontAlgn="base" hangingPunct="1">
        <a:spcBef>
          <a:spcPct val="0"/>
        </a:spcBef>
        <a:spcAft>
          <a:spcPct val="0"/>
        </a:spcAft>
        <a:defRPr sz="2800" b="1">
          <a:solidFill>
            <a:schemeClr val="tx2"/>
          </a:solidFill>
          <a:latin typeface="Arial" charset="0"/>
        </a:defRPr>
      </a:lvl4pPr>
      <a:lvl5pPr algn="l" rtl="0" eaLnBrk="1" fontAlgn="base" hangingPunct="1">
        <a:spcBef>
          <a:spcPct val="0"/>
        </a:spcBef>
        <a:spcAft>
          <a:spcPct val="0"/>
        </a:spcAft>
        <a:defRPr sz="2800" b="1">
          <a:solidFill>
            <a:schemeClr val="tx2"/>
          </a:solidFill>
          <a:latin typeface="Arial" charset="0"/>
        </a:defRPr>
      </a:lvl5pPr>
      <a:lvl6pPr marL="457200" algn="l" rtl="0" eaLnBrk="1" fontAlgn="base" hangingPunct="1">
        <a:spcBef>
          <a:spcPct val="0"/>
        </a:spcBef>
        <a:spcAft>
          <a:spcPct val="0"/>
        </a:spcAft>
        <a:defRPr sz="2800" b="1">
          <a:solidFill>
            <a:schemeClr val="tx2"/>
          </a:solidFill>
          <a:latin typeface="Arial" charset="0"/>
        </a:defRPr>
      </a:lvl6pPr>
      <a:lvl7pPr marL="914400" algn="l" rtl="0" eaLnBrk="1" fontAlgn="base" hangingPunct="1">
        <a:spcBef>
          <a:spcPct val="0"/>
        </a:spcBef>
        <a:spcAft>
          <a:spcPct val="0"/>
        </a:spcAft>
        <a:defRPr sz="2800" b="1">
          <a:solidFill>
            <a:schemeClr val="tx2"/>
          </a:solidFill>
          <a:latin typeface="Arial" charset="0"/>
        </a:defRPr>
      </a:lvl7pPr>
      <a:lvl8pPr marL="1371600" algn="l" rtl="0" eaLnBrk="1" fontAlgn="base" hangingPunct="1">
        <a:spcBef>
          <a:spcPct val="0"/>
        </a:spcBef>
        <a:spcAft>
          <a:spcPct val="0"/>
        </a:spcAft>
        <a:defRPr sz="2800" b="1">
          <a:solidFill>
            <a:schemeClr val="tx2"/>
          </a:solidFill>
          <a:latin typeface="Arial" charset="0"/>
        </a:defRPr>
      </a:lvl8pPr>
      <a:lvl9pPr marL="1828800" algn="l" rtl="0" eaLnBrk="1" fontAlgn="base" hangingPunct="1">
        <a:spcBef>
          <a:spcPct val="0"/>
        </a:spcBef>
        <a:spcAft>
          <a:spcPct val="0"/>
        </a:spcAft>
        <a:defRPr sz="2800" b="1">
          <a:solidFill>
            <a:schemeClr val="tx2"/>
          </a:solidFill>
          <a:latin typeface="Arial" charset="0"/>
        </a:defRPr>
      </a:lvl9pPr>
    </p:titleStyle>
    <p:bodyStyle>
      <a:lvl1pPr marL="268288" indent="-268288" algn="l" rtl="0" eaLnBrk="1" fontAlgn="base" hangingPunct="1">
        <a:spcBef>
          <a:spcPct val="20000"/>
        </a:spcBef>
        <a:spcAft>
          <a:spcPct val="0"/>
        </a:spcAft>
        <a:buClr>
          <a:schemeClr val="accent1"/>
        </a:buClr>
        <a:buChar char="•"/>
        <a:defRPr sz="2400" b="1">
          <a:solidFill>
            <a:schemeClr val="tx1"/>
          </a:solidFill>
          <a:latin typeface="+mn-lt"/>
          <a:ea typeface="+mn-ea"/>
          <a:cs typeface="+mn-cs"/>
        </a:defRPr>
      </a:lvl1pPr>
      <a:lvl2pPr marL="534988" indent="-265113" algn="l" rtl="0" eaLnBrk="1" fontAlgn="base" hangingPunct="1">
        <a:spcBef>
          <a:spcPct val="20000"/>
        </a:spcBef>
        <a:spcAft>
          <a:spcPct val="0"/>
        </a:spcAft>
        <a:buClr>
          <a:schemeClr val="tx1"/>
        </a:buClr>
        <a:buChar char="•"/>
        <a:defRPr sz="2200" b="1">
          <a:solidFill>
            <a:schemeClr val="tx1"/>
          </a:solidFill>
          <a:latin typeface="+mn-lt"/>
        </a:defRPr>
      </a:lvl2pPr>
      <a:lvl3pPr marL="814388"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3pPr>
      <a:lvl4pPr marL="1069975" indent="-254000" algn="l" rtl="0" eaLnBrk="1" fontAlgn="base" hangingPunct="1">
        <a:spcBef>
          <a:spcPct val="20000"/>
        </a:spcBef>
        <a:spcAft>
          <a:spcPct val="0"/>
        </a:spcAft>
        <a:buClr>
          <a:schemeClr val="tx1"/>
        </a:buClr>
        <a:buFont typeface="Arial" charset="0"/>
        <a:buChar char="−"/>
        <a:defRPr sz="2200" b="1">
          <a:solidFill>
            <a:schemeClr val="tx1"/>
          </a:solidFill>
          <a:latin typeface="+mn-lt"/>
        </a:defRPr>
      </a:lvl4pPr>
      <a:lvl5pPr marL="13493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5pPr>
      <a:lvl6pPr marL="18065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6pPr>
      <a:lvl7pPr marL="22637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7pPr>
      <a:lvl8pPr marL="27209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8pPr>
      <a:lvl9pPr marL="31781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4098" name="Picture 2" descr="blue bar"/>
          <p:cNvPicPr>
            <a:picLocks noChangeAspect="1" noChangeArrowheads="1"/>
          </p:cNvPicPr>
          <p:nvPr/>
        </p:nvPicPr>
        <p:blipFill>
          <a:blip r:embed="rId13" cstate="print"/>
          <a:srcRect/>
          <a:stretch>
            <a:fillRect/>
          </a:stretch>
        </p:blipFill>
        <p:spPr bwMode="auto">
          <a:xfrm>
            <a:off x="0" y="0"/>
            <a:ext cx="8982075" cy="1295400"/>
          </a:xfrm>
          <a:prstGeom prst="rect">
            <a:avLst/>
          </a:prstGeom>
          <a:noFill/>
          <a:ln w="9525">
            <a:noFill/>
            <a:miter lim="800000"/>
            <a:headEnd/>
            <a:tailEnd/>
          </a:ln>
        </p:spPr>
      </p:pic>
      <p:sp>
        <p:nvSpPr>
          <p:cNvPr id="4099" name="Rectangle 3"/>
          <p:cNvSpPr>
            <a:spLocks noGrp="1" noChangeArrowheads="1"/>
          </p:cNvSpPr>
          <p:nvPr>
            <p:ph type="title"/>
          </p:nvPr>
        </p:nvSpPr>
        <p:spPr bwMode="auto">
          <a:xfrm>
            <a:off x="611188" y="215900"/>
            <a:ext cx="8024812" cy="92233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endParaRPr lang="nl-NL" smtClean="0"/>
          </a:p>
        </p:txBody>
      </p:sp>
      <p:sp>
        <p:nvSpPr>
          <p:cNvPr id="11268" name="Rectangle 4"/>
          <p:cNvSpPr>
            <a:spLocks noGrp="1" noChangeArrowheads="1"/>
          </p:cNvSpPr>
          <p:nvPr>
            <p:ph type="ftr" sz="quarter" idx="3"/>
          </p:nvPr>
        </p:nvSpPr>
        <p:spPr bwMode="auto">
          <a:xfrm>
            <a:off x="179388" y="6548438"/>
            <a:ext cx="3598862"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000"/>
            </a:lvl1pPr>
          </a:lstStyle>
          <a:p>
            <a:pPr>
              <a:defRPr/>
            </a:pPr>
            <a:endParaRPr lang="nl-NL"/>
          </a:p>
        </p:txBody>
      </p:sp>
      <p:pic>
        <p:nvPicPr>
          <p:cNvPr id="4101" name="Picture 5" descr="date bar"/>
          <p:cNvPicPr>
            <a:picLocks noChangeAspect="1" noChangeArrowheads="1"/>
          </p:cNvPicPr>
          <p:nvPr/>
        </p:nvPicPr>
        <p:blipFill>
          <a:blip r:embed="rId14" cstate="print"/>
          <a:srcRect/>
          <a:stretch>
            <a:fillRect/>
          </a:stretch>
        </p:blipFill>
        <p:spPr bwMode="auto">
          <a:xfrm>
            <a:off x="7019925" y="6408738"/>
            <a:ext cx="2124075" cy="447675"/>
          </a:xfrm>
          <a:prstGeom prst="rect">
            <a:avLst/>
          </a:prstGeom>
          <a:noFill/>
          <a:ln w="9525">
            <a:noFill/>
            <a:miter lim="800000"/>
            <a:headEnd/>
            <a:tailEnd/>
          </a:ln>
        </p:spPr>
      </p:pic>
      <p:sp>
        <p:nvSpPr>
          <p:cNvPr id="11270" name="Rectangle 6"/>
          <p:cNvSpPr>
            <a:spLocks noGrp="1" noChangeArrowheads="1"/>
          </p:cNvSpPr>
          <p:nvPr>
            <p:ph type="sldNum" sz="quarter" idx="4"/>
          </p:nvPr>
        </p:nvSpPr>
        <p:spPr bwMode="auto">
          <a:xfrm>
            <a:off x="8243888" y="6548438"/>
            <a:ext cx="609600"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tx2"/>
                </a:solidFill>
              </a:defRPr>
            </a:lvl1pPr>
          </a:lstStyle>
          <a:p>
            <a:pPr>
              <a:defRPr/>
            </a:pPr>
            <a:r>
              <a:rPr lang="nl-NL"/>
              <a:t>PAGE </a:t>
            </a:r>
            <a:fld id="{0989C11C-F69C-4299-8730-06722A002331}" type="slidenum">
              <a:rPr lang="nl-NL"/>
              <a:pPr>
                <a:defRPr/>
              </a:pPr>
              <a:t>‹#›</a:t>
            </a:fld>
            <a:endParaRPr lang="nl-NL"/>
          </a:p>
        </p:txBody>
      </p:sp>
      <p:pic>
        <p:nvPicPr>
          <p:cNvPr id="4103" name="Picture 7" descr="logo"/>
          <p:cNvPicPr>
            <a:picLocks noChangeAspect="1" noChangeArrowheads="1"/>
          </p:cNvPicPr>
          <p:nvPr/>
        </p:nvPicPr>
        <p:blipFill>
          <a:blip r:embed="rId15" cstate="print"/>
          <a:srcRect/>
          <a:stretch>
            <a:fillRect/>
          </a:stretch>
        </p:blipFill>
        <p:spPr bwMode="auto">
          <a:xfrm>
            <a:off x="6602413" y="5978525"/>
            <a:ext cx="2030412" cy="431800"/>
          </a:xfrm>
          <a:prstGeom prst="rect">
            <a:avLst/>
          </a:prstGeom>
          <a:noFill/>
          <a:ln w="9525">
            <a:noFill/>
            <a:miter lim="800000"/>
            <a:headEnd/>
            <a:tailEnd/>
          </a:ln>
        </p:spPr>
      </p:pic>
      <p:sp>
        <p:nvSpPr>
          <p:cNvPr id="11272" name="Rectangle 8"/>
          <p:cNvSpPr>
            <a:spLocks noGrp="1" noChangeArrowheads="1"/>
          </p:cNvSpPr>
          <p:nvPr>
            <p:ph type="dt" sz="half" idx="2"/>
          </p:nvPr>
        </p:nvSpPr>
        <p:spPr bwMode="auto">
          <a:xfrm>
            <a:off x="7527925" y="6548438"/>
            <a:ext cx="647700"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tx2"/>
                </a:solidFill>
              </a:defRPr>
            </a:lvl1pPr>
          </a:lstStyle>
          <a:p>
            <a:pPr>
              <a:defRPr/>
            </a:pPr>
            <a:endParaRPr lang="nl-NL"/>
          </a:p>
        </p:txBody>
      </p:sp>
      <p:sp>
        <p:nvSpPr>
          <p:cNvPr id="4105" name="Rectangle 9"/>
          <p:cNvSpPr>
            <a:spLocks noGrp="1" noChangeArrowheads="1"/>
          </p:cNvSpPr>
          <p:nvPr>
            <p:ph type="body" idx="1"/>
          </p:nvPr>
        </p:nvSpPr>
        <p:spPr bwMode="auto">
          <a:xfrm>
            <a:off x="611188" y="1600200"/>
            <a:ext cx="7994650" cy="39592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smtClean="0"/>
          </a:p>
        </p:txBody>
      </p:sp>
      <p:pic>
        <p:nvPicPr>
          <p:cNvPr id="4106" name="Picture 10"/>
          <p:cNvPicPr>
            <a:picLocks noChangeAspect="1" noChangeArrowheads="1"/>
          </p:cNvPicPr>
          <p:nvPr/>
        </p:nvPicPr>
        <p:blipFill>
          <a:blip r:embed="rId16" cstate="print"/>
          <a:srcRect/>
          <a:stretch>
            <a:fillRect/>
          </a:stretch>
        </p:blipFill>
        <p:spPr bwMode="auto">
          <a:xfrm>
            <a:off x="4697413" y="5949950"/>
            <a:ext cx="1890712" cy="8969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rtl="0" eaLnBrk="1" fontAlgn="base" hangingPunct="1">
        <a:spcBef>
          <a:spcPct val="0"/>
        </a:spcBef>
        <a:spcAft>
          <a:spcPct val="0"/>
        </a:spcAft>
        <a:defRPr sz="3200" b="1">
          <a:solidFill>
            <a:schemeClr val="tx2"/>
          </a:solidFill>
          <a:latin typeface="+mj-lt"/>
          <a:ea typeface="+mj-ea"/>
          <a:cs typeface="+mj-cs"/>
        </a:defRPr>
      </a:lvl1pPr>
      <a:lvl2pPr algn="l" rtl="0" eaLnBrk="1" fontAlgn="base" hangingPunct="1">
        <a:spcBef>
          <a:spcPct val="0"/>
        </a:spcBef>
        <a:spcAft>
          <a:spcPct val="0"/>
        </a:spcAft>
        <a:defRPr sz="3200" b="1">
          <a:solidFill>
            <a:schemeClr val="tx2"/>
          </a:solidFill>
          <a:latin typeface="Arial" charset="0"/>
        </a:defRPr>
      </a:lvl2pPr>
      <a:lvl3pPr algn="l" rtl="0" eaLnBrk="1" fontAlgn="base" hangingPunct="1">
        <a:spcBef>
          <a:spcPct val="0"/>
        </a:spcBef>
        <a:spcAft>
          <a:spcPct val="0"/>
        </a:spcAft>
        <a:defRPr sz="3200" b="1">
          <a:solidFill>
            <a:schemeClr val="tx2"/>
          </a:solidFill>
          <a:latin typeface="Arial" charset="0"/>
        </a:defRPr>
      </a:lvl3pPr>
      <a:lvl4pPr algn="l" rtl="0" eaLnBrk="1" fontAlgn="base" hangingPunct="1">
        <a:spcBef>
          <a:spcPct val="0"/>
        </a:spcBef>
        <a:spcAft>
          <a:spcPct val="0"/>
        </a:spcAft>
        <a:defRPr sz="3200" b="1">
          <a:solidFill>
            <a:schemeClr val="tx2"/>
          </a:solidFill>
          <a:latin typeface="Arial" charset="0"/>
        </a:defRPr>
      </a:lvl4pPr>
      <a:lvl5pPr algn="l" rtl="0" eaLnBrk="1" fontAlgn="base" hangingPunct="1">
        <a:spcBef>
          <a:spcPct val="0"/>
        </a:spcBef>
        <a:spcAft>
          <a:spcPct val="0"/>
        </a:spcAft>
        <a:defRPr sz="3200" b="1">
          <a:solidFill>
            <a:schemeClr val="tx2"/>
          </a:solidFill>
          <a:latin typeface="Arial" charset="0"/>
        </a:defRPr>
      </a:lvl5pPr>
      <a:lvl6pPr marL="457200" algn="l" rtl="0" eaLnBrk="1" fontAlgn="base" hangingPunct="1">
        <a:spcBef>
          <a:spcPct val="0"/>
        </a:spcBef>
        <a:spcAft>
          <a:spcPct val="0"/>
        </a:spcAft>
        <a:defRPr sz="3200" b="1">
          <a:solidFill>
            <a:schemeClr val="tx2"/>
          </a:solidFill>
          <a:latin typeface="Arial" charset="0"/>
        </a:defRPr>
      </a:lvl6pPr>
      <a:lvl7pPr marL="914400" algn="l" rtl="0" eaLnBrk="1" fontAlgn="base" hangingPunct="1">
        <a:spcBef>
          <a:spcPct val="0"/>
        </a:spcBef>
        <a:spcAft>
          <a:spcPct val="0"/>
        </a:spcAft>
        <a:defRPr sz="3200" b="1">
          <a:solidFill>
            <a:schemeClr val="tx2"/>
          </a:solidFill>
          <a:latin typeface="Arial" charset="0"/>
        </a:defRPr>
      </a:lvl7pPr>
      <a:lvl8pPr marL="1371600" algn="l" rtl="0" eaLnBrk="1" fontAlgn="base" hangingPunct="1">
        <a:spcBef>
          <a:spcPct val="0"/>
        </a:spcBef>
        <a:spcAft>
          <a:spcPct val="0"/>
        </a:spcAft>
        <a:defRPr sz="3200" b="1">
          <a:solidFill>
            <a:schemeClr val="tx2"/>
          </a:solidFill>
          <a:latin typeface="Arial" charset="0"/>
        </a:defRPr>
      </a:lvl8pPr>
      <a:lvl9pPr marL="1828800" algn="l" rtl="0" eaLnBrk="1" fontAlgn="base" hangingPunct="1">
        <a:spcBef>
          <a:spcPct val="0"/>
        </a:spcBef>
        <a:spcAft>
          <a:spcPct val="0"/>
        </a:spcAft>
        <a:defRPr sz="3200" b="1">
          <a:solidFill>
            <a:schemeClr val="tx2"/>
          </a:solidFill>
          <a:latin typeface="Arial" charset="0"/>
        </a:defRPr>
      </a:lvl9pPr>
    </p:titleStyle>
    <p:bodyStyle>
      <a:lvl1pPr marL="268288" indent="-268288" algn="l" rtl="0" eaLnBrk="1" fontAlgn="base" hangingPunct="1">
        <a:spcBef>
          <a:spcPct val="20000"/>
        </a:spcBef>
        <a:spcAft>
          <a:spcPct val="0"/>
        </a:spcAft>
        <a:buClr>
          <a:schemeClr val="accent1"/>
        </a:buClr>
        <a:buChar char="•"/>
        <a:defRPr sz="2400" b="1">
          <a:solidFill>
            <a:schemeClr val="tx1"/>
          </a:solidFill>
          <a:latin typeface="+mn-lt"/>
          <a:ea typeface="+mn-ea"/>
          <a:cs typeface="+mn-cs"/>
        </a:defRPr>
      </a:lvl1pPr>
      <a:lvl2pPr marL="536575" indent="-266700" algn="l" rtl="0" eaLnBrk="1" fontAlgn="base" hangingPunct="1">
        <a:spcBef>
          <a:spcPct val="20000"/>
        </a:spcBef>
        <a:spcAft>
          <a:spcPct val="0"/>
        </a:spcAft>
        <a:buClr>
          <a:schemeClr val="tx1"/>
        </a:buClr>
        <a:buChar char="•"/>
        <a:defRPr sz="2200" b="1">
          <a:solidFill>
            <a:schemeClr val="tx1"/>
          </a:solidFill>
          <a:latin typeface="+mn-lt"/>
        </a:defRPr>
      </a:lvl2pPr>
      <a:lvl3pPr marL="809625" indent="-265113" algn="l" rtl="0" eaLnBrk="1" fontAlgn="base" hangingPunct="1">
        <a:spcBef>
          <a:spcPct val="20000"/>
        </a:spcBef>
        <a:spcAft>
          <a:spcPct val="0"/>
        </a:spcAft>
        <a:buClr>
          <a:schemeClr val="tx1"/>
        </a:buClr>
        <a:buFont typeface="Arial" charset="0"/>
        <a:buChar char="−"/>
        <a:defRPr sz="2200" b="1">
          <a:solidFill>
            <a:schemeClr val="tx1"/>
          </a:solidFill>
          <a:latin typeface="+mn-lt"/>
        </a:defRPr>
      </a:lvl3pPr>
      <a:lvl4pPr marL="1090613" indent="-279400" algn="l" rtl="0" eaLnBrk="1" fontAlgn="base" hangingPunct="1">
        <a:spcBef>
          <a:spcPct val="20000"/>
        </a:spcBef>
        <a:spcAft>
          <a:spcPct val="0"/>
        </a:spcAft>
        <a:buClr>
          <a:schemeClr val="tx1"/>
        </a:buClr>
        <a:buFont typeface="Arial" charset="0"/>
        <a:buChar char="−"/>
        <a:defRPr sz="2200" b="1">
          <a:solidFill>
            <a:schemeClr val="tx1"/>
          </a:solidFill>
          <a:latin typeface="+mn-lt"/>
        </a:defRPr>
      </a:lvl4pPr>
      <a:lvl5pPr marL="13493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5pPr>
      <a:lvl6pPr marL="18065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6pPr>
      <a:lvl7pPr marL="22637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7pPr>
      <a:lvl8pPr marL="27209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8pPr>
      <a:lvl9pPr marL="3178175" indent="-257175" algn="l" rtl="0" eaLnBrk="1" fontAlgn="base" hangingPunct="1">
        <a:spcBef>
          <a:spcPct val="20000"/>
        </a:spcBef>
        <a:spcAft>
          <a:spcPct val="0"/>
        </a:spcAft>
        <a:buClr>
          <a:schemeClr val="tx1"/>
        </a:buClr>
        <a:buFont typeface="Arial" charset="0"/>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5122" name="Picture 2" descr="blue bar"/>
          <p:cNvPicPr>
            <a:picLocks noChangeAspect="1" noChangeArrowheads="1"/>
          </p:cNvPicPr>
          <p:nvPr/>
        </p:nvPicPr>
        <p:blipFill>
          <a:blip r:embed="rId13" cstate="print"/>
          <a:srcRect/>
          <a:stretch>
            <a:fillRect/>
          </a:stretch>
        </p:blipFill>
        <p:spPr bwMode="auto">
          <a:xfrm>
            <a:off x="0" y="0"/>
            <a:ext cx="8982075" cy="1295400"/>
          </a:xfrm>
          <a:prstGeom prst="rect">
            <a:avLst/>
          </a:prstGeom>
          <a:noFill/>
          <a:ln w="9525">
            <a:noFill/>
            <a:miter lim="800000"/>
            <a:headEnd/>
            <a:tailEnd/>
          </a:ln>
        </p:spPr>
      </p:pic>
      <p:pic>
        <p:nvPicPr>
          <p:cNvPr id="5123" name="Picture 3" descr="date bar"/>
          <p:cNvPicPr>
            <a:picLocks noChangeAspect="1" noChangeArrowheads="1"/>
          </p:cNvPicPr>
          <p:nvPr/>
        </p:nvPicPr>
        <p:blipFill>
          <a:blip r:embed="rId14" cstate="print"/>
          <a:srcRect/>
          <a:stretch>
            <a:fillRect/>
          </a:stretch>
        </p:blipFill>
        <p:spPr bwMode="auto">
          <a:xfrm>
            <a:off x="7019925" y="6408738"/>
            <a:ext cx="2124075" cy="447675"/>
          </a:xfrm>
          <a:prstGeom prst="rect">
            <a:avLst/>
          </a:prstGeom>
          <a:noFill/>
          <a:ln w="9525">
            <a:noFill/>
            <a:miter lim="800000"/>
            <a:headEnd/>
            <a:tailEnd/>
          </a:ln>
        </p:spPr>
      </p:pic>
      <p:sp>
        <p:nvSpPr>
          <p:cNvPr id="5124" name="Rectangle 4"/>
          <p:cNvSpPr>
            <a:spLocks noGrp="1" noChangeArrowheads="1"/>
          </p:cNvSpPr>
          <p:nvPr>
            <p:ph type="title"/>
          </p:nvPr>
        </p:nvSpPr>
        <p:spPr bwMode="auto">
          <a:xfrm>
            <a:off x="611188" y="215900"/>
            <a:ext cx="8024812" cy="92233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endParaRPr lang="nl-NL" smtClean="0"/>
          </a:p>
        </p:txBody>
      </p:sp>
      <p:sp>
        <p:nvSpPr>
          <p:cNvPr id="14341" name="Rectangle 5"/>
          <p:cNvSpPr>
            <a:spLocks noGrp="1" noChangeArrowheads="1"/>
          </p:cNvSpPr>
          <p:nvPr>
            <p:ph type="ftr" sz="quarter" idx="3"/>
          </p:nvPr>
        </p:nvSpPr>
        <p:spPr bwMode="auto">
          <a:xfrm>
            <a:off x="179388" y="6548438"/>
            <a:ext cx="3598862"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000"/>
            </a:lvl1pPr>
          </a:lstStyle>
          <a:p>
            <a:pPr>
              <a:defRPr/>
            </a:pPr>
            <a:endParaRPr lang="nl-NL"/>
          </a:p>
        </p:txBody>
      </p:sp>
      <p:sp>
        <p:nvSpPr>
          <p:cNvPr id="14342" name="Rectangle 6"/>
          <p:cNvSpPr>
            <a:spLocks noGrp="1" noChangeArrowheads="1"/>
          </p:cNvSpPr>
          <p:nvPr>
            <p:ph type="sldNum" sz="quarter" idx="4"/>
          </p:nvPr>
        </p:nvSpPr>
        <p:spPr bwMode="auto">
          <a:xfrm>
            <a:off x="8243888" y="6548438"/>
            <a:ext cx="609600"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tx2"/>
                </a:solidFill>
              </a:defRPr>
            </a:lvl1pPr>
          </a:lstStyle>
          <a:p>
            <a:pPr>
              <a:defRPr/>
            </a:pPr>
            <a:r>
              <a:rPr lang="nl-NL"/>
              <a:t>PAGE </a:t>
            </a:r>
            <a:fld id="{1BA7C632-7F71-4F40-B096-9613B28484D1}" type="slidenum">
              <a:rPr lang="nl-NL"/>
              <a:pPr>
                <a:defRPr/>
              </a:pPr>
              <a:t>‹#›</a:t>
            </a:fld>
            <a:endParaRPr lang="nl-NL"/>
          </a:p>
        </p:txBody>
      </p:sp>
      <p:pic>
        <p:nvPicPr>
          <p:cNvPr id="5127" name="Picture 7" descr="logo"/>
          <p:cNvPicPr>
            <a:picLocks noChangeAspect="1" noChangeArrowheads="1"/>
          </p:cNvPicPr>
          <p:nvPr/>
        </p:nvPicPr>
        <p:blipFill>
          <a:blip r:embed="rId15" cstate="print"/>
          <a:srcRect/>
          <a:stretch>
            <a:fillRect/>
          </a:stretch>
        </p:blipFill>
        <p:spPr bwMode="auto">
          <a:xfrm>
            <a:off x="6602413" y="5978525"/>
            <a:ext cx="2030412" cy="431800"/>
          </a:xfrm>
          <a:prstGeom prst="rect">
            <a:avLst/>
          </a:prstGeom>
          <a:noFill/>
          <a:ln w="9525">
            <a:noFill/>
            <a:miter lim="800000"/>
            <a:headEnd/>
            <a:tailEnd/>
          </a:ln>
        </p:spPr>
      </p:pic>
      <p:sp>
        <p:nvSpPr>
          <p:cNvPr id="14344" name="Rectangle 8"/>
          <p:cNvSpPr>
            <a:spLocks noGrp="1" noChangeArrowheads="1"/>
          </p:cNvSpPr>
          <p:nvPr>
            <p:ph type="dt" sz="half" idx="2"/>
          </p:nvPr>
        </p:nvSpPr>
        <p:spPr bwMode="auto">
          <a:xfrm>
            <a:off x="7527925" y="6548438"/>
            <a:ext cx="647700"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tx2"/>
                </a:solidFill>
              </a:defRPr>
            </a:lvl1pPr>
          </a:lstStyle>
          <a:p>
            <a:pPr>
              <a:defRPr/>
            </a:pPr>
            <a:endParaRPr lang="nl-NL"/>
          </a:p>
        </p:txBody>
      </p:sp>
      <p:sp>
        <p:nvSpPr>
          <p:cNvPr id="5129" name="Rectangle 9"/>
          <p:cNvSpPr>
            <a:spLocks noGrp="1" noChangeArrowheads="1"/>
          </p:cNvSpPr>
          <p:nvPr>
            <p:ph type="body" idx="1"/>
          </p:nvPr>
        </p:nvSpPr>
        <p:spPr bwMode="auto">
          <a:xfrm>
            <a:off x="611188" y="1600200"/>
            <a:ext cx="7993062" cy="41386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smtClean="0"/>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rtl="0" eaLnBrk="1" fontAlgn="base" hangingPunct="1">
        <a:spcBef>
          <a:spcPct val="0"/>
        </a:spcBef>
        <a:spcAft>
          <a:spcPct val="0"/>
        </a:spcAft>
        <a:defRPr sz="3200" b="1">
          <a:solidFill>
            <a:schemeClr val="tx2"/>
          </a:solidFill>
          <a:latin typeface="+mj-lt"/>
          <a:ea typeface="+mj-ea"/>
          <a:cs typeface="+mj-cs"/>
        </a:defRPr>
      </a:lvl1pPr>
      <a:lvl2pPr algn="l" rtl="0" eaLnBrk="1" fontAlgn="base" hangingPunct="1">
        <a:spcBef>
          <a:spcPct val="0"/>
        </a:spcBef>
        <a:spcAft>
          <a:spcPct val="0"/>
        </a:spcAft>
        <a:defRPr sz="3200" b="1">
          <a:solidFill>
            <a:schemeClr val="tx2"/>
          </a:solidFill>
          <a:latin typeface="Arial" charset="0"/>
        </a:defRPr>
      </a:lvl2pPr>
      <a:lvl3pPr algn="l" rtl="0" eaLnBrk="1" fontAlgn="base" hangingPunct="1">
        <a:spcBef>
          <a:spcPct val="0"/>
        </a:spcBef>
        <a:spcAft>
          <a:spcPct val="0"/>
        </a:spcAft>
        <a:defRPr sz="3200" b="1">
          <a:solidFill>
            <a:schemeClr val="tx2"/>
          </a:solidFill>
          <a:latin typeface="Arial" charset="0"/>
        </a:defRPr>
      </a:lvl3pPr>
      <a:lvl4pPr algn="l" rtl="0" eaLnBrk="1" fontAlgn="base" hangingPunct="1">
        <a:spcBef>
          <a:spcPct val="0"/>
        </a:spcBef>
        <a:spcAft>
          <a:spcPct val="0"/>
        </a:spcAft>
        <a:defRPr sz="3200" b="1">
          <a:solidFill>
            <a:schemeClr val="tx2"/>
          </a:solidFill>
          <a:latin typeface="Arial" charset="0"/>
        </a:defRPr>
      </a:lvl4pPr>
      <a:lvl5pPr algn="l" rtl="0" eaLnBrk="1" fontAlgn="base" hangingPunct="1">
        <a:spcBef>
          <a:spcPct val="0"/>
        </a:spcBef>
        <a:spcAft>
          <a:spcPct val="0"/>
        </a:spcAft>
        <a:defRPr sz="3200" b="1">
          <a:solidFill>
            <a:schemeClr val="tx2"/>
          </a:solidFill>
          <a:latin typeface="Arial" charset="0"/>
        </a:defRPr>
      </a:lvl5pPr>
      <a:lvl6pPr marL="457200" algn="l" rtl="0" eaLnBrk="1" fontAlgn="base" hangingPunct="1">
        <a:spcBef>
          <a:spcPct val="0"/>
        </a:spcBef>
        <a:spcAft>
          <a:spcPct val="0"/>
        </a:spcAft>
        <a:defRPr sz="3200" b="1">
          <a:solidFill>
            <a:schemeClr val="tx2"/>
          </a:solidFill>
          <a:latin typeface="Arial" charset="0"/>
        </a:defRPr>
      </a:lvl6pPr>
      <a:lvl7pPr marL="914400" algn="l" rtl="0" eaLnBrk="1" fontAlgn="base" hangingPunct="1">
        <a:spcBef>
          <a:spcPct val="0"/>
        </a:spcBef>
        <a:spcAft>
          <a:spcPct val="0"/>
        </a:spcAft>
        <a:defRPr sz="3200" b="1">
          <a:solidFill>
            <a:schemeClr val="tx2"/>
          </a:solidFill>
          <a:latin typeface="Arial" charset="0"/>
        </a:defRPr>
      </a:lvl7pPr>
      <a:lvl8pPr marL="1371600" algn="l" rtl="0" eaLnBrk="1" fontAlgn="base" hangingPunct="1">
        <a:spcBef>
          <a:spcPct val="0"/>
        </a:spcBef>
        <a:spcAft>
          <a:spcPct val="0"/>
        </a:spcAft>
        <a:defRPr sz="3200" b="1">
          <a:solidFill>
            <a:schemeClr val="tx2"/>
          </a:solidFill>
          <a:latin typeface="Arial" charset="0"/>
        </a:defRPr>
      </a:lvl8pPr>
      <a:lvl9pPr marL="1828800" algn="l" rtl="0" eaLnBrk="1" fontAlgn="base" hangingPunct="1">
        <a:spcBef>
          <a:spcPct val="0"/>
        </a:spcBef>
        <a:spcAft>
          <a:spcPct val="0"/>
        </a:spcAft>
        <a:defRPr sz="3200" b="1">
          <a:solidFill>
            <a:schemeClr val="tx2"/>
          </a:solidFill>
          <a:latin typeface="Arial" charset="0"/>
        </a:defRPr>
      </a:lvl9pPr>
    </p:titleStyle>
    <p:bodyStyle>
      <a:lvl1pPr marL="268288" indent="-268288" algn="l" rtl="0" eaLnBrk="1" fontAlgn="base" hangingPunct="1">
        <a:spcBef>
          <a:spcPct val="20000"/>
        </a:spcBef>
        <a:spcAft>
          <a:spcPct val="0"/>
        </a:spcAft>
        <a:buClr>
          <a:schemeClr val="accent1"/>
        </a:buClr>
        <a:buChar char="•"/>
        <a:defRPr sz="2400" b="1">
          <a:solidFill>
            <a:schemeClr val="tx1"/>
          </a:solidFill>
          <a:latin typeface="+mn-lt"/>
          <a:ea typeface="+mn-ea"/>
          <a:cs typeface="+mn-cs"/>
        </a:defRPr>
      </a:lvl1pPr>
      <a:lvl2pPr marL="534988" indent="-265113" algn="l" rtl="0" eaLnBrk="1" fontAlgn="base" hangingPunct="1">
        <a:spcBef>
          <a:spcPct val="20000"/>
        </a:spcBef>
        <a:spcAft>
          <a:spcPct val="0"/>
        </a:spcAft>
        <a:buClr>
          <a:schemeClr val="tx1"/>
        </a:buClr>
        <a:buChar char="•"/>
        <a:defRPr sz="2200" b="1">
          <a:solidFill>
            <a:schemeClr val="tx1"/>
          </a:solidFill>
          <a:latin typeface="+mn-lt"/>
        </a:defRPr>
      </a:lvl2pPr>
      <a:lvl3pPr marL="814388"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3pPr>
      <a:lvl4pPr marL="1069975" indent="-254000" algn="l" rtl="0" eaLnBrk="1" fontAlgn="base" hangingPunct="1">
        <a:spcBef>
          <a:spcPct val="20000"/>
        </a:spcBef>
        <a:spcAft>
          <a:spcPct val="0"/>
        </a:spcAft>
        <a:buClr>
          <a:schemeClr val="tx1"/>
        </a:buClr>
        <a:buFont typeface="Arial" charset="0"/>
        <a:buChar char="−"/>
        <a:defRPr sz="2200" b="1">
          <a:solidFill>
            <a:schemeClr val="tx1"/>
          </a:solidFill>
          <a:latin typeface="+mn-lt"/>
        </a:defRPr>
      </a:lvl4pPr>
      <a:lvl5pPr marL="13493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5pPr>
      <a:lvl6pPr marL="18065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6pPr>
      <a:lvl7pPr marL="22637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7pPr>
      <a:lvl8pPr marL="27209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8pPr>
      <a:lvl9pPr marL="31781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6146" name="Picture 2" descr="blue bar"/>
          <p:cNvPicPr>
            <a:picLocks noChangeAspect="1" noChangeArrowheads="1"/>
          </p:cNvPicPr>
          <p:nvPr/>
        </p:nvPicPr>
        <p:blipFill>
          <a:blip r:embed="rId13" cstate="print"/>
          <a:srcRect/>
          <a:stretch>
            <a:fillRect/>
          </a:stretch>
        </p:blipFill>
        <p:spPr bwMode="auto">
          <a:xfrm>
            <a:off x="0" y="0"/>
            <a:ext cx="8982075" cy="1295400"/>
          </a:xfrm>
          <a:prstGeom prst="rect">
            <a:avLst/>
          </a:prstGeom>
          <a:noFill/>
          <a:ln w="9525">
            <a:noFill/>
            <a:miter lim="800000"/>
            <a:headEnd/>
            <a:tailEnd/>
          </a:ln>
        </p:spPr>
      </p:pic>
      <p:pic>
        <p:nvPicPr>
          <p:cNvPr id="6147" name="Picture 3" descr="date bar"/>
          <p:cNvPicPr>
            <a:picLocks noChangeAspect="1" noChangeArrowheads="1"/>
          </p:cNvPicPr>
          <p:nvPr/>
        </p:nvPicPr>
        <p:blipFill>
          <a:blip r:embed="rId14" cstate="print"/>
          <a:srcRect/>
          <a:stretch>
            <a:fillRect/>
          </a:stretch>
        </p:blipFill>
        <p:spPr bwMode="auto">
          <a:xfrm>
            <a:off x="7019925" y="6408738"/>
            <a:ext cx="2124075" cy="447675"/>
          </a:xfrm>
          <a:prstGeom prst="rect">
            <a:avLst/>
          </a:prstGeom>
          <a:noFill/>
          <a:ln w="9525">
            <a:noFill/>
            <a:miter lim="800000"/>
            <a:headEnd/>
            <a:tailEnd/>
          </a:ln>
        </p:spPr>
      </p:pic>
      <p:sp>
        <p:nvSpPr>
          <p:cNvPr id="6148" name="Rectangle 4"/>
          <p:cNvSpPr>
            <a:spLocks noGrp="1" noChangeArrowheads="1"/>
          </p:cNvSpPr>
          <p:nvPr>
            <p:ph type="title"/>
          </p:nvPr>
        </p:nvSpPr>
        <p:spPr bwMode="auto">
          <a:xfrm>
            <a:off x="611188" y="215900"/>
            <a:ext cx="8024812" cy="922338"/>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endParaRPr lang="nl-NL" smtClean="0"/>
          </a:p>
        </p:txBody>
      </p:sp>
      <p:sp>
        <p:nvSpPr>
          <p:cNvPr id="16389" name="Rectangle 5"/>
          <p:cNvSpPr>
            <a:spLocks noGrp="1" noChangeArrowheads="1"/>
          </p:cNvSpPr>
          <p:nvPr>
            <p:ph type="ftr" sz="quarter" idx="3"/>
          </p:nvPr>
        </p:nvSpPr>
        <p:spPr bwMode="auto">
          <a:xfrm>
            <a:off x="179388" y="6548438"/>
            <a:ext cx="3598862"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000"/>
            </a:lvl1pPr>
          </a:lstStyle>
          <a:p>
            <a:pPr>
              <a:defRPr/>
            </a:pPr>
            <a:endParaRPr lang="nl-NL"/>
          </a:p>
        </p:txBody>
      </p:sp>
      <p:sp>
        <p:nvSpPr>
          <p:cNvPr id="16390" name="Rectangle 6"/>
          <p:cNvSpPr>
            <a:spLocks noGrp="1" noChangeArrowheads="1"/>
          </p:cNvSpPr>
          <p:nvPr>
            <p:ph type="sldNum" sz="quarter" idx="4"/>
          </p:nvPr>
        </p:nvSpPr>
        <p:spPr bwMode="auto">
          <a:xfrm>
            <a:off x="8243888" y="6548438"/>
            <a:ext cx="609600"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tx2"/>
                </a:solidFill>
              </a:defRPr>
            </a:lvl1pPr>
          </a:lstStyle>
          <a:p>
            <a:pPr>
              <a:defRPr/>
            </a:pPr>
            <a:r>
              <a:rPr lang="nl-NL"/>
              <a:t>PAGE </a:t>
            </a:r>
            <a:fld id="{1E215F25-367A-407D-BB7E-4E97A053D15A}" type="slidenum">
              <a:rPr lang="nl-NL"/>
              <a:pPr>
                <a:defRPr/>
              </a:pPr>
              <a:t>‹#›</a:t>
            </a:fld>
            <a:endParaRPr lang="nl-NL"/>
          </a:p>
        </p:txBody>
      </p:sp>
      <p:pic>
        <p:nvPicPr>
          <p:cNvPr id="6151" name="Picture 7" descr="logo"/>
          <p:cNvPicPr>
            <a:picLocks noChangeAspect="1" noChangeArrowheads="1"/>
          </p:cNvPicPr>
          <p:nvPr/>
        </p:nvPicPr>
        <p:blipFill>
          <a:blip r:embed="rId15" cstate="print"/>
          <a:srcRect/>
          <a:stretch>
            <a:fillRect/>
          </a:stretch>
        </p:blipFill>
        <p:spPr bwMode="auto">
          <a:xfrm>
            <a:off x="6602413" y="5978525"/>
            <a:ext cx="2030412" cy="431800"/>
          </a:xfrm>
          <a:prstGeom prst="rect">
            <a:avLst/>
          </a:prstGeom>
          <a:noFill/>
          <a:ln w="9525">
            <a:noFill/>
            <a:miter lim="800000"/>
            <a:headEnd/>
            <a:tailEnd/>
          </a:ln>
        </p:spPr>
      </p:pic>
      <p:sp>
        <p:nvSpPr>
          <p:cNvPr id="16392" name="Rectangle 8"/>
          <p:cNvSpPr>
            <a:spLocks noGrp="1" noChangeArrowheads="1"/>
          </p:cNvSpPr>
          <p:nvPr>
            <p:ph type="dt" sz="half" idx="2"/>
          </p:nvPr>
        </p:nvSpPr>
        <p:spPr bwMode="auto">
          <a:xfrm>
            <a:off x="7527925" y="6548438"/>
            <a:ext cx="647700"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tx2"/>
                </a:solidFill>
              </a:defRPr>
            </a:lvl1pPr>
          </a:lstStyle>
          <a:p>
            <a:pPr>
              <a:defRPr/>
            </a:pPr>
            <a:endParaRPr lang="nl-NL"/>
          </a:p>
        </p:txBody>
      </p:sp>
      <p:sp>
        <p:nvSpPr>
          <p:cNvPr id="6153" name="Rectangle 9"/>
          <p:cNvSpPr>
            <a:spLocks noGrp="1" noChangeArrowheads="1"/>
          </p:cNvSpPr>
          <p:nvPr>
            <p:ph type="body" idx="1"/>
          </p:nvPr>
        </p:nvSpPr>
        <p:spPr bwMode="auto">
          <a:xfrm>
            <a:off x="611188" y="1600200"/>
            <a:ext cx="7993062" cy="41386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smtClean="0"/>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l" rtl="0" eaLnBrk="1" fontAlgn="base" hangingPunct="1">
        <a:spcBef>
          <a:spcPct val="0"/>
        </a:spcBef>
        <a:spcAft>
          <a:spcPct val="0"/>
        </a:spcAft>
        <a:defRPr sz="3200" b="1">
          <a:solidFill>
            <a:schemeClr val="tx2"/>
          </a:solidFill>
          <a:latin typeface="+mj-lt"/>
          <a:ea typeface="+mj-ea"/>
          <a:cs typeface="+mj-cs"/>
        </a:defRPr>
      </a:lvl1pPr>
      <a:lvl2pPr algn="l" rtl="0" eaLnBrk="1" fontAlgn="base" hangingPunct="1">
        <a:spcBef>
          <a:spcPct val="0"/>
        </a:spcBef>
        <a:spcAft>
          <a:spcPct val="0"/>
        </a:spcAft>
        <a:defRPr sz="3200" b="1">
          <a:solidFill>
            <a:schemeClr val="tx2"/>
          </a:solidFill>
          <a:latin typeface="Arial" charset="0"/>
        </a:defRPr>
      </a:lvl2pPr>
      <a:lvl3pPr algn="l" rtl="0" eaLnBrk="1" fontAlgn="base" hangingPunct="1">
        <a:spcBef>
          <a:spcPct val="0"/>
        </a:spcBef>
        <a:spcAft>
          <a:spcPct val="0"/>
        </a:spcAft>
        <a:defRPr sz="3200" b="1">
          <a:solidFill>
            <a:schemeClr val="tx2"/>
          </a:solidFill>
          <a:latin typeface="Arial" charset="0"/>
        </a:defRPr>
      </a:lvl3pPr>
      <a:lvl4pPr algn="l" rtl="0" eaLnBrk="1" fontAlgn="base" hangingPunct="1">
        <a:spcBef>
          <a:spcPct val="0"/>
        </a:spcBef>
        <a:spcAft>
          <a:spcPct val="0"/>
        </a:spcAft>
        <a:defRPr sz="3200" b="1">
          <a:solidFill>
            <a:schemeClr val="tx2"/>
          </a:solidFill>
          <a:latin typeface="Arial" charset="0"/>
        </a:defRPr>
      </a:lvl4pPr>
      <a:lvl5pPr algn="l" rtl="0" eaLnBrk="1" fontAlgn="base" hangingPunct="1">
        <a:spcBef>
          <a:spcPct val="0"/>
        </a:spcBef>
        <a:spcAft>
          <a:spcPct val="0"/>
        </a:spcAft>
        <a:defRPr sz="3200" b="1">
          <a:solidFill>
            <a:schemeClr val="tx2"/>
          </a:solidFill>
          <a:latin typeface="Arial" charset="0"/>
        </a:defRPr>
      </a:lvl5pPr>
      <a:lvl6pPr marL="457200" algn="l" rtl="0" eaLnBrk="1" fontAlgn="base" hangingPunct="1">
        <a:spcBef>
          <a:spcPct val="0"/>
        </a:spcBef>
        <a:spcAft>
          <a:spcPct val="0"/>
        </a:spcAft>
        <a:defRPr sz="3200" b="1">
          <a:solidFill>
            <a:schemeClr val="tx2"/>
          </a:solidFill>
          <a:latin typeface="Arial" charset="0"/>
        </a:defRPr>
      </a:lvl6pPr>
      <a:lvl7pPr marL="914400" algn="l" rtl="0" eaLnBrk="1" fontAlgn="base" hangingPunct="1">
        <a:spcBef>
          <a:spcPct val="0"/>
        </a:spcBef>
        <a:spcAft>
          <a:spcPct val="0"/>
        </a:spcAft>
        <a:defRPr sz="3200" b="1">
          <a:solidFill>
            <a:schemeClr val="tx2"/>
          </a:solidFill>
          <a:latin typeface="Arial" charset="0"/>
        </a:defRPr>
      </a:lvl7pPr>
      <a:lvl8pPr marL="1371600" algn="l" rtl="0" eaLnBrk="1" fontAlgn="base" hangingPunct="1">
        <a:spcBef>
          <a:spcPct val="0"/>
        </a:spcBef>
        <a:spcAft>
          <a:spcPct val="0"/>
        </a:spcAft>
        <a:defRPr sz="3200" b="1">
          <a:solidFill>
            <a:schemeClr val="tx2"/>
          </a:solidFill>
          <a:latin typeface="Arial" charset="0"/>
        </a:defRPr>
      </a:lvl8pPr>
      <a:lvl9pPr marL="1828800" algn="l" rtl="0" eaLnBrk="1" fontAlgn="base" hangingPunct="1">
        <a:spcBef>
          <a:spcPct val="0"/>
        </a:spcBef>
        <a:spcAft>
          <a:spcPct val="0"/>
        </a:spcAft>
        <a:defRPr sz="3200" b="1">
          <a:solidFill>
            <a:schemeClr val="tx2"/>
          </a:solidFill>
          <a:latin typeface="Arial" charset="0"/>
        </a:defRPr>
      </a:lvl9pPr>
    </p:titleStyle>
    <p:bodyStyle>
      <a:lvl1pPr marL="268288" indent="-268288" algn="l" rtl="0" eaLnBrk="1" fontAlgn="base" hangingPunct="1">
        <a:spcBef>
          <a:spcPct val="20000"/>
        </a:spcBef>
        <a:spcAft>
          <a:spcPct val="0"/>
        </a:spcAft>
        <a:buClr>
          <a:schemeClr val="accent1"/>
        </a:buClr>
        <a:buChar char="•"/>
        <a:defRPr sz="2400" b="1">
          <a:solidFill>
            <a:schemeClr val="tx1"/>
          </a:solidFill>
          <a:latin typeface="+mn-lt"/>
          <a:ea typeface="+mn-ea"/>
          <a:cs typeface="+mn-cs"/>
        </a:defRPr>
      </a:lvl1pPr>
      <a:lvl2pPr marL="534988" indent="-265113" algn="l" rtl="0" eaLnBrk="1" fontAlgn="base" hangingPunct="1">
        <a:spcBef>
          <a:spcPct val="20000"/>
        </a:spcBef>
        <a:spcAft>
          <a:spcPct val="0"/>
        </a:spcAft>
        <a:buClr>
          <a:schemeClr val="tx1"/>
        </a:buClr>
        <a:buChar char="•"/>
        <a:defRPr sz="2200" b="1">
          <a:solidFill>
            <a:schemeClr val="tx1"/>
          </a:solidFill>
          <a:latin typeface="+mn-lt"/>
        </a:defRPr>
      </a:lvl2pPr>
      <a:lvl3pPr marL="814388"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3pPr>
      <a:lvl4pPr marL="1069975" indent="-254000" algn="l" rtl="0" eaLnBrk="1" fontAlgn="base" hangingPunct="1">
        <a:spcBef>
          <a:spcPct val="20000"/>
        </a:spcBef>
        <a:spcAft>
          <a:spcPct val="0"/>
        </a:spcAft>
        <a:buClr>
          <a:schemeClr val="tx1"/>
        </a:buClr>
        <a:buFont typeface="Arial" charset="0"/>
        <a:buChar char="−"/>
        <a:defRPr sz="2200" b="1">
          <a:solidFill>
            <a:schemeClr val="tx1"/>
          </a:solidFill>
          <a:latin typeface="+mn-lt"/>
        </a:defRPr>
      </a:lvl4pPr>
      <a:lvl5pPr marL="13493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5pPr>
      <a:lvl6pPr marL="18065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6pPr>
      <a:lvl7pPr marL="22637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7pPr>
      <a:lvl8pPr marL="27209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8pPr>
      <a:lvl9pPr marL="31781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pic>
        <p:nvPicPr>
          <p:cNvPr id="8194" name="Picture 2" descr="balk WS cyaan"/>
          <p:cNvPicPr>
            <a:picLocks noChangeAspect="1" noChangeArrowheads="1"/>
          </p:cNvPicPr>
          <p:nvPr/>
        </p:nvPicPr>
        <p:blipFill>
          <a:blip r:embed="rId13" cstate="print"/>
          <a:srcRect/>
          <a:stretch>
            <a:fillRect/>
          </a:stretch>
        </p:blipFill>
        <p:spPr bwMode="auto">
          <a:xfrm>
            <a:off x="0" y="0"/>
            <a:ext cx="8982075" cy="895350"/>
          </a:xfrm>
          <a:prstGeom prst="rect">
            <a:avLst/>
          </a:prstGeom>
          <a:noFill/>
          <a:ln w="9525">
            <a:noFill/>
            <a:miter lim="800000"/>
            <a:headEnd/>
            <a:tailEnd/>
          </a:ln>
        </p:spPr>
      </p:pic>
      <p:sp>
        <p:nvSpPr>
          <p:cNvPr id="8195" name="Rectangle 3"/>
          <p:cNvSpPr>
            <a:spLocks noGrp="1" noChangeArrowheads="1"/>
          </p:cNvSpPr>
          <p:nvPr>
            <p:ph type="body" idx="1"/>
          </p:nvPr>
        </p:nvSpPr>
        <p:spPr bwMode="auto">
          <a:xfrm>
            <a:off x="611188" y="1196975"/>
            <a:ext cx="7993062" cy="45418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smtClean="0"/>
          </a:p>
        </p:txBody>
      </p:sp>
      <p:sp>
        <p:nvSpPr>
          <p:cNvPr id="53252" name="Rectangle 4"/>
          <p:cNvSpPr>
            <a:spLocks noGrp="1" noChangeArrowheads="1"/>
          </p:cNvSpPr>
          <p:nvPr>
            <p:ph type="ftr" sz="quarter" idx="3"/>
          </p:nvPr>
        </p:nvSpPr>
        <p:spPr bwMode="auto">
          <a:xfrm>
            <a:off x="179388" y="6548438"/>
            <a:ext cx="2879725"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1000"/>
            </a:lvl1pPr>
          </a:lstStyle>
          <a:p>
            <a:pPr>
              <a:defRPr/>
            </a:pPr>
            <a:endParaRPr lang="nl-NL"/>
          </a:p>
        </p:txBody>
      </p:sp>
      <p:sp>
        <p:nvSpPr>
          <p:cNvPr id="53253" name="Rectangle 5"/>
          <p:cNvSpPr>
            <a:spLocks noGrp="1" noChangeArrowheads="1"/>
          </p:cNvSpPr>
          <p:nvPr>
            <p:ph type="sldNum" sz="quarter" idx="4"/>
          </p:nvPr>
        </p:nvSpPr>
        <p:spPr bwMode="auto">
          <a:xfrm>
            <a:off x="3670300" y="6567488"/>
            <a:ext cx="576263"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accent2"/>
                </a:solidFill>
              </a:defRPr>
            </a:lvl1pPr>
          </a:lstStyle>
          <a:p>
            <a:pPr>
              <a:defRPr/>
            </a:pPr>
            <a:r>
              <a:rPr lang="nl-NL"/>
              <a:t>PAGE </a:t>
            </a:r>
            <a:fld id="{EC5A6B76-B0E0-49C2-AC49-81B4F2723F1B}" type="slidenum">
              <a:rPr lang="nl-NL"/>
              <a:pPr>
                <a:defRPr/>
              </a:pPr>
              <a:t>‹#›</a:t>
            </a:fld>
            <a:endParaRPr lang="nl-NL"/>
          </a:p>
        </p:txBody>
      </p:sp>
      <p:pic>
        <p:nvPicPr>
          <p:cNvPr id="8198" name="Picture 6" descr="logo"/>
          <p:cNvPicPr>
            <a:picLocks noChangeAspect="1" noChangeArrowheads="1"/>
          </p:cNvPicPr>
          <p:nvPr/>
        </p:nvPicPr>
        <p:blipFill>
          <a:blip r:embed="rId14" cstate="print"/>
          <a:srcRect/>
          <a:stretch>
            <a:fillRect/>
          </a:stretch>
        </p:blipFill>
        <p:spPr bwMode="auto">
          <a:xfrm>
            <a:off x="7016750" y="6332538"/>
            <a:ext cx="2030413" cy="431800"/>
          </a:xfrm>
          <a:prstGeom prst="rect">
            <a:avLst/>
          </a:prstGeom>
          <a:noFill/>
          <a:ln w="9525">
            <a:noFill/>
            <a:miter lim="800000"/>
            <a:headEnd/>
            <a:tailEnd/>
          </a:ln>
        </p:spPr>
      </p:pic>
      <p:sp>
        <p:nvSpPr>
          <p:cNvPr id="53255" name="Rectangle 7"/>
          <p:cNvSpPr>
            <a:spLocks noGrp="1" noChangeArrowheads="1"/>
          </p:cNvSpPr>
          <p:nvPr>
            <p:ph type="dt" sz="half" idx="2"/>
          </p:nvPr>
        </p:nvSpPr>
        <p:spPr bwMode="auto">
          <a:xfrm>
            <a:off x="3130550" y="6567488"/>
            <a:ext cx="539750" cy="187325"/>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defRPr sz="800">
                <a:solidFill>
                  <a:schemeClr val="accent2"/>
                </a:solidFill>
              </a:defRPr>
            </a:lvl1pPr>
          </a:lstStyle>
          <a:p>
            <a:pPr>
              <a:defRPr/>
            </a:pPr>
            <a:endParaRPr lang="nl-NL"/>
          </a:p>
        </p:txBody>
      </p:sp>
      <p:sp>
        <p:nvSpPr>
          <p:cNvPr id="8200" name="Rectangle 8"/>
          <p:cNvSpPr>
            <a:spLocks noGrp="1" noChangeArrowheads="1"/>
          </p:cNvSpPr>
          <p:nvPr>
            <p:ph type="title"/>
          </p:nvPr>
        </p:nvSpPr>
        <p:spPr bwMode="auto">
          <a:xfrm>
            <a:off x="611188" y="0"/>
            <a:ext cx="8024812" cy="89535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US" smtClean="0"/>
              <a:t>Click to edit Master title style</a:t>
            </a:r>
            <a:endParaRPr lang="nl-NL" smtClean="0"/>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Arial" charset="0"/>
        </a:defRPr>
      </a:lvl2pPr>
      <a:lvl3pPr algn="l" rtl="0" eaLnBrk="1" fontAlgn="base" hangingPunct="1">
        <a:spcBef>
          <a:spcPct val="0"/>
        </a:spcBef>
        <a:spcAft>
          <a:spcPct val="0"/>
        </a:spcAft>
        <a:defRPr sz="2800" b="1">
          <a:solidFill>
            <a:schemeClr val="tx2"/>
          </a:solidFill>
          <a:latin typeface="Arial" charset="0"/>
        </a:defRPr>
      </a:lvl3pPr>
      <a:lvl4pPr algn="l" rtl="0" eaLnBrk="1" fontAlgn="base" hangingPunct="1">
        <a:spcBef>
          <a:spcPct val="0"/>
        </a:spcBef>
        <a:spcAft>
          <a:spcPct val="0"/>
        </a:spcAft>
        <a:defRPr sz="2800" b="1">
          <a:solidFill>
            <a:schemeClr val="tx2"/>
          </a:solidFill>
          <a:latin typeface="Arial" charset="0"/>
        </a:defRPr>
      </a:lvl4pPr>
      <a:lvl5pPr algn="l" rtl="0" eaLnBrk="1" fontAlgn="base" hangingPunct="1">
        <a:spcBef>
          <a:spcPct val="0"/>
        </a:spcBef>
        <a:spcAft>
          <a:spcPct val="0"/>
        </a:spcAft>
        <a:defRPr sz="2800" b="1">
          <a:solidFill>
            <a:schemeClr val="tx2"/>
          </a:solidFill>
          <a:latin typeface="Arial" charset="0"/>
        </a:defRPr>
      </a:lvl5pPr>
      <a:lvl6pPr marL="457200" algn="l" rtl="0" eaLnBrk="1" fontAlgn="base" hangingPunct="1">
        <a:spcBef>
          <a:spcPct val="0"/>
        </a:spcBef>
        <a:spcAft>
          <a:spcPct val="0"/>
        </a:spcAft>
        <a:defRPr sz="2800" b="1">
          <a:solidFill>
            <a:schemeClr val="tx2"/>
          </a:solidFill>
          <a:latin typeface="Arial" charset="0"/>
        </a:defRPr>
      </a:lvl6pPr>
      <a:lvl7pPr marL="914400" algn="l" rtl="0" eaLnBrk="1" fontAlgn="base" hangingPunct="1">
        <a:spcBef>
          <a:spcPct val="0"/>
        </a:spcBef>
        <a:spcAft>
          <a:spcPct val="0"/>
        </a:spcAft>
        <a:defRPr sz="2800" b="1">
          <a:solidFill>
            <a:schemeClr val="tx2"/>
          </a:solidFill>
          <a:latin typeface="Arial" charset="0"/>
        </a:defRPr>
      </a:lvl7pPr>
      <a:lvl8pPr marL="1371600" algn="l" rtl="0" eaLnBrk="1" fontAlgn="base" hangingPunct="1">
        <a:spcBef>
          <a:spcPct val="0"/>
        </a:spcBef>
        <a:spcAft>
          <a:spcPct val="0"/>
        </a:spcAft>
        <a:defRPr sz="2800" b="1">
          <a:solidFill>
            <a:schemeClr val="tx2"/>
          </a:solidFill>
          <a:latin typeface="Arial" charset="0"/>
        </a:defRPr>
      </a:lvl8pPr>
      <a:lvl9pPr marL="1828800" algn="l" rtl="0" eaLnBrk="1" fontAlgn="base" hangingPunct="1">
        <a:spcBef>
          <a:spcPct val="0"/>
        </a:spcBef>
        <a:spcAft>
          <a:spcPct val="0"/>
        </a:spcAft>
        <a:defRPr sz="2800" b="1">
          <a:solidFill>
            <a:schemeClr val="tx2"/>
          </a:solidFill>
          <a:latin typeface="Arial" charset="0"/>
        </a:defRPr>
      </a:lvl9pPr>
    </p:titleStyle>
    <p:bodyStyle>
      <a:lvl1pPr marL="268288" indent="-268288" algn="l" rtl="0" eaLnBrk="1" fontAlgn="base" hangingPunct="1">
        <a:spcBef>
          <a:spcPct val="20000"/>
        </a:spcBef>
        <a:spcAft>
          <a:spcPct val="0"/>
        </a:spcAft>
        <a:buClr>
          <a:schemeClr val="accent1"/>
        </a:buClr>
        <a:buChar char="•"/>
        <a:defRPr sz="2400" b="1">
          <a:solidFill>
            <a:schemeClr val="tx1"/>
          </a:solidFill>
          <a:latin typeface="+mn-lt"/>
          <a:ea typeface="+mn-ea"/>
          <a:cs typeface="+mn-cs"/>
        </a:defRPr>
      </a:lvl1pPr>
      <a:lvl2pPr marL="534988" indent="-265113" algn="l" rtl="0" eaLnBrk="1" fontAlgn="base" hangingPunct="1">
        <a:spcBef>
          <a:spcPct val="20000"/>
        </a:spcBef>
        <a:spcAft>
          <a:spcPct val="0"/>
        </a:spcAft>
        <a:buClr>
          <a:schemeClr val="tx1"/>
        </a:buClr>
        <a:buChar char="•"/>
        <a:defRPr sz="2200" b="1">
          <a:solidFill>
            <a:schemeClr val="tx1"/>
          </a:solidFill>
          <a:latin typeface="+mn-lt"/>
        </a:defRPr>
      </a:lvl2pPr>
      <a:lvl3pPr marL="814388"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3pPr>
      <a:lvl4pPr marL="1069975" indent="-254000" algn="l" rtl="0" eaLnBrk="1" fontAlgn="base" hangingPunct="1">
        <a:spcBef>
          <a:spcPct val="20000"/>
        </a:spcBef>
        <a:spcAft>
          <a:spcPct val="0"/>
        </a:spcAft>
        <a:buClr>
          <a:schemeClr val="tx1"/>
        </a:buClr>
        <a:buFont typeface="Arial" charset="0"/>
        <a:buChar char="−"/>
        <a:defRPr sz="2200" b="1">
          <a:solidFill>
            <a:schemeClr val="tx1"/>
          </a:solidFill>
          <a:latin typeface="+mn-lt"/>
        </a:defRPr>
      </a:lvl4pPr>
      <a:lvl5pPr marL="13493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5pPr>
      <a:lvl6pPr marL="18065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6pPr>
      <a:lvl7pPr marL="22637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7pPr>
      <a:lvl8pPr marL="27209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8pPr>
      <a:lvl9pPr marL="3178175" indent="-277813" algn="l" rtl="0" eaLnBrk="1" fontAlgn="base" hangingPunct="1">
        <a:spcBef>
          <a:spcPct val="20000"/>
        </a:spcBef>
        <a:spcAft>
          <a:spcPct val="0"/>
        </a:spcAft>
        <a:buClr>
          <a:schemeClr val="tx1"/>
        </a:buClr>
        <a:buFont typeface="Arial" charset="0"/>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6.xml"/><Relationship Id="rId1" Type="http://schemas.openxmlformats.org/officeDocument/2006/relationships/tags" Target="../tags/tag8.xml"/><Relationship Id="rId5" Type="http://schemas.openxmlformats.org/officeDocument/2006/relationships/image" Target="../media/image22.jpe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8" Type="http://schemas.openxmlformats.org/officeDocument/2006/relationships/image" Target="../media/image39.emf"/><Relationship Id="rId13" Type="http://schemas.openxmlformats.org/officeDocument/2006/relationships/image" Target="../media/image44.emf"/><Relationship Id="rId3" Type="http://schemas.openxmlformats.org/officeDocument/2006/relationships/slideLayout" Target="../slideLayouts/slideLayout7.xml"/><Relationship Id="rId7" Type="http://schemas.openxmlformats.org/officeDocument/2006/relationships/image" Target="../media/image38.emf"/><Relationship Id="rId12" Type="http://schemas.openxmlformats.org/officeDocument/2006/relationships/image" Target="../media/image43.emf"/><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37.emf"/><Relationship Id="rId11" Type="http://schemas.openxmlformats.org/officeDocument/2006/relationships/image" Target="../media/image42.emf"/><Relationship Id="rId5" Type="http://schemas.openxmlformats.org/officeDocument/2006/relationships/image" Target="../media/image36.png"/><Relationship Id="rId15" Type="http://schemas.openxmlformats.org/officeDocument/2006/relationships/image" Target="../media/image46.png"/><Relationship Id="rId10" Type="http://schemas.openxmlformats.org/officeDocument/2006/relationships/image" Target="../media/image41.emf"/><Relationship Id="rId4" Type="http://schemas.openxmlformats.org/officeDocument/2006/relationships/image" Target="../media/image35.emf"/><Relationship Id="rId9" Type="http://schemas.openxmlformats.org/officeDocument/2006/relationships/image" Target="../media/image40.wmf"/><Relationship Id="rId1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48.emf"/><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4.xml"/><Relationship Id="rId1" Type="http://schemas.openxmlformats.org/officeDocument/2006/relationships/tags" Target="../tags/tag13.xml"/></Relationships>
</file>

<file path=ppt/slides/_rels/slide27.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2.xml"/><Relationship Id="rId5" Type="http://schemas.openxmlformats.org/officeDocument/2006/relationships/image" Target="../media/image66.png"/><Relationship Id="rId4" Type="http://schemas.openxmlformats.org/officeDocument/2006/relationships/image" Target="../media/image65.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1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http://apps.webofknowledge.com/full_record.do?product=UA&amp;search_mode=GeneralSearch&amp;qid=1&amp;SID=P1Oid99fp7KH9fBdABi&amp;page=1&amp;doc=1" TargetMode="External"/><Relationship Id="rId2" Type="http://schemas.openxmlformats.org/officeDocument/2006/relationships/hyperlink" Target="http://apps.isiknowledge.com/full_record.do?product=UA&amp;search_mode=GeneralSearch&amp;qid=1&amp;SID=S1LIecD66@cgPG23fjM&amp;page=1&amp;doc=1&amp;colname=WOS" TargetMode="External"/><Relationship Id="rId1" Type="http://schemas.openxmlformats.org/officeDocument/2006/relationships/slideLayout" Target="../slideLayouts/slideLayout7.xml"/><Relationship Id="rId4" Type="http://schemas.openxmlformats.org/officeDocument/2006/relationships/hyperlink" Target="http://apps.webofknowledge.com.dianus.libr.tue.nl/full_record.do?product=WOS&amp;search_mode=GeneralSearch&amp;qid=1&amp;SID=T2yYAIA4M7bd8PzEEc3&amp;page=1&amp;doc=4"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76.png"/></Relationships>
</file>

<file path=ppt/slides/_rels/slide38.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hyperlink" Target="//upload.wikimedia.org/wikipedia/commons/7/71/OSB_production.jpg" TargetMode="External"/><Relationship Id="rId1" Type="http://schemas.openxmlformats.org/officeDocument/2006/relationships/slideLayout" Target="../slideLayouts/slideLayout2.xml"/><Relationship Id="rId5" Type="http://schemas.openxmlformats.org/officeDocument/2006/relationships/image" Target="../media/image81.jpeg"/><Relationship Id="rId4" Type="http://schemas.openxmlformats.org/officeDocument/2006/relationships/hyperlink" Target="http://www.google.nl/url?sa=i&amp;rct=j&amp;q=&amp;esrc=s&amp;frm=1&amp;source=images&amp;cd=&amp;cad=rja&amp;docid=T_6BB4McwpiOfM&amp;tbnid=iElGEnKDAVe8jM:&amp;ved=0CAUQjRw&amp;url=http://www.consmos.com/osb.html&amp;ei=R2q_Ua5RoavSBYbygcgD&amp;bvm=bv.47883778,d.d2k&amp;psig=AFQjCNH5g23Am8RQdsqjqE2mNZIzWilKBQ&amp;ust=1371585410693186"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4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hyperlink" Target="http://apps.isiknowledge.com/full_record.do?product=UA&amp;search_mode=GeneralSearch&amp;qid=1&amp;SID=S1LIecD66@cgPG23fjM&amp;page=1&amp;doc=1&amp;colname=WOS" TargetMode="Externa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41.emf"/><Relationship Id="rId7" Type="http://schemas.openxmlformats.org/officeDocument/2006/relationships/image" Target="../media/image4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4.emf"/><Relationship Id="rId5" Type="http://schemas.openxmlformats.org/officeDocument/2006/relationships/image" Target="../media/image43.emf"/><Relationship Id="rId4" Type="http://schemas.openxmlformats.org/officeDocument/2006/relationships/image" Target="../media/image42.emf"/></Relationships>
</file>

<file path=ppt/slides/_rels/slide49.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90.emf"/><Relationship Id="rId7" Type="http://schemas.openxmlformats.org/officeDocument/2006/relationships/image" Target="../media/image39.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91.png"/><Relationship Id="rId4" Type="http://schemas.openxmlformats.org/officeDocument/2006/relationships/image" Target="../media/image48.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image" Target="../media/image94.emf"/></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53.xml.rels><?xml version="1.0" encoding="UTF-8" standalone="yes"?>
<Relationships xmlns="http://schemas.openxmlformats.org/package/2006/relationships"><Relationship Id="rId3" Type="http://schemas.openxmlformats.org/officeDocument/2006/relationships/image" Target="../media/image41.emf"/><Relationship Id="rId7" Type="http://schemas.openxmlformats.org/officeDocument/2006/relationships/image" Target="../media/image4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4.emf"/><Relationship Id="rId5" Type="http://schemas.openxmlformats.org/officeDocument/2006/relationships/image" Target="../media/image43.emf"/><Relationship Id="rId4" Type="http://schemas.openxmlformats.org/officeDocument/2006/relationships/image" Target="../media/image42.emf"/></Relationships>
</file>

<file path=ppt/slides/_rels/slide54.xml.rels><?xml version="1.0" encoding="UTF-8" standalone="yes"?>
<Relationships xmlns="http://schemas.openxmlformats.org/package/2006/relationships"><Relationship Id="rId3" Type="http://schemas.openxmlformats.org/officeDocument/2006/relationships/image" Target="../media/image97.wmf"/><Relationship Id="rId2" Type="http://schemas.openxmlformats.org/officeDocument/2006/relationships/image" Target="../media/image96.emf"/><Relationship Id="rId1" Type="http://schemas.openxmlformats.org/officeDocument/2006/relationships/slideLayout" Target="../slideLayouts/slideLayout2.xml"/><Relationship Id="rId5" Type="http://schemas.openxmlformats.org/officeDocument/2006/relationships/image" Target="../media/image99.emf"/><Relationship Id="rId4" Type="http://schemas.openxmlformats.org/officeDocument/2006/relationships/image" Target="../media/image98.emf"/></Relationships>
</file>

<file path=ppt/slides/_rels/slide5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6.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01.jpe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slideLayout" Target="../slideLayouts/slideLayout6.xml"/><Relationship Id="rId4" Type="http://schemas.openxmlformats.org/officeDocument/2006/relationships/image" Target="../media/image104.jpeg"/></Relationships>
</file>

<file path=ppt/slides/_rels/slide5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107.jpeg"/><Relationship Id="rId4" Type="http://schemas.openxmlformats.org/officeDocument/2006/relationships/image" Target="../media/image106.png"/></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109.png"/><Relationship Id="rId4" Type="http://schemas.openxmlformats.org/officeDocument/2006/relationships/image" Target="../media/image108.jpeg"/></Relationships>
</file>

<file path=ppt/slides/_rels/slide6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2.xml"/><Relationship Id="rId5" Type="http://schemas.openxmlformats.org/officeDocument/2006/relationships/image" Target="../media/image113.png"/><Relationship Id="rId4" Type="http://schemas.openxmlformats.org/officeDocument/2006/relationships/image" Target="../media/image112.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CMOS based terahertz instrumentation for imaging and spectroscopy</a:t>
            </a:r>
            <a:br>
              <a:rPr lang="en-US" dirty="0" smtClean="0"/>
            </a:br>
            <a:r>
              <a:rPr lang="en-US" dirty="0" smtClean="0"/>
              <a:t/>
            </a:r>
            <a:br>
              <a:rPr lang="en-US" dirty="0" smtClean="0"/>
            </a:br>
            <a:r>
              <a:rPr lang="en-US" sz="2000" dirty="0" smtClean="0"/>
              <a:t>TIPP, 2</a:t>
            </a:r>
            <a:r>
              <a:rPr lang="en-US" sz="2000" baseline="30000" dirty="0" smtClean="0"/>
              <a:t>nd</a:t>
            </a:r>
            <a:r>
              <a:rPr lang="en-US" sz="2000" dirty="0" smtClean="0"/>
              <a:t> of June 2014</a:t>
            </a:r>
            <a:r>
              <a:rPr lang="en-US" dirty="0" smtClean="0"/>
              <a:t/>
            </a:r>
            <a:br>
              <a:rPr lang="en-US" dirty="0" smtClean="0"/>
            </a:br>
            <a:endParaRPr lang="en-US" dirty="0"/>
          </a:p>
        </p:txBody>
      </p:sp>
      <p:sp>
        <p:nvSpPr>
          <p:cNvPr id="3" name="Subtitle 2"/>
          <p:cNvSpPr>
            <a:spLocks noGrp="1"/>
          </p:cNvSpPr>
          <p:nvPr>
            <p:ph type="subTitle" idx="1"/>
          </p:nvPr>
        </p:nvSpPr>
        <p:spPr>
          <a:xfrm>
            <a:off x="611188" y="3742233"/>
            <a:ext cx="5113337" cy="550863"/>
          </a:xfrm>
        </p:spPr>
        <p:txBody>
          <a:bodyPr/>
          <a:lstStyle/>
          <a:p>
            <a:r>
              <a:rPr lang="en-US" dirty="0" smtClean="0"/>
              <a:t>Dr. Marion Matters-Kammerer</a:t>
            </a:r>
          </a:p>
          <a:p>
            <a:endParaRPr lang="en-US" dirty="0" smtClean="0"/>
          </a:p>
          <a:p>
            <a:r>
              <a:rPr lang="en-US" dirty="0" smtClean="0"/>
              <a:t>Electrical Engineering</a:t>
            </a:r>
          </a:p>
          <a:p>
            <a:r>
              <a:rPr lang="en-US" dirty="0" smtClean="0"/>
              <a:t>Center of Wireless Technology Eindhoven</a:t>
            </a:r>
          </a:p>
          <a:p>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3"/>
          <p:cNvSpPr>
            <a:spLocks noGrp="1"/>
          </p:cNvSpPr>
          <p:nvPr>
            <p:ph type="title"/>
          </p:nvPr>
        </p:nvSpPr>
        <p:spPr>
          <a:xfrm>
            <a:off x="467544" y="116632"/>
            <a:ext cx="7859216" cy="720080"/>
          </a:xfrm>
        </p:spPr>
        <p:txBody>
          <a:bodyPr>
            <a:normAutofit/>
          </a:bodyPr>
          <a:lstStyle/>
          <a:p>
            <a:r>
              <a:rPr lang="en-US" sz="3200" b="1" dirty="0" smtClean="0"/>
              <a:t>Research on miniaturized THz systems</a:t>
            </a:r>
          </a:p>
        </p:txBody>
      </p:sp>
      <p:sp>
        <p:nvSpPr>
          <p:cNvPr id="68611" name="TextBox 6"/>
          <p:cNvSpPr txBox="1">
            <a:spLocks noChangeArrowheads="1"/>
          </p:cNvSpPr>
          <p:nvPr/>
        </p:nvSpPr>
        <p:spPr bwMode="auto">
          <a:xfrm>
            <a:off x="5940747" y="2873375"/>
            <a:ext cx="1665288" cy="1322388"/>
          </a:xfrm>
          <a:prstGeom prst="rect">
            <a:avLst/>
          </a:prstGeom>
          <a:solidFill>
            <a:srgbClr val="B6DD6F"/>
          </a:solidFill>
          <a:ln w="9525">
            <a:noFill/>
            <a:miter lim="800000"/>
            <a:headEnd/>
            <a:tailEnd/>
          </a:ln>
        </p:spPr>
        <p:txBody>
          <a:bodyPr wrap="none">
            <a:spAutoFit/>
          </a:bodyPr>
          <a:lstStyle/>
          <a:p>
            <a:pPr algn="ctr"/>
            <a:r>
              <a:rPr lang="en-US" dirty="0"/>
              <a:t>Miniaturized </a:t>
            </a:r>
          </a:p>
          <a:p>
            <a:pPr algn="ctr"/>
            <a:r>
              <a:rPr lang="en-US" dirty="0"/>
              <a:t>and </a:t>
            </a:r>
          </a:p>
          <a:p>
            <a:pPr algn="ctr"/>
            <a:r>
              <a:rPr lang="en-US" dirty="0"/>
              <a:t>integrated </a:t>
            </a:r>
          </a:p>
          <a:p>
            <a:pPr algn="ctr"/>
            <a:r>
              <a:rPr lang="en-US" dirty="0"/>
              <a:t>THz systems</a:t>
            </a:r>
          </a:p>
        </p:txBody>
      </p:sp>
      <p:sp>
        <p:nvSpPr>
          <p:cNvPr id="68612" name="Rectangle 7"/>
          <p:cNvSpPr>
            <a:spLocks noChangeArrowheads="1"/>
          </p:cNvSpPr>
          <p:nvPr/>
        </p:nvSpPr>
        <p:spPr bwMode="auto">
          <a:xfrm>
            <a:off x="2483768" y="3789040"/>
            <a:ext cx="2881312" cy="1224136"/>
          </a:xfrm>
          <a:prstGeom prst="rect">
            <a:avLst/>
          </a:prstGeom>
          <a:gradFill flip="none" rotWithShape="1">
            <a:gsLst>
              <a:gs pos="0">
                <a:schemeClr val="accent3"/>
              </a:gs>
              <a:gs pos="39999">
                <a:srgbClr val="85C2FF"/>
              </a:gs>
              <a:gs pos="70000">
                <a:srgbClr val="C4D6EB"/>
              </a:gs>
              <a:gs pos="100000">
                <a:srgbClr val="FFEBFA"/>
              </a:gs>
            </a:gsLst>
            <a:lin ang="5400000" scaled="1"/>
            <a:tileRect/>
          </a:gradFill>
          <a:ln w="9525" algn="ctr">
            <a:solidFill>
              <a:schemeClr val="tx1"/>
            </a:solidFill>
            <a:round/>
            <a:headEnd/>
            <a:tailEnd/>
          </a:ln>
        </p:spPr>
        <p:txBody>
          <a:bodyPr/>
          <a:lstStyle/>
          <a:p>
            <a:r>
              <a:rPr lang="en-US" dirty="0"/>
              <a:t>Hybrid approach</a:t>
            </a:r>
            <a:r>
              <a:rPr lang="en-US" dirty="0" smtClean="0"/>
              <a:t>:</a:t>
            </a:r>
            <a:br>
              <a:rPr lang="en-US" dirty="0" smtClean="0"/>
            </a:br>
            <a:r>
              <a:rPr lang="en-US" dirty="0" smtClean="0"/>
              <a:t>miniaturized/integrated </a:t>
            </a:r>
            <a:r>
              <a:rPr lang="en-US" dirty="0" err="1" smtClean="0"/>
              <a:t>opto</a:t>
            </a:r>
            <a:r>
              <a:rPr lang="en-US" dirty="0" smtClean="0"/>
              <a:t>-electronics sources and receivers</a:t>
            </a:r>
            <a:endParaRPr lang="en-US" dirty="0"/>
          </a:p>
        </p:txBody>
      </p:sp>
      <p:sp>
        <p:nvSpPr>
          <p:cNvPr id="68613" name="Rectangle 8"/>
          <p:cNvSpPr>
            <a:spLocks noChangeArrowheads="1"/>
          </p:cNvSpPr>
          <p:nvPr/>
        </p:nvSpPr>
        <p:spPr bwMode="auto">
          <a:xfrm>
            <a:off x="2483768" y="2516703"/>
            <a:ext cx="2880320" cy="1200329"/>
          </a:xfrm>
          <a:prstGeom prst="rect">
            <a:avLst/>
          </a:prstGeom>
          <a:solidFill>
            <a:srgbClr val="B6DD6F"/>
          </a:solidFill>
          <a:ln w="9525">
            <a:solidFill>
              <a:schemeClr val="tx1"/>
            </a:solidFill>
            <a:miter lim="800000"/>
            <a:headEnd/>
            <a:tailEnd/>
          </a:ln>
        </p:spPr>
        <p:txBody>
          <a:bodyPr wrap="square">
            <a:spAutoFit/>
          </a:bodyPr>
          <a:lstStyle/>
          <a:p>
            <a:r>
              <a:rPr lang="en-US" dirty="0"/>
              <a:t>All-electronic approach</a:t>
            </a:r>
            <a:r>
              <a:rPr lang="en-US" dirty="0" smtClean="0"/>
              <a:t>:</a:t>
            </a:r>
            <a:br>
              <a:rPr lang="en-US" dirty="0" smtClean="0"/>
            </a:br>
            <a:r>
              <a:rPr lang="en-US" dirty="0" smtClean="0"/>
              <a:t>CMOS based generation and detection of the THz signals</a:t>
            </a:r>
            <a:endParaRPr lang="en-US" dirty="0"/>
          </a:p>
        </p:txBody>
      </p:sp>
      <p:sp>
        <p:nvSpPr>
          <p:cNvPr id="68614" name="Isosceles Triangle 9"/>
          <p:cNvSpPr>
            <a:spLocks noChangeArrowheads="1"/>
          </p:cNvSpPr>
          <p:nvPr/>
        </p:nvSpPr>
        <p:spPr bwMode="auto">
          <a:xfrm rot="5400000">
            <a:off x="4248274" y="3340894"/>
            <a:ext cx="2879725" cy="360363"/>
          </a:xfrm>
          <a:prstGeom prst="triangle">
            <a:avLst>
              <a:gd name="adj" fmla="val 50000"/>
            </a:avLst>
          </a:prstGeom>
          <a:solidFill>
            <a:srgbClr val="FFC000"/>
          </a:solidFill>
          <a:ln w="9525" algn="ctr">
            <a:solidFill>
              <a:schemeClr val="tx1"/>
            </a:solidFill>
            <a:round/>
            <a:headEnd/>
            <a:tailEnd/>
          </a:ln>
        </p:spPr>
        <p:txBody>
          <a:bodyPr/>
          <a:lstStyle/>
          <a:p>
            <a:endParaRPr lang="en-US"/>
          </a:p>
        </p:txBody>
      </p:sp>
      <p:sp>
        <p:nvSpPr>
          <p:cNvPr id="68615" name="TextBox 10"/>
          <p:cNvSpPr txBox="1">
            <a:spLocks noChangeArrowheads="1"/>
          </p:cNvSpPr>
          <p:nvPr/>
        </p:nvSpPr>
        <p:spPr bwMode="auto">
          <a:xfrm>
            <a:off x="170408" y="2825105"/>
            <a:ext cx="1710725" cy="1200329"/>
          </a:xfrm>
          <a:prstGeom prst="rect">
            <a:avLst/>
          </a:prstGeom>
          <a:solidFill>
            <a:schemeClr val="accent5">
              <a:lumMod val="40000"/>
              <a:lumOff val="60000"/>
            </a:schemeClr>
          </a:solidFill>
          <a:ln w="9525">
            <a:noFill/>
            <a:miter lim="800000"/>
            <a:headEnd/>
            <a:tailEnd/>
          </a:ln>
        </p:spPr>
        <p:txBody>
          <a:bodyPr wrap="none">
            <a:spAutoFit/>
          </a:bodyPr>
          <a:lstStyle/>
          <a:p>
            <a:r>
              <a:rPr lang="en-US" dirty="0" smtClean="0"/>
              <a:t>Optical</a:t>
            </a:r>
            <a:r>
              <a:rPr lang="en-US" dirty="0"/>
              <a:t> </a:t>
            </a:r>
            <a:r>
              <a:rPr lang="en-US" dirty="0" smtClean="0"/>
              <a:t>setups </a:t>
            </a:r>
            <a:br>
              <a:rPr lang="en-US" dirty="0" smtClean="0"/>
            </a:br>
            <a:r>
              <a:rPr lang="en-US" dirty="0" smtClean="0"/>
              <a:t>based </a:t>
            </a:r>
            <a:r>
              <a:rPr lang="en-US" dirty="0"/>
              <a:t>on</a:t>
            </a:r>
          </a:p>
          <a:p>
            <a:r>
              <a:rPr lang="en-US" dirty="0" err="1"/>
              <a:t>femtosecond</a:t>
            </a:r>
            <a:endParaRPr lang="en-US" dirty="0"/>
          </a:p>
          <a:p>
            <a:r>
              <a:rPr lang="en-US" dirty="0"/>
              <a:t>lasers</a:t>
            </a:r>
          </a:p>
        </p:txBody>
      </p:sp>
      <p:sp>
        <p:nvSpPr>
          <p:cNvPr id="68616" name="Isosceles Triangle 11"/>
          <p:cNvSpPr>
            <a:spLocks noChangeArrowheads="1"/>
          </p:cNvSpPr>
          <p:nvPr/>
        </p:nvSpPr>
        <p:spPr bwMode="auto">
          <a:xfrm rot="5400000">
            <a:off x="719238" y="3464346"/>
            <a:ext cx="2881312" cy="360363"/>
          </a:xfrm>
          <a:prstGeom prst="triangle">
            <a:avLst>
              <a:gd name="adj" fmla="val 50000"/>
            </a:avLst>
          </a:prstGeom>
          <a:solidFill>
            <a:srgbClr val="FFC000"/>
          </a:solidFill>
          <a:ln w="9525" algn="ctr">
            <a:solidFill>
              <a:schemeClr val="tx1"/>
            </a:solidFill>
            <a:round/>
            <a:headEnd/>
            <a:tailEnd/>
          </a:ln>
        </p:spPr>
        <p:txBody>
          <a:bodyPr/>
          <a:lstStyle/>
          <a:p>
            <a:endParaRPr lang="en-US"/>
          </a:p>
        </p:txBody>
      </p:sp>
      <p:pic>
        <p:nvPicPr>
          <p:cNvPr id="68617" name="Picture 3"/>
          <p:cNvPicPr>
            <a:picLocks noChangeAspect="1" noChangeArrowheads="1"/>
          </p:cNvPicPr>
          <p:nvPr>
            <p:custDataLst>
              <p:tags r:id="rId1"/>
            </p:custDataLst>
          </p:nvPr>
        </p:nvPicPr>
        <p:blipFill>
          <a:blip r:embed="rId3" cstate="print"/>
          <a:srcRect/>
          <a:stretch>
            <a:fillRect/>
          </a:stretch>
        </p:blipFill>
        <p:spPr bwMode="auto">
          <a:xfrm>
            <a:off x="26268" y="4241800"/>
            <a:ext cx="1920875" cy="2211388"/>
          </a:xfrm>
          <a:prstGeom prst="rect">
            <a:avLst/>
          </a:prstGeom>
          <a:noFill/>
          <a:ln w="9525">
            <a:noFill/>
            <a:miter lim="800000"/>
            <a:headEnd/>
            <a:tailEnd/>
          </a:ln>
        </p:spPr>
      </p:pic>
      <p:pic>
        <p:nvPicPr>
          <p:cNvPr id="68619" name="Picture 2"/>
          <p:cNvPicPr>
            <a:picLocks noChangeAspect="1" noChangeArrowheads="1"/>
          </p:cNvPicPr>
          <p:nvPr/>
        </p:nvPicPr>
        <p:blipFill>
          <a:blip r:embed="rId4" cstate="print"/>
          <a:srcRect/>
          <a:stretch>
            <a:fillRect/>
          </a:stretch>
        </p:blipFill>
        <p:spPr bwMode="auto">
          <a:xfrm>
            <a:off x="315193" y="1125538"/>
            <a:ext cx="1223962" cy="1655762"/>
          </a:xfrm>
          <a:prstGeom prst="rect">
            <a:avLst/>
          </a:prstGeom>
          <a:noFill/>
          <a:ln w="9525">
            <a:noFill/>
            <a:miter lim="800000"/>
            <a:headEnd/>
            <a:tailEnd/>
          </a:ln>
        </p:spPr>
      </p:pic>
      <p:pic>
        <p:nvPicPr>
          <p:cNvPr id="14" name="Picture 13" descr="ULTRA_transmitter.JPG"/>
          <p:cNvPicPr>
            <a:picLocks noChangeAspect="1"/>
          </p:cNvPicPr>
          <p:nvPr/>
        </p:nvPicPr>
        <p:blipFill>
          <a:blip r:embed="rId5" cstate="print"/>
          <a:stretch>
            <a:fillRect/>
          </a:stretch>
        </p:blipFill>
        <p:spPr>
          <a:xfrm>
            <a:off x="2771800" y="980728"/>
            <a:ext cx="2168872" cy="1461804"/>
          </a:xfrm>
          <a:prstGeom prst="rect">
            <a:avLst/>
          </a:prstGeom>
        </p:spPr>
      </p:pic>
      <p:sp>
        <p:nvSpPr>
          <p:cNvPr id="15" name="TextBox 14"/>
          <p:cNvSpPr txBox="1"/>
          <p:nvPr/>
        </p:nvSpPr>
        <p:spPr>
          <a:xfrm>
            <a:off x="8100392" y="1736834"/>
            <a:ext cx="615553" cy="3564374"/>
          </a:xfrm>
          <a:prstGeom prst="rect">
            <a:avLst/>
          </a:prstGeom>
          <a:solidFill>
            <a:schemeClr val="accent3"/>
          </a:solidFill>
        </p:spPr>
        <p:txBody>
          <a:bodyPr vert="vert270" wrap="none" rtlCol="0">
            <a:spAutoFit/>
          </a:bodyPr>
          <a:lstStyle/>
          <a:p>
            <a:r>
              <a:rPr lang="en-US" sz="2800" dirty="0" smtClean="0"/>
              <a:t>New THz applications</a:t>
            </a:r>
            <a:endParaRPr lang="en-US" sz="2800" dirty="0"/>
          </a:p>
        </p:txBody>
      </p:sp>
      <p:cxnSp>
        <p:nvCxnSpPr>
          <p:cNvPr id="17" name="Straight Arrow Connector 16"/>
          <p:cNvCxnSpPr/>
          <p:nvPr/>
        </p:nvCxnSpPr>
        <p:spPr>
          <a:xfrm rot="5400000" flipH="1" flipV="1">
            <a:off x="7380312" y="2708920"/>
            <a:ext cx="936104"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668344" y="3356992"/>
            <a:ext cx="3600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6200000" flipH="1">
            <a:off x="7488324" y="3537012"/>
            <a:ext cx="72008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limits of CMOS transistors</a:t>
            </a:r>
            <a:endParaRPr lang="en-US" dirty="0"/>
          </a:p>
        </p:txBody>
      </p:sp>
      <p:pic>
        <p:nvPicPr>
          <p:cNvPr id="59395" name="Picture 3"/>
          <p:cNvPicPr>
            <a:picLocks noChangeAspect="1" noChangeArrowheads="1"/>
          </p:cNvPicPr>
          <p:nvPr/>
        </p:nvPicPr>
        <p:blipFill>
          <a:blip r:embed="rId2" cstate="print"/>
          <a:srcRect/>
          <a:stretch>
            <a:fillRect/>
          </a:stretch>
        </p:blipFill>
        <p:spPr bwMode="auto">
          <a:xfrm>
            <a:off x="251520" y="1728589"/>
            <a:ext cx="8410196" cy="4148683"/>
          </a:xfrm>
          <a:prstGeom prst="rect">
            <a:avLst/>
          </a:prstGeom>
          <a:noFill/>
          <a:ln w="9525">
            <a:noFill/>
            <a:miter lim="800000"/>
            <a:headEnd/>
            <a:tailEnd/>
          </a:ln>
        </p:spPr>
      </p:pic>
      <p:cxnSp>
        <p:nvCxnSpPr>
          <p:cNvPr id="8" name="Straight Arrow Connector 7"/>
          <p:cNvCxnSpPr/>
          <p:nvPr/>
        </p:nvCxnSpPr>
        <p:spPr>
          <a:xfrm flipH="1">
            <a:off x="2123728" y="6237312"/>
            <a:ext cx="3672408"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9" name="TextBox 8"/>
          <p:cNvSpPr txBox="1"/>
          <p:nvPr/>
        </p:nvSpPr>
        <p:spPr>
          <a:xfrm>
            <a:off x="2872165" y="6237312"/>
            <a:ext cx="1056700" cy="369332"/>
          </a:xfrm>
          <a:prstGeom prst="rect">
            <a:avLst/>
          </a:prstGeom>
          <a:noFill/>
        </p:spPr>
        <p:txBody>
          <a:bodyPr wrap="none" rtlCol="0">
            <a:spAutoFit/>
          </a:bodyPr>
          <a:lstStyle/>
          <a:p>
            <a:r>
              <a:rPr lang="en-US" b="1" dirty="0" smtClean="0">
                <a:solidFill>
                  <a:schemeClr val="accent6"/>
                </a:solidFill>
              </a:rPr>
              <a:t>timeline</a:t>
            </a:r>
            <a:endParaRPr lang="en-US" b="1" dirty="0">
              <a:solidFill>
                <a:schemeClr val="accent6"/>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Terahertz generation and detection</a:t>
            </a:r>
            <a:endParaRPr lang="en-US" dirty="0"/>
          </a:p>
        </p:txBody>
      </p:sp>
      <p:sp>
        <p:nvSpPr>
          <p:cNvPr id="8" name="TextBox 7"/>
          <p:cNvSpPr txBox="1"/>
          <p:nvPr/>
        </p:nvSpPr>
        <p:spPr>
          <a:xfrm>
            <a:off x="179512" y="1124744"/>
            <a:ext cx="8520281" cy="2308324"/>
          </a:xfrm>
          <a:prstGeom prst="rect">
            <a:avLst/>
          </a:prstGeom>
          <a:noFill/>
        </p:spPr>
        <p:txBody>
          <a:bodyPr wrap="none" rtlCol="0">
            <a:spAutoFit/>
          </a:bodyPr>
          <a:lstStyle/>
          <a:p>
            <a:r>
              <a:rPr lang="en-US" b="1" dirty="0" smtClean="0">
                <a:solidFill>
                  <a:srgbClr val="FF0000"/>
                </a:solidFill>
              </a:rPr>
              <a:t>Sources</a:t>
            </a:r>
          </a:p>
          <a:p>
            <a:r>
              <a:rPr lang="en-US" b="1" u="sng" dirty="0" smtClean="0"/>
              <a:t>Oscillator </a:t>
            </a:r>
            <a:r>
              <a:rPr lang="en-US" b="1" u="sng" dirty="0" smtClean="0"/>
              <a:t>based</a:t>
            </a:r>
            <a:r>
              <a:rPr lang="en-US" dirty="0" smtClean="0"/>
              <a:t/>
            </a:r>
            <a:br>
              <a:rPr lang="en-US" dirty="0" smtClean="0"/>
            </a:br>
            <a:r>
              <a:rPr lang="en-US" dirty="0" smtClean="0"/>
              <a:t>	fundamental oscillators: limited by </a:t>
            </a:r>
            <a:r>
              <a:rPr lang="en-US" dirty="0" err="1" smtClean="0"/>
              <a:t>f</a:t>
            </a:r>
            <a:r>
              <a:rPr lang="en-US" baseline="-25000" dirty="0" err="1" smtClean="0"/>
              <a:t>T</a:t>
            </a:r>
            <a:r>
              <a:rPr lang="en-US" dirty="0" smtClean="0"/>
              <a:t> and </a:t>
            </a:r>
            <a:r>
              <a:rPr lang="en-US" dirty="0" err="1" smtClean="0"/>
              <a:t>f</a:t>
            </a:r>
            <a:r>
              <a:rPr lang="en-US" baseline="-25000" dirty="0" err="1" smtClean="0"/>
              <a:t>max</a:t>
            </a:r>
            <a:endParaRPr lang="en-US" baseline="-25000" dirty="0" smtClean="0"/>
          </a:p>
          <a:p>
            <a:r>
              <a:rPr lang="en-US" dirty="0" smtClean="0"/>
              <a:t>	harmonic oscillators: filter out the base frequency and use the harmonics</a:t>
            </a:r>
          </a:p>
          <a:p>
            <a:r>
              <a:rPr lang="en-US" b="1" u="sng" dirty="0" smtClean="0"/>
              <a:t>Multiplier </a:t>
            </a:r>
            <a:r>
              <a:rPr lang="en-US" b="1" u="sng" dirty="0" smtClean="0"/>
              <a:t>based</a:t>
            </a:r>
            <a:r>
              <a:rPr lang="en-US" dirty="0" smtClean="0"/>
              <a:t/>
            </a:r>
            <a:br>
              <a:rPr lang="en-US" dirty="0" smtClean="0"/>
            </a:br>
            <a:r>
              <a:rPr lang="en-US" dirty="0" smtClean="0"/>
              <a:t>	Generate harmonics in a nonlinear device</a:t>
            </a:r>
          </a:p>
          <a:p>
            <a:r>
              <a:rPr lang="en-US" dirty="0" smtClean="0"/>
              <a:t>	Require a strong input signal</a:t>
            </a:r>
            <a:br>
              <a:rPr lang="en-US" dirty="0" smtClean="0"/>
            </a:br>
            <a:r>
              <a:rPr lang="en-US" dirty="0" smtClean="0"/>
              <a:t>	</a:t>
            </a:r>
          </a:p>
        </p:txBody>
      </p:sp>
      <p:sp>
        <p:nvSpPr>
          <p:cNvPr id="9" name="TextBox 8"/>
          <p:cNvSpPr txBox="1"/>
          <p:nvPr/>
        </p:nvSpPr>
        <p:spPr>
          <a:xfrm>
            <a:off x="251520" y="3284984"/>
            <a:ext cx="6596678" cy="2862322"/>
          </a:xfrm>
          <a:prstGeom prst="rect">
            <a:avLst/>
          </a:prstGeom>
          <a:noFill/>
        </p:spPr>
        <p:txBody>
          <a:bodyPr wrap="none" rtlCol="0">
            <a:spAutoFit/>
          </a:bodyPr>
          <a:lstStyle/>
          <a:p>
            <a:r>
              <a:rPr lang="en-US" b="1" dirty="0" smtClean="0">
                <a:solidFill>
                  <a:srgbClr val="FF0000"/>
                </a:solidFill>
              </a:rPr>
              <a:t>Receivers</a:t>
            </a:r>
          </a:p>
          <a:p>
            <a:r>
              <a:rPr lang="en-US" dirty="0" smtClean="0"/>
              <a:t>“Traditional non-mixing” techniques </a:t>
            </a:r>
          </a:p>
          <a:p>
            <a:r>
              <a:rPr lang="en-US" dirty="0" smtClean="0"/>
              <a:t>	limited by </a:t>
            </a:r>
            <a:r>
              <a:rPr lang="en-US" dirty="0" err="1" smtClean="0"/>
              <a:t>f</a:t>
            </a:r>
            <a:r>
              <a:rPr lang="en-US" baseline="-25000" dirty="0" err="1" smtClean="0"/>
              <a:t>T</a:t>
            </a:r>
            <a:r>
              <a:rPr lang="en-US" dirty="0" smtClean="0"/>
              <a:t> and </a:t>
            </a:r>
            <a:r>
              <a:rPr lang="en-US" dirty="0" err="1" smtClean="0"/>
              <a:t>f</a:t>
            </a:r>
            <a:r>
              <a:rPr lang="en-US" baseline="-25000" dirty="0" err="1" smtClean="0"/>
              <a:t>max</a:t>
            </a:r>
            <a:endParaRPr lang="en-US" dirty="0" smtClean="0"/>
          </a:p>
          <a:p>
            <a:r>
              <a:rPr lang="en-US" dirty="0" smtClean="0"/>
              <a:t>Mixing in </a:t>
            </a:r>
            <a:r>
              <a:rPr lang="en-US" b="1" u="sng" dirty="0" smtClean="0"/>
              <a:t>Schottky diode </a:t>
            </a:r>
            <a:r>
              <a:rPr lang="en-US" dirty="0" smtClean="0"/>
              <a:t>based detectors</a:t>
            </a:r>
          </a:p>
          <a:p>
            <a:r>
              <a:rPr lang="en-US" dirty="0" smtClean="0"/>
              <a:t>	can work beyond the transistor frequency limits</a:t>
            </a:r>
          </a:p>
          <a:p>
            <a:r>
              <a:rPr lang="en-US" dirty="0" smtClean="0"/>
              <a:t>Mixing in </a:t>
            </a:r>
            <a:r>
              <a:rPr lang="en-US" b="1" u="sng" dirty="0" smtClean="0"/>
              <a:t>FET detectors </a:t>
            </a:r>
          </a:p>
          <a:p>
            <a:r>
              <a:rPr lang="en-US" dirty="0" smtClean="0"/>
              <a:t>	broadband direct conversion demonstrated</a:t>
            </a:r>
          </a:p>
          <a:p>
            <a:r>
              <a:rPr lang="en-US" dirty="0" smtClean="0"/>
              <a:t>	passive imaging detectors not sensitive enough</a:t>
            </a:r>
          </a:p>
          <a:p>
            <a:r>
              <a:rPr lang="en-US" b="1" u="sng" dirty="0" err="1" smtClean="0"/>
              <a:t>Bolometers</a:t>
            </a:r>
            <a:r>
              <a:rPr lang="en-US" dirty="0" smtClean="0"/>
              <a:t> integrated into CMOS technology</a:t>
            </a:r>
          </a:p>
          <a:p>
            <a:r>
              <a:rPr lang="en-US" dirty="0" smtClean="0"/>
              <a:t>	Require special </a:t>
            </a:r>
            <a:r>
              <a:rPr lang="en-US" dirty="0" err="1" smtClean="0"/>
              <a:t>postprocessing</a:t>
            </a:r>
            <a:r>
              <a:rPr lang="en-US" dirty="0" smtClean="0"/>
              <a:t> (etching of the Silicon)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Self-mixing in CMOS transistors</a:t>
            </a:r>
            <a:endParaRPr lang="en-US" dirty="0"/>
          </a:p>
        </p:txBody>
      </p:sp>
      <p:pic>
        <p:nvPicPr>
          <p:cNvPr id="7" name="Picture 4"/>
          <p:cNvPicPr>
            <a:picLocks noChangeAspect="1" noChangeArrowheads="1"/>
          </p:cNvPicPr>
          <p:nvPr/>
        </p:nvPicPr>
        <p:blipFill>
          <a:blip r:embed="rId3" cstate="print"/>
          <a:srcRect/>
          <a:stretch>
            <a:fillRect/>
          </a:stretch>
        </p:blipFill>
        <p:spPr bwMode="auto">
          <a:xfrm>
            <a:off x="107504" y="1340768"/>
            <a:ext cx="3960093" cy="2357565"/>
          </a:xfrm>
          <a:prstGeom prst="rect">
            <a:avLst/>
          </a:prstGeom>
          <a:noFill/>
          <a:ln w="9525">
            <a:noFill/>
            <a:miter lim="800000"/>
            <a:headEnd/>
            <a:tailEnd/>
          </a:ln>
        </p:spPr>
      </p:pic>
      <p:graphicFrame>
        <p:nvGraphicFramePr>
          <p:cNvPr id="9" name="Object 8"/>
          <p:cNvGraphicFramePr>
            <a:graphicFrameLocks noChangeAspect="1"/>
          </p:cNvGraphicFramePr>
          <p:nvPr/>
        </p:nvGraphicFramePr>
        <p:xfrm>
          <a:off x="346075" y="3933056"/>
          <a:ext cx="2387600" cy="936625"/>
        </p:xfrm>
        <a:graphic>
          <a:graphicData uri="http://schemas.openxmlformats.org/presentationml/2006/ole">
            <p:oleObj spid="_x0000_s433154" name="Equation" r:id="rId4" imgW="1295280" imgH="507960" progId="Equation.DSMT4">
              <p:embed/>
            </p:oleObj>
          </a:graphicData>
        </a:graphic>
      </p:graphicFrame>
      <p:graphicFrame>
        <p:nvGraphicFramePr>
          <p:cNvPr id="10" name="Object 9"/>
          <p:cNvGraphicFramePr>
            <a:graphicFrameLocks noChangeAspect="1"/>
          </p:cNvGraphicFramePr>
          <p:nvPr/>
        </p:nvGraphicFramePr>
        <p:xfrm>
          <a:off x="4128963" y="1810444"/>
          <a:ext cx="4835525" cy="1906588"/>
        </p:xfrm>
        <a:graphic>
          <a:graphicData uri="http://schemas.openxmlformats.org/presentationml/2006/ole">
            <p:oleObj spid="_x0000_s433155" name="Equation" r:id="rId5" imgW="2958840" imgH="1168200" progId="Equation.DSMT4">
              <p:embed/>
            </p:oleObj>
          </a:graphicData>
        </a:graphic>
      </p:graphicFrame>
      <p:cxnSp>
        <p:nvCxnSpPr>
          <p:cNvPr id="12" name="Straight Arrow Connector 11"/>
          <p:cNvCxnSpPr/>
          <p:nvPr/>
        </p:nvCxnSpPr>
        <p:spPr>
          <a:xfrm flipV="1">
            <a:off x="6237783" y="3789040"/>
            <a:ext cx="0" cy="6480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140577" y="4437112"/>
            <a:ext cx="1838965" cy="369332"/>
          </a:xfrm>
          <a:prstGeom prst="rect">
            <a:avLst/>
          </a:prstGeom>
          <a:noFill/>
        </p:spPr>
        <p:txBody>
          <a:bodyPr wrap="none" rtlCol="0">
            <a:spAutoFit/>
          </a:bodyPr>
          <a:lstStyle/>
          <a:p>
            <a:r>
              <a:rPr lang="en-US" dirty="0" smtClean="0"/>
              <a:t>Quadratic term! </a:t>
            </a:r>
            <a:endParaRPr lang="en-US" dirty="0"/>
          </a:p>
        </p:txBody>
      </p:sp>
      <p:cxnSp>
        <p:nvCxnSpPr>
          <p:cNvPr id="15" name="Straight Arrow Connector 14"/>
          <p:cNvCxnSpPr/>
          <p:nvPr/>
        </p:nvCxnSpPr>
        <p:spPr>
          <a:xfrm flipV="1">
            <a:off x="6813847" y="3717032"/>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813847" y="3933056"/>
            <a:ext cx="1415772" cy="369332"/>
          </a:xfrm>
          <a:prstGeom prst="rect">
            <a:avLst/>
          </a:prstGeom>
          <a:noFill/>
        </p:spPr>
        <p:txBody>
          <a:bodyPr wrap="none" rtlCol="0">
            <a:spAutoFit/>
          </a:bodyPr>
          <a:lstStyle/>
          <a:p>
            <a:r>
              <a:rPr lang="en-US" dirty="0" smtClean="0"/>
              <a:t>Linear term!</a:t>
            </a:r>
            <a:endParaRPr lang="en-US" dirty="0"/>
          </a:p>
        </p:txBody>
      </p:sp>
      <p:sp>
        <p:nvSpPr>
          <p:cNvPr id="17" name="Rectangle 16"/>
          <p:cNvSpPr/>
          <p:nvPr/>
        </p:nvSpPr>
        <p:spPr>
          <a:xfrm>
            <a:off x="4211960" y="5147900"/>
            <a:ext cx="4032448" cy="369332"/>
          </a:xfrm>
          <a:prstGeom prst="rect">
            <a:avLst/>
          </a:prstGeom>
        </p:spPr>
        <p:txBody>
          <a:bodyPr wrap="square">
            <a:spAutoFit/>
          </a:bodyPr>
          <a:lstStyle/>
          <a:p>
            <a:r>
              <a:rPr lang="en-US" dirty="0" smtClean="0"/>
              <a:t>I</a:t>
            </a:r>
            <a:r>
              <a:rPr lang="en-US" baseline="-25000" dirty="0" smtClean="0"/>
              <a:t>ds</a:t>
            </a:r>
            <a:r>
              <a:rPr lang="en-US" dirty="0" smtClean="0"/>
              <a:t> contains signals at 0, f</a:t>
            </a:r>
            <a:r>
              <a:rPr lang="en-US" baseline="-25000" dirty="0" smtClean="0"/>
              <a:t>in</a:t>
            </a:r>
            <a:r>
              <a:rPr lang="en-US" dirty="0" smtClean="0"/>
              <a:t> and 2 f</a:t>
            </a:r>
            <a:r>
              <a:rPr lang="en-US" baseline="-25000" dirty="0" smtClean="0"/>
              <a:t>in</a:t>
            </a:r>
            <a:r>
              <a:rPr lang="en-US" dirty="0" smtClean="0"/>
              <a:t> .</a:t>
            </a:r>
            <a:endParaRPr lang="en-US" dirty="0"/>
          </a:p>
        </p:txBody>
      </p:sp>
      <p:graphicFrame>
        <p:nvGraphicFramePr>
          <p:cNvPr id="18" name="Object 17"/>
          <p:cNvGraphicFramePr>
            <a:graphicFrameLocks noChangeAspect="1"/>
          </p:cNvGraphicFramePr>
          <p:nvPr/>
        </p:nvGraphicFramePr>
        <p:xfrm>
          <a:off x="251520" y="5157192"/>
          <a:ext cx="3024336" cy="504056"/>
        </p:xfrm>
        <a:graphic>
          <a:graphicData uri="http://schemas.openxmlformats.org/presentationml/2006/ole">
            <p:oleObj spid="_x0000_s433156" name="Equation" r:id="rId6" imgW="1523880" imgH="253800" progId="Equation.DSMT4">
              <p:embed/>
            </p:oleObj>
          </a:graphicData>
        </a:graphic>
      </p:graphicFrame>
      <p:cxnSp>
        <p:nvCxnSpPr>
          <p:cNvPr id="20" name="Straight Arrow Connector 19"/>
          <p:cNvCxnSpPr/>
          <p:nvPr/>
        </p:nvCxnSpPr>
        <p:spPr>
          <a:xfrm>
            <a:off x="3347864" y="5373216"/>
            <a:ext cx="7920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2012: World’s first CMOS terahertz camera</a:t>
            </a:r>
            <a:endParaRPr lang="en-US" sz="2800" dirty="0"/>
          </a:p>
        </p:txBody>
      </p:sp>
      <p:pic>
        <p:nvPicPr>
          <p:cNvPr id="5" name="Picture 2"/>
          <p:cNvPicPr>
            <a:picLocks noChangeAspect="1" noChangeArrowheads="1"/>
          </p:cNvPicPr>
          <p:nvPr/>
        </p:nvPicPr>
        <p:blipFill>
          <a:blip r:embed="rId2" cstate="print"/>
          <a:srcRect/>
          <a:stretch>
            <a:fillRect/>
          </a:stretch>
        </p:blipFill>
        <p:spPr bwMode="auto">
          <a:xfrm>
            <a:off x="-6694" y="1268759"/>
            <a:ext cx="5802830" cy="4536505"/>
          </a:xfrm>
          <a:prstGeom prst="rect">
            <a:avLst/>
          </a:prstGeom>
          <a:noFill/>
          <a:ln w="9525">
            <a:noFill/>
            <a:miter lim="800000"/>
            <a:headEnd/>
            <a:tailEnd/>
          </a:ln>
        </p:spPr>
      </p:pic>
      <p:pic>
        <p:nvPicPr>
          <p:cNvPr id="131074" name="Picture 2"/>
          <p:cNvPicPr>
            <a:picLocks noChangeAspect="1" noChangeArrowheads="1"/>
          </p:cNvPicPr>
          <p:nvPr/>
        </p:nvPicPr>
        <p:blipFill>
          <a:blip r:embed="rId3" cstate="print"/>
          <a:srcRect/>
          <a:stretch>
            <a:fillRect/>
          </a:stretch>
        </p:blipFill>
        <p:spPr bwMode="auto">
          <a:xfrm>
            <a:off x="5838805" y="2204864"/>
            <a:ext cx="3125683" cy="2369268"/>
          </a:xfrm>
          <a:prstGeom prst="rect">
            <a:avLst/>
          </a:prstGeom>
          <a:noFill/>
          <a:ln w="9525">
            <a:noFill/>
            <a:miter lim="800000"/>
            <a:headEnd/>
            <a:tailEnd/>
          </a:ln>
        </p:spPr>
      </p:pic>
      <p:sp>
        <p:nvSpPr>
          <p:cNvPr id="7" name="TextBox 6"/>
          <p:cNvSpPr txBox="1"/>
          <p:nvPr/>
        </p:nvSpPr>
        <p:spPr>
          <a:xfrm>
            <a:off x="31433" y="6021288"/>
            <a:ext cx="6844823" cy="369332"/>
          </a:xfrm>
          <a:prstGeom prst="rect">
            <a:avLst/>
          </a:prstGeom>
          <a:noFill/>
        </p:spPr>
        <p:txBody>
          <a:bodyPr wrap="none" rtlCol="0">
            <a:spAutoFit/>
          </a:bodyPr>
          <a:lstStyle/>
          <a:p>
            <a:r>
              <a:rPr lang="en-US" dirty="0" smtClean="0"/>
              <a:t>32 by 32 pixels, differential  source coupled FET direct conversion</a:t>
            </a:r>
            <a:endParaRPr lang="en-US" dirty="0"/>
          </a:p>
        </p:txBody>
      </p:sp>
      <p:sp>
        <p:nvSpPr>
          <p:cNvPr id="8" name="TextBox 7"/>
          <p:cNvSpPr txBox="1"/>
          <p:nvPr/>
        </p:nvSpPr>
        <p:spPr>
          <a:xfrm>
            <a:off x="2555776" y="908720"/>
            <a:ext cx="6032677" cy="369332"/>
          </a:xfrm>
          <a:prstGeom prst="rect">
            <a:avLst/>
          </a:prstGeom>
          <a:noFill/>
        </p:spPr>
        <p:txBody>
          <a:bodyPr wrap="none" rtlCol="0">
            <a:spAutoFit/>
          </a:bodyPr>
          <a:lstStyle/>
          <a:p>
            <a:r>
              <a:rPr lang="en-US" dirty="0" smtClean="0"/>
              <a:t>H. M. Sherry, U. R. Pfeiffer, et al., University of Wuppertal</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specs of the CMOS terahertz camera</a:t>
            </a:r>
            <a:endParaRPr lang="en-US" dirty="0"/>
          </a:p>
        </p:txBody>
      </p:sp>
      <p:pic>
        <p:nvPicPr>
          <p:cNvPr id="132098" name="Picture 2"/>
          <p:cNvPicPr>
            <a:picLocks noChangeAspect="1" noChangeArrowheads="1"/>
          </p:cNvPicPr>
          <p:nvPr/>
        </p:nvPicPr>
        <p:blipFill>
          <a:blip r:embed="rId2" cstate="print"/>
          <a:srcRect/>
          <a:stretch>
            <a:fillRect/>
          </a:stretch>
        </p:blipFill>
        <p:spPr bwMode="auto">
          <a:xfrm>
            <a:off x="611560" y="1340768"/>
            <a:ext cx="3888432" cy="4232307"/>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a:stretch>
            <a:fillRect/>
          </a:stretch>
        </p:blipFill>
        <p:spPr bwMode="auto">
          <a:xfrm>
            <a:off x="5148064" y="1844824"/>
            <a:ext cx="3704897" cy="2808312"/>
          </a:xfrm>
          <a:prstGeom prst="rect">
            <a:avLst/>
          </a:prstGeom>
          <a:noFill/>
          <a:ln w="9525">
            <a:noFill/>
            <a:miter lim="800000"/>
            <a:headEnd/>
            <a:tailEnd/>
          </a:ln>
        </p:spPr>
      </p:pic>
      <p:sp>
        <p:nvSpPr>
          <p:cNvPr id="7" name="TextBox 6"/>
          <p:cNvSpPr txBox="1"/>
          <p:nvPr/>
        </p:nvSpPr>
        <p:spPr>
          <a:xfrm>
            <a:off x="179512" y="5867980"/>
            <a:ext cx="6545638" cy="369332"/>
          </a:xfrm>
          <a:prstGeom prst="rect">
            <a:avLst/>
          </a:prstGeom>
          <a:noFill/>
        </p:spPr>
        <p:txBody>
          <a:bodyPr wrap="none" rtlCol="0">
            <a:spAutoFit/>
          </a:bodyPr>
          <a:lstStyle/>
          <a:p>
            <a:r>
              <a:rPr lang="en-US" dirty="0" smtClean="0"/>
              <a:t>H.M. Sherry, U. R. Pfeiffer, University of Wuppertal, Germany</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392113" y="349349"/>
            <a:ext cx="8359775" cy="487363"/>
          </a:xfrm>
        </p:spPr>
        <p:txBody>
          <a:bodyPr/>
          <a:lstStyle/>
          <a:p>
            <a:r>
              <a:rPr lang="en-US" sz="2800" dirty="0" smtClean="0"/>
              <a:t>Schottky diodes in CMOS: cross section</a:t>
            </a:r>
          </a:p>
        </p:txBody>
      </p:sp>
      <p:pic>
        <p:nvPicPr>
          <p:cNvPr id="99330" name="Picture 2"/>
          <p:cNvPicPr>
            <a:picLocks noChangeAspect="1" noChangeArrowheads="1"/>
          </p:cNvPicPr>
          <p:nvPr/>
        </p:nvPicPr>
        <p:blipFill>
          <a:blip r:embed="rId2" cstate="print"/>
          <a:srcRect/>
          <a:stretch>
            <a:fillRect/>
          </a:stretch>
        </p:blipFill>
        <p:spPr bwMode="auto">
          <a:xfrm>
            <a:off x="1259632" y="1449313"/>
            <a:ext cx="6010275" cy="2771775"/>
          </a:xfrm>
          <a:prstGeom prst="rect">
            <a:avLst/>
          </a:prstGeom>
          <a:noFill/>
          <a:ln w="9525">
            <a:noFill/>
            <a:miter lim="800000"/>
            <a:headEnd/>
            <a:tailEnd/>
          </a:ln>
        </p:spPr>
      </p:pic>
      <p:sp>
        <p:nvSpPr>
          <p:cNvPr id="7" name="TextBox 6"/>
          <p:cNvSpPr txBox="1"/>
          <p:nvPr/>
        </p:nvSpPr>
        <p:spPr>
          <a:xfrm>
            <a:off x="539552" y="4581128"/>
            <a:ext cx="6763390" cy="646331"/>
          </a:xfrm>
          <a:prstGeom prst="rect">
            <a:avLst/>
          </a:prstGeom>
          <a:noFill/>
        </p:spPr>
        <p:txBody>
          <a:bodyPr wrap="none" rtlCol="0">
            <a:spAutoFit/>
          </a:bodyPr>
          <a:lstStyle/>
          <a:p>
            <a:r>
              <a:rPr lang="en-US" dirty="0" smtClean="0"/>
              <a:t>- Nonlinearity originates from the I(V) curve of the diode</a:t>
            </a:r>
          </a:p>
          <a:p>
            <a:r>
              <a:rPr lang="en-US" dirty="0" smtClean="0"/>
              <a:t>- Speed of the diode originates from the </a:t>
            </a:r>
            <a:r>
              <a:rPr lang="en-US" dirty="0" err="1" smtClean="0"/>
              <a:t>parasitics</a:t>
            </a:r>
            <a:r>
              <a:rPr lang="en-US" dirty="0" smtClean="0"/>
              <a:t> and diode size</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Schottky diodes in CMOS:</a:t>
            </a:r>
            <a:br>
              <a:rPr lang="en-US" dirty="0" smtClean="0"/>
            </a:br>
            <a:r>
              <a:rPr lang="en-US" dirty="0" smtClean="0"/>
              <a:t>Reverse bias diode model</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179512" y="1098488"/>
            <a:ext cx="2520280" cy="3666688"/>
          </a:xfrm>
          <a:prstGeom prst="rect">
            <a:avLst/>
          </a:prstGeom>
          <a:noFill/>
          <a:ln w="9525">
            <a:noFill/>
            <a:miter lim="800000"/>
            <a:headEnd/>
            <a:tailEnd/>
          </a:ln>
        </p:spPr>
      </p:pic>
      <p:pic>
        <p:nvPicPr>
          <p:cNvPr id="101378" name="Picture 2"/>
          <p:cNvPicPr>
            <a:picLocks noChangeAspect="1" noChangeArrowheads="1"/>
          </p:cNvPicPr>
          <p:nvPr/>
        </p:nvPicPr>
        <p:blipFill>
          <a:blip r:embed="rId3" cstate="print"/>
          <a:srcRect/>
          <a:stretch>
            <a:fillRect/>
          </a:stretch>
        </p:blipFill>
        <p:spPr bwMode="auto">
          <a:xfrm>
            <a:off x="2915816" y="1046719"/>
            <a:ext cx="5832648" cy="4003153"/>
          </a:xfrm>
          <a:prstGeom prst="rect">
            <a:avLst/>
          </a:prstGeom>
          <a:noFill/>
          <a:ln w="9525">
            <a:noFill/>
            <a:miter lim="800000"/>
            <a:headEnd/>
            <a:tailEnd/>
          </a:ln>
        </p:spPr>
      </p:pic>
      <p:pic>
        <p:nvPicPr>
          <p:cNvPr id="121857" name="Picture 1"/>
          <p:cNvPicPr>
            <a:picLocks noChangeAspect="1" noChangeArrowheads="1"/>
          </p:cNvPicPr>
          <p:nvPr/>
        </p:nvPicPr>
        <p:blipFill>
          <a:blip r:embed="rId4" cstate="print"/>
          <a:srcRect/>
          <a:stretch>
            <a:fillRect/>
          </a:stretch>
        </p:blipFill>
        <p:spPr bwMode="auto">
          <a:xfrm>
            <a:off x="467544" y="5094312"/>
            <a:ext cx="7877175"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p:cNvSpPr/>
          <p:nvPr/>
        </p:nvSpPr>
        <p:spPr>
          <a:xfrm>
            <a:off x="0" y="6381328"/>
            <a:ext cx="1403648" cy="4766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5832648" y="6309320"/>
            <a:ext cx="3311352" cy="5486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530" name="Text Box 4"/>
          <p:cNvSpPr txBox="1">
            <a:spLocks noChangeArrowheads="1"/>
          </p:cNvSpPr>
          <p:nvPr>
            <p:custDataLst>
              <p:tags r:id="rId2"/>
            </p:custDataLst>
          </p:nvPr>
        </p:nvSpPr>
        <p:spPr bwMode="auto">
          <a:xfrm>
            <a:off x="323528" y="261809"/>
            <a:ext cx="6408712" cy="430887"/>
          </a:xfrm>
          <a:prstGeom prst="rect">
            <a:avLst/>
          </a:prstGeom>
          <a:noFill/>
          <a:ln w="9525">
            <a:noFill/>
            <a:miter lim="800000"/>
            <a:headEnd/>
            <a:tailEnd/>
          </a:ln>
        </p:spPr>
        <p:txBody>
          <a:bodyPr wrap="square" lIns="0" tIns="0" rIns="0" bIns="0">
            <a:spAutoFit/>
          </a:bodyPr>
          <a:lstStyle/>
          <a:p>
            <a:pPr eaLnBrk="0" hangingPunct="0"/>
            <a:r>
              <a:rPr lang="en-US" sz="2800" b="1" dirty="0" smtClean="0">
                <a:solidFill>
                  <a:schemeClr val="tx2"/>
                </a:solidFill>
              </a:rPr>
              <a:t>System overview</a:t>
            </a:r>
            <a:endParaRPr lang="en-US" sz="2800" b="1" dirty="0">
              <a:solidFill>
                <a:schemeClr val="tx2"/>
              </a:solidFill>
            </a:endParaRPr>
          </a:p>
        </p:txBody>
      </p:sp>
      <p:grpSp>
        <p:nvGrpSpPr>
          <p:cNvPr id="4" name="Group 105"/>
          <p:cNvGrpSpPr>
            <a:grpSpLocks/>
          </p:cNvGrpSpPr>
          <p:nvPr/>
        </p:nvGrpSpPr>
        <p:grpSpPr bwMode="auto">
          <a:xfrm>
            <a:off x="6156325" y="2483693"/>
            <a:ext cx="2879725" cy="1517650"/>
            <a:chOff x="6156176" y="2564904"/>
            <a:chExt cx="2880320" cy="1518799"/>
          </a:xfrm>
        </p:grpSpPr>
        <p:pic>
          <p:nvPicPr>
            <p:cNvPr id="5" name="Picture 3"/>
            <p:cNvPicPr>
              <a:picLocks noChangeAspect="1" noChangeArrowheads="1"/>
            </p:cNvPicPr>
            <p:nvPr/>
          </p:nvPicPr>
          <p:blipFill>
            <a:blip r:embed="rId4" cstate="print"/>
            <a:srcRect l="19017" t="53725" r="22943"/>
            <a:stretch>
              <a:fillRect/>
            </a:stretch>
          </p:blipFill>
          <p:spPr bwMode="auto">
            <a:xfrm>
              <a:off x="6156176" y="2564904"/>
              <a:ext cx="2880320" cy="1517482"/>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l="62630" t="53725" r="22943"/>
            <a:stretch>
              <a:fillRect/>
            </a:stretch>
          </p:blipFill>
          <p:spPr bwMode="auto">
            <a:xfrm>
              <a:off x="8268457" y="2566221"/>
              <a:ext cx="715992" cy="1517482"/>
            </a:xfrm>
            <a:prstGeom prst="rect">
              <a:avLst/>
            </a:prstGeom>
            <a:noFill/>
            <a:ln w="9525">
              <a:noFill/>
              <a:miter lim="800000"/>
              <a:headEnd/>
              <a:tailEnd/>
            </a:ln>
          </p:spPr>
        </p:pic>
      </p:grpSp>
      <p:sp>
        <p:nvSpPr>
          <p:cNvPr id="8" name="Rectangle 7"/>
          <p:cNvSpPr/>
          <p:nvPr/>
        </p:nvSpPr>
        <p:spPr bwMode="auto">
          <a:xfrm>
            <a:off x="34925" y="3850531"/>
            <a:ext cx="4824413" cy="2016125"/>
          </a:xfrm>
          <a:prstGeom prst="rect">
            <a:avLst/>
          </a:prstGeom>
          <a:noFill/>
          <a:ln w="19050" cap="flat" cmpd="sng" algn="ctr">
            <a:solidFill>
              <a:srgbClr val="FF0000"/>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en-US" dirty="0">
              <a:latin typeface="Arial" charset="0"/>
            </a:endParaRPr>
          </a:p>
        </p:txBody>
      </p:sp>
      <p:sp>
        <p:nvSpPr>
          <p:cNvPr id="9" name="TextBox 8"/>
          <p:cNvSpPr txBox="1">
            <a:spLocks noChangeArrowheads="1"/>
          </p:cNvSpPr>
          <p:nvPr/>
        </p:nvSpPr>
        <p:spPr bwMode="auto">
          <a:xfrm>
            <a:off x="107950" y="5434856"/>
            <a:ext cx="541338" cy="400050"/>
          </a:xfrm>
          <a:prstGeom prst="rect">
            <a:avLst/>
          </a:prstGeom>
          <a:noFill/>
          <a:ln w="9525">
            <a:noFill/>
            <a:miter lim="800000"/>
            <a:headEnd/>
            <a:tailEnd/>
          </a:ln>
        </p:spPr>
        <p:txBody>
          <a:bodyPr wrap="none">
            <a:spAutoFit/>
          </a:bodyPr>
          <a:lstStyle/>
          <a:p>
            <a:r>
              <a:rPr lang="en-US"/>
              <a:t>RX</a:t>
            </a:r>
          </a:p>
        </p:txBody>
      </p:sp>
      <p:sp>
        <p:nvSpPr>
          <p:cNvPr id="10" name="Rectangle 9"/>
          <p:cNvSpPr/>
          <p:nvPr/>
        </p:nvSpPr>
        <p:spPr bwMode="auto">
          <a:xfrm>
            <a:off x="107950" y="2123331"/>
            <a:ext cx="3959225" cy="1584325"/>
          </a:xfrm>
          <a:prstGeom prst="rect">
            <a:avLst/>
          </a:prstGeom>
          <a:noFill/>
          <a:ln w="19050" cap="flat" cmpd="sng" algn="ctr">
            <a:solidFill>
              <a:srgbClr val="0B5ED7"/>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en-US" dirty="0">
              <a:latin typeface="Arial" charset="0"/>
            </a:endParaRPr>
          </a:p>
        </p:txBody>
      </p:sp>
      <p:sp>
        <p:nvSpPr>
          <p:cNvPr id="11" name="Rectangle 10"/>
          <p:cNvSpPr/>
          <p:nvPr/>
        </p:nvSpPr>
        <p:spPr bwMode="auto">
          <a:xfrm>
            <a:off x="5076056" y="3635077"/>
            <a:ext cx="360040" cy="504056"/>
          </a:xfrm>
          <a:prstGeom prst="rect">
            <a:avLst/>
          </a:prstGeom>
          <a:solidFill>
            <a:schemeClr val="accent1"/>
          </a:solidFill>
          <a:ln w="9525" cap="flat" cmpd="sng" algn="ctr">
            <a:solidFill>
              <a:schemeClr val="tx1"/>
            </a:solidFill>
            <a:prstDash val="solid"/>
            <a:round/>
            <a:headEnd type="none" w="med" len="med"/>
            <a:tailEnd type="none" w="med" len="med"/>
          </a:ln>
          <a:effectLst/>
          <a:scene3d>
            <a:camera prst="perspectiveContrastingLeftFacing"/>
            <a:lightRig rig="threePt" dir="t"/>
          </a:scene3d>
          <a:sp3d>
            <a:bevelT/>
          </a:sp3d>
        </p:spPr>
        <p:txBody>
          <a:bodyPr/>
          <a:lstStyle/>
          <a:p>
            <a:pPr>
              <a:defRPr/>
            </a:pPr>
            <a:endParaRPr lang="en-US">
              <a:latin typeface="Arial" charset="0"/>
            </a:endParaRPr>
          </a:p>
        </p:txBody>
      </p:sp>
      <p:pic>
        <p:nvPicPr>
          <p:cNvPr id="12" name="Picture 3"/>
          <p:cNvPicPr>
            <a:picLocks noChangeAspect="1" noChangeArrowheads="1"/>
          </p:cNvPicPr>
          <p:nvPr/>
        </p:nvPicPr>
        <p:blipFill>
          <a:blip r:embed="rId5" cstate="print"/>
          <a:srcRect t="35252"/>
          <a:stretch>
            <a:fillRect/>
          </a:stretch>
        </p:blipFill>
        <p:spPr bwMode="auto">
          <a:xfrm>
            <a:off x="250825" y="1547068"/>
            <a:ext cx="1228725" cy="481013"/>
          </a:xfrm>
          <a:prstGeom prst="rect">
            <a:avLst/>
          </a:prstGeom>
          <a:noFill/>
          <a:ln w="9525">
            <a:noFill/>
            <a:miter lim="800000"/>
            <a:headEnd/>
            <a:tailEnd/>
          </a:ln>
        </p:spPr>
      </p:pic>
      <p:cxnSp>
        <p:nvCxnSpPr>
          <p:cNvPr id="13" name="Straight Arrow Connector 12"/>
          <p:cNvCxnSpPr>
            <a:cxnSpLocks noChangeShapeType="1"/>
          </p:cNvCxnSpPr>
          <p:nvPr/>
        </p:nvCxnSpPr>
        <p:spPr bwMode="auto">
          <a:xfrm rot="16200000" flipH="1">
            <a:off x="971550" y="2194769"/>
            <a:ext cx="936625" cy="215900"/>
          </a:xfrm>
          <a:prstGeom prst="straightConnector1">
            <a:avLst/>
          </a:prstGeom>
          <a:noFill/>
          <a:ln w="19050" algn="ctr">
            <a:solidFill>
              <a:srgbClr val="0070C0"/>
            </a:solidFill>
            <a:round/>
            <a:headEnd/>
            <a:tailEnd type="arrow" w="med" len="med"/>
          </a:ln>
        </p:spPr>
      </p:cxnSp>
      <p:pic>
        <p:nvPicPr>
          <p:cNvPr id="14" name="Picture 3"/>
          <p:cNvPicPr>
            <a:picLocks noChangeAspect="1" noChangeArrowheads="1"/>
          </p:cNvPicPr>
          <p:nvPr/>
        </p:nvPicPr>
        <p:blipFill>
          <a:blip r:embed="rId5" cstate="print"/>
          <a:srcRect t="35252"/>
          <a:stretch>
            <a:fillRect/>
          </a:stretch>
        </p:blipFill>
        <p:spPr bwMode="auto">
          <a:xfrm>
            <a:off x="2530475" y="1277193"/>
            <a:ext cx="1228725" cy="909638"/>
          </a:xfrm>
          <a:prstGeom prst="rect">
            <a:avLst/>
          </a:prstGeom>
          <a:noFill/>
          <a:ln w="9525">
            <a:noFill/>
            <a:miter lim="800000"/>
            <a:headEnd/>
            <a:tailEnd/>
          </a:ln>
        </p:spPr>
      </p:pic>
      <p:cxnSp>
        <p:nvCxnSpPr>
          <p:cNvPr id="15" name="Straight Arrow Connector 16"/>
          <p:cNvCxnSpPr>
            <a:cxnSpLocks noChangeShapeType="1"/>
          </p:cNvCxnSpPr>
          <p:nvPr/>
        </p:nvCxnSpPr>
        <p:spPr bwMode="auto">
          <a:xfrm rot="5400000">
            <a:off x="2159794" y="2159050"/>
            <a:ext cx="936625" cy="287337"/>
          </a:xfrm>
          <a:prstGeom prst="straightConnector1">
            <a:avLst/>
          </a:prstGeom>
          <a:noFill/>
          <a:ln w="19050" algn="ctr">
            <a:solidFill>
              <a:srgbClr val="0070C0"/>
            </a:solidFill>
            <a:round/>
            <a:headEnd/>
            <a:tailEnd type="arrow" w="med" len="med"/>
          </a:ln>
        </p:spPr>
      </p:cxnSp>
      <p:cxnSp>
        <p:nvCxnSpPr>
          <p:cNvPr id="16" name="Straight Arrow Connector 19"/>
          <p:cNvCxnSpPr>
            <a:cxnSpLocks noChangeShapeType="1"/>
          </p:cNvCxnSpPr>
          <p:nvPr/>
        </p:nvCxnSpPr>
        <p:spPr bwMode="auto">
          <a:xfrm rot="10800000" flipV="1">
            <a:off x="4481513" y="2194768"/>
            <a:ext cx="1027112" cy="858838"/>
          </a:xfrm>
          <a:prstGeom prst="straightConnector1">
            <a:avLst/>
          </a:prstGeom>
          <a:noFill/>
          <a:ln w="19050" algn="ctr">
            <a:solidFill>
              <a:srgbClr val="0070C0"/>
            </a:solidFill>
            <a:round/>
            <a:headEnd/>
            <a:tailEnd type="arrow" w="med" len="med"/>
          </a:ln>
        </p:spPr>
      </p:cxnSp>
      <p:pic>
        <p:nvPicPr>
          <p:cNvPr id="17" name="Picture 4"/>
          <p:cNvPicPr>
            <a:picLocks noChangeAspect="1" noChangeArrowheads="1"/>
          </p:cNvPicPr>
          <p:nvPr/>
        </p:nvPicPr>
        <p:blipFill>
          <a:blip r:embed="rId6" cstate="print"/>
          <a:srcRect r="36603"/>
          <a:stretch>
            <a:fillRect/>
          </a:stretch>
        </p:blipFill>
        <p:spPr bwMode="auto">
          <a:xfrm>
            <a:off x="1476375" y="5147518"/>
            <a:ext cx="1014413" cy="990600"/>
          </a:xfrm>
          <a:prstGeom prst="rect">
            <a:avLst/>
          </a:prstGeom>
          <a:noFill/>
          <a:ln w="9525">
            <a:noFill/>
            <a:miter lim="800000"/>
            <a:headEnd/>
            <a:tailEnd/>
          </a:ln>
        </p:spPr>
      </p:pic>
      <p:pic>
        <p:nvPicPr>
          <p:cNvPr id="18" name="Picture 5"/>
          <p:cNvPicPr>
            <a:picLocks noChangeAspect="1" noChangeArrowheads="1"/>
          </p:cNvPicPr>
          <p:nvPr/>
        </p:nvPicPr>
        <p:blipFill>
          <a:blip r:embed="rId7" cstate="print"/>
          <a:srcRect r="18973"/>
          <a:stretch>
            <a:fillRect/>
          </a:stretch>
        </p:blipFill>
        <p:spPr bwMode="auto">
          <a:xfrm>
            <a:off x="971550" y="5218956"/>
            <a:ext cx="1152525" cy="881062"/>
          </a:xfrm>
          <a:prstGeom prst="rect">
            <a:avLst/>
          </a:prstGeom>
          <a:noFill/>
          <a:ln w="9525">
            <a:noFill/>
            <a:miter lim="800000"/>
            <a:headEnd/>
            <a:tailEnd/>
          </a:ln>
        </p:spPr>
      </p:pic>
      <p:cxnSp>
        <p:nvCxnSpPr>
          <p:cNvPr id="19" name="Straight Arrow Connector 19"/>
          <p:cNvCxnSpPr>
            <a:cxnSpLocks noChangeShapeType="1"/>
          </p:cNvCxnSpPr>
          <p:nvPr/>
        </p:nvCxnSpPr>
        <p:spPr bwMode="auto">
          <a:xfrm rot="10800000" flipV="1">
            <a:off x="5219700" y="4139456"/>
            <a:ext cx="792163" cy="360362"/>
          </a:xfrm>
          <a:prstGeom prst="straightConnector1">
            <a:avLst/>
          </a:prstGeom>
          <a:noFill/>
          <a:ln w="19050" algn="ctr">
            <a:solidFill>
              <a:srgbClr val="0070C0"/>
            </a:solidFill>
            <a:round/>
            <a:headEnd/>
            <a:tailEnd type="arrow" w="med" len="med"/>
          </a:ln>
        </p:spPr>
      </p:cxnSp>
      <p:pic>
        <p:nvPicPr>
          <p:cNvPr id="20" name="Picture 11"/>
          <p:cNvPicPr>
            <a:picLocks noChangeAspect="1" noChangeArrowheads="1"/>
          </p:cNvPicPr>
          <p:nvPr/>
        </p:nvPicPr>
        <p:blipFill>
          <a:blip r:embed="rId8" cstate="print"/>
          <a:srcRect r="40269"/>
          <a:stretch>
            <a:fillRect/>
          </a:stretch>
        </p:blipFill>
        <p:spPr bwMode="auto">
          <a:xfrm>
            <a:off x="4787900" y="1054943"/>
            <a:ext cx="1368425" cy="1419225"/>
          </a:xfrm>
          <a:prstGeom prst="rect">
            <a:avLst/>
          </a:prstGeom>
          <a:noFill/>
          <a:ln w="9525">
            <a:noFill/>
            <a:miter lim="800000"/>
            <a:headEnd/>
            <a:tailEnd/>
          </a:ln>
        </p:spPr>
      </p:pic>
      <p:sp>
        <p:nvSpPr>
          <p:cNvPr id="21" name="TextBox 20"/>
          <p:cNvSpPr txBox="1">
            <a:spLocks noChangeArrowheads="1"/>
          </p:cNvSpPr>
          <p:nvPr/>
        </p:nvSpPr>
        <p:spPr bwMode="auto">
          <a:xfrm>
            <a:off x="2076450" y="6155581"/>
            <a:ext cx="1487488" cy="369887"/>
          </a:xfrm>
          <a:prstGeom prst="rect">
            <a:avLst/>
          </a:prstGeom>
          <a:noFill/>
          <a:ln w="9525">
            <a:noFill/>
            <a:miter lim="800000"/>
            <a:headEnd/>
            <a:tailEnd/>
          </a:ln>
        </p:spPr>
        <p:txBody>
          <a:bodyPr wrap="none">
            <a:spAutoFit/>
          </a:bodyPr>
          <a:lstStyle/>
          <a:p>
            <a:r>
              <a:rPr lang="en-US"/>
              <a:t>f=6.001 GHz</a:t>
            </a:r>
          </a:p>
        </p:txBody>
      </p:sp>
      <p:sp>
        <p:nvSpPr>
          <p:cNvPr id="22" name="TextBox 21"/>
          <p:cNvSpPr txBox="1">
            <a:spLocks noChangeArrowheads="1"/>
          </p:cNvSpPr>
          <p:nvPr/>
        </p:nvSpPr>
        <p:spPr bwMode="auto">
          <a:xfrm>
            <a:off x="5292725" y="2761506"/>
            <a:ext cx="1036638" cy="369887"/>
          </a:xfrm>
          <a:prstGeom prst="rect">
            <a:avLst/>
          </a:prstGeom>
          <a:noFill/>
          <a:ln w="9525">
            <a:noFill/>
            <a:miter lim="800000"/>
            <a:headEnd/>
            <a:tailEnd/>
          </a:ln>
        </p:spPr>
        <p:txBody>
          <a:bodyPr wrap="none">
            <a:spAutoFit/>
          </a:bodyPr>
          <a:lstStyle/>
          <a:p>
            <a:r>
              <a:rPr lang="en-US"/>
              <a:t>f=6 GHz</a:t>
            </a:r>
          </a:p>
        </p:txBody>
      </p:sp>
      <p:pic>
        <p:nvPicPr>
          <p:cNvPr id="23" name="Picture 4"/>
          <p:cNvPicPr>
            <a:picLocks noChangeAspect="1" noChangeArrowheads="1"/>
          </p:cNvPicPr>
          <p:nvPr/>
        </p:nvPicPr>
        <p:blipFill>
          <a:blip r:embed="rId9" cstate="print"/>
          <a:srcRect l="16417" r="6409"/>
          <a:stretch>
            <a:fillRect/>
          </a:stretch>
        </p:blipFill>
        <p:spPr bwMode="auto">
          <a:xfrm>
            <a:off x="5961063" y="4418856"/>
            <a:ext cx="3024187" cy="1901825"/>
          </a:xfrm>
          <a:prstGeom prst="rect">
            <a:avLst/>
          </a:prstGeom>
          <a:noFill/>
          <a:ln w="9525">
            <a:noFill/>
            <a:miter lim="800000"/>
            <a:headEnd/>
            <a:tailEnd/>
          </a:ln>
        </p:spPr>
      </p:pic>
      <p:cxnSp>
        <p:nvCxnSpPr>
          <p:cNvPr id="24" name="Straight Connector 23"/>
          <p:cNvCxnSpPr>
            <a:cxnSpLocks noChangeShapeType="1"/>
          </p:cNvCxnSpPr>
          <p:nvPr/>
        </p:nvCxnSpPr>
        <p:spPr bwMode="auto">
          <a:xfrm rot="5400000" flipH="1" flipV="1">
            <a:off x="5968206" y="4202162"/>
            <a:ext cx="541338" cy="12700"/>
          </a:xfrm>
          <a:prstGeom prst="line">
            <a:avLst/>
          </a:prstGeom>
          <a:noFill/>
          <a:ln w="38100" algn="ctr">
            <a:solidFill>
              <a:schemeClr val="tx1"/>
            </a:solidFill>
            <a:prstDash val="sysDot"/>
            <a:round/>
            <a:headEnd/>
            <a:tailEnd/>
          </a:ln>
        </p:spPr>
      </p:cxnSp>
      <p:cxnSp>
        <p:nvCxnSpPr>
          <p:cNvPr id="25" name="Straight Connector 24"/>
          <p:cNvCxnSpPr>
            <a:cxnSpLocks noChangeShapeType="1"/>
          </p:cNvCxnSpPr>
          <p:nvPr/>
        </p:nvCxnSpPr>
        <p:spPr bwMode="auto">
          <a:xfrm rot="5400000" flipH="1" flipV="1">
            <a:off x="7101681" y="4121200"/>
            <a:ext cx="733425" cy="4762"/>
          </a:xfrm>
          <a:prstGeom prst="line">
            <a:avLst/>
          </a:prstGeom>
          <a:noFill/>
          <a:ln w="38100" algn="ctr">
            <a:solidFill>
              <a:schemeClr val="tx1"/>
            </a:solidFill>
            <a:prstDash val="sysDot"/>
            <a:round/>
            <a:headEnd/>
            <a:tailEnd/>
          </a:ln>
        </p:spPr>
      </p:cxnSp>
      <p:cxnSp>
        <p:nvCxnSpPr>
          <p:cNvPr id="26" name="Straight Connector 25"/>
          <p:cNvCxnSpPr>
            <a:cxnSpLocks noChangeShapeType="1"/>
          </p:cNvCxnSpPr>
          <p:nvPr/>
        </p:nvCxnSpPr>
        <p:spPr bwMode="auto">
          <a:xfrm rot="5400000" flipH="1" flipV="1">
            <a:off x="7411243" y="3841800"/>
            <a:ext cx="1376363" cy="0"/>
          </a:xfrm>
          <a:prstGeom prst="line">
            <a:avLst/>
          </a:prstGeom>
          <a:noFill/>
          <a:ln w="38100" algn="ctr">
            <a:solidFill>
              <a:schemeClr val="tx1"/>
            </a:solidFill>
            <a:prstDash val="sysDot"/>
            <a:round/>
            <a:headEnd/>
            <a:tailEnd/>
          </a:ln>
        </p:spPr>
      </p:cxnSp>
      <p:cxnSp>
        <p:nvCxnSpPr>
          <p:cNvPr id="27" name="Straight Connector 26"/>
          <p:cNvCxnSpPr>
            <a:cxnSpLocks noChangeShapeType="1"/>
          </p:cNvCxnSpPr>
          <p:nvPr/>
        </p:nvCxnSpPr>
        <p:spPr bwMode="auto">
          <a:xfrm rot="16200000" flipV="1">
            <a:off x="6569869" y="4218037"/>
            <a:ext cx="577850" cy="1588"/>
          </a:xfrm>
          <a:prstGeom prst="line">
            <a:avLst/>
          </a:prstGeom>
          <a:noFill/>
          <a:ln w="38100" algn="ctr">
            <a:solidFill>
              <a:schemeClr val="tx1"/>
            </a:solidFill>
            <a:prstDash val="sysDot"/>
            <a:round/>
            <a:headEnd/>
            <a:tailEnd/>
          </a:ln>
        </p:spPr>
      </p:cxnSp>
      <p:sp>
        <p:nvSpPr>
          <p:cNvPr id="28" name="TextBox 27"/>
          <p:cNvSpPr txBox="1">
            <a:spLocks noChangeArrowheads="1"/>
          </p:cNvSpPr>
          <p:nvPr/>
        </p:nvSpPr>
        <p:spPr bwMode="auto">
          <a:xfrm>
            <a:off x="395288" y="6155581"/>
            <a:ext cx="1485900" cy="369887"/>
          </a:xfrm>
          <a:prstGeom prst="rect">
            <a:avLst/>
          </a:prstGeom>
          <a:noFill/>
          <a:ln w="9525">
            <a:noFill/>
            <a:miter lim="800000"/>
            <a:headEnd/>
            <a:tailEnd/>
          </a:ln>
        </p:spPr>
        <p:txBody>
          <a:bodyPr wrap="none">
            <a:spAutoFit/>
          </a:bodyPr>
          <a:lstStyle/>
          <a:p>
            <a:r>
              <a:rPr lang="en-US" dirty="0"/>
              <a:t>f=6.001 GHz</a:t>
            </a:r>
          </a:p>
        </p:txBody>
      </p:sp>
      <p:sp>
        <p:nvSpPr>
          <p:cNvPr id="29" name="TextBox 28"/>
          <p:cNvSpPr txBox="1">
            <a:spLocks noChangeArrowheads="1"/>
          </p:cNvSpPr>
          <p:nvPr/>
        </p:nvSpPr>
        <p:spPr bwMode="auto">
          <a:xfrm>
            <a:off x="2627313" y="899368"/>
            <a:ext cx="1038225" cy="368300"/>
          </a:xfrm>
          <a:prstGeom prst="rect">
            <a:avLst/>
          </a:prstGeom>
          <a:noFill/>
          <a:ln w="9525">
            <a:noFill/>
            <a:miter lim="800000"/>
            <a:headEnd/>
            <a:tailEnd/>
          </a:ln>
        </p:spPr>
        <p:txBody>
          <a:bodyPr wrap="none">
            <a:spAutoFit/>
          </a:bodyPr>
          <a:lstStyle/>
          <a:p>
            <a:r>
              <a:rPr lang="en-US"/>
              <a:t>f=6 GHz</a:t>
            </a:r>
          </a:p>
        </p:txBody>
      </p:sp>
      <p:sp>
        <p:nvSpPr>
          <p:cNvPr id="30" name="Oval 29"/>
          <p:cNvSpPr>
            <a:spLocks noChangeArrowheads="1"/>
          </p:cNvSpPr>
          <p:nvPr/>
        </p:nvSpPr>
        <p:spPr bwMode="auto">
          <a:xfrm>
            <a:off x="6157913" y="3864818"/>
            <a:ext cx="153987" cy="144463"/>
          </a:xfrm>
          <a:prstGeom prst="ellipse">
            <a:avLst/>
          </a:prstGeom>
          <a:solidFill>
            <a:srgbClr val="FF0000"/>
          </a:solidFill>
          <a:ln w="9525" algn="ctr">
            <a:solidFill>
              <a:schemeClr val="tx1"/>
            </a:solidFill>
            <a:round/>
            <a:headEnd/>
            <a:tailEnd/>
          </a:ln>
        </p:spPr>
        <p:txBody>
          <a:bodyPr/>
          <a:lstStyle/>
          <a:p>
            <a:endParaRPr lang="en-US"/>
          </a:p>
        </p:txBody>
      </p:sp>
      <p:sp>
        <p:nvSpPr>
          <p:cNvPr id="31" name="Oval 30"/>
          <p:cNvSpPr>
            <a:spLocks noChangeArrowheads="1"/>
          </p:cNvSpPr>
          <p:nvPr/>
        </p:nvSpPr>
        <p:spPr bwMode="auto">
          <a:xfrm>
            <a:off x="6757988" y="3842593"/>
            <a:ext cx="155575" cy="144463"/>
          </a:xfrm>
          <a:prstGeom prst="ellipse">
            <a:avLst/>
          </a:prstGeom>
          <a:solidFill>
            <a:srgbClr val="FF0000"/>
          </a:solidFill>
          <a:ln w="9525" algn="ctr">
            <a:solidFill>
              <a:schemeClr val="tx1"/>
            </a:solidFill>
            <a:round/>
            <a:headEnd/>
            <a:tailEnd/>
          </a:ln>
        </p:spPr>
        <p:txBody>
          <a:bodyPr/>
          <a:lstStyle/>
          <a:p>
            <a:endParaRPr lang="en-US"/>
          </a:p>
        </p:txBody>
      </p:sp>
      <p:sp>
        <p:nvSpPr>
          <p:cNvPr id="32" name="Oval 31"/>
          <p:cNvSpPr>
            <a:spLocks noChangeArrowheads="1"/>
          </p:cNvSpPr>
          <p:nvPr/>
        </p:nvSpPr>
        <p:spPr bwMode="auto">
          <a:xfrm>
            <a:off x="7380288" y="3707656"/>
            <a:ext cx="155575" cy="142875"/>
          </a:xfrm>
          <a:prstGeom prst="ellipse">
            <a:avLst/>
          </a:prstGeom>
          <a:solidFill>
            <a:srgbClr val="FF0000"/>
          </a:solidFill>
          <a:ln w="9525" algn="ctr">
            <a:solidFill>
              <a:schemeClr val="tx1"/>
            </a:solidFill>
            <a:round/>
            <a:headEnd/>
            <a:tailEnd/>
          </a:ln>
        </p:spPr>
        <p:txBody>
          <a:bodyPr/>
          <a:lstStyle/>
          <a:p>
            <a:endParaRPr lang="en-US"/>
          </a:p>
        </p:txBody>
      </p:sp>
      <p:sp>
        <p:nvSpPr>
          <p:cNvPr id="33" name="Oval 32"/>
          <p:cNvSpPr>
            <a:spLocks noChangeArrowheads="1"/>
          </p:cNvSpPr>
          <p:nvPr/>
        </p:nvSpPr>
        <p:spPr bwMode="auto">
          <a:xfrm>
            <a:off x="8027988" y="3131393"/>
            <a:ext cx="155575" cy="142875"/>
          </a:xfrm>
          <a:prstGeom prst="ellipse">
            <a:avLst/>
          </a:prstGeom>
          <a:solidFill>
            <a:srgbClr val="FF0000"/>
          </a:solidFill>
          <a:ln w="9525" algn="ctr">
            <a:solidFill>
              <a:schemeClr val="tx1"/>
            </a:solidFill>
            <a:round/>
            <a:headEnd/>
            <a:tailEnd/>
          </a:ln>
        </p:spPr>
        <p:txBody>
          <a:bodyPr/>
          <a:lstStyle/>
          <a:p>
            <a:endParaRPr lang="en-US"/>
          </a:p>
        </p:txBody>
      </p:sp>
      <p:sp>
        <p:nvSpPr>
          <p:cNvPr id="34" name="TextBox 33"/>
          <p:cNvSpPr txBox="1">
            <a:spLocks noChangeArrowheads="1"/>
          </p:cNvSpPr>
          <p:nvPr/>
        </p:nvSpPr>
        <p:spPr bwMode="auto">
          <a:xfrm>
            <a:off x="6588125" y="6371481"/>
            <a:ext cx="1485900" cy="369887"/>
          </a:xfrm>
          <a:prstGeom prst="rect">
            <a:avLst/>
          </a:prstGeom>
          <a:noFill/>
          <a:ln w="9525">
            <a:noFill/>
            <a:miter lim="800000"/>
            <a:headEnd/>
            <a:tailEnd/>
          </a:ln>
        </p:spPr>
        <p:txBody>
          <a:bodyPr>
            <a:spAutoFit/>
          </a:bodyPr>
          <a:lstStyle/>
          <a:p>
            <a:r>
              <a:rPr lang="en-US" dirty="0"/>
              <a:t>f=6.001 GHz</a:t>
            </a:r>
          </a:p>
        </p:txBody>
      </p:sp>
      <p:pic>
        <p:nvPicPr>
          <p:cNvPr id="35" name="Picture 5"/>
          <p:cNvPicPr>
            <a:picLocks noChangeAspect="1" noChangeArrowheads="1"/>
          </p:cNvPicPr>
          <p:nvPr/>
        </p:nvPicPr>
        <p:blipFill>
          <a:blip r:embed="rId10" cstate="print"/>
          <a:srcRect/>
          <a:stretch>
            <a:fillRect/>
          </a:stretch>
        </p:blipFill>
        <p:spPr bwMode="auto">
          <a:xfrm>
            <a:off x="1476375" y="2591643"/>
            <a:ext cx="1200150" cy="873125"/>
          </a:xfrm>
          <a:prstGeom prst="rect">
            <a:avLst/>
          </a:prstGeom>
          <a:noFill/>
          <a:ln w="9525">
            <a:noFill/>
            <a:miter lim="800000"/>
            <a:headEnd/>
            <a:tailEnd/>
          </a:ln>
        </p:spPr>
      </p:pic>
      <p:cxnSp>
        <p:nvCxnSpPr>
          <p:cNvPr id="36" name="Straight Arrow Connector 35"/>
          <p:cNvCxnSpPr>
            <a:cxnSpLocks noChangeShapeType="1"/>
          </p:cNvCxnSpPr>
          <p:nvPr/>
        </p:nvCxnSpPr>
        <p:spPr bwMode="auto">
          <a:xfrm>
            <a:off x="1116013" y="2869456"/>
            <a:ext cx="503237" cy="1587"/>
          </a:xfrm>
          <a:prstGeom prst="straightConnector1">
            <a:avLst/>
          </a:prstGeom>
          <a:noFill/>
          <a:ln w="28575" algn="ctr">
            <a:solidFill>
              <a:schemeClr val="tx1"/>
            </a:solidFill>
            <a:round/>
            <a:headEnd/>
            <a:tailEnd type="arrow" w="med" len="med"/>
          </a:ln>
        </p:spPr>
      </p:cxnSp>
      <p:pic>
        <p:nvPicPr>
          <p:cNvPr id="37" name="Picture 13"/>
          <p:cNvPicPr>
            <a:picLocks noChangeAspect="1" noChangeArrowheads="1"/>
          </p:cNvPicPr>
          <p:nvPr/>
        </p:nvPicPr>
        <p:blipFill>
          <a:blip r:embed="rId11" cstate="print"/>
          <a:srcRect/>
          <a:stretch>
            <a:fillRect/>
          </a:stretch>
        </p:blipFill>
        <p:spPr bwMode="auto">
          <a:xfrm>
            <a:off x="395288" y="2334468"/>
            <a:ext cx="981075" cy="796925"/>
          </a:xfrm>
          <a:prstGeom prst="rect">
            <a:avLst/>
          </a:prstGeom>
          <a:noFill/>
          <a:ln w="9525">
            <a:noFill/>
            <a:miter lim="800000"/>
            <a:headEnd/>
            <a:tailEnd/>
          </a:ln>
        </p:spPr>
      </p:pic>
      <p:pic>
        <p:nvPicPr>
          <p:cNvPr id="38" name="Picture 5"/>
          <p:cNvPicPr>
            <a:picLocks noChangeAspect="1" noChangeArrowheads="1"/>
          </p:cNvPicPr>
          <p:nvPr/>
        </p:nvPicPr>
        <p:blipFill>
          <a:blip r:embed="rId10" cstate="print"/>
          <a:srcRect/>
          <a:stretch>
            <a:fillRect/>
          </a:stretch>
        </p:blipFill>
        <p:spPr bwMode="auto">
          <a:xfrm>
            <a:off x="923925" y="4201368"/>
            <a:ext cx="1200150" cy="873125"/>
          </a:xfrm>
          <a:prstGeom prst="rect">
            <a:avLst/>
          </a:prstGeom>
          <a:noFill/>
          <a:ln w="9525">
            <a:noFill/>
            <a:miter lim="800000"/>
            <a:headEnd/>
            <a:tailEnd/>
          </a:ln>
        </p:spPr>
      </p:pic>
      <p:cxnSp>
        <p:nvCxnSpPr>
          <p:cNvPr id="39" name="Straight Arrow Connector 38"/>
          <p:cNvCxnSpPr>
            <a:cxnSpLocks noChangeShapeType="1"/>
          </p:cNvCxnSpPr>
          <p:nvPr/>
        </p:nvCxnSpPr>
        <p:spPr bwMode="auto">
          <a:xfrm>
            <a:off x="779463" y="4479181"/>
            <a:ext cx="315912" cy="3175"/>
          </a:xfrm>
          <a:prstGeom prst="straightConnector1">
            <a:avLst/>
          </a:prstGeom>
          <a:noFill/>
          <a:ln w="28575" algn="ctr">
            <a:solidFill>
              <a:schemeClr val="tx1"/>
            </a:solidFill>
            <a:round/>
            <a:headEnd/>
            <a:tailEnd type="arrow" w="med" len="med"/>
          </a:ln>
        </p:spPr>
      </p:cxnSp>
      <p:pic>
        <p:nvPicPr>
          <p:cNvPr id="40" name="Picture 13"/>
          <p:cNvPicPr>
            <a:picLocks noChangeAspect="1" noChangeArrowheads="1"/>
          </p:cNvPicPr>
          <p:nvPr/>
        </p:nvPicPr>
        <p:blipFill>
          <a:blip r:embed="rId11" cstate="print"/>
          <a:srcRect/>
          <a:stretch>
            <a:fillRect/>
          </a:stretch>
        </p:blipFill>
        <p:spPr bwMode="auto">
          <a:xfrm>
            <a:off x="58738" y="3944193"/>
            <a:ext cx="981075" cy="796925"/>
          </a:xfrm>
          <a:prstGeom prst="rect">
            <a:avLst/>
          </a:prstGeom>
          <a:noFill/>
          <a:ln w="9525">
            <a:noFill/>
            <a:miter lim="800000"/>
            <a:headEnd/>
            <a:tailEnd/>
          </a:ln>
        </p:spPr>
      </p:pic>
      <p:pic>
        <p:nvPicPr>
          <p:cNvPr id="41" name="Picture 15"/>
          <p:cNvPicPr>
            <a:picLocks noChangeAspect="1" noChangeArrowheads="1"/>
          </p:cNvPicPr>
          <p:nvPr/>
        </p:nvPicPr>
        <p:blipFill>
          <a:blip r:embed="rId12" cstate="print"/>
          <a:srcRect/>
          <a:stretch>
            <a:fillRect/>
          </a:stretch>
        </p:blipFill>
        <p:spPr bwMode="auto">
          <a:xfrm>
            <a:off x="2627313" y="2445593"/>
            <a:ext cx="1316037" cy="1073150"/>
          </a:xfrm>
          <a:prstGeom prst="rect">
            <a:avLst/>
          </a:prstGeom>
          <a:noFill/>
          <a:ln w="9525">
            <a:noFill/>
            <a:miter lim="800000"/>
            <a:headEnd/>
            <a:tailEnd/>
          </a:ln>
        </p:spPr>
      </p:pic>
      <p:cxnSp>
        <p:nvCxnSpPr>
          <p:cNvPr id="42" name="Straight Arrow Connector 41"/>
          <p:cNvCxnSpPr>
            <a:cxnSpLocks noChangeShapeType="1"/>
          </p:cNvCxnSpPr>
          <p:nvPr/>
        </p:nvCxnSpPr>
        <p:spPr bwMode="auto">
          <a:xfrm>
            <a:off x="4067175" y="2915493"/>
            <a:ext cx="1152525" cy="935038"/>
          </a:xfrm>
          <a:prstGeom prst="straightConnector1">
            <a:avLst/>
          </a:prstGeom>
          <a:noFill/>
          <a:ln w="28575" algn="ctr">
            <a:solidFill>
              <a:schemeClr val="tx1"/>
            </a:solidFill>
            <a:prstDash val="dash"/>
            <a:round/>
            <a:headEnd/>
            <a:tailEnd type="arrow" w="med" len="med"/>
          </a:ln>
        </p:spPr>
      </p:cxnSp>
      <p:cxnSp>
        <p:nvCxnSpPr>
          <p:cNvPr id="43" name="Straight Arrow Connector 42"/>
          <p:cNvCxnSpPr>
            <a:cxnSpLocks noChangeShapeType="1"/>
          </p:cNvCxnSpPr>
          <p:nvPr/>
        </p:nvCxnSpPr>
        <p:spPr bwMode="auto">
          <a:xfrm rot="5400000">
            <a:off x="4428332" y="4427587"/>
            <a:ext cx="1295400" cy="287337"/>
          </a:xfrm>
          <a:prstGeom prst="straightConnector1">
            <a:avLst/>
          </a:prstGeom>
          <a:noFill/>
          <a:ln w="28575" algn="ctr">
            <a:solidFill>
              <a:schemeClr val="tx1"/>
            </a:solidFill>
            <a:prstDash val="dash"/>
            <a:round/>
            <a:headEnd/>
            <a:tailEnd type="arrow" w="med" len="med"/>
          </a:ln>
        </p:spPr>
      </p:cxnSp>
      <p:pic>
        <p:nvPicPr>
          <p:cNvPr id="44" name="Picture 16"/>
          <p:cNvPicPr>
            <a:picLocks noChangeAspect="1" noChangeArrowheads="1"/>
          </p:cNvPicPr>
          <p:nvPr/>
        </p:nvPicPr>
        <p:blipFill>
          <a:blip r:embed="rId13" cstate="print"/>
          <a:srcRect r="65160"/>
          <a:stretch>
            <a:fillRect/>
          </a:stretch>
        </p:blipFill>
        <p:spPr bwMode="auto">
          <a:xfrm>
            <a:off x="2051050" y="3923556"/>
            <a:ext cx="760413" cy="873125"/>
          </a:xfrm>
          <a:prstGeom prst="rect">
            <a:avLst/>
          </a:prstGeom>
          <a:noFill/>
          <a:ln w="9525">
            <a:noFill/>
            <a:miter lim="800000"/>
            <a:headEnd/>
            <a:tailEnd/>
          </a:ln>
        </p:spPr>
      </p:pic>
      <p:cxnSp>
        <p:nvCxnSpPr>
          <p:cNvPr id="45" name="Straight Arrow Connector 19"/>
          <p:cNvCxnSpPr>
            <a:cxnSpLocks noChangeShapeType="1"/>
          </p:cNvCxnSpPr>
          <p:nvPr/>
        </p:nvCxnSpPr>
        <p:spPr bwMode="auto">
          <a:xfrm flipV="1">
            <a:off x="2051050" y="4571256"/>
            <a:ext cx="1152525" cy="720725"/>
          </a:xfrm>
          <a:prstGeom prst="straightConnector1">
            <a:avLst/>
          </a:prstGeom>
          <a:noFill/>
          <a:ln w="19050" algn="ctr">
            <a:solidFill>
              <a:srgbClr val="0070C0"/>
            </a:solidFill>
            <a:round/>
            <a:headEnd/>
            <a:tailEnd type="arrow" w="med" len="med"/>
          </a:ln>
        </p:spPr>
      </p:cxnSp>
      <p:pic>
        <p:nvPicPr>
          <p:cNvPr id="46" name="Picture 16"/>
          <p:cNvPicPr>
            <a:picLocks noChangeAspect="1" noChangeArrowheads="1"/>
          </p:cNvPicPr>
          <p:nvPr/>
        </p:nvPicPr>
        <p:blipFill>
          <a:blip r:embed="rId13" cstate="print"/>
          <a:srcRect l="44121"/>
          <a:stretch>
            <a:fillRect/>
          </a:stretch>
        </p:blipFill>
        <p:spPr bwMode="auto">
          <a:xfrm>
            <a:off x="3308350" y="3923556"/>
            <a:ext cx="1220788" cy="873125"/>
          </a:xfrm>
          <a:prstGeom prst="rect">
            <a:avLst/>
          </a:prstGeom>
          <a:noFill/>
          <a:ln w="9525">
            <a:noFill/>
            <a:miter lim="800000"/>
            <a:headEnd/>
            <a:tailEnd/>
          </a:ln>
        </p:spPr>
      </p:pic>
      <p:cxnSp>
        <p:nvCxnSpPr>
          <p:cNvPr id="47" name="Straight Arrow Connector 46"/>
          <p:cNvCxnSpPr>
            <a:cxnSpLocks noChangeShapeType="1"/>
          </p:cNvCxnSpPr>
          <p:nvPr/>
        </p:nvCxnSpPr>
        <p:spPr bwMode="auto">
          <a:xfrm>
            <a:off x="2803525" y="4504581"/>
            <a:ext cx="503238" cy="1587"/>
          </a:xfrm>
          <a:prstGeom prst="straightConnector1">
            <a:avLst/>
          </a:prstGeom>
          <a:noFill/>
          <a:ln w="28575" algn="ctr">
            <a:solidFill>
              <a:schemeClr val="tx1"/>
            </a:solidFill>
            <a:round/>
            <a:headEnd/>
            <a:tailEnd type="arrow" w="med" len="med"/>
          </a:ln>
        </p:spPr>
      </p:cxnSp>
      <p:sp>
        <p:nvSpPr>
          <p:cNvPr id="48" name="TextBox 47"/>
          <p:cNvSpPr txBox="1">
            <a:spLocks noChangeArrowheads="1"/>
          </p:cNvSpPr>
          <p:nvPr/>
        </p:nvSpPr>
        <p:spPr bwMode="auto">
          <a:xfrm>
            <a:off x="179388" y="3274268"/>
            <a:ext cx="512762" cy="401638"/>
          </a:xfrm>
          <a:prstGeom prst="rect">
            <a:avLst/>
          </a:prstGeom>
          <a:noFill/>
          <a:ln w="9525">
            <a:noFill/>
            <a:miter lim="800000"/>
            <a:headEnd/>
            <a:tailEnd/>
          </a:ln>
        </p:spPr>
        <p:txBody>
          <a:bodyPr wrap="none">
            <a:spAutoFit/>
          </a:bodyPr>
          <a:lstStyle/>
          <a:p>
            <a:r>
              <a:rPr lang="en-US"/>
              <a:t>TX</a:t>
            </a:r>
          </a:p>
        </p:txBody>
      </p:sp>
      <p:pic>
        <p:nvPicPr>
          <p:cNvPr id="49" name="Picture 18"/>
          <p:cNvPicPr>
            <a:picLocks noChangeAspect="1" noChangeArrowheads="1"/>
          </p:cNvPicPr>
          <p:nvPr/>
        </p:nvPicPr>
        <p:blipFill>
          <a:blip r:embed="rId14" cstate="print"/>
          <a:srcRect r="1001"/>
          <a:stretch>
            <a:fillRect/>
          </a:stretch>
        </p:blipFill>
        <p:spPr bwMode="auto">
          <a:xfrm>
            <a:off x="3203575" y="4787156"/>
            <a:ext cx="1584325" cy="971550"/>
          </a:xfrm>
          <a:prstGeom prst="rect">
            <a:avLst/>
          </a:prstGeom>
          <a:noFill/>
          <a:ln w="9525">
            <a:noFill/>
            <a:miter lim="800000"/>
            <a:headEnd/>
            <a:tailEnd/>
          </a:ln>
        </p:spPr>
      </p:pic>
      <p:cxnSp>
        <p:nvCxnSpPr>
          <p:cNvPr id="50" name="Straight Connector 49"/>
          <p:cNvCxnSpPr>
            <a:cxnSpLocks noChangeShapeType="1"/>
          </p:cNvCxnSpPr>
          <p:nvPr/>
        </p:nvCxnSpPr>
        <p:spPr bwMode="auto">
          <a:xfrm rot="5400000" flipH="1" flipV="1">
            <a:off x="7781925" y="3548906"/>
            <a:ext cx="1887537" cy="7938"/>
          </a:xfrm>
          <a:prstGeom prst="line">
            <a:avLst/>
          </a:prstGeom>
          <a:noFill/>
          <a:ln w="38100" algn="ctr">
            <a:solidFill>
              <a:schemeClr val="tx1"/>
            </a:solidFill>
            <a:prstDash val="sysDot"/>
            <a:round/>
            <a:headEnd/>
            <a:tailEnd/>
          </a:ln>
        </p:spPr>
      </p:cxnSp>
      <p:sp>
        <p:nvSpPr>
          <p:cNvPr id="51" name="Oval 50"/>
          <p:cNvSpPr>
            <a:spLocks noChangeArrowheads="1"/>
          </p:cNvSpPr>
          <p:nvPr/>
        </p:nvSpPr>
        <p:spPr bwMode="auto">
          <a:xfrm>
            <a:off x="8624888" y="2502743"/>
            <a:ext cx="155575" cy="144463"/>
          </a:xfrm>
          <a:prstGeom prst="ellipse">
            <a:avLst/>
          </a:prstGeom>
          <a:solidFill>
            <a:srgbClr val="FF0000"/>
          </a:solidFill>
          <a:ln w="9525" algn="ctr">
            <a:solidFill>
              <a:schemeClr val="tx1"/>
            </a:solidFill>
            <a:round/>
            <a:headEnd/>
            <a:tailEnd/>
          </a:ln>
        </p:spPr>
        <p:txBody>
          <a:bodyPr/>
          <a:lstStyle/>
          <a:p>
            <a:r>
              <a:rPr lang="en-US"/>
              <a:t>                      </a:t>
            </a:r>
          </a:p>
        </p:txBody>
      </p:sp>
      <p:cxnSp>
        <p:nvCxnSpPr>
          <p:cNvPr id="52" name="Straight Arrow Connector 19"/>
          <p:cNvCxnSpPr>
            <a:cxnSpLocks noChangeShapeType="1"/>
          </p:cNvCxnSpPr>
          <p:nvPr/>
        </p:nvCxnSpPr>
        <p:spPr bwMode="auto">
          <a:xfrm rot="10800000">
            <a:off x="4716463" y="5579318"/>
            <a:ext cx="1368425" cy="71438"/>
          </a:xfrm>
          <a:prstGeom prst="straightConnector1">
            <a:avLst/>
          </a:prstGeom>
          <a:noFill/>
          <a:ln w="19050" algn="ctr">
            <a:solidFill>
              <a:srgbClr val="0070C0"/>
            </a:solidFill>
            <a:round/>
            <a:headEnd/>
            <a:tailEnd type="arrow" w="med" len="med"/>
          </a:ln>
        </p:spPr>
      </p:cxnSp>
      <p:cxnSp>
        <p:nvCxnSpPr>
          <p:cNvPr id="53" name="Straight Arrow Connector 19"/>
          <p:cNvCxnSpPr>
            <a:cxnSpLocks noChangeShapeType="1"/>
          </p:cNvCxnSpPr>
          <p:nvPr/>
        </p:nvCxnSpPr>
        <p:spPr bwMode="auto">
          <a:xfrm flipV="1">
            <a:off x="2339975" y="4931618"/>
            <a:ext cx="1368425" cy="503238"/>
          </a:xfrm>
          <a:prstGeom prst="straightConnector1">
            <a:avLst/>
          </a:prstGeom>
          <a:noFill/>
          <a:ln w="19050" algn="ctr">
            <a:solidFill>
              <a:srgbClr val="0070C0"/>
            </a:solidFill>
            <a:round/>
            <a:headEnd/>
            <a:tailEnd type="arrow" w="med" len="med"/>
          </a:ln>
        </p:spPr>
      </p:cxnSp>
      <p:cxnSp>
        <p:nvCxnSpPr>
          <p:cNvPr id="54" name="Straight Arrow Connector 53"/>
          <p:cNvCxnSpPr>
            <a:cxnSpLocks noChangeShapeType="1"/>
          </p:cNvCxnSpPr>
          <p:nvPr/>
        </p:nvCxnSpPr>
        <p:spPr bwMode="auto">
          <a:xfrm rot="5400000">
            <a:off x="3564732" y="4930824"/>
            <a:ext cx="431800" cy="1587"/>
          </a:xfrm>
          <a:prstGeom prst="straightConnector1">
            <a:avLst/>
          </a:prstGeom>
          <a:noFill/>
          <a:ln w="28575" algn="ctr">
            <a:solidFill>
              <a:schemeClr val="tx1"/>
            </a:solidFill>
            <a:round/>
            <a:headEnd/>
            <a:tailEnd type="arrow" w="med" len="med"/>
          </a:ln>
        </p:spPr>
      </p:cxnSp>
      <p:sp>
        <p:nvSpPr>
          <p:cNvPr id="55" name="TextBox 54"/>
          <p:cNvSpPr txBox="1">
            <a:spLocks noChangeArrowheads="1"/>
          </p:cNvSpPr>
          <p:nvPr/>
        </p:nvSpPr>
        <p:spPr bwMode="auto">
          <a:xfrm>
            <a:off x="5867400" y="1042243"/>
            <a:ext cx="1038225" cy="369888"/>
          </a:xfrm>
          <a:prstGeom prst="rect">
            <a:avLst/>
          </a:prstGeom>
          <a:noFill/>
          <a:ln w="9525">
            <a:noFill/>
            <a:miter lim="800000"/>
            <a:headEnd/>
            <a:tailEnd/>
          </a:ln>
        </p:spPr>
        <p:txBody>
          <a:bodyPr wrap="none">
            <a:spAutoFit/>
          </a:bodyPr>
          <a:lstStyle/>
          <a:p>
            <a:r>
              <a:rPr lang="en-US"/>
              <a:t>f=6 GHz</a:t>
            </a:r>
          </a:p>
        </p:txBody>
      </p:sp>
      <p:sp>
        <p:nvSpPr>
          <p:cNvPr id="56" name="TextBox 55"/>
          <p:cNvSpPr txBox="1">
            <a:spLocks noChangeArrowheads="1"/>
          </p:cNvSpPr>
          <p:nvPr/>
        </p:nvSpPr>
        <p:spPr bwMode="auto">
          <a:xfrm>
            <a:off x="3995738" y="2050306"/>
            <a:ext cx="1019175" cy="647700"/>
          </a:xfrm>
          <a:prstGeom prst="rect">
            <a:avLst/>
          </a:prstGeom>
          <a:noFill/>
          <a:ln w="9525">
            <a:noFill/>
            <a:miter lim="800000"/>
            <a:headEnd/>
            <a:tailEnd/>
          </a:ln>
        </p:spPr>
        <p:txBody>
          <a:bodyPr wrap="none">
            <a:spAutoFit/>
          </a:bodyPr>
          <a:lstStyle/>
          <a:p>
            <a:pPr algn="ctr"/>
            <a:r>
              <a:rPr lang="en-US"/>
              <a:t>Tx </a:t>
            </a:r>
          </a:p>
          <a:p>
            <a:pPr algn="ctr"/>
            <a:r>
              <a:rPr lang="en-US"/>
              <a:t>antenna</a:t>
            </a:r>
          </a:p>
        </p:txBody>
      </p:sp>
      <p:pic>
        <p:nvPicPr>
          <p:cNvPr id="57" name="Picture 2"/>
          <p:cNvPicPr>
            <a:picLocks noChangeAspect="1" noChangeArrowheads="1"/>
          </p:cNvPicPr>
          <p:nvPr/>
        </p:nvPicPr>
        <p:blipFill>
          <a:blip r:embed="rId15" cstate="print"/>
          <a:srcRect/>
          <a:stretch>
            <a:fillRect/>
          </a:stretch>
        </p:blipFill>
        <p:spPr bwMode="auto">
          <a:xfrm>
            <a:off x="6996113" y="970806"/>
            <a:ext cx="1608137" cy="1490662"/>
          </a:xfrm>
          <a:prstGeom prst="rect">
            <a:avLst/>
          </a:prstGeom>
          <a:noFill/>
          <a:ln w="9525">
            <a:noFill/>
            <a:miter lim="800000"/>
            <a:headEnd/>
            <a:tailEnd/>
          </a:ln>
        </p:spPr>
      </p:pic>
      <p:sp>
        <p:nvSpPr>
          <p:cNvPr id="58" name="Left-Right Arrow 57"/>
          <p:cNvSpPr/>
          <p:nvPr/>
        </p:nvSpPr>
        <p:spPr bwMode="auto">
          <a:xfrm>
            <a:off x="6372225" y="1618506"/>
            <a:ext cx="503238" cy="215900"/>
          </a:xfrm>
          <a:prstGeom prst="leftRightArrow">
            <a:avLst/>
          </a:prstGeom>
          <a:solidFill>
            <a:schemeClr val="accent1"/>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en-US">
              <a:latin typeface="Arial" charset="0"/>
            </a:endParaRPr>
          </a:p>
        </p:txBody>
      </p:sp>
      <p:sp>
        <p:nvSpPr>
          <p:cNvPr id="59" name="TextBox 58"/>
          <p:cNvSpPr txBox="1">
            <a:spLocks noChangeArrowheads="1"/>
          </p:cNvSpPr>
          <p:nvPr/>
        </p:nvSpPr>
        <p:spPr bwMode="auto">
          <a:xfrm>
            <a:off x="1476375" y="1618506"/>
            <a:ext cx="233363" cy="307975"/>
          </a:xfrm>
          <a:prstGeom prst="rect">
            <a:avLst/>
          </a:prstGeom>
          <a:noFill/>
          <a:ln w="9525">
            <a:noFill/>
            <a:miter lim="800000"/>
            <a:headEnd/>
            <a:tailEnd/>
          </a:ln>
        </p:spPr>
        <p:txBody>
          <a:bodyPr wrap="none">
            <a:spAutoFit/>
          </a:bodyPr>
          <a:lstStyle/>
          <a:p>
            <a:r>
              <a:rPr lang="en-US" sz="1400"/>
              <a:t>t</a:t>
            </a:r>
            <a:endParaRPr lang="en-US"/>
          </a:p>
        </p:txBody>
      </p:sp>
      <p:sp>
        <p:nvSpPr>
          <p:cNvPr id="60" name="TextBox 59"/>
          <p:cNvSpPr txBox="1">
            <a:spLocks noChangeArrowheads="1"/>
          </p:cNvSpPr>
          <p:nvPr/>
        </p:nvSpPr>
        <p:spPr bwMode="auto">
          <a:xfrm>
            <a:off x="3779838" y="1618506"/>
            <a:ext cx="234950" cy="307975"/>
          </a:xfrm>
          <a:prstGeom prst="rect">
            <a:avLst/>
          </a:prstGeom>
          <a:noFill/>
          <a:ln w="9525">
            <a:noFill/>
            <a:miter lim="800000"/>
            <a:headEnd/>
            <a:tailEnd/>
          </a:ln>
        </p:spPr>
        <p:txBody>
          <a:bodyPr wrap="none">
            <a:spAutoFit/>
          </a:bodyPr>
          <a:lstStyle/>
          <a:p>
            <a:r>
              <a:rPr lang="en-US" sz="1400"/>
              <a:t>t</a:t>
            </a:r>
            <a:endParaRPr lang="en-US"/>
          </a:p>
        </p:txBody>
      </p:sp>
      <p:sp>
        <p:nvSpPr>
          <p:cNvPr id="61" name="TextBox 60"/>
          <p:cNvSpPr txBox="1">
            <a:spLocks noChangeArrowheads="1"/>
          </p:cNvSpPr>
          <p:nvPr/>
        </p:nvSpPr>
        <p:spPr bwMode="auto">
          <a:xfrm>
            <a:off x="6156325" y="1618506"/>
            <a:ext cx="234950" cy="307975"/>
          </a:xfrm>
          <a:prstGeom prst="rect">
            <a:avLst/>
          </a:prstGeom>
          <a:noFill/>
          <a:ln w="9525">
            <a:noFill/>
            <a:miter lim="800000"/>
            <a:headEnd/>
            <a:tailEnd/>
          </a:ln>
        </p:spPr>
        <p:txBody>
          <a:bodyPr wrap="none">
            <a:spAutoFit/>
          </a:bodyPr>
          <a:lstStyle/>
          <a:p>
            <a:r>
              <a:rPr lang="en-US" sz="1400"/>
              <a:t>t</a:t>
            </a:r>
            <a:endParaRPr lang="en-US"/>
          </a:p>
        </p:txBody>
      </p:sp>
      <p:sp>
        <p:nvSpPr>
          <p:cNvPr id="62" name="TextBox 61"/>
          <p:cNvSpPr txBox="1">
            <a:spLocks noChangeArrowheads="1"/>
          </p:cNvSpPr>
          <p:nvPr/>
        </p:nvSpPr>
        <p:spPr bwMode="auto">
          <a:xfrm>
            <a:off x="8820150" y="3994993"/>
            <a:ext cx="234950" cy="307975"/>
          </a:xfrm>
          <a:prstGeom prst="rect">
            <a:avLst/>
          </a:prstGeom>
          <a:noFill/>
          <a:ln w="9525">
            <a:noFill/>
            <a:miter lim="800000"/>
            <a:headEnd/>
            <a:tailEnd/>
          </a:ln>
        </p:spPr>
        <p:txBody>
          <a:bodyPr wrap="none">
            <a:spAutoFit/>
          </a:bodyPr>
          <a:lstStyle/>
          <a:p>
            <a:r>
              <a:rPr lang="en-US" sz="1400"/>
              <a:t>t</a:t>
            </a:r>
            <a:endParaRPr lang="en-US"/>
          </a:p>
        </p:txBody>
      </p:sp>
      <p:sp>
        <p:nvSpPr>
          <p:cNvPr id="63" name="TextBox 62"/>
          <p:cNvSpPr txBox="1">
            <a:spLocks noChangeArrowheads="1"/>
          </p:cNvSpPr>
          <p:nvPr/>
        </p:nvSpPr>
        <p:spPr bwMode="auto">
          <a:xfrm>
            <a:off x="8820150" y="6300043"/>
            <a:ext cx="234950" cy="306388"/>
          </a:xfrm>
          <a:prstGeom prst="rect">
            <a:avLst/>
          </a:prstGeom>
          <a:noFill/>
          <a:ln w="9525">
            <a:noFill/>
            <a:miter lim="800000"/>
            <a:headEnd/>
            <a:tailEnd/>
          </a:ln>
        </p:spPr>
        <p:txBody>
          <a:bodyPr wrap="none">
            <a:spAutoFit/>
          </a:bodyPr>
          <a:lstStyle/>
          <a:p>
            <a:r>
              <a:rPr lang="en-US" sz="1400"/>
              <a:t>t</a:t>
            </a:r>
            <a:endParaRPr lang="en-US"/>
          </a:p>
        </p:txBody>
      </p:sp>
      <p:sp>
        <p:nvSpPr>
          <p:cNvPr id="64" name="TextBox 63"/>
          <p:cNvSpPr txBox="1">
            <a:spLocks noChangeArrowheads="1"/>
          </p:cNvSpPr>
          <p:nvPr/>
        </p:nvSpPr>
        <p:spPr bwMode="auto">
          <a:xfrm>
            <a:off x="2105025" y="5487243"/>
            <a:ext cx="234950" cy="307975"/>
          </a:xfrm>
          <a:prstGeom prst="rect">
            <a:avLst/>
          </a:prstGeom>
          <a:noFill/>
          <a:ln w="9525">
            <a:noFill/>
            <a:miter lim="800000"/>
            <a:headEnd/>
            <a:tailEnd/>
          </a:ln>
        </p:spPr>
        <p:txBody>
          <a:bodyPr wrap="none">
            <a:spAutoFit/>
          </a:bodyPr>
          <a:lstStyle/>
          <a:p>
            <a:r>
              <a:rPr lang="en-US" sz="1400"/>
              <a:t>t</a:t>
            </a:r>
            <a:endParaRPr lang="en-US"/>
          </a:p>
        </p:txBody>
      </p:sp>
      <p:sp>
        <p:nvSpPr>
          <p:cNvPr id="65" name="TextBox 64"/>
          <p:cNvSpPr txBox="1">
            <a:spLocks noChangeArrowheads="1"/>
          </p:cNvSpPr>
          <p:nvPr/>
        </p:nvSpPr>
        <p:spPr bwMode="auto">
          <a:xfrm>
            <a:off x="8604250" y="1978868"/>
            <a:ext cx="234950" cy="307975"/>
          </a:xfrm>
          <a:prstGeom prst="rect">
            <a:avLst/>
          </a:prstGeom>
          <a:noFill/>
          <a:ln w="9525">
            <a:noFill/>
            <a:miter lim="800000"/>
            <a:headEnd/>
            <a:tailEnd/>
          </a:ln>
        </p:spPr>
        <p:txBody>
          <a:bodyPr wrap="none">
            <a:spAutoFit/>
          </a:bodyPr>
          <a:lstStyle/>
          <a:p>
            <a:r>
              <a:rPr lang="en-US" sz="1400"/>
              <a:t>f</a:t>
            </a:r>
            <a:endParaRPr lang="en-US"/>
          </a:p>
        </p:txBody>
      </p:sp>
      <p:sp>
        <p:nvSpPr>
          <p:cNvPr id="66" name="TextBox 65"/>
          <p:cNvSpPr txBox="1">
            <a:spLocks noChangeArrowheads="1"/>
          </p:cNvSpPr>
          <p:nvPr/>
        </p:nvSpPr>
        <p:spPr bwMode="auto">
          <a:xfrm>
            <a:off x="2465388" y="5939681"/>
            <a:ext cx="234950" cy="307975"/>
          </a:xfrm>
          <a:prstGeom prst="rect">
            <a:avLst/>
          </a:prstGeom>
          <a:noFill/>
          <a:ln w="9525">
            <a:noFill/>
            <a:miter lim="800000"/>
            <a:headEnd/>
            <a:tailEnd/>
          </a:ln>
        </p:spPr>
        <p:txBody>
          <a:bodyPr wrap="none">
            <a:spAutoFit/>
          </a:bodyPr>
          <a:lstStyle/>
          <a:p>
            <a:r>
              <a:rPr lang="en-US" sz="1400"/>
              <a:t>t</a:t>
            </a:r>
            <a:endParaRPr lang="en-US"/>
          </a:p>
        </p:txBody>
      </p:sp>
      <p:sp>
        <p:nvSpPr>
          <p:cNvPr id="67" name="TextBox 66"/>
          <p:cNvSpPr txBox="1">
            <a:spLocks noChangeArrowheads="1"/>
          </p:cNvSpPr>
          <p:nvPr/>
        </p:nvSpPr>
        <p:spPr bwMode="auto">
          <a:xfrm>
            <a:off x="334963" y="1045418"/>
            <a:ext cx="1038225" cy="368300"/>
          </a:xfrm>
          <a:prstGeom prst="rect">
            <a:avLst/>
          </a:prstGeom>
          <a:noFill/>
          <a:ln w="9525">
            <a:noFill/>
            <a:miter lim="800000"/>
            <a:headEnd/>
            <a:tailEnd/>
          </a:ln>
        </p:spPr>
        <p:txBody>
          <a:bodyPr wrap="none">
            <a:spAutoFit/>
          </a:bodyPr>
          <a:lstStyle/>
          <a:p>
            <a:r>
              <a:rPr lang="en-US"/>
              <a:t>f=6 GHz</a:t>
            </a:r>
          </a:p>
        </p:txBody>
      </p:sp>
      <p:sp>
        <p:nvSpPr>
          <p:cNvPr id="70" name="TextBox 69"/>
          <p:cNvSpPr txBox="1"/>
          <p:nvPr/>
        </p:nvSpPr>
        <p:spPr>
          <a:xfrm>
            <a:off x="6660232" y="0"/>
            <a:ext cx="2078326" cy="369332"/>
          </a:xfrm>
          <a:prstGeom prst="rect">
            <a:avLst/>
          </a:prstGeom>
          <a:solidFill>
            <a:schemeClr val="accent6">
              <a:lumMod val="20000"/>
              <a:lumOff val="80000"/>
            </a:schemeClr>
          </a:solidFill>
        </p:spPr>
        <p:txBody>
          <a:bodyPr wrap="none">
            <a:spAutoFit/>
          </a:bodyPr>
          <a:lstStyle/>
          <a:p>
            <a:pPr>
              <a:defRPr/>
            </a:pPr>
            <a:r>
              <a:rPr lang="en-US" dirty="0"/>
              <a:t>EU-project </a:t>
            </a:r>
            <a:r>
              <a:rPr lang="en-US" dirty="0" smtClean="0"/>
              <a:t>ULTRA</a:t>
            </a:r>
            <a:endParaRPr lang="en-US"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7">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12"/>
                                        </p:tgtEl>
                                        <p:attrNameLst>
                                          <p:attrName>style.visibility</p:attrName>
                                        </p:attrNameLst>
                                      </p:cBhvr>
                                      <p:to>
                                        <p:strVal val="hidden"/>
                                      </p:to>
                                    </p:set>
                                  </p:childTnLst>
                                </p:cTn>
                              </p:par>
                              <p:par>
                                <p:cTn id="31" presetID="1" presetClass="exit" presetSubtype="0" fill="hold" grpId="1" nodeType="withEffect">
                                  <p:stCondLst>
                                    <p:cond delay="0"/>
                                  </p:stCondLst>
                                  <p:childTnLst>
                                    <p:set>
                                      <p:cBhvr>
                                        <p:cTn id="32" dur="1" fill="hold">
                                          <p:stCondLst>
                                            <p:cond delay="0"/>
                                          </p:stCondLst>
                                        </p:cTn>
                                        <p:tgtEl>
                                          <p:spTgt spid="67">
                                            <p:txEl>
                                              <p:pRg st="0" end="0"/>
                                            </p:txEl>
                                          </p:spTgt>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13"/>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59"/>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9">
                                            <p:txEl>
                                              <p:pRg st="0" end="0"/>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5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5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7"/>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5">
                                            <p:txEl>
                                              <p:pRg st="0" end="0"/>
                                            </p:txEl>
                                          </p:spTgt>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2"/>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1"/>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43"/>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19"/>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4"/>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62"/>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18"/>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45"/>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40"/>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38"/>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44"/>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64"/>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47"/>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39"/>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xit" presetSubtype="0" fill="hold" grpId="1" nodeType="clickEffect">
                                  <p:stCondLst>
                                    <p:cond delay="0"/>
                                  </p:stCondLst>
                                  <p:childTnLst>
                                    <p:set>
                                      <p:cBhvr>
                                        <p:cTn id="106" dur="1" fill="hold">
                                          <p:stCondLst>
                                            <p:cond delay="0"/>
                                          </p:stCondLst>
                                        </p:cTn>
                                        <p:tgtEl>
                                          <p:spTgt spid="21"/>
                                        </p:tgtEl>
                                        <p:attrNameLst>
                                          <p:attrName>style.visibility</p:attrName>
                                        </p:attrNameLst>
                                      </p:cBhvr>
                                      <p:to>
                                        <p:strVal val="hidden"/>
                                      </p:to>
                                    </p:set>
                                  </p:childTnLst>
                                </p:cTn>
                              </p:par>
                              <p:par>
                                <p:cTn id="107" presetID="1" presetClass="exit" presetSubtype="0" fill="hold" nodeType="withEffect">
                                  <p:stCondLst>
                                    <p:cond delay="0"/>
                                  </p:stCondLst>
                                  <p:childTnLst>
                                    <p:set>
                                      <p:cBhvr>
                                        <p:cTn id="108" dur="1" fill="hold">
                                          <p:stCondLst>
                                            <p:cond delay="0"/>
                                          </p:stCondLst>
                                        </p:cTn>
                                        <p:tgtEl>
                                          <p:spTgt spid="18"/>
                                        </p:tgtEl>
                                        <p:attrNameLst>
                                          <p:attrName>style.visibility</p:attrName>
                                        </p:attrNameLst>
                                      </p:cBhvr>
                                      <p:to>
                                        <p:strVal val="hidden"/>
                                      </p:to>
                                    </p:set>
                                  </p:childTnLst>
                                </p:cTn>
                              </p:par>
                              <p:par>
                                <p:cTn id="109" presetID="1" presetClass="exit" presetSubtype="0" fill="hold" nodeType="withEffect">
                                  <p:stCondLst>
                                    <p:cond delay="0"/>
                                  </p:stCondLst>
                                  <p:childTnLst>
                                    <p:set>
                                      <p:cBhvr>
                                        <p:cTn id="110" dur="1" fill="hold">
                                          <p:stCondLst>
                                            <p:cond delay="0"/>
                                          </p:stCondLst>
                                        </p:cTn>
                                        <p:tgtEl>
                                          <p:spTgt spid="45"/>
                                        </p:tgtEl>
                                        <p:attrNameLst>
                                          <p:attrName>style.visibility</p:attrName>
                                        </p:attrNameLst>
                                      </p:cBhvr>
                                      <p:to>
                                        <p:strVal val="hidden"/>
                                      </p:to>
                                    </p:set>
                                  </p:childTnLst>
                                </p:cTn>
                              </p:par>
                              <p:par>
                                <p:cTn id="111" presetID="1" presetClass="exit" presetSubtype="0" fill="hold" grpId="1" nodeType="withEffect">
                                  <p:stCondLst>
                                    <p:cond delay="0"/>
                                  </p:stCondLst>
                                  <p:childTnLst>
                                    <p:set>
                                      <p:cBhvr>
                                        <p:cTn id="112" dur="1" fill="hold">
                                          <p:stCondLst>
                                            <p:cond delay="0"/>
                                          </p:stCondLst>
                                        </p:cTn>
                                        <p:tgtEl>
                                          <p:spTgt spid="64"/>
                                        </p:tgtEl>
                                        <p:attrNameLst>
                                          <p:attrName>style.visibility</p:attrName>
                                        </p:attrNameLst>
                                      </p:cBhvr>
                                      <p:to>
                                        <p:strVal val="hidden"/>
                                      </p:to>
                                    </p:set>
                                  </p:childTnLst>
                                </p:cTn>
                              </p:par>
                              <p:par>
                                <p:cTn id="113" presetID="1" presetClass="entr" presetSubtype="0" fill="hold" grpId="0" nodeType="withEffect">
                                  <p:stCondLst>
                                    <p:cond delay="0"/>
                                  </p:stCondLst>
                                  <p:childTnLst>
                                    <p:set>
                                      <p:cBhvr>
                                        <p:cTn id="114" dur="1" fill="hold">
                                          <p:stCondLst>
                                            <p:cond delay="0"/>
                                          </p:stCondLst>
                                        </p:cTn>
                                        <p:tgtEl>
                                          <p:spTgt spid="28"/>
                                        </p:tgtEl>
                                        <p:attrNameLst>
                                          <p:attrName>style.visibility</p:attrName>
                                        </p:attrNameLst>
                                      </p:cBhvr>
                                      <p:to>
                                        <p:strVal val="visible"/>
                                      </p:to>
                                    </p:set>
                                  </p:childTnLst>
                                </p:cTn>
                              </p:par>
                              <p:par>
                                <p:cTn id="115" presetID="1" presetClass="entr" presetSubtype="0" fill="hold" nodeType="withEffect">
                                  <p:stCondLst>
                                    <p:cond delay="0"/>
                                  </p:stCondLst>
                                  <p:childTnLst>
                                    <p:set>
                                      <p:cBhvr>
                                        <p:cTn id="116" dur="1" fill="hold">
                                          <p:stCondLst>
                                            <p:cond delay="0"/>
                                          </p:stCondLst>
                                        </p:cTn>
                                        <p:tgtEl>
                                          <p:spTgt spid="17"/>
                                        </p:tgtEl>
                                        <p:attrNameLst>
                                          <p:attrName>style.visibility</p:attrName>
                                        </p:attrNameLst>
                                      </p:cBhvr>
                                      <p:to>
                                        <p:strVal val="visible"/>
                                      </p:to>
                                    </p:set>
                                  </p:childTnLst>
                                </p:cTn>
                              </p:par>
                              <p:par>
                                <p:cTn id="117" presetID="1" presetClass="entr" presetSubtype="0" fill="hold" nodeType="withEffect">
                                  <p:stCondLst>
                                    <p:cond delay="0"/>
                                  </p:stCondLst>
                                  <p:childTnLst>
                                    <p:set>
                                      <p:cBhvr>
                                        <p:cTn id="118" dur="1" fill="hold">
                                          <p:stCondLst>
                                            <p:cond delay="0"/>
                                          </p:stCondLst>
                                        </p:cTn>
                                        <p:tgtEl>
                                          <p:spTgt spid="53"/>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46"/>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66"/>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54"/>
                                        </p:tgtEl>
                                        <p:attrNameLst>
                                          <p:attrName>style.visibility</p:attrName>
                                        </p:attrNameLst>
                                      </p:cBhvr>
                                      <p:to>
                                        <p:strVal val="visible"/>
                                      </p:to>
                                    </p:set>
                                  </p:childTnLst>
                                </p:cTn>
                              </p:par>
                            </p:childTnLst>
                          </p:cTn>
                        </p:par>
                      </p:childTnLst>
                    </p:cTn>
                  </p:par>
                  <p:par>
                    <p:cTn id="125" fill="hold">
                      <p:stCondLst>
                        <p:cond delay="indefinite"/>
                      </p:stCondLst>
                      <p:childTnLst>
                        <p:par>
                          <p:cTn id="126" fill="hold">
                            <p:stCondLst>
                              <p:cond delay="0"/>
                            </p:stCondLst>
                            <p:childTnLst>
                              <p:par>
                                <p:cTn id="127" presetID="1" presetClass="entr" presetSubtype="0" fill="hold" nodeType="clickEffect">
                                  <p:stCondLst>
                                    <p:cond delay="0"/>
                                  </p:stCondLst>
                                  <p:childTnLst>
                                    <p:set>
                                      <p:cBhvr>
                                        <p:cTn id="128" dur="1" fill="hold">
                                          <p:stCondLst>
                                            <p:cond delay="0"/>
                                          </p:stCondLst>
                                        </p:cTn>
                                        <p:tgtEl>
                                          <p:spTgt spid="49"/>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presetID="1" presetClass="entr" presetSubtype="0" fill="hold" nodeType="clickEffect">
                                  <p:stCondLst>
                                    <p:cond delay="0"/>
                                  </p:stCondLst>
                                  <p:childTnLst>
                                    <p:set>
                                      <p:cBhvr>
                                        <p:cTn id="132" dur="1" fill="hold">
                                          <p:stCondLst>
                                            <p:cond delay="0"/>
                                          </p:stCondLst>
                                        </p:cTn>
                                        <p:tgtEl>
                                          <p:spTgt spid="52"/>
                                        </p:tgtEl>
                                        <p:attrNameLst>
                                          <p:attrName>style.visibility</p:attrName>
                                        </p:attrNameLst>
                                      </p:cBhvr>
                                      <p:to>
                                        <p:strVal val="visible"/>
                                      </p:to>
                                    </p:set>
                                  </p:childTnLst>
                                </p:cTn>
                              </p:par>
                              <p:par>
                                <p:cTn id="133" presetID="1" presetClass="entr" presetSubtype="0" fill="hold" nodeType="withEffect">
                                  <p:stCondLst>
                                    <p:cond delay="0"/>
                                  </p:stCondLst>
                                  <p:childTnLst>
                                    <p:set>
                                      <p:cBhvr>
                                        <p:cTn id="134" dur="1" fill="hold">
                                          <p:stCondLst>
                                            <p:cond delay="0"/>
                                          </p:stCondLst>
                                        </p:cTn>
                                        <p:tgtEl>
                                          <p:spTgt spid="23"/>
                                        </p:tgtEl>
                                        <p:attrNameLst>
                                          <p:attrName>style.visibility</p:attrName>
                                        </p:attrNameLst>
                                      </p:cBhvr>
                                      <p:to>
                                        <p:strVal val="visible"/>
                                      </p:to>
                                    </p:set>
                                  </p:childTnLst>
                                </p:cTn>
                              </p:par>
                              <p:par>
                                <p:cTn id="135" presetID="1" presetClass="entr" presetSubtype="0" fill="hold" nodeType="withEffect">
                                  <p:stCondLst>
                                    <p:cond delay="0"/>
                                  </p:stCondLst>
                                  <p:childTnLst>
                                    <p:set>
                                      <p:cBhvr>
                                        <p:cTn id="136" dur="1" fill="hold">
                                          <p:stCondLst>
                                            <p:cond delay="0"/>
                                          </p:stCondLst>
                                        </p:cTn>
                                        <p:tgtEl>
                                          <p:spTgt spid="24"/>
                                        </p:tgtEl>
                                        <p:attrNameLst>
                                          <p:attrName>style.visibility</p:attrName>
                                        </p:attrNameLst>
                                      </p:cBhvr>
                                      <p:to>
                                        <p:strVal val="visible"/>
                                      </p:to>
                                    </p:set>
                                  </p:childTnLst>
                                </p:cTn>
                              </p:par>
                              <p:par>
                                <p:cTn id="137" presetID="1" presetClass="entr" presetSubtype="0" fill="hold" nodeType="withEffect">
                                  <p:stCondLst>
                                    <p:cond delay="0"/>
                                  </p:stCondLst>
                                  <p:childTnLst>
                                    <p:set>
                                      <p:cBhvr>
                                        <p:cTn id="138" dur="1" fill="hold">
                                          <p:stCondLst>
                                            <p:cond delay="0"/>
                                          </p:stCondLst>
                                        </p:cTn>
                                        <p:tgtEl>
                                          <p:spTgt spid="27"/>
                                        </p:tgtEl>
                                        <p:attrNameLst>
                                          <p:attrName>style.visibility</p:attrName>
                                        </p:attrNameLst>
                                      </p:cBhvr>
                                      <p:to>
                                        <p:strVal val="visible"/>
                                      </p:to>
                                    </p:set>
                                  </p:childTnLst>
                                </p:cTn>
                              </p:par>
                              <p:par>
                                <p:cTn id="139" presetID="1" presetClass="entr" presetSubtype="0" fill="hold" nodeType="withEffect">
                                  <p:stCondLst>
                                    <p:cond delay="0"/>
                                  </p:stCondLst>
                                  <p:childTnLst>
                                    <p:set>
                                      <p:cBhvr>
                                        <p:cTn id="140" dur="1" fill="hold">
                                          <p:stCondLst>
                                            <p:cond delay="0"/>
                                          </p:stCondLst>
                                        </p:cTn>
                                        <p:tgtEl>
                                          <p:spTgt spid="25"/>
                                        </p:tgtEl>
                                        <p:attrNameLst>
                                          <p:attrName>style.visibility</p:attrName>
                                        </p:attrNameLst>
                                      </p:cBhvr>
                                      <p:to>
                                        <p:strVal val="visible"/>
                                      </p:to>
                                    </p:set>
                                  </p:childTnLst>
                                </p:cTn>
                              </p:par>
                              <p:par>
                                <p:cTn id="141" presetID="1" presetClass="entr" presetSubtype="0" fill="hold" nodeType="withEffect">
                                  <p:stCondLst>
                                    <p:cond delay="0"/>
                                  </p:stCondLst>
                                  <p:childTnLst>
                                    <p:set>
                                      <p:cBhvr>
                                        <p:cTn id="142" dur="1" fill="hold">
                                          <p:stCondLst>
                                            <p:cond delay="0"/>
                                          </p:stCondLst>
                                        </p:cTn>
                                        <p:tgtEl>
                                          <p:spTgt spid="26"/>
                                        </p:tgtEl>
                                        <p:attrNameLst>
                                          <p:attrName>style.visibility</p:attrName>
                                        </p:attrNameLst>
                                      </p:cBhvr>
                                      <p:to>
                                        <p:strVal val="visible"/>
                                      </p:to>
                                    </p:set>
                                  </p:childTnLst>
                                </p:cTn>
                              </p:par>
                              <p:par>
                                <p:cTn id="143" presetID="1" presetClass="entr" presetSubtype="0" fill="hold" nodeType="withEffect">
                                  <p:stCondLst>
                                    <p:cond delay="0"/>
                                  </p:stCondLst>
                                  <p:childTnLst>
                                    <p:set>
                                      <p:cBhvr>
                                        <p:cTn id="144" dur="1" fill="hold">
                                          <p:stCondLst>
                                            <p:cond delay="0"/>
                                          </p:stCondLst>
                                        </p:cTn>
                                        <p:tgtEl>
                                          <p:spTgt spid="50"/>
                                        </p:tgtEl>
                                        <p:attrNameLst>
                                          <p:attrName>style.visibility</p:attrName>
                                        </p:attrNameLst>
                                      </p:cBhvr>
                                      <p:to>
                                        <p:strVal val="visible"/>
                                      </p:to>
                                    </p:set>
                                  </p:childTnLst>
                                </p:cTn>
                              </p:par>
                              <p:par>
                                <p:cTn id="145" presetID="1" presetClass="entr" presetSubtype="0" fill="hold" grpId="0" nodeType="withEffect">
                                  <p:stCondLst>
                                    <p:cond delay="0"/>
                                  </p:stCondLst>
                                  <p:childTnLst>
                                    <p:set>
                                      <p:cBhvr>
                                        <p:cTn id="146" dur="1" fill="hold">
                                          <p:stCondLst>
                                            <p:cond delay="0"/>
                                          </p:stCondLst>
                                        </p:cTn>
                                        <p:tgtEl>
                                          <p:spTgt spid="34"/>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63"/>
                                        </p:tgtEl>
                                        <p:attrNameLst>
                                          <p:attrName>style.visibility</p:attrName>
                                        </p:attrNameLst>
                                      </p:cBhvr>
                                      <p:to>
                                        <p:strVal val="visible"/>
                                      </p:to>
                                    </p:set>
                                  </p:childTnLst>
                                </p:cTn>
                              </p:par>
                            </p:childTnLst>
                          </p:cTn>
                        </p:par>
                      </p:childTnLst>
                    </p:cTn>
                  </p:par>
                  <p:par>
                    <p:cTn id="149" fill="hold">
                      <p:stCondLst>
                        <p:cond delay="indefinite"/>
                      </p:stCondLst>
                      <p:childTnLst>
                        <p:par>
                          <p:cTn id="150" fill="hold">
                            <p:stCondLst>
                              <p:cond delay="0"/>
                            </p:stCondLst>
                            <p:childTnLst>
                              <p:par>
                                <p:cTn id="151" presetID="1" presetClass="entr" presetSubtype="0" fill="hold" grpId="0" nodeType="clickEffect">
                                  <p:stCondLst>
                                    <p:cond delay="0"/>
                                  </p:stCondLst>
                                  <p:childTnLst>
                                    <p:set>
                                      <p:cBhvr>
                                        <p:cTn id="152" dur="1" fill="hold">
                                          <p:stCondLst>
                                            <p:cond delay="0"/>
                                          </p:stCondLst>
                                        </p:cTn>
                                        <p:tgtEl>
                                          <p:spTgt spid="30"/>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31"/>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32"/>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33"/>
                                        </p:tgtEl>
                                        <p:attrNameLst>
                                          <p:attrName>style.visibility</p:attrName>
                                        </p:attrNameLst>
                                      </p:cBhvr>
                                      <p:to>
                                        <p:strVal val="visible"/>
                                      </p:to>
                                    </p:set>
                                  </p:childTnLst>
                                </p:cTn>
                              </p:par>
                              <p:par>
                                <p:cTn id="159" presetID="1" presetClass="entr" presetSubtype="0" fill="hold" grpId="0" nodeType="withEffect">
                                  <p:stCondLst>
                                    <p:cond delay="0"/>
                                  </p:stCondLst>
                                  <p:childTnLst>
                                    <p:set>
                                      <p:cBhvr>
                                        <p:cTn id="160" dur="1" fill="hold">
                                          <p:stCondLst>
                                            <p:cond delay="0"/>
                                          </p:stCondLst>
                                        </p:cTn>
                                        <p:tgtEl>
                                          <p:spTgt spid="51"/>
                                        </p:tgtEl>
                                        <p:attrNameLst>
                                          <p:attrName>style.visibility</p:attrName>
                                        </p:attrNameLst>
                                      </p:cBhvr>
                                      <p:to>
                                        <p:strVal val="visible"/>
                                      </p:to>
                                    </p:set>
                                  </p:childTnLst>
                                </p:cTn>
                              </p:par>
                              <p:par>
                                <p:cTn id="161" presetID="1" presetClass="entr" presetSubtype="0" fill="hold" nodeType="withEffect">
                                  <p:stCondLst>
                                    <p:cond delay="0"/>
                                  </p:stCondLst>
                                  <p:childTnLst>
                                    <p:set>
                                      <p:cBhvr>
                                        <p:cTn id="162"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21" grpId="0"/>
      <p:bldP spid="21" grpId="1"/>
      <p:bldP spid="22" grpId="0"/>
      <p:bldP spid="28" grpId="0"/>
      <p:bldP spid="29" grpId="0" build="p"/>
      <p:bldP spid="30" grpId="0" animBg="1"/>
      <p:bldP spid="31" grpId="0" animBg="1"/>
      <p:bldP spid="32" grpId="0" animBg="1"/>
      <p:bldP spid="33" grpId="0" animBg="1"/>
      <p:bldP spid="34" grpId="0"/>
      <p:bldP spid="48" grpId="0"/>
      <p:bldP spid="51" grpId="0" animBg="1"/>
      <p:bldP spid="55" grpId="0" build="p"/>
      <p:bldP spid="56" grpId="0"/>
      <p:bldP spid="58" grpId="0" animBg="1"/>
      <p:bldP spid="59" grpId="0"/>
      <p:bldP spid="59" grpId="1"/>
      <p:bldP spid="60" grpId="0"/>
      <p:bldP spid="61" grpId="0"/>
      <p:bldP spid="62" grpId="0"/>
      <p:bldP spid="63" grpId="0"/>
      <p:bldP spid="64" grpId="0"/>
      <p:bldP spid="64" grpId="1"/>
      <p:bldP spid="65" grpId="0"/>
      <p:bldP spid="66" grpId="0"/>
      <p:bldP spid="67" grpId="0" build="p"/>
      <p:bldP spid="67" grpId="1"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2" name="Picture 2"/>
          <p:cNvPicPr>
            <a:picLocks noChangeAspect="1" noChangeArrowheads="1"/>
          </p:cNvPicPr>
          <p:nvPr/>
        </p:nvPicPr>
        <p:blipFill>
          <a:blip r:embed="rId4" cstate="print"/>
          <a:srcRect/>
          <a:stretch>
            <a:fillRect/>
          </a:stretch>
        </p:blipFill>
        <p:spPr bwMode="auto">
          <a:xfrm>
            <a:off x="1043608" y="3356992"/>
            <a:ext cx="4846198" cy="3284984"/>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39940" name="Title 1"/>
          <p:cNvSpPr>
            <a:spLocks noGrp="1"/>
          </p:cNvSpPr>
          <p:nvPr>
            <p:ph type="title"/>
            <p:custDataLst>
              <p:tags r:id="rId2"/>
            </p:custDataLst>
          </p:nvPr>
        </p:nvSpPr>
        <p:spPr>
          <a:xfrm>
            <a:off x="323850" y="-100013"/>
            <a:ext cx="8359775" cy="914401"/>
          </a:xfrm>
        </p:spPr>
        <p:txBody>
          <a:bodyPr/>
          <a:lstStyle/>
          <a:p>
            <a:r>
              <a:rPr lang="en-US" dirty="0" smtClean="0"/>
              <a:t>NLTL: Measurement Results</a:t>
            </a:r>
          </a:p>
        </p:txBody>
      </p:sp>
      <p:grpSp>
        <p:nvGrpSpPr>
          <p:cNvPr id="14" name="Group 13"/>
          <p:cNvGrpSpPr/>
          <p:nvPr/>
        </p:nvGrpSpPr>
        <p:grpSpPr>
          <a:xfrm>
            <a:off x="1259632" y="1268760"/>
            <a:ext cx="4427906" cy="1944216"/>
            <a:chOff x="72086" y="1772816"/>
            <a:chExt cx="4427906" cy="1944216"/>
          </a:xfrm>
        </p:grpSpPr>
        <p:pic>
          <p:nvPicPr>
            <p:cNvPr id="39943" name="Picture 2"/>
            <p:cNvPicPr>
              <a:picLocks noChangeAspect="1" noChangeArrowheads="1"/>
            </p:cNvPicPr>
            <p:nvPr/>
          </p:nvPicPr>
          <p:blipFill>
            <a:blip r:embed="rId5" cstate="print"/>
            <a:srcRect/>
            <a:stretch>
              <a:fillRect/>
            </a:stretch>
          </p:blipFill>
          <p:spPr bwMode="auto">
            <a:xfrm>
              <a:off x="663698" y="1900952"/>
              <a:ext cx="3454400" cy="679450"/>
            </a:xfrm>
            <a:prstGeom prst="rect">
              <a:avLst/>
            </a:prstGeom>
            <a:noFill/>
            <a:ln w="9525">
              <a:noFill/>
              <a:miter lim="800000"/>
              <a:headEnd/>
              <a:tailEnd/>
            </a:ln>
          </p:spPr>
        </p:pic>
        <p:sp>
          <p:nvSpPr>
            <p:cNvPr id="8" name="TextBox 7"/>
            <p:cNvSpPr txBox="1"/>
            <p:nvPr/>
          </p:nvSpPr>
          <p:spPr>
            <a:xfrm>
              <a:off x="72086" y="2793702"/>
              <a:ext cx="1710725" cy="923330"/>
            </a:xfrm>
            <a:prstGeom prst="rect">
              <a:avLst/>
            </a:prstGeom>
            <a:solidFill>
              <a:schemeClr val="accent2">
                <a:lumMod val="20000"/>
                <a:lumOff val="80000"/>
              </a:schemeClr>
            </a:solidFill>
            <a:effectLst>
              <a:outerShdw blurRad="50800" dist="38100" dir="2700000" algn="tl" rotWithShape="0">
                <a:prstClr val="black">
                  <a:alpha val="40000"/>
                </a:prstClr>
              </a:outerShdw>
            </a:effectLst>
            <a:scene3d>
              <a:camera prst="orthographicFront"/>
              <a:lightRig rig="threePt" dir="t"/>
            </a:scene3d>
            <a:sp3d>
              <a:bevelT/>
            </a:sp3d>
          </p:spPr>
          <p:txBody>
            <a:bodyPr wrap="none">
              <a:spAutoFit/>
            </a:bodyPr>
            <a:lstStyle/>
            <a:p>
              <a:pPr>
                <a:defRPr/>
              </a:pPr>
              <a:r>
                <a:rPr lang="en-US" dirty="0">
                  <a:latin typeface="Arial" charset="0"/>
                </a:rPr>
                <a:t>Input: Sinusoid</a:t>
              </a:r>
            </a:p>
            <a:p>
              <a:pPr>
                <a:defRPr/>
              </a:pPr>
              <a:r>
                <a:rPr lang="en-US" dirty="0">
                  <a:latin typeface="Arial" charset="0"/>
                </a:rPr>
                <a:t>P</a:t>
              </a:r>
              <a:r>
                <a:rPr lang="en-US" baseline="-25000" dirty="0">
                  <a:latin typeface="Arial" charset="0"/>
                </a:rPr>
                <a:t>in</a:t>
              </a:r>
              <a:r>
                <a:rPr lang="en-US" dirty="0">
                  <a:latin typeface="Arial" charset="0"/>
                </a:rPr>
                <a:t>=18 dBm</a:t>
              </a:r>
              <a:endParaRPr lang="en-US" baseline="-25000" dirty="0">
                <a:latin typeface="Arial" charset="0"/>
              </a:endParaRPr>
            </a:p>
            <a:p>
              <a:pPr>
                <a:defRPr/>
              </a:pPr>
              <a:r>
                <a:rPr lang="en-US" dirty="0">
                  <a:latin typeface="Arial" charset="0"/>
                </a:rPr>
                <a:t>6 GHz</a:t>
              </a:r>
            </a:p>
          </p:txBody>
        </p:sp>
        <p:sp>
          <p:nvSpPr>
            <p:cNvPr id="9" name="Bent Arrow 8"/>
            <p:cNvSpPr/>
            <p:nvPr/>
          </p:nvSpPr>
          <p:spPr bwMode="auto">
            <a:xfrm>
              <a:off x="327008" y="2192418"/>
              <a:ext cx="490451" cy="457198"/>
            </a:xfrm>
            <a:prstGeom prst="bentArrow">
              <a:avLst/>
            </a:prstGeom>
            <a:solidFill>
              <a:schemeClr val="bg1">
                <a:lumMod val="65000"/>
              </a:schemeClr>
            </a:solid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defRPr/>
              </a:pPr>
              <a:endParaRPr lang="en-US">
                <a:latin typeface="Arial" charset="0"/>
              </a:endParaRPr>
            </a:p>
          </p:txBody>
        </p:sp>
        <p:sp>
          <p:nvSpPr>
            <p:cNvPr id="12" name="Bent-Up Arrow 11"/>
            <p:cNvSpPr/>
            <p:nvPr/>
          </p:nvSpPr>
          <p:spPr bwMode="auto">
            <a:xfrm>
              <a:off x="4059419" y="1772816"/>
              <a:ext cx="440573" cy="535980"/>
            </a:xfrm>
            <a:prstGeom prst="bentUpArrow">
              <a:avLst>
                <a:gd name="adj1" fmla="val 25000"/>
                <a:gd name="adj2" fmla="val 26923"/>
                <a:gd name="adj3" fmla="val 25000"/>
              </a:avLst>
            </a:prstGeom>
            <a:solidFill>
              <a:srgbClr val="C0C0C0"/>
            </a:solidFill>
            <a:ln w="9525" cap="flat" cmpd="sng" algn="ctr">
              <a:solidFill>
                <a:schemeClr val="tx1"/>
              </a:solidFill>
              <a:prstDash val="solid"/>
              <a:round/>
              <a:headEnd type="none" w="med" len="med"/>
              <a:tailEnd type="none" w="med" len="med"/>
            </a:ln>
            <a:effectLst/>
            <a:scene3d>
              <a:camera prst="orthographicFront"/>
              <a:lightRig rig="threePt" dir="t"/>
            </a:scene3d>
            <a:sp3d>
              <a:bevelT/>
            </a:sp3d>
          </p:spPr>
          <p:txBody>
            <a:bodyPr/>
            <a:lstStyle/>
            <a:p>
              <a:pPr>
                <a:defRPr/>
              </a:pPr>
              <a:endParaRPr lang="en-US">
                <a:latin typeface="Arial" charset="0"/>
              </a:endParaRPr>
            </a:p>
          </p:txBody>
        </p:sp>
      </p:grpSp>
      <p:sp>
        <p:nvSpPr>
          <p:cNvPr id="11" name="TextBox 10"/>
          <p:cNvSpPr txBox="1"/>
          <p:nvPr/>
        </p:nvSpPr>
        <p:spPr>
          <a:xfrm>
            <a:off x="6660232" y="0"/>
            <a:ext cx="2206625" cy="369888"/>
          </a:xfrm>
          <a:prstGeom prst="rect">
            <a:avLst/>
          </a:prstGeom>
          <a:solidFill>
            <a:schemeClr val="accent6">
              <a:lumMod val="20000"/>
              <a:lumOff val="80000"/>
            </a:schemeClr>
          </a:solidFill>
        </p:spPr>
        <p:txBody>
          <a:bodyPr wrap="none">
            <a:spAutoFit/>
          </a:bodyPr>
          <a:lstStyle/>
          <a:p>
            <a:pPr>
              <a:defRPr/>
            </a:pPr>
            <a:r>
              <a:rPr lang="en-US" dirty="0"/>
              <a:t>EU-project ULTRA </a:t>
            </a:r>
          </a:p>
        </p:txBody>
      </p:sp>
      <p:sp>
        <p:nvSpPr>
          <p:cNvPr id="478209" name="Rectangle 1"/>
          <p:cNvSpPr>
            <a:spLocks noChangeArrowheads="1"/>
          </p:cNvSpPr>
          <p:nvPr/>
        </p:nvSpPr>
        <p:spPr bwMode="auto">
          <a:xfrm>
            <a:off x="6156176" y="4718754"/>
            <a:ext cx="2948243" cy="144655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333333"/>
                </a:solidFill>
                <a:effectLst/>
                <a:latin typeface="Verdana" pitchFamily="34" charset="0"/>
                <a:ea typeface="Times New Roman" pitchFamily="18" charset="0"/>
                <a:cs typeface="Times New Roman" pitchFamily="18" charset="0"/>
              </a:rPr>
              <a:t>L. Tripodi, X. Hu, R. Goetzen,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333333"/>
                </a:solidFill>
                <a:effectLst/>
                <a:latin typeface="Verdana" pitchFamily="34" charset="0"/>
                <a:ea typeface="Times New Roman" pitchFamily="18" charset="0"/>
                <a:cs typeface="Times New Roman" pitchFamily="18" charset="0"/>
              </a:rPr>
              <a:t>M.K. Matters-Kammerer et al.,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333333"/>
                </a:solidFill>
                <a:effectLst/>
                <a:latin typeface="Verdana" pitchFamily="34" charset="0"/>
                <a:ea typeface="Times New Roman" pitchFamily="18" charset="0"/>
                <a:cs typeface="Times New Roman" pitchFamily="18" charset="0"/>
              </a:rPr>
              <a:t>Broadband CMOS Millimeter-Wave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333333"/>
                </a:solidFill>
                <a:effectLst/>
                <a:latin typeface="Verdana" pitchFamily="34" charset="0"/>
                <a:ea typeface="Times New Roman" pitchFamily="18" charset="0"/>
                <a:cs typeface="Times New Roman" pitchFamily="18" charset="0"/>
              </a:rPr>
              <a:t>Frequency Multiplier with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333333"/>
                </a:solidFill>
                <a:effectLst/>
                <a:latin typeface="Verdana" pitchFamily="34" charset="0"/>
                <a:ea typeface="Times New Roman" pitchFamily="18" charset="0"/>
                <a:cs typeface="Times New Roman" pitchFamily="18" charset="0"/>
              </a:rPr>
              <a:t>Vivaldi Antenna in 3-D Chip-Scale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333333"/>
                </a:solidFill>
                <a:effectLst/>
                <a:latin typeface="Verdana" pitchFamily="34" charset="0"/>
                <a:ea typeface="Times New Roman" pitchFamily="18" charset="0"/>
                <a:cs typeface="Times New Roman" pitchFamily="18" charset="0"/>
              </a:rPr>
              <a:t>Packaging,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333333"/>
                </a:solidFill>
                <a:effectLst/>
                <a:latin typeface="Verdana" pitchFamily="34" charset="0"/>
                <a:ea typeface="Times New Roman" pitchFamily="18" charset="0"/>
                <a:cs typeface="Times New Roman" pitchFamily="18" charset="0"/>
              </a:rPr>
              <a:t>Trans. on MTT, Vol. 60, no. 12,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rgbClr val="333333"/>
                </a:solidFill>
                <a:effectLst/>
                <a:latin typeface="Verdana" pitchFamily="34" charset="0"/>
                <a:ea typeface="Times New Roman" pitchFamily="18" charset="0"/>
                <a:cs typeface="Times New Roman" pitchFamily="18" charset="0"/>
              </a:rPr>
              <a:t>part 1, pp. 3761-3768, 2012</a:t>
            </a:r>
            <a:endParaRPr kumimoji="0" lang="en-US" sz="3200" b="1" i="0" u="none" strike="noStrike" cap="none" normalizeH="0" baseline="0" dirty="0" smtClean="0">
              <a:ln>
                <a:noFill/>
              </a:ln>
              <a:solidFill>
                <a:schemeClr val="tx1"/>
              </a:solidFill>
              <a:effectLst/>
              <a:latin typeface="Arial" pitchFamily="34" charset="0"/>
              <a:cs typeface="Arial" pitchFamily="34" charset="0"/>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782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820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4"/>
          <p:cNvSpPr txBox="1">
            <a:spLocks noChangeArrowheads="1"/>
          </p:cNvSpPr>
          <p:nvPr>
            <p:custDataLst>
              <p:tags r:id="rId2"/>
            </p:custDataLst>
          </p:nvPr>
        </p:nvSpPr>
        <p:spPr bwMode="auto">
          <a:xfrm>
            <a:off x="323528" y="261809"/>
            <a:ext cx="6408712" cy="430887"/>
          </a:xfrm>
          <a:prstGeom prst="rect">
            <a:avLst/>
          </a:prstGeom>
          <a:noFill/>
          <a:ln w="9525">
            <a:noFill/>
            <a:miter lim="800000"/>
            <a:headEnd/>
            <a:tailEnd/>
          </a:ln>
        </p:spPr>
        <p:txBody>
          <a:bodyPr wrap="square" lIns="0" tIns="0" rIns="0" bIns="0">
            <a:spAutoFit/>
          </a:bodyPr>
          <a:lstStyle/>
          <a:p>
            <a:pPr eaLnBrk="0" hangingPunct="0"/>
            <a:r>
              <a:rPr lang="en-US" sz="2800" b="1" dirty="0" smtClean="0">
                <a:solidFill>
                  <a:schemeClr val="tx2"/>
                </a:solidFill>
              </a:rPr>
              <a:t>Overview</a:t>
            </a:r>
            <a:endParaRPr lang="en-US" sz="2800" b="1" dirty="0">
              <a:solidFill>
                <a:schemeClr val="tx2"/>
              </a:solidFill>
            </a:endParaRPr>
          </a:p>
        </p:txBody>
      </p:sp>
      <p:sp>
        <p:nvSpPr>
          <p:cNvPr id="7" name="TextBox 6"/>
          <p:cNvSpPr txBox="1"/>
          <p:nvPr/>
        </p:nvSpPr>
        <p:spPr>
          <a:xfrm>
            <a:off x="395536" y="1412776"/>
            <a:ext cx="6917278" cy="3970318"/>
          </a:xfrm>
          <a:prstGeom prst="rect">
            <a:avLst/>
          </a:prstGeom>
          <a:noFill/>
        </p:spPr>
        <p:txBody>
          <a:bodyPr wrap="none" rtlCol="0">
            <a:spAutoFit/>
          </a:bodyPr>
          <a:lstStyle/>
          <a:p>
            <a:r>
              <a:rPr lang="en-US" b="1" dirty="0" smtClean="0"/>
              <a:t>Introduction</a:t>
            </a:r>
          </a:p>
          <a:p>
            <a:r>
              <a:rPr lang="en-US" dirty="0" smtClean="0"/>
              <a:t>	Terahertz unique properties</a:t>
            </a:r>
          </a:p>
          <a:p>
            <a:r>
              <a:rPr lang="en-US" dirty="0" smtClean="0"/>
              <a:t>	Technology evolution</a:t>
            </a:r>
          </a:p>
          <a:p>
            <a:r>
              <a:rPr lang="en-US" dirty="0" smtClean="0"/>
              <a:t>	Terahertz roadmap initiative</a:t>
            </a:r>
          </a:p>
          <a:p>
            <a:endParaRPr lang="en-US" dirty="0" smtClean="0"/>
          </a:p>
          <a:p>
            <a:r>
              <a:rPr lang="en-US" b="1" dirty="0" smtClean="0"/>
              <a:t>Miniaturized terahertz systems for imaging and spectroscopy</a:t>
            </a:r>
          </a:p>
          <a:p>
            <a:r>
              <a:rPr lang="en-US" dirty="0" smtClean="0"/>
              <a:t>	Nonlinear mixing in CMOS technology</a:t>
            </a:r>
          </a:p>
          <a:p>
            <a:r>
              <a:rPr lang="en-US" dirty="0" smtClean="0"/>
              <a:t>	</a:t>
            </a:r>
            <a:r>
              <a:rPr lang="en-US" dirty="0" smtClean="0"/>
              <a:t>Terahertz i</a:t>
            </a:r>
            <a:r>
              <a:rPr lang="en-US" dirty="0" smtClean="0"/>
              <a:t>maging </a:t>
            </a:r>
            <a:r>
              <a:rPr lang="en-US" dirty="0" smtClean="0"/>
              <a:t>camera</a:t>
            </a:r>
          </a:p>
          <a:p>
            <a:r>
              <a:rPr lang="en-US" dirty="0" smtClean="0"/>
              <a:t>	Spectroscopy system</a:t>
            </a:r>
          </a:p>
          <a:p>
            <a:r>
              <a:rPr lang="en-US" dirty="0" smtClean="0"/>
              <a:t>	3D </a:t>
            </a:r>
            <a:r>
              <a:rPr lang="en-US" dirty="0" err="1" smtClean="0"/>
              <a:t>microsystem</a:t>
            </a:r>
            <a:r>
              <a:rPr lang="en-US" dirty="0" smtClean="0"/>
              <a:t> integration</a:t>
            </a:r>
          </a:p>
          <a:p>
            <a:endParaRPr lang="en-US" dirty="0" smtClean="0"/>
          </a:p>
          <a:p>
            <a:r>
              <a:rPr lang="en-US" b="1" dirty="0" smtClean="0"/>
              <a:t>Free space network analyzer for application testing </a:t>
            </a:r>
          </a:p>
          <a:p>
            <a:endParaRPr lang="en-US" b="1" dirty="0" smtClean="0"/>
          </a:p>
          <a:p>
            <a:r>
              <a:rPr lang="en-US" b="1" dirty="0" smtClean="0"/>
              <a:t>Conclusions</a:t>
            </a:r>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80" y="13370"/>
            <a:ext cx="8024812" cy="895350"/>
          </a:xfrm>
        </p:spPr>
        <p:txBody>
          <a:bodyPr>
            <a:normAutofit/>
          </a:bodyPr>
          <a:lstStyle/>
          <a:p>
            <a:r>
              <a:rPr lang="en-US" dirty="0" smtClean="0"/>
              <a:t>Nonlinear transmission line transmitter</a:t>
            </a:r>
            <a:endParaRPr lang="en-US" dirty="0"/>
          </a:p>
        </p:txBody>
      </p:sp>
      <p:pic>
        <p:nvPicPr>
          <p:cNvPr id="6" name="Picture 11"/>
          <p:cNvPicPr>
            <a:picLocks noChangeAspect="1" noChangeArrowheads="1"/>
          </p:cNvPicPr>
          <p:nvPr/>
        </p:nvPicPr>
        <p:blipFill>
          <a:blip r:embed="rId2" cstate="print"/>
          <a:srcRect t="19772"/>
          <a:stretch>
            <a:fillRect/>
          </a:stretch>
        </p:blipFill>
        <p:spPr bwMode="auto">
          <a:xfrm>
            <a:off x="0" y="1274763"/>
            <a:ext cx="4860031" cy="4581728"/>
          </a:xfrm>
          <a:prstGeom prst="rect">
            <a:avLst/>
          </a:prstGeom>
          <a:noFill/>
          <a:ln w="9525">
            <a:noFill/>
            <a:miter lim="800000"/>
            <a:headEnd/>
            <a:tailEnd/>
          </a:ln>
        </p:spPr>
      </p:pic>
      <p:sp>
        <p:nvSpPr>
          <p:cNvPr id="17" name="TextBox 15"/>
          <p:cNvSpPr txBox="1">
            <a:spLocks noChangeArrowheads="1"/>
          </p:cNvSpPr>
          <p:nvPr/>
        </p:nvSpPr>
        <p:spPr bwMode="auto">
          <a:xfrm>
            <a:off x="4984179" y="1336799"/>
            <a:ext cx="4124325" cy="3693319"/>
          </a:xfrm>
          <a:prstGeom prst="rect">
            <a:avLst/>
          </a:prstGeom>
          <a:noFill/>
          <a:ln w="9525">
            <a:noFill/>
            <a:miter lim="800000"/>
            <a:headEnd/>
            <a:tailEnd/>
          </a:ln>
        </p:spPr>
        <p:txBody>
          <a:bodyPr>
            <a:spAutoFit/>
          </a:bodyPr>
          <a:lstStyle/>
          <a:p>
            <a:pPr marL="177800" indent="-177800">
              <a:buFont typeface="Arial" pitchFamily="34" charset="0"/>
              <a:buChar char="•"/>
              <a:defRPr/>
            </a:pPr>
            <a:r>
              <a:rPr lang="en-US" sz="1800" dirty="0">
                <a:latin typeface="+mn-lt"/>
              </a:rPr>
              <a:t>THz CMOS integrated </a:t>
            </a:r>
            <a:r>
              <a:rPr lang="en-US" sz="1800" dirty="0" smtClean="0">
                <a:latin typeface="+mn-lt"/>
              </a:rPr>
              <a:t>circuit</a:t>
            </a:r>
            <a:br>
              <a:rPr lang="en-US" sz="1800" dirty="0" smtClean="0">
                <a:latin typeface="+mn-lt"/>
              </a:rPr>
            </a:br>
            <a:endParaRPr lang="en-US" sz="1800" dirty="0">
              <a:latin typeface="+mn-lt"/>
            </a:endParaRPr>
          </a:p>
          <a:p>
            <a:pPr marL="177800" indent="-177800">
              <a:buFont typeface="Arial" pitchFamily="34" charset="0"/>
              <a:buChar char="•"/>
              <a:defRPr/>
            </a:pPr>
            <a:r>
              <a:rPr lang="en-US" sz="1800" dirty="0">
                <a:latin typeface="+mn-lt"/>
              </a:rPr>
              <a:t>Micro-machined external Vivaldi </a:t>
            </a:r>
            <a:r>
              <a:rPr lang="en-US" sz="1800" dirty="0" smtClean="0">
                <a:latin typeface="+mn-lt"/>
              </a:rPr>
              <a:t>antenna</a:t>
            </a:r>
            <a:br>
              <a:rPr lang="en-US" sz="1800" dirty="0" smtClean="0">
                <a:latin typeface="+mn-lt"/>
              </a:rPr>
            </a:br>
            <a:endParaRPr lang="en-US" sz="1800" dirty="0">
              <a:latin typeface="+mn-lt"/>
            </a:endParaRPr>
          </a:p>
          <a:p>
            <a:pPr marL="177800" indent="-177800">
              <a:buFont typeface="Arial" pitchFamily="34" charset="0"/>
              <a:buChar char="•"/>
              <a:defRPr/>
            </a:pPr>
            <a:r>
              <a:rPr lang="en-US" sz="1800" dirty="0">
                <a:latin typeface="+mn-lt"/>
              </a:rPr>
              <a:t>Highly integrated </a:t>
            </a:r>
            <a:r>
              <a:rPr lang="en-US" sz="1800" dirty="0" smtClean="0">
                <a:latin typeface="+mn-lt"/>
              </a:rPr>
              <a:t>transmitter</a:t>
            </a:r>
            <a:br>
              <a:rPr lang="en-US" sz="1800" dirty="0" smtClean="0">
                <a:latin typeface="+mn-lt"/>
              </a:rPr>
            </a:br>
            <a:endParaRPr lang="en-US" sz="1800" dirty="0">
              <a:latin typeface="+mn-lt"/>
            </a:endParaRPr>
          </a:p>
          <a:p>
            <a:pPr marL="177800" indent="-177800">
              <a:buFont typeface="Arial" pitchFamily="34" charset="0"/>
              <a:buChar char="•"/>
              <a:defRPr/>
            </a:pPr>
            <a:r>
              <a:rPr lang="en-US" sz="1800" dirty="0">
                <a:latin typeface="+mn-lt"/>
              </a:rPr>
              <a:t>3D CSP-based THz </a:t>
            </a:r>
            <a:r>
              <a:rPr lang="en-US" sz="1800" dirty="0" smtClean="0">
                <a:latin typeface="+mn-lt"/>
              </a:rPr>
              <a:t>packaging</a:t>
            </a:r>
            <a:br>
              <a:rPr lang="en-US" sz="1800" dirty="0" smtClean="0">
                <a:latin typeface="+mn-lt"/>
              </a:rPr>
            </a:br>
            <a:endParaRPr lang="en-US" sz="1800" dirty="0">
              <a:latin typeface="+mn-lt"/>
            </a:endParaRPr>
          </a:p>
          <a:p>
            <a:pPr marL="177800" indent="-177800">
              <a:buFont typeface="Arial" pitchFamily="34" charset="0"/>
              <a:buChar char="•"/>
              <a:defRPr/>
            </a:pPr>
            <a:r>
              <a:rPr lang="en-US" sz="1800" dirty="0">
                <a:latin typeface="+mn-lt"/>
              </a:rPr>
              <a:t>Bandwidth 6 GHz – 300 </a:t>
            </a:r>
            <a:r>
              <a:rPr lang="en-US" sz="1800" dirty="0" smtClean="0">
                <a:latin typeface="+mn-lt"/>
              </a:rPr>
              <a:t>GHz</a:t>
            </a:r>
            <a:br>
              <a:rPr lang="en-US" sz="1800" dirty="0" smtClean="0">
                <a:latin typeface="+mn-lt"/>
              </a:rPr>
            </a:br>
            <a:endParaRPr lang="en-US" sz="1800" dirty="0">
              <a:latin typeface="+mn-lt"/>
            </a:endParaRPr>
          </a:p>
          <a:p>
            <a:pPr marL="177800" indent="-177800">
              <a:buFont typeface="Arial" pitchFamily="34" charset="0"/>
              <a:buChar char="•"/>
              <a:defRPr/>
            </a:pPr>
            <a:r>
              <a:rPr lang="en-US" sz="1800" dirty="0">
                <a:latin typeface="+mn-lt"/>
              </a:rPr>
              <a:t>Transmission and Reflection mode solutions</a:t>
            </a:r>
          </a:p>
        </p:txBody>
      </p:sp>
      <p:sp>
        <p:nvSpPr>
          <p:cNvPr id="18" name="TextBox 17"/>
          <p:cNvSpPr txBox="1"/>
          <p:nvPr/>
        </p:nvSpPr>
        <p:spPr>
          <a:xfrm>
            <a:off x="6937375" y="0"/>
            <a:ext cx="2206625" cy="369888"/>
          </a:xfrm>
          <a:prstGeom prst="rect">
            <a:avLst/>
          </a:prstGeom>
          <a:solidFill>
            <a:schemeClr val="accent6">
              <a:lumMod val="20000"/>
              <a:lumOff val="80000"/>
            </a:schemeClr>
          </a:solidFill>
        </p:spPr>
        <p:txBody>
          <a:bodyPr wrap="none">
            <a:spAutoFit/>
          </a:bodyPr>
          <a:lstStyle/>
          <a:p>
            <a:pPr>
              <a:defRPr/>
            </a:pPr>
            <a:r>
              <a:rPr lang="en-US" dirty="0"/>
              <a:t>EU-project ULTRA </a:t>
            </a:r>
          </a:p>
        </p:txBody>
      </p:sp>
      <p:sp>
        <p:nvSpPr>
          <p:cNvPr id="487425" name="Rectangle 1"/>
          <p:cNvSpPr>
            <a:spLocks noChangeArrowheads="1"/>
          </p:cNvSpPr>
          <p:nvPr/>
        </p:nvSpPr>
        <p:spPr bwMode="auto">
          <a:xfrm>
            <a:off x="1115616" y="6165304"/>
            <a:ext cx="5904180" cy="646331"/>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333333"/>
                </a:solidFill>
                <a:effectLst/>
                <a:latin typeface="Verdana" pitchFamily="34" charset="0"/>
                <a:ea typeface="Times New Roman" pitchFamily="18" charset="0"/>
                <a:cs typeface="Times New Roman" pitchFamily="18" charset="0"/>
              </a:rPr>
              <a:t>X. Hu, L. Tripodi, M.K. Matters-Kammerer et al.,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333333"/>
                </a:solidFill>
                <a:effectLst/>
                <a:latin typeface="Verdana" pitchFamily="34" charset="0"/>
                <a:ea typeface="Times New Roman" pitchFamily="18" charset="0"/>
                <a:cs typeface="Times New Roman" pitchFamily="18" charset="0"/>
              </a:rPr>
              <a:t>65-nm CMOS Monolithically Integrated </a:t>
            </a:r>
            <a:r>
              <a:rPr kumimoji="0" lang="en-US" sz="1200" b="1" i="0" u="none" strike="noStrike" cap="none" normalizeH="0" baseline="0" dirty="0" err="1" smtClean="0">
                <a:ln>
                  <a:noFill/>
                </a:ln>
                <a:solidFill>
                  <a:srgbClr val="333333"/>
                </a:solidFill>
                <a:effectLst/>
                <a:latin typeface="Verdana" pitchFamily="34" charset="0"/>
                <a:ea typeface="Times New Roman" pitchFamily="18" charset="0"/>
                <a:cs typeface="Times New Roman" pitchFamily="18" charset="0"/>
              </a:rPr>
              <a:t>Subterahertz</a:t>
            </a:r>
            <a:r>
              <a:rPr kumimoji="0" lang="en-US" sz="1200" b="1" i="0" u="none" strike="noStrike" cap="none" normalizeH="0" baseline="0" dirty="0" smtClean="0">
                <a:ln>
                  <a:noFill/>
                </a:ln>
                <a:solidFill>
                  <a:srgbClr val="333333"/>
                </a:solidFill>
                <a:effectLst/>
                <a:latin typeface="Verdana" pitchFamily="34" charset="0"/>
                <a:ea typeface="Times New Roman" pitchFamily="18" charset="0"/>
                <a:cs typeface="Times New Roman" pitchFamily="18" charset="0"/>
              </a:rPr>
              <a:t> Transmitter,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333333"/>
                </a:solidFill>
                <a:effectLst/>
                <a:latin typeface="Verdana" pitchFamily="34" charset="0"/>
                <a:ea typeface="Times New Roman" pitchFamily="18" charset="0"/>
                <a:cs typeface="Times New Roman" pitchFamily="18" charset="0"/>
              </a:rPr>
              <a:t>Electron Device Letters, pp. 1182-1184, Vol. 32, issue 9, 2011</a:t>
            </a:r>
            <a:r>
              <a:rPr kumimoji="0" lang="en-US" sz="800" b="1" i="0" u="none" strike="noStrike" cap="none" normalizeH="0" baseline="0" dirty="0" smtClean="0">
                <a:ln>
                  <a:noFill/>
                </a:ln>
                <a:solidFill>
                  <a:srgbClr val="333333"/>
                </a:solidFill>
                <a:effectLst/>
                <a:latin typeface="Verdana" pitchFamily="34" charset="0"/>
                <a:ea typeface="Times New Roman" pitchFamily="18" charset="0"/>
                <a:cs typeface="Times New Roman" pitchFamily="18" charset="0"/>
              </a:rPr>
              <a:t>.</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8024812" cy="895350"/>
          </a:xfrm>
        </p:spPr>
        <p:txBody>
          <a:bodyPr>
            <a:normAutofit/>
          </a:bodyPr>
          <a:lstStyle/>
          <a:p>
            <a:r>
              <a:rPr lang="en-US" dirty="0" smtClean="0"/>
              <a:t>Terahertz imaging with NLTL source</a:t>
            </a:r>
            <a:endParaRPr lang="en-US" dirty="0"/>
          </a:p>
        </p:txBody>
      </p:sp>
      <p:grpSp>
        <p:nvGrpSpPr>
          <p:cNvPr id="5" name="Gruppieren 8"/>
          <p:cNvGrpSpPr>
            <a:grpSpLocks/>
          </p:cNvGrpSpPr>
          <p:nvPr/>
        </p:nvGrpSpPr>
        <p:grpSpPr bwMode="auto">
          <a:xfrm>
            <a:off x="823913" y="1905000"/>
            <a:ext cx="7612062" cy="2636838"/>
            <a:chOff x="970936" y="1860141"/>
            <a:chExt cx="6826301" cy="1991428"/>
          </a:xfrm>
        </p:grpSpPr>
        <p:pic>
          <p:nvPicPr>
            <p:cNvPr id="7" name="Picture 5" descr="D:\Daten\Documents\HQE\HQE_Projekte\ULTRA\Vorträge\Grenoble_0211\Pills_220_corr.jpg"/>
            <p:cNvPicPr>
              <a:picLocks noChangeAspect="1" noChangeArrowheads="1"/>
            </p:cNvPicPr>
            <p:nvPr/>
          </p:nvPicPr>
          <p:blipFill>
            <a:blip r:embed="rId2" cstate="print"/>
            <a:srcRect/>
            <a:stretch>
              <a:fillRect/>
            </a:stretch>
          </p:blipFill>
          <p:spPr bwMode="auto">
            <a:xfrm>
              <a:off x="4661924" y="1860141"/>
              <a:ext cx="3135313" cy="1949450"/>
            </a:xfrm>
            <a:prstGeom prst="rect">
              <a:avLst/>
            </a:prstGeom>
            <a:noFill/>
            <a:ln w="9525">
              <a:noFill/>
              <a:miter lim="800000"/>
              <a:headEnd/>
              <a:tailEnd/>
            </a:ln>
          </p:spPr>
        </p:pic>
        <p:pic>
          <p:nvPicPr>
            <p:cNvPr id="8" name="Picture 2" descr="D:\Daten\Documents\HQE\HQE_Projekte\ULTRA\Vorträge\Grenoble_0211\Bilder\pills_source.jpg"/>
            <p:cNvPicPr>
              <a:picLocks noChangeAspect="1" noChangeArrowheads="1"/>
            </p:cNvPicPr>
            <p:nvPr/>
          </p:nvPicPr>
          <p:blipFill>
            <a:blip r:embed="rId3" cstate="print"/>
            <a:srcRect/>
            <a:stretch>
              <a:fillRect/>
            </a:stretch>
          </p:blipFill>
          <p:spPr bwMode="auto">
            <a:xfrm>
              <a:off x="970936" y="1870996"/>
              <a:ext cx="3129116" cy="1980573"/>
            </a:xfrm>
            <a:prstGeom prst="rect">
              <a:avLst/>
            </a:prstGeom>
            <a:noFill/>
            <a:ln w="9525">
              <a:noFill/>
              <a:miter lim="800000"/>
              <a:headEnd/>
              <a:tailEnd/>
            </a:ln>
          </p:spPr>
        </p:pic>
      </p:grpSp>
      <p:sp>
        <p:nvSpPr>
          <p:cNvPr id="9" name="TextBox 4"/>
          <p:cNvSpPr txBox="1">
            <a:spLocks noChangeArrowheads="1"/>
          </p:cNvSpPr>
          <p:nvPr/>
        </p:nvSpPr>
        <p:spPr bwMode="auto">
          <a:xfrm>
            <a:off x="736600" y="1341438"/>
            <a:ext cx="1169744" cy="461665"/>
          </a:xfrm>
          <a:prstGeom prst="rect">
            <a:avLst/>
          </a:prstGeom>
          <a:noFill/>
          <a:ln w="9525">
            <a:noFill/>
            <a:miter lim="800000"/>
            <a:headEnd/>
            <a:tailEnd/>
          </a:ln>
        </p:spPr>
        <p:txBody>
          <a:bodyPr wrap="none">
            <a:spAutoFit/>
          </a:bodyPr>
          <a:lstStyle/>
          <a:p>
            <a:pPr>
              <a:defRPr/>
            </a:pPr>
            <a:r>
              <a:rPr lang="en-US" sz="2400" b="1" dirty="0">
                <a:latin typeface="+mn-lt"/>
              </a:rPr>
              <a:t>Visible</a:t>
            </a:r>
          </a:p>
        </p:txBody>
      </p:sp>
      <p:sp>
        <p:nvSpPr>
          <p:cNvPr id="10" name="TextBox 5"/>
          <p:cNvSpPr txBox="1">
            <a:spLocks noChangeArrowheads="1"/>
          </p:cNvSpPr>
          <p:nvPr/>
        </p:nvSpPr>
        <p:spPr bwMode="auto">
          <a:xfrm>
            <a:off x="4876800" y="1344613"/>
            <a:ext cx="2374368" cy="461665"/>
          </a:xfrm>
          <a:prstGeom prst="rect">
            <a:avLst/>
          </a:prstGeom>
          <a:noFill/>
          <a:ln w="9525">
            <a:noFill/>
            <a:miter lim="800000"/>
            <a:headEnd/>
            <a:tailEnd/>
          </a:ln>
        </p:spPr>
        <p:txBody>
          <a:bodyPr wrap="none">
            <a:spAutoFit/>
          </a:bodyPr>
          <a:lstStyle/>
          <a:p>
            <a:pPr>
              <a:defRPr/>
            </a:pPr>
            <a:r>
              <a:rPr lang="en-US" sz="2400" b="1" dirty="0">
                <a:latin typeface="+mn-lt"/>
              </a:rPr>
              <a:t>200 GHz image</a:t>
            </a:r>
          </a:p>
        </p:txBody>
      </p:sp>
      <p:pic>
        <p:nvPicPr>
          <p:cNvPr id="11" name="Picture 4"/>
          <p:cNvPicPr>
            <a:picLocks noChangeAspect="1" noChangeArrowheads="1"/>
          </p:cNvPicPr>
          <p:nvPr/>
        </p:nvPicPr>
        <p:blipFill>
          <a:blip r:embed="rId4" cstate="print"/>
          <a:srcRect/>
          <a:stretch>
            <a:fillRect/>
          </a:stretch>
        </p:blipFill>
        <p:spPr bwMode="auto">
          <a:xfrm>
            <a:off x="7020272" y="5135563"/>
            <a:ext cx="1601225" cy="699286"/>
          </a:xfrm>
          <a:prstGeom prst="rect">
            <a:avLst/>
          </a:prstGeom>
          <a:noFill/>
          <a:ln w="9525">
            <a:noFill/>
            <a:miter lim="800000"/>
            <a:headEnd/>
            <a:tailEnd/>
          </a:ln>
        </p:spPr>
      </p:pic>
      <p:sp>
        <p:nvSpPr>
          <p:cNvPr id="12" name="TextBox 11"/>
          <p:cNvSpPr txBox="1"/>
          <p:nvPr/>
        </p:nvSpPr>
        <p:spPr>
          <a:xfrm>
            <a:off x="6937375" y="0"/>
            <a:ext cx="2206625" cy="369888"/>
          </a:xfrm>
          <a:prstGeom prst="rect">
            <a:avLst/>
          </a:prstGeom>
          <a:solidFill>
            <a:schemeClr val="accent6">
              <a:lumMod val="20000"/>
              <a:lumOff val="80000"/>
            </a:schemeClr>
          </a:solidFill>
        </p:spPr>
        <p:txBody>
          <a:bodyPr wrap="none">
            <a:spAutoFit/>
          </a:bodyPr>
          <a:lstStyle/>
          <a:p>
            <a:pPr>
              <a:defRPr/>
            </a:pPr>
            <a:r>
              <a:rPr lang="en-US" dirty="0"/>
              <a:t>EU-project ULTRA </a:t>
            </a:r>
          </a:p>
        </p:txBody>
      </p:sp>
      <p:sp>
        <p:nvSpPr>
          <p:cNvPr id="13" name="TextBox 12"/>
          <p:cNvSpPr txBox="1"/>
          <p:nvPr/>
        </p:nvSpPr>
        <p:spPr>
          <a:xfrm>
            <a:off x="6516216" y="5805264"/>
            <a:ext cx="2617127" cy="369332"/>
          </a:xfrm>
          <a:prstGeom prst="rect">
            <a:avLst/>
          </a:prstGeom>
          <a:noFill/>
        </p:spPr>
        <p:txBody>
          <a:bodyPr wrap="none" rtlCol="0">
            <a:spAutoFit/>
          </a:bodyPr>
          <a:lstStyle/>
          <a:p>
            <a:r>
              <a:rPr lang="en-US" b="1" dirty="0" smtClean="0"/>
              <a:t>Prof. P. Haring-Bolivar</a:t>
            </a:r>
            <a:endParaRPr lang="en-US"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normAutofit/>
          </a:bodyPr>
          <a:lstStyle/>
          <a:p>
            <a:r>
              <a:rPr lang="en-US" sz="2800" b="1" dirty="0" smtClean="0"/>
              <a:t>On-chip sub-THz generator and sampler</a:t>
            </a:r>
            <a:endParaRPr lang="en-US" sz="2800" b="1" dirty="0"/>
          </a:p>
        </p:txBody>
      </p:sp>
      <p:pic>
        <p:nvPicPr>
          <p:cNvPr id="4" name="Picture 3" descr="sampler_photo.JPG"/>
          <p:cNvPicPr>
            <a:picLocks noChangeAspect="1"/>
          </p:cNvPicPr>
          <p:nvPr/>
        </p:nvPicPr>
        <p:blipFill>
          <a:blip r:embed="rId2" cstate="print"/>
          <a:stretch>
            <a:fillRect/>
          </a:stretch>
        </p:blipFill>
        <p:spPr>
          <a:xfrm>
            <a:off x="1043608" y="980728"/>
            <a:ext cx="6772275" cy="54102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392"/>
            <a:ext cx="8229600" cy="1143000"/>
          </a:xfrm>
        </p:spPr>
        <p:txBody>
          <a:bodyPr>
            <a:normAutofit/>
          </a:bodyPr>
          <a:lstStyle/>
          <a:p>
            <a:r>
              <a:rPr lang="en-US" sz="2800" b="1" dirty="0" smtClean="0"/>
              <a:t>Output spectrum of nonlinear transmission line</a:t>
            </a:r>
            <a:endParaRPr lang="en-US" sz="2800" b="1" dirty="0"/>
          </a:p>
        </p:txBody>
      </p:sp>
      <p:sp>
        <p:nvSpPr>
          <p:cNvPr id="8" name="Rectangle 7"/>
          <p:cNvSpPr/>
          <p:nvPr/>
        </p:nvSpPr>
        <p:spPr>
          <a:xfrm>
            <a:off x="251520" y="980728"/>
            <a:ext cx="4248472" cy="369332"/>
          </a:xfrm>
          <a:prstGeom prst="rect">
            <a:avLst/>
          </a:prstGeom>
        </p:spPr>
        <p:txBody>
          <a:bodyPr wrap="square">
            <a:spAutoFit/>
          </a:bodyPr>
          <a:lstStyle/>
          <a:p>
            <a:r>
              <a:rPr lang="en-GB" b="1" dirty="0" smtClean="0"/>
              <a:t>Input signal: f=20 GHz, 18 </a:t>
            </a:r>
            <a:r>
              <a:rPr lang="en-GB" b="1" dirty="0" err="1" smtClean="0"/>
              <a:t>dBm</a:t>
            </a:r>
            <a:r>
              <a:rPr lang="en-GB" b="1" dirty="0" smtClean="0"/>
              <a:t> </a:t>
            </a:r>
            <a:endParaRPr lang="en-US" dirty="0"/>
          </a:p>
        </p:txBody>
      </p:sp>
      <p:pic>
        <p:nvPicPr>
          <p:cNvPr id="7" name="Picture 6" descr="Pout_low_res.jpg"/>
          <p:cNvPicPr>
            <a:picLocks noChangeAspect="1"/>
          </p:cNvPicPr>
          <p:nvPr/>
        </p:nvPicPr>
        <p:blipFill>
          <a:blip r:embed="rId2" cstate="print"/>
          <a:stretch>
            <a:fillRect/>
          </a:stretch>
        </p:blipFill>
        <p:spPr>
          <a:xfrm>
            <a:off x="971600" y="1340768"/>
            <a:ext cx="6519814" cy="5044799"/>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Autofit/>
          </a:bodyPr>
          <a:lstStyle/>
          <a:p>
            <a:r>
              <a:rPr lang="en-US" sz="2800" b="1" dirty="0" smtClean="0"/>
              <a:t>Hybrid integration concept</a:t>
            </a:r>
          </a:p>
        </p:txBody>
      </p:sp>
      <p:pic>
        <p:nvPicPr>
          <p:cNvPr id="3" name="Picture 2" descr="transmit_receive_module.bmp"/>
          <p:cNvPicPr>
            <a:picLocks noChangeAspect="1"/>
          </p:cNvPicPr>
          <p:nvPr/>
        </p:nvPicPr>
        <p:blipFill>
          <a:blip r:embed="rId2" cstate="print"/>
          <a:stretch>
            <a:fillRect/>
          </a:stretch>
        </p:blipFill>
        <p:spPr>
          <a:xfrm>
            <a:off x="971600" y="1424490"/>
            <a:ext cx="7308304" cy="3732702"/>
          </a:xfrm>
          <a:prstGeom prst="rect">
            <a:avLst/>
          </a:prstGeom>
        </p:spPr>
      </p:pic>
      <p:sp>
        <p:nvSpPr>
          <p:cNvPr id="4" name="TextBox 3"/>
          <p:cNvSpPr txBox="1"/>
          <p:nvPr/>
        </p:nvSpPr>
        <p:spPr>
          <a:xfrm>
            <a:off x="35496" y="5877272"/>
            <a:ext cx="5584093" cy="369332"/>
          </a:xfrm>
          <a:prstGeom prst="rect">
            <a:avLst/>
          </a:prstGeom>
          <a:noFill/>
        </p:spPr>
        <p:txBody>
          <a:bodyPr wrap="none" rtlCol="0">
            <a:spAutoFit/>
          </a:bodyPr>
          <a:lstStyle/>
          <a:p>
            <a:r>
              <a:rPr lang="en-US" b="1" dirty="0" smtClean="0"/>
              <a:t>L. Tripodi , M. Matters-Kammerer, et al. </a:t>
            </a:r>
            <a:r>
              <a:rPr lang="en-US" b="1" dirty="0" err="1" smtClean="0"/>
              <a:t>Eurosensor</a:t>
            </a:r>
            <a:r>
              <a:rPr lang="en-US" b="1" dirty="0" smtClean="0"/>
              <a:t> 2012</a:t>
            </a:r>
            <a:endParaRPr lang="en-US" b="1" dirty="0"/>
          </a:p>
        </p:txBody>
      </p:sp>
      <p:pic>
        <p:nvPicPr>
          <p:cNvPr id="5" name="Picture 66"/>
          <p:cNvPicPr>
            <a:picLocks noChangeAspect="1" noChangeArrowheads="1"/>
          </p:cNvPicPr>
          <p:nvPr/>
        </p:nvPicPr>
        <p:blipFill>
          <a:blip r:embed="rId3" cstate="print"/>
          <a:srcRect/>
          <a:stretch>
            <a:fillRect/>
          </a:stretch>
        </p:blipFill>
        <p:spPr bwMode="auto">
          <a:xfrm>
            <a:off x="7380312" y="908720"/>
            <a:ext cx="1331913" cy="528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Terahertz </a:t>
            </a:r>
            <a:r>
              <a:rPr lang="en-US" dirty="0" err="1" smtClean="0"/>
              <a:t>microsystem</a:t>
            </a:r>
            <a:r>
              <a:rPr lang="en-US" dirty="0" smtClean="0"/>
              <a:t>: Dynamic range</a:t>
            </a:r>
            <a:endParaRPr lang="en-US" dirty="0"/>
          </a:p>
        </p:txBody>
      </p:sp>
      <p:pic>
        <p:nvPicPr>
          <p:cNvPr id="466946" name="Picture 2"/>
          <p:cNvPicPr>
            <a:picLocks noChangeAspect="1" noChangeArrowheads="1"/>
          </p:cNvPicPr>
          <p:nvPr/>
        </p:nvPicPr>
        <p:blipFill>
          <a:blip r:embed="rId2" cstate="print"/>
          <a:srcRect/>
          <a:stretch>
            <a:fillRect/>
          </a:stretch>
        </p:blipFill>
        <p:spPr bwMode="auto">
          <a:xfrm>
            <a:off x="107504" y="2045069"/>
            <a:ext cx="3888432" cy="2896099"/>
          </a:xfrm>
          <a:prstGeom prst="rect">
            <a:avLst/>
          </a:prstGeom>
          <a:noFill/>
          <a:ln w="9525">
            <a:noFill/>
            <a:miter lim="800000"/>
            <a:headEnd/>
            <a:tailEnd/>
          </a:ln>
        </p:spPr>
      </p:pic>
      <p:pic>
        <p:nvPicPr>
          <p:cNvPr id="466947" name="Picture 3"/>
          <p:cNvPicPr>
            <a:picLocks noChangeAspect="1" noChangeArrowheads="1"/>
          </p:cNvPicPr>
          <p:nvPr/>
        </p:nvPicPr>
        <p:blipFill>
          <a:blip r:embed="rId3" cstate="print"/>
          <a:srcRect/>
          <a:stretch>
            <a:fillRect/>
          </a:stretch>
        </p:blipFill>
        <p:spPr bwMode="auto">
          <a:xfrm>
            <a:off x="4067945" y="1844824"/>
            <a:ext cx="5076056" cy="35739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4"/>
          <p:cNvSpPr txBox="1">
            <a:spLocks noChangeArrowheads="1"/>
          </p:cNvSpPr>
          <p:nvPr>
            <p:custDataLst>
              <p:tags r:id="rId2"/>
            </p:custDataLst>
          </p:nvPr>
        </p:nvSpPr>
        <p:spPr bwMode="auto">
          <a:xfrm>
            <a:off x="323528" y="261809"/>
            <a:ext cx="6408712" cy="430887"/>
          </a:xfrm>
          <a:prstGeom prst="rect">
            <a:avLst/>
          </a:prstGeom>
          <a:noFill/>
          <a:ln w="9525">
            <a:noFill/>
            <a:miter lim="800000"/>
            <a:headEnd/>
            <a:tailEnd/>
          </a:ln>
        </p:spPr>
        <p:txBody>
          <a:bodyPr wrap="square" lIns="0" tIns="0" rIns="0" bIns="0">
            <a:spAutoFit/>
          </a:bodyPr>
          <a:lstStyle/>
          <a:p>
            <a:pPr eaLnBrk="0" hangingPunct="0"/>
            <a:r>
              <a:rPr lang="en-US" sz="2800" b="1" dirty="0" smtClean="0">
                <a:solidFill>
                  <a:schemeClr val="tx2"/>
                </a:solidFill>
              </a:rPr>
              <a:t>Overview</a:t>
            </a:r>
            <a:endParaRPr lang="en-US" sz="2800" b="1" dirty="0">
              <a:solidFill>
                <a:schemeClr val="tx2"/>
              </a:solidFill>
            </a:endParaRPr>
          </a:p>
        </p:txBody>
      </p:sp>
      <p:sp>
        <p:nvSpPr>
          <p:cNvPr id="7" name="TextBox 6"/>
          <p:cNvSpPr txBox="1"/>
          <p:nvPr/>
        </p:nvSpPr>
        <p:spPr>
          <a:xfrm>
            <a:off x="395536" y="1412776"/>
            <a:ext cx="6917278" cy="3970318"/>
          </a:xfrm>
          <a:prstGeom prst="rect">
            <a:avLst/>
          </a:prstGeom>
          <a:noFill/>
        </p:spPr>
        <p:txBody>
          <a:bodyPr wrap="none" rtlCol="0">
            <a:spAutoFit/>
          </a:bodyPr>
          <a:lstStyle/>
          <a:p>
            <a:r>
              <a:rPr lang="en-US" b="1" dirty="0" smtClean="0"/>
              <a:t>Introduction</a:t>
            </a:r>
          </a:p>
          <a:p>
            <a:r>
              <a:rPr lang="en-US" dirty="0" smtClean="0"/>
              <a:t>	Terahertz unique properties</a:t>
            </a:r>
          </a:p>
          <a:p>
            <a:r>
              <a:rPr lang="en-US" dirty="0" smtClean="0"/>
              <a:t>	Technology evolution</a:t>
            </a:r>
          </a:p>
          <a:p>
            <a:r>
              <a:rPr lang="en-US" dirty="0" smtClean="0"/>
              <a:t>	Terahertz roadmap initiative</a:t>
            </a:r>
          </a:p>
          <a:p>
            <a:endParaRPr lang="en-US" dirty="0" smtClean="0"/>
          </a:p>
          <a:p>
            <a:r>
              <a:rPr lang="en-US" b="1" dirty="0" smtClean="0"/>
              <a:t>Miniaturized terahertz systems for imaging and spectroscopy</a:t>
            </a:r>
          </a:p>
          <a:p>
            <a:r>
              <a:rPr lang="en-US" dirty="0" smtClean="0"/>
              <a:t>	Nonlinear mixing in CMOS technology</a:t>
            </a:r>
          </a:p>
          <a:p>
            <a:r>
              <a:rPr lang="en-US" dirty="0" smtClean="0"/>
              <a:t>	Spectroscopic imaging camera</a:t>
            </a:r>
          </a:p>
          <a:p>
            <a:r>
              <a:rPr lang="en-US" dirty="0" smtClean="0"/>
              <a:t>	Spectroscopy system</a:t>
            </a:r>
          </a:p>
          <a:p>
            <a:r>
              <a:rPr lang="en-US" dirty="0" smtClean="0"/>
              <a:t>	3D </a:t>
            </a:r>
            <a:r>
              <a:rPr lang="en-US" dirty="0" err="1" smtClean="0"/>
              <a:t>microsystem</a:t>
            </a:r>
            <a:r>
              <a:rPr lang="en-US" dirty="0" smtClean="0"/>
              <a:t> integration</a:t>
            </a:r>
          </a:p>
          <a:p>
            <a:endParaRPr lang="en-US" dirty="0" smtClean="0"/>
          </a:p>
          <a:p>
            <a:r>
              <a:rPr lang="en-US" b="1" dirty="0" smtClean="0"/>
              <a:t>Free space network analyzer for application testing </a:t>
            </a:r>
          </a:p>
          <a:p>
            <a:endParaRPr lang="en-US" b="1" dirty="0" smtClean="0"/>
          </a:p>
          <a:p>
            <a:r>
              <a:rPr lang="en-US" b="1" dirty="0" smtClean="0"/>
              <a:t>Conclusions</a:t>
            </a:r>
          </a:p>
        </p:txBody>
      </p:sp>
      <p:sp>
        <p:nvSpPr>
          <p:cNvPr id="4" name="Rectangle 3"/>
          <p:cNvSpPr/>
          <p:nvPr/>
        </p:nvSpPr>
        <p:spPr>
          <a:xfrm flipV="1">
            <a:off x="251520" y="4365104"/>
            <a:ext cx="7704856" cy="50405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400" dirty="0" smtClean="0"/>
              <a:t>270 GHz to 370 GHz </a:t>
            </a:r>
            <a:r>
              <a:rPr lang="en-US" dirty="0" smtClean="0"/>
              <a:t>free space network analyzer</a:t>
            </a:r>
            <a:endParaRPr lang="en-US" dirty="0"/>
          </a:p>
        </p:txBody>
      </p:sp>
      <p:pic>
        <p:nvPicPr>
          <p:cNvPr id="432130" name="Picture 2"/>
          <p:cNvPicPr>
            <a:picLocks noChangeAspect="1" noChangeArrowheads="1"/>
          </p:cNvPicPr>
          <p:nvPr/>
        </p:nvPicPr>
        <p:blipFill>
          <a:blip r:embed="rId2" cstate="print"/>
          <a:srcRect/>
          <a:stretch>
            <a:fillRect/>
          </a:stretch>
        </p:blipFill>
        <p:spPr bwMode="auto">
          <a:xfrm>
            <a:off x="216024" y="1365002"/>
            <a:ext cx="8388424" cy="45842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space Network analyzer</a:t>
            </a:r>
            <a:endParaRPr lang="en-US" dirty="0"/>
          </a:p>
        </p:txBody>
      </p:sp>
      <p:pic>
        <p:nvPicPr>
          <p:cNvPr id="9" name="Picture 8" descr="2014-03-20 11.07.12.jpg"/>
          <p:cNvPicPr>
            <a:picLocks noChangeAspect="1"/>
          </p:cNvPicPr>
          <p:nvPr/>
        </p:nvPicPr>
        <p:blipFill>
          <a:blip r:embed="rId2" cstate="print"/>
          <a:stretch>
            <a:fillRect/>
          </a:stretch>
        </p:blipFill>
        <p:spPr>
          <a:xfrm rot="5400000">
            <a:off x="5958154" y="1394774"/>
            <a:ext cx="3312369" cy="2484277"/>
          </a:xfrm>
          <a:prstGeom prst="rect">
            <a:avLst/>
          </a:prstGeom>
        </p:spPr>
      </p:pic>
      <p:pic>
        <p:nvPicPr>
          <p:cNvPr id="11" name="Picture 10" descr="2014-03-20 11.07.45.jpg"/>
          <p:cNvPicPr>
            <a:picLocks noChangeAspect="1"/>
          </p:cNvPicPr>
          <p:nvPr/>
        </p:nvPicPr>
        <p:blipFill>
          <a:blip r:embed="rId3" cstate="print"/>
          <a:stretch>
            <a:fillRect/>
          </a:stretch>
        </p:blipFill>
        <p:spPr>
          <a:xfrm>
            <a:off x="5796136" y="4347102"/>
            <a:ext cx="3347864" cy="2510898"/>
          </a:xfrm>
          <a:prstGeom prst="rect">
            <a:avLst/>
          </a:prstGeom>
        </p:spPr>
      </p:pic>
      <p:pic>
        <p:nvPicPr>
          <p:cNvPr id="10" name="Picture 9" descr="IMG_2456.JPG"/>
          <p:cNvPicPr>
            <a:picLocks noChangeAspect="1"/>
          </p:cNvPicPr>
          <p:nvPr/>
        </p:nvPicPr>
        <p:blipFill>
          <a:blip r:embed="rId4" cstate="print"/>
          <a:stretch>
            <a:fillRect/>
          </a:stretch>
        </p:blipFill>
        <p:spPr>
          <a:xfrm>
            <a:off x="35496" y="1052736"/>
            <a:ext cx="5940152" cy="4455114"/>
          </a:xfrm>
          <a:prstGeom prst="rect">
            <a:avLst/>
          </a:prstGeom>
        </p:spPr>
      </p:pic>
      <p:sp>
        <p:nvSpPr>
          <p:cNvPr id="12" name="TextBox 11"/>
          <p:cNvSpPr txBox="1"/>
          <p:nvPr/>
        </p:nvSpPr>
        <p:spPr>
          <a:xfrm>
            <a:off x="35496" y="5589240"/>
            <a:ext cx="2903359" cy="369332"/>
          </a:xfrm>
          <a:prstGeom prst="rect">
            <a:avLst/>
          </a:prstGeom>
          <a:noFill/>
        </p:spPr>
        <p:txBody>
          <a:bodyPr wrap="none" rtlCol="0">
            <a:spAutoFit/>
          </a:bodyPr>
          <a:lstStyle/>
          <a:p>
            <a:r>
              <a:rPr lang="en-US" b="1" dirty="0" smtClean="0"/>
              <a:t>90 GHz to 120 GHz setup</a:t>
            </a:r>
            <a:endParaRPr lang="en-US" b="1" dirty="0"/>
          </a:p>
        </p:txBody>
      </p:sp>
      <p:sp>
        <p:nvSpPr>
          <p:cNvPr id="13" name="TextBox 12"/>
          <p:cNvSpPr txBox="1"/>
          <p:nvPr/>
        </p:nvSpPr>
        <p:spPr>
          <a:xfrm>
            <a:off x="3059832" y="5962054"/>
            <a:ext cx="2787943" cy="923330"/>
          </a:xfrm>
          <a:prstGeom prst="rect">
            <a:avLst/>
          </a:prstGeom>
          <a:noFill/>
        </p:spPr>
        <p:txBody>
          <a:bodyPr wrap="none" rtlCol="0">
            <a:spAutoFit/>
          </a:bodyPr>
          <a:lstStyle/>
          <a:p>
            <a:r>
              <a:rPr lang="en-US" b="1" dirty="0" err="1" smtClean="0"/>
              <a:t>Up:Tripler+antenna</a:t>
            </a:r>
            <a:endParaRPr lang="en-US" b="1" dirty="0" smtClean="0"/>
          </a:p>
          <a:p>
            <a:r>
              <a:rPr lang="en-US" b="1" dirty="0" smtClean="0"/>
              <a:t>Down: </a:t>
            </a:r>
            <a:r>
              <a:rPr lang="en-US" b="1" dirty="0" err="1" smtClean="0"/>
              <a:t>downconcersion</a:t>
            </a:r>
            <a:r>
              <a:rPr lang="en-US" b="1" dirty="0" smtClean="0"/>
              <a:t/>
            </a:r>
            <a:br>
              <a:rPr lang="en-US" b="1" dirty="0" smtClean="0"/>
            </a:br>
            <a:r>
              <a:rPr lang="en-US" b="1" dirty="0" smtClean="0"/>
              <a:t>for operation in WR 2.8</a:t>
            </a:r>
            <a:endParaRPr lang="en-US"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Amplitude images at 345 GHz</a:t>
            </a:r>
            <a:endParaRPr lang="en-US" dirty="0"/>
          </a:p>
        </p:txBody>
      </p:sp>
      <p:pic>
        <p:nvPicPr>
          <p:cNvPr id="6" name="Picture 5" descr="setup2_s1_flipped"/>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1894582" y="1394362"/>
            <a:ext cx="2910468" cy="2178654"/>
          </a:xfrm>
          <a:prstGeom prst="rect">
            <a:avLst/>
          </a:prstGeom>
          <a:noFill/>
        </p:spPr>
      </p:pic>
      <p:grpSp>
        <p:nvGrpSpPr>
          <p:cNvPr id="530434" name="Group 53"/>
          <p:cNvGrpSpPr>
            <a:grpSpLocks/>
          </p:cNvGrpSpPr>
          <p:nvPr/>
        </p:nvGrpSpPr>
        <p:grpSpPr bwMode="auto">
          <a:xfrm>
            <a:off x="4918918" y="908720"/>
            <a:ext cx="2895600" cy="2844000"/>
            <a:chOff x="0" y="0"/>
            <a:chExt cx="28949" cy="28949"/>
          </a:xfrm>
        </p:grpSpPr>
        <p:pic>
          <p:nvPicPr>
            <p:cNvPr id="313" name="Picture 313"/>
            <p:cNvPicPr>
              <a:picLocks noChangeAspect="1" noChangeArrowheads="1"/>
            </p:cNvPicPr>
            <p:nvPr/>
          </p:nvPicPr>
          <p:blipFill>
            <a:blip r:embed="rId3" cstate="print"/>
            <a:srcRect l="2165" t="1093" r="9198" b="14455"/>
            <a:stretch>
              <a:fillRect/>
            </a:stretch>
          </p:blipFill>
          <p:spPr bwMode="auto">
            <a:xfrm rot="-5280000">
              <a:off x="2733" y="6960"/>
              <a:ext cx="18109" cy="18198"/>
            </a:xfrm>
            <a:prstGeom prst="rect">
              <a:avLst/>
            </a:prstGeom>
            <a:noFill/>
          </p:spPr>
        </p:pic>
        <p:sp>
          <p:nvSpPr>
            <p:cNvPr id="30" name="Text Box 7"/>
            <p:cNvSpPr txBox="1">
              <a:spLocks noChangeArrowheads="1"/>
            </p:cNvSpPr>
            <p:nvPr/>
          </p:nvSpPr>
          <p:spPr bwMode="auto">
            <a:xfrm>
              <a:off x="15844" y="10859"/>
              <a:ext cx="6151" cy="237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effectLst/>
                <a:latin typeface="Arial" pitchFamily="34" charset="0"/>
                <a:cs typeface="Arial" pitchFamily="34" charset="0"/>
              </a:endParaRPr>
            </a:p>
          </p:txBody>
        </p:sp>
        <p:sp>
          <p:nvSpPr>
            <p:cNvPr id="314" name="Rectangle 314"/>
            <p:cNvSpPr>
              <a:spLocks noChangeArrowheads="1"/>
            </p:cNvSpPr>
            <p:nvPr/>
          </p:nvSpPr>
          <p:spPr bwMode="auto">
            <a:xfrm>
              <a:off x="0" y="4315"/>
              <a:ext cx="28949" cy="2844"/>
            </a:xfrm>
            <a:prstGeom prst="rect">
              <a:avLst/>
            </a:prstGeom>
            <a:solidFill>
              <a:srgbClr val="FFFFFF"/>
            </a:solidFill>
            <a:ln w="25400">
              <a:solidFill>
                <a:srgbClr val="FFFFFF"/>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315" name="Rectangle 315"/>
            <p:cNvSpPr>
              <a:spLocks noChangeArrowheads="1"/>
            </p:cNvSpPr>
            <p:nvPr/>
          </p:nvSpPr>
          <p:spPr bwMode="auto">
            <a:xfrm rot="-5400000">
              <a:off x="-12775" y="13055"/>
              <a:ext cx="28949" cy="2839"/>
            </a:xfrm>
            <a:prstGeom prst="rect">
              <a:avLst/>
            </a:prstGeom>
            <a:solidFill>
              <a:srgbClr val="FFFFFF"/>
            </a:solidFill>
            <a:ln w="25400">
              <a:solidFill>
                <a:srgbClr val="FFFFFF"/>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5" name="Rectangle 1"/>
            <p:cNvSpPr>
              <a:spLocks noChangeArrowheads="1"/>
            </p:cNvSpPr>
            <p:nvPr/>
          </p:nvSpPr>
          <p:spPr bwMode="auto">
            <a:xfrm rot="-5400000">
              <a:off x="10891" y="10635"/>
              <a:ext cx="22149" cy="2172"/>
            </a:xfrm>
            <a:prstGeom prst="rect">
              <a:avLst/>
            </a:prstGeom>
            <a:solidFill>
              <a:srgbClr val="FFFFFF"/>
            </a:solidFill>
            <a:ln w="25400">
              <a:solidFill>
                <a:srgbClr val="FFFFFF"/>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grpSp>
      <p:pic>
        <p:nvPicPr>
          <p:cNvPr id="19" name="Picture 18" descr="C:\Users\jalfaro\Desktop\THz_image\setup2 card 250\setup2_card.jpg"/>
          <p:cNvPicPr/>
          <p:nvPr/>
        </p:nvPicPr>
        <p:blipFill>
          <a:blip r:embed="rId4"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1966590" y="3789040"/>
            <a:ext cx="2909198" cy="2176114"/>
          </a:xfrm>
          <a:prstGeom prst="rect">
            <a:avLst/>
          </a:prstGeom>
          <a:noFill/>
          <a:ln>
            <a:noFill/>
          </a:ln>
        </p:spPr>
      </p:pic>
      <p:grpSp>
        <p:nvGrpSpPr>
          <p:cNvPr id="530447" name="Group 50"/>
          <p:cNvGrpSpPr>
            <a:grpSpLocks/>
          </p:cNvGrpSpPr>
          <p:nvPr/>
        </p:nvGrpSpPr>
        <p:grpSpPr bwMode="auto">
          <a:xfrm>
            <a:off x="4918918" y="3184227"/>
            <a:ext cx="2965450" cy="3341117"/>
            <a:chOff x="0" y="0"/>
            <a:chExt cx="29666" cy="34135"/>
          </a:xfrm>
        </p:grpSpPr>
        <p:pic>
          <p:nvPicPr>
            <p:cNvPr id="3" name="Picture 6"/>
            <p:cNvPicPr>
              <a:picLocks noChangeAspect="1"/>
            </p:cNvPicPr>
            <p:nvPr/>
          </p:nvPicPr>
          <p:blipFill>
            <a:blip r:embed="rId5" cstate="print"/>
            <a:srcRect l="10104" t="8012" r="35925" b="632"/>
            <a:stretch>
              <a:fillRect/>
            </a:stretch>
          </p:blipFill>
          <p:spPr bwMode="auto">
            <a:xfrm rot="-5562050">
              <a:off x="4079" y="7037"/>
              <a:ext cx="18467" cy="18557"/>
            </a:xfrm>
            <a:prstGeom prst="rect">
              <a:avLst/>
            </a:prstGeom>
            <a:noFill/>
          </p:spPr>
        </p:pic>
        <p:sp>
          <p:nvSpPr>
            <p:cNvPr id="4" name="Rectangle 11"/>
            <p:cNvSpPr>
              <a:spLocks noChangeArrowheads="1"/>
            </p:cNvSpPr>
            <p:nvPr/>
          </p:nvSpPr>
          <p:spPr bwMode="auto">
            <a:xfrm rot="-5400000">
              <a:off x="-7755" y="15105"/>
              <a:ext cx="22147" cy="2171"/>
            </a:xfrm>
            <a:prstGeom prst="rect">
              <a:avLst/>
            </a:prstGeom>
            <a:solidFill>
              <a:srgbClr val="FFFFFF"/>
            </a:solidFill>
            <a:ln w="25400">
              <a:solidFill>
                <a:srgbClr val="FFFFFF"/>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22" name="Rectangle 22"/>
            <p:cNvSpPr>
              <a:spLocks noChangeArrowheads="1"/>
            </p:cNvSpPr>
            <p:nvPr/>
          </p:nvSpPr>
          <p:spPr bwMode="auto">
            <a:xfrm rot="-5400000">
              <a:off x="9098" y="19139"/>
              <a:ext cx="27801" cy="2191"/>
            </a:xfrm>
            <a:prstGeom prst="rect">
              <a:avLst/>
            </a:prstGeom>
            <a:solidFill>
              <a:srgbClr val="FFFFFF"/>
            </a:solidFill>
            <a:ln w="25400">
              <a:solidFill>
                <a:srgbClr val="FFFFFF"/>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31" name="Rectangle 31"/>
            <p:cNvSpPr>
              <a:spLocks noChangeArrowheads="1"/>
            </p:cNvSpPr>
            <p:nvPr/>
          </p:nvSpPr>
          <p:spPr bwMode="auto">
            <a:xfrm>
              <a:off x="0" y="25818"/>
              <a:ext cx="28949" cy="7689"/>
            </a:xfrm>
            <a:prstGeom prst="rect">
              <a:avLst/>
            </a:prstGeom>
            <a:solidFill>
              <a:srgbClr val="FFFFFF"/>
            </a:solidFill>
            <a:ln w="25400">
              <a:solidFill>
                <a:srgbClr val="FFFFFF"/>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44" name="Rectangle 44"/>
            <p:cNvSpPr>
              <a:spLocks noChangeArrowheads="1"/>
            </p:cNvSpPr>
            <p:nvPr/>
          </p:nvSpPr>
          <p:spPr bwMode="auto">
            <a:xfrm>
              <a:off x="717" y="0"/>
              <a:ext cx="28949" cy="7683"/>
            </a:xfrm>
            <a:prstGeom prst="rect">
              <a:avLst/>
            </a:prstGeom>
            <a:solidFill>
              <a:srgbClr val="FFFFFF"/>
            </a:solidFill>
            <a:ln w="25400">
              <a:solidFill>
                <a:srgbClr val="FFFFFF"/>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grpSp>
      <p:sp>
        <p:nvSpPr>
          <p:cNvPr id="32" name="TextBox 31"/>
          <p:cNvSpPr txBox="1"/>
          <p:nvPr/>
        </p:nvSpPr>
        <p:spPr>
          <a:xfrm>
            <a:off x="395536" y="4293096"/>
            <a:ext cx="1622560" cy="1323439"/>
          </a:xfrm>
          <a:prstGeom prst="rect">
            <a:avLst/>
          </a:prstGeom>
          <a:noFill/>
        </p:spPr>
        <p:txBody>
          <a:bodyPr wrap="none" rtlCol="0">
            <a:spAutoFit/>
          </a:bodyPr>
          <a:lstStyle/>
          <a:p>
            <a:r>
              <a:rPr lang="en-US" sz="2000" b="1" dirty="0" smtClean="0"/>
              <a:t>Plastic card</a:t>
            </a:r>
            <a:br>
              <a:rPr lang="en-US" sz="2000" b="1" dirty="0" smtClean="0"/>
            </a:br>
            <a:r>
              <a:rPr lang="en-US" sz="2000" b="1" dirty="0" smtClean="0"/>
              <a:t>with</a:t>
            </a:r>
            <a:br>
              <a:rPr lang="en-US" sz="2000" b="1" dirty="0" smtClean="0"/>
            </a:br>
            <a:r>
              <a:rPr lang="en-US" sz="2000" b="1" dirty="0" smtClean="0"/>
              <a:t>metal</a:t>
            </a:r>
            <a:br>
              <a:rPr lang="en-US" sz="2000" b="1" dirty="0" smtClean="0"/>
            </a:br>
            <a:r>
              <a:rPr lang="en-US" sz="2000" b="1" dirty="0" smtClean="0"/>
              <a:t>ribbon</a:t>
            </a:r>
            <a:endParaRPr lang="en-US" sz="2000" b="1" dirty="0"/>
          </a:p>
        </p:txBody>
      </p:sp>
      <p:sp>
        <p:nvSpPr>
          <p:cNvPr id="33" name="TextBox 32"/>
          <p:cNvSpPr txBox="1"/>
          <p:nvPr/>
        </p:nvSpPr>
        <p:spPr>
          <a:xfrm>
            <a:off x="323528" y="1772816"/>
            <a:ext cx="1507144" cy="1015663"/>
          </a:xfrm>
          <a:prstGeom prst="rect">
            <a:avLst/>
          </a:prstGeom>
          <a:noFill/>
        </p:spPr>
        <p:txBody>
          <a:bodyPr wrap="none" rtlCol="0">
            <a:spAutoFit/>
          </a:bodyPr>
          <a:lstStyle/>
          <a:p>
            <a:r>
              <a:rPr lang="en-US" sz="2000" b="1" dirty="0" smtClean="0"/>
              <a:t>Metal plate</a:t>
            </a:r>
            <a:br>
              <a:rPr lang="en-US" sz="2000" b="1" dirty="0" smtClean="0"/>
            </a:br>
            <a:r>
              <a:rPr lang="en-US" sz="2000" b="1" dirty="0" smtClean="0"/>
              <a:t>with</a:t>
            </a:r>
            <a:br>
              <a:rPr lang="en-US" sz="2000" b="1" dirty="0" smtClean="0"/>
            </a:br>
            <a:r>
              <a:rPr lang="en-US" sz="2000" b="1" dirty="0" smtClean="0"/>
              <a:t>holes</a:t>
            </a:r>
            <a:endParaRPr lang="en-US" sz="2000" b="1" dirty="0"/>
          </a:p>
        </p:txBody>
      </p:sp>
      <p:sp>
        <p:nvSpPr>
          <p:cNvPr id="34" name="Rectangle 33"/>
          <p:cNvSpPr/>
          <p:nvPr/>
        </p:nvSpPr>
        <p:spPr>
          <a:xfrm>
            <a:off x="5070993" y="1268760"/>
            <a:ext cx="1491114" cy="369332"/>
          </a:xfrm>
          <a:prstGeom prst="rect">
            <a:avLst/>
          </a:prstGeom>
        </p:spPr>
        <p:txBody>
          <a:bodyPr wrap="none">
            <a:spAutoFit/>
          </a:bodyPr>
          <a:lstStyle/>
          <a:p>
            <a:pPr lvl="0" algn="ctr" fontAlgn="base">
              <a:spcBef>
                <a:spcPct val="0"/>
              </a:spcBef>
              <a:spcAft>
                <a:spcPts val="1000"/>
              </a:spcAft>
            </a:pPr>
            <a:r>
              <a:rPr lang="en-US" b="1" dirty="0" smtClean="0">
                <a:latin typeface="Cambria" pitchFamily="18" charset="0"/>
                <a:cs typeface="Arial" pitchFamily="34" charset="0"/>
              </a:rPr>
              <a:t>D=10,05mm</a:t>
            </a:r>
          </a:p>
        </p:txBody>
      </p:sp>
      <p:sp>
        <p:nvSpPr>
          <p:cNvPr id="35" name="Rectangle 34"/>
          <p:cNvSpPr/>
          <p:nvPr/>
        </p:nvSpPr>
        <p:spPr>
          <a:xfrm>
            <a:off x="6953795" y="1700808"/>
            <a:ext cx="1029449" cy="369332"/>
          </a:xfrm>
          <a:prstGeom prst="rect">
            <a:avLst/>
          </a:prstGeom>
        </p:spPr>
        <p:txBody>
          <a:bodyPr wrap="none">
            <a:spAutoFit/>
          </a:bodyPr>
          <a:lstStyle/>
          <a:p>
            <a:pPr lvl="0" algn="ctr" fontAlgn="base">
              <a:spcBef>
                <a:spcPct val="0"/>
              </a:spcBef>
              <a:spcAft>
                <a:spcPts val="1000"/>
              </a:spcAft>
            </a:pPr>
            <a:r>
              <a:rPr lang="en-US" b="1" dirty="0" smtClean="0">
                <a:latin typeface="Cambria" pitchFamily="18" charset="0"/>
                <a:cs typeface="Arial" pitchFamily="34" charset="0"/>
              </a:rPr>
              <a:t>D=6mm</a:t>
            </a:r>
            <a:endParaRPr lang="en-US" sz="2000" b="1" dirty="0" smtClean="0">
              <a:latin typeface="Cambria" pitchFamily="18" charset="0"/>
              <a:cs typeface="Arial" pitchFamily="34" charset="0"/>
            </a:endParaRPr>
          </a:p>
        </p:txBody>
      </p:sp>
      <p:sp>
        <p:nvSpPr>
          <p:cNvPr id="36" name="Rectangle 35"/>
          <p:cNvSpPr/>
          <p:nvPr/>
        </p:nvSpPr>
        <p:spPr>
          <a:xfrm>
            <a:off x="6948264" y="2348880"/>
            <a:ext cx="1218603" cy="369332"/>
          </a:xfrm>
          <a:prstGeom prst="rect">
            <a:avLst/>
          </a:prstGeom>
        </p:spPr>
        <p:txBody>
          <a:bodyPr wrap="none">
            <a:spAutoFit/>
          </a:bodyPr>
          <a:lstStyle/>
          <a:p>
            <a:pPr lvl="0" algn="ctr" fontAlgn="base">
              <a:spcBef>
                <a:spcPct val="0"/>
              </a:spcBef>
              <a:spcAft>
                <a:spcPts val="1000"/>
              </a:spcAft>
            </a:pPr>
            <a:r>
              <a:rPr lang="en-US" b="1" dirty="0" smtClean="0">
                <a:latin typeface="Cambria" pitchFamily="18" charset="0"/>
                <a:cs typeface="Arial" pitchFamily="34" charset="0"/>
              </a:rPr>
              <a:t>D=4,5mm</a:t>
            </a:r>
            <a:endParaRPr lang="en-US" sz="2000" b="1" dirty="0" smtClean="0">
              <a:latin typeface="Cambria" pitchFamily="18" charset="0"/>
              <a:cs typeface="Arial" pitchFamily="34" charset="0"/>
            </a:endParaRPr>
          </a:p>
        </p:txBody>
      </p:sp>
      <p:sp>
        <p:nvSpPr>
          <p:cNvPr id="37" name="Rectangle 36"/>
          <p:cNvSpPr/>
          <p:nvPr/>
        </p:nvSpPr>
        <p:spPr>
          <a:xfrm>
            <a:off x="5647058" y="2852936"/>
            <a:ext cx="1218603" cy="369332"/>
          </a:xfrm>
          <a:prstGeom prst="rect">
            <a:avLst/>
          </a:prstGeom>
        </p:spPr>
        <p:txBody>
          <a:bodyPr wrap="none">
            <a:spAutoFit/>
          </a:bodyPr>
          <a:lstStyle/>
          <a:p>
            <a:pPr lvl="0" algn="ctr" fontAlgn="base">
              <a:spcBef>
                <a:spcPct val="0"/>
              </a:spcBef>
              <a:spcAft>
                <a:spcPts val="1000"/>
              </a:spcAft>
            </a:pPr>
            <a:r>
              <a:rPr lang="en-US" b="1" dirty="0" smtClean="0">
                <a:latin typeface="Cambria" pitchFamily="18" charset="0"/>
                <a:cs typeface="Arial" pitchFamily="34" charset="0"/>
              </a:rPr>
              <a:t>D=3,5mm</a:t>
            </a:r>
            <a:endParaRPr lang="en-US" sz="2000" b="1" dirty="0" smtClean="0">
              <a:latin typeface="Cambria" pitchFamily="18" charset="0"/>
              <a:cs typeface="Arial" pitchFamily="34" charset="0"/>
            </a:endParaRPr>
          </a:p>
        </p:txBody>
      </p:sp>
      <p:sp>
        <p:nvSpPr>
          <p:cNvPr id="38" name="Rectangle 37"/>
          <p:cNvSpPr/>
          <p:nvPr/>
        </p:nvSpPr>
        <p:spPr>
          <a:xfrm>
            <a:off x="4788024" y="2483604"/>
            <a:ext cx="1218603" cy="369332"/>
          </a:xfrm>
          <a:prstGeom prst="rect">
            <a:avLst/>
          </a:prstGeom>
        </p:spPr>
        <p:txBody>
          <a:bodyPr wrap="none">
            <a:spAutoFit/>
          </a:bodyPr>
          <a:lstStyle/>
          <a:p>
            <a:pPr lvl="0" algn="ctr" fontAlgn="base">
              <a:spcBef>
                <a:spcPct val="0"/>
              </a:spcBef>
              <a:spcAft>
                <a:spcPts val="1000"/>
              </a:spcAft>
            </a:pPr>
            <a:r>
              <a:rPr lang="en-US" b="1" dirty="0" smtClean="0">
                <a:latin typeface="Cambria" pitchFamily="18" charset="0"/>
                <a:cs typeface="Arial" pitchFamily="34" charset="0"/>
              </a:rPr>
              <a:t>D=2,7mm</a:t>
            </a:r>
            <a:endParaRPr lang="en-US" sz="2000" b="1" dirty="0" smtClean="0">
              <a:latin typeface="Cambria" pitchFamily="18"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4"/>
          <p:cNvSpPr txBox="1">
            <a:spLocks noChangeArrowheads="1"/>
          </p:cNvSpPr>
          <p:nvPr>
            <p:custDataLst>
              <p:tags r:id="rId2"/>
            </p:custDataLst>
          </p:nvPr>
        </p:nvSpPr>
        <p:spPr bwMode="auto">
          <a:xfrm>
            <a:off x="323528" y="261809"/>
            <a:ext cx="6408712" cy="430887"/>
          </a:xfrm>
          <a:prstGeom prst="rect">
            <a:avLst/>
          </a:prstGeom>
          <a:noFill/>
          <a:ln w="9525">
            <a:noFill/>
            <a:miter lim="800000"/>
            <a:headEnd/>
            <a:tailEnd/>
          </a:ln>
        </p:spPr>
        <p:txBody>
          <a:bodyPr wrap="square" lIns="0" tIns="0" rIns="0" bIns="0">
            <a:spAutoFit/>
          </a:bodyPr>
          <a:lstStyle/>
          <a:p>
            <a:pPr algn="ctr" eaLnBrk="0" hangingPunct="0"/>
            <a:r>
              <a:rPr lang="en-US" sz="2800" b="1" dirty="0" smtClean="0">
                <a:solidFill>
                  <a:schemeClr val="tx2"/>
                </a:solidFill>
              </a:rPr>
              <a:t>THz radiation: Unique properties</a:t>
            </a:r>
            <a:endParaRPr lang="en-US" sz="2800" b="1" dirty="0">
              <a:solidFill>
                <a:schemeClr val="tx2"/>
              </a:solidFill>
            </a:endParaRPr>
          </a:p>
        </p:txBody>
      </p:sp>
      <p:pic>
        <p:nvPicPr>
          <p:cNvPr id="22531" name="Picture 4"/>
          <p:cNvPicPr>
            <a:picLocks noChangeAspect="1" noChangeArrowheads="1"/>
          </p:cNvPicPr>
          <p:nvPr/>
        </p:nvPicPr>
        <p:blipFill>
          <a:blip r:embed="rId4" cstate="print"/>
          <a:srcRect/>
          <a:stretch>
            <a:fillRect/>
          </a:stretch>
        </p:blipFill>
        <p:spPr bwMode="auto">
          <a:xfrm>
            <a:off x="199221" y="1125538"/>
            <a:ext cx="8287554" cy="2231454"/>
          </a:xfrm>
          <a:prstGeom prst="rect">
            <a:avLst/>
          </a:prstGeom>
          <a:noFill/>
          <a:ln w="9525">
            <a:noFill/>
            <a:miter lim="800000"/>
            <a:headEnd/>
            <a:tailEnd/>
          </a:ln>
        </p:spPr>
      </p:pic>
      <p:sp>
        <p:nvSpPr>
          <p:cNvPr id="22532" name="TextBox 5"/>
          <p:cNvSpPr txBox="1">
            <a:spLocks noChangeArrowheads="1"/>
          </p:cNvSpPr>
          <p:nvPr/>
        </p:nvSpPr>
        <p:spPr bwMode="auto">
          <a:xfrm>
            <a:off x="468313" y="3933825"/>
            <a:ext cx="184150" cy="400050"/>
          </a:xfrm>
          <a:prstGeom prst="rect">
            <a:avLst/>
          </a:prstGeom>
          <a:noFill/>
          <a:ln w="9525">
            <a:noFill/>
            <a:miter lim="800000"/>
            <a:headEnd/>
            <a:tailEnd/>
          </a:ln>
        </p:spPr>
        <p:txBody>
          <a:bodyPr wrap="none">
            <a:spAutoFit/>
          </a:bodyPr>
          <a:lstStyle/>
          <a:p>
            <a:endParaRPr lang="en-GB"/>
          </a:p>
        </p:txBody>
      </p:sp>
      <p:sp>
        <p:nvSpPr>
          <p:cNvPr id="22533" name="TextBox 6"/>
          <p:cNvSpPr txBox="1">
            <a:spLocks noChangeArrowheads="1"/>
          </p:cNvSpPr>
          <p:nvPr/>
        </p:nvSpPr>
        <p:spPr bwMode="auto">
          <a:xfrm>
            <a:off x="107504" y="3429000"/>
            <a:ext cx="8417241" cy="3000821"/>
          </a:xfrm>
          <a:prstGeom prst="rect">
            <a:avLst/>
          </a:prstGeom>
          <a:noFill/>
          <a:ln w="9525">
            <a:noFill/>
            <a:miter lim="800000"/>
            <a:headEnd/>
            <a:tailEnd/>
          </a:ln>
        </p:spPr>
        <p:txBody>
          <a:bodyPr wrap="none">
            <a:spAutoFit/>
          </a:bodyPr>
          <a:lstStyle/>
          <a:p>
            <a:pPr>
              <a:lnSpc>
                <a:spcPct val="150000"/>
              </a:lnSpc>
              <a:buFont typeface="Arial" pitchFamily="34" charset="0"/>
              <a:buChar char="•"/>
            </a:pPr>
            <a:r>
              <a:rPr lang="en-US" dirty="0"/>
              <a:t> THz radiation can </a:t>
            </a:r>
            <a:r>
              <a:rPr lang="en-US" b="1" dirty="0">
                <a:solidFill>
                  <a:srgbClr val="FF0000"/>
                </a:solidFill>
              </a:rPr>
              <a:t>penetrate</a:t>
            </a:r>
            <a:r>
              <a:rPr lang="en-US" dirty="0">
                <a:solidFill>
                  <a:srgbClr val="FF0000"/>
                </a:solidFill>
              </a:rPr>
              <a:t> </a:t>
            </a:r>
            <a:r>
              <a:rPr lang="en-US" dirty="0"/>
              <a:t>through non-polar materials (e.g. plastics, wood, clothing)</a:t>
            </a:r>
          </a:p>
          <a:p>
            <a:pPr>
              <a:lnSpc>
                <a:spcPct val="150000"/>
              </a:lnSpc>
              <a:buFont typeface="Arial" pitchFamily="34" charset="0"/>
              <a:buChar char="•"/>
            </a:pPr>
            <a:r>
              <a:rPr lang="en-US" dirty="0"/>
              <a:t> THz imaging has sub-mm </a:t>
            </a:r>
            <a:r>
              <a:rPr lang="en-US" b="1" dirty="0">
                <a:solidFill>
                  <a:srgbClr val="FF0000"/>
                </a:solidFill>
              </a:rPr>
              <a:t>resolution</a:t>
            </a:r>
          </a:p>
          <a:p>
            <a:pPr>
              <a:lnSpc>
                <a:spcPct val="150000"/>
              </a:lnSpc>
              <a:buFont typeface="Arial" pitchFamily="34" charset="0"/>
              <a:buChar char="•"/>
            </a:pPr>
            <a:r>
              <a:rPr lang="en-US" dirty="0"/>
              <a:t> THz spectroscopy </a:t>
            </a:r>
            <a:r>
              <a:rPr lang="en-US" b="1" dirty="0">
                <a:solidFill>
                  <a:srgbClr val="FF0000"/>
                </a:solidFill>
              </a:rPr>
              <a:t>identifies</a:t>
            </a:r>
            <a:r>
              <a:rPr lang="en-US" dirty="0"/>
              <a:t> specific materials (e.g. explosives)</a:t>
            </a:r>
          </a:p>
          <a:p>
            <a:pPr>
              <a:lnSpc>
                <a:spcPct val="150000"/>
              </a:lnSpc>
              <a:buFont typeface="Arial" pitchFamily="34" charset="0"/>
              <a:buChar char="•"/>
            </a:pPr>
            <a:r>
              <a:rPr lang="en-US" dirty="0"/>
              <a:t> THz radiation is </a:t>
            </a:r>
            <a:r>
              <a:rPr lang="en-US" b="1" dirty="0">
                <a:solidFill>
                  <a:srgbClr val="FF0000"/>
                </a:solidFill>
              </a:rPr>
              <a:t>non-ionizing</a:t>
            </a:r>
            <a:r>
              <a:rPr lang="en-US" dirty="0"/>
              <a:t> (and therefore safer than X-ray)</a:t>
            </a:r>
          </a:p>
          <a:p>
            <a:pPr>
              <a:lnSpc>
                <a:spcPct val="150000"/>
              </a:lnSpc>
              <a:buFont typeface="Arial" pitchFamily="34" charset="0"/>
              <a:buChar char="•"/>
            </a:pPr>
            <a:r>
              <a:rPr lang="en-US" dirty="0"/>
              <a:t> THz radiation is </a:t>
            </a:r>
            <a:r>
              <a:rPr lang="en-US" b="1" dirty="0">
                <a:solidFill>
                  <a:srgbClr val="FF0000"/>
                </a:solidFill>
              </a:rPr>
              <a:t>strongly absorbed </a:t>
            </a:r>
            <a:r>
              <a:rPr lang="en-US" b="1" dirty="0" smtClean="0">
                <a:solidFill>
                  <a:srgbClr val="FF0000"/>
                </a:solidFill>
              </a:rPr>
              <a:t>polar </a:t>
            </a:r>
            <a:r>
              <a:rPr lang="en-US" b="1" dirty="0">
                <a:solidFill>
                  <a:srgbClr val="FF0000"/>
                </a:solidFill>
              </a:rPr>
              <a:t>materials </a:t>
            </a:r>
            <a:r>
              <a:rPr lang="en-US" dirty="0"/>
              <a:t>(</a:t>
            </a:r>
            <a:r>
              <a:rPr lang="en-US" dirty="0" err="1"/>
              <a:t>e.g</a:t>
            </a:r>
            <a:r>
              <a:rPr lang="en-US" dirty="0"/>
              <a:t> water)</a:t>
            </a:r>
          </a:p>
          <a:p>
            <a:pPr>
              <a:lnSpc>
                <a:spcPct val="150000"/>
              </a:lnSpc>
              <a:buFont typeface="Arial" pitchFamily="34" charset="0"/>
              <a:buChar char="•"/>
            </a:pPr>
            <a:r>
              <a:rPr lang="en-US" dirty="0"/>
              <a:t> Enabler for extreme high data rate communication</a:t>
            </a:r>
          </a:p>
          <a:p>
            <a:pPr>
              <a:lnSpc>
                <a:spcPct val="150000"/>
              </a:lnSpc>
              <a:buFont typeface="Arial" pitchFamily="34" charset="0"/>
              <a:buChar char="•"/>
            </a:pPr>
            <a:r>
              <a:rPr lang="en-US" dirty="0"/>
              <a:t> Applications in the THz range continue to increase rapidly</a:t>
            </a:r>
          </a:p>
        </p:txBody>
      </p:sp>
      <p:sp>
        <p:nvSpPr>
          <p:cNvPr id="22534" name="Text Box 9"/>
          <p:cNvSpPr txBox="1">
            <a:spLocks noChangeArrowheads="1"/>
          </p:cNvSpPr>
          <p:nvPr/>
        </p:nvSpPr>
        <p:spPr bwMode="auto">
          <a:xfrm>
            <a:off x="6546850" y="548680"/>
            <a:ext cx="1873250" cy="336550"/>
          </a:xfrm>
          <a:prstGeom prst="rect">
            <a:avLst/>
          </a:prstGeom>
          <a:noFill/>
          <a:ln w="9525">
            <a:noFill/>
            <a:miter lim="800000"/>
            <a:headEnd/>
            <a:tailEnd/>
          </a:ln>
        </p:spPr>
        <p:txBody>
          <a:bodyPr wrap="none">
            <a:spAutoFit/>
          </a:bodyPr>
          <a:lstStyle/>
          <a:p>
            <a:r>
              <a:rPr lang="en-GB" sz="1600" b="1" dirty="0">
                <a:solidFill>
                  <a:schemeClr val="tx2"/>
                </a:solidFill>
              </a:rPr>
              <a:t>1 THz = 1000 GHz</a:t>
            </a:r>
          </a:p>
        </p:txBody>
      </p:sp>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TextBox 2"/>
          <p:cNvSpPr txBox="1"/>
          <p:nvPr/>
        </p:nvSpPr>
        <p:spPr>
          <a:xfrm>
            <a:off x="514330" y="1412776"/>
            <a:ext cx="7604967" cy="1785104"/>
          </a:xfrm>
          <a:prstGeom prst="rect">
            <a:avLst/>
          </a:prstGeom>
          <a:noFill/>
        </p:spPr>
        <p:txBody>
          <a:bodyPr wrap="none" rtlCol="0">
            <a:spAutoFit/>
          </a:bodyPr>
          <a:lstStyle/>
          <a:p>
            <a:pPr>
              <a:spcBef>
                <a:spcPts val="1200"/>
              </a:spcBef>
            </a:pPr>
            <a:r>
              <a:rPr lang="en-US" sz="2000" dirty="0" smtClean="0"/>
              <a:t>Focus on CMOS integration of terahertz circuits</a:t>
            </a:r>
          </a:p>
          <a:p>
            <a:pPr>
              <a:spcBef>
                <a:spcPts val="1200"/>
              </a:spcBef>
            </a:pPr>
            <a:r>
              <a:rPr lang="en-US" sz="2000" dirty="0" smtClean="0"/>
              <a:t>Excellent contacts to companies in the </a:t>
            </a:r>
            <a:r>
              <a:rPr lang="en-US" sz="2000" dirty="0" err="1" smtClean="0"/>
              <a:t>Brainport</a:t>
            </a:r>
            <a:r>
              <a:rPr lang="en-US" sz="2000" dirty="0" smtClean="0"/>
              <a:t> area and abroad</a:t>
            </a:r>
          </a:p>
          <a:p>
            <a:pPr>
              <a:spcBef>
                <a:spcPts val="1200"/>
              </a:spcBef>
            </a:pPr>
            <a:r>
              <a:rPr lang="en-US" sz="2000" dirty="0" smtClean="0"/>
              <a:t>Leading the Dutch terahertz roadmap initiative</a:t>
            </a:r>
          </a:p>
          <a:p>
            <a:pPr>
              <a:spcBef>
                <a:spcPts val="1200"/>
              </a:spcBef>
            </a:pPr>
            <a:r>
              <a:rPr lang="en-US" sz="2000" dirty="0" smtClean="0"/>
              <a:t>Long term view on terahertz integration in CMOS technology</a:t>
            </a:r>
          </a:p>
        </p:txBody>
      </p:sp>
      <p:sp>
        <p:nvSpPr>
          <p:cNvPr id="4" name="TextBox 3"/>
          <p:cNvSpPr txBox="1"/>
          <p:nvPr/>
        </p:nvSpPr>
        <p:spPr>
          <a:xfrm>
            <a:off x="511428" y="3717032"/>
            <a:ext cx="6409127" cy="2246769"/>
          </a:xfrm>
          <a:prstGeom prst="rect">
            <a:avLst/>
          </a:prstGeom>
          <a:noFill/>
        </p:spPr>
        <p:txBody>
          <a:bodyPr wrap="none" rtlCol="0">
            <a:spAutoFit/>
          </a:bodyPr>
          <a:lstStyle/>
          <a:p>
            <a:pPr>
              <a:spcBef>
                <a:spcPts val="1200"/>
              </a:spcBef>
            </a:pPr>
            <a:r>
              <a:rPr lang="en-US" sz="2000" b="1" dirty="0" smtClean="0"/>
              <a:t>Cooperation opportunities</a:t>
            </a:r>
          </a:p>
          <a:p>
            <a:pPr>
              <a:spcBef>
                <a:spcPts val="1200"/>
              </a:spcBef>
            </a:pPr>
            <a:r>
              <a:rPr lang="en-US" sz="2000" dirty="0" smtClean="0"/>
              <a:t>Joint lab building and demonstrations</a:t>
            </a:r>
          </a:p>
          <a:p>
            <a:pPr>
              <a:spcBef>
                <a:spcPts val="1200"/>
              </a:spcBef>
            </a:pPr>
            <a:r>
              <a:rPr lang="en-US" sz="2000" dirty="0" smtClean="0"/>
              <a:t>Joint research project proposals (Dutch and European)</a:t>
            </a:r>
          </a:p>
          <a:p>
            <a:pPr>
              <a:spcBef>
                <a:spcPts val="1200"/>
              </a:spcBef>
            </a:pPr>
            <a:r>
              <a:rPr lang="en-US" sz="2000" dirty="0" smtClean="0"/>
              <a:t>PhD and master projects/exchanges</a:t>
            </a:r>
          </a:p>
          <a:p>
            <a:pPr>
              <a:spcBef>
                <a:spcPts val="1200"/>
              </a:spcBef>
            </a:pPr>
            <a:r>
              <a:rPr lang="en-US" sz="2000" dirty="0" smtClean="0"/>
              <a:t>Joint professional educational program</a:t>
            </a:r>
            <a:endParaRPr lang="en-US"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88640"/>
            <a:ext cx="2619628" cy="492443"/>
          </a:xfrm>
          <a:prstGeom prst="rect">
            <a:avLst/>
          </a:prstGeom>
          <a:noFill/>
          <a:ln w="9525">
            <a:noFill/>
            <a:miter lim="800000"/>
            <a:headEnd/>
            <a:tailEnd/>
          </a:ln>
        </p:spPr>
        <p:txBody>
          <a:bodyPr lIns="0" tIns="0" rIns="0" bIns="0">
            <a:spAutoFit/>
          </a:bodyPr>
          <a:lstStyle/>
          <a:p>
            <a:pPr eaLnBrk="0" hangingPunct="0"/>
            <a:r>
              <a:rPr lang="en-US" sz="3200" b="1" dirty="0" smtClean="0">
                <a:solidFill>
                  <a:schemeClr val="tx2"/>
                </a:solidFill>
              </a:rPr>
              <a:t>Publications</a:t>
            </a:r>
            <a:endParaRPr lang="en-US" sz="3200" b="1" dirty="0">
              <a:solidFill>
                <a:schemeClr val="tx2"/>
              </a:solidFill>
            </a:endParaRPr>
          </a:p>
        </p:txBody>
      </p:sp>
      <p:sp>
        <p:nvSpPr>
          <p:cNvPr id="3" name="TextBox 10"/>
          <p:cNvSpPr txBox="1">
            <a:spLocks noChangeArrowheads="1"/>
          </p:cNvSpPr>
          <p:nvPr/>
        </p:nvSpPr>
        <p:spPr bwMode="auto">
          <a:xfrm>
            <a:off x="250825" y="1124744"/>
            <a:ext cx="8281988" cy="5355312"/>
          </a:xfrm>
          <a:prstGeom prst="rect">
            <a:avLst/>
          </a:prstGeom>
          <a:noFill/>
          <a:ln w="9525">
            <a:noFill/>
            <a:miter lim="800000"/>
            <a:headEnd/>
            <a:tailEnd/>
          </a:ln>
        </p:spPr>
        <p:txBody>
          <a:bodyPr>
            <a:spAutoFit/>
          </a:bodyPr>
          <a:lstStyle/>
          <a:p>
            <a:r>
              <a:rPr lang="en-US" sz="1600" dirty="0"/>
              <a:t>M. </a:t>
            </a:r>
            <a:r>
              <a:rPr lang="en-US" sz="1600" dirty="0" smtClean="0"/>
              <a:t>K. Matters-Kammerer </a:t>
            </a:r>
            <a:r>
              <a:rPr lang="en-US" sz="1600" dirty="0"/>
              <a:t>et al., </a:t>
            </a:r>
            <a:r>
              <a:rPr lang="en-US" sz="1600" dirty="0">
                <a:hlinkClick r:id="rId2"/>
              </a:rPr>
              <a:t>RF Characterization of Schottky Diodes in 65-nm CMOS</a:t>
            </a:r>
            <a:r>
              <a:rPr lang="en-US" sz="1600" dirty="0"/>
              <a:t>, IEEE TRANSACTIONS ON ELECTRON DEVICES,   </a:t>
            </a:r>
            <a:r>
              <a:rPr lang="en-US" sz="1600" dirty="0" smtClean="0"/>
              <a:t>Volume</a:t>
            </a:r>
            <a:r>
              <a:rPr lang="en-US" sz="1600" dirty="0"/>
              <a:t>: 57   Issue: 5   Pages: 1063-1068 , May </a:t>
            </a:r>
            <a:r>
              <a:rPr lang="en-US" sz="1600" dirty="0" smtClean="0"/>
              <a:t>2010. </a:t>
            </a:r>
            <a:endParaRPr lang="en-US" sz="1600" dirty="0"/>
          </a:p>
          <a:p>
            <a:endParaRPr lang="en-US" sz="1600" dirty="0"/>
          </a:p>
          <a:p>
            <a:r>
              <a:rPr lang="en-US" sz="1600" dirty="0" smtClean="0"/>
              <a:t>X. Hu, L. Tripodi, M.K. Matters-Kammerer, </a:t>
            </a:r>
            <a:r>
              <a:rPr lang="en-US" sz="1600" dirty="0"/>
              <a:t>et al</a:t>
            </a:r>
            <a:r>
              <a:rPr lang="en-US" sz="1600" dirty="0" smtClean="0"/>
              <a:t>., </a:t>
            </a:r>
            <a:r>
              <a:rPr lang="en-US" sz="1600" dirty="0" smtClean="0">
                <a:hlinkClick r:id="rId3" action="ppaction://hlinkfile"/>
              </a:rPr>
              <a:t>65-nm </a:t>
            </a:r>
            <a:r>
              <a:rPr lang="en-US" sz="1600" dirty="0">
                <a:hlinkClick r:id="rId3" action="ppaction://hlinkfile"/>
              </a:rPr>
              <a:t>CMOS Monolithically Integrated </a:t>
            </a:r>
            <a:r>
              <a:rPr lang="en-US" sz="1600" dirty="0" err="1">
                <a:hlinkClick r:id="rId3" action="ppaction://hlinkfile"/>
              </a:rPr>
              <a:t>Subterahertz</a:t>
            </a:r>
            <a:r>
              <a:rPr lang="en-US" sz="1600" dirty="0">
                <a:hlinkClick r:id="rId3" action="ppaction://hlinkfile"/>
              </a:rPr>
              <a:t> Transmitter </a:t>
            </a:r>
            <a:r>
              <a:rPr lang="en-US" sz="1600" dirty="0" smtClean="0"/>
              <a:t>, IEEE </a:t>
            </a:r>
            <a:r>
              <a:rPr lang="en-US" sz="1600" dirty="0"/>
              <a:t>ELECTRON DEVICE LETTERS  Volume: 32   Issue: 9   Pages: 1182-1184 , Published: SEP </a:t>
            </a:r>
            <a:r>
              <a:rPr lang="en-US" sz="1600" dirty="0" smtClean="0"/>
              <a:t>2011. </a:t>
            </a:r>
          </a:p>
          <a:p>
            <a:endParaRPr lang="en-US" sz="1600" dirty="0" smtClean="0"/>
          </a:p>
          <a:p>
            <a:pPr lvl="0" fontAlgn="base">
              <a:spcBef>
                <a:spcPct val="0"/>
              </a:spcBef>
              <a:spcAft>
                <a:spcPct val="0"/>
              </a:spcAft>
            </a:pPr>
            <a:r>
              <a:rPr lang="en-US" sz="1600" dirty="0" smtClean="0"/>
              <a:t>L. Tripodi, X. Hu, R. Goetzen, et al., Broadband </a:t>
            </a:r>
            <a:r>
              <a:rPr lang="en-US" sz="1600" dirty="0" smtClean="0">
                <a:hlinkClick r:id="rId3" action="ppaction://hlinkfile"/>
              </a:rPr>
              <a:t>CMOS Millimeter-Wave Frequency Multiplier with Vivaldi Antenna in 3-D Chip-Scale Packaging</a:t>
            </a:r>
            <a:r>
              <a:rPr lang="en-US" sz="1600" dirty="0" smtClean="0"/>
              <a:t>, Trans. MTT, Vol. 60, no. 12, part 1, pp. 3761-3768, 2012.</a:t>
            </a:r>
          </a:p>
          <a:p>
            <a:pPr lvl="0" fontAlgn="base">
              <a:spcBef>
                <a:spcPct val="0"/>
              </a:spcBef>
              <a:spcAft>
                <a:spcPct val="0"/>
              </a:spcAft>
            </a:pPr>
            <a:endParaRPr lang="en-US" sz="1600" dirty="0" smtClean="0"/>
          </a:p>
          <a:p>
            <a:r>
              <a:rPr lang="en-US" sz="1600" dirty="0" smtClean="0"/>
              <a:t>L. Tripodi, M.K. Matters-Kammerer, 26th European Conference on Solid-State Transducers (</a:t>
            </a:r>
            <a:r>
              <a:rPr lang="en-US" sz="1600" dirty="0" err="1" smtClean="0"/>
              <a:t>Eurosensors</a:t>
            </a:r>
            <a:r>
              <a:rPr lang="en-US" sz="1600" dirty="0" smtClean="0"/>
              <a:t>), </a:t>
            </a:r>
            <a:r>
              <a:rPr lang="en-US" sz="1600" dirty="0" smtClean="0">
                <a:hlinkClick r:id="rId4" action="ppaction://hlinkfile"/>
              </a:rPr>
              <a:t>Broadband terahertz and sub-terahertz CMOS modules for imaging and spectroscopy applications</a:t>
            </a:r>
            <a:r>
              <a:rPr lang="en-US" sz="1600" dirty="0" smtClean="0"/>
              <a:t>, Volume: 47 Pages: 1491-1497, Sep. 2012.</a:t>
            </a:r>
          </a:p>
          <a:p>
            <a:endParaRPr lang="en-US" sz="1600" dirty="0" smtClean="0"/>
          </a:p>
          <a:p>
            <a:r>
              <a:rPr lang="en-US" sz="1600" dirty="0" smtClean="0"/>
              <a:t>L. Tripodi, M.K. Matters-Kammerer, et al., </a:t>
            </a:r>
            <a:r>
              <a:rPr lang="en-US" sz="1600" dirty="0" smtClean="0">
                <a:hlinkClick r:id="rId4" action="ppaction://hlinkfile"/>
              </a:rPr>
              <a:t>Extremely wideband CMOS circuits for future THz applications, Analog Circuit Design</a:t>
            </a:r>
            <a:r>
              <a:rPr lang="en-US" sz="1600" dirty="0" smtClean="0"/>
              <a:t>, ISBN 978-94-007-1926-2, Springer, 2012. </a:t>
            </a:r>
            <a:r>
              <a:rPr lang="en-US" dirty="0"/>
              <a:t/>
            </a:r>
            <a:br>
              <a:rPr lang="en-US" dirty="0"/>
            </a:br>
            <a:endParaRPr lang="en-US" dirty="0"/>
          </a:p>
          <a:p>
            <a:r>
              <a:rPr lang="en-US" dirty="0"/>
              <a:t/>
            </a:r>
            <a:br>
              <a:rPr lang="en-US" dirty="0"/>
            </a:b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Slides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Teraview</a:t>
            </a:r>
            <a:r>
              <a:rPr lang="en-US" dirty="0" smtClean="0"/>
              <a:t>: CW Spectra 400</a:t>
            </a:r>
            <a:endParaRPr lang="en-US" dirty="0"/>
          </a:p>
        </p:txBody>
      </p:sp>
      <p:pic>
        <p:nvPicPr>
          <p:cNvPr id="233474" name="Picture 2"/>
          <p:cNvPicPr>
            <a:picLocks noChangeAspect="1" noChangeArrowheads="1"/>
          </p:cNvPicPr>
          <p:nvPr/>
        </p:nvPicPr>
        <p:blipFill>
          <a:blip r:embed="rId2" cstate="print"/>
          <a:srcRect/>
          <a:stretch>
            <a:fillRect/>
          </a:stretch>
        </p:blipFill>
        <p:spPr bwMode="auto">
          <a:xfrm>
            <a:off x="323528" y="1052736"/>
            <a:ext cx="2647950" cy="4562475"/>
          </a:xfrm>
          <a:prstGeom prst="rect">
            <a:avLst/>
          </a:prstGeom>
          <a:noFill/>
          <a:ln w="9525">
            <a:noFill/>
            <a:miter lim="800000"/>
            <a:headEnd/>
            <a:tailEnd/>
          </a:ln>
        </p:spPr>
      </p:pic>
      <p:sp>
        <p:nvSpPr>
          <p:cNvPr id="5" name="TextBox 4"/>
          <p:cNvSpPr txBox="1"/>
          <p:nvPr/>
        </p:nvSpPr>
        <p:spPr>
          <a:xfrm>
            <a:off x="3419872" y="5301208"/>
            <a:ext cx="4668907" cy="923330"/>
          </a:xfrm>
          <a:prstGeom prst="rect">
            <a:avLst/>
          </a:prstGeom>
          <a:noFill/>
        </p:spPr>
        <p:txBody>
          <a:bodyPr wrap="none" rtlCol="0">
            <a:spAutoFit/>
          </a:bodyPr>
          <a:lstStyle/>
          <a:p>
            <a:r>
              <a:rPr lang="en-US" dirty="0" smtClean="0"/>
              <a:t>Frequency range: up to 1.5 THz, </a:t>
            </a:r>
            <a:r>
              <a:rPr lang="en-US" dirty="0" err="1" smtClean="0"/>
              <a:t>cw</a:t>
            </a:r>
            <a:r>
              <a:rPr lang="en-US" dirty="0" smtClean="0"/>
              <a:t> tunable</a:t>
            </a:r>
          </a:p>
          <a:p>
            <a:r>
              <a:rPr lang="en-US" dirty="0" smtClean="0"/>
              <a:t>Scanning </a:t>
            </a:r>
            <a:r>
              <a:rPr lang="en-US" dirty="0" err="1" smtClean="0"/>
              <a:t>spead</a:t>
            </a:r>
            <a:r>
              <a:rPr lang="en-US" dirty="0" smtClean="0"/>
              <a:t>: typically 8 minutes</a:t>
            </a:r>
          </a:p>
          <a:p>
            <a:r>
              <a:rPr lang="en-US" dirty="0" smtClean="0"/>
              <a:t>Robust system</a:t>
            </a:r>
            <a:endParaRPr lang="en-US" dirty="0"/>
          </a:p>
        </p:txBody>
      </p:sp>
      <p:pic>
        <p:nvPicPr>
          <p:cNvPr id="233475" name="Picture 3"/>
          <p:cNvPicPr>
            <a:picLocks noChangeAspect="1" noChangeArrowheads="1"/>
          </p:cNvPicPr>
          <p:nvPr/>
        </p:nvPicPr>
        <p:blipFill>
          <a:blip r:embed="rId3" cstate="print"/>
          <a:srcRect/>
          <a:stretch>
            <a:fillRect/>
          </a:stretch>
        </p:blipFill>
        <p:spPr bwMode="auto">
          <a:xfrm>
            <a:off x="3347864" y="1268760"/>
            <a:ext cx="4798278" cy="3816424"/>
          </a:xfrm>
          <a:prstGeom prst="rect">
            <a:avLst/>
          </a:prstGeom>
          <a:noFill/>
          <a:ln w="9525">
            <a:noFill/>
            <a:miter lim="800000"/>
            <a:headEnd/>
            <a:tailEnd/>
          </a:ln>
        </p:spPr>
      </p:pic>
      <p:sp>
        <p:nvSpPr>
          <p:cNvPr id="7" name="TextBox 6"/>
          <p:cNvSpPr txBox="1"/>
          <p:nvPr/>
        </p:nvSpPr>
        <p:spPr>
          <a:xfrm>
            <a:off x="251520" y="5661248"/>
            <a:ext cx="2364750" cy="646331"/>
          </a:xfrm>
          <a:prstGeom prst="rect">
            <a:avLst/>
          </a:prstGeom>
          <a:noFill/>
        </p:spPr>
        <p:txBody>
          <a:bodyPr wrap="none" rtlCol="0">
            <a:spAutoFit/>
          </a:bodyPr>
          <a:lstStyle/>
          <a:p>
            <a:r>
              <a:rPr lang="en-US" dirty="0" smtClean="0"/>
              <a:t>53cm x 80cm x 76cm</a:t>
            </a:r>
          </a:p>
          <a:p>
            <a:r>
              <a:rPr lang="en-US" dirty="0" smtClean="0"/>
              <a:t>100 kg</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err="1" smtClean="0"/>
              <a:t>Synview</a:t>
            </a:r>
            <a:r>
              <a:rPr lang="en-US" b="0" dirty="0" smtClean="0"/>
              <a:t>: Electronic single pixel terahertz systems</a:t>
            </a:r>
            <a:endParaRPr lang="en-US" dirty="0"/>
          </a:p>
        </p:txBody>
      </p:sp>
      <p:sp>
        <p:nvSpPr>
          <p:cNvPr id="4" name="Content Placeholder 3"/>
          <p:cNvSpPr>
            <a:spLocks noGrp="1"/>
          </p:cNvSpPr>
          <p:nvPr>
            <p:ph idx="1"/>
          </p:nvPr>
        </p:nvSpPr>
        <p:spPr>
          <a:xfrm>
            <a:off x="611188" y="1196975"/>
            <a:ext cx="271228" cy="369332"/>
          </a:xfrm>
          <a:prstGeom prst="rect">
            <a:avLst/>
          </a:prstGeom>
        </p:spPr>
        <p:txBody>
          <a:bodyPr wrap="none">
            <a:spAutoFit/>
          </a:bodyPr>
          <a:lstStyle/>
          <a:p>
            <a:endParaRPr lang="en-US" b="0" dirty="0" smtClean="0"/>
          </a:p>
        </p:txBody>
      </p:sp>
      <p:pic>
        <p:nvPicPr>
          <p:cNvPr id="97282" name="Picture 2"/>
          <p:cNvPicPr>
            <a:picLocks noChangeAspect="1" noChangeArrowheads="1"/>
          </p:cNvPicPr>
          <p:nvPr/>
        </p:nvPicPr>
        <p:blipFill>
          <a:blip r:embed="rId2" cstate="print"/>
          <a:srcRect/>
          <a:stretch>
            <a:fillRect/>
          </a:stretch>
        </p:blipFill>
        <p:spPr bwMode="auto">
          <a:xfrm>
            <a:off x="251520" y="908720"/>
            <a:ext cx="3644183" cy="2351429"/>
          </a:xfrm>
          <a:prstGeom prst="rect">
            <a:avLst/>
          </a:prstGeom>
          <a:noFill/>
          <a:ln w="9525">
            <a:noFill/>
            <a:miter lim="800000"/>
            <a:headEnd/>
            <a:tailEnd/>
          </a:ln>
        </p:spPr>
      </p:pic>
      <p:pic>
        <p:nvPicPr>
          <p:cNvPr id="97284" name="Picture 4"/>
          <p:cNvPicPr>
            <a:picLocks noChangeAspect="1" noChangeArrowheads="1"/>
          </p:cNvPicPr>
          <p:nvPr/>
        </p:nvPicPr>
        <p:blipFill>
          <a:blip r:embed="rId3" cstate="print"/>
          <a:srcRect/>
          <a:stretch>
            <a:fillRect/>
          </a:stretch>
        </p:blipFill>
        <p:spPr bwMode="auto">
          <a:xfrm>
            <a:off x="7380312" y="1124744"/>
            <a:ext cx="1457325" cy="4514850"/>
          </a:xfrm>
          <a:prstGeom prst="rect">
            <a:avLst/>
          </a:prstGeom>
          <a:noFill/>
          <a:ln w="9525">
            <a:noFill/>
            <a:miter lim="800000"/>
            <a:headEnd/>
            <a:tailEnd/>
          </a:ln>
        </p:spPr>
      </p:pic>
      <p:sp>
        <p:nvSpPr>
          <p:cNvPr id="7" name="TextBox 6"/>
          <p:cNvSpPr txBox="1"/>
          <p:nvPr/>
        </p:nvSpPr>
        <p:spPr>
          <a:xfrm>
            <a:off x="3923928" y="980728"/>
            <a:ext cx="2364750" cy="369332"/>
          </a:xfrm>
          <a:prstGeom prst="rect">
            <a:avLst/>
          </a:prstGeom>
          <a:noFill/>
        </p:spPr>
        <p:txBody>
          <a:bodyPr wrap="none" rtlCol="0">
            <a:spAutoFit/>
          </a:bodyPr>
          <a:lstStyle/>
          <a:p>
            <a:r>
              <a:rPr lang="en-US" dirty="0" smtClean="0"/>
              <a:t>90cm x 48cm x 15cm</a:t>
            </a:r>
            <a:endParaRPr lang="en-US" dirty="0"/>
          </a:p>
        </p:txBody>
      </p:sp>
      <p:sp>
        <p:nvSpPr>
          <p:cNvPr id="8" name="TextBox 7"/>
          <p:cNvSpPr txBox="1"/>
          <p:nvPr/>
        </p:nvSpPr>
        <p:spPr>
          <a:xfrm>
            <a:off x="4211960" y="3789040"/>
            <a:ext cx="2467342" cy="646331"/>
          </a:xfrm>
          <a:prstGeom prst="rect">
            <a:avLst/>
          </a:prstGeom>
          <a:noFill/>
        </p:spPr>
        <p:txBody>
          <a:bodyPr wrap="none" rtlCol="0">
            <a:spAutoFit/>
          </a:bodyPr>
          <a:lstStyle/>
          <a:p>
            <a:r>
              <a:rPr lang="en-US" b="1" dirty="0" smtClean="0"/>
              <a:t>Signal to noise ratio:</a:t>
            </a:r>
          </a:p>
          <a:p>
            <a:r>
              <a:rPr lang="en-US" dirty="0" smtClean="0"/>
              <a:t>typically 40 dB</a:t>
            </a:r>
            <a:endParaRPr lang="en-US" dirty="0"/>
          </a:p>
        </p:txBody>
      </p:sp>
      <p:pic>
        <p:nvPicPr>
          <p:cNvPr id="104449" name="Picture 1"/>
          <p:cNvPicPr>
            <a:picLocks noChangeAspect="1" noChangeArrowheads="1"/>
          </p:cNvPicPr>
          <p:nvPr/>
        </p:nvPicPr>
        <p:blipFill>
          <a:blip r:embed="rId4" cstate="print"/>
          <a:srcRect/>
          <a:stretch>
            <a:fillRect/>
          </a:stretch>
        </p:blipFill>
        <p:spPr bwMode="auto">
          <a:xfrm>
            <a:off x="228643" y="3284985"/>
            <a:ext cx="3695285" cy="3168352"/>
          </a:xfrm>
          <a:prstGeom prst="rect">
            <a:avLst/>
          </a:prstGeom>
          <a:noFill/>
          <a:ln w="9525">
            <a:noFill/>
            <a:miter lim="800000"/>
            <a:headEnd/>
            <a:tailEnd/>
          </a:ln>
        </p:spPr>
      </p:pic>
      <p:sp>
        <p:nvSpPr>
          <p:cNvPr id="10" name="Rectangle 9"/>
          <p:cNvSpPr/>
          <p:nvPr/>
        </p:nvSpPr>
        <p:spPr>
          <a:xfrm>
            <a:off x="4178081" y="1928446"/>
            <a:ext cx="2160240" cy="861774"/>
          </a:xfrm>
          <a:prstGeom prst="rect">
            <a:avLst/>
          </a:prstGeom>
        </p:spPr>
        <p:txBody>
          <a:bodyPr wrap="square">
            <a:spAutoFit/>
          </a:bodyPr>
          <a:lstStyle/>
          <a:p>
            <a:r>
              <a:rPr lang="en-US" sz="1600" dirty="0" smtClean="0"/>
              <a:t>0.07 THz – 0.11 THz</a:t>
            </a:r>
          </a:p>
          <a:p>
            <a:r>
              <a:rPr lang="en-US" sz="1600" dirty="0" smtClean="0"/>
              <a:t>0.23 THz – 0.32 THz</a:t>
            </a:r>
          </a:p>
          <a:p>
            <a:r>
              <a:rPr lang="en-US" sz="1600" dirty="0" smtClean="0"/>
              <a:t>0.84 THz – 0.87 THz</a:t>
            </a:r>
            <a:endParaRPr lang="en-US" sz="1600" dirty="0"/>
          </a:p>
        </p:txBody>
      </p:sp>
      <p:sp>
        <p:nvSpPr>
          <p:cNvPr id="11" name="TextBox 10"/>
          <p:cNvSpPr txBox="1"/>
          <p:nvPr/>
        </p:nvSpPr>
        <p:spPr>
          <a:xfrm>
            <a:off x="4178081" y="2790220"/>
            <a:ext cx="2698175" cy="646331"/>
          </a:xfrm>
          <a:prstGeom prst="rect">
            <a:avLst/>
          </a:prstGeom>
          <a:noFill/>
        </p:spPr>
        <p:txBody>
          <a:bodyPr wrap="none" rtlCol="0">
            <a:spAutoFit/>
          </a:bodyPr>
          <a:lstStyle/>
          <a:p>
            <a:r>
              <a:rPr lang="en-US" b="1" dirty="0" smtClean="0"/>
              <a:t>Speed:</a:t>
            </a:r>
          </a:p>
          <a:p>
            <a:r>
              <a:rPr lang="en-US" dirty="0" smtClean="0"/>
              <a:t>15 minutes for full image</a:t>
            </a:r>
            <a:endParaRPr lang="en-US" dirty="0"/>
          </a:p>
        </p:txBody>
      </p:sp>
      <p:sp>
        <p:nvSpPr>
          <p:cNvPr id="12" name="Rectangle 11"/>
          <p:cNvSpPr/>
          <p:nvPr/>
        </p:nvSpPr>
        <p:spPr>
          <a:xfrm>
            <a:off x="4178081" y="1556792"/>
            <a:ext cx="2249334" cy="369332"/>
          </a:xfrm>
          <a:prstGeom prst="rect">
            <a:avLst/>
          </a:prstGeom>
        </p:spPr>
        <p:txBody>
          <a:bodyPr wrap="none">
            <a:spAutoFit/>
          </a:bodyPr>
          <a:lstStyle/>
          <a:p>
            <a:r>
              <a:rPr lang="en-US" b="1" dirty="0" smtClean="0"/>
              <a:t>Frequency ranges:</a:t>
            </a:r>
            <a:endParaRPr lang="en-US" b="1"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Non-destructive testing techniques (NDT)</a:t>
            </a:r>
            <a:endParaRPr lang="en-US" dirty="0"/>
          </a:p>
        </p:txBody>
      </p:sp>
      <p:sp>
        <p:nvSpPr>
          <p:cNvPr id="4" name="TextBox 3"/>
          <p:cNvSpPr txBox="1"/>
          <p:nvPr/>
        </p:nvSpPr>
        <p:spPr>
          <a:xfrm>
            <a:off x="251520" y="3068960"/>
            <a:ext cx="1441420" cy="1200329"/>
          </a:xfrm>
          <a:prstGeom prst="rect">
            <a:avLst/>
          </a:prstGeom>
          <a:noFill/>
        </p:spPr>
        <p:txBody>
          <a:bodyPr wrap="none" rtlCol="0">
            <a:spAutoFit/>
          </a:bodyPr>
          <a:lstStyle/>
          <a:p>
            <a:pPr algn="ctr"/>
            <a:r>
              <a:rPr lang="en-US" b="1" dirty="0" smtClean="0"/>
              <a:t>Non</a:t>
            </a:r>
          </a:p>
          <a:p>
            <a:pPr algn="ctr"/>
            <a:r>
              <a:rPr lang="en-US" b="1" dirty="0" smtClean="0"/>
              <a:t>Destructive</a:t>
            </a:r>
          </a:p>
          <a:p>
            <a:pPr algn="ctr"/>
            <a:r>
              <a:rPr lang="en-US" b="1" dirty="0" smtClean="0"/>
              <a:t>Testing</a:t>
            </a:r>
          </a:p>
          <a:p>
            <a:pPr algn="ctr"/>
            <a:r>
              <a:rPr lang="en-US" b="1" dirty="0" smtClean="0"/>
              <a:t>methods</a:t>
            </a:r>
            <a:endParaRPr lang="en-US" b="1" dirty="0"/>
          </a:p>
        </p:txBody>
      </p:sp>
      <p:sp>
        <p:nvSpPr>
          <p:cNvPr id="5" name="TextBox 4"/>
          <p:cNvSpPr txBox="1"/>
          <p:nvPr/>
        </p:nvSpPr>
        <p:spPr>
          <a:xfrm>
            <a:off x="1979712" y="2060848"/>
            <a:ext cx="1941557" cy="646331"/>
          </a:xfrm>
          <a:prstGeom prst="rect">
            <a:avLst/>
          </a:prstGeom>
          <a:noFill/>
        </p:spPr>
        <p:txBody>
          <a:bodyPr wrap="none" rtlCol="0">
            <a:spAutoFit/>
          </a:bodyPr>
          <a:lstStyle/>
          <a:p>
            <a:pPr algn="ctr"/>
            <a:r>
              <a:rPr lang="en-US" b="1" dirty="0" smtClean="0"/>
              <a:t>Conventional</a:t>
            </a:r>
            <a:br>
              <a:rPr lang="en-US" b="1" dirty="0" smtClean="0"/>
            </a:br>
            <a:r>
              <a:rPr lang="en-US" b="1" dirty="0" smtClean="0"/>
              <a:t>NDT techniques</a:t>
            </a:r>
            <a:endParaRPr lang="en-US" b="1" dirty="0"/>
          </a:p>
        </p:txBody>
      </p:sp>
      <p:sp>
        <p:nvSpPr>
          <p:cNvPr id="6" name="TextBox 5"/>
          <p:cNvSpPr txBox="1"/>
          <p:nvPr/>
        </p:nvSpPr>
        <p:spPr>
          <a:xfrm>
            <a:off x="2051720" y="4365104"/>
            <a:ext cx="1941557" cy="646331"/>
          </a:xfrm>
          <a:prstGeom prst="rect">
            <a:avLst/>
          </a:prstGeom>
          <a:noFill/>
        </p:spPr>
        <p:txBody>
          <a:bodyPr wrap="none" rtlCol="0">
            <a:spAutoFit/>
          </a:bodyPr>
          <a:lstStyle/>
          <a:p>
            <a:pPr algn="ctr"/>
            <a:r>
              <a:rPr lang="en-US" b="1" dirty="0" smtClean="0"/>
              <a:t>Terahertz based</a:t>
            </a:r>
            <a:br>
              <a:rPr lang="en-US" b="1" dirty="0" smtClean="0"/>
            </a:br>
            <a:r>
              <a:rPr lang="en-US" b="1" dirty="0" smtClean="0"/>
              <a:t>NDT techniques</a:t>
            </a:r>
            <a:endParaRPr lang="en-US" b="1" dirty="0"/>
          </a:p>
        </p:txBody>
      </p:sp>
      <p:sp>
        <p:nvSpPr>
          <p:cNvPr id="7" name="TextBox 6"/>
          <p:cNvSpPr txBox="1"/>
          <p:nvPr/>
        </p:nvSpPr>
        <p:spPr>
          <a:xfrm>
            <a:off x="4830172" y="2996952"/>
            <a:ext cx="1402948" cy="369332"/>
          </a:xfrm>
          <a:prstGeom prst="rect">
            <a:avLst/>
          </a:prstGeom>
          <a:noFill/>
        </p:spPr>
        <p:txBody>
          <a:bodyPr wrap="none" rtlCol="0">
            <a:spAutoFit/>
          </a:bodyPr>
          <a:lstStyle/>
          <a:p>
            <a:r>
              <a:rPr lang="en-US" b="1" dirty="0" smtClean="0"/>
              <a:t>Ultrasound</a:t>
            </a:r>
            <a:endParaRPr lang="en-US" b="1" dirty="0"/>
          </a:p>
        </p:txBody>
      </p:sp>
      <p:sp>
        <p:nvSpPr>
          <p:cNvPr id="8" name="TextBox 7"/>
          <p:cNvSpPr txBox="1"/>
          <p:nvPr/>
        </p:nvSpPr>
        <p:spPr>
          <a:xfrm>
            <a:off x="4974188" y="1556792"/>
            <a:ext cx="761747" cy="369332"/>
          </a:xfrm>
          <a:prstGeom prst="rect">
            <a:avLst/>
          </a:prstGeom>
          <a:noFill/>
        </p:spPr>
        <p:txBody>
          <a:bodyPr wrap="none" rtlCol="0">
            <a:spAutoFit/>
          </a:bodyPr>
          <a:lstStyle/>
          <a:p>
            <a:r>
              <a:rPr lang="en-US" b="1" dirty="0" smtClean="0"/>
              <a:t>X-ray</a:t>
            </a:r>
            <a:endParaRPr lang="en-US" b="1" dirty="0"/>
          </a:p>
        </p:txBody>
      </p:sp>
      <p:sp>
        <p:nvSpPr>
          <p:cNvPr id="9" name="TextBox 8"/>
          <p:cNvSpPr txBox="1"/>
          <p:nvPr/>
        </p:nvSpPr>
        <p:spPr>
          <a:xfrm>
            <a:off x="4550028" y="1990581"/>
            <a:ext cx="1736374" cy="646331"/>
          </a:xfrm>
          <a:prstGeom prst="rect">
            <a:avLst/>
          </a:prstGeom>
          <a:noFill/>
        </p:spPr>
        <p:txBody>
          <a:bodyPr wrap="none" rtlCol="0">
            <a:spAutoFit/>
          </a:bodyPr>
          <a:lstStyle/>
          <a:p>
            <a:pPr algn="ctr"/>
            <a:r>
              <a:rPr lang="en-US" b="1" dirty="0" smtClean="0"/>
              <a:t>Infrared</a:t>
            </a:r>
            <a:br>
              <a:rPr lang="en-US" b="1" dirty="0" smtClean="0"/>
            </a:br>
            <a:r>
              <a:rPr lang="en-US" b="1" dirty="0" err="1" smtClean="0"/>
              <a:t>thermography</a:t>
            </a:r>
            <a:endParaRPr lang="en-US" b="1" dirty="0"/>
          </a:p>
        </p:txBody>
      </p:sp>
      <p:sp>
        <p:nvSpPr>
          <p:cNvPr id="11" name="Rectangle 10"/>
          <p:cNvSpPr/>
          <p:nvPr/>
        </p:nvSpPr>
        <p:spPr>
          <a:xfrm>
            <a:off x="4716016" y="4221088"/>
            <a:ext cx="3744416" cy="1077218"/>
          </a:xfrm>
          <a:prstGeom prst="rect">
            <a:avLst/>
          </a:prstGeom>
        </p:spPr>
        <p:txBody>
          <a:bodyPr wrap="square">
            <a:spAutoFit/>
          </a:bodyPr>
          <a:lstStyle/>
          <a:p>
            <a:pPr>
              <a:spcAft>
                <a:spcPts val="600"/>
              </a:spcAft>
            </a:pPr>
            <a:r>
              <a:rPr lang="en-US" b="1" dirty="0" smtClean="0"/>
              <a:t>Terahertz spectroscopy</a:t>
            </a:r>
          </a:p>
          <a:p>
            <a:pPr>
              <a:spcAft>
                <a:spcPts val="600"/>
              </a:spcAft>
            </a:pPr>
            <a:r>
              <a:rPr lang="en-US" b="1" dirty="0" smtClean="0"/>
              <a:t>Terahertz imaging</a:t>
            </a:r>
          </a:p>
          <a:p>
            <a:pPr>
              <a:spcAft>
                <a:spcPts val="600"/>
              </a:spcAft>
            </a:pPr>
            <a:r>
              <a:rPr lang="en-US" b="1" dirty="0" smtClean="0"/>
              <a:t>Terahertz tomography</a:t>
            </a:r>
            <a:endParaRPr lang="en-US" b="1" dirty="0"/>
          </a:p>
        </p:txBody>
      </p:sp>
      <p:sp>
        <p:nvSpPr>
          <p:cNvPr id="12" name="TextBox 11"/>
          <p:cNvSpPr txBox="1"/>
          <p:nvPr/>
        </p:nvSpPr>
        <p:spPr>
          <a:xfrm>
            <a:off x="4542140" y="1052736"/>
            <a:ext cx="2078454" cy="369332"/>
          </a:xfrm>
          <a:prstGeom prst="rect">
            <a:avLst/>
          </a:prstGeom>
          <a:noFill/>
        </p:spPr>
        <p:txBody>
          <a:bodyPr wrap="none" rtlCol="0">
            <a:spAutoFit/>
          </a:bodyPr>
          <a:lstStyle/>
          <a:p>
            <a:r>
              <a:rPr lang="en-US" b="1" dirty="0" smtClean="0"/>
              <a:t>Visual inspection</a:t>
            </a:r>
            <a:endParaRPr lang="en-US" b="1" dirty="0"/>
          </a:p>
        </p:txBody>
      </p:sp>
      <p:sp>
        <p:nvSpPr>
          <p:cNvPr id="14" name="Left Brace 13"/>
          <p:cNvSpPr/>
          <p:nvPr/>
        </p:nvSpPr>
        <p:spPr>
          <a:xfrm>
            <a:off x="4139952" y="1052736"/>
            <a:ext cx="288032" cy="244827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Left Brace 14"/>
          <p:cNvSpPr/>
          <p:nvPr/>
        </p:nvSpPr>
        <p:spPr>
          <a:xfrm>
            <a:off x="4283968" y="4077072"/>
            <a:ext cx="288032" cy="129614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Left Brace 15"/>
          <p:cNvSpPr/>
          <p:nvPr/>
        </p:nvSpPr>
        <p:spPr>
          <a:xfrm>
            <a:off x="1691680" y="1772816"/>
            <a:ext cx="432048" cy="352839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Automotive paint: www.teraview.com</a:t>
            </a:r>
            <a:endParaRPr lang="en-US" dirty="0"/>
          </a:p>
        </p:txBody>
      </p:sp>
      <p:pic>
        <p:nvPicPr>
          <p:cNvPr id="121857" name="Picture 1"/>
          <p:cNvPicPr>
            <a:picLocks noChangeAspect="1" noChangeArrowheads="1"/>
          </p:cNvPicPr>
          <p:nvPr/>
        </p:nvPicPr>
        <p:blipFill>
          <a:blip r:embed="rId2" cstate="print"/>
          <a:srcRect/>
          <a:stretch>
            <a:fillRect/>
          </a:stretch>
        </p:blipFill>
        <p:spPr bwMode="auto">
          <a:xfrm>
            <a:off x="439947" y="1221680"/>
            <a:ext cx="2835909" cy="2495352"/>
          </a:xfrm>
          <a:prstGeom prst="rect">
            <a:avLst/>
          </a:prstGeom>
          <a:noFill/>
          <a:ln w="9525">
            <a:noFill/>
            <a:miter lim="800000"/>
            <a:headEnd/>
            <a:tailEnd/>
          </a:ln>
        </p:spPr>
      </p:pic>
      <p:pic>
        <p:nvPicPr>
          <p:cNvPr id="121858" name="Picture 2"/>
          <p:cNvPicPr>
            <a:picLocks noChangeAspect="1" noChangeArrowheads="1"/>
          </p:cNvPicPr>
          <p:nvPr/>
        </p:nvPicPr>
        <p:blipFill>
          <a:blip r:embed="rId3" cstate="print"/>
          <a:srcRect/>
          <a:stretch>
            <a:fillRect/>
          </a:stretch>
        </p:blipFill>
        <p:spPr bwMode="auto">
          <a:xfrm>
            <a:off x="72008" y="3994273"/>
            <a:ext cx="8964488" cy="2171031"/>
          </a:xfrm>
          <a:prstGeom prst="rect">
            <a:avLst/>
          </a:prstGeom>
          <a:noFill/>
          <a:ln w="9525">
            <a:noFill/>
            <a:miter lim="800000"/>
            <a:headEnd/>
            <a:tailEnd/>
          </a:ln>
        </p:spPr>
      </p:pic>
      <p:pic>
        <p:nvPicPr>
          <p:cNvPr id="121859" name="Picture 3"/>
          <p:cNvPicPr>
            <a:picLocks noChangeAspect="1" noChangeArrowheads="1"/>
          </p:cNvPicPr>
          <p:nvPr/>
        </p:nvPicPr>
        <p:blipFill>
          <a:blip r:embed="rId4" cstate="print"/>
          <a:srcRect/>
          <a:stretch>
            <a:fillRect/>
          </a:stretch>
        </p:blipFill>
        <p:spPr bwMode="auto">
          <a:xfrm>
            <a:off x="4283968" y="980728"/>
            <a:ext cx="3888432" cy="29346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Layer thickness: </a:t>
            </a:r>
            <a:r>
              <a:rPr lang="en-US" dirty="0" err="1" smtClean="0"/>
              <a:t>Fraunhofer</a:t>
            </a:r>
            <a:r>
              <a:rPr lang="en-US" dirty="0" smtClean="0"/>
              <a:t> Institute, 2011</a:t>
            </a:r>
            <a:endParaRPr lang="en-US" dirty="0"/>
          </a:p>
        </p:txBody>
      </p:sp>
      <p:pic>
        <p:nvPicPr>
          <p:cNvPr id="230402" name="Picture 2"/>
          <p:cNvPicPr>
            <a:picLocks noChangeAspect="1" noChangeArrowheads="1"/>
          </p:cNvPicPr>
          <p:nvPr/>
        </p:nvPicPr>
        <p:blipFill>
          <a:blip r:embed="rId2" cstate="print"/>
          <a:srcRect/>
          <a:stretch>
            <a:fillRect/>
          </a:stretch>
        </p:blipFill>
        <p:spPr bwMode="auto">
          <a:xfrm>
            <a:off x="539552" y="1052736"/>
            <a:ext cx="3312368" cy="2310668"/>
          </a:xfrm>
          <a:prstGeom prst="rect">
            <a:avLst/>
          </a:prstGeom>
          <a:noFill/>
          <a:ln w="9525">
            <a:noFill/>
            <a:miter lim="800000"/>
            <a:headEnd/>
            <a:tailEnd/>
          </a:ln>
        </p:spPr>
      </p:pic>
      <p:pic>
        <p:nvPicPr>
          <p:cNvPr id="230404" name="Picture 4"/>
          <p:cNvPicPr>
            <a:picLocks noChangeAspect="1" noChangeArrowheads="1"/>
          </p:cNvPicPr>
          <p:nvPr/>
        </p:nvPicPr>
        <p:blipFill>
          <a:blip r:embed="rId3" cstate="print"/>
          <a:srcRect/>
          <a:stretch>
            <a:fillRect/>
          </a:stretch>
        </p:blipFill>
        <p:spPr bwMode="auto">
          <a:xfrm>
            <a:off x="0" y="3431309"/>
            <a:ext cx="4572000" cy="3426692"/>
          </a:xfrm>
          <a:prstGeom prst="rect">
            <a:avLst/>
          </a:prstGeom>
          <a:noFill/>
          <a:ln w="9525">
            <a:noFill/>
            <a:miter lim="800000"/>
            <a:headEnd/>
            <a:tailEnd/>
          </a:ln>
        </p:spPr>
      </p:pic>
      <p:pic>
        <p:nvPicPr>
          <p:cNvPr id="230405" name="Picture 5"/>
          <p:cNvPicPr>
            <a:picLocks noChangeAspect="1" noChangeArrowheads="1"/>
          </p:cNvPicPr>
          <p:nvPr/>
        </p:nvPicPr>
        <p:blipFill>
          <a:blip r:embed="rId4" cstate="print"/>
          <a:srcRect/>
          <a:stretch>
            <a:fillRect/>
          </a:stretch>
        </p:blipFill>
        <p:spPr bwMode="auto">
          <a:xfrm>
            <a:off x="4788024" y="908720"/>
            <a:ext cx="3505200" cy="2562225"/>
          </a:xfrm>
          <a:prstGeom prst="rect">
            <a:avLst/>
          </a:prstGeom>
          <a:noFill/>
          <a:ln w="9525">
            <a:noFill/>
            <a:miter lim="800000"/>
            <a:headEnd/>
            <a:tailEnd/>
          </a:ln>
        </p:spPr>
      </p:pic>
      <p:pic>
        <p:nvPicPr>
          <p:cNvPr id="230406" name="Picture 6"/>
          <p:cNvPicPr>
            <a:picLocks noChangeAspect="1" noChangeArrowheads="1"/>
          </p:cNvPicPr>
          <p:nvPr/>
        </p:nvPicPr>
        <p:blipFill>
          <a:blip r:embed="rId5" cstate="print"/>
          <a:srcRect/>
          <a:stretch>
            <a:fillRect/>
          </a:stretch>
        </p:blipFill>
        <p:spPr bwMode="auto">
          <a:xfrm>
            <a:off x="4644009" y="3489707"/>
            <a:ext cx="4464496" cy="332366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Medical drug release, coating control, </a:t>
            </a:r>
            <a:r>
              <a:rPr lang="en-US" dirty="0" err="1" smtClean="0"/>
              <a:t>Teraview</a:t>
            </a:r>
            <a:endParaRPr lang="en-US" dirty="0"/>
          </a:p>
        </p:txBody>
      </p:sp>
      <p:sp>
        <p:nvSpPr>
          <p:cNvPr id="4" name="TextBox 3"/>
          <p:cNvSpPr txBox="1"/>
          <p:nvPr/>
        </p:nvSpPr>
        <p:spPr>
          <a:xfrm>
            <a:off x="467544" y="1412776"/>
            <a:ext cx="7353295" cy="923330"/>
          </a:xfrm>
          <a:prstGeom prst="rect">
            <a:avLst/>
          </a:prstGeom>
          <a:noFill/>
        </p:spPr>
        <p:txBody>
          <a:bodyPr wrap="none" rtlCol="0">
            <a:spAutoFit/>
          </a:bodyPr>
          <a:lstStyle/>
          <a:p>
            <a:r>
              <a:rPr lang="en-US" dirty="0" smtClean="0"/>
              <a:t>Coating in tables are used to regulate the drug release over time</a:t>
            </a:r>
          </a:p>
          <a:p>
            <a:r>
              <a:rPr lang="en-US" dirty="0" smtClean="0"/>
              <a:t>→ coating thickness needs to be carefully monitored for quality control</a:t>
            </a:r>
          </a:p>
          <a:p>
            <a:endParaRPr lang="en-US" dirty="0"/>
          </a:p>
        </p:txBody>
      </p:sp>
      <p:pic>
        <p:nvPicPr>
          <p:cNvPr id="196610" name="Picture 2"/>
          <p:cNvPicPr>
            <a:picLocks noChangeAspect="1" noChangeArrowheads="1"/>
          </p:cNvPicPr>
          <p:nvPr/>
        </p:nvPicPr>
        <p:blipFill>
          <a:blip r:embed="rId2" cstate="print"/>
          <a:srcRect/>
          <a:stretch>
            <a:fillRect/>
          </a:stretch>
        </p:blipFill>
        <p:spPr bwMode="auto">
          <a:xfrm>
            <a:off x="179512" y="2405487"/>
            <a:ext cx="4532164" cy="3111745"/>
          </a:xfrm>
          <a:prstGeom prst="rect">
            <a:avLst/>
          </a:prstGeom>
          <a:noFill/>
          <a:ln w="9525">
            <a:noFill/>
            <a:miter lim="800000"/>
            <a:headEnd/>
            <a:tailEnd/>
          </a:ln>
        </p:spPr>
      </p:pic>
      <p:pic>
        <p:nvPicPr>
          <p:cNvPr id="196611" name="Picture 3"/>
          <p:cNvPicPr>
            <a:picLocks noChangeAspect="1" noChangeArrowheads="1"/>
          </p:cNvPicPr>
          <p:nvPr/>
        </p:nvPicPr>
        <p:blipFill>
          <a:blip r:embed="rId3" cstate="print"/>
          <a:srcRect/>
          <a:stretch>
            <a:fillRect/>
          </a:stretch>
        </p:blipFill>
        <p:spPr bwMode="auto">
          <a:xfrm>
            <a:off x="5004048" y="2348880"/>
            <a:ext cx="3473202" cy="3168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Wood industry: Oriented strand board</a:t>
            </a:r>
            <a:endParaRPr lang="en-US" dirty="0"/>
          </a:p>
        </p:txBody>
      </p:sp>
      <p:sp>
        <p:nvSpPr>
          <p:cNvPr id="3" name="Content Placeholder 2"/>
          <p:cNvSpPr>
            <a:spLocks noGrp="1"/>
          </p:cNvSpPr>
          <p:nvPr>
            <p:ph idx="1"/>
          </p:nvPr>
        </p:nvSpPr>
        <p:spPr/>
        <p:txBody>
          <a:bodyPr/>
          <a:lstStyle/>
          <a:p>
            <a:endParaRPr lang="en-US" sz="1800" dirty="0" smtClean="0"/>
          </a:p>
          <a:p>
            <a:endParaRPr lang="en-US" sz="1800" dirty="0" smtClean="0"/>
          </a:p>
          <a:p>
            <a:endParaRPr lang="en-US" sz="1800" dirty="0" smtClean="0"/>
          </a:p>
          <a:p>
            <a:endParaRPr lang="en-US" sz="1800" dirty="0"/>
          </a:p>
        </p:txBody>
      </p:sp>
      <p:pic>
        <p:nvPicPr>
          <p:cNvPr id="120834" name="Picture 2" descr="File:OSB production.jpg">
            <a:hlinkClick r:id="rId2"/>
          </p:cNvPr>
          <p:cNvPicPr>
            <a:picLocks noChangeAspect="1" noChangeArrowheads="1"/>
          </p:cNvPicPr>
          <p:nvPr/>
        </p:nvPicPr>
        <p:blipFill>
          <a:blip r:embed="rId3" cstate="print"/>
          <a:srcRect/>
          <a:stretch>
            <a:fillRect/>
          </a:stretch>
        </p:blipFill>
        <p:spPr bwMode="auto">
          <a:xfrm>
            <a:off x="251521" y="1052736"/>
            <a:ext cx="3096344" cy="2062940"/>
          </a:xfrm>
          <a:prstGeom prst="rect">
            <a:avLst/>
          </a:prstGeom>
          <a:noFill/>
        </p:spPr>
      </p:pic>
      <p:sp>
        <p:nvSpPr>
          <p:cNvPr id="120836" name="AutoShape 4" descr="data:image/jpeg;base64,/9j/4AAQSkZJRgABAQAAAQABAAD/2wCEAAkGBhQSERUUExQVFBUWGBwaGBgYGB4ZHhwfGBwXGB0eHhkaHyYfGhwjGhgcHy8gIycpLCwsFx4xNTAqNSYrLCkBCQoKDgwOGg8PGjQlHyQsLCoqKiosKi8sLCwsLCwtNC0sLC8sLCwsNC0sLCwsLCwsLCwsLCwsLCwsLCwsLCwsLP/AABEIAMcA/gMBIgACEQEDEQH/xAAbAAACAwEBAQAAAAAAAAAAAAADBAACBQEGB//EAD0QAAECBAQEAwYFBAICAgMAAAECEQADITEEEkFRBSJhcROBkTJCobHB0QYUUuHwIzNi8XKCksJTohUkQ//EABoBAAMBAQEBAAAAAAAAAAAAAAECAwAEBQb/xAAwEQABAwMCAwcEAwEBAQAAAAABAAIRAyExEkFRYfAicYGxwdHhEzKRoSNC8QRyU//aAAwDAQACEQMRAD8A9GiTncqU4/xt5kXPyiSpkv3SV9zyJ87nygxw3uqSS+hcfKwgshSUKZSUhqfAMH07R81aV78oWIxKy+RJNLADXqYknDL94pljYcyvWDzJxc1y9AIFPJZhc2y1Onp+8DN1toRZuCQ3NnV3LNFF4iVKDEBJNg+dRBtQVLxZGFblDJ65nPltEw+CQCwVlUo6VUe6jWN3IAjdVQlqsUvUuCD6adorJUtTlIJDtGhMWnwlKSHygitC4o1rvGMiasKSFzVVLhrv+k7RnDTZZp1LTmSAOYurQuzDvsIGoOC6qNozd4RUlaOZs2csAuvwEFk4QqACnFbWSew17xuUIxzRJ03ZWdVGYEt/6iI1QArMTVwp/wBvSkL8TCnEtPnkuHsHsIKJCpbArqBomvZ4BKMWUTynUNQE1USbkD6wGWouQUpoaVBdtekdMkk+0a2qYawOARVRJLFu7wocSYCJAAlLTkrmGtrElWnYQ5h8GWAYAAXt8PvF5klKXyp+NfKFpkxxlWVNdnPx3ikwkzhcnY1KTkko8VRv+nzJv8o5LkrA51oTuw30ppAsqUn+ncj1fXr+0cOFBIK6d3+X0hdUp4CsUyhYudXT94KnESylg4PSsCThWNaqenTzhibiiKDS6j9Iw5oHklcUSzA5db17q2HSC4eYtSRmNDoQzkbjYxZGHfmVygl2LOe+0AxCVqU6SA1qnt2HeAtZauHxIDJWw/Tb0gGIkKQXUoZbg69mhLwEpHMtJNHd1N9HixkFSjlyHcO/oAfpDTIuliDZPokqWHdvQj0EKYxCrKLt5fKGUEIuWKjpZ2oG0EVxEgqdlsRq301jRZAZSCQyuXlcuTc+kFxkxxUltgK9qbwJOGVLUAs57kq2Bs/nWJi+KsGlICle6P1HYAVeByT8wkpWBIBmzA2olgWrQEm57QTGLEtOdeYigSh7qOg3+kMTJhTLzYhkAcxqSzaDc9NyIxp6qfm8Q4Qn+1KBrzUSG1UrXz2i1Ngz0T1kqFWqftBv5DrCtiFTEreisTODDUSkCj9G0a5gGGTJCHmsJSSUIq+ZVStXqL9esMYIZiEqUFTcRVa0p9hAoEoOw9gdSoxXHYmUVnleXL/poBGo9osOtPLrFwSeuv8ABzXI4AW669TyW/iVJ0zk9z/qFyvTMATUC7DQtr3MFEwTPZBA3ZvSGZGCFVAVtmUa/GOKCV6UxlJiYoWAUBcEsTSneHkTKVodv3F46UZTUoHdVfhAMXhwAD4vtG4cu9GraDpICEgqip4TmCgpLWfXzFbQPA4JWbMXremV/O5hpGDCWGYAf5MxPcwpjOIKQSEZVU9p+X1HtHoIS4uUwM2C0USkg8ylTDsST8Ik+ZT2Qw0oC27XjAmTpiqpKlbrPKPJIoB6mLyUzQaLLm6lAH92hZlN9PeVs+IzFQJGjn6Xhg4sNoLMeuzXhCRKIFSl9VEN59IKiYlyQpL73igdCmWhWmIyupIcqLkmv+h0haVIJJuonqCfMGw7QaZicxypKpq7BKWA+w84ZwuFADzMiW91Kis+tvIQY1FaYF0kmUAuudTVqb92o3SDDEqAZ32YWfrDM1aUp5UkPZ/tCiMVmOW56D4mBEWlbOyvNngDMSfRq/MwiJwmEvmAbZyNG/aGl4JZJo4vU/LYwFaTr7I92nx/d4UuumEK/jAZQFlSg1pZJ21LAQRdDUKb9SlCmtDCqMUUghMtVW5nYV3YPBJslzcDd9P9wRdCFaSwdhc3tf4mGRNowD9dPSIZIQkBIfr+8LycXVhU6g2bVz2g4QyhLwSiczeZqf4IWOII9oVbRVH3bbWNbEFGWpYaD6dYBLwYuQnoAIV3JM08VnYRSVAhJJKXqQT/APaxgOI4gqRcJUtVEmnK931Pk0aWPxQSqVLcAzFAAEs7aDcwDiQlBYOTOsU+wfpGgwjIJwtLCzg9ahqN6k9BAvFEw/Guz9IX4fjj4gSpGVxRTuHNxYNSHcUh0FgxFfSGwFOLpfiIEy4VejWhfBSky3cpSzkrUbAddAPKLYTFqyKSEk5SKgVynbsbwjOH5tXhI/tJP9RT1mENygfpGphmt1drbdJUeWdnfb3UkyTiJniKcSEVlBVyz/1FbJDOH0geL8Oc82ck+AispNnDvnIu6iKbAjcxfFArUqQnmlpbxSHqQxEsN7WhPkIZmyvzE4IAeXLIzgvVVGA3CfmekVGb9DgO/dc8EY/PE8fDZJyJCkyDMCQFzjllpFgWLDslLnvBcHh0E5SkNLASH3NST1sItNkpMxSg4lyHygG5uoto55YJgpvhys8zlUouXIupz/BBJLuzuej6BYAC+w6H5uU4meVAOoqFiEgqJ87epgqpQtlSD/kcxPkLesLYnFAqSla6miUC/kNBBTJsCQnsb9I5dULuhdlLKKqykWcC37dYtiJiCg1zEGgNQ/XSOzMIwopT2rb0aC4fDguC5F9KQ3JLbKyxhhNW81XMLJS5A3fQvDMrgyVlwtVrqt6P8IcRw8AlTgE7QBWGmpJMtidHYUGj1LQpbxEptXApKdw9YPtZy7D3H3YbCGJGHCVVIpr9hHMNNn+1NWkgu4ANPM2EQcJUpZXMmKUggBMsJyjz1MEDgiXHco/51C+VKRMGuoEM/k5agxASoV5Tf9oth05PYCQNsv8AKwwmaoHMcqemUZvhDtgZUieCzZ/B5ZqoZgLIchL7lrwQy1kMz7BKWSImJ4rMLFJpmykGhD9rmBzsVly+IS5snMpRUd2dyB0DCAYwE3a3RE4BStcoF2Dnt0jk6QmWnXNQsmvqI0JU8Cgf0vCU+aQsKyuWoxr2MMQAEoJJSpkl8y5imO5v/wBQIvIlJLEVzU5tRrSKykqMwmYeY2D0AOz3LwdE1eZiwIoyb+t2iQgJzKWw0qcVqzBCJbnJdzpbWkM/lzV2CSDZIUS+uYkN2iykTFBRTlcVAcklv2jNm8UW3spV033D6UgkxssAXYWgk5k5eZLC4GnU79IEjDhDlIfWpqfP6RMNYZAAnQOfkYalYlILeGonZDn10EaJysTChXUEpzUuL+YikqWrKchCjU8xYgeW0OLwSlB0laNWKfrAFYZSvbSza5gIJa7gkBCUXhwWVNCTlND1/wAdoEsBRqAwNAA3qd4bm4YTEZcwDb1L6NpfWA4WTmB5WY5SAdtbQpCYFTCoTmLpzU/nnDMwjLQBxajtFhlSmw8iXI9IzuJfiAkeFJ/uKbRvDTqSP1bCLU2SLm3koVamm4HylOJ45ayZMssP/wCixcP7oO512imIxvhoTKlJCZqgyB+kWKm2Gm5g8lcmQkhnID3zKWT21JhLB4OYFqmzVALUMxZLFKRoFGwA2vDF09rbYc+vZTDMtJvkngOXXNdXw84eUBLSrxFvlclyo1KlB6AXftApOLVKkuhZy+ylwxUpWtnYFy8N4TArnKUsp5SGSCpjk06cxqYXxhM3FJADS5PKDopfvN0FADaCOz4fs/Huj93jjk359QrYcuiXKCS5Lmtwk/DmMOcSwPiFKLsMx2D0H1hfB4ornzJhyplsEIqPcuexLxoYKeBMmLLkOEijhk6vCyATfFvHf1TQSAYzfw29EzI4ShDqISlRqTc+atT2gMsVdrWf5x2dh0rQFZpooSwSCR2BN9oI4BCAxcO5DEC1TqekTN10Li5z3YDaDKmJSlypJ2aEF3YHMz12FPW0XGHFyXH01b0hAU0KTscCWJIHQfADeGJMxCQKkkmwLkwCXiQFOkeIo7bbORSOzAtw3hyybpDFXmRT4wNW60bI8qRmU6iT+lL26qe5+AhtCuh7kwmMUlAYkUGlSfSODFqWAES1E9SwrvDBwGEpaSpi8WSScwSlFSom/ltpC2D4gFusPlBuWqelXJHSH8VJAQmWUoUSOdxT/UU5ZaRmYaJCB8hAdzN1gbYXMVhuQlA1zOkV3PLeIhADmoUoAE3mEDQE0CdaRw8Q8LmXyJaiKKV3d/lCyZ0yasLCfDSatTMfLTzjSB3o6Sc4T6ZgSGSCOjur0vAJk8KUyWOg6feO43KigF7vc71iuGUVJcBKMo2p63tGdmFgLSj4bDl1Bbl/eZvKO+DkdyNgXLkdYrh5al1KF0OpYH106xZSQC3tJHtagG4A3MEWEpclWJIcBgSbtmMZmKkoSogmtyTSuoGnlDs3iQSHfIno5J0sKu8KKw0vOCoJALu5zE9KOE1qwgOcCmbZHwuN8NJSkkAX/brFZHEJkw1XMYaA39BWH7g1owoU08nqe8LzcYpsqGFDzUAtSo0e8MXRulF9kxIwzBwSSb5lH+CF8SpywWlZF0DTu8L4GcrI61IzFgyXCcwNSCamCiclKiVITW5FH7jXzhSQQtBBVsOZgQCpSAal0gigsAktAJM2Zc1fQ/Ng0SWtUxRJNNHFT9h2MB4hxJMlOZXPokaqUaADoNTBa1zzDUHvbTBLlfG8bXKAQhlzV0QkD1UdkjfeF+C8N8MKVN/urOaYol38zYAQpwLDLVMMyaXWs5SzukaJDWaO8XlmctciUSUpKfHWKgH/AOIH0KmtaLky3SPtG/HrZcwbDtTvuOBw63TGBSnETDNSEiWlxLDVJsVnvYdI7xFaZswSQ9azC4tdKBQs9z2g85HgSEqZ2ASlNio6D77AGBcLl+GcpU6yQVEUcqAJbs9uggF0DUbbDrq/ciGSdAM7u58utrbq8zEIlyf6QBUo5E51Ahy9dAGDmu0WxM/wsMyWcAIG5Uqn1JiBAnYuZlSkol8oVcFfvltWoH6QtiGVikSXzeGM6upNG7AN/wCUEgstw8+o/aA7d+OO7j5/pVwvC5SZaiwTlSSHcgtUvtDPCcUpMsBagkXCimherMK+esX44gJleGCAZigmpsLnyZJHnDuCwycofLTVCwH8rQmmwG/XyrapJJxgdfhROFPKqjN7pDU0H3MFEkVfzgE5SgBkDdSLb0ivjE0ALafc9YXUAnglDnuxEsICQPP0jORLOZ5pUWsH+bRookFVQhg7Enl+cTEYAgUCRT9Q+ESLSbqrXAWV8GEsSCQm7ADTo3k0cm8TOUlMtGQXKwG+HtHtAuGz8s0glOVtxfrvHCf6lB4hFiqoHkKDpBGAgRe67hZg9oSsxu5LAvsgBxD6lzMh9mWX05SB3NXhPx1rUQosEXajk1akWxGISguplPoq4O/WCCEC0lUEkJdWdRc1yh/iYu5AaXLMwmylVFbn9rQoniMw0CRlegZ2HfWH8HhphCjNKkgsyQW9WgNAOEXSLlKSpSRNdf8AUms7EUG2XSmr2jQl8PJqq6va08hW2kLYgy5aSQyQL9e4EVwktKkhR5U31f8AYd4IjEIEk3VuKKSuYkOAkJ7amz+kXQv9ByISGB3J77Rb8oJlVJHQkXHnWLzsiQCXGgA+kKcyVpEQumZlB5lK/wAnck3ttHMoKQzgdQwrr3hdPIr30pL1Nh5XMRSXVzKzAXeggFywauibLJ5EGYsUdThI+8WmYTOP6iy36UUvoMth5wYJFAlgBoBQ3u9WrFpySBSj6CkYHfKEoYlZEhgRozuyeghH8w61AjMlLJBVYl9ALhoZ8M2eLIkglnqbbd4EkprBWmqyNmS6zoBb92gKJrlgCz13Y9DDM7C+HVVt4WmsEqXMWyU1cCrfywioa5xiFMva0SSu43EeEgqWQkDQVUXsAP1GMjhmDVOX4s4dEpFkJ6Cz77xzh0tU9ZmTEqID+GF0AB97qtQ10Fo1+I49GHkqmTAMiRYGqjonz32i7v8A5s8fbuXK2/8AK/AwPXv4cFncW4+nDSWlAePNJSigJaxWw+ED4BwDw0BRWAtycpUfaN8zUKjAOD8PM9ScSVIK1l3uEJ0QgaMKPDf4jmJloEpDIUupUSWSnVVdSKCF+7s/1Gff2VT2e1/Y2Ht7pWZiFTZmYK/pynEvNZRJ5i3Ww6DrElY9aAWSM9QlX+S6AgdEufSL8PlpmMhHspFzT16naC4dX9fkUcskFIcZnJ9pT07RMOL3/UOBj0HqU7mfTZ9MZOfU+g8Fp8DaTLUD7KE5vQF33J36wjgOHTJiTMJIUslWYH9WlK2b0gnGMckJQn/5Vc2jpTUve5YRo4KeA2WX4abdabRV0BjWk8z6KTJ1ueBiw9fQJKXw4BZrmKUvUb/sD6wwuWlaE6JuCBd/szQ1wsiYpa/1KI/8eX6QtxvE0CBcGoAs3+4YMAN8YQ1mOaz1/iFwyZZbqpyfQV7RryEnKFKDatt5CM2VhEyQSOZWpagfvbsKwxKwxYVato5muO67HBv9UaYSScygRsU1H37xDNQA5yhmNbxZGEUoMlgd1QvnYkukpG6WqP8ALUQxkXSCDZcWt1AhI60Hw0brBPHWHeYKaD4DfzhPDzkzD7JcVJdgNuUXh+ThSSCQkJ1/famkIL4TG2UNSnYs+78rd46paEpCvDznUlQU33jmMxqSMqBqXzWNLnWB4LCFhYk7UENMGyESLrQk4hxmoE/z0gM/GgMd7D9tTHJ8kJZNFE6beQ+sTlR7ZqW0s/SCSSlACVVI8T2kgJd237mCjDF+awLpG7btpBZ5dgmgHxP0Ai8pDVN94VMSYQps4gGrn4V26d4SOK5gbkfqt0jSlcOY5ypSnGrReeaNlBAY23tALCblYOAwksJhitQVzFQsSaQ9PwkweyE3etB8KwXBYgPlVRV69YaMwWcdKxVlJsKTqhlY4dFGSDQqazwHE8RY82m0ExtDvmMRGGQqYnMl0pGY9dgT5vEiNlUEZKWTM8RSAlw73aoA0jQweGADqAcG94mK4eiYpKwnKUinMTDEn2euukZrIcg54hLYviBScoUwZy4t62jzsuZ+cWWbwpZoK8yv1HQgRTjWOXiZ3hSUZpWZpi3YKO25HaN7CcNmJSxLAD2QAB5BNfWOt80wWi7t+XLvXG2KxDjZoxzPHu81JeSWkI5E0c6MkXO8fP8A8RYxWMnoSnN+XQoJCQCXe5UmjPubBo9VxJfjTfAS6kIYz2uo6Sh2uo+UbaUEjKlGROXer9gLQjT9MQM+QVgdbtWw/Z+Fh8NkowktVwkh762+NoZwXKkrWnxJswh0mwGgrcDpCZV4kwIYlEssWDuvtsI08pUUpbVyoUI/aFeS0aRnf0HXoiP5HazgY9/b5VOL41GHkKXkSlRISnK4dSqO3S/lHeCYUhjlCg13AD0qzvAJp8Wc5OYSSyVFOYFVcxZx2g0xpaFqFV2TTVVB9/KG0guaz89ckmrsOqfjrmfRLKxKSqYtYHhpISlT+zl1D/5E94PJ4pyKNCEA2q+xeBysEUyxLWCUEZS4BzE1d9K1BgY4aZcrLQZ1ttypqT5hoUuD6hcOgE7WCnS0nPqd1ofh+cUyagpIDnZ3+MY/4+nYkrlfkwMxSorKglrpA9rWNKdNYJT+mpAqGGlN+scmHPNJCCkhIo7MDXXWMyqQDui9gkFNYWWSgO4c2UGfq5dh0hvEAJT7p6tXu8CkAu72+fbQR0MHUWUrQPc9TExhUOUKbOIQxORF9irz0EKmYZxCEulGu/cnU9LRWdhZ01eaaEpSLB3bvvDSZyAkoRUj51Y9YEcU3cuzZsrDpc3NhqT0H1MZxxU1Q56EuUy0vZ+tzuosBpF5HDubOtRmr/yqx6s2b5QxMnirGo3sfW462gOKIHiuYPBrclZlpTZm5tNTf0jTC3DJdIdiftC3DsGFpzLq9n27adIbXMCRUqLWSK07C5aHaLXU3G8IYw2TmDk7vbrW5hdOCOZRCipwGrXsU384uJypo9khnatO51JiSsKC7Oktej/7hXRgCyItlEkyqtvpDaJQHaAfm1ISkJD7lTkDfqfgI5KxmdZGVqPmB23FutIILQEh1FXm4p2CWfV7CLYiaw9kKUdqU+ghGbxFKF5fVg9aavt0giJviJKkghqOQ2ln7xhUR0bwuJyvleYlWrEEeQVEl4AAEpWa1qGt1EXk4EMc4BH8qTFMTiweVLBLev7fONqtdHeyquTmIrmbagru9TDUqRlqSVE9afCM84lQLJHmR/6w3LmLLEn1SG9IUGUSCmgvdq2A18to81+IOLmas4eSoJA/uL2/xG5gnHOLLzCTKLzlABTUyDWvavp0gnBuBeGgJBGYhyVDU/xo6p+kJ/sccufsFxEfWdH9RnnyHqmuFYRCGQmgFzvHeM8cXLCZUtvHmuEf4JFCsj5QTEEYZBnTC4FEoHvqNhWEeDYQkqnTGXNmVUdBslPQCEZLBqOThVfDjobjfkmuEYFOHlhKQTXmUXJrckitYW/EGNVKQAgrVMX/AG0vYe8oM3sjfeNeZihK5lHlHtMm1CXLelY89MxClZ8QtDmcUoQk+4h7NuRU94o0hjTUd4cypuBe4Um755Dq3+LGmYwiaMFhZalTWBXMUCwBqcpt/wBzTaN2cgyUqAUoqUpKU1aqqCg0FSd4Y4cfDnKACUeISq4KlaJoasNhaOLJnYhZAJTJSUhtVE8yuzjK4s0TbH38P2f9v3Sr1XRFNu/6HVhzhH4Xwwpksx65jfeotrCk51TkSnzZOcilCqiX7Bz5xtS8KSnxFUlgOfIVetRGRw8LYzSzzFFYS1Q/sjrRoYDSwu3Nvc9cVInU8MGBc+GB+fJOpSAqqXADtYeb36B9IWx0wTZ4YEiWkFt1KL9qAD1h2Rw4qqtTf4jrudPKMY4khM6a/K5IDVoQlKR1NAO8RALWmRnr0VrF4AWh+W8MKKlEFRJIDV6Nt94VUvnWrUln6JDCHpcxRAyhmIdSq2vTW0Ys4TQgKzDKVFgPackqqdRVvKCfshNB1yU7gscnKwSSC75iSXP88oekYfwwlKJYAHW3d66wqnjoziXKkgKFTmJp1UWon4mNTD8QUEgKZStVsz+VgOkYBsXKLtXBARKK7jKRv8+ojz2Px3hTFy0Dm1Idtx5l7RuzsUElzzK90d+g0+EJkZ1ZlBIOpSOYvudaQjojmnZY3wsnC+ItZzlTGrMwLaBPzjWw+DBUCs0e1/ItYQRKC+UAu2thDMqUUm9RcAPfpp5wjQZTveiDGCol8x1aw77noOkBmSC5JNfj5CJOnrynJlfc79bWGgi8mRnAKTmdPtjXrtFDdSFkYTTl5yW2p9LmBKnOzSlK/wCoDebxRQQijFTbP/BDElaikslKRo5YgfeDJJQgC6niBylQL3a7g/XpAk8OyFSwpKUhLJB5QnvoB0aOJnkEFwVWJ0A0794yOJYkKVzLGVOgqVHfLp5xFzgNpTtYSUrhJZVNqt3L0BL7t56x6HxVJCUBL1/3GdwxOVi1T9YmM8ZC86VBQHtJNn23brC02qlQ6jC0FqWXBq+kFw+CTcqc7DTy1MIYDigXTMEKuQq4HT9Sesa+HAysogvq3zjoAlQcSFxGEClZRpqbfvCH4h4qjCpCU885Xsg1A/yI16CGeN8bThZYUzqIISHqf26x5rh+CUtZnTXMxR1sH0rUeUdGllButwknA62XGXvrO0MNhk8PnyymOAcNKAVrOaas8xPy7R6BM1KXKiAACVE2AEcQyRQX1ue0eS/F3ElL/oSUZwkvMdWVJIrlJGg+JibGFxLnHmSqve1gDGjNgFqSppxaxPUP6SHElBsw98j9R2jTlqWRcDsGbtHl/wAOfiFU4iWMMtKR7SwoFAOvetmrHoOJ8Q8GXmAcmiBurQN8YnFSpUvbx2TENosM9dbLM/EmLK1pkIIYEKmq7VCepjTlSjNls4cEEZhoK0a/fSFOAYIoQZqxmWok+tyVO0bUiXnY5QGowYQ9R31HQMCwHr45S0mmm0l33G5Pp4YWbxBAklc4AGYeSVu6me/q3SOcEwUyVLSlRLhNer3JO5jk0ibiMrckqidQVe8X6Wh+YogHrT/UGqA3scM9/wAe61J2uX8bDu+fZA45O8OQmSk801QB0BD5ldntBMJLOUMFBSaABTfE+7GeZAxE9WZRKZTIoWc3Ne/yjSwcooLKVVIoXACk7+WsapJIbw667lqcQXcfLrzRMUSiSokupmqRQmg0tWFJeAkqAQFkmXlLCzgFnU1Q5fyEKcdx2YJQRmSpYzM9gDUG0HwuAUkqZTILNqVBvUEPaFc6waBO6djblxMbDz9U4sCVLVykKyEvUixq8J8KSCkBQYAAVq56QbiEtUuQoZlKBIFTuRtC0jDkXYvsILhZs9dQs0yXddZTYwSE+wlgouctyd6/OM+YpQUakHb+UhkTyBzTAgm4Br2BAJEUmYo2QjzD18jrESWm4yrtBCtIwaybX/lYdMhKAHdwR7IKiTarQvICgKkDqSVGnygiAlVM5JftbtBFtkpJO6tiSywpAKjYpNBtfTrCH/5qYlZSUpAcDko/Uku8aapIIUo6D5XMY2Ju4DuGTTevkYDzpuiwB1itCZhwWRMuqrPU92NR6QwZRs5DaCg7QjwjBKKiQSBqqwP3jcSEoDmramHZ2hOEjzpMJYSMoe0dRlUcoILX19Y7PxeYUomr9t4JIypRmADq6M+z7w4AJSEmEPEzkhkJDkCvQdTpHmMRjPEW4YJFgAB5nqY3pVCoElWa9HvvCmOwSFqCAhKS1SAzJ/frEqnaCtThpQcDMCuYOw9ktfc/vGhInGWCQGBHc/GJhylNEp0YN0gU6SZwZ2Sb7+REZp04QcZN8JPE8OlTASKZu3Y0G8LcPxpwqFInnMlA/pr/AFD9J6iz7RpTkokpLAJQkVOvQdtIwZeCVi1iZNGWU/Ikj2hv2jppNDQXvxw4lc1ao538TMnfgOKHgZC8VO8aa6U+4lLskdTr2Eelw+BKfbLl9bU1aGsLhgwyhK0BmAVUNuDft0hTH49ElKpiy5TZNcxJsBox2iZD6r5NyUQWUKcCwGfcrO/E3GBh5dP7q3ygGwtmOz2Eef8Aw065DrfmJcahyBFZmAmzlLnTAVKUzIao/YDSHuDhImTJaQOXKT/2+tINV7dP02YGTxPWFSjTJ/lfk4HAe53/AAt9MtEtICBlSKBKbQHh8g4iYZhAKAClI1r7w7/KA/iDGs0lFFrqoj3U/cxq8GwXhyczkOKN0s0BoLGwckSeQ+fLvUifqunZp/Lvjz7lReHQqZzql+GjlylVM12bRtjA8Ys4eUpagQo0QAblX018oTxmBUkDES0+I6mnoFSp9QBQLTqYQ4lNVOnoQFFSJYyjYqN3/wCIp6xmkNl7hj9nYdc1SoC6GNObd0Z67ltcPwoly0nN1L2L1JPWGsTPAlqmgpICQ1Hcmzd4pKw3iJyrCahr0baE8TLWmZLw7JyoOYJSfdFE5n1eDRGolztrnrmp1joaGtybDrkicOwykhuUOHKm11fcwwrBuQszFul2dimv+LRfFSyyQn2iWG2/wEGnS+QoYWua1u5GoicFxvkqoIa22PRY6ZH9Sqny0e1TWx6NGzh5OQFZLNtY9hvGZwlILrKalRIe7aN5Q/iJBUQXdrA0AguEOMbW/FkrDLRO9z43VfxJM/pIALFSw+7CsKJOZIILdjtAONEmZLSXJZSx8BEwWCKlMCBRySH6N8zC1ZLwBwT0oDSTxW7hcKFeyABuKf6ix4XLSFFUwWOoYRkTjmBQUkjUV6bNWkL4eWWykBwTaxqSK7CHD2NEFsoljjutXwZDP4qj/wAAz+tYRxSpaFpVLKggXDOoqJow2Io3WIqYzje0dRKYEjmUBe3WJl82ACYNjJVpi8wDlq1T/P5eOjBlZdQYNXT1OnlpFkYoJBUGUpix27bV+UVlYpRLqAU4dtxuxppd4WAT2kbjC0pMxLZXSCPdSQW9LCF5uIlq5SXA0FqfOEDg0JcnKnMXIFSWchyaliTS1Y6k5rJbYmn+ozn7IBgytSXi5RH0Ii6phLUCdgRU/YQigCXmLBR11tYAWaBLnFw7vr30/wBw4qGEuiTZODGE+yxq1afTSArXVvaUaq08v2iSmsUl9VJUxHrQx2ZJCDykknVTBzs8aSRlawMLkiUCWaunQdusdBCS9gAeySPafaKS0zCgpmIKJigRnls7A3CtIw+JcQM9Qw0oqKB/cX+ojrs8XpskanWAyoVapB0tuThBxGK/NTWH9pJcDVZBbyEegwUpdQ2UAC9fICAcI4eJYFNGDbDXzJjYkpatolqNUzgDATNYKQ4k5KXxeUMSyQQSo7AR5yWpc+YmeUPh0FkJpmYUzN7wfzEW/EuP8eYMNLIyj2ySRmLjlcbQ7Ows6VLT4coTFUSlKVMlPUnRIq5FT5x01B9IaW/cc8hw8Vzs/ndqP2jE7nj4efcmJ3E0qICJZIYuWqO33jJ/ISpGeeVKJDEh/aoAAzat8DGrJklgJgAmEByhwCdSAdI87xLFifiPCH9uUa/5K19LRz0xBL34GefAeK6arjAp08n9cT4fCJwvDrnTDMV7UwknoPsBHqOIY9MsM+jZRcs1P8R1jKlY0SeZuYhgltB8hFuH8OKl+JMClOXCWa9ddOkS1ueSdzlWFNrGgbDHNKTcTMlomYiudZZIBYFZokNZRAFzoKwDgPC1y3K/+TnUm9NC7w7Pedii9UYelBQrLOR2FI1cNJJOZioDYaxas3SBS8T3/HnKhRfrJq7Gw7h7n9QuSZhpQtvCfCQVzpk8+/RL/pFAx8vjBOLzPCkZQ7qGQb1uX1OVy8K4BE2UjIFgoDXDFu9nhZ0MA4+Q+fJaNbyeHr8ea9DNRYvYg+UI8VxmSUvUkMDsVcvrWkdkzWa97O/87QpxNAXlll05jmLFjy29CYzanakIvZ2dJTnD5LJAZ2FafzvDpTAMMpg1PL+bwcH1ijeCDl4z8Szz+cyhSuVCaAtVZJP0pG/JxeR96VBu38MeZ4nNSrFzSVCi8p3GUAfKN/CSlqDoS4NXZwdiPKJPMVDysrgA0287/m6WwU5Sg1Ep/SnRqe1rSGs9LU6a7QjMn5WBITTWl/nDeDllRBzAIGoNzowiEFxgKhgCUWXLTQrJSsj2RUpffvBJskgOcoe+jw5IWlXssGNTlqWvX6xbFgKDB+lBTyN4uaQiVH6hlZM5CAAXUBcuaE+V4v4a2BCSlJoCzU6D7wxNwSWoAFKYOdBqwsKQxiUlxQlqAb/YNCGnxT6+CXTh0JfkJOqi7+W0Vy5i4q1amg7mCkZS6lEk+4j6nbtAcSomhAA0RpXcanvDwGpblVXj0sEoKVBRYkAtTqbwwnCqzFSiHJoBoI5JwbirNtDvhgC7dX+ukZrZygXAYQ/AAqAQNtB2ikrDc3MkGt3ik7HMS5TkA9s0A3cm8YfFvxK0spkqK1qfKwIYb1rWOinSD3cAFzVappt5mwTfHOLqUfy2HNTSYoGw2eDcPwCUIYBiHY6P9a6wrwDhRRKdZClKAKqNet7lo3pMgNoANdgIFap9Uw37Rj3QoUvpjU/7jnlyCVkBVkpoAHJNO31hHjnFihORB/qLoitv8oLxPjyRLKrIsndZdgB5xk8HwZmKM2YCVH4dBGEUxrPgOJ9gjUJqH6Y8TwHudkxw3AiUnXORUwzLxDKBZQeiSbPry9tTDamoBTct9oqJkpHMuWpIQM2d79SDr1jka1z3zNyf2umW02YgAfpIfiHinhoZKnmTOVJs2hPQAPCR4onCIEtCcysoIOQG11qMDwJViFLn5U8zhlB2QLBIsCdzD0zhZUQlTISQ6lHm6AdTHRVcBFNuBnv6sFKgyZqvycDgOrlThifER46jmKg4JoR1+wjvEOKeFJVMUvM1EGpJJtTcXptGjhJKEgJTzIFAbuBqesYnEpgn4jImqJJYdVm/oKQtKmGzUIsP2Ua1TURTGT+hv1xU4XMKJIJSoD2mZ1KJ3a6lHTrDvBOCzpcwz56znWCfCCjlQ9gRYkJo8aHDJfhpUWdQNBt26xfHY8BBJLskkk0NOnwhaYn/ANOTPIaIA7IWXjpni4gU5Zdi/vG9NaUh1IzhtOvzjD4dIUQFVOY5iN3r5xtY3EMAhLB7t8vvCV3NLiRgW680aLS1gnJueuWFfCSiRmJqfSlIzsTOfE9JaQndncmHFKBLjNQVJtTaMRCiQpVXUSX84mTDCRyHqqAangHrZeow0laUVAWk1BSXcGopoYKmeXsp3qDRo85glKlqHLMSg+yUOadT7OUnzjemzCJalFyySR6UjppOkiylVbAJXjZWOPjKSsJOZZbMkWJoyrx6/DYgocUv/wAW6MfWPP8ACsYpSEjlWkBmUlx2B9pNY9LhBQJUlVBQXYdyHjNOokhM8QACMLPn4GWr3cx3JL+XSEpvDsh5S3QXHV42lzEpTf7dngOIVlS5ZPQXJ2gObZZr0mMUqWkMokvZTW6feHk4oKABmMSdib9RrGanhylnxFrSlDU1JGzCH8GES2y1f3lXA6JEBs74TOjbK0VyA9sxAPW9nfpCWJlLKXSvIPeepN6Bqv27QJRJVRZIOjABvKBzncBROpCWsBctDPPBTaEVKiWD1ADsOmm0My8MBzGmtYV/N5aIQVE20fuTBZmf3xpU6B9OsKABm6JkpuXiATyin0jmJmhVCKaDT94Qw2JzlaQaoUxA6hx619ILxHi6cJJzrDrV7KBcnbdt4vSa6pYKNVzaYkrK/FMuVLyEpzziORGg6kfKD8C4HkCpk086mJOw27Rh4Th+ImTRiF5VlVSkkpKX2JoABoRHqVzymWAQynYDVoNSsCPps+0Z5n4U6dFxP1Hm+w4D3/xMO5ZJH0/1BV4hOVQzMlAdSjal/KM5MxYUGZw1D13pWMP8Q8VGJnDCy/7aC+IWLE6IH8vC04IJON1SoSIAzslvGXjMQmZlaTLLShvW7bmPQuECn27xeXhpctAyjLQMPuIGt3OtHqKACtf5tHNVcah1HuHJWpMDBH5R+HzBzWAel3L6NGBxSYZ8z8uDyoYzCN9EA7C5jQxXHzIwxUlAE2YckpOpUdeoF/KFOHYYYeW3trNVl+ZzUmuvQxYOFKnM3Nhy5qbmGq/TsM8+XumpUopRlltm/wCJI8wKfGHMRKlljVKx116AUgalJbNnKtGIYptXLY+UFTIYJqTmr1iIaIhXcd0DEYoYaQcoIPsoBL1UfXV4zMBhjLCSAynck6nvHcUrxcTluiTTuomvpaH04ErNXAs2zWLiz6vFv+g6Yog4ue/4C5v+caiazhmw7vk+i2MJLqVUyq913reMP8SzUpXLlFYR4jkk2KU2T5qs5jYlSVeHLAId2JP0+8YeCxUufPmzFJEz3EJNWQjlNOpcwzYa3Vvt3lF0ucG/nuHQT+Bw/gyszEfoB1J+gvAsFKFVrAJqzlne5EDMlRcShyiySoslOoD22jQ/LBSU5ilJ8qdBHIAXGQLBdRMC+6z+IYgJlKmWskAH9RA86RoHhyMqVp9ldz0I+AjO4yhCly0IqXKlPSgoPjGhw/EIMvw1MoaZakPqGqzxWAIYeE+P+QogkkvHd4f7Ke/KggAOGDBjZrNCnFFkYdRuaJ6moHxi0rHEEpyh9Du0JcexpyIBDErBGooCqh1tFAQ0E96UtJt3IEqSqSl5QAlk8yUB1IeuYkkkjeNPh+JvmUSTUVNu/wBIWwhTMBFUqUlwbdfOGpEhJSEKdkgepvC0xgp3m0FBTUgE6s3n+0CxUnxlgaA23f7RyJFRf8qc7rRlZEAUDdoiJ8rNlCASen10iRIJdBhACQSg4mRlUCnlBb4Pt/KRdOHCl5yBnZifWJEgFoBhbUYlCwyEzCFVCcxSk6qb2uwcd6QzNwyTqWFbmOxIDYLbhZ5IdZZUvGysNLmYhTkLWco1JFPLzjH4RJVjJv5rEe9SSgGgA1iRIrOmgCN1AjX/ANBDtl6hE3IDmZVmLMWOhYVPWCuWzGgrS56DYRIkczTeF1OEQeKwvxRxlclKUSx/XmulB0QPePfrFeC8KRJlIQOZ+ck3JNyY7Eiv/T2WtA7/ANqNHtPcTtb9Sms4NbPT/cHTh3SQdbnp9miRIhTaHZXVUMCy8twX/wDYmqnh1JQsypCT7oHMpZfUj6R6OVw8rDTZYlrqXQpwQKAl7k9Y5Ei9Vo1H8fhc9J5DWkbifFcxXDVoDulSXvY+kB4jPMmUZocqAyy60zTOVL9r+USJC0mBtUR3+aNd5NI98IPC+DiUyQ5Nyp6kn2j6xr+AKJ9P3MSJEG3kniqutACU4xjjJws0popTS0dCs5c3Rg5haWtMqUEoQlCQwBZyzM56k7PvEiRSo4hjY5paQBcTzChnCVLKwSxzBSdOUUtfUwHGTMkoTZiNM2UEEhJZi7s4BeJEjm2/H7XS25Heh4WeFzVgl8uQAhx7IBN6iqoRwvEPAnZyKKJRu2Yio7GJEiryfqDxWoNGiOI816mQebKpIAQQCoXJVQjuC1eojJ/FOJKcRhpaEgpXnJzEipygV6l7DWORIsy7XTw9Vzf3b1sjHFKSSjwsjaBQLOKV1p841sPjl5UsLh6m1WA+ESJC07Gyd8Fq/9k="/>
          <p:cNvSpPr>
            <a:spLocks noChangeAspect="1" noChangeArrowheads="1"/>
          </p:cNvSpPr>
          <p:nvPr/>
        </p:nvSpPr>
        <p:spPr bwMode="auto">
          <a:xfrm>
            <a:off x="63500" y="-1555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20838" name="AutoShape 6" descr="data:image/jpeg;base64,/9j/4AAQSkZJRgABAQAAAQABAAD/2wCEAAkGBhQSERUUExQVFBUWGBwaGBgYGB4ZHhwfGBwXGB0eHhkaHyYfGhwjGhgcHy8gIycpLCwsFx4xNTAqNSYrLCkBCQoKDgwOGg8PGjQlHyQsLCoqKiosKi8sLCwsLCwtNC0sLC8sLCwsNC0sLCwsLCwsLCwsLCwsLCwsLCwsLCwsLP/AABEIAMcA/gMBIgACEQEDEQH/xAAbAAACAwEBAQAAAAAAAAAAAAADBAACBQEGB//EAD0QAAECBAQEAwYFBAICAgMAAAECEQADITEEEkFRBSJhcROBkTJCobHB0QYUUuHwIzNi8XKCksJTohUkQ//EABoBAAMBAQEBAAAAAAAAAAAAAAECAwAEBQb/xAAwEQABAwMCAwcEAwEBAQAAAAABAAIRAyExEkFRYfAicYGxwdHhEzKRoSNC8QRyU//aAAwDAQACEQMRAD8A9GiTncqU4/xt5kXPyiSpkv3SV9zyJ87nygxw3uqSS+hcfKwgshSUKZSUhqfAMH07R81aV78oWIxKy+RJNLADXqYknDL94pljYcyvWDzJxc1y9AIFPJZhc2y1Onp+8DN1toRZuCQ3NnV3LNFF4iVKDEBJNg+dRBtQVLxZGFblDJ65nPltEw+CQCwVlUo6VUe6jWN3IAjdVQlqsUvUuCD6adorJUtTlIJDtGhMWnwlKSHygitC4o1rvGMiasKSFzVVLhrv+k7RnDTZZp1LTmSAOYurQuzDvsIGoOC6qNozd4RUlaOZs2csAuvwEFk4QqACnFbWSew17xuUIxzRJ03ZWdVGYEt/6iI1QArMTVwp/wBvSkL8TCnEtPnkuHsHsIKJCpbArqBomvZ4BKMWUTynUNQE1USbkD6wGWouQUpoaVBdtekdMkk+0a2qYawOARVRJLFu7wocSYCJAAlLTkrmGtrElWnYQ5h8GWAYAAXt8PvF5klKXyp+NfKFpkxxlWVNdnPx3ikwkzhcnY1KTkko8VRv+nzJv8o5LkrA51oTuw30ppAsqUn+ncj1fXr+0cOFBIK6d3+X0hdUp4CsUyhYudXT94KnESylg4PSsCThWNaqenTzhibiiKDS6j9Iw5oHklcUSzA5db17q2HSC4eYtSRmNDoQzkbjYxZGHfmVygl2LOe+0AxCVqU6SA1qnt2HeAtZauHxIDJWw/Tb0gGIkKQXUoZbg69mhLwEpHMtJNHd1N9HixkFSjlyHcO/oAfpDTIuliDZPokqWHdvQj0EKYxCrKLt5fKGUEIuWKjpZ2oG0EVxEgqdlsRq301jRZAZSCQyuXlcuTc+kFxkxxUltgK9qbwJOGVLUAs57kq2Bs/nWJi+KsGlICle6P1HYAVeByT8wkpWBIBmzA2olgWrQEm57QTGLEtOdeYigSh7qOg3+kMTJhTLzYhkAcxqSzaDc9NyIxp6qfm8Q4Qn+1KBrzUSG1UrXz2i1Ngz0T1kqFWqftBv5DrCtiFTEreisTODDUSkCj9G0a5gGGTJCHmsJSSUIq+ZVStXqL9esMYIZiEqUFTcRVa0p9hAoEoOw9gdSoxXHYmUVnleXL/poBGo9osOtPLrFwSeuv8ABzXI4AW669TyW/iVJ0zk9z/qFyvTMATUC7DQtr3MFEwTPZBA3ZvSGZGCFVAVtmUa/GOKCV6UxlJiYoWAUBcEsTSneHkTKVodv3F46UZTUoHdVfhAMXhwAD4vtG4cu9GraDpICEgqip4TmCgpLWfXzFbQPA4JWbMXremV/O5hpGDCWGYAf5MxPcwpjOIKQSEZVU9p+X1HtHoIS4uUwM2C0USkg8ylTDsST8Ik+ZT2Qw0oC27XjAmTpiqpKlbrPKPJIoB6mLyUzQaLLm6lAH92hZlN9PeVs+IzFQJGjn6Xhg4sNoLMeuzXhCRKIFSl9VEN59IKiYlyQpL73igdCmWhWmIyupIcqLkmv+h0haVIJJuonqCfMGw7QaZicxypKpq7BKWA+w84ZwuFADzMiW91Kis+tvIQY1FaYF0kmUAuudTVqb92o3SDDEqAZ32YWfrDM1aUp5UkPZ/tCiMVmOW56D4mBEWlbOyvNngDMSfRq/MwiJwmEvmAbZyNG/aGl4JZJo4vU/LYwFaTr7I92nx/d4UuumEK/jAZQFlSg1pZJ21LAQRdDUKb9SlCmtDCqMUUghMtVW5nYV3YPBJslzcDd9P9wRdCFaSwdhc3tf4mGRNowD9dPSIZIQkBIfr+8LycXVhU6g2bVz2g4QyhLwSiczeZqf4IWOII9oVbRVH3bbWNbEFGWpYaD6dYBLwYuQnoAIV3JM08VnYRSVAhJJKXqQT/APaxgOI4gqRcJUtVEmnK931Pk0aWPxQSqVLcAzFAAEs7aDcwDiQlBYOTOsU+wfpGgwjIJwtLCzg9ahqN6k9BAvFEw/Guz9IX4fjj4gSpGVxRTuHNxYNSHcUh0FgxFfSGwFOLpfiIEy4VejWhfBSky3cpSzkrUbAddAPKLYTFqyKSEk5SKgVynbsbwjOH5tXhI/tJP9RT1mENygfpGphmt1drbdJUeWdnfb3UkyTiJniKcSEVlBVyz/1FbJDOH0geL8Oc82ck+AispNnDvnIu6iKbAjcxfFArUqQnmlpbxSHqQxEsN7WhPkIZmyvzE4IAeXLIzgvVVGA3CfmekVGb9DgO/dc8EY/PE8fDZJyJCkyDMCQFzjllpFgWLDslLnvBcHh0E5SkNLASH3NST1sItNkpMxSg4lyHygG5uoto55YJgpvhys8zlUouXIupz/BBJLuzuej6BYAC+w6H5uU4meVAOoqFiEgqJ87epgqpQtlSD/kcxPkLesLYnFAqSla6miUC/kNBBTJsCQnsb9I5dULuhdlLKKqykWcC37dYtiJiCg1zEGgNQ/XSOzMIwopT2rb0aC4fDguC5F9KQ3JLbKyxhhNW81XMLJS5A3fQvDMrgyVlwtVrqt6P8IcRw8AlTgE7QBWGmpJMtidHYUGj1LQpbxEptXApKdw9YPtZy7D3H3YbCGJGHCVVIpr9hHMNNn+1NWkgu4ANPM2EQcJUpZXMmKUggBMsJyjz1MEDgiXHco/51C+VKRMGuoEM/k5agxASoV5Tf9oth05PYCQNsv8AKwwmaoHMcqemUZvhDtgZUieCzZ/B5ZqoZgLIchL7lrwQy1kMz7BKWSImJ4rMLFJpmykGhD9rmBzsVly+IS5snMpRUd2dyB0DCAYwE3a3RE4BStcoF2Dnt0jk6QmWnXNQsmvqI0JU8Cgf0vCU+aQsKyuWoxr2MMQAEoJJSpkl8y5imO5v/wBQIvIlJLEVzU5tRrSKykqMwmYeY2D0AOz3LwdE1eZiwIoyb+t2iQgJzKWw0qcVqzBCJbnJdzpbWkM/lzV2CSDZIUS+uYkN2iykTFBRTlcVAcklv2jNm8UW3spV033D6UgkxssAXYWgk5k5eZLC4GnU79IEjDhDlIfWpqfP6RMNYZAAnQOfkYalYlILeGonZDn10EaJysTChXUEpzUuL+YikqWrKchCjU8xYgeW0OLwSlB0laNWKfrAFYZSvbSza5gIJa7gkBCUXhwWVNCTlND1/wAdoEsBRqAwNAA3qd4bm4YTEZcwDb1L6NpfWA4WTmB5WY5SAdtbQpCYFTCoTmLpzU/nnDMwjLQBxajtFhlSmw8iXI9IzuJfiAkeFJ/uKbRvDTqSP1bCLU2SLm3koVamm4HylOJ45ayZMssP/wCixcP7oO512imIxvhoTKlJCZqgyB+kWKm2Gm5g8lcmQkhnID3zKWT21JhLB4OYFqmzVALUMxZLFKRoFGwA2vDF09rbYc+vZTDMtJvkngOXXNdXw84eUBLSrxFvlclyo1KlB6AXftApOLVKkuhZy+ylwxUpWtnYFy8N4TArnKUsp5SGSCpjk06cxqYXxhM3FJADS5PKDopfvN0FADaCOz4fs/Huj93jjk359QrYcuiXKCS5Lmtwk/DmMOcSwPiFKLsMx2D0H1hfB4ornzJhyplsEIqPcuexLxoYKeBMmLLkOEijhk6vCyATfFvHf1TQSAYzfw29EzI4ShDqISlRqTc+atT2gMsVdrWf5x2dh0rQFZpooSwSCR2BN9oI4BCAxcO5DEC1TqekTN10Li5z3YDaDKmJSlypJ2aEF3YHMz12FPW0XGHFyXH01b0hAU0KTscCWJIHQfADeGJMxCQKkkmwLkwCXiQFOkeIo7bbORSOzAtw3hyybpDFXmRT4wNW60bI8qRmU6iT+lL26qe5+AhtCuh7kwmMUlAYkUGlSfSODFqWAES1E9SwrvDBwGEpaSpi8WSScwSlFSom/ltpC2D4gFusPlBuWqelXJHSH8VJAQmWUoUSOdxT/UU5ZaRmYaJCB8hAdzN1gbYXMVhuQlA1zOkV3PLeIhADmoUoAE3mEDQE0CdaRw8Q8LmXyJaiKKV3d/lCyZ0yasLCfDSatTMfLTzjSB3o6Sc4T6ZgSGSCOjur0vAJk8KUyWOg6feO43KigF7vc71iuGUVJcBKMo2p63tGdmFgLSj4bDl1Bbl/eZvKO+DkdyNgXLkdYrh5al1KF0OpYH106xZSQC3tJHtagG4A3MEWEpclWJIcBgSbtmMZmKkoSogmtyTSuoGnlDs3iQSHfIno5J0sKu8KKw0vOCoJALu5zE9KOE1qwgOcCmbZHwuN8NJSkkAX/brFZHEJkw1XMYaA39BWH7g1owoU08nqe8LzcYpsqGFDzUAtSo0e8MXRulF9kxIwzBwSSb5lH+CF8SpywWlZF0DTu8L4GcrI61IzFgyXCcwNSCamCiclKiVITW5FH7jXzhSQQtBBVsOZgQCpSAal0gigsAktAJM2Zc1fQ/Ng0SWtUxRJNNHFT9h2MB4hxJMlOZXPokaqUaADoNTBa1zzDUHvbTBLlfG8bXKAQhlzV0QkD1UdkjfeF+C8N8MKVN/urOaYol38zYAQpwLDLVMMyaXWs5SzukaJDWaO8XlmctciUSUpKfHWKgH/AOIH0KmtaLky3SPtG/HrZcwbDtTvuOBw63TGBSnETDNSEiWlxLDVJsVnvYdI7xFaZswSQ9azC4tdKBQs9z2g85HgSEqZ2ASlNio6D77AGBcLl+GcpU6yQVEUcqAJbs9uggF0DUbbDrq/ciGSdAM7u58utrbq8zEIlyf6QBUo5E51Ahy9dAGDmu0WxM/wsMyWcAIG5Uqn1JiBAnYuZlSkol8oVcFfvltWoH6QtiGVikSXzeGM6upNG7AN/wCUEgstw8+o/aA7d+OO7j5/pVwvC5SZaiwTlSSHcgtUvtDPCcUpMsBagkXCimherMK+esX44gJleGCAZigmpsLnyZJHnDuCwycofLTVCwH8rQmmwG/XyrapJJxgdfhROFPKqjN7pDU0H3MFEkVfzgE5SgBkDdSLb0ivjE0ALafc9YXUAnglDnuxEsICQPP0jORLOZ5pUWsH+bRookFVQhg7Enl+cTEYAgUCRT9Q+ESLSbqrXAWV8GEsSCQm7ADTo3k0cm8TOUlMtGQXKwG+HtHtAuGz8s0glOVtxfrvHCf6lB4hFiqoHkKDpBGAgRe67hZg9oSsxu5LAvsgBxD6lzMh9mWX05SB3NXhPx1rUQosEXajk1akWxGISguplPoq4O/WCCEC0lUEkJdWdRc1yh/iYu5AaXLMwmylVFbn9rQoniMw0CRlegZ2HfWH8HhphCjNKkgsyQW9WgNAOEXSLlKSpSRNdf8AUms7EUG2XSmr2jQl8PJqq6va08hW2kLYgy5aSQyQL9e4EVwktKkhR5U31f8AYd4IjEIEk3VuKKSuYkOAkJ7amz+kXQv9ByISGB3J77Rb8oJlVJHQkXHnWLzsiQCXGgA+kKcyVpEQumZlB5lK/wAnck3ttHMoKQzgdQwrr3hdPIr30pL1Nh5XMRSXVzKzAXeggFywauibLJ5EGYsUdThI+8WmYTOP6iy36UUvoMth5wYJFAlgBoBQ3u9WrFpySBSj6CkYHfKEoYlZEhgRozuyeghH8w61AjMlLJBVYl9ALhoZ8M2eLIkglnqbbd4EkprBWmqyNmS6zoBb92gKJrlgCz13Y9DDM7C+HVVt4WmsEqXMWyU1cCrfywioa5xiFMva0SSu43EeEgqWQkDQVUXsAP1GMjhmDVOX4s4dEpFkJ6Cz77xzh0tU9ZmTEqID+GF0AB97qtQ10Fo1+I49GHkqmTAMiRYGqjonz32i7v8A5s8fbuXK2/8AK/AwPXv4cFncW4+nDSWlAePNJSigJaxWw+ED4BwDw0BRWAtycpUfaN8zUKjAOD8PM9ScSVIK1l3uEJ0QgaMKPDf4jmJloEpDIUupUSWSnVVdSKCF+7s/1Gff2VT2e1/Y2Ht7pWZiFTZmYK/pynEvNZRJ5i3Ww6DrElY9aAWSM9QlX+S6AgdEufSL8PlpmMhHspFzT16naC4dX9fkUcskFIcZnJ9pT07RMOL3/UOBj0HqU7mfTZ9MZOfU+g8Fp8DaTLUD7KE5vQF33J36wjgOHTJiTMJIUslWYH9WlK2b0gnGMckJQn/5Vc2jpTUve5YRo4KeA2WX4abdabRV0BjWk8z6KTJ1ueBiw9fQJKXw4BZrmKUvUb/sD6wwuWlaE6JuCBd/szQ1wsiYpa/1KI/8eX6QtxvE0CBcGoAs3+4YMAN8YQ1mOaz1/iFwyZZbqpyfQV7RryEnKFKDatt5CM2VhEyQSOZWpagfvbsKwxKwxYVato5muO67HBv9UaYSScygRsU1H37xDNQA5yhmNbxZGEUoMlgd1QvnYkukpG6WqP8ALUQxkXSCDZcWt1AhI60Hw0brBPHWHeYKaD4DfzhPDzkzD7JcVJdgNuUXh+ThSSCQkJ1/famkIL4TG2UNSnYs+78rd46paEpCvDznUlQU33jmMxqSMqBqXzWNLnWB4LCFhYk7UENMGyESLrQk4hxmoE/z0gM/GgMd7D9tTHJ8kJZNFE6beQ+sTlR7ZqW0s/SCSSlACVVI8T2kgJd237mCjDF+awLpG7btpBZ5dgmgHxP0Ai8pDVN94VMSYQps4gGrn4V26d4SOK5gbkfqt0jSlcOY5ypSnGrReeaNlBAY23tALCblYOAwksJhitQVzFQsSaQ9PwkweyE3etB8KwXBYgPlVRV69YaMwWcdKxVlJsKTqhlY4dFGSDQqazwHE8RY82m0ExtDvmMRGGQqYnMl0pGY9dgT5vEiNlUEZKWTM8RSAlw73aoA0jQweGADqAcG94mK4eiYpKwnKUinMTDEn2euukZrIcg54hLYviBScoUwZy4t62jzsuZ+cWWbwpZoK8yv1HQgRTjWOXiZ3hSUZpWZpi3YKO25HaN7CcNmJSxLAD2QAB5BNfWOt80wWi7t+XLvXG2KxDjZoxzPHu81JeSWkI5E0c6MkXO8fP8A8RYxWMnoSnN+XQoJCQCXe5UmjPubBo9VxJfjTfAS6kIYz2uo6Sh2uo+UbaUEjKlGROXer9gLQjT9MQM+QVgdbtWw/Z+Fh8NkowktVwkh762+NoZwXKkrWnxJswh0mwGgrcDpCZV4kwIYlEssWDuvtsI08pUUpbVyoUI/aFeS0aRnf0HXoiP5HazgY9/b5VOL41GHkKXkSlRISnK4dSqO3S/lHeCYUhjlCg13AD0qzvAJp8Wc5OYSSyVFOYFVcxZx2g0xpaFqFV2TTVVB9/KG0guaz89ckmrsOqfjrmfRLKxKSqYtYHhpISlT+zl1D/5E94PJ4pyKNCEA2q+xeBysEUyxLWCUEZS4BzE1d9K1BgY4aZcrLQZ1ttypqT5hoUuD6hcOgE7WCnS0nPqd1ofh+cUyagpIDnZ3+MY/4+nYkrlfkwMxSorKglrpA9rWNKdNYJT+mpAqGGlN+scmHPNJCCkhIo7MDXXWMyqQDui9gkFNYWWSgO4c2UGfq5dh0hvEAJT7p6tXu8CkAu72+fbQR0MHUWUrQPc9TExhUOUKbOIQxORF9irz0EKmYZxCEulGu/cnU9LRWdhZ01eaaEpSLB3bvvDSZyAkoRUj51Y9YEcU3cuzZsrDpc3NhqT0H1MZxxU1Q56EuUy0vZ+tzuosBpF5HDubOtRmr/yqx6s2b5QxMnirGo3sfW462gOKIHiuYPBrclZlpTZm5tNTf0jTC3DJdIdiftC3DsGFpzLq9n27adIbXMCRUqLWSK07C5aHaLXU3G8IYw2TmDk7vbrW5hdOCOZRCipwGrXsU384uJypo9khnatO51JiSsKC7Oktej/7hXRgCyItlEkyqtvpDaJQHaAfm1ISkJD7lTkDfqfgI5KxmdZGVqPmB23FutIILQEh1FXm4p2CWfV7CLYiaw9kKUdqU+ghGbxFKF5fVg9aavt0giJviJKkghqOQ2ln7xhUR0bwuJyvleYlWrEEeQVEl4AAEpWa1qGt1EXk4EMc4BH8qTFMTiweVLBLev7fONqtdHeyquTmIrmbagru9TDUqRlqSVE9afCM84lQLJHmR/6w3LmLLEn1SG9IUGUSCmgvdq2A18to81+IOLmas4eSoJA/uL2/xG5gnHOLLzCTKLzlABTUyDWvavp0gnBuBeGgJBGYhyVDU/xo6p+kJ/sccufsFxEfWdH9RnnyHqmuFYRCGQmgFzvHeM8cXLCZUtvHmuEf4JFCsj5QTEEYZBnTC4FEoHvqNhWEeDYQkqnTGXNmVUdBslPQCEZLBqOThVfDjobjfkmuEYFOHlhKQTXmUXJrckitYW/EGNVKQAgrVMX/AG0vYe8oM3sjfeNeZihK5lHlHtMm1CXLelY89MxClZ8QtDmcUoQk+4h7NuRU94o0hjTUd4cypuBe4Um755Dq3+LGmYwiaMFhZalTWBXMUCwBqcpt/wBzTaN2cgyUqAUoqUpKU1aqqCg0FSd4Y4cfDnKACUeISq4KlaJoasNhaOLJnYhZAJTJSUhtVE8yuzjK4s0TbH38P2f9v3Sr1XRFNu/6HVhzhH4Xwwpksx65jfeotrCk51TkSnzZOcilCqiX7Bz5xtS8KSnxFUlgOfIVetRGRw8LYzSzzFFYS1Q/sjrRoYDSwu3Nvc9cVInU8MGBc+GB+fJOpSAqqXADtYeb36B9IWx0wTZ4YEiWkFt1KL9qAD1h2Rw4qqtTf4jrudPKMY4khM6a/K5IDVoQlKR1NAO8RALWmRnr0VrF4AWh+W8MKKlEFRJIDV6Nt94VUvnWrUln6JDCHpcxRAyhmIdSq2vTW0Ys4TQgKzDKVFgPackqqdRVvKCfshNB1yU7gscnKwSSC75iSXP88oekYfwwlKJYAHW3d66wqnjoziXKkgKFTmJp1UWon4mNTD8QUEgKZStVsz+VgOkYBsXKLtXBARKK7jKRv8+ojz2Px3hTFy0Dm1Idtx5l7RuzsUElzzK90d+g0+EJkZ1ZlBIOpSOYvudaQjojmnZY3wsnC+ItZzlTGrMwLaBPzjWw+DBUCs0e1/ItYQRKC+UAu2thDMqUUm9RcAPfpp5wjQZTveiDGCol8x1aw77noOkBmSC5JNfj5CJOnrynJlfc79bWGgi8mRnAKTmdPtjXrtFDdSFkYTTl5yW2p9LmBKnOzSlK/wCoDebxRQQijFTbP/BDElaikslKRo5YgfeDJJQgC6niBylQL3a7g/XpAk8OyFSwpKUhLJB5QnvoB0aOJnkEFwVWJ0A0794yOJYkKVzLGVOgqVHfLp5xFzgNpTtYSUrhJZVNqt3L0BL7t56x6HxVJCUBL1/3GdwxOVi1T9YmM8ZC86VBQHtJNn23brC02qlQ6jC0FqWXBq+kFw+CTcqc7DTy1MIYDigXTMEKuQq4HT9Sesa+HAysogvq3zjoAlQcSFxGEClZRpqbfvCH4h4qjCpCU885Xsg1A/yI16CGeN8bThZYUzqIISHqf26x5rh+CUtZnTXMxR1sH0rUeUdGllButwknA62XGXvrO0MNhk8PnyymOAcNKAVrOaas8xPy7R6BM1KXKiAACVE2AEcQyRQX1ue0eS/F3ElL/oSUZwkvMdWVJIrlJGg+JibGFxLnHmSqve1gDGjNgFqSppxaxPUP6SHElBsw98j9R2jTlqWRcDsGbtHl/wAOfiFU4iWMMtKR7SwoFAOvetmrHoOJ8Q8GXmAcmiBurQN8YnFSpUvbx2TENosM9dbLM/EmLK1pkIIYEKmq7VCepjTlSjNls4cEEZhoK0a/fSFOAYIoQZqxmWok+tyVO0bUiXnY5QGowYQ9R31HQMCwHr45S0mmm0l33G5Pp4YWbxBAklc4AGYeSVu6me/q3SOcEwUyVLSlRLhNer3JO5jk0ibiMrckqidQVe8X6Wh+YogHrT/UGqA3scM9/wAe61J2uX8bDu+fZA45O8OQmSk801QB0BD5ldntBMJLOUMFBSaABTfE+7GeZAxE9WZRKZTIoWc3Ne/yjSwcooLKVVIoXACk7+WsapJIbw667lqcQXcfLrzRMUSiSokupmqRQmg0tWFJeAkqAQFkmXlLCzgFnU1Q5fyEKcdx2YJQRmSpYzM9gDUG0HwuAUkqZTILNqVBvUEPaFc6waBO6djblxMbDz9U4sCVLVykKyEvUixq8J8KSCkBQYAAVq56QbiEtUuQoZlKBIFTuRtC0jDkXYvsILhZs9dQs0yXddZTYwSE+wlgouctyd6/OM+YpQUakHb+UhkTyBzTAgm4Br2BAJEUmYo2QjzD18jrESWm4yrtBCtIwaybX/lYdMhKAHdwR7IKiTarQvICgKkDqSVGnygiAlVM5JftbtBFtkpJO6tiSywpAKjYpNBtfTrCH/5qYlZSUpAcDko/Uku8aapIIUo6D5XMY2Ju4DuGTTevkYDzpuiwB1itCZhwWRMuqrPU92NR6QwZRs5DaCg7QjwjBKKiQSBqqwP3jcSEoDmramHZ2hOEjzpMJYSMoe0dRlUcoILX19Y7PxeYUomr9t4JIypRmADq6M+z7w4AJSEmEPEzkhkJDkCvQdTpHmMRjPEW4YJFgAB5nqY3pVCoElWa9HvvCmOwSFqCAhKS1SAzJ/frEqnaCtThpQcDMCuYOw9ktfc/vGhInGWCQGBHc/GJhylNEp0YN0gU6SZwZ2Sb7+REZp04QcZN8JPE8OlTASKZu3Y0G8LcPxpwqFInnMlA/pr/AFD9J6iz7RpTkokpLAJQkVOvQdtIwZeCVi1iZNGWU/Ikj2hv2jppNDQXvxw4lc1ao538TMnfgOKHgZC8VO8aa6U+4lLskdTr2Eelw+BKfbLl9bU1aGsLhgwyhK0BmAVUNuDft0hTH49ElKpiy5TZNcxJsBox2iZD6r5NyUQWUKcCwGfcrO/E3GBh5dP7q3ygGwtmOz2Eef8Aw065DrfmJcahyBFZmAmzlLnTAVKUzIao/YDSHuDhImTJaQOXKT/2+tINV7dP02YGTxPWFSjTJ/lfk4HAe53/AAt9MtEtICBlSKBKbQHh8g4iYZhAKAClI1r7w7/KA/iDGs0lFFrqoj3U/cxq8GwXhyczkOKN0s0BoLGwckSeQ+fLvUifqunZp/Lvjz7lReHQqZzql+GjlylVM12bRtjA8Ys4eUpagQo0QAblX018oTxmBUkDES0+I6mnoFSp9QBQLTqYQ4lNVOnoQFFSJYyjYqN3/wCIp6xmkNl7hj9nYdc1SoC6GNObd0Z67ltcPwoly0nN1L2L1JPWGsTPAlqmgpICQ1Hcmzd4pKw3iJyrCahr0baE8TLWmZLw7JyoOYJSfdFE5n1eDRGolztrnrmp1joaGtybDrkicOwykhuUOHKm11fcwwrBuQszFul2dimv+LRfFSyyQn2iWG2/wEGnS+QoYWua1u5GoicFxvkqoIa22PRY6ZH9Sqny0e1TWx6NGzh5OQFZLNtY9hvGZwlILrKalRIe7aN5Q/iJBUQXdrA0AguEOMbW/FkrDLRO9z43VfxJM/pIALFSw+7CsKJOZIILdjtAONEmZLSXJZSx8BEwWCKlMCBRySH6N8zC1ZLwBwT0oDSTxW7hcKFeyABuKf6ix4XLSFFUwWOoYRkTjmBQUkjUV6bNWkL4eWWykBwTaxqSK7CHD2NEFsoljjutXwZDP4qj/wAAz+tYRxSpaFpVLKggXDOoqJow2Io3WIqYzje0dRKYEjmUBe3WJl82ACYNjJVpi8wDlq1T/P5eOjBlZdQYNXT1OnlpFkYoJBUGUpix27bV+UVlYpRLqAU4dtxuxppd4WAT2kbjC0pMxLZXSCPdSQW9LCF5uIlq5SXA0FqfOEDg0JcnKnMXIFSWchyaliTS1Y6k5rJbYmn+ozn7IBgytSXi5RH0Ii6phLUCdgRU/YQigCXmLBR11tYAWaBLnFw7vr30/wBw4qGEuiTZODGE+yxq1afTSArXVvaUaq08v2iSmsUl9VJUxHrQx2ZJCDykknVTBzs8aSRlawMLkiUCWaunQdusdBCS9gAeySPafaKS0zCgpmIKJigRnls7A3CtIw+JcQM9Qw0oqKB/cX+ojrs8XpskanWAyoVapB0tuThBxGK/NTWH9pJcDVZBbyEegwUpdQ2UAC9fICAcI4eJYFNGDbDXzJjYkpatolqNUzgDATNYKQ4k5KXxeUMSyQQSo7AR5yWpc+YmeUPh0FkJpmYUzN7wfzEW/EuP8eYMNLIyj2ySRmLjlcbQ7Ows6VLT4coTFUSlKVMlPUnRIq5FT5x01B9IaW/cc8hw8Vzs/ndqP2jE7nj4efcmJ3E0qICJZIYuWqO33jJ/ISpGeeVKJDEh/aoAAzat8DGrJklgJgAmEByhwCdSAdI87xLFifiPCH9uUa/5K19LRz0xBL34GefAeK6arjAp08n9cT4fCJwvDrnTDMV7UwknoPsBHqOIY9MsM+jZRcs1P8R1jKlY0SeZuYhgltB8hFuH8OKl+JMClOXCWa9ddOkS1ueSdzlWFNrGgbDHNKTcTMlomYiudZZIBYFZokNZRAFzoKwDgPC1y3K/+TnUm9NC7w7Pedii9UYelBQrLOR2FI1cNJJOZioDYaxas3SBS8T3/HnKhRfrJq7Gw7h7n9QuSZhpQtvCfCQVzpk8+/RL/pFAx8vjBOLzPCkZQ7qGQb1uX1OVy8K4BE2UjIFgoDXDFu9nhZ0MA4+Q+fJaNbyeHr8ea9DNRYvYg+UI8VxmSUvUkMDsVcvrWkdkzWa97O/87QpxNAXlll05jmLFjy29CYzanakIvZ2dJTnD5LJAZ2FafzvDpTAMMpg1PL+bwcH1ijeCDl4z8Szz+cyhSuVCaAtVZJP0pG/JxeR96VBu38MeZ4nNSrFzSVCi8p3GUAfKN/CSlqDoS4NXZwdiPKJPMVDysrgA0287/m6WwU5Sg1Ep/SnRqe1rSGs9LU6a7QjMn5WBITTWl/nDeDllRBzAIGoNzowiEFxgKhgCUWXLTQrJSsj2RUpffvBJskgOcoe+jw5IWlXssGNTlqWvX6xbFgKDB+lBTyN4uaQiVH6hlZM5CAAXUBcuaE+V4v4a2BCSlJoCzU6D7wxNwSWoAFKYOdBqwsKQxiUlxQlqAb/YNCGnxT6+CXTh0JfkJOqi7+W0Vy5i4q1amg7mCkZS6lEk+4j6nbtAcSomhAA0RpXcanvDwGpblVXj0sEoKVBRYkAtTqbwwnCqzFSiHJoBoI5JwbirNtDvhgC7dX+ukZrZygXAYQ/AAqAQNtB2ikrDc3MkGt3ik7HMS5TkA9s0A3cm8YfFvxK0spkqK1qfKwIYb1rWOinSD3cAFzVappt5mwTfHOLqUfy2HNTSYoGw2eDcPwCUIYBiHY6P9a6wrwDhRRKdZClKAKqNet7lo3pMgNoANdgIFap9Uw37Rj3QoUvpjU/7jnlyCVkBVkpoAHJNO31hHjnFihORB/qLoitv8oLxPjyRLKrIsndZdgB5xk8HwZmKM2YCVH4dBGEUxrPgOJ9gjUJqH6Y8TwHudkxw3AiUnXORUwzLxDKBZQeiSbPry9tTDamoBTct9oqJkpHMuWpIQM2d79SDr1jka1z3zNyf2umW02YgAfpIfiHinhoZKnmTOVJs2hPQAPCR4onCIEtCcysoIOQG11qMDwJViFLn5U8zhlB2QLBIsCdzD0zhZUQlTISQ6lHm6AdTHRVcBFNuBnv6sFKgyZqvycDgOrlThifER46jmKg4JoR1+wjvEOKeFJVMUvM1EGpJJtTcXptGjhJKEgJTzIFAbuBqesYnEpgn4jImqJJYdVm/oKQtKmGzUIsP2Ua1TURTGT+hv1xU4XMKJIJSoD2mZ1KJ3a6lHTrDvBOCzpcwz56znWCfCCjlQ9gRYkJo8aHDJfhpUWdQNBt26xfHY8BBJLskkk0NOnwhaYn/ANOTPIaIA7IWXjpni4gU5Zdi/vG9NaUh1IzhtOvzjD4dIUQFVOY5iN3r5xtY3EMAhLB7t8vvCV3NLiRgW680aLS1gnJueuWFfCSiRmJqfSlIzsTOfE9JaQndncmHFKBLjNQVJtTaMRCiQpVXUSX84mTDCRyHqqAangHrZeow0laUVAWk1BSXcGopoYKmeXsp3qDRo85glKlqHLMSg+yUOadT7OUnzjemzCJalFyySR6UjppOkiylVbAJXjZWOPjKSsJOZZbMkWJoyrx6/DYgocUv/wAW6MfWPP8ACsYpSEjlWkBmUlx2B9pNY9LhBQJUlVBQXYdyHjNOokhM8QACMLPn4GWr3cx3JL+XSEpvDsh5S3QXHV42lzEpTf7dngOIVlS5ZPQXJ2gObZZr0mMUqWkMokvZTW6feHk4oKABmMSdib9RrGanhylnxFrSlDU1JGzCH8GES2y1f3lXA6JEBs74TOjbK0VyA9sxAPW9nfpCWJlLKXSvIPeepN6Bqv27QJRJVRZIOjABvKBzncBROpCWsBctDPPBTaEVKiWD1ADsOmm0My8MBzGmtYV/N5aIQVE20fuTBZmf3xpU6B9OsKABm6JkpuXiATyin0jmJmhVCKaDT94Qw2JzlaQaoUxA6hx619ILxHi6cJJzrDrV7KBcnbdt4vSa6pYKNVzaYkrK/FMuVLyEpzziORGg6kfKD8C4HkCpk086mJOw27Rh4Th+ImTRiF5VlVSkkpKX2JoABoRHqVzymWAQynYDVoNSsCPps+0Z5n4U6dFxP1Hm+w4D3/xMO5ZJH0/1BV4hOVQzMlAdSjal/KM5MxYUGZw1D13pWMP8Q8VGJnDCy/7aC+IWLE6IH8vC04IJON1SoSIAzslvGXjMQmZlaTLLShvW7bmPQuECn27xeXhpctAyjLQMPuIGt3OtHqKACtf5tHNVcah1HuHJWpMDBH5R+HzBzWAel3L6NGBxSYZ8z8uDyoYzCN9EA7C5jQxXHzIwxUlAE2YckpOpUdeoF/KFOHYYYeW3trNVl+ZzUmuvQxYOFKnM3Nhy5qbmGq/TsM8+XumpUopRlltm/wCJI8wKfGHMRKlljVKx116AUgalJbNnKtGIYptXLY+UFTIYJqTmr1iIaIhXcd0DEYoYaQcoIPsoBL1UfXV4zMBhjLCSAynck6nvHcUrxcTluiTTuomvpaH04ErNXAs2zWLiz6vFv+g6Yog4ue/4C5v+caiazhmw7vk+i2MJLqVUyq913reMP8SzUpXLlFYR4jkk2KU2T5qs5jYlSVeHLAId2JP0+8YeCxUufPmzFJEz3EJNWQjlNOpcwzYa3Vvt3lF0ucG/nuHQT+Bw/gyszEfoB1J+gvAsFKFVrAJqzlne5EDMlRcShyiySoslOoD22jQ/LBSU5ilJ8qdBHIAXGQLBdRMC+6z+IYgJlKmWskAH9RA86RoHhyMqVp9ldz0I+AjO4yhCly0IqXKlPSgoPjGhw/EIMvw1MoaZakPqGqzxWAIYeE+P+QogkkvHd4f7Ke/KggAOGDBjZrNCnFFkYdRuaJ6moHxi0rHEEpyh9Du0JcexpyIBDErBGooCqh1tFAQ0E96UtJt3IEqSqSl5QAlk8yUB1IeuYkkkjeNPh+JvmUSTUVNu/wBIWwhTMBFUqUlwbdfOGpEhJSEKdkgepvC0xgp3m0FBTUgE6s3n+0CxUnxlgaA23f7RyJFRf8qc7rRlZEAUDdoiJ8rNlCASen10iRIJdBhACQSg4mRlUCnlBb4Pt/KRdOHCl5yBnZifWJEgFoBhbUYlCwyEzCFVCcxSk6qb2uwcd6QzNwyTqWFbmOxIDYLbhZ5IdZZUvGysNLmYhTkLWco1JFPLzjH4RJVjJv5rEe9SSgGgA1iRIrOmgCN1AjX/ANBDtl6hE3IDmZVmLMWOhYVPWCuWzGgrS56DYRIkczTeF1OEQeKwvxRxlclKUSx/XmulB0QPePfrFeC8KRJlIQOZ+ck3JNyY7Eiv/T2WtA7/ANqNHtPcTtb9Sms4NbPT/cHTh3SQdbnp9miRIhTaHZXVUMCy8twX/wDYmqnh1JQsypCT7oHMpZfUj6R6OVw8rDTZYlrqXQpwQKAl7k9Y5Ei9Vo1H8fhc9J5DWkbifFcxXDVoDulSXvY+kB4jPMmUZocqAyy60zTOVL9r+USJC0mBtUR3+aNd5NI98IPC+DiUyQ5Nyp6kn2j6xr+AKJ9P3MSJEG3kniqutACU4xjjJws0popTS0dCs5c3Rg5haWtMqUEoQlCQwBZyzM56k7PvEiRSo4hjY5paQBcTzChnCVLKwSxzBSdOUUtfUwHGTMkoTZiNM2UEEhJZi7s4BeJEjm2/H7XS25Heh4WeFzVgl8uQAhx7IBN6iqoRwvEPAnZyKKJRu2Yio7GJEiryfqDxWoNGiOI816mQebKpIAQQCoXJVQjuC1eojJ/FOJKcRhpaEgpXnJzEipygV6l7DWORIsy7XTw9Vzf3b1sjHFKSSjwsjaBQLOKV1p841sPjl5UsLh6m1WA+ESJC07Gyd8Fq/9k="/>
          <p:cNvSpPr>
            <a:spLocks noChangeAspect="1" noChangeArrowheads="1"/>
          </p:cNvSpPr>
          <p:nvPr/>
        </p:nvSpPr>
        <p:spPr bwMode="auto">
          <a:xfrm>
            <a:off x="63500" y="-155575"/>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0840" name="Picture 8" descr="http://www.consmos.com/images/osb/OSB.jpg">
            <a:hlinkClick r:id="rId4"/>
          </p:cNvPr>
          <p:cNvPicPr>
            <a:picLocks noChangeAspect="1" noChangeArrowheads="1"/>
          </p:cNvPicPr>
          <p:nvPr/>
        </p:nvPicPr>
        <p:blipFill>
          <a:blip r:embed="rId5" cstate="print"/>
          <a:srcRect/>
          <a:stretch>
            <a:fillRect/>
          </a:stretch>
        </p:blipFill>
        <p:spPr bwMode="auto">
          <a:xfrm>
            <a:off x="3923928" y="1196752"/>
            <a:ext cx="1931601" cy="1512168"/>
          </a:xfrm>
          <a:prstGeom prst="rect">
            <a:avLst/>
          </a:prstGeom>
          <a:noFill/>
        </p:spPr>
      </p:pic>
      <p:sp>
        <p:nvSpPr>
          <p:cNvPr id="8" name="TextBox 7"/>
          <p:cNvSpPr txBox="1"/>
          <p:nvPr/>
        </p:nvSpPr>
        <p:spPr>
          <a:xfrm>
            <a:off x="467544" y="5733256"/>
            <a:ext cx="7917552" cy="369332"/>
          </a:xfrm>
          <a:prstGeom prst="rect">
            <a:avLst/>
          </a:prstGeom>
          <a:noFill/>
        </p:spPr>
        <p:txBody>
          <a:bodyPr wrap="none" rtlCol="0">
            <a:spAutoFit/>
          </a:bodyPr>
          <a:lstStyle/>
          <a:p>
            <a:r>
              <a:rPr lang="en-US" b="1" dirty="0" smtClean="0">
                <a:solidFill>
                  <a:schemeClr val="accent6"/>
                </a:solidFill>
              </a:rPr>
              <a:t>New applications are continuously emerging for terahertz frequencies.</a:t>
            </a:r>
            <a:endParaRPr lang="en-US" b="1" dirty="0">
              <a:solidFill>
                <a:schemeClr val="accent6"/>
              </a:solidFill>
            </a:endParaRPr>
          </a:p>
        </p:txBody>
      </p:sp>
      <p:sp>
        <p:nvSpPr>
          <p:cNvPr id="9" name="TextBox 8"/>
          <p:cNvSpPr txBox="1"/>
          <p:nvPr/>
        </p:nvSpPr>
        <p:spPr>
          <a:xfrm>
            <a:off x="323528" y="3501008"/>
            <a:ext cx="5968301" cy="369332"/>
          </a:xfrm>
          <a:prstGeom prst="rect">
            <a:avLst/>
          </a:prstGeom>
          <a:noFill/>
        </p:spPr>
        <p:txBody>
          <a:bodyPr wrap="none" rtlCol="0">
            <a:spAutoFit/>
          </a:bodyPr>
          <a:lstStyle/>
          <a:p>
            <a:r>
              <a:rPr lang="en-US" dirty="0" smtClean="0"/>
              <a:t>OSB replaces other board types that require more wood </a:t>
            </a:r>
            <a:endParaRPr lang="en-US" dirty="0"/>
          </a:p>
        </p:txBody>
      </p:sp>
      <p:sp>
        <p:nvSpPr>
          <p:cNvPr id="10" name="TextBox 9"/>
          <p:cNvSpPr txBox="1"/>
          <p:nvPr/>
        </p:nvSpPr>
        <p:spPr>
          <a:xfrm>
            <a:off x="395536" y="4005064"/>
            <a:ext cx="8109912" cy="1200329"/>
          </a:xfrm>
          <a:prstGeom prst="rect">
            <a:avLst/>
          </a:prstGeom>
          <a:noFill/>
        </p:spPr>
        <p:txBody>
          <a:bodyPr wrap="none" rtlCol="0">
            <a:spAutoFit/>
          </a:bodyPr>
          <a:lstStyle/>
          <a:p>
            <a:r>
              <a:rPr lang="en-US" dirty="0" smtClean="0"/>
              <a:t>Terahertz radiation is used to </a:t>
            </a:r>
            <a:br>
              <a:rPr lang="en-US" dirty="0" smtClean="0"/>
            </a:br>
            <a:r>
              <a:rPr lang="en-US" dirty="0" smtClean="0"/>
              <a:t>analyze link between the fiber structure and the physical strength of the board</a:t>
            </a:r>
          </a:p>
          <a:p>
            <a:endParaRPr lang="en-US" dirty="0" smtClean="0"/>
          </a:p>
          <a:p>
            <a:r>
              <a:rPr lang="en-US" dirty="0" smtClean="0"/>
              <a:t>The intention is to optimize the production process for quality and costs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Terahertz characterization techniques</a:t>
            </a:r>
            <a:endParaRPr lang="en-US" dirty="0"/>
          </a:p>
        </p:txBody>
      </p:sp>
      <p:sp>
        <p:nvSpPr>
          <p:cNvPr id="4" name="Rectangle 3"/>
          <p:cNvSpPr/>
          <p:nvPr/>
        </p:nvSpPr>
        <p:spPr>
          <a:xfrm>
            <a:off x="2987824" y="1196752"/>
            <a:ext cx="2592288" cy="369332"/>
          </a:xfrm>
          <a:prstGeom prst="rect">
            <a:avLst/>
          </a:prstGeom>
        </p:spPr>
        <p:txBody>
          <a:bodyPr wrap="square">
            <a:spAutoFit/>
          </a:bodyPr>
          <a:lstStyle/>
          <a:p>
            <a:pPr>
              <a:spcAft>
                <a:spcPts val="600"/>
              </a:spcAft>
            </a:pPr>
            <a:r>
              <a:rPr lang="en-US" b="1" dirty="0" smtClean="0"/>
              <a:t>Terahertz tomography</a:t>
            </a:r>
            <a:endParaRPr lang="en-US" b="1" dirty="0"/>
          </a:p>
        </p:txBody>
      </p:sp>
      <p:sp>
        <p:nvSpPr>
          <p:cNvPr id="5" name="Rectangle 4"/>
          <p:cNvSpPr/>
          <p:nvPr/>
        </p:nvSpPr>
        <p:spPr>
          <a:xfrm>
            <a:off x="5940152" y="1196752"/>
            <a:ext cx="2770823" cy="369332"/>
          </a:xfrm>
          <a:prstGeom prst="rect">
            <a:avLst/>
          </a:prstGeom>
        </p:spPr>
        <p:txBody>
          <a:bodyPr wrap="none">
            <a:spAutoFit/>
          </a:bodyPr>
          <a:lstStyle/>
          <a:p>
            <a:pPr>
              <a:spcAft>
                <a:spcPts val="600"/>
              </a:spcAft>
            </a:pPr>
            <a:r>
              <a:rPr lang="en-US" b="1" dirty="0" smtClean="0"/>
              <a:t>Terahertz spectroscopy</a:t>
            </a:r>
          </a:p>
        </p:txBody>
      </p:sp>
      <p:sp>
        <p:nvSpPr>
          <p:cNvPr id="6" name="Rectangle 5"/>
          <p:cNvSpPr/>
          <p:nvPr/>
        </p:nvSpPr>
        <p:spPr>
          <a:xfrm>
            <a:off x="395536" y="1187460"/>
            <a:ext cx="2155270" cy="369332"/>
          </a:xfrm>
          <a:prstGeom prst="rect">
            <a:avLst/>
          </a:prstGeom>
        </p:spPr>
        <p:txBody>
          <a:bodyPr wrap="none">
            <a:spAutoFit/>
          </a:bodyPr>
          <a:lstStyle/>
          <a:p>
            <a:pPr>
              <a:spcAft>
                <a:spcPts val="600"/>
              </a:spcAft>
            </a:pPr>
            <a:r>
              <a:rPr lang="en-US" b="1" dirty="0" smtClean="0"/>
              <a:t>Terahertz imaging</a:t>
            </a:r>
          </a:p>
        </p:txBody>
      </p:sp>
      <p:pic>
        <p:nvPicPr>
          <p:cNvPr id="7" name="Picture 1"/>
          <p:cNvPicPr>
            <a:picLocks noChangeAspect="1" noChangeArrowheads="1"/>
          </p:cNvPicPr>
          <p:nvPr/>
        </p:nvPicPr>
        <p:blipFill>
          <a:blip r:embed="rId2" cstate="print"/>
          <a:srcRect/>
          <a:stretch>
            <a:fillRect/>
          </a:stretch>
        </p:blipFill>
        <p:spPr bwMode="auto">
          <a:xfrm>
            <a:off x="179512" y="2204864"/>
            <a:ext cx="2448272" cy="1224136"/>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a:stretch>
            <a:fillRect/>
          </a:stretch>
        </p:blipFill>
        <p:spPr bwMode="auto">
          <a:xfrm>
            <a:off x="2915816" y="1988840"/>
            <a:ext cx="2808312" cy="1693982"/>
          </a:xfrm>
          <a:prstGeom prst="rect">
            <a:avLst/>
          </a:prstGeom>
          <a:noFill/>
          <a:ln w="9525">
            <a:noFill/>
            <a:miter lim="800000"/>
            <a:headEnd/>
            <a:tailEnd/>
          </a:ln>
        </p:spPr>
      </p:pic>
      <p:pic>
        <p:nvPicPr>
          <p:cNvPr id="9" name="Picture 3"/>
          <p:cNvPicPr>
            <a:picLocks noChangeAspect="1" noChangeArrowheads="1"/>
          </p:cNvPicPr>
          <p:nvPr/>
        </p:nvPicPr>
        <p:blipFill>
          <a:blip r:embed="rId4" cstate="print"/>
          <a:srcRect/>
          <a:stretch>
            <a:fillRect/>
          </a:stretch>
        </p:blipFill>
        <p:spPr bwMode="auto">
          <a:xfrm>
            <a:off x="5864299" y="2060848"/>
            <a:ext cx="3244205" cy="2246459"/>
          </a:xfrm>
          <a:prstGeom prst="rect">
            <a:avLst/>
          </a:prstGeom>
          <a:noFill/>
          <a:ln w="9525">
            <a:noFill/>
            <a:miter lim="800000"/>
            <a:headEnd/>
            <a:tailEnd/>
          </a:ln>
        </p:spPr>
      </p:pic>
      <p:sp>
        <p:nvSpPr>
          <p:cNvPr id="10" name="TextBox 9"/>
          <p:cNvSpPr txBox="1"/>
          <p:nvPr/>
        </p:nvSpPr>
        <p:spPr>
          <a:xfrm>
            <a:off x="1187624" y="5949280"/>
            <a:ext cx="6241837" cy="369332"/>
          </a:xfrm>
          <a:prstGeom prst="rect">
            <a:avLst/>
          </a:prstGeom>
          <a:noFill/>
        </p:spPr>
        <p:txBody>
          <a:bodyPr wrap="none" rtlCol="0">
            <a:spAutoFit/>
          </a:bodyPr>
          <a:lstStyle/>
          <a:p>
            <a:r>
              <a:rPr lang="en-US" dirty="0" smtClean="0"/>
              <a:t>Transmission or reflection measurements are both valuable</a:t>
            </a:r>
            <a:endParaRPr lang="en-US" dirty="0"/>
          </a:p>
        </p:txBody>
      </p:sp>
      <p:cxnSp>
        <p:nvCxnSpPr>
          <p:cNvPr id="12" name="Straight Arrow Connector 11"/>
          <p:cNvCxnSpPr/>
          <p:nvPr/>
        </p:nvCxnSpPr>
        <p:spPr>
          <a:xfrm flipH="1">
            <a:off x="971600" y="3573016"/>
            <a:ext cx="360040"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51520" y="4005064"/>
            <a:ext cx="1043876" cy="646331"/>
          </a:xfrm>
          <a:prstGeom prst="rect">
            <a:avLst/>
          </a:prstGeom>
          <a:noFill/>
        </p:spPr>
        <p:txBody>
          <a:bodyPr wrap="none" rtlCol="0">
            <a:spAutoFit/>
          </a:bodyPr>
          <a:lstStyle/>
          <a:p>
            <a:pPr algn="ctr"/>
            <a:r>
              <a:rPr lang="en-US" dirty="0" smtClean="0"/>
              <a:t>Intensity</a:t>
            </a:r>
            <a:br>
              <a:rPr lang="en-US" dirty="0" smtClean="0"/>
            </a:br>
            <a:r>
              <a:rPr lang="en-US" dirty="0" smtClean="0"/>
              <a:t>only</a:t>
            </a:r>
            <a:endParaRPr lang="en-US" dirty="0"/>
          </a:p>
        </p:txBody>
      </p:sp>
      <p:sp>
        <p:nvSpPr>
          <p:cNvPr id="14" name="TextBox 13"/>
          <p:cNvSpPr txBox="1"/>
          <p:nvPr/>
        </p:nvSpPr>
        <p:spPr>
          <a:xfrm>
            <a:off x="1763688" y="3933056"/>
            <a:ext cx="1043876" cy="923330"/>
          </a:xfrm>
          <a:prstGeom prst="rect">
            <a:avLst/>
          </a:prstGeom>
          <a:noFill/>
        </p:spPr>
        <p:txBody>
          <a:bodyPr wrap="none" rtlCol="0">
            <a:spAutoFit/>
          </a:bodyPr>
          <a:lstStyle/>
          <a:p>
            <a:pPr algn="ctr"/>
            <a:r>
              <a:rPr lang="en-US" dirty="0" smtClean="0"/>
              <a:t>Intensity</a:t>
            </a:r>
            <a:br>
              <a:rPr lang="en-US" dirty="0" smtClean="0"/>
            </a:br>
            <a:r>
              <a:rPr lang="en-US" dirty="0" smtClean="0"/>
              <a:t>and </a:t>
            </a:r>
          </a:p>
          <a:p>
            <a:pPr algn="ctr"/>
            <a:r>
              <a:rPr lang="en-US" dirty="0" smtClean="0"/>
              <a:t>phase</a:t>
            </a:r>
            <a:endParaRPr lang="en-US" dirty="0"/>
          </a:p>
        </p:txBody>
      </p:sp>
      <p:cxnSp>
        <p:nvCxnSpPr>
          <p:cNvPr id="16" name="Straight Arrow Connector 15"/>
          <p:cNvCxnSpPr/>
          <p:nvPr/>
        </p:nvCxnSpPr>
        <p:spPr>
          <a:xfrm>
            <a:off x="1619672" y="3573016"/>
            <a:ext cx="216024" cy="4320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363002" y="5301208"/>
            <a:ext cx="2313454" cy="369332"/>
          </a:xfrm>
          <a:prstGeom prst="rect">
            <a:avLst/>
          </a:prstGeom>
          <a:noFill/>
        </p:spPr>
        <p:txBody>
          <a:bodyPr wrap="none" rtlCol="0">
            <a:spAutoFit/>
          </a:bodyPr>
          <a:lstStyle/>
          <a:p>
            <a:r>
              <a:rPr lang="en-US" dirty="0" smtClean="0"/>
              <a:t>Broadband detection</a:t>
            </a:r>
            <a:endParaRPr lang="en-US" dirty="0"/>
          </a:p>
        </p:txBody>
      </p:sp>
      <p:sp>
        <p:nvSpPr>
          <p:cNvPr id="19" name="TextBox 18"/>
          <p:cNvSpPr txBox="1"/>
          <p:nvPr/>
        </p:nvSpPr>
        <p:spPr>
          <a:xfrm>
            <a:off x="251520" y="5014917"/>
            <a:ext cx="2351926" cy="646331"/>
          </a:xfrm>
          <a:prstGeom prst="rect">
            <a:avLst/>
          </a:prstGeom>
          <a:noFill/>
        </p:spPr>
        <p:txBody>
          <a:bodyPr wrap="none" rtlCol="0">
            <a:spAutoFit/>
          </a:bodyPr>
          <a:lstStyle/>
          <a:p>
            <a:r>
              <a:rPr lang="en-US" dirty="0" smtClean="0"/>
              <a:t>Amplitude and phase</a:t>
            </a:r>
            <a:br>
              <a:rPr lang="en-US" dirty="0" smtClean="0"/>
            </a:br>
            <a:r>
              <a:rPr lang="en-US" dirty="0" smtClean="0"/>
              <a:t>imaging</a:t>
            </a:r>
            <a:endParaRPr lang="en-US" dirty="0"/>
          </a:p>
        </p:txBody>
      </p:sp>
      <p:pic>
        <p:nvPicPr>
          <p:cNvPr id="20" name="Picture 3"/>
          <p:cNvPicPr>
            <a:picLocks noChangeAspect="1" noChangeArrowheads="1"/>
          </p:cNvPicPr>
          <p:nvPr/>
        </p:nvPicPr>
        <p:blipFill>
          <a:blip r:embed="rId5" cstate="print"/>
          <a:srcRect/>
          <a:stretch>
            <a:fillRect/>
          </a:stretch>
        </p:blipFill>
        <p:spPr bwMode="auto">
          <a:xfrm>
            <a:off x="3337063" y="3861048"/>
            <a:ext cx="2171041" cy="1638522"/>
          </a:xfrm>
          <a:prstGeom prst="rect">
            <a:avLst/>
          </a:prstGeom>
          <a:noFill/>
          <a:ln w="9525">
            <a:noFill/>
            <a:miter lim="800000"/>
            <a:headEnd/>
            <a:tailEnd/>
          </a:ln>
        </p:spPr>
      </p:pic>
      <p:sp>
        <p:nvSpPr>
          <p:cNvPr id="21" name="TextBox 20"/>
          <p:cNvSpPr txBox="1"/>
          <p:nvPr/>
        </p:nvSpPr>
        <p:spPr>
          <a:xfrm>
            <a:off x="3491880" y="1772816"/>
            <a:ext cx="1800493" cy="369332"/>
          </a:xfrm>
          <a:prstGeom prst="rect">
            <a:avLst/>
          </a:prstGeom>
          <a:noFill/>
        </p:spPr>
        <p:txBody>
          <a:bodyPr wrap="none" rtlCol="0">
            <a:spAutoFit/>
          </a:bodyPr>
          <a:lstStyle/>
          <a:p>
            <a:r>
              <a:rPr lang="en-US" dirty="0" smtClean="0"/>
              <a:t>Pulsed systems</a:t>
            </a:r>
            <a:endParaRPr lang="en-US" dirty="0"/>
          </a:p>
        </p:txBody>
      </p:sp>
      <p:sp>
        <p:nvSpPr>
          <p:cNvPr id="22" name="TextBox 21"/>
          <p:cNvSpPr txBox="1"/>
          <p:nvPr/>
        </p:nvSpPr>
        <p:spPr>
          <a:xfrm>
            <a:off x="395536" y="1772816"/>
            <a:ext cx="2492990" cy="369332"/>
          </a:xfrm>
          <a:prstGeom prst="rect">
            <a:avLst/>
          </a:prstGeom>
          <a:noFill/>
        </p:spPr>
        <p:txBody>
          <a:bodyPr wrap="none" rtlCol="0">
            <a:spAutoFit/>
          </a:bodyPr>
          <a:lstStyle/>
          <a:p>
            <a:r>
              <a:rPr lang="en-US" dirty="0" smtClean="0"/>
              <a:t>CW or pulsed systems</a:t>
            </a:r>
            <a:endParaRPr lang="en-US" dirty="0"/>
          </a:p>
        </p:txBody>
      </p:sp>
      <p:sp>
        <p:nvSpPr>
          <p:cNvPr id="23" name="TextBox 22"/>
          <p:cNvSpPr txBox="1"/>
          <p:nvPr/>
        </p:nvSpPr>
        <p:spPr>
          <a:xfrm>
            <a:off x="6156176" y="1700808"/>
            <a:ext cx="2492990" cy="369332"/>
          </a:xfrm>
          <a:prstGeom prst="rect">
            <a:avLst/>
          </a:prstGeom>
          <a:noFill/>
        </p:spPr>
        <p:txBody>
          <a:bodyPr wrap="none" rtlCol="0">
            <a:spAutoFit/>
          </a:bodyPr>
          <a:lstStyle/>
          <a:p>
            <a:r>
              <a:rPr lang="en-US" dirty="0" smtClean="0"/>
              <a:t>CW or pulsed systems</a:t>
            </a:r>
            <a:endParaRPr lang="en-US" dirty="0"/>
          </a:p>
        </p:txBody>
      </p:sp>
      <p:sp>
        <p:nvSpPr>
          <p:cNvPr id="25" name="TextBox 24"/>
          <p:cNvSpPr txBox="1"/>
          <p:nvPr/>
        </p:nvSpPr>
        <p:spPr>
          <a:xfrm>
            <a:off x="6300192" y="4437112"/>
            <a:ext cx="1043876" cy="646331"/>
          </a:xfrm>
          <a:prstGeom prst="rect">
            <a:avLst/>
          </a:prstGeom>
          <a:noFill/>
        </p:spPr>
        <p:txBody>
          <a:bodyPr wrap="none" rtlCol="0">
            <a:spAutoFit/>
          </a:bodyPr>
          <a:lstStyle/>
          <a:p>
            <a:pPr algn="ctr"/>
            <a:r>
              <a:rPr lang="en-US" dirty="0" smtClean="0"/>
              <a:t>Intensity</a:t>
            </a:r>
            <a:br>
              <a:rPr lang="en-US" dirty="0" smtClean="0"/>
            </a:br>
            <a:r>
              <a:rPr lang="en-US" dirty="0" smtClean="0"/>
              <a:t>only</a:t>
            </a:r>
            <a:endParaRPr lang="en-US" dirty="0"/>
          </a:p>
        </p:txBody>
      </p:sp>
      <p:sp>
        <p:nvSpPr>
          <p:cNvPr id="26" name="TextBox 25"/>
          <p:cNvSpPr txBox="1"/>
          <p:nvPr/>
        </p:nvSpPr>
        <p:spPr>
          <a:xfrm>
            <a:off x="7812360" y="4365104"/>
            <a:ext cx="1043876" cy="923330"/>
          </a:xfrm>
          <a:prstGeom prst="rect">
            <a:avLst/>
          </a:prstGeom>
          <a:noFill/>
        </p:spPr>
        <p:txBody>
          <a:bodyPr wrap="none" rtlCol="0">
            <a:spAutoFit/>
          </a:bodyPr>
          <a:lstStyle/>
          <a:p>
            <a:pPr algn="ctr"/>
            <a:r>
              <a:rPr lang="en-US" dirty="0" smtClean="0"/>
              <a:t>Intensity</a:t>
            </a:r>
            <a:br>
              <a:rPr lang="en-US" dirty="0" smtClean="0"/>
            </a:br>
            <a:r>
              <a:rPr lang="en-US" dirty="0" smtClean="0"/>
              <a:t>and </a:t>
            </a:r>
          </a:p>
          <a:p>
            <a:pPr algn="ctr"/>
            <a:r>
              <a:rPr lang="en-US" dirty="0" smtClean="0"/>
              <a:t>phase</a:t>
            </a:r>
            <a:endParaRPr lang="en-US" dirty="0"/>
          </a:p>
        </p:txBody>
      </p:sp>
      <p:cxnSp>
        <p:nvCxnSpPr>
          <p:cNvPr id="29" name="Straight Connector 28"/>
          <p:cNvCxnSpPr/>
          <p:nvPr/>
        </p:nvCxnSpPr>
        <p:spPr>
          <a:xfrm>
            <a:off x="2915816" y="1052736"/>
            <a:ext cx="0" cy="468052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796136" y="1052736"/>
            <a:ext cx="0" cy="468052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Spectroscopy example: DNA analysis</a:t>
            </a:r>
            <a:endParaRPr lang="en-US" dirty="0"/>
          </a:p>
        </p:txBody>
      </p:sp>
      <p:sp>
        <p:nvSpPr>
          <p:cNvPr id="6" name="TextBox 5"/>
          <p:cNvSpPr txBox="1"/>
          <p:nvPr/>
        </p:nvSpPr>
        <p:spPr>
          <a:xfrm>
            <a:off x="3995936" y="1052736"/>
            <a:ext cx="4032448" cy="1200329"/>
          </a:xfrm>
          <a:prstGeom prst="rect">
            <a:avLst/>
          </a:prstGeom>
          <a:noFill/>
        </p:spPr>
        <p:txBody>
          <a:bodyPr wrap="square" rtlCol="0">
            <a:spAutoFit/>
          </a:bodyPr>
          <a:lstStyle/>
          <a:p>
            <a:r>
              <a:rPr lang="en-US" dirty="0" err="1" smtClean="0"/>
              <a:t>Femtsecond</a:t>
            </a:r>
            <a:r>
              <a:rPr lang="en-US" dirty="0" smtClean="0"/>
              <a:t> laser based setup</a:t>
            </a:r>
            <a:br>
              <a:rPr lang="en-US" dirty="0" smtClean="0"/>
            </a:br>
            <a:r>
              <a:rPr lang="en-US" dirty="0" smtClean="0"/>
              <a:t>Laser pulse incident onto substrate</a:t>
            </a:r>
            <a:br>
              <a:rPr lang="en-US" dirty="0" smtClean="0"/>
            </a:br>
            <a:r>
              <a:rPr lang="en-US" dirty="0" smtClean="0"/>
              <a:t>generates currents with terahertz frequency components</a:t>
            </a:r>
            <a:endParaRPr lang="en-US" dirty="0"/>
          </a:p>
        </p:txBody>
      </p:sp>
      <p:sp>
        <p:nvSpPr>
          <p:cNvPr id="7" name="TextBox 6"/>
          <p:cNvSpPr txBox="1"/>
          <p:nvPr/>
        </p:nvSpPr>
        <p:spPr>
          <a:xfrm>
            <a:off x="4427984" y="3717032"/>
            <a:ext cx="3005951" cy="923330"/>
          </a:xfrm>
          <a:prstGeom prst="rect">
            <a:avLst/>
          </a:prstGeom>
          <a:noFill/>
        </p:spPr>
        <p:txBody>
          <a:bodyPr wrap="none" rtlCol="0">
            <a:spAutoFit/>
          </a:bodyPr>
          <a:lstStyle/>
          <a:p>
            <a:r>
              <a:rPr lang="en-US" dirty="0" smtClean="0"/>
              <a:t>Goal of our research:</a:t>
            </a:r>
            <a:br>
              <a:rPr lang="en-US" dirty="0" smtClean="0"/>
            </a:br>
            <a:r>
              <a:rPr lang="en-US" dirty="0" smtClean="0"/>
              <a:t>Fully on-chip CMOS based </a:t>
            </a:r>
            <a:br>
              <a:rPr lang="en-US" dirty="0" smtClean="0"/>
            </a:br>
            <a:r>
              <a:rPr lang="en-US" dirty="0" smtClean="0"/>
              <a:t>terahertz system</a:t>
            </a:r>
            <a:endParaRPr lang="en-US" dirty="0"/>
          </a:p>
        </p:txBody>
      </p:sp>
      <p:pic>
        <p:nvPicPr>
          <p:cNvPr id="436226" name="Picture 2"/>
          <p:cNvPicPr>
            <a:picLocks noChangeAspect="1" noChangeArrowheads="1"/>
          </p:cNvPicPr>
          <p:nvPr/>
        </p:nvPicPr>
        <p:blipFill>
          <a:blip r:embed="rId2" cstate="print"/>
          <a:srcRect/>
          <a:stretch>
            <a:fillRect/>
          </a:stretch>
        </p:blipFill>
        <p:spPr bwMode="auto">
          <a:xfrm>
            <a:off x="323528" y="908720"/>
            <a:ext cx="3300013" cy="3024336"/>
          </a:xfrm>
          <a:prstGeom prst="rect">
            <a:avLst/>
          </a:prstGeom>
          <a:noFill/>
          <a:ln w="9525">
            <a:noFill/>
            <a:miter lim="800000"/>
            <a:headEnd/>
            <a:tailEnd/>
          </a:ln>
        </p:spPr>
      </p:pic>
      <p:pic>
        <p:nvPicPr>
          <p:cNvPr id="436227" name="Picture 3"/>
          <p:cNvPicPr>
            <a:picLocks noChangeAspect="1" noChangeArrowheads="1"/>
          </p:cNvPicPr>
          <p:nvPr/>
        </p:nvPicPr>
        <p:blipFill>
          <a:blip r:embed="rId3" cstate="print"/>
          <a:srcRect/>
          <a:stretch>
            <a:fillRect/>
          </a:stretch>
        </p:blipFill>
        <p:spPr bwMode="auto">
          <a:xfrm>
            <a:off x="35496" y="3861048"/>
            <a:ext cx="3764172" cy="2996952"/>
          </a:xfrm>
          <a:prstGeom prst="rect">
            <a:avLst/>
          </a:prstGeom>
          <a:noFill/>
          <a:ln w="9525">
            <a:noFill/>
            <a:miter lim="800000"/>
            <a:headEnd/>
            <a:tailEnd/>
          </a:ln>
        </p:spPr>
      </p:pic>
      <p:sp>
        <p:nvSpPr>
          <p:cNvPr id="5" name="TextBox 4"/>
          <p:cNvSpPr txBox="1"/>
          <p:nvPr/>
        </p:nvSpPr>
        <p:spPr>
          <a:xfrm>
            <a:off x="0" y="1332057"/>
            <a:ext cx="1764394" cy="584775"/>
          </a:xfrm>
          <a:prstGeom prst="rect">
            <a:avLst/>
          </a:prstGeom>
          <a:noFill/>
        </p:spPr>
        <p:txBody>
          <a:bodyPr wrap="none" rtlCol="0">
            <a:spAutoFit/>
          </a:bodyPr>
          <a:lstStyle/>
          <a:p>
            <a:r>
              <a:rPr lang="en-US" sz="1600" dirty="0" smtClean="0"/>
              <a:t>P. Haring-Bolivar </a:t>
            </a:r>
            <a:br>
              <a:rPr lang="en-US" sz="1600" dirty="0" smtClean="0"/>
            </a:br>
            <a:r>
              <a:rPr lang="en-US" sz="1600" dirty="0" smtClean="0"/>
              <a:t>et al.</a:t>
            </a:r>
            <a:endParaRPr lang="en-US" sz="1600" dirty="0"/>
          </a:p>
        </p:txBody>
      </p:sp>
      <p:cxnSp>
        <p:nvCxnSpPr>
          <p:cNvPr id="11" name="Straight Arrow Connector 10"/>
          <p:cNvCxnSpPr/>
          <p:nvPr/>
        </p:nvCxnSpPr>
        <p:spPr>
          <a:xfrm>
            <a:off x="5796136" y="2348880"/>
            <a:ext cx="0" cy="11521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851920" y="5085184"/>
            <a:ext cx="5352747" cy="923330"/>
          </a:xfrm>
          <a:prstGeom prst="rect">
            <a:avLst/>
          </a:prstGeom>
          <a:noFill/>
        </p:spPr>
        <p:txBody>
          <a:bodyPr wrap="none" rtlCol="0">
            <a:spAutoFit/>
          </a:bodyPr>
          <a:lstStyle/>
          <a:p>
            <a:r>
              <a:rPr lang="en-US" dirty="0" smtClean="0"/>
              <a:t>Frequency range: 300 GHz to 1.5 THz</a:t>
            </a:r>
          </a:p>
          <a:p>
            <a:r>
              <a:rPr lang="en-US" dirty="0" smtClean="0"/>
              <a:t>Broadband or multi-frequency required</a:t>
            </a:r>
          </a:p>
          <a:p>
            <a:r>
              <a:rPr lang="en-US" dirty="0" smtClean="0"/>
              <a:t>Phase and amplitude information typically required</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le 1"/>
          <p:cNvSpPr>
            <a:spLocks noGrp="1"/>
          </p:cNvSpPr>
          <p:nvPr>
            <p:ph type="title"/>
          </p:nvPr>
        </p:nvSpPr>
        <p:spPr/>
        <p:txBody>
          <a:bodyPr>
            <a:normAutofit/>
          </a:bodyPr>
          <a:lstStyle/>
          <a:p>
            <a:r>
              <a:rPr lang="en-US" sz="4000" b="1" dirty="0" smtClean="0"/>
              <a:t>THz market</a:t>
            </a:r>
          </a:p>
        </p:txBody>
      </p:sp>
      <p:sp>
        <p:nvSpPr>
          <p:cNvPr id="78851" name="TextBox 11"/>
          <p:cNvSpPr txBox="1">
            <a:spLocks noChangeArrowheads="1"/>
          </p:cNvSpPr>
          <p:nvPr/>
        </p:nvSpPr>
        <p:spPr bwMode="auto">
          <a:xfrm>
            <a:off x="3924300" y="5949280"/>
            <a:ext cx="5006975" cy="339725"/>
          </a:xfrm>
          <a:prstGeom prst="rect">
            <a:avLst/>
          </a:prstGeom>
          <a:noFill/>
          <a:ln w="9525">
            <a:noFill/>
            <a:miter lim="800000"/>
            <a:headEnd/>
            <a:tailEnd/>
          </a:ln>
        </p:spPr>
        <p:txBody>
          <a:bodyPr wrap="none">
            <a:spAutoFit/>
          </a:bodyPr>
          <a:lstStyle/>
          <a:p>
            <a:r>
              <a:rPr lang="en-US" sz="1600" dirty="0"/>
              <a:t>Source: The THz technologies, Fuji-</a:t>
            </a:r>
            <a:r>
              <a:rPr lang="en-US" sz="1600" dirty="0" err="1"/>
              <a:t>Kezai</a:t>
            </a:r>
            <a:r>
              <a:rPr lang="en-US" sz="1600" dirty="0"/>
              <a:t> USA, 2007</a:t>
            </a:r>
          </a:p>
        </p:txBody>
      </p:sp>
      <p:pic>
        <p:nvPicPr>
          <p:cNvPr id="78852" name="Picture 2"/>
          <p:cNvPicPr>
            <a:picLocks noChangeAspect="1" noChangeArrowheads="1"/>
          </p:cNvPicPr>
          <p:nvPr/>
        </p:nvPicPr>
        <p:blipFill>
          <a:blip r:embed="rId2" cstate="print"/>
          <a:srcRect/>
          <a:stretch>
            <a:fillRect/>
          </a:stretch>
        </p:blipFill>
        <p:spPr bwMode="auto">
          <a:xfrm>
            <a:off x="323850" y="2455863"/>
            <a:ext cx="3486150" cy="3421062"/>
          </a:xfrm>
          <a:prstGeom prst="rect">
            <a:avLst/>
          </a:prstGeom>
          <a:noFill/>
          <a:ln w="9525">
            <a:noFill/>
            <a:miter lim="800000"/>
            <a:headEnd/>
            <a:tailEnd/>
          </a:ln>
        </p:spPr>
      </p:pic>
      <p:sp>
        <p:nvSpPr>
          <p:cNvPr id="78853" name="TextBox 11"/>
          <p:cNvSpPr txBox="1">
            <a:spLocks noChangeArrowheads="1"/>
          </p:cNvSpPr>
          <p:nvPr/>
        </p:nvSpPr>
        <p:spPr bwMode="auto">
          <a:xfrm>
            <a:off x="2036763" y="3608388"/>
            <a:ext cx="1598612" cy="830262"/>
          </a:xfrm>
          <a:prstGeom prst="rect">
            <a:avLst/>
          </a:prstGeom>
          <a:noFill/>
          <a:ln w="9525">
            <a:noFill/>
            <a:miter lim="800000"/>
            <a:headEnd/>
            <a:tailEnd/>
          </a:ln>
        </p:spPr>
        <p:txBody>
          <a:bodyPr wrap="none">
            <a:spAutoFit/>
          </a:bodyPr>
          <a:lstStyle/>
          <a:p>
            <a:pPr algn="ctr"/>
            <a:r>
              <a:rPr lang="en-US" sz="1600" b="1"/>
              <a:t>Security</a:t>
            </a:r>
          </a:p>
          <a:p>
            <a:pPr algn="ctr"/>
            <a:r>
              <a:rPr lang="en-US" sz="1600" b="1"/>
              <a:t>&amp; Surveillance</a:t>
            </a:r>
          </a:p>
          <a:p>
            <a:pPr algn="ctr"/>
            <a:r>
              <a:rPr lang="en-US" sz="1600" b="1"/>
              <a:t>39 %</a:t>
            </a:r>
          </a:p>
        </p:txBody>
      </p:sp>
      <p:pic>
        <p:nvPicPr>
          <p:cNvPr id="78854" name="Picture 4"/>
          <p:cNvPicPr>
            <a:picLocks noChangeAspect="1" noChangeArrowheads="1"/>
          </p:cNvPicPr>
          <p:nvPr/>
        </p:nvPicPr>
        <p:blipFill>
          <a:blip r:embed="rId3" cstate="print"/>
          <a:srcRect/>
          <a:stretch>
            <a:fillRect/>
          </a:stretch>
        </p:blipFill>
        <p:spPr bwMode="auto">
          <a:xfrm>
            <a:off x="5157788" y="2492375"/>
            <a:ext cx="3517900" cy="3424238"/>
          </a:xfrm>
          <a:prstGeom prst="rect">
            <a:avLst/>
          </a:prstGeom>
          <a:noFill/>
          <a:ln w="9525">
            <a:noFill/>
            <a:miter lim="800000"/>
            <a:headEnd/>
            <a:tailEnd/>
          </a:ln>
        </p:spPr>
      </p:pic>
      <p:sp>
        <p:nvSpPr>
          <p:cNvPr id="78855" name="TextBox 13"/>
          <p:cNvSpPr txBox="1">
            <a:spLocks noChangeArrowheads="1"/>
          </p:cNvSpPr>
          <p:nvPr/>
        </p:nvSpPr>
        <p:spPr bwMode="auto">
          <a:xfrm>
            <a:off x="6948488" y="3284538"/>
            <a:ext cx="1598612" cy="831850"/>
          </a:xfrm>
          <a:prstGeom prst="rect">
            <a:avLst/>
          </a:prstGeom>
          <a:noFill/>
          <a:ln w="9525">
            <a:noFill/>
            <a:miter lim="800000"/>
            <a:headEnd/>
            <a:tailEnd/>
          </a:ln>
        </p:spPr>
        <p:txBody>
          <a:bodyPr wrap="none">
            <a:spAutoFit/>
          </a:bodyPr>
          <a:lstStyle/>
          <a:p>
            <a:pPr algn="ctr"/>
            <a:r>
              <a:rPr lang="en-US" sz="1600" b="1"/>
              <a:t>Security</a:t>
            </a:r>
          </a:p>
          <a:p>
            <a:pPr algn="ctr"/>
            <a:r>
              <a:rPr lang="en-US" sz="1600" b="1"/>
              <a:t>&amp; Surveillance</a:t>
            </a:r>
          </a:p>
          <a:p>
            <a:pPr algn="ctr"/>
            <a:r>
              <a:rPr lang="en-US" sz="1600" b="1"/>
              <a:t>40%</a:t>
            </a:r>
          </a:p>
        </p:txBody>
      </p:sp>
      <p:sp>
        <p:nvSpPr>
          <p:cNvPr id="78856" name="TextBox 14"/>
          <p:cNvSpPr txBox="1">
            <a:spLocks noChangeArrowheads="1"/>
          </p:cNvSpPr>
          <p:nvPr/>
        </p:nvSpPr>
        <p:spPr bwMode="auto">
          <a:xfrm>
            <a:off x="395288" y="4183063"/>
            <a:ext cx="1841500" cy="1077912"/>
          </a:xfrm>
          <a:prstGeom prst="rect">
            <a:avLst/>
          </a:prstGeom>
          <a:noFill/>
          <a:ln w="9525">
            <a:noFill/>
            <a:miter lim="800000"/>
            <a:headEnd/>
            <a:tailEnd/>
          </a:ln>
        </p:spPr>
        <p:txBody>
          <a:bodyPr wrap="none">
            <a:spAutoFit/>
          </a:bodyPr>
          <a:lstStyle/>
          <a:p>
            <a:pPr algn="ctr"/>
            <a:r>
              <a:rPr lang="en-US" sz="1600" b="1"/>
              <a:t>Manufacturing</a:t>
            </a:r>
            <a:br>
              <a:rPr lang="en-US" sz="1600" b="1"/>
            </a:br>
            <a:r>
              <a:rPr lang="en-US" sz="1600" b="1"/>
              <a:t>&amp; Quality control</a:t>
            </a:r>
            <a:br>
              <a:rPr lang="en-US" sz="1600" b="1"/>
            </a:br>
            <a:r>
              <a:rPr lang="en-US" sz="1600" b="1"/>
              <a:t>&amp; NDT</a:t>
            </a:r>
          </a:p>
          <a:p>
            <a:pPr algn="ctr"/>
            <a:r>
              <a:rPr lang="en-US" sz="1600" b="1"/>
              <a:t>45 %</a:t>
            </a:r>
          </a:p>
        </p:txBody>
      </p:sp>
      <p:sp>
        <p:nvSpPr>
          <p:cNvPr id="78857" name="TextBox 15"/>
          <p:cNvSpPr txBox="1">
            <a:spLocks noChangeArrowheads="1"/>
          </p:cNvSpPr>
          <p:nvPr/>
        </p:nvSpPr>
        <p:spPr bwMode="auto">
          <a:xfrm>
            <a:off x="5756275" y="4619625"/>
            <a:ext cx="1839913" cy="1077913"/>
          </a:xfrm>
          <a:prstGeom prst="rect">
            <a:avLst/>
          </a:prstGeom>
          <a:noFill/>
          <a:ln w="9525">
            <a:noFill/>
            <a:miter lim="800000"/>
            <a:headEnd/>
            <a:tailEnd/>
          </a:ln>
        </p:spPr>
        <p:txBody>
          <a:bodyPr wrap="none">
            <a:spAutoFit/>
          </a:bodyPr>
          <a:lstStyle/>
          <a:p>
            <a:pPr algn="ctr"/>
            <a:r>
              <a:rPr lang="en-US" sz="1600" b="1"/>
              <a:t>Manufacturing</a:t>
            </a:r>
            <a:br>
              <a:rPr lang="en-US" sz="1600" b="1"/>
            </a:br>
            <a:r>
              <a:rPr lang="en-US" sz="1600" b="1"/>
              <a:t>&amp; Quality control</a:t>
            </a:r>
            <a:br>
              <a:rPr lang="en-US" sz="1600" b="1"/>
            </a:br>
            <a:r>
              <a:rPr lang="en-US" sz="1600" b="1"/>
              <a:t>&amp; NDT</a:t>
            </a:r>
          </a:p>
          <a:p>
            <a:pPr algn="ctr"/>
            <a:r>
              <a:rPr lang="en-US" sz="1600" b="1"/>
              <a:t>34 %</a:t>
            </a:r>
          </a:p>
        </p:txBody>
      </p:sp>
      <p:sp>
        <p:nvSpPr>
          <p:cNvPr id="78858" name="TextBox 16"/>
          <p:cNvSpPr txBox="1">
            <a:spLocks noChangeArrowheads="1"/>
          </p:cNvSpPr>
          <p:nvPr/>
        </p:nvSpPr>
        <p:spPr bwMode="auto">
          <a:xfrm>
            <a:off x="611188" y="3103563"/>
            <a:ext cx="1266825" cy="584200"/>
          </a:xfrm>
          <a:prstGeom prst="rect">
            <a:avLst/>
          </a:prstGeom>
          <a:noFill/>
          <a:ln w="9525">
            <a:noFill/>
            <a:miter lim="800000"/>
            <a:headEnd/>
            <a:tailEnd/>
          </a:ln>
        </p:spPr>
        <p:txBody>
          <a:bodyPr wrap="none">
            <a:spAutoFit/>
          </a:bodyPr>
          <a:lstStyle/>
          <a:p>
            <a:pPr algn="ctr"/>
            <a:r>
              <a:rPr lang="en-US" sz="1600" b="1"/>
              <a:t>Astronomy</a:t>
            </a:r>
            <a:br>
              <a:rPr lang="en-US" sz="1600" b="1"/>
            </a:br>
            <a:r>
              <a:rPr lang="en-US" sz="1600" b="1"/>
              <a:t>12%</a:t>
            </a:r>
          </a:p>
        </p:txBody>
      </p:sp>
      <p:sp>
        <p:nvSpPr>
          <p:cNvPr id="78859" name="TextBox 17"/>
          <p:cNvSpPr txBox="1">
            <a:spLocks noChangeArrowheads="1"/>
          </p:cNvSpPr>
          <p:nvPr/>
        </p:nvSpPr>
        <p:spPr bwMode="auto">
          <a:xfrm>
            <a:off x="1476375" y="2311400"/>
            <a:ext cx="731838" cy="584200"/>
          </a:xfrm>
          <a:prstGeom prst="rect">
            <a:avLst/>
          </a:prstGeom>
          <a:noFill/>
          <a:ln w="9525">
            <a:noFill/>
            <a:miter lim="800000"/>
            <a:headEnd/>
            <a:tailEnd/>
          </a:ln>
        </p:spPr>
        <p:txBody>
          <a:bodyPr wrap="none">
            <a:spAutoFit/>
          </a:bodyPr>
          <a:lstStyle/>
          <a:p>
            <a:pPr algn="ctr"/>
            <a:r>
              <a:rPr lang="en-US" sz="1600" b="1"/>
              <a:t>Other</a:t>
            </a:r>
            <a:br>
              <a:rPr lang="en-US" sz="1600" b="1"/>
            </a:br>
            <a:r>
              <a:rPr lang="en-US" sz="1600" b="1"/>
              <a:t>4 %</a:t>
            </a:r>
          </a:p>
        </p:txBody>
      </p:sp>
      <p:sp>
        <p:nvSpPr>
          <p:cNvPr id="78860" name="TextBox 18"/>
          <p:cNvSpPr txBox="1">
            <a:spLocks noChangeArrowheads="1"/>
          </p:cNvSpPr>
          <p:nvPr/>
        </p:nvSpPr>
        <p:spPr bwMode="auto">
          <a:xfrm>
            <a:off x="4487863" y="3883025"/>
            <a:ext cx="731837" cy="338138"/>
          </a:xfrm>
          <a:prstGeom prst="rect">
            <a:avLst/>
          </a:prstGeom>
          <a:noFill/>
          <a:ln w="9525">
            <a:noFill/>
            <a:miter lim="800000"/>
            <a:headEnd/>
            <a:tailEnd/>
          </a:ln>
        </p:spPr>
        <p:txBody>
          <a:bodyPr wrap="none">
            <a:spAutoFit/>
          </a:bodyPr>
          <a:lstStyle/>
          <a:p>
            <a:r>
              <a:rPr lang="en-US" sz="1600" b="1"/>
              <a:t>Other</a:t>
            </a:r>
          </a:p>
        </p:txBody>
      </p:sp>
      <p:sp>
        <p:nvSpPr>
          <p:cNvPr id="78861" name="TextBox 19"/>
          <p:cNvSpPr txBox="1">
            <a:spLocks noChangeArrowheads="1"/>
          </p:cNvSpPr>
          <p:nvPr/>
        </p:nvSpPr>
        <p:spPr bwMode="auto">
          <a:xfrm>
            <a:off x="3708400" y="4170363"/>
            <a:ext cx="1620838" cy="338137"/>
          </a:xfrm>
          <a:prstGeom prst="rect">
            <a:avLst/>
          </a:prstGeom>
          <a:noFill/>
          <a:ln w="9525">
            <a:noFill/>
            <a:miter lim="800000"/>
            <a:headEnd/>
            <a:tailEnd/>
          </a:ln>
        </p:spPr>
        <p:txBody>
          <a:bodyPr wrap="none">
            <a:spAutoFit/>
          </a:bodyPr>
          <a:lstStyle/>
          <a:p>
            <a:r>
              <a:rPr lang="en-US" sz="1600" b="1"/>
              <a:t>Astronomy 2%</a:t>
            </a:r>
          </a:p>
        </p:txBody>
      </p:sp>
      <p:sp>
        <p:nvSpPr>
          <p:cNvPr id="78862" name="TextBox 20"/>
          <p:cNvSpPr txBox="1">
            <a:spLocks noChangeArrowheads="1"/>
          </p:cNvSpPr>
          <p:nvPr/>
        </p:nvSpPr>
        <p:spPr bwMode="auto">
          <a:xfrm>
            <a:off x="3924300" y="3284538"/>
            <a:ext cx="1279525" cy="585787"/>
          </a:xfrm>
          <a:prstGeom prst="rect">
            <a:avLst/>
          </a:prstGeom>
          <a:noFill/>
          <a:ln w="9525">
            <a:noFill/>
            <a:miter lim="800000"/>
            <a:headEnd/>
            <a:tailEnd/>
          </a:ln>
        </p:spPr>
        <p:txBody>
          <a:bodyPr wrap="none">
            <a:spAutoFit/>
          </a:bodyPr>
          <a:lstStyle/>
          <a:p>
            <a:r>
              <a:rPr lang="en-US" sz="1600" b="1"/>
              <a:t>Agriculture</a:t>
            </a:r>
          </a:p>
          <a:p>
            <a:r>
              <a:rPr lang="en-US" sz="1600" b="1"/>
              <a:t>&amp; Food 2%</a:t>
            </a:r>
          </a:p>
        </p:txBody>
      </p:sp>
      <p:sp>
        <p:nvSpPr>
          <p:cNvPr id="78863" name="TextBox 21"/>
          <p:cNvSpPr txBox="1">
            <a:spLocks noChangeArrowheads="1"/>
          </p:cNvSpPr>
          <p:nvPr/>
        </p:nvSpPr>
        <p:spPr bwMode="auto">
          <a:xfrm>
            <a:off x="3708400" y="2781300"/>
            <a:ext cx="2260600" cy="338138"/>
          </a:xfrm>
          <a:prstGeom prst="rect">
            <a:avLst/>
          </a:prstGeom>
          <a:noFill/>
          <a:ln w="9525">
            <a:noFill/>
            <a:miter lim="800000"/>
            <a:headEnd/>
            <a:tailEnd/>
          </a:ln>
        </p:spPr>
        <p:txBody>
          <a:bodyPr wrap="none">
            <a:spAutoFit/>
          </a:bodyPr>
          <a:lstStyle/>
          <a:p>
            <a:r>
              <a:rPr lang="en-US" sz="1600" b="1"/>
              <a:t>Communication 13 %</a:t>
            </a:r>
          </a:p>
        </p:txBody>
      </p:sp>
      <p:sp>
        <p:nvSpPr>
          <p:cNvPr id="78864" name="TextBox 22"/>
          <p:cNvSpPr txBox="1">
            <a:spLocks noChangeArrowheads="1"/>
          </p:cNvSpPr>
          <p:nvPr/>
        </p:nvSpPr>
        <p:spPr bwMode="auto">
          <a:xfrm>
            <a:off x="4932363" y="2276475"/>
            <a:ext cx="1633537" cy="339725"/>
          </a:xfrm>
          <a:prstGeom prst="rect">
            <a:avLst/>
          </a:prstGeom>
          <a:noFill/>
          <a:ln w="9525">
            <a:noFill/>
            <a:miter lim="800000"/>
            <a:headEnd/>
            <a:tailEnd/>
          </a:ln>
        </p:spPr>
        <p:txBody>
          <a:bodyPr wrap="none">
            <a:spAutoFit/>
          </a:bodyPr>
          <a:lstStyle/>
          <a:p>
            <a:r>
              <a:rPr lang="en-US" sz="1600" b="1"/>
              <a:t>Biomedical 5%</a:t>
            </a:r>
          </a:p>
        </p:txBody>
      </p:sp>
      <p:sp>
        <p:nvSpPr>
          <p:cNvPr id="78865" name="TextBox 23"/>
          <p:cNvSpPr txBox="1">
            <a:spLocks noChangeArrowheads="1"/>
          </p:cNvSpPr>
          <p:nvPr/>
        </p:nvSpPr>
        <p:spPr bwMode="auto">
          <a:xfrm>
            <a:off x="6516688" y="2205038"/>
            <a:ext cx="1792287" cy="338137"/>
          </a:xfrm>
          <a:prstGeom prst="rect">
            <a:avLst/>
          </a:prstGeom>
          <a:noFill/>
          <a:ln w="9525">
            <a:noFill/>
            <a:miter lim="800000"/>
            <a:headEnd/>
            <a:tailEnd/>
          </a:ln>
        </p:spPr>
        <p:txBody>
          <a:bodyPr wrap="none">
            <a:spAutoFit/>
          </a:bodyPr>
          <a:lstStyle/>
          <a:p>
            <a:r>
              <a:rPr lang="en-US" sz="1600" b="1"/>
              <a:t>Environment 2%</a:t>
            </a:r>
          </a:p>
        </p:txBody>
      </p:sp>
      <p:cxnSp>
        <p:nvCxnSpPr>
          <p:cNvPr id="78866" name="Straight Connector 25"/>
          <p:cNvCxnSpPr>
            <a:cxnSpLocks noChangeShapeType="1"/>
          </p:cNvCxnSpPr>
          <p:nvPr/>
        </p:nvCxnSpPr>
        <p:spPr bwMode="auto">
          <a:xfrm>
            <a:off x="5076825" y="3068638"/>
            <a:ext cx="358775" cy="215900"/>
          </a:xfrm>
          <a:prstGeom prst="line">
            <a:avLst/>
          </a:prstGeom>
          <a:noFill/>
          <a:ln w="9525" algn="ctr">
            <a:solidFill>
              <a:schemeClr val="tx1"/>
            </a:solidFill>
            <a:round/>
            <a:headEnd/>
            <a:tailEnd/>
          </a:ln>
        </p:spPr>
      </p:cxnSp>
      <p:cxnSp>
        <p:nvCxnSpPr>
          <p:cNvPr id="78867" name="Straight Connector 27"/>
          <p:cNvCxnSpPr>
            <a:cxnSpLocks noChangeShapeType="1"/>
          </p:cNvCxnSpPr>
          <p:nvPr/>
        </p:nvCxnSpPr>
        <p:spPr bwMode="auto">
          <a:xfrm>
            <a:off x="6011863" y="2565400"/>
            <a:ext cx="215900" cy="142875"/>
          </a:xfrm>
          <a:prstGeom prst="line">
            <a:avLst/>
          </a:prstGeom>
          <a:noFill/>
          <a:ln w="9525" algn="ctr">
            <a:solidFill>
              <a:schemeClr val="tx1"/>
            </a:solidFill>
            <a:round/>
            <a:headEnd/>
            <a:tailEnd/>
          </a:ln>
        </p:spPr>
      </p:cxnSp>
      <p:cxnSp>
        <p:nvCxnSpPr>
          <p:cNvPr id="78868" name="Straight Connector 29"/>
          <p:cNvCxnSpPr>
            <a:cxnSpLocks noChangeShapeType="1"/>
          </p:cNvCxnSpPr>
          <p:nvPr/>
        </p:nvCxnSpPr>
        <p:spPr bwMode="auto">
          <a:xfrm rot="5400000">
            <a:off x="6696075" y="2528888"/>
            <a:ext cx="215900" cy="0"/>
          </a:xfrm>
          <a:prstGeom prst="line">
            <a:avLst/>
          </a:prstGeom>
          <a:noFill/>
          <a:ln w="9525" algn="ctr">
            <a:solidFill>
              <a:schemeClr val="tx1"/>
            </a:solidFill>
            <a:round/>
            <a:headEnd/>
            <a:tailEnd/>
          </a:ln>
        </p:spPr>
      </p:cxnSp>
      <p:cxnSp>
        <p:nvCxnSpPr>
          <p:cNvPr id="78869" name="Straight Connector 31"/>
          <p:cNvCxnSpPr>
            <a:cxnSpLocks noChangeShapeType="1"/>
          </p:cNvCxnSpPr>
          <p:nvPr/>
        </p:nvCxnSpPr>
        <p:spPr bwMode="auto">
          <a:xfrm rot="16200000" flipH="1">
            <a:off x="5004594" y="3572669"/>
            <a:ext cx="287337" cy="288925"/>
          </a:xfrm>
          <a:prstGeom prst="line">
            <a:avLst/>
          </a:prstGeom>
          <a:noFill/>
          <a:ln w="9525" algn="ctr">
            <a:solidFill>
              <a:schemeClr val="tx1"/>
            </a:solidFill>
            <a:round/>
            <a:headEnd/>
            <a:tailEnd/>
          </a:ln>
        </p:spPr>
      </p:cxnSp>
      <p:cxnSp>
        <p:nvCxnSpPr>
          <p:cNvPr id="78870" name="Straight Connector 33"/>
          <p:cNvCxnSpPr>
            <a:cxnSpLocks noChangeShapeType="1"/>
          </p:cNvCxnSpPr>
          <p:nvPr/>
        </p:nvCxnSpPr>
        <p:spPr bwMode="auto">
          <a:xfrm>
            <a:off x="5076825" y="4076700"/>
            <a:ext cx="215900" cy="0"/>
          </a:xfrm>
          <a:prstGeom prst="line">
            <a:avLst/>
          </a:prstGeom>
          <a:noFill/>
          <a:ln w="9525" algn="ctr">
            <a:solidFill>
              <a:schemeClr val="tx1"/>
            </a:solidFill>
            <a:round/>
            <a:headEnd/>
            <a:tailEnd/>
          </a:ln>
        </p:spPr>
      </p:cxnSp>
      <p:cxnSp>
        <p:nvCxnSpPr>
          <p:cNvPr id="78871" name="Straight Connector 35"/>
          <p:cNvCxnSpPr>
            <a:cxnSpLocks noChangeShapeType="1"/>
          </p:cNvCxnSpPr>
          <p:nvPr/>
        </p:nvCxnSpPr>
        <p:spPr bwMode="auto">
          <a:xfrm flipV="1">
            <a:off x="5148263" y="4221163"/>
            <a:ext cx="215900" cy="71437"/>
          </a:xfrm>
          <a:prstGeom prst="line">
            <a:avLst/>
          </a:prstGeom>
          <a:noFill/>
          <a:ln w="9525" algn="ctr">
            <a:solidFill>
              <a:schemeClr val="tx1"/>
            </a:solidFill>
            <a:round/>
            <a:headEnd/>
            <a:tailEnd/>
          </a:ln>
        </p:spPr>
      </p:cxnSp>
      <p:sp>
        <p:nvSpPr>
          <p:cNvPr id="78872" name="Rectangle 36"/>
          <p:cNvSpPr>
            <a:spLocks noChangeArrowheads="1"/>
          </p:cNvSpPr>
          <p:nvPr/>
        </p:nvSpPr>
        <p:spPr bwMode="auto">
          <a:xfrm>
            <a:off x="611188" y="1281113"/>
            <a:ext cx="2540000" cy="708025"/>
          </a:xfrm>
          <a:prstGeom prst="rect">
            <a:avLst/>
          </a:prstGeom>
          <a:noFill/>
          <a:ln w="9525">
            <a:noFill/>
            <a:miter lim="800000"/>
            <a:headEnd/>
            <a:tailEnd/>
          </a:ln>
        </p:spPr>
        <p:txBody>
          <a:bodyPr wrap="none">
            <a:spAutoFit/>
          </a:bodyPr>
          <a:lstStyle/>
          <a:p>
            <a:pPr algn="ctr"/>
            <a:r>
              <a:rPr lang="en-US" b="1"/>
              <a:t>2007</a:t>
            </a:r>
          </a:p>
          <a:p>
            <a:pPr algn="ctr"/>
            <a:r>
              <a:rPr lang="en-US" b="1"/>
              <a:t>TAM: 33.5 Million $ </a:t>
            </a:r>
          </a:p>
        </p:txBody>
      </p:sp>
      <p:sp>
        <p:nvSpPr>
          <p:cNvPr id="78873" name="Rectangle 37"/>
          <p:cNvSpPr>
            <a:spLocks noChangeArrowheads="1"/>
          </p:cNvSpPr>
          <p:nvPr/>
        </p:nvSpPr>
        <p:spPr bwMode="auto">
          <a:xfrm>
            <a:off x="5580063" y="1281113"/>
            <a:ext cx="2468562" cy="708025"/>
          </a:xfrm>
          <a:prstGeom prst="rect">
            <a:avLst/>
          </a:prstGeom>
          <a:noFill/>
          <a:ln w="9525">
            <a:noFill/>
            <a:miter lim="800000"/>
            <a:headEnd/>
            <a:tailEnd/>
          </a:ln>
        </p:spPr>
        <p:txBody>
          <a:bodyPr wrap="none">
            <a:spAutoFit/>
          </a:bodyPr>
          <a:lstStyle/>
          <a:p>
            <a:pPr algn="ctr"/>
            <a:r>
              <a:rPr lang="en-US" b="1"/>
              <a:t>2017</a:t>
            </a:r>
          </a:p>
          <a:p>
            <a:pPr algn="ctr"/>
            <a:r>
              <a:rPr lang="en-US" b="1"/>
              <a:t>TAM: 398 Million $ </a:t>
            </a:r>
          </a:p>
        </p:txBody>
      </p:sp>
      <p:sp>
        <p:nvSpPr>
          <p:cNvPr id="78874" name="TextBox 39"/>
          <p:cNvSpPr txBox="1">
            <a:spLocks noChangeArrowheads="1"/>
          </p:cNvSpPr>
          <p:nvPr/>
        </p:nvSpPr>
        <p:spPr bwMode="auto">
          <a:xfrm>
            <a:off x="3563938" y="1384300"/>
            <a:ext cx="1581150" cy="400050"/>
          </a:xfrm>
          <a:prstGeom prst="rect">
            <a:avLst/>
          </a:prstGeom>
          <a:noFill/>
          <a:ln w="9525">
            <a:noFill/>
            <a:miter lim="800000"/>
            <a:headEnd/>
            <a:tailEnd/>
          </a:ln>
        </p:spPr>
        <p:txBody>
          <a:bodyPr wrap="none">
            <a:spAutoFit/>
          </a:bodyPr>
          <a:lstStyle/>
          <a:p>
            <a:r>
              <a:rPr lang="en-US"/>
              <a:t>CAGR: 28%</a:t>
            </a:r>
          </a:p>
        </p:txBody>
      </p:sp>
      <p:cxnSp>
        <p:nvCxnSpPr>
          <p:cNvPr id="78875" name="Straight Arrow Connector 41"/>
          <p:cNvCxnSpPr>
            <a:cxnSpLocks noChangeShapeType="1"/>
          </p:cNvCxnSpPr>
          <p:nvPr/>
        </p:nvCxnSpPr>
        <p:spPr bwMode="auto">
          <a:xfrm>
            <a:off x="2771775" y="1568450"/>
            <a:ext cx="720725" cy="1588"/>
          </a:xfrm>
          <a:prstGeom prst="straightConnector1">
            <a:avLst/>
          </a:prstGeom>
          <a:noFill/>
          <a:ln w="9525" algn="ctr">
            <a:solidFill>
              <a:schemeClr val="tx1"/>
            </a:solidFill>
            <a:round/>
            <a:headEnd/>
            <a:tailEnd type="arrow" w="med" len="med"/>
          </a:ln>
        </p:spPr>
      </p:cxnSp>
      <p:cxnSp>
        <p:nvCxnSpPr>
          <p:cNvPr id="78876" name="Straight Arrow Connector 42"/>
          <p:cNvCxnSpPr>
            <a:cxnSpLocks noChangeShapeType="1"/>
          </p:cNvCxnSpPr>
          <p:nvPr/>
        </p:nvCxnSpPr>
        <p:spPr bwMode="auto">
          <a:xfrm>
            <a:off x="5219700" y="1568450"/>
            <a:ext cx="720725" cy="1588"/>
          </a:xfrm>
          <a:prstGeom prst="straightConnector1">
            <a:avLst/>
          </a:prstGeom>
          <a:noFill/>
          <a:ln w="9525" algn="ctr">
            <a:solidFill>
              <a:schemeClr val="tx1"/>
            </a:solidFill>
            <a:round/>
            <a:headEnd/>
            <a:tailEnd type="arrow" w="med" len="med"/>
          </a:ln>
        </p:spPr>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t>Current single pixel THz systems</a:t>
            </a:r>
          </a:p>
        </p:txBody>
      </p:sp>
      <p:sp>
        <p:nvSpPr>
          <p:cNvPr id="23555" name="Content Placeholder 2"/>
          <p:cNvSpPr>
            <a:spLocks noGrp="1"/>
          </p:cNvSpPr>
          <p:nvPr>
            <p:ph idx="1"/>
          </p:nvPr>
        </p:nvSpPr>
        <p:spPr>
          <a:xfrm>
            <a:off x="611188" y="1559719"/>
            <a:ext cx="7994650" cy="3959225"/>
          </a:xfrm>
        </p:spPr>
        <p:txBody>
          <a:bodyPr/>
          <a:lstStyle/>
          <a:p>
            <a:r>
              <a:rPr lang="en-US" dirty="0" err="1" smtClean="0"/>
              <a:t>Teraview</a:t>
            </a:r>
            <a:r>
              <a:rPr lang="en-US" dirty="0" smtClean="0"/>
              <a:t>:</a:t>
            </a:r>
            <a:br>
              <a:rPr lang="en-US" dirty="0" smtClean="0"/>
            </a:br>
            <a:r>
              <a:rPr lang="en-US" sz="2000" b="0" dirty="0" smtClean="0"/>
              <a:t>TPS Spectra 3000</a:t>
            </a:r>
            <a:br>
              <a:rPr lang="en-US" sz="2000" b="0" dirty="0" smtClean="0"/>
            </a:br>
            <a:r>
              <a:rPr lang="en-US" sz="2000" b="0" dirty="0" smtClean="0"/>
              <a:t>CW Spectra 400</a:t>
            </a:r>
            <a:endParaRPr lang="en-US" b="0" dirty="0" smtClean="0"/>
          </a:p>
          <a:p>
            <a:r>
              <a:rPr lang="en-US" dirty="0" smtClean="0"/>
              <a:t>Advanced </a:t>
            </a:r>
            <a:r>
              <a:rPr lang="en-US" dirty="0" err="1" smtClean="0"/>
              <a:t>Photonix</a:t>
            </a:r>
            <a:r>
              <a:rPr lang="en-US" dirty="0" smtClean="0"/>
              <a:t> Inc. (</a:t>
            </a:r>
            <a:r>
              <a:rPr lang="en-US" dirty="0" err="1" smtClean="0"/>
              <a:t>Picometrix</a:t>
            </a:r>
            <a:r>
              <a:rPr lang="en-US" dirty="0" smtClean="0"/>
              <a:t>):</a:t>
            </a:r>
            <a:br>
              <a:rPr lang="en-US" dirty="0" smtClean="0"/>
            </a:br>
            <a:r>
              <a:rPr lang="en-US" sz="2000" b="0" dirty="0" smtClean="0"/>
              <a:t>T-Ray 2000</a:t>
            </a:r>
            <a:br>
              <a:rPr lang="en-US" sz="2000" b="0" dirty="0" smtClean="0"/>
            </a:br>
            <a:r>
              <a:rPr lang="en-US" sz="2000" b="0" dirty="0" smtClean="0"/>
              <a:t>T-Ray 4000, includes handheld scanner</a:t>
            </a:r>
            <a:endParaRPr lang="en-US" b="0" dirty="0" smtClean="0"/>
          </a:p>
          <a:p>
            <a:r>
              <a:rPr lang="en-US" dirty="0" err="1" smtClean="0"/>
              <a:t>Toptica</a:t>
            </a:r>
            <a:r>
              <a:rPr lang="en-US" dirty="0" smtClean="0"/>
              <a:t>:</a:t>
            </a:r>
            <a:br>
              <a:rPr lang="en-US" dirty="0" smtClean="0"/>
            </a:br>
            <a:r>
              <a:rPr lang="en-US" sz="2000" b="0" dirty="0" err="1" smtClean="0"/>
              <a:t>Terabeam</a:t>
            </a:r>
            <a:endParaRPr lang="en-US" b="0" dirty="0" smtClean="0"/>
          </a:p>
          <a:p>
            <a:r>
              <a:rPr lang="en-US" dirty="0" smtClean="0"/>
              <a:t>Newport Corporation:</a:t>
            </a:r>
            <a:br>
              <a:rPr lang="en-US" dirty="0" smtClean="0"/>
            </a:br>
            <a:r>
              <a:rPr lang="en-US" sz="2000" b="0" dirty="0" smtClean="0"/>
              <a:t>THz pulse generation kit</a:t>
            </a:r>
          </a:p>
          <a:p>
            <a:r>
              <a:rPr lang="en-US" dirty="0" err="1" smtClean="0"/>
              <a:t>Microtech</a:t>
            </a:r>
            <a:r>
              <a:rPr lang="en-US" dirty="0" smtClean="0"/>
              <a:t> instruments</a:t>
            </a:r>
            <a:br>
              <a:rPr lang="en-US" dirty="0" smtClean="0"/>
            </a:br>
            <a:r>
              <a:rPr lang="en-US" sz="2000" b="0" dirty="0" smtClean="0"/>
              <a:t>TPO 1500</a:t>
            </a:r>
          </a:p>
        </p:txBody>
      </p:sp>
      <p:sp>
        <p:nvSpPr>
          <p:cNvPr id="23556" name="Slide Number Placeholder 3"/>
          <p:cNvSpPr>
            <a:spLocks noGrp="1"/>
          </p:cNvSpPr>
          <p:nvPr>
            <p:ph type="sldNum" sz="quarter" idx="10"/>
          </p:nvPr>
        </p:nvSpPr>
        <p:spPr>
          <a:noFill/>
        </p:spPr>
        <p:txBody>
          <a:bodyPr/>
          <a:lstStyle/>
          <a:p>
            <a:r>
              <a:rPr lang="nl-NL" smtClean="0"/>
              <a:t>PAGE </a:t>
            </a:r>
            <a:fld id="{BDE362BC-52B0-48FA-AC81-69406929B220}" type="slidenum">
              <a:rPr lang="nl-NL" smtClean="0"/>
              <a:pPr/>
              <a:t>42</a:t>
            </a:fld>
            <a:endParaRPr lang="nl-NL" smtClean="0"/>
          </a:p>
        </p:txBody>
      </p:sp>
      <p:sp>
        <p:nvSpPr>
          <p:cNvPr id="23558" name="TextBox 5"/>
          <p:cNvSpPr txBox="1">
            <a:spLocks noChangeArrowheads="1"/>
          </p:cNvSpPr>
          <p:nvPr/>
        </p:nvSpPr>
        <p:spPr bwMode="auto">
          <a:xfrm>
            <a:off x="6832600" y="1124744"/>
            <a:ext cx="2070100" cy="369887"/>
          </a:xfrm>
          <a:prstGeom prst="rect">
            <a:avLst/>
          </a:prstGeom>
          <a:noFill/>
          <a:ln w="9525">
            <a:noFill/>
            <a:miter lim="800000"/>
            <a:headEnd/>
            <a:tailEnd/>
          </a:ln>
        </p:spPr>
        <p:txBody>
          <a:bodyPr wrap="none">
            <a:spAutoFit/>
          </a:bodyPr>
          <a:lstStyle/>
          <a:p>
            <a:r>
              <a:rPr lang="en-US" b="1"/>
              <a:t>Cooperation with</a:t>
            </a:r>
          </a:p>
        </p:txBody>
      </p:sp>
      <p:sp>
        <p:nvSpPr>
          <p:cNvPr id="23559" name="TextBox 6"/>
          <p:cNvSpPr txBox="1">
            <a:spLocks noChangeArrowheads="1"/>
          </p:cNvSpPr>
          <p:nvPr/>
        </p:nvSpPr>
        <p:spPr bwMode="auto">
          <a:xfrm>
            <a:off x="7164388" y="2710656"/>
            <a:ext cx="1171575" cy="646113"/>
          </a:xfrm>
          <a:prstGeom prst="rect">
            <a:avLst/>
          </a:prstGeom>
          <a:noFill/>
          <a:ln w="9525">
            <a:noFill/>
            <a:miter lim="800000"/>
            <a:headEnd/>
            <a:tailEnd/>
          </a:ln>
        </p:spPr>
        <p:txBody>
          <a:bodyPr wrap="none">
            <a:spAutoFit/>
          </a:bodyPr>
          <a:lstStyle/>
          <a:p>
            <a:r>
              <a:rPr lang="en-US"/>
              <a:t>Michigan </a:t>
            </a:r>
            <a:br>
              <a:rPr lang="en-US"/>
            </a:br>
            <a:r>
              <a:rPr lang="en-US"/>
              <a:t>university</a:t>
            </a:r>
          </a:p>
        </p:txBody>
      </p:sp>
      <p:sp>
        <p:nvSpPr>
          <p:cNvPr id="23560" name="TextBox 7"/>
          <p:cNvSpPr txBox="1">
            <a:spLocks noChangeArrowheads="1"/>
          </p:cNvSpPr>
          <p:nvPr/>
        </p:nvSpPr>
        <p:spPr bwMode="auto">
          <a:xfrm>
            <a:off x="7037388" y="3791744"/>
            <a:ext cx="1711325" cy="646112"/>
          </a:xfrm>
          <a:prstGeom prst="rect">
            <a:avLst/>
          </a:prstGeom>
          <a:noFill/>
          <a:ln w="9525">
            <a:noFill/>
            <a:miter lim="800000"/>
            <a:headEnd/>
            <a:tailEnd/>
          </a:ln>
        </p:spPr>
        <p:txBody>
          <a:bodyPr wrap="none">
            <a:spAutoFit/>
          </a:bodyPr>
          <a:lstStyle/>
          <a:p>
            <a:r>
              <a:rPr lang="en-US"/>
              <a:t>Heinrich Hertz </a:t>
            </a:r>
            <a:br>
              <a:rPr lang="en-US"/>
            </a:br>
            <a:r>
              <a:rPr lang="en-US"/>
              <a:t>Institute Berlin</a:t>
            </a:r>
          </a:p>
        </p:txBody>
      </p:sp>
      <p:sp>
        <p:nvSpPr>
          <p:cNvPr id="10" name="Rectangle 9"/>
          <p:cNvSpPr/>
          <p:nvPr/>
        </p:nvSpPr>
        <p:spPr>
          <a:xfrm>
            <a:off x="6516688" y="5876925"/>
            <a:ext cx="2627312" cy="9810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23562" name="TextBox 8"/>
          <p:cNvSpPr txBox="1">
            <a:spLocks noChangeArrowheads="1"/>
          </p:cNvSpPr>
          <p:nvPr/>
        </p:nvSpPr>
        <p:spPr bwMode="auto">
          <a:xfrm>
            <a:off x="7164388" y="5303044"/>
            <a:ext cx="1582737" cy="646112"/>
          </a:xfrm>
          <a:prstGeom prst="rect">
            <a:avLst/>
          </a:prstGeom>
          <a:noFill/>
          <a:ln w="9525">
            <a:noFill/>
            <a:miter lim="800000"/>
            <a:headEnd/>
            <a:tailEnd/>
          </a:ln>
        </p:spPr>
        <p:txBody>
          <a:bodyPr wrap="none">
            <a:spAutoFit/>
          </a:bodyPr>
          <a:lstStyle/>
          <a:p>
            <a:r>
              <a:rPr lang="en-US"/>
              <a:t>Oregon state </a:t>
            </a:r>
            <a:br>
              <a:rPr lang="en-US"/>
            </a:br>
            <a:r>
              <a:rPr lang="en-US"/>
              <a:t>university</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dirty="0" smtClean="0"/>
              <a:t>Current single pixel THz systems</a:t>
            </a:r>
          </a:p>
        </p:txBody>
      </p:sp>
      <p:sp>
        <p:nvSpPr>
          <p:cNvPr id="24579" name="Content Placeholder 2"/>
          <p:cNvSpPr>
            <a:spLocks noGrp="1"/>
          </p:cNvSpPr>
          <p:nvPr>
            <p:ph idx="1"/>
          </p:nvPr>
        </p:nvSpPr>
        <p:spPr>
          <a:xfrm>
            <a:off x="611188" y="1422624"/>
            <a:ext cx="7994650" cy="3959225"/>
          </a:xfrm>
        </p:spPr>
        <p:txBody>
          <a:bodyPr/>
          <a:lstStyle/>
          <a:p>
            <a:r>
              <a:rPr lang="en-US" dirty="0" err="1" smtClean="0"/>
              <a:t>Zomega</a:t>
            </a:r>
            <a:r>
              <a:rPr lang="en-US" b="0" dirty="0" smtClean="0"/>
              <a:t/>
            </a:r>
            <a:br>
              <a:rPr lang="en-US" b="0" dirty="0" smtClean="0"/>
            </a:br>
            <a:r>
              <a:rPr lang="en-US" b="0" dirty="0" smtClean="0"/>
              <a:t>mini-Z</a:t>
            </a:r>
            <a:br>
              <a:rPr lang="en-US" b="0" dirty="0" smtClean="0"/>
            </a:br>
            <a:r>
              <a:rPr lang="en-US" b="0" dirty="0" smtClean="0"/>
              <a:t>micro-Z (handheld)</a:t>
            </a:r>
            <a:endParaRPr lang="en-US" dirty="0" smtClean="0"/>
          </a:p>
          <a:p>
            <a:r>
              <a:rPr lang="en-US" dirty="0" smtClean="0"/>
              <a:t>Bridge 12 Technologies:</a:t>
            </a:r>
            <a:r>
              <a:rPr lang="en-US" sz="2000" b="0" dirty="0" smtClean="0"/>
              <a:t/>
            </a:r>
            <a:br>
              <a:rPr lang="en-US" sz="2000" b="0" dirty="0" smtClean="0"/>
            </a:br>
            <a:r>
              <a:rPr lang="en-US" sz="2000" b="0" dirty="0" smtClean="0"/>
              <a:t>Bridge 12 </a:t>
            </a:r>
            <a:r>
              <a:rPr lang="en-US" sz="2000" b="0" dirty="0" err="1" smtClean="0"/>
              <a:t>Gyrotron</a:t>
            </a:r>
            <a:endParaRPr lang="en-US" sz="2000" b="0" dirty="0" smtClean="0"/>
          </a:p>
          <a:p>
            <a:r>
              <a:rPr lang="en-US" dirty="0" smtClean="0"/>
              <a:t>NIST and JILA </a:t>
            </a:r>
            <a:br>
              <a:rPr lang="en-US" dirty="0" smtClean="0"/>
            </a:br>
            <a:r>
              <a:rPr lang="en-US" sz="2000" b="0" dirty="0" smtClean="0"/>
              <a:t>THz system for trace gas detection</a:t>
            </a:r>
            <a:endParaRPr lang="en-US" b="0" dirty="0" smtClean="0"/>
          </a:p>
          <a:p>
            <a:r>
              <a:rPr lang="en-US" dirty="0" smtClean="0"/>
              <a:t>Thru Vision Systems</a:t>
            </a:r>
            <a:br>
              <a:rPr lang="en-US" dirty="0" smtClean="0"/>
            </a:br>
            <a:r>
              <a:rPr lang="en-US" sz="2000" b="0" dirty="0" smtClean="0"/>
              <a:t>T-scan 2003 A: handheld system for security</a:t>
            </a:r>
          </a:p>
          <a:p>
            <a:r>
              <a:rPr lang="en-US" dirty="0" smtClean="0"/>
              <a:t>Smiths detection</a:t>
            </a:r>
            <a:r>
              <a:rPr lang="en-US" sz="2000" b="0" dirty="0" smtClean="0"/>
              <a:t/>
            </a:r>
            <a:br>
              <a:rPr lang="en-US" sz="2000" b="0" dirty="0" smtClean="0"/>
            </a:br>
            <a:r>
              <a:rPr lang="en-US" sz="2000" b="0" dirty="0" smtClean="0"/>
              <a:t>handheld passenger security system </a:t>
            </a:r>
          </a:p>
          <a:p>
            <a:r>
              <a:rPr lang="en-US" dirty="0" smtClean="0"/>
              <a:t>ST Microelectronics</a:t>
            </a:r>
            <a:r>
              <a:rPr lang="en-US" sz="2000" b="0" dirty="0" smtClean="0"/>
              <a:t/>
            </a:r>
            <a:br>
              <a:rPr lang="en-US" sz="2000" b="0" dirty="0" smtClean="0"/>
            </a:br>
            <a:r>
              <a:rPr lang="en-US" sz="2000" b="0" dirty="0" smtClean="0"/>
              <a:t>video-rate 1024 pixel THz camera</a:t>
            </a:r>
          </a:p>
          <a:p>
            <a:endParaRPr lang="en-US" sz="2000" b="0" dirty="0" smtClean="0"/>
          </a:p>
          <a:p>
            <a:endParaRPr lang="en-US" dirty="0" smtClean="0"/>
          </a:p>
        </p:txBody>
      </p:sp>
      <p:sp>
        <p:nvSpPr>
          <p:cNvPr id="24580" name="Slide Number Placeholder 3"/>
          <p:cNvSpPr>
            <a:spLocks noGrp="1"/>
          </p:cNvSpPr>
          <p:nvPr>
            <p:ph type="sldNum" sz="quarter" idx="10"/>
          </p:nvPr>
        </p:nvSpPr>
        <p:spPr>
          <a:noFill/>
        </p:spPr>
        <p:txBody>
          <a:bodyPr/>
          <a:lstStyle/>
          <a:p>
            <a:r>
              <a:rPr lang="nl-NL" smtClean="0"/>
              <a:t>PAGE </a:t>
            </a:r>
            <a:fld id="{39A891B0-3D9A-49D2-A714-3E57739C9EB9}" type="slidenum">
              <a:rPr lang="nl-NL" smtClean="0"/>
              <a:pPr/>
              <a:t>43</a:t>
            </a:fld>
            <a:endParaRPr lang="nl-NL" smtClean="0"/>
          </a:p>
        </p:txBody>
      </p:sp>
      <p:sp>
        <p:nvSpPr>
          <p:cNvPr id="24581" name="Date Placeholder 4"/>
          <p:cNvSpPr>
            <a:spLocks noGrp="1"/>
          </p:cNvSpPr>
          <p:nvPr>
            <p:ph type="dt" sz="quarter" idx="4294967295"/>
          </p:nvPr>
        </p:nvSpPr>
        <p:spPr>
          <a:xfrm>
            <a:off x="7527925" y="6548438"/>
            <a:ext cx="647700" cy="187325"/>
          </a:xfrm>
          <a:prstGeom prst="rect">
            <a:avLst/>
          </a:prstGeom>
          <a:noFill/>
        </p:spPr>
        <p:txBody>
          <a:bodyPr/>
          <a:lstStyle/>
          <a:p>
            <a:endParaRPr lang="nl-NL" dirty="0" smtClean="0"/>
          </a:p>
        </p:txBody>
      </p:sp>
      <p:sp>
        <p:nvSpPr>
          <p:cNvPr id="24582" name="TextBox 5"/>
          <p:cNvSpPr txBox="1">
            <a:spLocks noChangeArrowheads="1"/>
          </p:cNvSpPr>
          <p:nvPr/>
        </p:nvSpPr>
        <p:spPr bwMode="auto">
          <a:xfrm>
            <a:off x="6804025" y="1052736"/>
            <a:ext cx="2070100" cy="369888"/>
          </a:xfrm>
          <a:prstGeom prst="rect">
            <a:avLst/>
          </a:prstGeom>
          <a:noFill/>
          <a:ln w="9525">
            <a:noFill/>
            <a:miter lim="800000"/>
            <a:headEnd/>
            <a:tailEnd/>
          </a:ln>
        </p:spPr>
        <p:txBody>
          <a:bodyPr wrap="none">
            <a:spAutoFit/>
          </a:bodyPr>
          <a:lstStyle/>
          <a:p>
            <a:r>
              <a:rPr lang="en-US" b="1"/>
              <a:t>Cooperation with</a:t>
            </a:r>
          </a:p>
        </p:txBody>
      </p:sp>
      <p:sp>
        <p:nvSpPr>
          <p:cNvPr id="10" name="Rectangle 9"/>
          <p:cNvSpPr/>
          <p:nvPr/>
        </p:nvSpPr>
        <p:spPr>
          <a:xfrm>
            <a:off x="6516688" y="5876925"/>
            <a:ext cx="2627312" cy="9810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584" name="TextBox 10"/>
          <p:cNvSpPr txBox="1">
            <a:spLocks noChangeArrowheads="1"/>
          </p:cNvSpPr>
          <p:nvPr/>
        </p:nvSpPr>
        <p:spPr bwMode="auto">
          <a:xfrm>
            <a:off x="7092950" y="5154637"/>
            <a:ext cx="1093788" cy="369888"/>
          </a:xfrm>
          <a:prstGeom prst="rect">
            <a:avLst/>
          </a:prstGeom>
          <a:noFill/>
          <a:ln w="9525">
            <a:noFill/>
            <a:miter lim="800000"/>
            <a:headEnd/>
            <a:tailEnd/>
          </a:ln>
        </p:spPr>
        <p:txBody>
          <a:bodyPr wrap="none">
            <a:spAutoFit/>
          </a:bodyPr>
          <a:lstStyle/>
          <a:p>
            <a:r>
              <a:rPr lang="en-US"/>
              <a:t>Teraview</a:t>
            </a:r>
          </a:p>
        </p:txBody>
      </p:sp>
      <p:sp>
        <p:nvSpPr>
          <p:cNvPr id="24585" name="Rectangle 11"/>
          <p:cNvSpPr>
            <a:spLocks noChangeArrowheads="1"/>
          </p:cNvSpPr>
          <p:nvPr/>
        </p:nvSpPr>
        <p:spPr bwMode="auto">
          <a:xfrm>
            <a:off x="6443663" y="5730900"/>
            <a:ext cx="2566987" cy="646112"/>
          </a:xfrm>
          <a:prstGeom prst="rect">
            <a:avLst/>
          </a:prstGeom>
          <a:noFill/>
          <a:ln w="9525">
            <a:noFill/>
            <a:miter lim="800000"/>
            <a:headEnd/>
            <a:tailEnd/>
          </a:ln>
        </p:spPr>
        <p:txBody>
          <a:bodyPr wrap="none">
            <a:spAutoFit/>
          </a:bodyPr>
          <a:lstStyle/>
          <a:p>
            <a:pPr algn="ctr"/>
            <a:r>
              <a:rPr lang="en-US" dirty="0"/>
              <a:t>IEMN, </a:t>
            </a:r>
            <a:br>
              <a:rPr lang="en-US" dirty="0"/>
            </a:br>
            <a:r>
              <a:rPr lang="en-US" dirty="0"/>
              <a:t>University of Wuppertal</a:t>
            </a:r>
          </a:p>
        </p:txBody>
      </p:sp>
      <p:sp>
        <p:nvSpPr>
          <p:cNvPr id="24586" name="Rectangle 12"/>
          <p:cNvSpPr>
            <a:spLocks noChangeArrowheads="1"/>
          </p:cNvSpPr>
          <p:nvPr/>
        </p:nvSpPr>
        <p:spPr bwMode="auto">
          <a:xfrm>
            <a:off x="6372225" y="1628800"/>
            <a:ext cx="2505075" cy="646112"/>
          </a:xfrm>
          <a:prstGeom prst="rect">
            <a:avLst/>
          </a:prstGeom>
          <a:noFill/>
          <a:ln w="9525">
            <a:noFill/>
            <a:miter lim="800000"/>
            <a:headEnd/>
            <a:tailEnd/>
          </a:ln>
        </p:spPr>
        <p:txBody>
          <a:bodyPr wrap="none">
            <a:spAutoFit/>
          </a:bodyPr>
          <a:lstStyle/>
          <a:p>
            <a:pPr algn="ctr"/>
            <a:r>
              <a:rPr lang="en-US" dirty="0" err="1"/>
              <a:t>Renselaer</a:t>
            </a:r>
            <a:r>
              <a:rPr lang="en-US" dirty="0"/>
              <a:t> </a:t>
            </a:r>
            <a:br>
              <a:rPr lang="en-US" dirty="0"/>
            </a:br>
            <a:r>
              <a:rPr lang="en-US" dirty="0" err="1"/>
              <a:t>Polytechnique</a:t>
            </a:r>
            <a:r>
              <a:rPr lang="en-US" dirty="0"/>
              <a:t> Institute</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CMOS terahertz: </a:t>
            </a:r>
            <a:r>
              <a:rPr lang="en-US" dirty="0" err="1" smtClean="0"/>
              <a:t>multipixel</a:t>
            </a:r>
            <a:r>
              <a:rPr lang="en-US" dirty="0" smtClean="0"/>
              <a:t> arrays</a:t>
            </a:r>
            <a:endParaRPr lang="en-US" dirty="0"/>
          </a:p>
        </p:txBody>
      </p:sp>
      <p:sp>
        <p:nvSpPr>
          <p:cNvPr id="3" name="Content Placeholder 2"/>
          <p:cNvSpPr>
            <a:spLocks noGrp="1"/>
          </p:cNvSpPr>
          <p:nvPr>
            <p:ph idx="1"/>
          </p:nvPr>
        </p:nvSpPr>
        <p:spPr/>
        <p:txBody>
          <a:bodyPr/>
          <a:lstStyle/>
          <a:p>
            <a:r>
              <a:rPr lang="en-US" dirty="0" smtClean="0"/>
              <a:t>Ulrich Pfeiffer, Wuppertal (ISSCC 2010+2011)</a:t>
            </a:r>
            <a:br>
              <a:rPr lang="en-US" dirty="0" smtClean="0"/>
            </a:br>
            <a:r>
              <a:rPr lang="en-US" sz="1800" b="0" dirty="0" smtClean="0"/>
              <a:t>http://spectrum.ieee.org/semiconductors/optoelectronics/a-cheap-terahertz-camera</a:t>
            </a:r>
            <a:endParaRPr lang="en-US" b="0" dirty="0"/>
          </a:p>
        </p:txBody>
      </p:sp>
      <p:pic>
        <p:nvPicPr>
          <p:cNvPr id="84994" name="Picture 2"/>
          <p:cNvPicPr>
            <a:picLocks noChangeAspect="1" noChangeArrowheads="1"/>
          </p:cNvPicPr>
          <p:nvPr/>
        </p:nvPicPr>
        <p:blipFill>
          <a:blip r:embed="rId2" cstate="print"/>
          <a:srcRect/>
          <a:stretch>
            <a:fillRect/>
          </a:stretch>
        </p:blipFill>
        <p:spPr bwMode="auto">
          <a:xfrm>
            <a:off x="323528" y="2564904"/>
            <a:ext cx="4391025" cy="1990725"/>
          </a:xfrm>
          <a:prstGeom prst="rect">
            <a:avLst/>
          </a:prstGeom>
          <a:noFill/>
          <a:ln w="9525">
            <a:noFill/>
            <a:miter lim="800000"/>
            <a:headEnd/>
            <a:tailEnd/>
          </a:ln>
        </p:spPr>
      </p:pic>
      <p:pic>
        <p:nvPicPr>
          <p:cNvPr id="103425" name="Picture 1"/>
          <p:cNvPicPr>
            <a:picLocks noChangeAspect="1" noChangeArrowheads="1"/>
          </p:cNvPicPr>
          <p:nvPr/>
        </p:nvPicPr>
        <p:blipFill>
          <a:blip r:embed="rId3" cstate="print"/>
          <a:srcRect/>
          <a:stretch>
            <a:fillRect/>
          </a:stretch>
        </p:blipFill>
        <p:spPr bwMode="auto">
          <a:xfrm>
            <a:off x="4923065" y="2492896"/>
            <a:ext cx="4220935" cy="3268018"/>
          </a:xfrm>
          <a:prstGeom prst="rect">
            <a:avLst/>
          </a:prstGeom>
          <a:noFill/>
          <a:ln w="9525">
            <a:noFill/>
            <a:miter lim="800000"/>
            <a:headEnd/>
            <a:tailEnd/>
          </a:ln>
        </p:spPr>
      </p:pic>
      <p:sp>
        <p:nvSpPr>
          <p:cNvPr id="6" name="TextBox 5"/>
          <p:cNvSpPr txBox="1"/>
          <p:nvPr/>
        </p:nvSpPr>
        <p:spPr>
          <a:xfrm>
            <a:off x="539552" y="4941168"/>
            <a:ext cx="2441694" cy="369332"/>
          </a:xfrm>
          <a:prstGeom prst="rect">
            <a:avLst/>
          </a:prstGeom>
          <a:noFill/>
        </p:spPr>
        <p:txBody>
          <a:bodyPr wrap="none" rtlCol="0">
            <a:spAutoFit/>
          </a:bodyPr>
          <a:lstStyle/>
          <a:p>
            <a:r>
              <a:rPr lang="en-US" dirty="0" smtClean="0"/>
              <a:t>32 by 32 pixel camera</a:t>
            </a:r>
            <a:endParaRPr lang="en-US" dirty="0"/>
          </a:p>
        </p:txBody>
      </p:sp>
      <p:sp>
        <p:nvSpPr>
          <p:cNvPr id="8" name="TextBox 7"/>
          <p:cNvSpPr txBox="1"/>
          <p:nvPr/>
        </p:nvSpPr>
        <p:spPr>
          <a:xfrm>
            <a:off x="539552" y="5373216"/>
            <a:ext cx="2044149" cy="369332"/>
          </a:xfrm>
          <a:prstGeom prst="rect">
            <a:avLst/>
          </a:prstGeom>
          <a:noFill/>
        </p:spPr>
        <p:txBody>
          <a:bodyPr wrap="none" rtlCol="0">
            <a:spAutoFit/>
          </a:bodyPr>
          <a:lstStyle/>
          <a:p>
            <a:r>
              <a:rPr lang="en-US" dirty="0" smtClean="0"/>
              <a:t>Real-time imaging</a:t>
            </a:r>
            <a:endParaRPr lang="en-US" dirty="0"/>
          </a:p>
        </p:txBody>
      </p:sp>
      <p:sp>
        <p:nvSpPr>
          <p:cNvPr id="9" name="TextBox 8"/>
          <p:cNvSpPr txBox="1"/>
          <p:nvPr/>
        </p:nvSpPr>
        <p:spPr>
          <a:xfrm>
            <a:off x="539552" y="5805264"/>
            <a:ext cx="4049185" cy="369332"/>
          </a:xfrm>
          <a:prstGeom prst="rect">
            <a:avLst/>
          </a:prstGeom>
          <a:noFill/>
        </p:spPr>
        <p:txBody>
          <a:bodyPr wrap="none" rtlCol="0">
            <a:spAutoFit/>
          </a:bodyPr>
          <a:lstStyle/>
          <a:p>
            <a:r>
              <a:rPr lang="en-US" dirty="0" smtClean="0"/>
              <a:t>Frequency range : 0.7 THz to 1.1 THz</a:t>
            </a:r>
            <a:endParaRPr lang="en-US" dirty="0"/>
          </a:p>
        </p:txBody>
      </p:sp>
      <p:sp>
        <p:nvSpPr>
          <p:cNvPr id="10" name="TextBox 9"/>
          <p:cNvSpPr txBox="1"/>
          <p:nvPr/>
        </p:nvSpPr>
        <p:spPr>
          <a:xfrm>
            <a:off x="4953575" y="5877272"/>
            <a:ext cx="3578865" cy="369332"/>
          </a:xfrm>
          <a:prstGeom prst="rect">
            <a:avLst/>
          </a:prstGeom>
          <a:noFill/>
        </p:spPr>
        <p:txBody>
          <a:bodyPr wrap="none" rtlCol="0">
            <a:spAutoFit/>
          </a:bodyPr>
          <a:lstStyle/>
          <a:p>
            <a:r>
              <a:rPr lang="en-US" dirty="0" smtClean="0"/>
              <a:t>Pfeiffer et al., JSSCC, n.12, 2012</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415925" y="90488"/>
            <a:ext cx="8359775" cy="914400"/>
          </a:xfrm>
        </p:spPr>
        <p:txBody>
          <a:bodyPr/>
          <a:lstStyle/>
          <a:p>
            <a:r>
              <a:rPr lang="en-US" dirty="0" smtClean="0"/>
              <a:t>CMOS Schottky diodes: electrode layout</a:t>
            </a:r>
          </a:p>
        </p:txBody>
      </p:sp>
      <p:sp>
        <p:nvSpPr>
          <p:cNvPr id="33795"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pic>
        <p:nvPicPr>
          <p:cNvPr id="61444" name="Picture 4" descr="diodes_scalable_geometry"/>
          <p:cNvPicPr>
            <a:picLocks noChangeAspect="1" noChangeArrowheads="1"/>
          </p:cNvPicPr>
          <p:nvPr/>
        </p:nvPicPr>
        <p:blipFill>
          <a:blip r:embed="rId2" cstate="print"/>
          <a:srcRect/>
          <a:stretch>
            <a:fillRect/>
          </a:stretch>
        </p:blipFill>
        <p:spPr bwMode="auto">
          <a:xfrm>
            <a:off x="574577" y="2132856"/>
            <a:ext cx="7344816" cy="3672408"/>
          </a:xfrm>
          <a:prstGeom prst="rect">
            <a:avLst/>
          </a:prstGeom>
          <a:noFill/>
          <a:ln w="9525">
            <a:noFill/>
            <a:miter lim="800000"/>
            <a:headEnd/>
            <a:tailEnd/>
          </a:ln>
        </p:spPr>
      </p:pic>
      <p:sp>
        <p:nvSpPr>
          <p:cNvPr id="6" name="Rectangle 5"/>
          <p:cNvSpPr>
            <a:spLocks noChangeArrowheads="1"/>
          </p:cNvSpPr>
          <p:nvPr/>
        </p:nvSpPr>
        <p:spPr bwMode="auto">
          <a:xfrm>
            <a:off x="0" y="6524625"/>
            <a:ext cx="9144000" cy="333375"/>
          </a:xfrm>
          <a:prstGeom prst="rect">
            <a:avLst/>
          </a:prstGeom>
          <a:solidFill>
            <a:schemeClr val="accent1"/>
          </a:solidFill>
          <a:ln w="9525" algn="ctr">
            <a:solidFill>
              <a:schemeClr val="tx1"/>
            </a:solidFill>
            <a:round/>
            <a:headEnd/>
            <a:tailEnd/>
          </a:ln>
        </p:spPr>
        <p:txBody>
          <a:bodyPr/>
          <a:lstStyle/>
          <a:p>
            <a:r>
              <a:rPr lang="en-US" sz="1400"/>
              <a:t>M. Matters et al., </a:t>
            </a:r>
            <a:r>
              <a:rPr lang="en-US" sz="1400" i="1"/>
              <a:t>IEEE Trans. Electron Dev. </a:t>
            </a:r>
            <a:r>
              <a:rPr lang="en-US" sz="1400"/>
              <a:t>57 (5), pp. 1063-1068, 2010</a:t>
            </a:r>
          </a:p>
        </p:txBody>
      </p:sp>
      <p:sp>
        <p:nvSpPr>
          <p:cNvPr id="7" name="TextBox 6"/>
          <p:cNvSpPr txBox="1"/>
          <p:nvPr/>
        </p:nvSpPr>
        <p:spPr>
          <a:xfrm>
            <a:off x="467544" y="1547500"/>
            <a:ext cx="3672408" cy="369332"/>
          </a:xfrm>
          <a:prstGeom prst="rect">
            <a:avLst/>
          </a:prstGeom>
          <a:noFill/>
        </p:spPr>
        <p:txBody>
          <a:bodyPr wrap="square" rtlCol="0">
            <a:spAutoFit/>
          </a:bodyPr>
          <a:lstStyle/>
          <a:p>
            <a:r>
              <a:rPr lang="en-US" b="1" dirty="0" smtClean="0"/>
              <a:t>Option A: one “large” electrode</a:t>
            </a:r>
            <a:endParaRPr lang="en-US" b="1" dirty="0"/>
          </a:p>
        </p:txBody>
      </p:sp>
      <p:sp>
        <p:nvSpPr>
          <p:cNvPr id="8" name="TextBox 7"/>
          <p:cNvSpPr txBox="1"/>
          <p:nvPr/>
        </p:nvSpPr>
        <p:spPr>
          <a:xfrm>
            <a:off x="4283968" y="1547500"/>
            <a:ext cx="3672408" cy="369332"/>
          </a:xfrm>
          <a:prstGeom prst="rect">
            <a:avLst/>
          </a:prstGeom>
          <a:noFill/>
        </p:spPr>
        <p:txBody>
          <a:bodyPr wrap="square" rtlCol="0">
            <a:spAutoFit/>
          </a:bodyPr>
          <a:lstStyle/>
          <a:p>
            <a:r>
              <a:rPr lang="en-US" b="1" dirty="0" smtClean="0"/>
              <a:t>Option B: tiny electrode array</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260350"/>
            <a:ext cx="8229600" cy="777875"/>
          </a:xfrm>
        </p:spPr>
        <p:txBody>
          <a:bodyPr/>
          <a:lstStyle/>
          <a:p>
            <a:r>
              <a:rPr lang="en-US" sz="2800" smtClean="0"/>
              <a:t>Cut-off frequency of diodes in 65 nm CMOS</a:t>
            </a:r>
          </a:p>
        </p:txBody>
      </p:sp>
      <p:sp>
        <p:nvSpPr>
          <p:cNvPr id="49155" name="TextBox 10"/>
          <p:cNvSpPr txBox="1">
            <a:spLocks noChangeArrowheads="1"/>
          </p:cNvSpPr>
          <p:nvPr/>
        </p:nvSpPr>
        <p:spPr bwMode="auto">
          <a:xfrm>
            <a:off x="1403375" y="6119813"/>
            <a:ext cx="5976937" cy="738187"/>
          </a:xfrm>
          <a:prstGeom prst="rect">
            <a:avLst/>
          </a:prstGeom>
          <a:noFill/>
          <a:ln w="9525">
            <a:noFill/>
            <a:miter lim="800000"/>
            <a:headEnd/>
            <a:tailEnd/>
          </a:ln>
        </p:spPr>
        <p:txBody>
          <a:bodyPr>
            <a:spAutoFit/>
          </a:bodyPr>
          <a:lstStyle/>
          <a:p>
            <a:r>
              <a:rPr lang="en-US" sz="1400" dirty="0"/>
              <a:t>M. </a:t>
            </a:r>
            <a:r>
              <a:rPr lang="en-US" sz="1400" dirty="0" smtClean="0"/>
              <a:t>Matters-Kammerer </a:t>
            </a:r>
            <a:r>
              <a:rPr lang="en-US" sz="1400" dirty="0"/>
              <a:t>et al., </a:t>
            </a:r>
            <a:r>
              <a:rPr lang="en-US" sz="1400" dirty="0">
                <a:hlinkClick r:id="rId2"/>
              </a:rPr>
              <a:t>RF Characterization of Schottky Diodes in 65-nm CMOS</a:t>
            </a:r>
            <a:r>
              <a:rPr lang="en-US" sz="1400" dirty="0"/>
              <a:t> IEEE TRANSACTIONS ON ELECTRON DEVICES   </a:t>
            </a:r>
          </a:p>
          <a:p>
            <a:r>
              <a:rPr lang="en-US" sz="1400" dirty="0"/>
              <a:t>Volume: 57   Issue: 5   Pages: 1063-1068 , May 2010 </a:t>
            </a:r>
          </a:p>
        </p:txBody>
      </p:sp>
      <p:pic>
        <p:nvPicPr>
          <p:cNvPr id="49156" name="Picture 6" descr="Schottky_fc.JPG"/>
          <p:cNvPicPr>
            <a:picLocks noChangeAspect="1"/>
          </p:cNvPicPr>
          <p:nvPr/>
        </p:nvPicPr>
        <p:blipFill>
          <a:blip r:embed="rId3" cstate="print"/>
          <a:srcRect/>
          <a:stretch>
            <a:fillRect/>
          </a:stretch>
        </p:blipFill>
        <p:spPr bwMode="auto">
          <a:xfrm>
            <a:off x="736600" y="1306513"/>
            <a:ext cx="7219950" cy="4714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 of the stray capacitance</a:t>
            </a:r>
            <a:endParaRPr lang="en-US" dirty="0"/>
          </a:p>
        </p:txBody>
      </p:sp>
      <p:pic>
        <p:nvPicPr>
          <p:cNvPr id="5" name="Picture 2"/>
          <p:cNvPicPr>
            <a:picLocks noChangeAspect="1" noChangeArrowheads="1"/>
          </p:cNvPicPr>
          <p:nvPr/>
        </p:nvPicPr>
        <p:blipFill>
          <a:blip r:embed="rId2" cstate="print"/>
          <a:srcRect/>
          <a:stretch>
            <a:fillRect/>
          </a:stretch>
        </p:blipFill>
        <p:spPr bwMode="auto">
          <a:xfrm>
            <a:off x="2555776" y="2142148"/>
            <a:ext cx="2808312" cy="4085738"/>
          </a:xfrm>
          <a:prstGeom prst="rect">
            <a:avLst/>
          </a:prstGeom>
          <a:noFill/>
          <a:ln w="9525">
            <a:noFill/>
            <a:miter lim="800000"/>
            <a:headEnd/>
            <a:tailEnd/>
          </a:ln>
        </p:spPr>
      </p:pic>
      <p:sp>
        <p:nvSpPr>
          <p:cNvPr id="8" name="TextBox 7"/>
          <p:cNvSpPr txBox="1"/>
          <p:nvPr/>
        </p:nvSpPr>
        <p:spPr>
          <a:xfrm>
            <a:off x="395536" y="2822196"/>
            <a:ext cx="2198038" cy="1200329"/>
          </a:xfrm>
          <a:prstGeom prst="rect">
            <a:avLst/>
          </a:prstGeom>
          <a:noFill/>
        </p:spPr>
        <p:txBody>
          <a:bodyPr wrap="none" rtlCol="0">
            <a:spAutoFit/>
          </a:bodyPr>
          <a:lstStyle/>
          <a:p>
            <a:r>
              <a:rPr lang="en-US" b="1" dirty="0" smtClean="0"/>
              <a:t>Schottky contact:</a:t>
            </a:r>
            <a:br>
              <a:rPr lang="en-US" b="1" dirty="0" smtClean="0"/>
            </a:br>
            <a:r>
              <a:rPr lang="en-US" b="1" dirty="0" smtClean="0"/>
              <a:t>Nonlinear</a:t>
            </a:r>
          </a:p>
          <a:p>
            <a:r>
              <a:rPr lang="en-US" b="1" dirty="0" smtClean="0">
                <a:solidFill>
                  <a:srgbClr val="00B050"/>
                </a:solidFill>
              </a:rPr>
              <a:t>→ can generate</a:t>
            </a:r>
            <a:br>
              <a:rPr lang="en-US" b="1" dirty="0" smtClean="0">
                <a:solidFill>
                  <a:srgbClr val="00B050"/>
                </a:solidFill>
              </a:rPr>
            </a:br>
            <a:r>
              <a:rPr lang="en-US" b="1" dirty="0" smtClean="0">
                <a:solidFill>
                  <a:srgbClr val="00B050"/>
                </a:solidFill>
              </a:rPr>
              <a:t>higher harmonics!</a:t>
            </a:r>
            <a:endParaRPr lang="en-US" b="1" dirty="0">
              <a:solidFill>
                <a:srgbClr val="00B050"/>
              </a:solidFill>
            </a:endParaRPr>
          </a:p>
        </p:txBody>
      </p:sp>
      <p:sp>
        <p:nvSpPr>
          <p:cNvPr id="11" name="TextBox 10"/>
          <p:cNvSpPr txBox="1"/>
          <p:nvPr/>
        </p:nvSpPr>
        <p:spPr>
          <a:xfrm>
            <a:off x="5724128" y="2822196"/>
            <a:ext cx="2557110" cy="1200329"/>
          </a:xfrm>
          <a:prstGeom prst="rect">
            <a:avLst/>
          </a:prstGeom>
          <a:noFill/>
        </p:spPr>
        <p:txBody>
          <a:bodyPr wrap="none" rtlCol="0">
            <a:spAutoFit/>
          </a:bodyPr>
          <a:lstStyle/>
          <a:p>
            <a:r>
              <a:rPr lang="en-US" b="1" dirty="0" smtClean="0"/>
              <a:t>Stray capacitor:</a:t>
            </a:r>
            <a:br>
              <a:rPr lang="en-US" b="1" dirty="0" smtClean="0"/>
            </a:br>
            <a:r>
              <a:rPr lang="en-US" b="1" dirty="0" smtClean="0"/>
              <a:t>Linear</a:t>
            </a:r>
            <a:r>
              <a:rPr lang="en-US" dirty="0" smtClean="0"/>
              <a:t/>
            </a:r>
            <a:br>
              <a:rPr lang="en-US" dirty="0" smtClean="0"/>
            </a:br>
            <a:r>
              <a:rPr lang="en-US" b="1" dirty="0" smtClean="0">
                <a:solidFill>
                  <a:srgbClr val="00B050"/>
                </a:solidFill>
              </a:rPr>
              <a:t> </a:t>
            </a:r>
            <a:r>
              <a:rPr lang="en-US" b="1" dirty="0" smtClean="0">
                <a:solidFill>
                  <a:srgbClr val="FF0000"/>
                </a:solidFill>
              </a:rPr>
              <a:t>→ Does not generate</a:t>
            </a:r>
            <a:br>
              <a:rPr lang="en-US" b="1" dirty="0" smtClean="0">
                <a:solidFill>
                  <a:srgbClr val="FF0000"/>
                </a:solidFill>
              </a:rPr>
            </a:br>
            <a:r>
              <a:rPr lang="en-US" b="1" dirty="0" smtClean="0">
                <a:solidFill>
                  <a:srgbClr val="FF0000"/>
                </a:solidFill>
              </a:rPr>
              <a:t>higher harmonics!</a:t>
            </a:r>
            <a:endParaRPr lang="en-US" b="1" dirty="0">
              <a:solidFill>
                <a:srgbClr val="FF0000"/>
              </a:solidFill>
            </a:endParaRPr>
          </a:p>
        </p:txBody>
      </p:sp>
      <p:cxnSp>
        <p:nvCxnSpPr>
          <p:cNvPr id="17" name="Straight Connector 16"/>
          <p:cNvCxnSpPr/>
          <p:nvPr/>
        </p:nvCxnSpPr>
        <p:spPr>
          <a:xfrm>
            <a:off x="3851920" y="1710100"/>
            <a:ext cx="0" cy="24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843808" y="1958100"/>
            <a:ext cx="20882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843808" y="1958100"/>
            <a:ext cx="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932040" y="1958100"/>
            <a:ext cx="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059832" y="1340768"/>
            <a:ext cx="2018501" cy="369332"/>
          </a:xfrm>
          <a:prstGeom prst="rect">
            <a:avLst/>
          </a:prstGeom>
          <a:noFill/>
        </p:spPr>
        <p:txBody>
          <a:bodyPr wrap="none" rtlCol="0">
            <a:spAutoFit/>
          </a:bodyPr>
          <a:lstStyle/>
          <a:p>
            <a:r>
              <a:rPr lang="en-US" dirty="0" smtClean="0"/>
              <a:t>Input signal splits!</a:t>
            </a:r>
            <a:endParaRPr lang="en-US" dirty="0"/>
          </a:p>
        </p:txBody>
      </p:sp>
      <p:sp>
        <p:nvSpPr>
          <p:cNvPr id="27" name="TextBox 26"/>
          <p:cNvSpPr txBox="1"/>
          <p:nvPr/>
        </p:nvSpPr>
        <p:spPr>
          <a:xfrm>
            <a:off x="1907704" y="6165304"/>
            <a:ext cx="4172937" cy="646331"/>
          </a:xfrm>
          <a:prstGeom prst="rect">
            <a:avLst/>
          </a:prstGeom>
          <a:noFill/>
        </p:spPr>
        <p:txBody>
          <a:bodyPr wrap="none" rtlCol="0">
            <a:spAutoFit/>
          </a:bodyPr>
          <a:lstStyle/>
          <a:p>
            <a:r>
              <a:rPr lang="en-US" b="1" dirty="0" smtClean="0">
                <a:solidFill>
                  <a:srgbClr val="00B050"/>
                </a:solidFill>
              </a:rPr>
              <a:t>Only part of the input signal is used </a:t>
            </a:r>
            <a:br>
              <a:rPr lang="en-US" b="1" dirty="0" smtClean="0">
                <a:solidFill>
                  <a:srgbClr val="00B050"/>
                </a:solidFill>
              </a:rPr>
            </a:br>
            <a:r>
              <a:rPr lang="en-US" b="1" dirty="0" smtClean="0">
                <a:solidFill>
                  <a:srgbClr val="00B050"/>
                </a:solidFill>
              </a:rPr>
              <a:t>for higher harmonics generation!</a:t>
            </a:r>
            <a:endParaRPr lang="en-US" b="1" dirty="0">
              <a:solidFill>
                <a:srgbClr val="00B050"/>
              </a:solidFill>
            </a:endParaRP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85"/>
          <p:cNvSpPr/>
          <p:nvPr/>
        </p:nvSpPr>
        <p:spPr bwMode="auto">
          <a:xfrm>
            <a:off x="1666875" y="3573463"/>
            <a:ext cx="4824413" cy="2016125"/>
          </a:xfrm>
          <a:prstGeom prst="rect">
            <a:avLst/>
          </a:prstGeom>
          <a:noFill/>
          <a:ln w="19050" cap="flat" cmpd="sng" algn="ctr">
            <a:solidFill>
              <a:srgbClr val="FF0000"/>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en-US" dirty="0">
              <a:latin typeface="Arial" charset="0"/>
            </a:endParaRPr>
          </a:p>
        </p:txBody>
      </p:sp>
      <p:sp>
        <p:nvSpPr>
          <p:cNvPr id="34819" name="TextBox 86"/>
          <p:cNvSpPr txBox="1">
            <a:spLocks noChangeArrowheads="1"/>
          </p:cNvSpPr>
          <p:nvPr/>
        </p:nvSpPr>
        <p:spPr bwMode="auto">
          <a:xfrm>
            <a:off x="1739900" y="5157788"/>
            <a:ext cx="541338" cy="400050"/>
          </a:xfrm>
          <a:prstGeom prst="rect">
            <a:avLst/>
          </a:prstGeom>
          <a:noFill/>
          <a:ln w="9525">
            <a:noFill/>
            <a:miter lim="800000"/>
            <a:headEnd/>
            <a:tailEnd/>
          </a:ln>
        </p:spPr>
        <p:txBody>
          <a:bodyPr wrap="none">
            <a:spAutoFit/>
          </a:bodyPr>
          <a:lstStyle/>
          <a:p>
            <a:r>
              <a:rPr lang="en-US"/>
              <a:t>RX</a:t>
            </a:r>
          </a:p>
        </p:txBody>
      </p:sp>
      <p:sp>
        <p:nvSpPr>
          <p:cNvPr id="84" name="Rectangle 83"/>
          <p:cNvSpPr/>
          <p:nvPr/>
        </p:nvSpPr>
        <p:spPr bwMode="auto">
          <a:xfrm>
            <a:off x="1739900" y="1846263"/>
            <a:ext cx="3959225" cy="1584325"/>
          </a:xfrm>
          <a:prstGeom prst="rect">
            <a:avLst/>
          </a:prstGeom>
          <a:noFill/>
          <a:ln w="19050" cap="flat" cmpd="sng" algn="ctr">
            <a:solidFill>
              <a:srgbClr val="0B5ED7"/>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en-US" dirty="0">
              <a:latin typeface="Arial" charset="0"/>
            </a:endParaRPr>
          </a:p>
        </p:txBody>
      </p:sp>
      <p:sp>
        <p:nvSpPr>
          <p:cNvPr id="69" name="Rectangle 68"/>
          <p:cNvSpPr/>
          <p:nvPr/>
        </p:nvSpPr>
        <p:spPr bwMode="auto">
          <a:xfrm>
            <a:off x="6708131" y="3357811"/>
            <a:ext cx="360040" cy="504056"/>
          </a:xfrm>
          <a:prstGeom prst="rect">
            <a:avLst/>
          </a:prstGeom>
          <a:solidFill>
            <a:schemeClr val="accent1"/>
          </a:solidFill>
          <a:ln w="9525" cap="flat" cmpd="sng" algn="ctr">
            <a:solidFill>
              <a:schemeClr val="tx1"/>
            </a:solidFill>
            <a:prstDash val="solid"/>
            <a:round/>
            <a:headEnd type="none" w="med" len="med"/>
            <a:tailEnd type="none" w="med" len="med"/>
          </a:ln>
          <a:effectLst/>
          <a:scene3d>
            <a:camera prst="perspectiveContrastingLeftFacing"/>
            <a:lightRig rig="threePt" dir="t"/>
          </a:scene3d>
          <a:sp3d>
            <a:bevelT/>
          </a:sp3d>
        </p:spPr>
        <p:txBody>
          <a:bodyPr/>
          <a:lstStyle/>
          <a:p>
            <a:pPr>
              <a:defRPr/>
            </a:pPr>
            <a:endParaRPr lang="en-US">
              <a:latin typeface="Arial" charset="0"/>
            </a:endParaRPr>
          </a:p>
        </p:txBody>
      </p:sp>
      <p:sp>
        <p:nvSpPr>
          <p:cNvPr id="34822" name="Rectangle 1026"/>
          <p:cNvSpPr>
            <a:spLocks noGrp="1" noChangeArrowheads="1"/>
          </p:cNvSpPr>
          <p:nvPr>
            <p:ph type="title"/>
          </p:nvPr>
        </p:nvSpPr>
        <p:spPr>
          <a:xfrm>
            <a:off x="179388" y="188640"/>
            <a:ext cx="7632700" cy="571500"/>
          </a:xfrm>
        </p:spPr>
        <p:txBody>
          <a:bodyPr/>
          <a:lstStyle/>
          <a:p>
            <a:pPr algn="ctr" eaLnBrk="1" hangingPunct="1"/>
            <a:r>
              <a:rPr lang="en-US" sz="2400" dirty="0" smtClean="0"/>
              <a:t>Broadband THz spectrometer in CMOS electronics</a:t>
            </a:r>
          </a:p>
        </p:txBody>
      </p:sp>
      <p:pic>
        <p:nvPicPr>
          <p:cNvPr id="34824" name="Picture 5"/>
          <p:cNvPicPr>
            <a:picLocks noChangeAspect="1" noChangeArrowheads="1"/>
          </p:cNvPicPr>
          <p:nvPr/>
        </p:nvPicPr>
        <p:blipFill>
          <a:blip r:embed="rId3" cstate="print"/>
          <a:srcRect/>
          <a:stretch>
            <a:fillRect/>
          </a:stretch>
        </p:blipFill>
        <p:spPr bwMode="auto">
          <a:xfrm>
            <a:off x="3108325" y="2314575"/>
            <a:ext cx="1200150" cy="873125"/>
          </a:xfrm>
          <a:prstGeom prst="rect">
            <a:avLst/>
          </a:prstGeom>
          <a:noFill/>
          <a:ln w="9525">
            <a:noFill/>
            <a:miter lim="800000"/>
            <a:headEnd/>
            <a:tailEnd/>
          </a:ln>
        </p:spPr>
      </p:pic>
      <p:cxnSp>
        <p:nvCxnSpPr>
          <p:cNvPr id="34825" name="Straight Arrow Connector 53"/>
          <p:cNvCxnSpPr>
            <a:cxnSpLocks noChangeShapeType="1"/>
          </p:cNvCxnSpPr>
          <p:nvPr/>
        </p:nvCxnSpPr>
        <p:spPr bwMode="auto">
          <a:xfrm>
            <a:off x="2747963" y="2592388"/>
            <a:ext cx="503237" cy="1587"/>
          </a:xfrm>
          <a:prstGeom prst="straightConnector1">
            <a:avLst/>
          </a:prstGeom>
          <a:noFill/>
          <a:ln w="28575" algn="ctr">
            <a:solidFill>
              <a:schemeClr val="tx1"/>
            </a:solidFill>
            <a:round/>
            <a:headEnd/>
            <a:tailEnd type="arrow" w="med" len="med"/>
          </a:ln>
        </p:spPr>
      </p:cxnSp>
      <p:pic>
        <p:nvPicPr>
          <p:cNvPr id="34826" name="Picture 13"/>
          <p:cNvPicPr>
            <a:picLocks noChangeAspect="1" noChangeArrowheads="1"/>
          </p:cNvPicPr>
          <p:nvPr/>
        </p:nvPicPr>
        <p:blipFill>
          <a:blip r:embed="rId4" cstate="print"/>
          <a:srcRect/>
          <a:stretch>
            <a:fillRect/>
          </a:stretch>
        </p:blipFill>
        <p:spPr bwMode="auto">
          <a:xfrm>
            <a:off x="2027238" y="2057400"/>
            <a:ext cx="981075" cy="796925"/>
          </a:xfrm>
          <a:prstGeom prst="rect">
            <a:avLst/>
          </a:prstGeom>
          <a:noFill/>
          <a:ln w="9525">
            <a:noFill/>
            <a:miter lim="800000"/>
            <a:headEnd/>
            <a:tailEnd/>
          </a:ln>
        </p:spPr>
      </p:pic>
      <p:pic>
        <p:nvPicPr>
          <p:cNvPr id="34827" name="Picture 5"/>
          <p:cNvPicPr>
            <a:picLocks noChangeAspect="1" noChangeArrowheads="1"/>
          </p:cNvPicPr>
          <p:nvPr/>
        </p:nvPicPr>
        <p:blipFill>
          <a:blip r:embed="rId3" cstate="print"/>
          <a:srcRect/>
          <a:stretch>
            <a:fillRect/>
          </a:stretch>
        </p:blipFill>
        <p:spPr bwMode="auto">
          <a:xfrm>
            <a:off x="2555875" y="3924300"/>
            <a:ext cx="1200150" cy="873125"/>
          </a:xfrm>
          <a:prstGeom prst="rect">
            <a:avLst/>
          </a:prstGeom>
          <a:noFill/>
          <a:ln w="9525">
            <a:noFill/>
            <a:miter lim="800000"/>
            <a:headEnd/>
            <a:tailEnd/>
          </a:ln>
        </p:spPr>
      </p:pic>
      <p:cxnSp>
        <p:nvCxnSpPr>
          <p:cNvPr id="34828" name="Straight Arrow Connector 62"/>
          <p:cNvCxnSpPr>
            <a:cxnSpLocks noChangeShapeType="1"/>
          </p:cNvCxnSpPr>
          <p:nvPr/>
        </p:nvCxnSpPr>
        <p:spPr bwMode="auto">
          <a:xfrm>
            <a:off x="2411413" y="4202113"/>
            <a:ext cx="315912" cy="3175"/>
          </a:xfrm>
          <a:prstGeom prst="straightConnector1">
            <a:avLst/>
          </a:prstGeom>
          <a:noFill/>
          <a:ln w="28575" algn="ctr">
            <a:solidFill>
              <a:schemeClr val="tx1"/>
            </a:solidFill>
            <a:round/>
            <a:headEnd/>
            <a:tailEnd type="arrow" w="med" len="med"/>
          </a:ln>
        </p:spPr>
      </p:cxnSp>
      <p:pic>
        <p:nvPicPr>
          <p:cNvPr id="34829" name="Picture 13"/>
          <p:cNvPicPr>
            <a:picLocks noChangeAspect="1" noChangeArrowheads="1"/>
          </p:cNvPicPr>
          <p:nvPr/>
        </p:nvPicPr>
        <p:blipFill>
          <a:blip r:embed="rId4" cstate="print"/>
          <a:srcRect/>
          <a:stretch>
            <a:fillRect/>
          </a:stretch>
        </p:blipFill>
        <p:spPr bwMode="auto">
          <a:xfrm>
            <a:off x="1690688" y="3667125"/>
            <a:ext cx="981075" cy="796925"/>
          </a:xfrm>
          <a:prstGeom prst="rect">
            <a:avLst/>
          </a:prstGeom>
          <a:noFill/>
          <a:ln w="9525">
            <a:noFill/>
            <a:miter lim="800000"/>
            <a:headEnd/>
            <a:tailEnd/>
          </a:ln>
        </p:spPr>
      </p:pic>
      <p:pic>
        <p:nvPicPr>
          <p:cNvPr id="34830" name="Picture 15"/>
          <p:cNvPicPr>
            <a:picLocks noChangeAspect="1" noChangeArrowheads="1"/>
          </p:cNvPicPr>
          <p:nvPr/>
        </p:nvPicPr>
        <p:blipFill>
          <a:blip r:embed="rId5" cstate="print"/>
          <a:srcRect/>
          <a:stretch>
            <a:fillRect/>
          </a:stretch>
        </p:blipFill>
        <p:spPr bwMode="auto">
          <a:xfrm>
            <a:off x="4259263" y="2168525"/>
            <a:ext cx="1316037" cy="1073150"/>
          </a:xfrm>
          <a:prstGeom prst="rect">
            <a:avLst/>
          </a:prstGeom>
          <a:noFill/>
          <a:ln w="9525">
            <a:noFill/>
            <a:miter lim="800000"/>
            <a:headEnd/>
            <a:tailEnd/>
          </a:ln>
        </p:spPr>
      </p:pic>
      <p:cxnSp>
        <p:nvCxnSpPr>
          <p:cNvPr id="34831" name="Straight Arrow Connector 67"/>
          <p:cNvCxnSpPr>
            <a:cxnSpLocks noChangeShapeType="1"/>
          </p:cNvCxnSpPr>
          <p:nvPr/>
        </p:nvCxnSpPr>
        <p:spPr bwMode="auto">
          <a:xfrm>
            <a:off x="5699125" y="2638425"/>
            <a:ext cx="1152525" cy="935038"/>
          </a:xfrm>
          <a:prstGeom prst="straightConnector1">
            <a:avLst/>
          </a:prstGeom>
          <a:noFill/>
          <a:ln w="28575" algn="ctr">
            <a:solidFill>
              <a:schemeClr val="tx1"/>
            </a:solidFill>
            <a:prstDash val="dash"/>
            <a:round/>
            <a:headEnd/>
            <a:tailEnd type="arrow" w="med" len="med"/>
          </a:ln>
        </p:spPr>
      </p:cxnSp>
      <p:cxnSp>
        <p:nvCxnSpPr>
          <p:cNvPr id="34832" name="Straight Arrow Connector 70"/>
          <p:cNvCxnSpPr>
            <a:cxnSpLocks noChangeShapeType="1"/>
          </p:cNvCxnSpPr>
          <p:nvPr/>
        </p:nvCxnSpPr>
        <p:spPr bwMode="auto">
          <a:xfrm rot="5400000">
            <a:off x="6060282" y="4150519"/>
            <a:ext cx="1295400" cy="287337"/>
          </a:xfrm>
          <a:prstGeom prst="straightConnector1">
            <a:avLst/>
          </a:prstGeom>
          <a:noFill/>
          <a:ln w="28575" algn="ctr">
            <a:solidFill>
              <a:schemeClr val="tx1"/>
            </a:solidFill>
            <a:prstDash val="dash"/>
            <a:round/>
            <a:headEnd/>
            <a:tailEnd type="arrow" w="med" len="med"/>
          </a:ln>
        </p:spPr>
      </p:cxnSp>
      <p:pic>
        <p:nvPicPr>
          <p:cNvPr id="34833" name="Picture 16"/>
          <p:cNvPicPr>
            <a:picLocks noChangeAspect="1" noChangeArrowheads="1"/>
          </p:cNvPicPr>
          <p:nvPr/>
        </p:nvPicPr>
        <p:blipFill>
          <a:blip r:embed="rId6" cstate="print"/>
          <a:srcRect r="65160"/>
          <a:stretch>
            <a:fillRect/>
          </a:stretch>
        </p:blipFill>
        <p:spPr bwMode="auto">
          <a:xfrm>
            <a:off x="3683000" y="3646488"/>
            <a:ext cx="760413" cy="873125"/>
          </a:xfrm>
          <a:prstGeom prst="rect">
            <a:avLst/>
          </a:prstGeom>
          <a:noFill/>
          <a:ln w="9525">
            <a:noFill/>
            <a:miter lim="800000"/>
            <a:headEnd/>
            <a:tailEnd/>
          </a:ln>
        </p:spPr>
      </p:pic>
      <p:pic>
        <p:nvPicPr>
          <p:cNvPr id="34834" name="Picture 16"/>
          <p:cNvPicPr>
            <a:picLocks noChangeAspect="1" noChangeArrowheads="1"/>
          </p:cNvPicPr>
          <p:nvPr/>
        </p:nvPicPr>
        <p:blipFill>
          <a:blip r:embed="rId6" cstate="print"/>
          <a:srcRect l="44121"/>
          <a:stretch>
            <a:fillRect/>
          </a:stretch>
        </p:blipFill>
        <p:spPr bwMode="auto">
          <a:xfrm>
            <a:off x="4940300" y="3646488"/>
            <a:ext cx="1220788" cy="873125"/>
          </a:xfrm>
          <a:prstGeom prst="rect">
            <a:avLst/>
          </a:prstGeom>
          <a:noFill/>
          <a:ln w="9525">
            <a:noFill/>
            <a:miter lim="800000"/>
            <a:headEnd/>
            <a:tailEnd/>
          </a:ln>
        </p:spPr>
      </p:pic>
      <p:cxnSp>
        <p:nvCxnSpPr>
          <p:cNvPr id="34835" name="Straight Arrow Connector 81"/>
          <p:cNvCxnSpPr>
            <a:cxnSpLocks noChangeShapeType="1"/>
          </p:cNvCxnSpPr>
          <p:nvPr/>
        </p:nvCxnSpPr>
        <p:spPr bwMode="auto">
          <a:xfrm>
            <a:off x="4435475" y="4227513"/>
            <a:ext cx="503238" cy="1587"/>
          </a:xfrm>
          <a:prstGeom prst="straightConnector1">
            <a:avLst/>
          </a:prstGeom>
          <a:noFill/>
          <a:ln w="28575" algn="ctr">
            <a:solidFill>
              <a:schemeClr val="tx1"/>
            </a:solidFill>
            <a:round/>
            <a:headEnd/>
            <a:tailEnd type="arrow" w="med" len="med"/>
          </a:ln>
        </p:spPr>
      </p:cxnSp>
      <p:sp>
        <p:nvSpPr>
          <p:cNvPr id="34836" name="TextBox 84"/>
          <p:cNvSpPr txBox="1">
            <a:spLocks noChangeArrowheads="1"/>
          </p:cNvSpPr>
          <p:nvPr/>
        </p:nvSpPr>
        <p:spPr bwMode="auto">
          <a:xfrm>
            <a:off x="1811338" y="2997200"/>
            <a:ext cx="512762" cy="401638"/>
          </a:xfrm>
          <a:prstGeom prst="rect">
            <a:avLst/>
          </a:prstGeom>
          <a:noFill/>
          <a:ln w="9525">
            <a:noFill/>
            <a:miter lim="800000"/>
            <a:headEnd/>
            <a:tailEnd/>
          </a:ln>
        </p:spPr>
        <p:txBody>
          <a:bodyPr wrap="none">
            <a:spAutoFit/>
          </a:bodyPr>
          <a:lstStyle/>
          <a:p>
            <a:r>
              <a:rPr lang="en-US"/>
              <a:t>TX</a:t>
            </a:r>
          </a:p>
        </p:txBody>
      </p:sp>
      <p:pic>
        <p:nvPicPr>
          <p:cNvPr id="34837" name="Picture 18"/>
          <p:cNvPicPr>
            <a:picLocks noChangeAspect="1" noChangeArrowheads="1"/>
          </p:cNvPicPr>
          <p:nvPr/>
        </p:nvPicPr>
        <p:blipFill>
          <a:blip r:embed="rId7" cstate="print"/>
          <a:srcRect r="1001"/>
          <a:stretch>
            <a:fillRect/>
          </a:stretch>
        </p:blipFill>
        <p:spPr bwMode="auto">
          <a:xfrm>
            <a:off x="4835525" y="4510088"/>
            <a:ext cx="1584325" cy="971550"/>
          </a:xfrm>
          <a:prstGeom prst="rect">
            <a:avLst/>
          </a:prstGeom>
          <a:noFill/>
          <a:ln w="9525">
            <a:noFill/>
            <a:miter lim="800000"/>
            <a:headEnd/>
            <a:tailEnd/>
          </a:ln>
        </p:spPr>
      </p:pic>
      <p:cxnSp>
        <p:nvCxnSpPr>
          <p:cNvPr id="34838" name="Straight Arrow Connector 110"/>
          <p:cNvCxnSpPr>
            <a:cxnSpLocks noChangeShapeType="1"/>
          </p:cNvCxnSpPr>
          <p:nvPr/>
        </p:nvCxnSpPr>
        <p:spPr bwMode="auto">
          <a:xfrm rot="5400000">
            <a:off x="5196682" y="4653756"/>
            <a:ext cx="431800" cy="1587"/>
          </a:xfrm>
          <a:prstGeom prst="straightConnector1">
            <a:avLst/>
          </a:prstGeom>
          <a:noFill/>
          <a:ln w="28575" algn="ctr">
            <a:solidFill>
              <a:schemeClr val="tx1"/>
            </a:solidFill>
            <a:round/>
            <a:headEnd/>
            <a:tailEnd type="arrow" w="med" len="med"/>
          </a:ln>
        </p:spPr>
      </p:cxnSp>
      <p:sp>
        <p:nvSpPr>
          <p:cNvPr id="34839" name="TextBox 22"/>
          <p:cNvSpPr txBox="1">
            <a:spLocks noChangeArrowheads="1"/>
          </p:cNvSpPr>
          <p:nvPr/>
        </p:nvSpPr>
        <p:spPr bwMode="auto">
          <a:xfrm>
            <a:off x="1692275" y="1484313"/>
            <a:ext cx="2582863" cy="369887"/>
          </a:xfrm>
          <a:prstGeom prst="rect">
            <a:avLst/>
          </a:prstGeom>
          <a:noFill/>
          <a:ln w="9525">
            <a:noFill/>
            <a:miter lim="800000"/>
            <a:headEnd/>
            <a:tailEnd/>
          </a:ln>
        </p:spPr>
        <p:txBody>
          <a:bodyPr wrap="none">
            <a:spAutoFit/>
          </a:bodyPr>
          <a:lstStyle/>
          <a:p>
            <a:r>
              <a:rPr lang="en-US"/>
              <a:t>THz source: transmitter</a:t>
            </a:r>
          </a:p>
        </p:txBody>
      </p:sp>
      <p:sp>
        <p:nvSpPr>
          <p:cNvPr id="34840" name="TextBox 23"/>
          <p:cNvSpPr txBox="1">
            <a:spLocks noChangeArrowheads="1"/>
          </p:cNvSpPr>
          <p:nvPr/>
        </p:nvSpPr>
        <p:spPr bwMode="auto">
          <a:xfrm>
            <a:off x="1692275" y="5661025"/>
            <a:ext cx="2454275" cy="369888"/>
          </a:xfrm>
          <a:prstGeom prst="rect">
            <a:avLst/>
          </a:prstGeom>
          <a:noFill/>
          <a:ln w="9525">
            <a:noFill/>
            <a:miter lim="800000"/>
            <a:headEnd/>
            <a:tailEnd/>
          </a:ln>
        </p:spPr>
        <p:txBody>
          <a:bodyPr wrap="none">
            <a:spAutoFit/>
          </a:bodyPr>
          <a:lstStyle/>
          <a:p>
            <a:r>
              <a:rPr lang="en-US">
                <a:solidFill>
                  <a:schemeClr val="accent2"/>
                </a:solidFill>
              </a:rPr>
              <a:t>THz detector: receiver</a:t>
            </a:r>
          </a:p>
        </p:txBody>
      </p:sp>
      <p:sp>
        <p:nvSpPr>
          <p:cNvPr id="34841" name="TextBox 24"/>
          <p:cNvSpPr txBox="1">
            <a:spLocks noChangeArrowheads="1"/>
          </p:cNvSpPr>
          <p:nvPr/>
        </p:nvSpPr>
        <p:spPr bwMode="auto">
          <a:xfrm>
            <a:off x="7235825" y="3357563"/>
            <a:ext cx="966788" cy="368300"/>
          </a:xfrm>
          <a:prstGeom prst="rect">
            <a:avLst/>
          </a:prstGeom>
          <a:noFill/>
          <a:ln w="9525">
            <a:noFill/>
            <a:miter lim="800000"/>
            <a:headEnd/>
            <a:tailEnd/>
          </a:ln>
        </p:spPr>
        <p:txBody>
          <a:bodyPr wrap="none">
            <a:spAutoFit/>
          </a:bodyPr>
          <a:lstStyle/>
          <a:p>
            <a:r>
              <a:rPr lang="en-US"/>
              <a:t>Sample</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10518" t="11703" r="21771" b="5209"/>
          <a:stretch>
            <a:fillRect/>
          </a:stretch>
        </p:blipFill>
        <p:spPr bwMode="auto">
          <a:xfrm>
            <a:off x="2916238" y="3573463"/>
            <a:ext cx="3321050" cy="2290762"/>
          </a:xfrm>
          <a:prstGeom prst="rect">
            <a:avLst/>
          </a:prstGeom>
          <a:noFill/>
          <a:ln w="9525">
            <a:noFill/>
            <a:miter lim="800000"/>
            <a:headEnd/>
            <a:tailEnd/>
          </a:ln>
        </p:spPr>
      </p:pic>
      <p:sp>
        <p:nvSpPr>
          <p:cNvPr id="35843" name="Rectangle 1026"/>
          <p:cNvSpPr>
            <a:spLocks noGrp="1" noChangeArrowheads="1"/>
          </p:cNvSpPr>
          <p:nvPr>
            <p:ph type="title"/>
          </p:nvPr>
        </p:nvSpPr>
        <p:spPr>
          <a:xfrm>
            <a:off x="179512" y="188640"/>
            <a:ext cx="7127875" cy="571500"/>
          </a:xfrm>
        </p:spPr>
        <p:txBody>
          <a:bodyPr/>
          <a:lstStyle/>
          <a:p>
            <a:pPr eaLnBrk="1" hangingPunct="1"/>
            <a:r>
              <a:rPr lang="en-US" sz="2400" dirty="0" smtClean="0"/>
              <a:t>Broadband signal generation with NLTLs</a:t>
            </a:r>
          </a:p>
        </p:txBody>
      </p:sp>
      <p:sp>
        <p:nvSpPr>
          <p:cNvPr id="35844"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fr-FR"/>
          </a:p>
        </p:txBody>
      </p:sp>
      <p:pic>
        <p:nvPicPr>
          <p:cNvPr id="35846" name="Picture 2"/>
          <p:cNvPicPr>
            <a:picLocks noChangeAspect="1" noChangeArrowheads="1"/>
          </p:cNvPicPr>
          <p:nvPr/>
        </p:nvPicPr>
        <p:blipFill>
          <a:blip r:embed="rId4" cstate="print"/>
          <a:srcRect/>
          <a:stretch>
            <a:fillRect/>
          </a:stretch>
        </p:blipFill>
        <p:spPr bwMode="auto">
          <a:xfrm>
            <a:off x="1547813" y="1433513"/>
            <a:ext cx="5761037" cy="1131887"/>
          </a:xfrm>
          <a:prstGeom prst="rect">
            <a:avLst/>
          </a:prstGeom>
          <a:noFill/>
          <a:ln w="9525">
            <a:noFill/>
            <a:miter lim="800000"/>
            <a:headEnd/>
            <a:tailEnd/>
          </a:ln>
        </p:spPr>
      </p:pic>
      <p:cxnSp>
        <p:nvCxnSpPr>
          <p:cNvPr id="17" name="Straight Arrow Connector 16"/>
          <p:cNvCxnSpPr>
            <a:cxnSpLocks noChangeShapeType="1"/>
          </p:cNvCxnSpPr>
          <p:nvPr/>
        </p:nvCxnSpPr>
        <p:spPr bwMode="auto">
          <a:xfrm flipV="1">
            <a:off x="539750" y="2132013"/>
            <a:ext cx="936625" cy="720725"/>
          </a:xfrm>
          <a:prstGeom prst="straightConnector1">
            <a:avLst/>
          </a:prstGeom>
          <a:noFill/>
          <a:ln w="38100" algn="ctr">
            <a:solidFill>
              <a:schemeClr val="tx1"/>
            </a:solidFill>
            <a:round/>
            <a:headEnd/>
            <a:tailEnd type="arrow" w="med" len="med"/>
          </a:ln>
        </p:spPr>
      </p:cxnSp>
      <p:cxnSp>
        <p:nvCxnSpPr>
          <p:cNvPr id="18" name="Straight Arrow Connector 17"/>
          <p:cNvCxnSpPr>
            <a:cxnSpLocks noChangeShapeType="1"/>
          </p:cNvCxnSpPr>
          <p:nvPr/>
        </p:nvCxnSpPr>
        <p:spPr bwMode="auto">
          <a:xfrm>
            <a:off x="7524750" y="2133600"/>
            <a:ext cx="719138" cy="574675"/>
          </a:xfrm>
          <a:prstGeom prst="straightConnector1">
            <a:avLst/>
          </a:prstGeom>
          <a:noFill/>
          <a:ln w="38100" algn="ctr">
            <a:solidFill>
              <a:schemeClr val="tx1"/>
            </a:solidFill>
            <a:round/>
            <a:headEnd/>
            <a:tailEnd type="arrow" w="med" len="med"/>
          </a:ln>
        </p:spPr>
      </p:cxnSp>
      <p:grpSp>
        <p:nvGrpSpPr>
          <p:cNvPr id="2" name="Group 23"/>
          <p:cNvGrpSpPr>
            <a:grpSpLocks/>
          </p:cNvGrpSpPr>
          <p:nvPr/>
        </p:nvGrpSpPr>
        <p:grpSpPr bwMode="auto">
          <a:xfrm>
            <a:off x="468313" y="4440238"/>
            <a:ext cx="1992312" cy="1797050"/>
            <a:chOff x="467544" y="4118870"/>
            <a:chExt cx="1993644" cy="1798472"/>
          </a:xfrm>
        </p:grpSpPr>
        <p:pic>
          <p:nvPicPr>
            <p:cNvPr id="35860" name="Picture 6"/>
            <p:cNvPicPr>
              <a:picLocks noChangeAspect="1" noChangeArrowheads="1"/>
            </p:cNvPicPr>
            <p:nvPr/>
          </p:nvPicPr>
          <p:blipFill>
            <a:blip r:embed="rId5" cstate="print"/>
            <a:srcRect b="8565"/>
            <a:stretch>
              <a:fillRect/>
            </a:stretch>
          </p:blipFill>
          <p:spPr bwMode="auto">
            <a:xfrm>
              <a:off x="467544" y="4118870"/>
              <a:ext cx="1872208" cy="1470370"/>
            </a:xfrm>
            <a:prstGeom prst="rect">
              <a:avLst/>
            </a:prstGeom>
            <a:noFill/>
            <a:ln w="9525">
              <a:noFill/>
              <a:miter lim="800000"/>
              <a:headEnd/>
              <a:tailEnd/>
            </a:ln>
          </p:spPr>
        </p:pic>
        <p:sp>
          <p:nvSpPr>
            <p:cNvPr id="35861" name="TextBox 22"/>
            <p:cNvSpPr txBox="1">
              <a:spLocks noChangeArrowheads="1"/>
            </p:cNvSpPr>
            <p:nvPr/>
          </p:nvSpPr>
          <p:spPr bwMode="auto">
            <a:xfrm>
              <a:off x="1835696" y="5517232"/>
              <a:ext cx="625492" cy="400110"/>
            </a:xfrm>
            <a:prstGeom prst="rect">
              <a:avLst/>
            </a:prstGeom>
            <a:noFill/>
            <a:ln w="9525">
              <a:noFill/>
              <a:miter lim="800000"/>
              <a:headEnd/>
              <a:tailEnd/>
            </a:ln>
          </p:spPr>
          <p:txBody>
            <a:bodyPr wrap="none">
              <a:spAutoFit/>
            </a:bodyPr>
            <a:lstStyle/>
            <a:p>
              <a:r>
                <a:rPr lang="en-US"/>
                <a:t>freq</a:t>
              </a:r>
            </a:p>
          </p:txBody>
        </p:sp>
      </p:grpSp>
      <p:grpSp>
        <p:nvGrpSpPr>
          <p:cNvPr id="3" name="Group 25"/>
          <p:cNvGrpSpPr>
            <a:grpSpLocks/>
          </p:cNvGrpSpPr>
          <p:nvPr/>
        </p:nvGrpSpPr>
        <p:grpSpPr bwMode="auto">
          <a:xfrm>
            <a:off x="14288" y="2997200"/>
            <a:ext cx="2828925" cy="1074738"/>
            <a:chOff x="35496" y="2641175"/>
            <a:chExt cx="2829013" cy="1075857"/>
          </a:xfrm>
        </p:grpSpPr>
        <p:pic>
          <p:nvPicPr>
            <p:cNvPr id="35858" name="Picture 3"/>
            <p:cNvPicPr>
              <a:picLocks noChangeAspect="1" noChangeArrowheads="1"/>
            </p:cNvPicPr>
            <p:nvPr/>
          </p:nvPicPr>
          <p:blipFill>
            <a:blip r:embed="rId6" cstate="print"/>
            <a:srcRect t="35252"/>
            <a:stretch>
              <a:fillRect/>
            </a:stretch>
          </p:blipFill>
          <p:spPr bwMode="auto">
            <a:xfrm>
              <a:off x="35496" y="2641175"/>
              <a:ext cx="2664296" cy="1075857"/>
            </a:xfrm>
            <a:prstGeom prst="rect">
              <a:avLst/>
            </a:prstGeom>
            <a:noFill/>
            <a:ln w="9525">
              <a:noFill/>
              <a:miter lim="800000"/>
              <a:headEnd/>
              <a:tailEnd/>
            </a:ln>
          </p:spPr>
        </p:pic>
        <p:sp>
          <p:nvSpPr>
            <p:cNvPr id="35859" name="TextBox 24"/>
            <p:cNvSpPr txBox="1">
              <a:spLocks noChangeArrowheads="1"/>
            </p:cNvSpPr>
            <p:nvPr/>
          </p:nvSpPr>
          <p:spPr bwMode="auto">
            <a:xfrm>
              <a:off x="2195736" y="3212976"/>
              <a:ext cx="668773" cy="400110"/>
            </a:xfrm>
            <a:prstGeom prst="rect">
              <a:avLst/>
            </a:prstGeom>
            <a:noFill/>
            <a:ln w="9525">
              <a:noFill/>
              <a:miter lim="800000"/>
              <a:headEnd/>
              <a:tailEnd/>
            </a:ln>
          </p:spPr>
          <p:txBody>
            <a:bodyPr wrap="none">
              <a:spAutoFit/>
            </a:bodyPr>
            <a:lstStyle/>
            <a:p>
              <a:r>
                <a:rPr lang="en-US"/>
                <a:t>time</a:t>
              </a:r>
            </a:p>
          </p:txBody>
        </p:sp>
      </p:grpSp>
      <p:grpSp>
        <p:nvGrpSpPr>
          <p:cNvPr id="4" name="Group 27"/>
          <p:cNvGrpSpPr>
            <a:grpSpLocks/>
          </p:cNvGrpSpPr>
          <p:nvPr/>
        </p:nvGrpSpPr>
        <p:grpSpPr bwMode="auto">
          <a:xfrm>
            <a:off x="6408738" y="2636838"/>
            <a:ext cx="2771775" cy="1866900"/>
            <a:chOff x="6372200" y="2420888"/>
            <a:chExt cx="2771800" cy="1866943"/>
          </a:xfrm>
        </p:grpSpPr>
        <p:pic>
          <p:nvPicPr>
            <p:cNvPr id="35856" name="Picture 11"/>
            <p:cNvPicPr>
              <a:picLocks noChangeAspect="1" noChangeArrowheads="1"/>
            </p:cNvPicPr>
            <p:nvPr/>
          </p:nvPicPr>
          <p:blipFill>
            <a:blip r:embed="rId7" cstate="print"/>
            <a:srcRect r="40269"/>
            <a:stretch>
              <a:fillRect/>
            </a:stretch>
          </p:blipFill>
          <p:spPr bwMode="auto">
            <a:xfrm>
              <a:off x="6372200" y="2420888"/>
              <a:ext cx="2664296" cy="1866943"/>
            </a:xfrm>
            <a:prstGeom prst="rect">
              <a:avLst/>
            </a:prstGeom>
            <a:noFill/>
            <a:ln w="9525">
              <a:noFill/>
              <a:miter lim="800000"/>
              <a:headEnd/>
              <a:tailEnd/>
            </a:ln>
          </p:spPr>
        </p:pic>
        <p:sp>
          <p:nvSpPr>
            <p:cNvPr id="35857" name="TextBox 26"/>
            <p:cNvSpPr txBox="1">
              <a:spLocks noChangeArrowheads="1"/>
            </p:cNvSpPr>
            <p:nvPr/>
          </p:nvSpPr>
          <p:spPr bwMode="auto">
            <a:xfrm>
              <a:off x="8475227" y="2924944"/>
              <a:ext cx="668773" cy="707886"/>
            </a:xfrm>
            <a:prstGeom prst="rect">
              <a:avLst/>
            </a:prstGeom>
            <a:noFill/>
            <a:ln w="9525">
              <a:noFill/>
              <a:miter lim="800000"/>
              <a:headEnd/>
              <a:tailEnd/>
            </a:ln>
          </p:spPr>
          <p:txBody>
            <a:bodyPr wrap="none">
              <a:spAutoFit/>
            </a:bodyPr>
            <a:lstStyle/>
            <a:p>
              <a:r>
                <a:rPr lang="en-US"/>
                <a:t>time</a:t>
              </a:r>
            </a:p>
            <a:p>
              <a:endParaRPr lang="en-US"/>
            </a:p>
          </p:txBody>
        </p:sp>
      </p:grpSp>
      <p:grpSp>
        <p:nvGrpSpPr>
          <p:cNvPr id="5" name="Group 29"/>
          <p:cNvGrpSpPr>
            <a:grpSpLocks/>
          </p:cNvGrpSpPr>
          <p:nvPr/>
        </p:nvGrpSpPr>
        <p:grpSpPr bwMode="auto">
          <a:xfrm>
            <a:off x="6659563" y="4221163"/>
            <a:ext cx="2208212" cy="1839912"/>
            <a:chOff x="6876257" y="4365104"/>
            <a:chExt cx="2209667" cy="1840270"/>
          </a:xfrm>
        </p:grpSpPr>
        <p:pic>
          <p:nvPicPr>
            <p:cNvPr id="35854" name="Picture 2"/>
            <p:cNvPicPr>
              <a:picLocks noChangeAspect="1" noChangeArrowheads="1"/>
            </p:cNvPicPr>
            <p:nvPr/>
          </p:nvPicPr>
          <p:blipFill>
            <a:blip r:embed="rId8" cstate="print"/>
            <a:srcRect/>
            <a:stretch>
              <a:fillRect/>
            </a:stretch>
          </p:blipFill>
          <p:spPr bwMode="auto">
            <a:xfrm>
              <a:off x="6876257" y="4365104"/>
              <a:ext cx="1907704" cy="1769110"/>
            </a:xfrm>
            <a:prstGeom prst="rect">
              <a:avLst/>
            </a:prstGeom>
            <a:noFill/>
            <a:ln w="9525">
              <a:noFill/>
              <a:miter lim="800000"/>
              <a:headEnd/>
              <a:tailEnd/>
            </a:ln>
          </p:spPr>
        </p:pic>
        <p:sp>
          <p:nvSpPr>
            <p:cNvPr id="35855" name="TextBox 28"/>
            <p:cNvSpPr txBox="1">
              <a:spLocks noChangeArrowheads="1"/>
            </p:cNvSpPr>
            <p:nvPr/>
          </p:nvSpPr>
          <p:spPr bwMode="auto">
            <a:xfrm>
              <a:off x="8460432" y="5805264"/>
              <a:ext cx="625492" cy="400110"/>
            </a:xfrm>
            <a:prstGeom prst="rect">
              <a:avLst/>
            </a:prstGeom>
            <a:noFill/>
            <a:ln w="9525">
              <a:noFill/>
              <a:miter lim="800000"/>
              <a:headEnd/>
              <a:tailEnd/>
            </a:ln>
          </p:spPr>
          <p:txBody>
            <a:bodyPr>
              <a:spAutoFit/>
            </a:bodyPr>
            <a:lstStyle/>
            <a:p>
              <a:r>
                <a:rPr lang="en-US"/>
                <a:t>freq</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2050"/>
                                        </p:tgtEl>
                                        <p:attrNameLst>
                                          <p:attrName>style.visibility</p:attrName>
                                        </p:attrNameLst>
                                      </p:cBhvr>
                                      <p:to>
                                        <p:strVal val="hidden"/>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dirty="0" smtClean="0"/>
              <a:t>Professional and consumer applications</a:t>
            </a:r>
          </a:p>
        </p:txBody>
      </p:sp>
      <p:sp>
        <p:nvSpPr>
          <p:cNvPr id="62" name="Rectangle 61"/>
          <p:cNvSpPr/>
          <p:nvPr/>
        </p:nvSpPr>
        <p:spPr>
          <a:xfrm>
            <a:off x="6443663" y="5949950"/>
            <a:ext cx="2700337" cy="908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247" name="TextBox 22"/>
          <p:cNvSpPr txBox="1">
            <a:spLocks noChangeArrowheads="1"/>
          </p:cNvSpPr>
          <p:nvPr/>
        </p:nvSpPr>
        <p:spPr bwMode="auto">
          <a:xfrm>
            <a:off x="539750" y="4220493"/>
            <a:ext cx="1295400" cy="369887"/>
          </a:xfrm>
          <a:prstGeom prst="rect">
            <a:avLst/>
          </a:prstGeom>
          <a:noFill/>
          <a:ln w="9525">
            <a:noFill/>
            <a:miter lim="800000"/>
            <a:headEnd/>
            <a:tailEnd/>
          </a:ln>
        </p:spPr>
        <p:txBody>
          <a:bodyPr>
            <a:spAutoFit/>
          </a:bodyPr>
          <a:lstStyle/>
          <a:p>
            <a:pPr algn="ctr"/>
            <a:r>
              <a:rPr lang="en-US"/>
              <a:t>Space</a:t>
            </a:r>
          </a:p>
        </p:txBody>
      </p:sp>
      <p:sp>
        <p:nvSpPr>
          <p:cNvPr id="10248" name="TextBox 24"/>
          <p:cNvSpPr txBox="1">
            <a:spLocks noChangeArrowheads="1"/>
          </p:cNvSpPr>
          <p:nvPr/>
        </p:nvSpPr>
        <p:spPr bwMode="auto">
          <a:xfrm>
            <a:off x="2555875" y="3572793"/>
            <a:ext cx="1152525" cy="369887"/>
          </a:xfrm>
          <a:prstGeom prst="rect">
            <a:avLst/>
          </a:prstGeom>
          <a:noFill/>
          <a:ln w="9525">
            <a:noFill/>
            <a:miter lim="800000"/>
            <a:headEnd/>
            <a:tailEnd/>
          </a:ln>
        </p:spPr>
        <p:txBody>
          <a:bodyPr>
            <a:spAutoFit/>
          </a:bodyPr>
          <a:lstStyle/>
          <a:p>
            <a:r>
              <a:rPr lang="en-US"/>
              <a:t>Security</a:t>
            </a:r>
          </a:p>
        </p:txBody>
      </p:sp>
      <p:cxnSp>
        <p:nvCxnSpPr>
          <p:cNvPr id="28" name="Straight Arrow Connector 27"/>
          <p:cNvCxnSpPr/>
          <p:nvPr/>
        </p:nvCxnSpPr>
        <p:spPr>
          <a:xfrm>
            <a:off x="250825" y="5588918"/>
            <a:ext cx="8137525"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250" name="TextBox 35"/>
          <p:cNvSpPr txBox="1">
            <a:spLocks noChangeArrowheads="1"/>
          </p:cNvSpPr>
          <p:nvPr/>
        </p:nvSpPr>
        <p:spPr bwMode="auto">
          <a:xfrm>
            <a:off x="1824386" y="4293096"/>
            <a:ext cx="2603598" cy="1200329"/>
          </a:xfrm>
          <a:prstGeom prst="rect">
            <a:avLst/>
          </a:prstGeom>
          <a:noFill/>
          <a:ln w="9525">
            <a:noFill/>
            <a:miter lim="800000"/>
            <a:headEnd/>
            <a:tailEnd/>
          </a:ln>
        </p:spPr>
        <p:txBody>
          <a:bodyPr wrap="none">
            <a:spAutoFit/>
          </a:bodyPr>
          <a:lstStyle/>
          <a:p>
            <a:r>
              <a:rPr lang="en-US" b="1" dirty="0" smtClean="0">
                <a:solidFill>
                  <a:srgbClr val="00B050"/>
                </a:solidFill>
              </a:rPr>
              <a:t>1</a:t>
            </a:r>
            <a:r>
              <a:rPr lang="en-US" b="1" baseline="30000" dirty="0" smtClean="0">
                <a:solidFill>
                  <a:srgbClr val="00B050"/>
                </a:solidFill>
              </a:rPr>
              <a:t>st</a:t>
            </a:r>
            <a:r>
              <a:rPr lang="en-US" b="1" dirty="0" smtClean="0">
                <a:solidFill>
                  <a:srgbClr val="00B050"/>
                </a:solidFill>
              </a:rPr>
              <a:t> technology </a:t>
            </a:r>
            <a:r>
              <a:rPr lang="en-US" b="1" dirty="0">
                <a:solidFill>
                  <a:srgbClr val="00B050"/>
                </a:solidFill>
              </a:rPr>
              <a:t>switch:</a:t>
            </a:r>
          </a:p>
          <a:p>
            <a:r>
              <a:rPr lang="en-US" dirty="0">
                <a:solidFill>
                  <a:srgbClr val="00B050"/>
                </a:solidFill>
              </a:rPr>
              <a:t>Specialized equipment</a:t>
            </a:r>
            <a:br>
              <a:rPr lang="en-US" dirty="0">
                <a:solidFill>
                  <a:srgbClr val="00B050"/>
                </a:solidFill>
              </a:rPr>
            </a:br>
            <a:r>
              <a:rPr lang="en-US" dirty="0">
                <a:solidFill>
                  <a:srgbClr val="00B050"/>
                </a:solidFill>
              </a:rPr>
              <a:t>Medium quantities</a:t>
            </a:r>
          </a:p>
          <a:p>
            <a:r>
              <a:rPr lang="en-US" dirty="0">
                <a:solidFill>
                  <a:srgbClr val="00B050"/>
                </a:solidFill>
              </a:rPr>
              <a:t>High margins</a:t>
            </a:r>
          </a:p>
        </p:txBody>
      </p:sp>
      <p:sp>
        <p:nvSpPr>
          <p:cNvPr id="10251" name="Rectangle 38"/>
          <p:cNvSpPr>
            <a:spLocks noChangeArrowheads="1"/>
          </p:cNvSpPr>
          <p:nvPr/>
        </p:nvSpPr>
        <p:spPr bwMode="auto">
          <a:xfrm>
            <a:off x="6140450" y="1874168"/>
            <a:ext cx="1671638" cy="1200150"/>
          </a:xfrm>
          <a:prstGeom prst="rect">
            <a:avLst/>
          </a:prstGeom>
          <a:noFill/>
          <a:ln w="9525">
            <a:noFill/>
            <a:miter lim="800000"/>
            <a:headEnd/>
            <a:tailEnd/>
          </a:ln>
        </p:spPr>
        <p:txBody>
          <a:bodyPr wrap="none">
            <a:spAutoFit/>
          </a:bodyPr>
          <a:lstStyle/>
          <a:p>
            <a:r>
              <a:rPr lang="en-US"/>
              <a:t>Consumer</a:t>
            </a:r>
          </a:p>
          <a:p>
            <a:r>
              <a:rPr lang="en-US"/>
              <a:t>Applications</a:t>
            </a:r>
            <a:br>
              <a:rPr lang="en-US"/>
            </a:br>
            <a:r>
              <a:rPr lang="en-US"/>
              <a:t>&gt; 10 Million </a:t>
            </a:r>
            <a:br>
              <a:rPr lang="en-US"/>
            </a:br>
            <a:r>
              <a:rPr lang="en-US"/>
              <a:t>   devices/year</a:t>
            </a:r>
          </a:p>
        </p:txBody>
      </p:sp>
      <p:cxnSp>
        <p:nvCxnSpPr>
          <p:cNvPr id="41" name="Straight Arrow Connector 40"/>
          <p:cNvCxnSpPr/>
          <p:nvPr/>
        </p:nvCxnSpPr>
        <p:spPr>
          <a:xfrm flipV="1">
            <a:off x="4355976" y="4868193"/>
            <a:ext cx="792287" cy="967"/>
          </a:xfrm>
          <a:prstGeom prst="straightConnector1">
            <a:avLst/>
          </a:prstGeom>
          <a:ln w="3810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250825" y="1340768"/>
            <a:ext cx="0" cy="42481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0254" name="TextBox 44"/>
          <p:cNvSpPr txBox="1">
            <a:spLocks noChangeArrowheads="1"/>
          </p:cNvSpPr>
          <p:nvPr/>
        </p:nvSpPr>
        <p:spPr bwMode="auto">
          <a:xfrm>
            <a:off x="35496" y="1052736"/>
            <a:ext cx="1428596" cy="369332"/>
          </a:xfrm>
          <a:prstGeom prst="rect">
            <a:avLst/>
          </a:prstGeom>
          <a:noFill/>
          <a:ln w="9525">
            <a:noFill/>
            <a:miter lim="800000"/>
            <a:headEnd/>
            <a:tailEnd/>
          </a:ln>
        </p:spPr>
        <p:txBody>
          <a:bodyPr wrap="none">
            <a:spAutoFit/>
          </a:bodyPr>
          <a:lstStyle/>
          <a:p>
            <a:r>
              <a:rPr lang="en-US" b="1" dirty="0"/>
              <a:t>Market size</a:t>
            </a:r>
          </a:p>
        </p:txBody>
      </p:sp>
      <p:sp>
        <p:nvSpPr>
          <p:cNvPr id="10255" name="Rectangle 45"/>
          <p:cNvSpPr>
            <a:spLocks noChangeArrowheads="1"/>
          </p:cNvSpPr>
          <p:nvPr/>
        </p:nvSpPr>
        <p:spPr bwMode="auto">
          <a:xfrm>
            <a:off x="4356100" y="2925093"/>
            <a:ext cx="1152525" cy="368300"/>
          </a:xfrm>
          <a:prstGeom prst="rect">
            <a:avLst/>
          </a:prstGeom>
          <a:noFill/>
          <a:ln w="9525">
            <a:noFill/>
            <a:miter lim="800000"/>
            <a:headEnd/>
            <a:tailEnd/>
          </a:ln>
        </p:spPr>
        <p:txBody>
          <a:bodyPr>
            <a:spAutoFit/>
          </a:bodyPr>
          <a:lstStyle/>
          <a:p>
            <a:r>
              <a:rPr lang="en-US"/>
              <a:t>Medical</a:t>
            </a:r>
          </a:p>
        </p:txBody>
      </p:sp>
      <p:sp>
        <p:nvSpPr>
          <p:cNvPr id="10256" name="Rectangle 46"/>
          <p:cNvSpPr>
            <a:spLocks noChangeArrowheads="1"/>
          </p:cNvSpPr>
          <p:nvPr/>
        </p:nvSpPr>
        <p:spPr bwMode="auto">
          <a:xfrm>
            <a:off x="3348038" y="3212430"/>
            <a:ext cx="1120775" cy="369888"/>
          </a:xfrm>
          <a:prstGeom prst="rect">
            <a:avLst/>
          </a:prstGeom>
          <a:noFill/>
          <a:ln w="9525">
            <a:noFill/>
            <a:miter lim="800000"/>
            <a:headEnd/>
            <a:tailEnd/>
          </a:ln>
        </p:spPr>
        <p:txBody>
          <a:bodyPr wrap="none">
            <a:spAutoFit/>
          </a:bodyPr>
          <a:lstStyle/>
          <a:p>
            <a:r>
              <a:rPr lang="en-US"/>
              <a:t>Industrial</a:t>
            </a:r>
          </a:p>
        </p:txBody>
      </p:sp>
      <p:sp>
        <p:nvSpPr>
          <p:cNvPr id="10257" name="TextBox 47"/>
          <p:cNvSpPr txBox="1">
            <a:spLocks noChangeArrowheads="1"/>
          </p:cNvSpPr>
          <p:nvPr/>
        </p:nvSpPr>
        <p:spPr bwMode="auto">
          <a:xfrm>
            <a:off x="7451725" y="5690518"/>
            <a:ext cx="1531188" cy="646331"/>
          </a:xfrm>
          <a:prstGeom prst="rect">
            <a:avLst/>
          </a:prstGeom>
          <a:noFill/>
          <a:ln w="9525">
            <a:noFill/>
            <a:miter lim="800000"/>
            <a:headEnd/>
            <a:tailEnd/>
          </a:ln>
        </p:spPr>
        <p:txBody>
          <a:bodyPr wrap="none">
            <a:spAutoFit/>
          </a:bodyPr>
          <a:lstStyle/>
          <a:p>
            <a:r>
              <a:rPr lang="en-US" b="1" dirty="0"/>
              <a:t>Market </a:t>
            </a:r>
            <a:br>
              <a:rPr lang="en-US" b="1" dirty="0"/>
            </a:br>
            <a:r>
              <a:rPr lang="en-US" b="1" dirty="0"/>
              <a:t>introduction</a:t>
            </a:r>
          </a:p>
        </p:txBody>
      </p:sp>
      <p:sp>
        <p:nvSpPr>
          <p:cNvPr id="10258" name="Rectangle 48"/>
          <p:cNvSpPr>
            <a:spLocks noChangeArrowheads="1"/>
          </p:cNvSpPr>
          <p:nvPr/>
        </p:nvSpPr>
        <p:spPr bwMode="auto">
          <a:xfrm>
            <a:off x="1475953" y="1988840"/>
            <a:ext cx="1727895" cy="923330"/>
          </a:xfrm>
          <a:prstGeom prst="rect">
            <a:avLst/>
          </a:prstGeom>
          <a:noFill/>
          <a:ln w="9525">
            <a:noFill/>
            <a:miter lim="800000"/>
            <a:headEnd/>
            <a:tailEnd/>
          </a:ln>
        </p:spPr>
        <p:txBody>
          <a:bodyPr wrap="square">
            <a:spAutoFit/>
          </a:bodyPr>
          <a:lstStyle/>
          <a:p>
            <a:pPr algn="ctr"/>
            <a:r>
              <a:rPr lang="en-US" b="1" dirty="0">
                <a:solidFill>
                  <a:srgbClr val="FF0000"/>
                </a:solidFill>
              </a:rPr>
              <a:t>Professional</a:t>
            </a:r>
          </a:p>
          <a:p>
            <a:pPr algn="ctr"/>
            <a:r>
              <a:rPr lang="en-US" b="1" dirty="0">
                <a:solidFill>
                  <a:srgbClr val="FF0000"/>
                </a:solidFill>
              </a:rPr>
              <a:t>application </a:t>
            </a:r>
          </a:p>
          <a:p>
            <a:pPr algn="ctr"/>
            <a:r>
              <a:rPr lang="en-US" b="1" dirty="0">
                <a:solidFill>
                  <a:srgbClr val="FF0000"/>
                </a:solidFill>
              </a:rPr>
              <a:t>research</a:t>
            </a:r>
          </a:p>
        </p:txBody>
      </p:sp>
      <p:sp>
        <p:nvSpPr>
          <p:cNvPr id="10259" name="Rectangle 50"/>
          <p:cNvSpPr>
            <a:spLocks noChangeArrowheads="1"/>
          </p:cNvSpPr>
          <p:nvPr/>
        </p:nvSpPr>
        <p:spPr bwMode="auto">
          <a:xfrm>
            <a:off x="4067944" y="1628800"/>
            <a:ext cx="1546349" cy="923330"/>
          </a:xfrm>
          <a:prstGeom prst="rect">
            <a:avLst/>
          </a:prstGeom>
          <a:noFill/>
          <a:ln w="9525">
            <a:noFill/>
            <a:miter lim="800000"/>
            <a:headEnd/>
            <a:tailEnd/>
          </a:ln>
        </p:spPr>
        <p:txBody>
          <a:bodyPr wrap="square">
            <a:spAutoFit/>
          </a:bodyPr>
          <a:lstStyle/>
          <a:p>
            <a:pPr algn="ctr"/>
            <a:r>
              <a:rPr lang="en-US" b="1" dirty="0">
                <a:solidFill>
                  <a:srgbClr val="FF0000"/>
                </a:solidFill>
              </a:rPr>
              <a:t>Consumer</a:t>
            </a:r>
          </a:p>
          <a:p>
            <a:pPr algn="ctr"/>
            <a:r>
              <a:rPr lang="en-US" b="1" dirty="0">
                <a:solidFill>
                  <a:srgbClr val="FF0000"/>
                </a:solidFill>
              </a:rPr>
              <a:t>application </a:t>
            </a:r>
          </a:p>
          <a:p>
            <a:pPr algn="ctr"/>
            <a:r>
              <a:rPr lang="en-US" b="1" dirty="0">
                <a:solidFill>
                  <a:srgbClr val="FF0000"/>
                </a:solidFill>
              </a:rPr>
              <a:t>research</a:t>
            </a:r>
          </a:p>
        </p:txBody>
      </p:sp>
      <p:sp>
        <p:nvSpPr>
          <p:cNvPr id="10260" name="Rectangle 52"/>
          <p:cNvSpPr>
            <a:spLocks noChangeArrowheads="1"/>
          </p:cNvSpPr>
          <p:nvPr/>
        </p:nvSpPr>
        <p:spPr bwMode="auto">
          <a:xfrm>
            <a:off x="5292725" y="4365104"/>
            <a:ext cx="2952750" cy="1200329"/>
          </a:xfrm>
          <a:prstGeom prst="rect">
            <a:avLst/>
          </a:prstGeom>
          <a:noFill/>
          <a:ln w="9525">
            <a:noFill/>
            <a:miter lim="800000"/>
            <a:headEnd/>
            <a:tailEnd/>
          </a:ln>
        </p:spPr>
        <p:txBody>
          <a:bodyPr>
            <a:spAutoFit/>
          </a:bodyPr>
          <a:lstStyle/>
          <a:p>
            <a:r>
              <a:rPr lang="en-US" b="1" dirty="0">
                <a:solidFill>
                  <a:srgbClr val="00B050"/>
                </a:solidFill>
              </a:rPr>
              <a:t>2</a:t>
            </a:r>
            <a:r>
              <a:rPr lang="en-US" b="1" baseline="30000" dirty="0">
                <a:solidFill>
                  <a:srgbClr val="00B050"/>
                </a:solidFill>
              </a:rPr>
              <a:t>nd</a:t>
            </a:r>
            <a:r>
              <a:rPr lang="en-US" b="1" dirty="0">
                <a:solidFill>
                  <a:srgbClr val="00B050"/>
                </a:solidFill>
              </a:rPr>
              <a:t> technology switch:  </a:t>
            </a:r>
            <a:r>
              <a:rPr lang="en-US" dirty="0">
                <a:solidFill>
                  <a:srgbClr val="00B050"/>
                </a:solidFill>
              </a:rPr>
              <a:t/>
            </a:r>
            <a:br>
              <a:rPr lang="en-US" dirty="0">
                <a:solidFill>
                  <a:srgbClr val="00B050"/>
                </a:solidFill>
              </a:rPr>
            </a:br>
            <a:r>
              <a:rPr lang="en-US" dirty="0">
                <a:solidFill>
                  <a:srgbClr val="00B050"/>
                </a:solidFill>
              </a:rPr>
              <a:t>Standard technologies</a:t>
            </a:r>
          </a:p>
          <a:p>
            <a:r>
              <a:rPr lang="en-US" dirty="0">
                <a:solidFill>
                  <a:srgbClr val="00B050"/>
                </a:solidFill>
              </a:rPr>
              <a:t>High quantities</a:t>
            </a:r>
          </a:p>
          <a:p>
            <a:r>
              <a:rPr lang="en-US" dirty="0">
                <a:solidFill>
                  <a:srgbClr val="00B050"/>
                </a:solidFill>
              </a:rPr>
              <a:t>Lower margins</a:t>
            </a:r>
          </a:p>
        </p:txBody>
      </p:sp>
      <p:sp>
        <p:nvSpPr>
          <p:cNvPr id="54" name="Oval 53"/>
          <p:cNvSpPr/>
          <p:nvPr/>
        </p:nvSpPr>
        <p:spPr>
          <a:xfrm rot="20542806">
            <a:off x="2428875" y="2847305"/>
            <a:ext cx="3097213" cy="10731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5" name="Oval 54"/>
          <p:cNvSpPr/>
          <p:nvPr/>
        </p:nvSpPr>
        <p:spPr>
          <a:xfrm>
            <a:off x="611188" y="4076030"/>
            <a:ext cx="1152525" cy="6492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6" name="Oval 55"/>
          <p:cNvSpPr/>
          <p:nvPr/>
        </p:nvSpPr>
        <p:spPr>
          <a:xfrm>
            <a:off x="5651500" y="1340768"/>
            <a:ext cx="2736850" cy="208756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264" name="TextBox 56"/>
          <p:cNvSpPr txBox="1">
            <a:spLocks noChangeArrowheads="1"/>
          </p:cNvSpPr>
          <p:nvPr/>
        </p:nvSpPr>
        <p:spPr bwMode="auto">
          <a:xfrm>
            <a:off x="3059113" y="5588918"/>
            <a:ext cx="869950" cy="461962"/>
          </a:xfrm>
          <a:prstGeom prst="rect">
            <a:avLst/>
          </a:prstGeom>
          <a:noFill/>
          <a:ln w="9525">
            <a:noFill/>
            <a:miter lim="800000"/>
            <a:headEnd/>
            <a:tailEnd/>
          </a:ln>
        </p:spPr>
        <p:txBody>
          <a:bodyPr wrap="none">
            <a:spAutoFit/>
          </a:bodyPr>
          <a:lstStyle/>
          <a:p>
            <a:r>
              <a:rPr lang="en-US" sz="2400" b="1"/>
              <a:t>2013</a:t>
            </a:r>
          </a:p>
        </p:txBody>
      </p:sp>
      <p:sp>
        <p:nvSpPr>
          <p:cNvPr id="10265" name="TextBox 59"/>
          <p:cNvSpPr txBox="1">
            <a:spLocks noChangeArrowheads="1"/>
          </p:cNvSpPr>
          <p:nvPr/>
        </p:nvSpPr>
        <p:spPr bwMode="auto">
          <a:xfrm>
            <a:off x="674688" y="5588918"/>
            <a:ext cx="1160462" cy="461962"/>
          </a:xfrm>
          <a:prstGeom prst="rect">
            <a:avLst/>
          </a:prstGeom>
          <a:noFill/>
          <a:ln w="9525">
            <a:noFill/>
            <a:miter lim="800000"/>
            <a:headEnd/>
            <a:tailEnd/>
          </a:ln>
        </p:spPr>
        <p:txBody>
          <a:bodyPr wrap="none">
            <a:spAutoFit/>
          </a:bodyPr>
          <a:lstStyle/>
          <a:p>
            <a:r>
              <a:rPr lang="en-US" sz="2400" b="1"/>
              <a:t>1990-?</a:t>
            </a:r>
          </a:p>
        </p:txBody>
      </p:sp>
      <p:sp>
        <p:nvSpPr>
          <p:cNvPr id="10266" name="TextBox 60"/>
          <p:cNvSpPr txBox="1">
            <a:spLocks noChangeArrowheads="1"/>
          </p:cNvSpPr>
          <p:nvPr/>
        </p:nvSpPr>
        <p:spPr bwMode="auto">
          <a:xfrm>
            <a:off x="4284663" y="5619080"/>
            <a:ext cx="1141412" cy="460375"/>
          </a:xfrm>
          <a:prstGeom prst="rect">
            <a:avLst/>
          </a:prstGeom>
          <a:noFill/>
          <a:ln w="9525">
            <a:noFill/>
            <a:miter lim="800000"/>
            <a:headEnd/>
            <a:tailEnd/>
          </a:ln>
        </p:spPr>
        <p:txBody>
          <a:bodyPr wrap="none">
            <a:spAutoFit/>
          </a:bodyPr>
          <a:lstStyle/>
          <a:p>
            <a:r>
              <a:rPr lang="en-US" sz="2400" b="1"/>
              <a:t>Future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25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25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25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2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25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25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25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25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26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26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026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02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7" grpId="0"/>
      <p:bldP spid="10248" grpId="0"/>
      <p:bldP spid="10250" grpId="0"/>
      <p:bldP spid="10251" grpId="0"/>
      <p:bldP spid="10254" grpId="0"/>
      <p:bldP spid="10255" grpId="0"/>
      <p:bldP spid="10256" grpId="0"/>
      <p:bldP spid="10257" grpId="0"/>
      <p:bldP spid="10258" grpId="0"/>
      <p:bldP spid="10259" grpId="0"/>
      <p:bldP spid="10260" grpId="0"/>
      <p:bldP spid="54" grpId="0" animBg="1"/>
      <p:bldP spid="55" grpId="0" animBg="1"/>
      <p:bldP spid="56" grpId="0" animBg="1"/>
      <p:bldP spid="10264" grpId="0"/>
      <p:bldP spid="10265" grpId="0"/>
      <p:bldP spid="1026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Nonlinear transmission line in CMOS</a:t>
            </a:r>
            <a:endParaRPr lang="en-US" dirty="0"/>
          </a:p>
        </p:txBody>
      </p:sp>
      <p:pic>
        <p:nvPicPr>
          <p:cNvPr id="25602" name="Picture 2"/>
          <p:cNvPicPr>
            <a:picLocks noChangeAspect="1" noChangeArrowheads="1"/>
          </p:cNvPicPr>
          <p:nvPr/>
        </p:nvPicPr>
        <p:blipFill>
          <a:blip r:embed="rId2" cstate="print"/>
          <a:srcRect/>
          <a:stretch>
            <a:fillRect/>
          </a:stretch>
        </p:blipFill>
        <p:spPr bwMode="auto">
          <a:xfrm>
            <a:off x="526753" y="1916832"/>
            <a:ext cx="7285607" cy="2304256"/>
          </a:xfrm>
          <a:prstGeom prst="rect">
            <a:avLst/>
          </a:prstGeom>
          <a:noFill/>
          <a:ln w="9525">
            <a:noFill/>
            <a:miter lim="800000"/>
            <a:headEnd/>
            <a:tailEnd/>
          </a:ln>
        </p:spPr>
      </p:pic>
      <p:pic>
        <p:nvPicPr>
          <p:cNvPr id="25603" name="Picture 3"/>
          <p:cNvPicPr>
            <a:picLocks noChangeAspect="1" noChangeArrowheads="1"/>
          </p:cNvPicPr>
          <p:nvPr/>
        </p:nvPicPr>
        <p:blipFill>
          <a:blip r:embed="rId3" cstate="print"/>
          <a:srcRect/>
          <a:stretch>
            <a:fillRect/>
          </a:stretch>
        </p:blipFill>
        <p:spPr bwMode="auto">
          <a:xfrm>
            <a:off x="323528" y="4437112"/>
            <a:ext cx="7488830" cy="187220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10"/>
          <p:cNvSpPr>
            <a:spLocks noGrp="1"/>
          </p:cNvSpPr>
          <p:nvPr>
            <p:ph type="sldNum" sz="quarter" idx="4294967295"/>
          </p:nvPr>
        </p:nvSpPr>
        <p:spPr>
          <a:xfrm>
            <a:off x="179388" y="6548438"/>
            <a:ext cx="3598862" cy="187325"/>
          </a:xfrm>
          <a:prstGeom prst="rect">
            <a:avLst/>
          </a:prstGeom>
          <a:noFill/>
        </p:spPr>
        <p:txBody>
          <a:bodyPr/>
          <a:lstStyle/>
          <a:p>
            <a:endParaRPr lang="en-US" sz="1000" dirty="0" smtClean="0">
              <a:solidFill>
                <a:schemeClr val="tx1"/>
              </a:solidFill>
              <a:latin typeface="Arial" pitchFamily="34" charset="0"/>
            </a:endParaRPr>
          </a:p>
        </p:txBody>
      </p:sp>
      <p:sp>
        <p:nvSpPr>
          <p:cNvPr id="38915" name="Title 1"/>
          <p:cNvSpPr>
            <a:spLocks noGrp="1"/>
          </p:cNvSpPr>
          <p:nvPr>
            <p:ph type="title"/>
            <p:custDataLst>
              <p:tags r:id="rId2"/>
            </p:custDataLst>
          </p:nvPr>
        </p:nvSpPr>
        <p:spPr>
          <a:xfrm>
            <a:off x="460375" y="115888"/>
            <a:ext cx="8359775" cy="914400"/>
          </a:xfrm>
        </p:spPr>
        <p:txBody>
          <a:bodyPr/>
          <a:lstStyle/>
          <a:p>
            <a:pPr algn="ctr"/>
            <a:r>
              <a:rPr lang="en-US" smtClean="0"/>
              <a:t>CMOS NLTL fabrication</a:t>
            </a:r>
            <a:br>
              <a:rPr lang="en-US" smtClean="0"/>
            </a:br>
            <a:r>
              <a:rPr lang="en-US" sz="1800" smtClean="0"/>
              <a:t>Commercial 65-nm CMOS technology</a:t>
            </a:r>
            <a:endParaRPr lang="en-US" smtClean="0"/>
          </a:p>
        </p:txBody>
      </p:sp>
      <p:pic>
        <p:nvPicPr>
          <p:cNvPr id="31748" name="Picture 3"/>
          <p:cNvPicPr>
            <a:picLocks noChangeAspect="1" noChangeArrowheads="1"/>
          </p:cNvPicPr>
          <p:nvPr/>
        </p:nvPicPr>
        <p:blipFill>
          <a:blip r:embed="rId4" cstate="print"/>
          <a:srcRect/>
          <a:stretch>
            <a:fillRect/>
          </a:stretch>
        </p:blipFill>
        <p:spPr bwMode="auto">
          <a:xfrm>
            <a:off x="285750" y="2695575"/>
            <a:ext cx="8429625" cy="1876425"/>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8" name="Straight Arrow Connector 7"/>
          <p:cNvCxnSpPr/>
          <p:nvPr/>
        </p:nvCxnSpPr>
        <p:spPr>
          <a:xfrm>
            <a:off x="285750" y="2622550"/>
            <a:ext cx="8286750" cy="1588"/>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024313" y="2127250"/>
            <a:ext cx="966787" cy="369888"/>
          </a:xfrm>
          <a:prstGeom prst="rect">
            <a:avLst/>
          </a:prstGeom>
          <a:noFill/>
        </p:spPr>
        <p:txBody>
          <a:bodyPr wrap="none">
            <a:spAutoFit/>
          </a:bodyPr>
          <a:lstStyle/>
          <a:p>
            <a:pPr>
              <a:defRPr/>
            </a:pPr>
            <a:r>
              <a:rPr lang="en-US" dirty="0">
                <a:latin typeface="+mn-lt"/>
              </a:rPr>
              <a:t>5-7 mm</a:t>
            </a:r>
          </a:p>
        </p:txBody>
      </p:sp>
      <p:sp>
        <p:nvSpPr>
          <p:cNvPr id="7" name="TextBox 6"/>
          <p:cNvSpPr txBox="1"/>
          <p:nvPr/>
        </p:nvSpPr>
        <p:spPr>
          <a:xfrm>
            <a:off x="0" y="0"/>
            <a:ext cx="2206625" cy="369888"/>
          </a:xfrm>
          <a:prstGeom prst="rect">
            <a:avLst/>
          </a:prstGeom>
          <a:solidFill>
            <a:schemeClr val="accent6">
              <a:lumMod val="20000"/>
              <a:lumOff val="80000"/>
            </a:schemeClr>
          </a:solidFill>
        </p:spPr>
        <p:txBody>
          <a:bodyPr wrap="none">
            <a:spAutoFit/>
          </a:bodyPr>
          <a:lstStyle/>
          <a:p>
            <a:pPr>
              <a:defRPr/>
            </a:pPr>
            <a:r>
              <a:rPr lang="en-US" dirty="0"/>
              <a:t>EU-project ULTRA </a:t>
            </a:r>
          </a:p>
        </p:txBody>
      </p:sp>
    </p:spTree>
    <p:custDataLst>
      <p:tags r:id="rId1"/>
    </p:custData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itle 3"/>
          <p:cNvSpPr>
            <a:spLocks noGrp="1"/>
          </p:cNvSpPr>
          <p:nvPr>
            <p:ph type="title"/>
          </p:nvPr>
        </p:nvSpPr>
        <p:spPr>
          <a:xfrm>
            <a:off x="395536" y="-27384"/>
            <a:ext cx="8424936" cy="994122"/>
          </a:xfrm>
        </p:spPr>
        <p:txBody>
          <a:bodyPr>
            <a:noAutofit/>
          </a:bodyPr>
          <a:lstStyle/>
          <a:p>
            <a:r>
              <a:rPr lang="en-US" sz="2800" b="1" dirty="0" smtClean="0"/>
              <a:t>Schematic of the Sample-and-hold-circuit</a:t>
            </a:r>
          </a:p>
        </p:txBody>
      </p:sp>
      <p:sp>
        <p:nvSpPr>
          <p:cNvPr id="75779"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073" name="Object 1"/>
          <p:cNvGraphicFramePr>
            <a:graphicFrameLocks noChangeAspect="1"/>
          </p:cNvGraphicFramePr>
          <p:nvPr/>
        </p:nvGraphicFramePr>
        <p:xfrm>
          <a:off x="539552" y="980728"/>
          <a:ext cx="7704856" cy="5387136"/>
        </p:xfrm>
        <a:graphic>
          <a:graphicData uri="http://schemas.openxmlformats.org/presentationml/2006/ole">
            <p:oleObj spid="_x0000_s523266" name="Visio" r:id="rId3" imgW="6251781" imgH="4380047" progId="Visio.Drawing.11">
              <p:embed/>
            </p:oleObj>
          </a:graphicData>
        </a:graphic>
      </p:graphicFrame>
      <p:grpSp>
        <p:nvGrpSpPr>
          <p:cNvPr id="2" name="Group 10"/>
          <p:cNvGrpSpPr/>
          <p:nvPr/>
        </p:nvGrpSpPr>
        <p:grpSpPr>
          <a:xfrm>
            <a:off x="5868144" y="4091588"/>
            <a:ext cx="3063405" cy="1569660"/>
            <a:chOff x="5868144" y="4826184"/>
            <a:chExt cx="3063405" cy="1569660"/>
          </a:xfrm>
        </p:grpSpPr>
        <p:sp>
          <p:nvSpPr>
            <p:cNvPr id="6" name="TextBox 5"/>
            <p:cNvSpPr txBox="1"/>
            <p:nvPr/>
          </p:nvSpPr>
          <p:spPr>
            <a:xfrm>
              <a:off x="6012160" y="4826184"/>
              <a:ext cx="2919389" cy="1569660"/>
            </a:xfrm>
            <a:prstGeom prst="rect">
              <a:avLst/>
            </a:prstGeom>
            <a:noFill/>
          </p:spPr>
          <p:txBody>
            <a:bodyPr wrap="none" rtlCol="0">
              <a:spAutoFit/>
            </a:bodyPr>
            <a:lstStyle/>
            <a:p>
              <a:r>
                <a:rPr lang="en-US" sz="2400" b="1" dirty="0" smtClean="0"/>
                <a:t>Differentiator</a:t>
              </a:r>
            </a:p>
            <a:p>
              <a:r>
                <a:rPr lang="en-US" sz="2400" b="1" dirty="0" smtClean="0">
                  <a:solidFill>
                    <a:srgbClr val="FF0000"/>
                  </a:solidFill>
                </a:rPr>
                <a:t>Sampling bridge</a:t>
              </a:r>
            </a:p>
            <a:p>
              <a:r>
                <a:rPr lang="en-US" sz="2400" b="1" dirty="0" smtClean="0">
                  <a:solidFill>
                    <a:schemeClr val="accent1"/>
                  </a:solidFill>
                </a:rPr>
                <a:t>Signal input</a:t>
              </a:r>
            </a:p>
            <a:p>
              <a:r>
                <a:rPr lang="en-US" sz="2400" b="1" dirty="0" smtClean="0">
                  <a:solidFill>
                    <a:schemeClr val="accent3">
                      <a:lumMod val="50000"/>
                    </a:schemeClr>
                  </a:solidFill>
                </a:rPr>
                <a:t>IF and DC circuitry</a:t>
              </a:r>
              <a:endParaRPr lang="en-US" sz="2400" b="1" dirty="0">
                <a:solidFill>
                  <a:schemeClr val="accent3">
                    <a:lumMod val="50000"/>
                  </a:schemeClr>
                </a:solidFill>
              </a:endParaRPr>
            </a:p>
          </p:txBody>
        </p:sp>
        <p:sp>
          <p:nvSpPr>
            <p:cNvPr id="7" name="Rectangle 6"/>
            <p:cNvSpPr/>
            <p:nvPr/>
          </p:nvSpPr>
          <p:spPr>
            <a:xfrm>
              <a:off x="5868144" y="5013176"/>
              <a:ext cx="144016" cy="14401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Rectangle 7"/>
            <p:cNvSpPr/>
            <p:nvPr/>
          </p:nvSpPr>
          <p:spPr>
            <a:xfrm>
              <a:off x="5868144" y="5373216"/>
              <a:ext cx="144016" cy="14401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9" name="Rectangle 8"/>
            <p:cNvSpPr/>
            <p:nvPr/>
          </p:nvSpPr>
          <p:spPr>
            <a:xfrm>
              <a:off x="5868144" y="5733256"/>
              <a:ext cx="144016" cy="144016"/>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Rectangle 9"/>
            <p:cNvSpPr/>
            <p:nvPr/>
          </p:nvSpPr>
          <p:spPr>
            <a:xfrm>
              <a:off x="5868144" y="6093296"/>
              <a:ext cx="144016" cy="144016"/>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85"/>
          <p:cNvSpPr/>
          <p:nvPr/>
        </p:nvSpPr>
        <p:spPr bwMode="auto">
          <a:xfrm>
            <a:off x="1666875" y="3573463"/>
            <a:ext cx="4824413" cy="2016125"/>
          </a:xfrm>
          <a:prstGeom prst="rect">
            <a:avLst/>
          </a:prstGeom>
          <a:noFill/>
          <a:ln w="19050" cap="flat" cmpd="sng" algn="ctr">
            <a:solidFill>
              <a:srgbClr val="FF0000"/>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en-US" dirty="0">
              <a:latin typeface="Arial" charset="0"/>
            </a:endParaRPr>
          </a:p>
        </p:txBody>
      </p:sp>
      <p:sp>
        <p:nvSpPr>
          <p:cNvPr id="34819" name="TextBox 86"/>
          <p:cNvSpPr txBox="1">
            <a:spLocks noChangeArrowheads="1"/>
          </p:cNvSpPr>
          <p:nvPr/>
        </p:nvSpPr>
        <p:spPr bwMode="auto">
          <a:xfrm>
            <a:off x="1739900" y="5157788"/>
            <a:ext cx="541338" cy="400050"/>
          </a:xfrm>
          <a:prstGeom prst="rect">
            <a:avLst/>
          </a:prstGeom>
          <a:noFill/>
          <a:ln w="9525">
            <a:noFill/>
            <a:miter lim="800000"/>
            <a:headEnd/>
            <a:tailEnd/>
          </a:ln>
        </p:spPr>
        <p:txBody>
          <a:bodyPr wrap="none">
            <a:spAutoFit/>
          </a:bodyPr>
          <a:lstStyle/>
          <a:p>
            <a:r>
              <a:rPr lang="en-US"/>
              <a:t>RX</a:t>
            </a:r>
          </a:p>
        </p:txBody>
      </p:sp>
      <p:sp>
        <p:nvSpPr>
          <p:cNvPr id="84" name="Rectangle 83"/>
          <p:cNvSpPr/>
          <p:nvPr/>
        </p:nvSpPr>
        <p:spPr bwMode="auto">
          <a:xfrm>
            <a:off x="1739900" y="1846263"/>
            <a:ext cx="3959225" cy="1584325"/>
          </a:xfrm>
          <a:prstGeom prst="rect">
            <a:avLst/>
          </a:prstGeom>
          <a:noFill/>
          <a:ln w="19050" cap="flat" cmpd="sng" algn="ctr">
            <a:solidFill>
              <a:srgbClr val="0B5ED7"/>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en-US" dirty="0">
              <a:latin typeface="Arial" charset="0"/>
            </a:endParaRPr>
          </a:p>
        </p:txBody>
      </p:sp>
      <p:sp>
        <p:nvSpPr>
          <p:cNvPr id="69" name="Rectangle 68"/>
          <p:cNvSpPr/>
          <p:nvPr/>
        </p:nvSpPr>
        <p:spPr bwMode="auto">
          <a:xfrm>
            <a:off x="6708131" y="3357811"/>
            <a:ext cx="360040" cy="504056"/>
          </a:xfrm>
          <a:prstGeom prst="rect">
            <a:avLst/>
          </a:prstGeom>
          <a:solidFill>
            <a:schemeClr val="accent1"/>
          </a:solidFill>
          <a:ln w="9525" cap="flat" cmpd="sng" algn="ctr">
            <a:solidFill>
              <a:schemeClr val="tx1"/>
            </a:solidFill>
            <a:prstDash val="solid"/>
            <a:round/>
            <a:headEnd type="none" w="med" len="med"/>
            <a:tailEnd type="none" w="med" len="med"/>
          </a:ln>
          <a:effectLst/>
          <a:scene3d>
            <a:camera prst="perspectiveContrastingLeftFacing"/>
            <a:lightRig rig="threePt" dir="t"/>
          </a:scene3d>
          <a:sp3d>
            <a:bevelT/>
          </a:sp3d>
        </p:spPr>
        <p:txBody>
          <a:bodyPr/>
          <a:lstStyle/>
          <a:p>
            <a:pPr>
              <a:defRPr/>
            </a:pPr>
            <a:endParaRPr lang="en-US">
              <a:latin typeface="Arial" charset="0"/>
            </a:endParaRPr>
          </a:p>
        </p:txBody>
      </p:sp>
      <p:sp>
        <p:nvSpPr>
          <p:cNvPr id="34822" name="Rectangle 1026"/>
          <p:cNvSpPr>
            <a:spLocks noGrp="1" noChangeArrowheads="1"/>
          </p:cNvSpPr>
          <p:nvPr>
            <p:ph type="title"/>
          </p:nvPr>
        </p:nvSpPr>
        <p:spPr>
          <a:xfrm>
            <a:off x="179388" y="260648"/>
            <a:ext cx="7632700" cy="571500"/>
          </a:xfrm>
        </p:spPr>
        <p:txBody>
          <a:bodyPr/>
          <a:lstStyle/>
          <a:p>
            <a:pPr algn="ctr" eaLnBrk="1" hangingPunct="1"/>
            <a:r>
              <a:rPr lang="en-US" sz="2400" dirty="0" smtClean="0"/>
              <a:t>Broadband THz spectrometer in CMOS electronics</a:t>
            </a:r>
          </a:p>
        </p:txBody>
      </p:sp>
      <p:sp>
        <p:nvSpPr>
          <p:cNvPr id="34823" name="Slide Number Placeholder 8"/>
          <p:cNvSpPr>
            <a:spLocks noGrp="1"/>
          </p:cNvSpPr>
          <p:nvPr>
            <p:ph type="sldNum" sz="quarter" idx="4294967295"/>
          </p:nvPr>
        </p:nvSpPr>
        <p:spPr>
          <a:xfrm>
            <a:off x="179388" y="6548438"/>
            <a:ext cx="3598862" cy="187325"/>
          </a:xfrm>
          <a:prstGeom prst="rect">
            <a:avLst/>
          </a:prstGeom>
          <a:noFill/>
        </p:spPr>
        <p:txBody>
          <a:bodyPr/>
          <a:lstStyle/>
          <a:p>
            <a:fld id="{E885C130-44D7-4881-AA21-E756F4D38A8E}" type="slidenum">
              <a:rPr lang="en-US" sz="1000" smtClean="0">
                <a:solidFill>
                  <a:schemeClr val="tx1"/>
                </a:solidFill>
                <a:latin typeface="Arial" pitchFamily="34" charset="0"/>
              </a:rPr>
              <a:pPr/>
              <a:t>53</a:t>
            </a:fld>
            <a:endParaRPr lang="en-US" sz="1000" smtClean="0">
              <a:solidFill>
                <a:schemeClr val="tx1"/>
              </a:solidFill>
              <a:latin typeface="Arial" pitchFamily="34" charset="0"/>
            </a:endParaRPr>
          </a:p>
        </p:txBody>
      </p:sp>
      <p:pic>
        <p:nvPicPr>
          <p:cNvPr id="34824" name="Picture 5"/>
          <p:cNvPicPr>
            <a:picLocks noChangeAspect="1" noChangeArrowheads="1"/>
          </p:cNvPicPr>
          <p:nvPr/>
        </p:nvPicPr>
        <p:blipFill>
          <a:blip r:embed="rId3" cstate="print"/>
          <a:srcRect/>
          <a:stretch>
            <a:fillRect/>
          </a:stretch>
        </p:blipFill>
        <p:spPr bwMode="auto">
          <a:xfrm>
            <a:off x="3108325" y="2314575"/>
            <a:ext cx="1200150" cy="873125"/>
          </a:xfrm>
          <a:prstGeom prst="rect">
            <a:avLst/>
          </a:prstGeom>
          <a:noFill/>
          <a:ln w="9525">
            <a:noFill/>
            <a:miter lim="800000"/>
            <a:headEnd/>
            <a:tailEnd/>
          </a:ln>
        </p:spPr>
      </p:pic>
      <p:cxnSp>
        <p:nvCxnSpPr>
          <p:cNvPr id="34825" name="Straight Arrow Connector 53"/>
          <p:cNvCxnSpPr>
            <a:cxnSpLocks noChangeShapeType="1"/>
          </p:cNvCxnSpPr>
          <p:nvPr/>
        </p:nvCxnSpPr>
        <p:spPr bwMode="auto">
          <a:xfrm>
            <a:off x="2747963" y="2592388"/>
            <a:ext cx="503237" cy="1587"/>
          </a:xfrm>
          <a:prstGeom prst="straightConnector1">
            <a:avLst/>
          </a:prstGeom>
          <a:noFill/>
          <a:ln w="28575" algn="ctr">
            <a:solidFill>
              <a:schemeClr val="tx1"/>
            </a:solidFill>
            <a:round/>
            <a:headEnd/>
            <a:tailEnd type="arrow" w="med" len="med"/>
          </a:ln>
        </p:spPr>
      </p:cxnSp>
      <p:pic>
        <p:nvPicPr>
          <p:cNvPr id="34826" name="Picture 13"/>
          <p:cNvPicPr>
            <a:picLocks noChangeAspect="1" noChangeArrowheads="1"/>
          </p:cNvPicPr>
          <p:nvPr/>
        </p:nvPicPr>
        <p:blipFill>
          <a:blip r:embed="rId4" cstate="print"/>
          <a:srcRect/>
          <a:stretch>
            <a:fillRect/>
          </a:stretch>
        </p:blipFill>
        <p:spPr bwMode="auto">
          <a:xfrm>
            <a:off x="2027238" y="2057400"/>
            <a:ext cx="981075" cy="796925"/>
          </a:xfrm>
          <a:prstGeom prst="rect">
            <a:avLst/>
          </a:prstGeom>
          <a:noFill/>
          <a:ln w="9525">
            <a:noFill/>
            <a:miter lim="800000"/>
            <a:headEnd/>
            <a:tailEnd/>
          </a:ln>
        </p:spPr>
      </p:pic>
      <p:pic>
        <p:nvPicPr>
          <p:cNvPr id="34827" name="Picture 5"/>
          <p:cNvPicPr>
            <a:picLocks noChangeAspect="1" noChangeArrowheads="1"/>
          </p:cNvPicPr>
          <p:nvPr/>
        </p:nvPicPr>
        <p:blipFill>
          <a:blip r:embed="rId3" cstate="print"/>
          <a:srcRect/>
          <a:stretch>
            <a:fillRect/>
          </a:stretch>
        </p:blipFill>
        <p:spPr bwMode="auto">
          <a:xfrm>
            <a:off x="2555875" y="3924300"/>
            <a:ext cx="1200150" cy="873125"/>
          </a:xfrm>
          <a:prstGeom prst="rect">
            <a:avLst/>
          </a:prstGeom>
          <a:noFill/>
          <a:ln w="9525">
            <a:noFill/>
            <a:miter lim="800000"/>
            <a:headEnd/>
            <a:tailEnd/>
          </a:ln>
        </p:spPr>
      </p:pic>
      <p:cxnSp>
        <p:nvCxnSpPr>
          <p:cNvPr id="34828" name="Straight Arrow Connector 62"/>
          <p:cNvCxnSpPr>
            <a:cxnSpLocks noChangeShapeType="1"/>
          </p:cNvCxnSpPr>
          <p:nvPr/>
        </p:nvCxnSpPr>
        <p:spPr bwMode="auto">
          <a:xfrm>
            <a:off x="2411413" y="4202113"/>
            <a:ext cx="315912" cy="3175"/>
          </a:xfrm>
          <a:prstGeom prst="straightConnector1">
            <a:avLst/>
          </a:prstGeom>
          <a:noFill/>
          <a:ln w="28575" algn="ctr">
            <a:solidFill>
              <a:schemeClr val="tx1"/>
            </a:solidFill>
            <a:round/>
            <a:headEnd/>
            <a:tailEnd type="arrow" w="med" len="med"/>
          </a:ln>
        </p:spPr>
      </p:cxnSp>
      <p:pic>
        <p:nvPicPr>
          <p:cNvPr id="34829" name="Picture 13"/>
          <p:cNvPicPr>
            <a:picLocks noChangeAspect="1" noChangeArrowheads="1"/>
          </p:cNvPicPr>
          <p:nvPr/>
        </p:nvPicPr>
        <p:blipFill>
          <a:blip r:embed="rId4" cstate="print"/>
          <a:srcRect/>
          <a:stretch>
            <a:fillRect/>
          </a:stretch>
        </p:blipFill>
        <p:spPr bwMode="auto">
          <a:xfrm>
            <a:off x="1690688" y="3667125"/>
            <a:ext cx="981075" cy="796925"/>
          </a:xfrm>
          <a:prstGeom prst="rect">
            <a:avLst/>
          </a:prstGeom>
          <a:noFill/>
          <a:ln w="9525">
            <a:noFill/>
            <a:miter lim="800000"/>
            <a:headEnd/>
            <a:tailEnd/>
          </a:ln>
        </p:spPr>
      </p:pic>
      <p:pic>
        <p:nvPicPr>
          <p:cNvPr id="34830" name="Picture 15"/>
          <p:cNvPicPr>
            <a:picLocks noChangeAspect="1" noChangeArrowheads="1"/>
          </p:cNvPicPr>
          <p:nvPr/>
        </p:nvPicPr>
        <p:blipFill>
          <a:blip r:embed="rId5" cstate="print"/>
          <a:srcRect/>
          <a:stretch>
            <a:fillRect/>
          </a:stretch>
        </p:blipFill>
        <p:spPr bwMode="auto">
          <a:xfrm>
            <a:off x="4259263" y="2168525"/>
            <a:ext cx="1316037" cy="1073150"/>
          </a:xfrm>
          <a:prstGeom prst="rect">
            <a:avLst/>
          </a:prstGeom>
          <a:noFill/>
          <a:ln w="9525">
            <a:noFill/>
            <a:miter lim="800000"/>
            <a:headEnd/>
            <a:tailEnd/>
          </a:ln>
        </p:spPr>
      </p:pic>
      <p:cxnSp>
        <p:nvCxnSpPr>
          <p:cNvPr id="34831" name="Straight Arrow Connector 67"/>
          <p:cNvCxnSpPr>
            <a:cxnSpLocks noChangeShapeType="1"/>
          </p:cNvCxnSpPr>
          <p:nvPr/>
        </p:nvCxnSpPr>
        <p:spPr bwMode="auto">
          <a:xfrm>
            <a:off x="5699125" y="2638425"/>
            <a:ext cx="1152525" cy="935038"/>
          </a:xfrm>
          <a:prstGeom prst="straightConnector1">
            <a:avLst/>
          </a:prstGeom>
          <a:noFill/>
          <a:ln w="28575" algn="ctr">
            <a:solidFill>
              <a:schemeClr val="tx1"/>
            </a:solidFill>
            <a:prstDash val="dash"/>
            <a:round/>
            <a:headEnd/>
            <a:tailEnd type="arrow" w="med" len="med"/>
          </a:ln>
        </p:spPr>
      </p:cxnSp>
      <p:cxnSp>
        <p:nvCxnSpPr>
          <p:cNvPr id="34832" name="Straight Arrow Connector 70"/>
          <p:cNvCxnSpPr>
            <a:cxnSpLocks noChangeShapeType="1"/>
          </p:cNvCxnSpPr>
          <p:nvPr/>
        </p:nvCxnSpPr>
        <p:spPr bwMode="auto">
          <a:xfrm rot="5400000">
            <a:off x="6060282" y="4150519"/>
            <a:ext cx="1295400" cy="287337"/>
          </a:xfrm>
          <a:prstGeom prst="straightConnector1">
            <a:avLst/>
          </a:prstGeom>
          <a:noFill/>
          <a:ln w="28575" algn="ctr">
            <a:solidFill>
              <a:schemeClr val="tx1"/>
            </a:solidFill>
            <a:prstDash val="dash"/>
            <a:round/>
            <a:headEnd/>
            <a:tailEnd type="arrow" w="med" len="med"/>
          </a:ln>
        </p:spPr>
      </p:cxnSp>
      <p:pic>
        <p:nvPicPr>
          <p:cNvPr id="34833" name="Picture 16"/>
          <p:cNvPicPr>
            <a:picLocks noChangeAspect="1" noChangeArrowheads="1"/>
          </p:cNvPicPr>
          <p:nvPr/>
        </p:nvPicPr>
        <p:blipFill>
          <a:blip r:embed="rId6" cstate="print"/>
          <a:srcRect r="65160"/>
          <a:stretch>
            <a:fillRect/>
          </a:stretch>
        </p:blipFill>
        <p:spPr bwMode="auto">
          <a:xfrm>
            <a:off x="3683000" y="3646488"/>
            <a:ext cx="760413" cy="873125"/>
          </a:xfrm>
          <a:prstGeom prst="rect">
            <a:avLst/>
          </a:prstGeom>
          <a:noFill/>
          <a:ln w="9525">
            <a:noFill/>
            <a:miter lim="800000"/>
            <a:headEnd/>
            <a:tailEnd/>
          </a:ln>
        </p:spPr>
      </p:pic>
      <p:pic>
        <p:nvPicPr>
          <p:cNvPr id="34834" name="Picture 16"/>
          <p:cNvPicPr>
            <a:picLocks noChangeAspect="1" noChangeArrowheads="1"/>
          </p:cNvPicPr>
          <p:nvPr/>
        </p:nvPicPr>
        <p:blipFill>
          <a:blip r:embed="rId6" cstate="print"/>
          <a:srcRect l="44121"/>
          <a:stretch>
            <a:fillRect/>
          </a:stretch>
        </p:blipFill>
        <p:spPr bwMode="auto">
          <a:xfrm>
            <a:off x="4940300" y="3646488"/>
            <a:ext cx="1220788" cy="873125"/>
          </a:xfrm>
          <a:prstGeom prst="rect">
            <a:avLst/>
          </a:prstGeom>
          <a:noFill/>
          <a:ln w="9525">
            <a:noFill/>
            <a:miter lim="800000"/>
            <a:headEnd/>
            <a:tailEnd/>
          </a:ln>
        </p:spPr>
      </p:pic>
      <p:cxnSp>
        <p:nvCxnSpPr>
          <p:cNvPr id="34835" name="Straight Arrow Connector 81"/>
          <p:cNvCxnSpPr>
            <a:cxnSpLocks noChangeShapeType="1"/>
          </p:cNvCxnSpPr>
          <p:nvPr/>
        </p:nvCxnSpPr>
        <p:spPr bwMode="auto">
          <a:xfrm>
            <a:off x="4435475" y="4227513"/>
            <a:ext cx="503238" cy="1587"/>
          </a:xfrm>
          <a:prstGeom prst="straightConnector1">
            <a:avLst/>
          </a:prstGeom>
          <a:noFill/>
          <a:ln w="28575" algn="ctr">
            <a:solidFill>
              <a:schemeClr val="tx1"/>
            </a:solidFill>
            <a:round/>
            <a:headEnd/>
            <a:tailEnd type="arrow" w="med" len="med"/>
          </a:ln>
        </p:spPr>
      </p:cxnSp>
      <p:sp>
        <p:nvSpPr>
          <p:cNvPr id="34836" name="TextBox 84"/>
          <p:cNvSpPr txBox="1">
            <a:spLocks noChangeArrowheads="1"/>
          </p:cNvSpPr>
          <p:nvPr/>
        </p:nvSpPr>
        <p:spPr bwMode="auto">
          <a:xfrm>
            <a:off x="1811338" y="2997200"/>
            <a:ext cx="512762" cy="401638"/>
          </a:xfrm>
          <a:prstGeom prst="rect">
            <a:avLst/>
          </a:prstGeom>
          <a:noFill/>
          <a:ln w="9525">
            <a:noFill/>
            <a:miter lim="800000"/>
            <a:headEnd/>
            <a:tailEnd/>
          </a:ln>
        </p:spPr>
        <p:txBody>
          <a:bodyPr wrap="none">
            <a:spAutoFit/>
          </a:bodyPr>
          <a:lstStyle/>
          <a:p>
            <a:r>
              <a:rPr lang="en-US"/>
              <a:t>TX</a:t>
            </a:r>
          </a:p>
        </p:txBody>
      </p:sp>
      <p:pic>
        <p:nvPicPr>
          <p:cNvPr id="34837" name="Picture 18"/>
          <p:cNvPicPr>
            <a:picLocks noChangeAspect="1" noChangeArrowheads="1"/>
          </p:cNvPicPr>
          <p:nvPr/>
        </p:nvPicPr>
        <p:blipFill>
          <a:blip r:embed="rId7" cstate="print"/>
          <a:srcRect r="1001"/>
          <a:stretch>
            <a:fillRect/>
          </a:stretch>
        </p:blipFill>
        <p:spPr bwMode="auto">
          <a:xfrm>
            <a:off x="4835525" y="4510088"/>
            <a:ext cx="1584325" cy="971550"/>
          </a:xfrm>
          <a:prstGeom prst="rect">
            <a:avLst/>
          </a:prstGeom>
          <a:noFill/>
          <a:ln w="9525">
            <a:noFill/>
            <a:miter lim="800000"/>
            <a:headEnd/>
            <a:tailEnd/>
          </a:ln>
        </p:spPr>
      </p:pic>
      <p:cxnSp>
        <p:nvCxnSpPr>
          <p:cNvPr id="34838" name="Straight Arrow Connector 110"/>
          <p:cNvCxnSpPr>
            <a:cxnSpLocks noChangeShapeType="1"/>
          </p:cNvCxnSpPr>
          <p:nvPr/>
        </p:nvCxnSpPr>
        <p:spPr bwMode="auto">
          <a:xfrm rot="5400000">
            <a:off x="5196682" y="4653756"/>
            <a:ext cx="431800" cy="1587"/>
          </a:xfrm>
          <a:prstGeom prst="straightConnector1">
            <a:avLst/>
          </a:prstGeom>
          <a:noFill/>
          <a:ln w="28575" algn="ctr">
            <a:solidFill>
              <a:schemeClr val="tx1"/>
            </a:solidFill>
            <a:round/>
            <a:headEnd/>
            <a:tailEnd type="arrow" w="med" len="med"/>
          </a:ln>
        </p:spPr>
      </p:cxnSp>
      <p:sp>
        <p:nvSpPr>
          <p:cNvPr id="34839" name="TextBox 22"/>
          <p:cNvSpPr txBox="1">
            <a:spLocks noChangeArrowheads="1"/>
          </p:cNvSpPr>
          <p:nvPr/>
        </p:nvSpPr>
        <p:spPr bwMode="auto">
          <a:xfrm>
            <a:off x="1692275" y="1484313"/>
            <a:ext cx="2582863" cy="369887"/>
          </a:xfrm>
          <a:prstGeom prst="rect">
            <a:avLst/>
          </a:prstGeom>
          <a:noFill/>
          <a:ln w="9525">
            <a:noFill/>
            <a:miter lim="800000"/>
            <a:headEnd/>
            <a:tailEnd/>
          </a:ln>
        </p:spPr>
        <p:txBody>
          <a:bodyPr wrap="none">
            <a:spAutoFit/>
          </a:bodyPr>
          <a:lstStyle/>
          <a:p>
            <a:r>
              <a:rPr lang="en-US"/>
              <a:t>THz source: transmitter</a:t>
            </a:r>
          </a:p>
        </p:txBody>
      </p:sp>
      <p:sp>
        <p:nvSpPr>
          <p:cNvPr id="34840" name="TextBox 23"/>
          <p:cNvSpPr txBox="1">
            <a:spLocks noChangeArrowheads="1"/>
          </p:cNvSpPr>
          <p:nvPr/>
        </p:nvSpPr>
        <p:spPr bwMode="auto">
          <a:xfrm>
            <a:off x="1692275" y="5661025"/>
            <a:ext cx="2454275" cy="369888"/>
          </a:xfrm>
          <a:prstGeom prst="rect">
            <a:avLst/>
          </a:prstGeom>
          <a:noFill/>
          <a:ln w="9525">
            <a:noFill/>
            <a:miter lim="800000"/>
            <a:headEnd/>
            <a:tailEnd/>
          </a:ln>
        </p:spPr>
        <p:txBody>
          <a:bodyPr wrap="none">
            <a:spAutoFit/>
          </a:bodyPr>
          <a:lstStyle/>
          <a:p>
            <a:r>
              <a:rPr lang="en-US">
                <a:solidFill>
                  <a:schemeClr val="accent2"/>
                </a:solidFill>
              </a:rPr>
              <a:t>THz detector: receiver</a:t>
            </a:r>
          </a:p>
        </p:txBody>
      </p:sp>
      <p:sp>
        <p:nvSpPr>
          <p:cNvPr id="34841" name="TextBox 24"/>
          <p:cNvSpPr txBox="1">
            <a:spLocks noChangeArrowheads="1"/>
          </p:cNvSpPr>
          <p:nvPr/>
        </p:nvSpPr>
        <p:spPr bwMode="auto">
          <a:xfrm>
            <a:off x="7235825" y="3357563"/>
            <a:ext cx="966788" cy="368300"/>
          </a:xfrm>
          <a:prstGeom prst="rect">
            <a:avLst/>
          </a:prstGeom>
          <a:noFill/>
          <a:ln w="9525">
            <a:noFill/>
            <a:miter lim="800000"/>
            <a:headEnd/>
            <a:tailEnd/>
          </a:ln>
        </p:spPr>
        <p:txBody>
          <a:bodyPr wrap="none">
            <a:spAutoFit/>
          </a:bodyPr>
          <a:lstStyle/>
          <a:p>
            <a:r>
              <a:rPr lang="en-US"/>
              <a:t>Sample</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251520" y="260648"/>
            <a:ext cx="7344816" cy="571500"/>
          </a:xfrm>
        </p:spPr>
        <p:txBody>
          <a:bodyPr/>
          <a:lstStyle/>
          <a:p>
            <a:r>
              <a:rPr lang="en-US" dirty="0" smtClean="0"/>
              <a:t>Differentiator and Sampling bridge</a:t>
            </a:r>
          </a:p>
        </p:txBody>
      </p:sp>
      <p:sp>
        <p:nvSpPr>
          <p:cNvPr id="46083" name="Slide Number Placeholder 10"/>
          <p:cNvSpPr>
            <a:spLocks noGrp="1"/>
          </p:cNvSpPr>
          <p:nvPr>
            <p:ph type="sldNum" sz="quarter" idx="4294967295"/>
          </p:nvPr>
        </p:nvSpPr>
        <p:spPr>
          <a:xfrm>
            <a:off x="179388" y="6548438"/>
            <a:ext cx="3598862" cy="187325"/>
          </a:xfrm>
          <a:prstGeom prst="rect">
            <a:avLst/>
          </a:prstGeom>
          <a:noFill/>
        </p:spPr>
        <p:txBody>
          <a:bodyPr/>
          <a:lstStyle/>
          <a:p>
            <a:fld id="{53F21303-7D77-432A-833E-500793A3B48D}" type="slidenum">
              <a:rPr lang="en-US" sz="1000" smtClean="0">
                <a:solidFill>
                  <a:schemeClr val="tx1"/>
                </a:solidFill>
                <a:latin typeface="Arial" pitchFamily="34" charset="0"/>
              </a:rPr>
              <a:pPr/>
              <a:t>54</a:t>
            </a:fld>
            <a:endParaRPr lang="en-US" sz="1000" smtClean="0">
              <a:solidFill>
                <a:schemeClr val="tx1"/>
              </a:solidFill>
              <a:latin typeface="Arial" pitchFamily="34" charset="0"/>
            </a:endParaRPr>
          </a:p>
        </p:txBody>
      </p:sp>
      <p:sp>
        <p:nvSpPr>
          <p:cNvPr id="46084"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pic>
        <p:nvPicPr>
          <p:cNvPr id="46085" name="Picture 3"/>
          <p:cNvPicPr>
            <a:picLocks noChangeAspect="1" noChangeArrowheads="1"/>
          </p:cNvPicPr>
          <p:nvPr/>
        </p:nvPicPr>
        <p:blipFill>
          <a:blip r:embed="rId2" cstate="print"/>
          <a:srcRect/>
          <a:stretch>
            <a:fillRect/>
          </a:stretch>
        </p:blipFill>
        <p:spPr bwMode="auto">
          <a:xfrm>
            <a:off x="1709738" y="2674938"/>
            <a:ext cx="5775325" cy="4041775"/>
          </a:xfrm>
          <a:prstGeom prst="rect">
            <a:avLst/>
          </a:prstGeom>
          <a:noFill/>
          <a:ln w="9525">
            <a:noFill/>
            <a:miter lim="800000"/>
            <a:headEnd/>
            <a:tailEnd/>
          </a:ln>
        </p:spPr>
      </p:pic>
      <p:pic>
        <p:nvPicPr>
          <p:cNvPr id="46086" name="Picture 7"/>
          <p:cNvPicPr>
            <a:picLocks noChangeAspect="1" noChangeArrowheads="1"/>
          </p:cNvPicPr>
          <p:nvPr/>
        </p:nvPicPr>
        <p:blipFill>
          <a:blip r:embed="rId3" cstate="print"/>
          <a:srcRect/>
          <a:stretch>
            <a:fillRect/>
          </a:stretch>
        </p:blipFill>
        <p:spPr bwMode="auto">
          <a:xfrm flipV="1">
            <a:off x="4518025" y="5373688"/>
            <a:ext cx="1638300" cy="1014412"/>
          </a:xfrm>
          <a:prstGeom prst="rect">
            <a:avLst/>
          </a:prstGeom>
          <a:noFill/>
          <a:ln w="9525">
            <a:noFill/>
            <a:miter lim="800000"/>
            <a:headEnd/>
            <a:tailEnd/>
          </a:ln>
        </p:spPr>
      </p:pic>
      <p:sp>
        <p:nvSpPr>
          <p:cNvPr id="46087" name="TextBox 9"/>
          <p:cNvSpPr txBox="1">
            <a:spLocks noChangeArrowheads="1"/>
          </p:cNvSpPr>
          <p:nvPr/>
        </p:nvSpPr>
        <p:spPr bwMode="auto">
          <a:xfrm>
            <a:off x="6370638" y="5229225"/>
            <a:ext cx="2378075" cy="708025"/>
          </a:xfrm>
          <a:prstGeom prst="rect">
            <a:avLst/>
          </a:prstGeom>
          <a:noFill/>
          <a:ln w="9525">
            <a:noFill/>
            <a:miter lim="800000"/>
            <a:headEnd/>
            <a:tailEnd/>
          </a:ln>
        </p:spPr>
        <p:txBody>
          <a:bodyPr>
            <a:spAutoFit/>
          </a:bodyPr>
          <a:lstStyle/>
          <a:p>
            <a:r>
              <a:rPr lang="en-US"/>
              <a:t>Strobe signal generated by NLTL</a:t>
            </a:r>
          </a:p>
        </p:txBody>
      </p:sp>
      <p:cxnSp>
        <p:nvCxnSpPr>
          <p:cNvPr id="32781" name="Straight Arrow Connector 13"/>
          <p:cNvCxnSpPr>
            <a:cxnSpLocks noChangeShapeType="1"/>
          </p:cNvCxnSpPr>
          <p:nvPr/>
        </p:nvCxnSpPr>
        <p:spPr bwMode="auto">
          <a:xfrm rot="10800000">
            <a:off x="3706813" y="2266950"/>
            <a:ext cx="1073150" cy="1588"/>
          </a:xfrm>
          <a:prstGeom prst="straightConnector1">
            <a:avLst/>
          </a:prstGeom>
          <a:noFill/>
          <a:ln w="9525" algn="ctr">
            <a:solidFill>
              <a:schemeClr val="tx1"/>
            </a:solidFill>
            <a:round/>
            <a:headEnd/>
            <a:tailEnd type="arrow" w="med" len="med"/>
          </a:ln>
        </p:spPr>
      </p:cxnSp>
      <p:cxnSp>
        <p:nvCxnSpPr>
          <p:cNvPr id="32782" name="Straight Arrow Connector 14"/>
          <p:cNvCxnSpPr>
            <a:cxnSpLocks noChangeShapeType="1"/>
          </p:cNvCxnSpPr>
          <p:nvPr/>
        </p:nvCxnSpPr>
        <p:spPr bwMode="auto">
          <a:xfrm rot="10800000" flipH="1">
            <a:off x="5224463" y="2286000"/>
            <a:ext cx="1073150" cy="1588"/>
          </a:xfrm>
          <a:prstGeom prst="straightConnector1">
            <a:avLst/>
          </a:prstGeom>
          <a:noFill/>
          <a:ln w="9525" algn="ctr">
            <a:solidFill>
              <a:schemeClr val="tx1"/>
            </a:solidFill>
            <a:round/>
            <a:headEnd/>
            <a:tailEnd type="arrow" w="med" len="med"/>
          </a:ln>
        </p:spPr>
      </p:cxnSp>
      <p:cxnSp>
        <p:nvCxnSpPr>
          <p:cNvPr id="32783" name="Straight Arrow Connector 15"/>
          <p:cNvCxnSpPr>
            <a:cxnSpLocks noChangeShapeType="1"/>
          </p:cNvCxnSpPr>
          <p:nvPr/>
        </p:nvCxnSpPr>
        <p:spPr bwMode="auto">
          <a:xfrm rot="10800000" flipH="1">
            <a:off x="2484438" y="1820863"/>
            <a:ext cx="1073150" cy="1587"/>
          </a:xfrm>
          <a:prstGeom prst="straightConnector1">
            <a:avLst/>
          </a:prstGeom>
          <a:noFill/>
          <a:ln w="9525" algn="ctr">
            <a:solidFill>
              <a:schemeClr val="tx1"/>
            </a:solidFill>
            <a:round/>
            <a:headEnd/>
            <a:tailEnd type="arrow" w="med" len="med"/>
          </a:ln>
        </p:spPr>
      </p:cxnSp>
      <p:cxnSp>
        <p:nvCxnSpPr>
          <p:cNvPr id="32784" name="Straight Arrow Connector 16"/>
          <p:cNvCxnSpPr>
            <a:cxnSpLocks noChangeShapeType="1"/>
          </p:cNvCxnSpPr>
          <p:nvPr/>
        </p:nvCxnSpPr>
        <p:spPr bwMode="auto">
          <a:xfrm rot="10800000">
            <a:off x="6445250" y="1804988"/>
            <a:ext cx="1073150" cy="1587"/>
          </a:xfrm>
          <a:prstGeom prst="straightConnector1">
            <a:avLst/>
          </a:prstGeom>
          <a:noFill/>
          <a:ln w="9525" algn="ctr">
            <a:solidFill>
              <a:schemeClr val="tx1"/>
            </a:solidFill>
            <a:round/>
            <a:headEnd/>
            <a:tailEnd type="arrow" w="med" len="med"/>
          </a:ln>
        </p:spPr>
      </p:cxnSp>
      <p:sp>
        <p:nvSpPr>
          <p:cNvPr id="32785" name="TextBox 17"/>
          <p:cNvSpPr txBox="1">
            <a:spLocks noChangeArrowheads="1"/>
          </p:cNvSpPr>
          <p:nvPr/>
        </p:nvSpPr>
        <p:spPr bwMode="auto">
          <a:xfrm>
            <a:off x="450850" y="1712913"/>
            <a:ext cx="2149475" cy="708025"/>
          </a:xfrm>
          <a:prstGeom prst="rect">
            <a:avLst/>
          </a:prstGeom>
          <a:noFill/>
          <a:ln w="9525">
            <a:noFill/>
            <a:miter lim="800000"/>
            <a:headEnd/>
            <a:tailEnd/>
          </a:ln>
        </p:spPr>
        <p:txBody>
          <a:bodyPr wrap="none">
            <a:spAutoFit/>
          </a:bodyPr>
          <a:lstStyle/>
          <a:p>
            <a:r>
              <a:rPr lang="en-US"/>
              <a:t>Reflected signal,</a:t>
            </a:r>
          </a:p>
          <a:p>
            <a:r>
              <a:rPr lang="en-US"/>
              <a:t>inverted in phase</a:t>
            </a:r>
          </a:p>
        </p:txBody>
      </p:sp>
      <p:sp>
        <p:nvSpPr>
          <p:cNvPr id="32786" name="TextBox 18"/>
          <p:cNvSpPr txBox="1">
            <a:spLocks noChangeArrowheads="1"/>
          </p:cNvSpPr>
          <p:nvPr/>
        </p:nvSpPr>
        <p:spPr bwMode="auto">
          <a:xfrm>
            <a:off x="549275" y="2524125"/>
            <a:ext cx="1809750" cy="400050"/>
          </a:xfrm>
          <a:prstGeom prst="rect">
            <a:avLst/>
          </a:prstGeom>
          <a:noFill/>
          <a:ln w="9525">
            <a:noFill/>
            <a:miter lim="800000"/>
            <a:headEnd/>
            <a:tailEnd/>
          </a:ln>
        </p:spPr>
        <p:txBody>
          <a:bodyPr wrap="none">
            <a:spAutoFit/>
          </a:bodyPr>
          <a:lstStyle/>
          <a:p>
            <a:r>
              <a:rPr lang="en-US"/>
              <a:t>Primary signal</a:t>
            </a:r>
          </a:p>
        </p:txBody>
      </p:sp>
      <p:sp>
        <p:nvSpPr>
          <p:cNvPr id="32787" name="TextBox 19"/>
          <p:cNvSpPr txBox="1">
            <a:spLocks noChangeArrowheads="1"/>
          </p:cNvSpPr>
          <p:nvPr/>
        </p:nvSpPr>
        <p:spPr bwMode="auto">
          <a:xfrm>
            <a:off x="573088" y="1268413"/>
            <a:ext cx="1824037" cy="400050"/>
          </a:xfrm>
          <a:prstGeom prst="rect">
            <a:avLst/>
          </a:prstGeom>
          <a:noFill/>
          <a:ln w="9525">
            <a:noFill/>
            <a:miter lim="800000"/>
            <a:headEnd/>
            <a:tailEnd/>
          </a:ln>
        </p:spPr>
        <p:txBody>
          <a:bodyPr wrap="none">
            <a:spAutoFit/>
          </a:bodyPr>
          <a:lstStyle/>
          <a:p>
            <a:r>
              <a:rPr lang="en-US"/>
              <a:t>Bridge voltage</a:t>
            </a:r>
          </a:p>
        </p:txBody>
      </p:sp>
      <p:pic>
        <p:nvPicPr>
          <p:cNvPr id="20" name="Picture 7"/>
          <p:cNvPicPr>
            <a:picLocks noChangeAspect="1" noChangeArrowheads="1"/>
          </p:cNvPicPr>
          <p:nvPr/>
        </p:nvPicPr>
        <p:blipFill>
          <a:blip r:embed="rId3" cstate="print"/>
          <a:srcRect/>
          <a:stretch>
            <a:fillRect/>
          </a:stretch>
        </p:blipFill>
        <p:spPr bwMode="auto">
          <a:xfrm flipV="1">
            <a:off x="5233988" y="2346325"/>
            <a:ext cx="1108075" cy="687388"/>
          </a:xfrm>
          <a:prstGeom prst="rect">
            <a:avLst/>
          </a:prstGeom>
          <a:noFill/>
          <a:ln w="9525">
            <a:noFill/>
            <a:miter lim="800000"/>
            <a:headEnd/>
            <a:tailEnd/>
          </a:ln>
        </p:spPr>
      </p:pic>
      <p:pic>
        <p:nvPicPr>
          <p:cNvPr id="21" name="Picture 7"/>
          <p:cNvPicPr>
            <a:picLocks noChangeAspect="1" noChangeArrowheads="1"/>
          </p:cNvPicPr>
          <p:nvPr/>
        </p:nvPicPr>
        <p:blipFill>
          <a:blip r:embed="rId3" cstate="print"/>
          <a:srcRect/>
          <a:stretch>
            <a:fillRect/>
          </a:stretch>
        </p:blipFill>
        <p:spPr bwMode="auto">
          <a:xfrm flipV="1">
            <a:off x="3716338" y="2333625"/>
            <a:ext cx="1108075" cy="685800"/>
          </a:xfrm>
          <a:prstGeom prst="rect">
            <a:avLst/>
          </a:prstGeom>
          <a:noFill/>
          <a:ln w="9525">
            <a:noFill/>
            <a:miter lim="800000"/>
            <a:headEnd/>
            <a:tailEnd/>
          </a:ln>
        </p:spPr>
      </p:pic>
      <p:pic>
        <p:nvPicPr>
          <p:cNvPr id="32788" name="Picture 20"/>
          <p:cNvPicPr>
            <a:picLocks noChangeAspect="1" noChangeArrowheads="1"/>
          </p:cNvPicPr>
          <p:nvPr/>
        </p:nvPicPr>
        <p:blipFill>
          <a:blip r:embed="rId4" cstate="print"/>
          <a:srcRect/>
          <a:stretch>
            <a:fillRect/>
          </a:stretch>
        </p:blipFill>
        <p:spPr bwMode="auto">
          <a:xfrm>
            <a:off x="2500313" y="1914525"/>
            <a:ext cx="1049337" cy="650875"/>
          </a:xfrm>
          <a:prstGeom prst="rect">
            <a:avLst/>
          </a:prstGeom>
          <a:noFill/>
          <a:ln w="9525">
            <a:noFill/>
            <a:miter lim="800000"/>
            <a:headEnd/>
            <a:tailEnd/>
          </a:ln>
        </p:spPr>
      </p:pic>
      <p:pic>
        <p:nvPicPr>
          <p:cNvPr id="24" name="Picture 20"/>
          <p:cNvPicPr>
            <a:picLocks noChangeAspect="1" noChangeArrowheads="1"/>
          </p:cNvPicPr>
          <p:nvPr/>
        </p:nvPicPr>
        <p:blipFill>
          <a:blip r:embed="rId4" cstate="print"/>
          <a:srcRect/>
          <a:stretch>
            <a:fillRect/>
          </a:stretch>
        </p:blipFill>
        <p:spPr bwMode="auto">
          <a:xfrm>
            <a:off x="6475413" y="1914525"/>
            <a:ext cx="1049337" cy="650875"/>
          </a:xfrm>
          <a:prstGeom prst="rect">
            <a:avLst/>
          </a:prstGeom>
          <a:noFill/>
          <a:ln w="9525">
            <a:noFill/>
            <a:miter lim="800000"/>
            <a:headEnd/>
            <a:tailEnd/>
          </a:ln>
        </p:spPr>
      </p:pic>
      <p:pic>
        <p:nvPicPr>
          <p:cNvPr id="32789" name="Picture 21"/>
          <p:cNvPicPr>
            <a:picLocks noChangeAspect="1" noChangeArrowheads="1"/>
          </p:cNvPicPr>
          <p:nvPr/>
        </p:nvPicPr>
        <p:blipFill>
          <a:blip r:embed="rId5" cstate="print"/>
          <a:srcRect/>
          <a:stretch>
            <a:fillRect/>
          </a:stretch>
        </p:blipFill>
        <p:spPr bwMode="auto">
          <a:xfrm>
            <a:off x="4211638" y="1217613"/>
            <a:ext cx="1481137" cy="915987"/>
          </a:xfrm>
          <a:prstGeom prst="rect">
            <a:avLst/>
          </a:prstGeom>
          <a:noFill/>
          <a:ln w="9525">
            <a:noFill/>
            <a:miter lim="800000"/>
            <a:headEnd/>
            <a:tailEnd/>
          </a:ln>
        </p:spPr>
      </p:pic>
      <p:sp>
        <p:nvSpPr>
          <p:cNvPr id="46100" name="Rectangle 21"/>
          <p:cNvSpPr>
            <a:spLocks noChangeArrowheads="1"/>
          </p:cNvSpPr>
          <p:nvPr/>
        </p:nvSpPr>
        <p:spPr bwMode="auto">
          <a:xfrm>
            <a:off x="0" y="6524625"/>
            <a:ext cx="9144000" cy="333375"/>
          </a:xfrm>
          <a:prstGeom prst="rect">
            <a:avLst/>
          </a:prstGeom>
          <a:solidFill>
            <a:schemeClr val="accent1"/>
          </a:solidFill>
          <a:ln w="9525" algn="ctr">
            <a:solidFill>
              <a:schemeClr val="tx1"/>
            </a:solidFill>
            <a:round/>
            <a:headEnd/>
            <a:tailEnd/>
          </a:ln>
        </p:spPr>
        <p:txBody>
          <a:bodyPr/>
          <a:lstStyle/>
          <a:p>
            <a:r>
              <a:rPr lang="en-US" sz="1400"/>
              <a:t>R. A. Marsland et al., </a:t>
            </a:r>
            <a:r>
              <a:rPr lang="en-US" sz="1400" i="1"/>
              <a:t>Appl. Phys. Lett. </a:t>
            </a:r>
            <a:r>
              <a:rPr lang="en-US" sz="1400"/>
              <a:t>55 (6), 7 August 1989, pp. 592-594</a:t>
            </a:r>
            <a:endParaRPr lang="en-US" sz="14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78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78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78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278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278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278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278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787"/>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27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85" grpId="0"/>
      <p:bldP spid="32786" grpId="0"/>
      <p:bldP spid="3278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35496" y="336550"/>
            <a:ext cx="7128792" cy="571500"/>
          </a:xfrm>
        </p:spPr>
        <p:txBody>
          <a:bodyPr/>
          <a:lstStyle/>
          <a:p>
            <a:pPr algn="ctr"/>
            <a:r>
              <a:rPr lang="en-US" dirty="0" smtClean="0"/>
              <a:t>CMOS Sampling bridge design &amp; layout</a:t>
            </a:r>
          </a:p>
        </p:txBody>
      </p:sp>
      <p:sp>
        <p:nvSpPr>
          <p:cNvPr id="4710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p>
        </p:txBody>
      </p:sp>
      <p:pic>
        <p:nvPicPr>
          <p:cNvPr id="47109" name="Picture 3"/>
          <p:cNvPicPr>
            <a:picLocks noChangeAspect="1" noChangeArrowheads="1"/>
          </p:cNvPicPr>
          <p:nvPr/>
        </p:nvPicPr>
        <p:blipFill>
          <a:blip r:embed="rId2" cstate="print"/>
          <a:srcRect/>
          <a:stretch>
            <a:fillRect/>
          </a:stretch>
        </p:blipFill>
        <p:spPr bwMode="auto">
          <a:xfrm>
            <a:off x="122238" y="1187450"/>
            <a:ext cx="5775325" cy="4041775"/>
          </a:xfrm>
          <a:prstGeom prst="rect">
            <a:avLst/>
          </a:prstGeom>
          <a:noFill/>
          <a:ln w="9525">
            <a:noFill/>
            <a:miter lim="800000"/>
            <a:headEnd/>
            <a:tailEnd/>
          </a:ln>
        </p:spPr>
      </p:pic>
      <p:pic>
        <p:nvPicPr>
          <p:cNvPr id="47110" name="Picture 4" descr="layout_sampler"/>
          <p:cNvPicPr>
            <a:picLocks noChangeAspect="1" noChangeArrowheads="1"/>
          </p:cNvPicPr>
          <p:nvPr/>
        </p:nvPicPr>
        <p:blipFill>
          <a:blip r:embed="rId3" cstate="print"/>
          <a:srcRect/>
          <a:stretch>
            <a:fillRect/>
          </a:stretch>
        </p:blipFill>
        <p:spPr bwMode="auto">
          <a:xfrm>
            <a:off x="4073525" y="3284538"/>
            <a:ext cx="4676775" cy="3219450"/>
          </a:xfrm>
          <a:prstGeom prst="rect">
            <a:avLst/>
          </a:prstGeom>
          <a:noFill/>
          <a:ln w="9525">
            <a:noFill/>
            <a:miter lim="800000"/>
            <a:headEnd/>
            <a:tailEnd/>
          </a:ln>
        </p:spPr>
      </p:pic>
      <p:cxnSp>
        <p:nvCxnSpPr>
          <p:cNvPr id="8" name="Straight Arrow Connector 7"/>
          <p:cNvCxnSpPr>
            <a:cxnSpLocks noChangeShapeType="1"/>
          </p:cNvCxnSpPr>
          <p:nvPr/>
        </p:nvCxnSpPr>
        <p:spPr bwMode="auto">
          <a:xfrm flipH="1" flipV="1">
            <a:off x="4356100" y="1844675"/>
            <a:ext cx="581025" cy="2513013"/>
          </a:xfrm>
          <a:prstGeom prst="straightConnector1">
            <a:avLst/>
          </a:prstGeom>
          <a:noFill/>
          <a:ln w="28575" algn="ctr">
            <a:solidFill>
              <a:srgbClr val="FF0000"/>
            </a:solidFill>
            <a:round/>
            <a:headEnd/>
            <a:tailEnd type="arrow" w="med" len="med"/>
          </a:ln>
        </p:spPr>
      </p:cxnSp>
      <p:cxnSp>
        <p:nvCxnSpPr>
          <p:cNvPr id="9" name="Straight Arrow Connector 8"/>
          <p:cNvCxnSpPr>
            <a:cxnSpLocks noChangeShapeType="1"/>
          </p:cNvCxnSpPr>
          <p:nvPr/>
        </p:nvCxnSpPr>
        <p:spPr bwMode="auto">
          <a:xfrm flipV="1">
            <a:off x="5470525" y="2997200"/>
            <a:ext cx="38100" cy="1368425"/>
          </a:xfrm>
          <a:prstGeom prst="straightConnector1">
            <a:avLst/>
          </a:prstGeom>
          <a:noFill/>
          <a:ln w="28575" algn="ctr">
            <a:solidFill>
              <a:srgbClr val="FF0000"/>
            </a:solidFill>
            <a:round/>
            <a:headEnd/>
            <a:tailEnd type="arrow" w="med" len="med"/>
          </a:ln>
        </p:spPr>
      </p:cxnSp>
      <p:cxnSp>
        <p:nvCxnSpPr>
          <p:cNvPr id="11" name="Straight Arrow Connector 10"/>
          <p:cNvCxnSpPr>
            <a:cxnSpLocks noChangeShapeType="1"/>
          </p:cNvCxnSpPr>
          <p:nvPr/>
        </p:nvCxnSpPr>
        <p:spPr bwMode="auto">
          <a:xfrm flipH="1" flipV="1">
            <a:off x="4987925" y="2528888"/>
            <a:ext cx="304800" cy="2195512"/>
          </a:xfrm>
          <a:prstGeom prst="straightConnector1">
            <a:avLst/>
          </a:prstGeom>
          <a:noFill/>
          <a:ln w="28575" algn="ctr">
            <a:solidFill>
              <a:srgbClr val="FF0000"/>
            </a:solidFill>
            <a:round/>
            <a:headEnd/>
            <a:tailEnd type="arrow" w="med" len="med"/>
          </a:ln>
        </p:spPr>
      </p:cxnSp>
      <p:cxnSp>
        <p:nvCxnSpPr>
          <p:cNvPr id="18" name="Straight Arrow Connector 17"/>
          <p:cNvCxnSpPr>
            <a:cxnSpLocks noChangeShapeType="1"/>
          </p:cNvCxnSpPr>
          <p:nvPr/>
        </p:nvCxnSpPr>
        <p:spPr bwMode="auto">
          <a:xfrm flipH="1" flipV="1">
            <a:off x="3563938" y="2852738"/>
            <a:ext cx="3213100" cy="2228850"/>
          </a:xfrm>
          <a:prstGeom prst="straightConnector1">
            <a:avLst/>
          </a:prstGeom>
          <a:noFill/>
          <a:ln w="28575" algn="ctr">
            <a:solidFill>
              <a:srgbClr val="FF0000"/>
            </a:solidFill>
            <a:round/>
            <a:headEnd/>
            <a:tailEnd type="arrow" w="med" len="med"/>
          </a:ln>
        </p:spPr>
      </p:cxnSp>
      <p:cxnSp>
        <p:nvCxnSpPr>
          <p:cNvPr id="20" name="Straight Arrow Connector 19"/>
          <p:cNvCxnSpPr>
            <a:cxnSpLocks noChangeShapeType="1"/>
          </p:cNvCxnSpPr>
          <p:nvPr/>
        </p:nvCxnSpPr>
        <p:spPr bwMode="auto">
          <a:xfrm flipH="1" flipV="1">
            <a:off x="3563938" y="1989138"/>
            <a:ext cx="4695825" cy="3054350"/>
          </a:xfrm>
          <a:prstGeom prst="straightConnector1">
            <a:avLst/>
          </a:prstGeom>
          <a:noFill/>
          <a:ln w="28575" algn="ctr">
            <a:solidFill>
              <a:srgbClr val="FF0000"/>
            </a:solidFill>
            <a:round/>
            <a:headEnd/>
            <a:tailEnd type="arrow" w="med" len="med"/>
          </a:ln>
        </p:spPr>
      </p:cxnSp>
      <p:cxnSp>
        <p:nvCxnSpPr>
          <p:cNvPr id="22" name="Straight Arrow Connector 21"/>
          <p:cNvCxnSpPr>
            <a:cxnSpLocks noChangeShapeType="1"/>
          </p:cNvCxnSpPr>
          <p:nvPr/>
        </p:nvCxnSpPr>
        <p:spPr bwMode="auto">
          <a:xfrm flipH="1" flipV="1">
            <a:off x="3492500" y="2420938"/>
            <a:ext cx="3979863" cy="2932112"/>
          </a:xfrm>
          <a:prstGeom prst="straightConnector1">
            <a:avLst/>
          </a:prstGeom>
          <a:noFill/>
          <a:ln w="28575" algn="ctr">
            <a:solidFill>
              <a:srgbClr val="FF0000"/>
            </a:solidFill>
            <a:round/>
            <a:headEnd/>
            <a:tailEnd type="arrow" w="med" len="med"/>
          </a:ln>
        </p:spPr>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9"/>
                                        </p:tgtEl>
                                        <p:attrNameLst>
                                          <p:attrName>style.visibility</p:attrName>
                                        </p:attrNameLst>
                                      </p:cBhvr>
                                      <p:to>
                                        <p:strVal val="hidden"/>
                                      </p:to>
                                    </p:set>
                                  </p:childTnLst>
                                </p:cTn>
                              </p:par>
                              <p:par>
                                <p:cTn id="15" presetID="1" presetClass="exit" presetSubtype="0" fill="hold" nodeType="withEffect">
                                  <p:stCondLst>
                                    <p:cond delay="0"/>
                                  </p:stCondLst>
                                  <p:childTnLst>
                                    <p:set>
                                      <p:cBhvr>
                                        <p:cTn id="16" dur="1" fill="hold">
                                          <p:stCondLst>
                                            <p:cond delay="0"/>
                                          </p:stCondLst>
                                        </p:cTn>
                                        <p:tgtEl>
                                          <p:spTgt spid="8"/>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11"/>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18"/>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ampler_cross_section.JPG"/>
          <p:cNvPicPr>
            <a:picLocks noChangeAspect="1"/>
          </p:cNvPicPr>
          <p:nvPr/>
        </p:nvPicPr>
        <p:blipFill>
          <a:blip r:embed="rId2" cstate="print"/>
          <a:stretch>
            <a:fillRect/>
          </a:stretch>
        </p:blipFill>
        <p:spPr>
          <a:xfrm>
            <a:off x="683568" y="1772816"/>
            <a:ext cx="7077075" cy="4876800"/>
          </a:xfrm>
          <a:prstGeom prst="rect">
            <a:avLst/>
          </a:prstGeom>
        </p:spPr>
      </p:pic>
      <p:sp>
        <p:nvSpPr>
          <p:cNvPr id="2" name="Title 1"/>
          <p:cNvSpPr>
            <a:spLocks noGrp="1"/>
          </p:cNvSpPr>
          <p:nvPr>
            <p:ph type="title"/>
          </p:nvPr>
        </p:nvSpPr>
        <p:spPr>
          <a:xfrm>
            <a:off x="457200" y="44624"/>
            <a:ext cx="8229600" cy="940966"/>
          </a:xfrm>
        </p:spPr>
        <p:txBody>
          <a:bodyPr>
            <a:normAutofit/>
          </a:bodyPr>
          <a:lstStyle/>
          <a:p>
            <a:r>
              <a:rPr lang="en-US" sz="2800" b="1" dirty="0" smtClean="0"/>
              <a:t>Details of the developed sampler layout</a:t>
            </a:r>
            <a:endParaRPr lang="en-US" sz="2800" b="1" dirty="0"/>
          </a:p>
        </p:txBody>
      </p:sp>
      <p:sp>
        <p:nvSpPr>
          <p:cNvPr id="4" name="TextBox 3"/>
          <p:cNvSpPr txBox="1"/>
          <p:nvPr/>
        </p:nvSpPr>
        <p:spPr>
          <a:xfrm>
            <a:off x="179512" y="980728"/>
            <a:ext cx="3954096" cy="830997"/>
          </a:xfrm>
          <a:prstGeom prst="rect">
            <a:avLst/>
          </a:prstGeom>
          <a:noFill/>
        </p:spPr>
        <p:txBody>
          <a:bodyPr wrap="none" rtlCol="0">
            <a:spAutoFit/>
          </a:bodyPr>
          <a:lstStyle/>
          <a:p>
            <a:r>
              <a:rPr lang="en-US" sz="2400" b="1" dirty="0" smtClean="0"/>
              <a:t>Combined 100 </a:t>
            </a:r>
            <a:r>
              <a:rPr lang="el-GR" sz="2400" b="1" dirty="0" smtClean="0"/>
              <a:t>Ω</a:t>
            </a:r>
            <a:r>
              <a:rPr lang="en-US" sz="2400" b="1" dirty="0" smtClean="0"/>
              <a:t> slotline</a:t>
            </a:r>
            <a:br>
              <a:rPr lang="en-US" sz="2400" b="1" dirty="0" smtClean="0"/>
            </a:br>
            <a:r>
              <a:rPr lang="en-US" sz="2400" b="1" dirty="0" smtClean="0"/>
              <a:t>and 50 </a:t>
            </a:r>
            <a:r>
              <a:rPr lang="el-GR" sz="2400" b="1" dirty="0" smtClean="0"/>
              <a:t>Ω</a:t>
            </a:r>
            <a:r>
              <a:rPr lang="en-US" sz="2400" b="1" dirty="0" smtClean="0"/>
              <a:t> coplanar waveguide</a:t>
            </a:r>
            <a:endParaRPr lang="en-US" sz="2400" b="1" dirty="0"/>
          </a:p>
        </p:txBody>
      </p:sp>
      <p:sp>
        <p:nvSpPr>
          <p:cNvPr id="5" name="TextBox 4"/>
          <p:cNvSpPr txBox="1"/>
          <p:nvPr/>
        </p:nvSpPr>
        <p:spPr>
          <a:xfrm>
            <a:off x="5004048" y="1013827"/>
            <a:ext cx="1881669" cy="830997"/>
          </a:xfrm>
          <a:prstGeom prst="rect">
            <a:avLst/>
          </a:prstGeom>
          <a:noFill/>
        </p:spPr>
        <p:txBody>
          <a:bodyPr wrap="none" rtlCol="0">
            <a:spAutoFit/>
          </a:bodyPr>
          <a:lstStyle/>
          <a:p>
            <a:r>
              <a:rPr lang="en-US" sz="2400" b="1" dirty="0" smtClean="0"/>
              <a:t>Miniaturized </a:t>
            </a:r>
            <a:br>
              <a:rPr lang="en-US" sz="2400" b="1" dirty="0" smtClean="0"/>
            </a:br>
            <a:r>
              <a:rPr lang="en-US" sz="2400" b="1" dirty="0" smtClean="0"/>
              <a:t>diode bridge</a:t>
            </a:r>
            <a:endParaRPr lang="en-US" sz="2400" b="1" dirty="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sampler_Vt_bias_curve.JPG"/>
          <p:cNvPicPr>
            <a:picLocks noChangeAspect="1"/>
          </p:cNvPicPr>
          <p:nvPr/>
        </p:nvPicPr>
        <p:blipFill>
          <a:blip r:embed="rId2" cstate="print"/>
          <a:stretch>
            <a:fillRect/>
          </a:stretch>
        </p:blipFill>
        <p:spPr>
          <a:xfrm>
            <a:off x="4644008" y="3356992"/>
            <a:ext cx="4486275" cy="3476625"/>
          </a:xfrm>
          <a:prstGeom prst="rect">
            <a:avLst/>
          </a:prstGeom>
        </p:spPr>
      </p:pic>
      <p:sp>
        <p:nvSpPr>
          <p:cNvPr id="2" name="Title 1"/>
          <p:cNvSpPr>
            <a:spLocks noGrp="1"/>
          </p:cNvSpPr>
          <p:nvPr>
            <p:ph type="title"/>
          </p:nvPr>
        </p:nvSpPr>
        <p:spPr>
          <a:xfrm>
            <a:off x="457200" y="116632"/>
            <a:ext cx="8229600" cy="724942"/>
          </a:xfrm>
        </p:spPr>
        <p:txBody>
          <a:bodyPr>
            <a:normAutofit/>
          </a:bodyPr>
          <a:lstStyle/>
          <a:p>
            <a:r>
              <a:rPr lang="en-US" sz="2800" b="1" dirty="0" smtClean="0"/>
              <a:t>Time-domain measurements of the sampler</a:t>
            </a:r>
            <a:endParaRPr lang="en-US" sz="2800" b="1" dirty="0"/>
          </a:p>
        </p:txBody>
      </p:sp>
      <p:sp>
        <p:nvSpPr>
          <p:cNvPr id="317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7" name="TextBox 6"/>
          <p:cNvSpPr txBox="1"/>
          <p:nvPr/>
        </p:nvSpPr>
        <p:spPr>
          <a:xfrm>
            <a:off x="1341359" y="2996952"/>
            <a:ext cx="2366545" cy="400110"/>
          </a:xfrm>
          <a:prstGeom prst="rect">
            <a:avLst/>
          </a:prstGeom>
          <a:noFill/>
        </p:spPr>
        <p:txBody>
          <a:bodyPr wrap="none" rtlCol="0">
            <a:spAutoFit/>
          </a:bodyPr>
          <a:lstStyle/>
          <a:p>
            <a:r>
              <a:rPr lang="en-US" sz="2000" b="1" dirty="0" smtClean="0"/>
              <a:t>Measured V(t) curve</a:t>
            </a:r>
            <a:endParaRPr lang="en-US" sz="2000" b="1" dirty="0"/>
          </a:p>
        </p:txBody>
      </p:sp>
      <p:sp>
        <p:nvSpPr>
          <p:cNvPr id="9" name="TextBox 8"/>
          <p:cNvSpPr txBox="1"/>
          <p:nvPr/>
        </p:nvSpPr>
        <p:spPr>
          <a:xfrm>
            <a:off x="5364088" y="2924944"/>
            <a:ext cx="3298724" cy="400110"/>
          </a:xfrm>
          <a:prstGeom prst="rect">
            <a:avLst/>
          </a:prstGeom>
          <a:noFill/>
        </p:spPr>
        <p:txBody>
          <a:bodyPr wrap="none" rtlCol="0">
            <a:spAutoFit/>
          </a:bodyPr>
          <a:lstStyle/>
          <a:p>
            <a:r>
              <a:rPr lang="en-US" sz="2000" b="1" dirty="0" smtClean="0"/>
              <a:t>Fall-time as a function of bias</a:t>
            </a:r>
            <a:endParaRPr lang="en-US" sz="2000" b="1" dirty="0"/>
          </a:p>
        </p:txBody>
      </p:sp>
      <p:pic>
        <p:nvPicPr>
          <p:cNvPr id="11" name="Picture 10" descr="sampler_photo_small.JPG"/>
          <p:cNvPicPr>
            <a:picLocks noChangeAspect="1"/>
          </p:cNvPicPr>
          <p:nvPr/>
        </p:nvPicPr>
        <p:blipFill>
          <a:blip r:embed="rId3" cstate="print"/>
          <a:stretch>
            <a:fillRect/>
          </a:stretch>
        </p:blipFill>
        <p:spPr>
          <a:xfrm>
            <a:off x="1835696" y="1124744"/>
            <a:ext cx="5000625" cy="1762125"/>
          </a:xfrm>
          <a:prstGeom prst="rect">
            <a:avLst/>
          </a:prstGeom>
        </p:spPr>
      </p:pic>
      <p:pic>
        <p:nvPicPr>
          <p:cNvPr id="12" name="Picture 11" descr="sampler_Vt_curve.JPG"/>
          <p:cNvPicPr>
            <a:picLocks noChangeAspect="1"/>
          </p:cNvPicPr>
          <p:nvPr/>
        </p:nvPicPr>
        <p:blipFill>
          <a:blip r:embed="rId4" cstate="print"/>
          <a:stretch>
            <a:fillRect/>
          </a:stretch>
        </p:blipFill>
        <p:spPr>
          <a:xfrm>
            <a:off x="179512" y="3479626"/>
            <a:ext cx="4352925" cy="3333750"/>
          </a:xfrm>
          <a:prstGeom prst="rect">
            <a:avLst/>
          </a:prstGeom>
        </p:spPr>
      </p:pic>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Hybrid integration concept</a:t>
            </a:r>
            <a:endParaRPr lang="en-US" dirty="0"/>
          </a:p>
        </p:txBody>
      </p:sp>
      <p:pic>
        <p:nvPicPr>
          <p:cNvPr id="498690" name="Picture 2"/>
          <p:cNvPicPr>
            <a:picLocks noChangeAspect="1" noChangeArrowheads="1"/>
          </p:cNvPicPr>
          <p:nvPr/>
        </p:nvPicPr>
        <p:blipFill>
          <a:blip r:embed="rId2" cstate="print"/>
          <a:srcRect/>
          <a:stretch>
            <a:fillRect/>
          </a:stretch>
        </p:blipFill>
        <p:spPr bwMode="auto">
          <a:xfrm>
            <a:off x="60986" y="1412776"/>
            <a:ext cx="9047518" cy="4464496"/>
          </a:xfrm>
          <a:prstGeom prst="rect">
            <a:avLst/>
          </a:prstGeom>
          <a:noFill/>
          <a:ln w="9525">
            <a:noFill/>
            <a:miter lim="800000"/>
            <a:headEnd/>
            <a:tailEnd/>
          </a:ln>
        </p:spPr>
      </p:pic>
      <p:sp>
        <p:nvSpPr>
          <p:cNvPr id="4" name="TextBox 3"/>
          <p:cNvSpPr txBox="1"/>
          <p:nvPr/>
        </p:nvSpPr>
        <p:spPr>
          <a:xfrm>
            <a:off x="6937375" y="0"/>
            <a:ext cx="2206625" cy="369888"/>
          </a:xfrm>
          <a:prstGeom prst="rect">
            <a:avLst/>
          </a:prstGeom>
          <a:solidFill>
            <a:schemeClr val="accent6">
              <a:lumMod val="20000"/>
              <a:lumOff val="80000"/>
            </a:schemeClr>
          </a:solidFill>
        </p:spPr>
        <p:txBody>
          <a:bodyPr wrap="none">
            <a:spAutoFit/>
          </a:bodyPr>
          <a:lstStyle/>
          <a:p>
            <a:pPr>
              <a:defRPr/>
            </a:pPr>
            <a:r>
              <a:rPr lang="en-US" dirty="0"/>
              <a:t>EU-project ULTRA </a:t>
            </a:r>
          </a:p>
        </p:txBody>
      </p:sp>
      <p:sp>
        <p:nvSpPr>
          <p:cNvPr id="5" name="TextBox 4"/>
          <p:cNvSpPr txBox="1"/>
          <p:nvPr/>
        </p:nvSpPr>
        <p:spPr>
          <a:xfrm>
            <a:off x="107504" y="5877272"/>
            <a:ext cx="6006837" cy="369332"/>
          </a:xfrm>
          <a:prstGeom prst="rect">
            <a:avLst/>
          </a:prstGeom>
          <a:noFill/>
        </p:spPr>
        <p:txBody>
          <a:bodyPr wrap="none" rtlCol="0">
            <a:spAutoFit/>
          </a:bodyPr>
          <a:lstStyle/>
          <a:p>
            <a:r>
              <a:rPr lang="en-US" b="1" dirty="0" smtClean="0"/>
              <a:t>Dr. R. Goetzen, </a:t>
            </a:r>
            <a:r>
              <a:rPr lang="en-US" b="1" dirty="0" err="1" smtClean="0"/>
              <a:t>microTEC</a:t>
            </a:r>
            <a:r>
              <a:rPr lang="en-US" b="1" dirty="0" smtClean="0"/>
              <a:t> GmbH, Duisburg, Germany</a:t>
            </a:r>
            <a:endParaRPr lang="en-US" b="1" dirty="0"/>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4"/>
          <p:cNvSpPr txBox="1">
            <a:spLocks noChangeArrowheads="1"/>
          </p:cNvSpPr>
          <p:nvPr>
            <p:custDataLst>
              <p:tags r:id="rId2"/>
            </p:custDataLst>
          </p:nvPr>
        </p:nvSpPr>
        <p:spPr bwMode="auto">
          <a:xfrm>
            <a:off x="227013" y="332656"/>
            <a:ext cx="7874000" cy="492125"/>
          </a:xfrm>
          <a:prstGeom prst="rect">
            <a:avLst/>
          </a:prstGeom>
          <a:noFill/>
          <a:ln w="9525">
            <a:noFill/>
            <a:miter lim="800000"/>
            <a:headEnd/>
            <a:tailEnd/>
          </a:ln>
        </p:spPr>
        <p:txBody>
          <a:bodyPr lIns="0" tIns="0" rIns="0" bIns="0">
            <a:spAutoFit/>
          </a:bodyPr>
          <a:lstStyle/>
          <a:p>
            <a:pPr eaLnBrk="0" hangingPunct="0"/>
            <a:r>
              <a:rPr lang="en-US" sz="3200" b="1" dirty="0">
                <a:solidFill>
                  <a:schemeClr val="tx2"/>
                </a:solidFill>
              </a:rPr>
              <a:t>Sub-THz CMOS integrated spectrometer</a:t>
            </a:r>
          </a:p>
        </p:txBody>
      </p:sp>
      <p:sp>
        <p:nvSpPr>
          <p:cNvPr id="8195" name="TextBox 5"/>
          <p:cNvSpPr txBox="1">
            <a:spLocks noChangeArrowheads="1"/>
          </p:cNvSpPr>
          <p:nvPr/>
        </p:nvSpPr>
        <p:spPr bwMode="auto">
          <a:xfrm>
            <a:off x="468313" y="3933825"/>
            <a:ext cx="184150" cy="400050"/>
          </a:xfrm>
          <a:prstGeom prst="rect">
            <a:avLst/>
          </a:prstGeom>
          <a:noFill/>
          <a:ln w="9525">
            <a:noFill/>
            <a:miter lim="800000"/>
            <a:headEnd/>
            <a:tailEnd/>
          </a:ln>
        </p:spPr>
        <p:txBody>
          <a:bodyPr wrap="none">
            <a:spAutoFit/>
          </a:bodyPr>
          <a:lstStyle/>
          <a:p>
            <a:endParaRPr lang="en-GB"/>
          </a:p>
        </p:txBody>
      </p:sp>
      <p:pic>
        <p:nvPicPr>
          <p:cNvPr id="8196" name="Picture 2"/>
          <p:cNvPicPr>
            <a:picLocks noChangeAspect="1" noChangeArrowheads="1"/>
          </p:cNvPicPr>
          <p:nvPr/>
        </p:nvPicPr>
        <p:blipFill>
          <a:blip r:embed="rId4" cstate="print"/>
          <a:srcRect/>
          <a:stretch>
            <a:fillRect/>
          </a:stretch>
        </p:blipFill>
        <p:spPr bwMode="auto">
          <a:xfrm>
            <a:off x="395288" y="1196752"/>
            <a:ext cx="3024187" cy="2405062"/>
          </a:xfrm>
          <a:prstGeom prst="rect">
            <a:avLst/>
          </a:prstGeom>
          <a:noFill/>
          <a:ln w="9525">
            <a:noFill/>
            <a:miter lim="800000"/>
            <a:headEnd/>
            <a:tailEnd/>
          </a:ln>
        </p:spPr>
      </p:pic>
      <p:pic>
        <p:nvPicPr>
          <p:cNvPr id="8197" name="Picture 6" descr="Pout_low_res.jpg"/>
          <p:cNvPicPr>
            <a:picLocks noChangeAspect="1"/>
          </p:cNvPicPr>
          <p:nvPr/>
        </p:nvPicPr>
        <p:blipFill>
          <a:blip r:embed="rId5" cstate="print"/>
          <a:srcRect/>
          <a:stretch>
            <a:fillRect/>
          </a:stretch>
        </p:blipFill>
        <p:spPr bwMode="auto">
          <a:xfrm>
            <a:off x="30163" y="3743151"/>
            <a:ext cx="3965575" cy="3070225"/>
          </a:xfrm>
          <a:prstGeom prst="rect">
            <a:avLst/>
          </a:prstGeom>
          <a:noFill/>
          <a:ln w="9525">
            <a:noFill/>
            <a:miter lim="800000"/>
            <a:headEnd/>
            <a:tailEnd/>
          </a:ln>
        </p:spPr>
      </p:pic>
      <p:sp>
        <p:nvSpPr>
          <p:cNvPr id="8198" name="TextBox 10"/>
          <p:cNvSpPr txBox="1">
            <a:spLocks noChangeArrowheads="1"/>
          </p:cNvSpPr>
          <p:nvPr/>
        </p:nvSpPr>
        <p:spPr bwMode="auto">
          <a:xfrm>
            <a:off x="3779838" y="1340768"/>
            <a:ext cx="5256212" cy="2308225"/>
          </a:xfrm>
          <a:prstGeom prst="rect">
            <a:avLst/>
          </a:prstGeom>
          <a:noFill/>
          <a:ln w="9525">
            <a:noFill/>
            <a:miter lim="800000"/>
            <a:headEnd/>
            <a:tailEnd/>
          </a:ln>
        </p:spPr>
        <p:txBody>
          <a:bodyPr>
            <a:spAutoFit/>
          </a:bodyPr>
          <a:lstStyle/>
          <a:p>
            <a:r>
              <a:rPr lang="en-US" b="1" dirty="0"/>
              <a:t>Scientific result:</a:t>
            </a:r>
            <a:r>
              <a:rPr lang="en-US" dirty="0"/>
              <a:t/>
            </a:r>
            <a:br>
              <a:rPr lang="en-US" dirty="0"/>
            </a:br>
            <a:r>
              <a:rPr lang="en-US" dirty="0"/>
              <a:t>Realization of a 20 GHz to 500 GHz broadband</a:t>
            </a:r>
            <a:br>
              <a:rPr lang="en-US" dirty="0"/>
            </a:br>
            <a:r>
              <a:rPr lang="en-US" dirty="0"/>
              <a:t>spectrometer, fully integrated into 65nm CMOS</a:t>
            </a:r>
            <a:br>
              <a:rPr lang="en-US" dirty="0"/>
            </a:br>
            <a:r>
              <a:rPr lang="en-US" dirty="0"/>
              <a:t>technology. Within the spectrometer a nonlinear transmission line generates a 3ps wide pulse which is used in a sub-harmonic sampler to </a:t>
            </a:r>
            <a:br>
              <a:rPr lang="en-US" dirty="0"/>
            </a:br>
            <a:r>
              <a:rPr lang="en-US" dirty="0"/>
              <a:t>switch newly developed fast Schottky diodes</a:t>
            </a:r>
            <a:br>
              <a:rPr lang="en-US" dirty="0"/>
            </a:br>
            <a:r>
              <a:rPr lang="en-US" dirty="0"/>
              <a:t>and samples an up to 500 GHz broadband signal.</a:t>
            </a:r>
          </a:p>
        </p:txBody>
      </p:sp>
      <p:sp>
        <p:nvSpPr>
          <p:cNvPr id="8199" name="TextBox 11"/>
          <p:cNvSpPr txBox="1">
            <a:spLocks noChangeArrowheads="1"/>
          </p:cNvSpPr>
          <p:nvPr/>
        </p:nvSpPr>
        <p:spPr bwMode="auto">
          <a:xfrm>
            <a:off x="3779838" y="3929063"/>
            <a:ext cx="5113337" cy="2308225"/>
          </a:xfrm>
          <a:prstGeom prst="rect">
            <a:avLst/>
          </a:prstGeom>
          <a:noFill/>
          <a:ln w="9525">
            <a:noFill/>
            <a:miter lim="800000"/>
            <a:headEnd/>
            <a:tailEnd/>
          </a:ln>
        </p:spPr>
        <p:txBody>
          <a:bodyPr>
            <a:spAutoFit/>
          </a:bodyPr>
          <a:lstStyle/>
          <a:p>
            <a:r>
              <a:rPr lang="en-US" b="1" dirty="0"/>
              <a:t>Relevance:</a:t>
            </a:r>
            <a:r>
              <a:rPr lang="en-US" dirty="0"/>
              <a:t/>
            </a:r>
            <a:br>
              <a:rPr lang="en-US" dirty="0"/>
            </a:br>
            <a:r>
              <a:rPr lang="en-US" dirty="0"/>
              <a:t>The sub-THz and THz frequency band enables a wealth of new applications, in the area of security, industrial inspection, bio-medicine, </a:t>
            </a:r>
            <a:br>
              <a:rPr lang="en-US" dirty="0"/>
            </a:br>
            <a:r>
              <a:rPr lang="en-US" dirty="0"/>
              <a:t>environmental monitoring and communication. The integration of devices into CMOS is a key enabler for the growth and economic viability of these applications.</a:t>
            </a:r>
          </a:p>
        </p:txBody>
      </p:sp>
      <p:sp>
        <p:nvSpPr>
          <p:cNvPr id="8200" name="TextBox 12"/>
          <p:cNvSpPr txBox="1">
            <a:spLocks noChangeArrowheads="1"/>
          </p:cNvSpPr>
          <p:nvPr/>
        </p:nvSpPr>
        <p:spPr bwMode="auto">
          <a:xfrm>
            <a:off x="323850" y="3573016"/>
            <a:ext cx="2890838" cy="339725"/>
          </a:xfrm>
          <a:prstGeom prst="rect">
            <a:avLst/>
          </a:prstGeom>
          <a:noFill/>
          <a:ln w="9525">
            <a:noFill/>
            <a:miter lim="800000"/>
            <a:headEnd/>
            <a:tailEnd/>
          </a:ln>
        </p:spPr>
        <p:txBody>
          <a:bodyPr wrap="none">
            <a:spAutoFit/>
          </a:bodyPr>
          <a:lstStyle/>
          <a:p>
            <a:r>
              <a:rPr lang="en-US" sz="1600" b="1" dirty="0"/>
              <a:t>CMOS IC with spectrometer</a:t>
            </a:r>
          </a:p>
        </p:txBody>
      </p:sp>
      <p:sp>
        <p:nvSpPr>
          <p:cNvPr id="8201" name="TextBox 13"/>
          <p:cNvSpPr txBox="1">
            <a:spLocks noChangeArrowheads="1"/>
          </p:cNvSpPr>
          <p:nvPr/>
        </p:nvSpPr>
        <p:spPr bwMode="auto">
          <a:xfrm>
            <a:off x="789459" y="6518275"/>
            <a:ext cx="1838325" cy="339725"/>
          </a:xfrm>
          <a:prstGeom prst="rect">
            <a:avLst/>
          </a:prstGeom>
          <a:noFill/>
          <a:ln w="9525">
            <a:noFill/>
            <a:miter lim="800000"/>
            <a:headEnd/>
            <a:tailEnd/>
          </a:ln>
        </p:spPr>
        <p:txBody>
          <a:bodyPr wrap="none">
            <a:spAutoFit/>
          </a:bodyPr>
          <a:lstStyle/>
          <a:p>
            <a:r>
              <a:rPr lang="en-US" sz="1600" b="1" dirty="0"/>
              <a:t>Output spectrum</a:t>
            </a:r>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3"/>
          <p:cNvSpPr>
            <a:spLocks noGrp="1"/>
          </p:cNvSpPr>
          <p:nvPr>
            <p:ph type="title"/>
          </p:nvPr>
        </p:nvSpPr>
        <p:spPr>
          <a:xfrm>
            <a:off x="467544" y="116632"/>
            <a:ext cx="7859216" cy="720080"/>
          </a:xfrm>
        </p:spPr>
        <p:txBody>
          <a:bodyPr>
            <a:normAutofit/>
          </a:bodyPr>
          <a:lstStyle/>
          <a:p>
            <a:r>
              <a:rPr lang="en-US" sz="3200" b="1" dirty="0" smtClean="0"/>
              <a:t>Terahertz for large science</a:t>
            </a:r>
          </a:p>
        </p:txBody>
      </p:sp>
      <p:sp>
        <p:nvSpPr>
          <p:cNvPr id="18" name="TextBox 17"/>
          <p:cNvSpPr txBox="1"/>
          <p:nvPr/>
        </p:nvSpPr>
        <p:spPr>
          <a:xfrm>
            <a:off x="467544" y="1209526"/>
            <a:ext cx="6532558" cy="923330"/>
          </a:xfrm>
          <a:prstGeom prst="rect">
            <a:avLst/>
          </a:prstGeom>
          <a:noFill/>
        </p:spPr>
        <p:txBody>
          <a:bodyPr wrap="none" rtlCol="0">
            <a:spAutoFit/>
          </a:bodyPr>
          <a:lstStyle/>
          <a:p>
            <a:r>
              <a:rPr lang="en-US" b="1" dirty="0" smtClean="0"/>
              <a:t>SRON:   Dutch space research organization:</a:t>
            </a:r>
            <a:r>
              <a:rPr lang="en-US" dirty="0" smtClean="0"/>
              <a:t/>
            </a:r>
            <a:br>
              <a:rPr lang="en-US" dirty="0" smtClean="0"/>
            </a:br>
            <a:r>
              <a:rPr lang="en-US" dirty="0" smtClean="0"/>
              <a:t>	Terahertz research group in Groningen </a:t>
            </a:r>
            <a:br>
              <a:rPr lang="en-US" dirty="0" smtClean="0"/>
            </a:br>
            <a:r>
              <a:rPr lang="en-US" dirty="0" smtClean="0"/>
              <a:t>               Miniaturized terahertz sensors for space applications</a:t>
            </a:r>
            <a:endParaRPr lang="en-US" dirty="0"/>
          </a:p>
        </p:txBody>
      </p:sp>
      <p:sp>
        <p:nvSpPr>
          <p:cNvPr id="20" name="TextBox 19"/>
          <p:cNvSpPr txBox="1"/>
          <p:nvPr/>
        </p:nvSpPr>
        <p:spPr>
          <a:xfrm>
            <a:off x="467544" y="3789040"/>
            <a:ext cx="5506636" cy="1200329"/>
          </a:xfrm>
          <a:prstGeom prst="rect">
            <a:avLst/>
          </a:prstGeom>
          <a:noFill/>
        </p:spPr>
        <p:txBody>
          <a:bodyPr wrap="none" rtlCol="0">
            <a:spAutoFit/>
          </a:bodyPr>
          <a:lstStyle/>
          <a:p>
            <a:r>
              <a:rPr lang="en-US" b="1" dirty="0" smtClean="0"/>
              <a:t>Terahertz for particle physics: </a:t>
            </a:r>
            <a:r>
              <a:rPr lang="en-US" dirty="0" smtClean="0"/>
              <a:t/>
            </a:r>
            <a:br>
              <a:rPr lang="en-US" dirty="0" smtClean="0"/>
            </a:br>
            <a:r>
              <a:rPr lang="en-US" dirty="0" smtClean="0"/>
              <a:t>	Let’s exchange ideas on this</a:t>
            </a:r>
          </a:p>
          <a:p>
            <a:r>
              <a:rPr lang="en-US" dirty="0" smtClean="0"/>
              <a:t>	Non-destructive testing of thin layers?</a:t>
            </a:r>
            <a:br>
              <a:rPr lang="en-US" dirty="0" smtClean="0"/>
            </a:br>
            <a:r>
              <a:rPr lang="en-US" dirty="0" smtClean="0"/>
              <a:t>	Radiation sensors in the terahertz domain?</a:t>
            </a:r>
            <a:endParaRPr lang="en-US" dirty="0"/>
          </a:p>
        </p:txBody>
      </p:sp>
      <p:sp>
        <p:nvSpPr>
          <p:cNvPr id="22" name="TextBox 21"/>
          <p:cNvSpPr txBox="1"/>
          <p:nvPr/>
        </p:nvSpPr>
        <p:spPr>
          <a:xfrm>
            <a:off x="395536" y="5085184"/>
            <a:ext cx="8131457" cy="646331"/>
          </a:xfrm>
          <a:prstGeom prst="rect">
            <a:avLst/>
          </a:prstGeom>
          <a:noFill/>
        </p:spPr>
        <p:txBody>
          <a:bodyPr wrap="none" rtlCol="0">
            <a:spAutoFit/>
          </a:bodyPr>
          <a:lstStyle/>
          <a:p>
            <a:r>
              <a:rPr lang="en-US" dirty="0" smtClean="0"/>
              <a:t>HTSM roadmap “Advanced Instrumentation” mentions Terahertz as one of the</a:t>
            </a:r>
            <a:br>
              <a:rPr lang="en-US" dirty="0" smtClean="0"/>
            </a:br>
            <a:r>
              <a:rPr lang="en-US" dirty="0" smtClean="0"/>
              <a:t>key new technologies, potential for funding of research projects.</a:t>
            </a:r>
            <a:endParaRPr lang="en-US" dirty="0"/>
          </a:p>
        </p:txBody>
      </p:sp>
      <p:sp>
        <p:nvSpPr>
          <p:cNvPr id="24" name="Rectangle 23"/>
          <p:cNvSpPr/>
          <p:nvPr/>
        </p:nvSpPr>
        <p:spPr>
          <a:xfrm>
            <a:off x="467544" y="2372687"/>
            <a:ext cx="5616624" cy="1200329"/>
          </a:xfrm>
          <a:prstGeom prst="rect">
            <a:avLst/>
          </a:prstGeom>
        </p:spPr>
        <p:txBody>
          <a:bodyPr wrap="square">
            <a:spAutoFit/>
          </a:bodyPr>
          <a:lstStyle/>
          <a:p>
            <a:r>
              <a:rPr lang="en-US" b="1" dirty="0" smtClean="0"/>
              <a:t>Plasma physics research at TU/e:</a:t>
            </a:r>
          </a:p>
          <a:p>
            <a:r>
              <a:rPr lang="en-US" dirty="0" smtClean="0"/>
              <a:t>	Experiments at ITER</a:t>
            </a:r>
            <a:br>
              <a:rPr lang="en-US" dirty="0" smtClean="0"/>
            </a:br>
            <a:r>
              <a:rPr lang="en-US" dirty="0" smtClean="0"/>
              <a:t>	Nuclear fusion experiments</a:t>
            </a:r>
            <a:br>
              <a:rPr lang="en-US" dirty="0" smtClean="0"/>
            </a:br>
            <a:r>
              <a:rPr lang="en-US" dirty="0" smtClean="0"/>
              <a:t>	Terahertz sensors for fusion control</a:t>
            </a:r>
          </a:p>
        </p:txBody>
      </p:sp>
      <p:pic>
        <p:nvPicPr>
          <p:cNvPr id="25" name="Picture 2"/>
          <p:cNvPicPr>
            <a:picLocks noChangeAspect="1" noChangeArrowheads="1"/>
          </p:cNvPicPr>
          <p:nvPr/>
        </p:nvPicPr>
        <p:blipFill>
          <a:blip r:embed="rId2" cstate="print"/>
          <a:srcRect/>
          <a:stretch>
            <a:fillRect/>
          </a:stretch>
        </p:blipFill>
        <p:spPr bwMode="auto">
          <a:xfrm>
            <a:off x="6660232" y="2348880"/>
            <a:ext cx="1771626" cy="1589289"/>
          </a:xfrm>
          <a:prstGeom prst="rect">
            <a:avLst/>
          </a:prstGeom>
          <a:noFill/>
          <a:ln w="9525">
            <a:noFill/>
            <a:miter lim="800000"/>
            <a:headEnd/>
            <a:tailEnd/>
          </a:ln>
        </p:spPr>
      </p:pic>
      <p:sp>
        <p:nvSpPr>
          <p:cNvPr id="26" name="TextBox 25"/>
          <p:cNvSpPr txBox="1"/>
          <p:nvPr/>
        </p:nvSpPr>
        <p:spPr>
          <a:xfrm>
            <a:off x="7637497" y="4005064"/>
            <a:ext cx="1506503" cy="307777"/>
          </a:xfrm>
          <a:prstGeom prst="rect">
            <a:avLst/>
          </a:prstGeom>
          <a:noFill/>
        </p:spPr>
        <p:txBody>
          <a:bodyPr wrap="none" rtlCol="0">
            <a:spAutoFit/>
          </a:bodyPr>
          <a:lstStyle/>
          <a:p>
            <a:r>
              <a:rPr lang="en-US" sz="1400" dirty="0" err="1" smtClean="0"/>
              <a:t>Tokamak</a:t>
            </a:r>
            <a:r>
              <a:rPr lang="en-US" sz="1400" dirty="0" smtClean="0"/>
              <a:t> reactor</a:t>
            </a:r>
            <a:endParaRPr lang="en-US" sz="1400"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p:cNvSpPr txBox="1">
            <a:spLocks noChangeArrowheads="1"/>
          </p:cNvSpPr>
          <p:nvPr>
            <p:custDataLst>
              <p:tags r:id="rId2"/>
            </p:custDataLst>
          </p:nvPr>
        </p:nvSpPr>
        <p:spPr bwMode="auto">
          <a:xfrm>
            <a:off x="227013" y="332656"/>
            <a:ext cx="7874000" cy="492125"/>
          </a:xfrm>
          <a:prstGeom prst="rect">
            <a:avLst/>
          </a:prstGeom>
          <a:noFill/>
          <a:ln w="9525">
            <a:noFill/>
            <a:miter lim="800000"/>
            <a:headEnd/>
            <a:tailEnd/>
          </a:ln>
        </p:spPr>
        <p:txBody>
          <a:bodyPr lIns="0" tIns="0" rIns="0" bIns="0">
            <a:spAutoFit/>
          </a:bodyPr>
          <a:lstStyle/>
          <a:p>
            <a:pPr eaLnBrk="0" hangingPunct="0"/>
            <a:r>
              <a:rPr lang="en-US" sz="3200" b="1" dirty="0">
                <a:solidFill>
                  <a:schemeClr val="tx2"/>
                </a:solidFill>
              </a:rPr>
              <a:t>Next steps in sub-THz CMOS</a:t>
            </a:r>
          </a:p>
        </p:txBody>
      </p:sp>
      <p:sp>
        <p:nvSpPr>
          <p:cNvPr id="9219" name="TextBox 5"/>
          <p:cNvSpPr txBox="1">
            <a:spLocks noChangeArrowheads="1"/>
          </p:cNvSpPr>
          <p:nvPr/>
        </p:nvSpPr>
        <p:spPr bwMode="auto">
          <a:xfrm>
            <a:off x="468313" y="3933825"/>
            <a:ext cx="184150" cy="400050"/>
          </a:xfrm>
          <a:prstGeom prst="rect">
            <a:avLst/>
          </a:prstGeom>
          <a:noFill/>
          <a:ln w="9525">
            <a:noFill/>
            <a:miter lim="800000"/>
            <a:headEnd/>
            <a:tailEnd/>
          </a:ln>
        </p:spPr>
        <p:txBody>
          <a:bodyPr wrap="none">
            <a:spAutoFit/>
          </a:bodyPr>
          <a:lstStyle/>
          <a:p>
            <a:endParaRPr lang="en-GB"/>
          </a:p>
        </p:txBody>
      </p:sp>
      <p:sp>
        <p:nvSpPr>
          <p:cNvPr id="9220" name="TextBox 10"/>
          <p:cNvSpPr txBox="1">
            <a:spLocks noChangeArrowheads="1"/>
          </p:cNvSpPr>
          <p:nvPr/>
        </p:nvSpPr>
        <p:spPr bwMode="auto">
          <a:xfrm>
            <a:off x="3563938" y="3933056"/>
            <a:ext cx="5111750" cy="2308324"/>
          </a:xfrm>
          <a:prstGeom prst="rect">
            <a:avLst/>
          </a:prstGeom>
          <a:noFill/>
          <a:ln w="9525">
            <a:noFill/>
            <a:miter lim="800000"/>
            <a:headEnd/>
            <a:tailEnd/>
          </a:ln>
        </p:spPr>
        <p:txBody>
          <a:bodyPr>
            <a:spAutoFit/>
          </a:bodyPr>
          <a:lstStyle/>
          <a:p>
            <a:r>
              <a:rPr lang="en-US" b="1" dirty="0"/>
              <a:t>Modular integration and miniaturization:</a:t>
            </a:r>
          </a:p>
          <a:p>
            <a:r>
              <a:rPr lang="en-US" dirty="0"/>
              <a:t>Exploring the application domain of sub-THz electronics, goes hand in hand with developing</a:t>
            </a:r>
            <a:br>
              <a:rPr lang="en-US" dirty="0"/>
            </a:br>
            <a:r>
              <a:rPr lang="en-US" dirty="0"/>
              <a:t>THz adapted packages and further miniaturization of all components. Cooperation</a:t>
            </a:r>
            <a:br>
              <a:rPr lang="en-US" dirty="0"/>
            </a:br>
            <a:r>
              <a:rPr lang="en-US" dirty="0"/>
              <a:t>with potential users form the </a:t>
            </a:r>
            <a:r>
              <a:rPr lang="en-US" dirty="0" smtClean="0"/>
              <a:t>industrial, bio-medical and consumer domain </a:t>
            </a:r>
            <a:r>
              <a:rPr lang="en-US" dirty="0"/>
              <a:t>will </a:t>
            </a:r>
            <a:r>
              <a:rPr lang="en-US" dirty="0" smtClean="0"/>
              <a:t>elucidate the </a:t>
            </a:r>
            <a:r>
              <a:rPr lang="en-US" dirty="0"/>
              <a:t>requirements. </a:t>
            </a:r>
          </a:p>
        </p:txBody>
      </p:sp>
      <p:sp>
        <p:nvSpPr>
          <p:cNvPr id="9221" name="TextBox 11"/>
          <p:cNvSpPr txBox="1">
            <a:spLocks noChangeArrowheads="1"/>
          </p:cNvSpPr>
          <p:nvPr/>
        </p:nvSpPr>
        <p:spPr bwMode="auto">
          <a:xfrm>
            <a:off x="3492500" y="1124744"/>
            <a:ext cx="5111750" cy="2862262"/>
          </a:xfrm>
          <a:prstGeom prst="rect">
            <a:avLst/>
          </a:prstGeom>
          <a:noFill/>
          <a:ln w="9525">
            <a:noFill/>
            <a:miter lim="800000"/>
            <a:headEnd/>
            <a:tailEnd/>
          </a:ln>
        </p:spPr>
        <p:txBody>
          <a:bodyPr>
            <a:spAutoFit/>
          </a:bodyPr>
          <a:lstStyle/>
          <a:p>
            <a:r>
              <a:rPr lang="en-US" b="1" dirty="0"/>
              <a:t>Extension of frequency and power range:</a:t>
            </a:r>
            <a:br>
              <a:rPr lang="en-US" b="1" dirty="0"/>
            </a:br>
            <a:r>
              <a:rPr lang="en-US" dirty="0"/>
              <a:t>Higher frequency range directly translates into larger variety of applications. Higher power directly translates into larger dynamic range and measurement distances (e.g. tissue penetration). Basic research on highly efficient nonlinear components for sources and receivers in CMOS/BiCMOS is at the basis of this development.</a:t>
            </a:r>
            <a:br>
              <a:rPr lang="en-US" dirty="0"/>
            </a:br>
            <a:endParaRPr lang="en-US" dirty="0"/>
          </a:p>
        </p:txBody>
      </p:sp>
      <p:pic>
        <p:nvPicPr>
          <p:cNvPr id="9222" name="Picture 8" descr="ULTRA_transmitter_large.JPG"/>
          <p:cNvPicPr>
            <a:picLocks noChangeAspect="1"/>
          </p:cNvPicPr>
          <p:nvPr/>
        </p:nvPicPr>
        <p:blipFill>
          <a:blip r:embed="rId4" cstate="print"/>
          <a:srcRect/>
          <a:stretch>
            <a:fillRect/>
          </a:stretch>
        </p:blipFill>
        <p:spPr bwMode="auto">
          <a:xfrm>
            <a:off x="0" y="3905474"/>
            <a:ext cx="3240088" cy="2170112"/>
          </a:xfrm>
          <a:prstGeom prst="rect">
            <a:avLst/>
          </a:prstGeom>
          <a:noFill/>
          <a:ln w="9525">
            <a:noFill/>
            <a:miter lim="800000"/>
            <a:headEnd/>
            <a:tailEnd/>
          </a:ln>
        </p:spPr>
      </p:pic>
      <p:pic>
        <p:nvPicPr>
          <p:cNvPr id="9223" name="Picture 13" descr="Schottky_topview.jpg"/>
          <p:cNvPicPr>
            <a:picLocks noChangeAspect="1"/>
          </p:cNvPicPr>
          <p:nvPr/>
        </p:nvPicPr>
        <p:blipFill>
          <a:blip r:embed="rId5" cstate="print"/>
          <a:srcRect/>
          <a:stretch>
            <a:fillRect/>
          </a:stretch>
        </p:blipFill>
        <p:spPr bwMode="auto">
          <a:xfrm>
            <a:off x="323850" y="980728"/>
            <a:ext cx="2460625" cy="2420938"/>
          </a:xfrm>
          <a:prstGeom prst="rect">
            <a:avLst/>
          </a:prstGeom>
          <a:noFill/>
          <a:ln w="9525">
            <a:noFill/>
            <a:miter lim="800000"/>
            <a:headEnd/>
            <a:tailEnd/>
          </a:ln>
        </p:spPr>
      </p:pic>
      <p:sp>
        <p:nvSpPr>
          <p:cNvPr id="9224" name="TextBox 14"/>
          <p:cNvSpPr txBox="1">
            <a:spLocks noChangeArrowheads="1"/>
          </p:cNvSpPr>
          <p:nvPr/>
        </p:nvSpPr>
        <p:spPr bwMode="auto">
          <a:xfrm>
            <a:off x="179388" y="3356992"/>
            <a:ext cx="3187700" cy="585787"/>
          </a:xfrm>
          <a:prstGeom prst="rect">
            <a:avLst/>
          </a:prstGeom>
          <a:noFill/>
          <a:ln w="9525">
            <a:noFill/>
            <a:miter lim="800000"/>
            <a:headEnd/>
            <a:tailEnd/>
          </a:ln>
        </p:spPr>
        <p:txBody>
          <a:bodyPr wrap="none">
            <a:spAutoFit/>
          </a:bodyPr>
          <a:lstStyle/>
          <a:p>
            <a:r>
              <a:rPr lang="en-US" sz="1600" b="1" dirty="0"/>
              <a:t>Optimized layout of a Schottky</a:t>
            </a:r>
            <a:br>
              <a:rPr lang="en-US" sz="1600" b="1" dirty="0"/>
            </a:br>
            <a:r>
              <a:rPr lang="en-US" sz="1600" b="1" dirty="0"/>
              <a:t> diode in CMOS</a:t>
            </a:r>
          </a:p>
        </p:txBody>
      </p:sp>
      <p:sp>
        <p:nvSpPr>
          <p:cNvPr id="9225" name="TextBox 15"/>
          <p:cNvSpPr txBox="1">
            <a:spLocks noChangeArrowheads="1"/>
          </p:cNvSpPr>
          <p:nvPr/>
        </p:nvSpPr>
        <p:spPr bwMode="auto">
          <a:xfrm>
            <a:off x="0" y="6093296"/>
            <a:ext cx="3506788" cy="369888"/>
          </a:xfrm>
          <a:prstGeom prst="rect">
            <a:avLst/>
          </a:prstGeom>
          <a:noFill/>
          <a:ln w="9525">
            <a:noFill/>
            <a:miter lim="800000"/>
            <a:headEnd/>
            <a:tailEnd/>
          </a:ln>
        </p:spPr>
        <p:txBody>
          <a:bodyPr wrap="none">
            <a:spAutoFit/>
          </a:bodyPr>
          <a:lstStyle/>
          <a:p>
            <a:r>
              <a:rPr lang="en-US" b="1" dirty="0"/>
              <a:t>Packaged sub-THz transmitter</a:t>
            </a:r>
          </a:p>
        </p:txBody>
      </p:sp>
    </p:spTree>
    <p:custDataLst>
      <p:tags r:id="rId1"/>
    </p:custData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Toptica</a:t>
            </a:r>
            <a:r>
              <a:rPr lang="en-US" dirty="0" smtClean="0"/>
              <a:t> and Heinrich Hertz institute Berlin</a:t>
            </a:r>
            <a:endParaRPr lang="en-US" dirty="0"/>
          </a:p>
        </p:txBody>
      </p:sp>
      <p:pic>
        <p:nvPicPr>
          <p:cNvPr id="232450" name="Picture 2"/>
          <p:cNvPicPr>
            <a:picLocks noChangeAspect="1" noChangeArrowheads="1"/>
          </p:cNvPicPr>
          <p:nvPr/>
        </p:nvPicPr>
        <p:blipFill>
          <a:blip r:embed="rId2" cstate="print"/>
          <a:srcRect/>
          <a:stretch>
            <a:fillRect/>
          </a:stretch>
        </p:blipFill>
        <p:spPr bwMode="auto">
          <a:xfrm>
            <a:off x="760170" y="1196752"/>
            <a:ext cx="2819400" cy="1781175"/>
          </a:xfrm>
          <a:prstGeom prst="rect">
            <a:avLst/>
          </a:prstGeom>
          <a:noFill/>
          <a:ln w="9525">
            <a:noFill/>
            <a:miter lim="800000"/>
            <a:headEnd/>
            <a:tailEnd/>
          </a:ln>
        </p:spPr>
      </p:pic>
      <p:pic>
        <p:nvPicPr>
          <p:cNvPr id="232451" name="Picture 3"/>
          <p:cNvPicPr>
            <a:picLocks noChangeAspect="1" noChangeArrowheads="1"/>
          </p:cNvPicPr>
          <p:nvPr/>
        </p:nvPicPr>
        <p:blipFill>
          <a:blip r:embed="rId3" cstate="print"/>
          <a:srcRect/>
          <a:stretch>
            <a:fillRect/>
          </a:stretch>
        </p:blipFill>
        <p:spPr bwMode="auto">
          <a:xfrm>
            <a:off x="580658" y="3068960"/>
            <a:ext cx="2965872" cy="2156998"/>
          </a:xfrm>
          <a:prstGeom prst="rect">
            <a:avLst/>
          </a:prstGeom>
          <a:noFill/>
          <a:ln w="9525">
            <a:noFill/>
            <a:miter lim="800000"/>
            <a:headEnd/>
            <a:tailEnd/>
          </a:ln>
        </p:spPr>
      </p:pic>
      <p:sp>
        <p:nvSpPr>
          <p:cNvPr id="6" name="TextBox 5"/>
          <p:cNvSpPr txBox="1"/>
          <p:nvPr/>
        </p:nvSpPr>
        <p:spPr>
          <a:xfrm>
            <a:off x="976194" y="5517232"/>
            <a:ext cx="2659702" cy="646331"/>
          </a:xfrm>
          <a:prstGeom prst="rect">
            <a:avLst/>
          </a:prstGeom>
          <a:noFill/>
        </p:spPr>
        <p:txBody>
          <a:bodyPr wrap="none" rtlCol="0">
            <a:spAutoFit/>
          </a:bodyPr>
          <a:lstStyle/>
          <a:p>
            <a:r>
              <a:rPr lang="en-US" dirty="0" smtClean="0"/>
              <a:t>Range: up to 1.8 THz</a:t>
            </a:r>
          </a:p>
          <a:p>
            <a:r>
              <a:rPr lang="en-US" dirty="0" smtClean="0"/>
              <a:t>Scan Speed: 100 GHz/s</a:t>
            </a:r>
            <a:endParaRPr lang="en-US" dirty="0"/>
          </a:p>
        </p:txBody>
      </p:sp>
      <p:pic>
        <p:nvPicPr>
          <p:cNvPr id="232452" name="Picture 4"/>
          <p:cNvPicPr>
            <a:picLocks noChangeAspect="1" noChangeArrowheads="1"/>
          </p:cNvPicPr>
          <p:nvPr/>
        </p:nvPicPr>
        <p:blipFill>
          <a:blip r:embed="rId4" cstate="print"/>
          <a:srcRect/>
          <a:stretch>
            <a:fillRect/>
          </a:stretch>
        </p:blipFill>
        <p:spPr bwMode="auto">
          <a:xfrm>
            <a:off x="4618062" y="1268760"/>
            <a:ext cx="2762250" cy="1371600"/>
          </a:xfrm>
          <a:prstGeom prst="rect">
            <a:avLst/>
          </a:prstGeom>
          <a:noFill/>
          <a:ln w="9525">
            <a:noFill/>
            <a:miter lim="800000"/>
            <a:headEnd/>
            <a:tailEnd/>
          </a:ln>
        </p:spPr>
      </p:pic>
      <p:sp>
        <p:nvSpPr>
          <p:cNvPr id="8" name="TextBox 7"/>
          <p:cNvSpPr txBox="1"/>
          <p:nvPr/>
        </p:nvSpPr>
        <p:spPr>
          <a:xfrm>
            <a:off x="4978102" y="1124744"/>
            <a:ext cx="1531188" cy="369332"/>
          </a:xfrm>
          <a:prstGeom prst="rect">
            <a:avLst/>
          </a:prstGeom>
          <a:noFill/>
        </p:spPr>
        <p:txBody>
          <a:bodyPr wrap="none" rtlCol="0">
            <a:spAutoFit/>
          </a:bodyPr>
          <a:lstStyle/>
          <a:p>
            <a:r>
              <a:rPr lang="en-US" dirty="0" smtClean="0"/>
              <a:t>Photo mixers</a:t>
            </a:r>
            <a:endParaRPr lang="en-US" dirty="0"/>
          </a:p>
        </p:txBody>
      </p:sp>
      <p:pic>
        <p:nvPicPr>
          <p:cNvPr id="232453" name="Picture 5"/>
          <p:cNvPicPr>
            <a:picLocks noChangeAspect="1" noChangeArrowheads="1"/>
          </p:cNvPicPr>
          <p:nvPr/>
        </p:nvPicPr>
        <p:blipFill>
          <a:blip r:embed="rId5" cstate="print"/>
          <a:srcRect/>
          <a:stretch>
            <a:fillRect/>
          </a:stretch>
        </p:blipFill>
        <p:spPr bwMode="auto">
          <a:xfrm>
            <a:off x="4474046" y="2852936"/>
            <a:ext cx="2676525" cy="1790700"/>
          </a:xfrm>
          <a:prstGeom prst="rect">
            <a:avLst/>
          </a:prstGeom>
          <a:noFill/>
          <a:ln w="9525">
            <a:noFill/>
            <a:miter lim="800000"/>
            <a:headEnd/>
            <a:tailEnd/>
          </a:ln>
        </p:spPr>
      </p:pic>
      <p:sp>
        <p:nvSpPr>
          <p:cNvPr id="10" name="TextBox 9"/>
          <p:cNvSpPr txBox="1"/>
          <p:nvPr/>
        </p:nvSpPr>
        <p:spPr>
          <a:xfrm>
            <a:off x="4899898" y="4725144"/>
            <a:ext cx="1518364" cy="369332"/>
          </a:xfrm>
          <a:prstGeom prst="rect">
            <a:avLst/>
          </a:prstGeom>
          <a:noFill/>
        </p:spPr>
        <p:txBody>
          <a:bodyPr wrap="none" rtlCol="0">
            <a:spAutoFit/>
          </a:bodyPr>
          <a:lstStyle/>
          <a:p>
            <a:r>
              <a:rPr lang="en-US" dirty="0" smtClean="0"/>
              <a:t>Laser source</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custDataLst>
              <p:tags r:id="rId1"/>
            </p:custDataLst>
          </p:nvPr>
        </p:nvSpPr>
        <p:spPr bwMode="auto">
          <a:xfrm>
            <a:off x="323528" y="261809"/>
            <a:ext cx="8064896" cy="369332"/>
          </a:xfrm>
          <a:prstGeom prst="rect">
            <a:avLst/>
          </a:prstGeom>
          <a:noFill/>
          <a:ln w="9525">
            <a:noFill/>
            <a:miter lim="800000"/>
            <a:headEnd/>
            <a:tailEnd/>
          </a:ln>
        </p:spPr>
        <p:txBody>
          <a:bodyPr wrap="square" lIns="0" tIns="0" rIns="0" bIns="0">
            <a:spAutoFit/>
          </a:bodyPr>
          <a:lstStyle/>
          <a:p>
            <a:pPr eaLnBrk="0" hangingPunct="0"/>
            <a:r>
              <a:rPr lang="en-US" sz="2400" b="1" dirty="0" smtClean="0">
                <a:solidFill>
                  <a:schemeClr val="tx2"/>
                </a:solidFill>
              </a:rPr>
              <a:t>CWT/e: Short range terahertz observation program</a:t>
            </a:r>
            <a:endParaRPr lang="en-US" sz="2400" b="1" dirty="0">
              <a:solidFill>
                <a:schemeClr val="tx2"/>
              </a:solidFill>
            </a:endParaRPr>
          </a:p>
        </p:txBody>
      </p:sp>
      <p:sp>
        <p:nvSpPr>
          <p:cNvPr id="4" name="TextBox 3"/>
          <p:cNvSpPr txBox="1"/>
          <p:nvPr/>
        </p:nvSpPr>
        <p:spPr>
          <a:xfrm>
            <a:off x="323528" y="1268760"/>
            <a:ext cx="8392041" cy="4247317"/>
          </a:xfrm>
          <a:prstGeom prst="rect">
            <a:avLst/>
          </a:prstGeom>
          <a:noFill/>
        </p:spPr>
        <p:txBody>
          <a:bodyPr wrap="none" rtlCol="0">
            <a:spAutoFit/>
          </a:bodyPr>
          <a:lstStyle/>
          <a:p>
            <a:r>
              <a:rPr lang="en-US" b="1" dirty="0" smtClean="0"/>
              <a:t>Center of Wireless technology  Eindhoven (CWT/e) is an interface between:</a:t>
            </a:r>
          </a:p>
          <a:p>
            <a:pPr marL="342900" indent="-342900">
              <a:buAutoNum type="arabicParenR"/>
            </a:pPr>
            <a:r>
              <a:rPr lang="en-US" dirty="0" smtClean="0"/>
              <a:t>Users of Terahertz technology</a:t>
            </a:r>
          </a:p>
          <a:p>
            <a:pPr marL="342900" indent="-342900">
              <a:buAutoNum type="arabicParenR"/>
            </a:pPr>
            <a:r>
              <a:rPr lang="en-US" dirty="0" smtClean="0"/>
              <a:t>Terahertz research within TU/e</a:t>
            </a:r>
          </a:p>
          <a:p>
            <a:pPr marL="342900" indent="-342900">
              <a:buAutoNum type="arabicParenR"/>
            </a:pPr>
            <a:r>
              <a:rPr lang="en-US" dirty="0" smtClean="0"/>
              <a:t>New research results and industrial partners</a:t>
            </a:r>
          </a:p>
          <a:p>
            <a:pPr marL="342900" indent="-342900">
              <a:buAutoNum type="arabicParenR"/>
            </a:pPr>
            <a:endParaRPr lang="en-US" dirty="0" smtClean="0"/>
          </a:p>
          <a:p>
            <a:pPr marL="342900" indent="-342900"/>
            <a:r>
              <a:rPr lang="en-US" b="1" dirty="0" smtClean="0"/>
              <a:t>Research focus:</a:t>
            </a:r>
          </a:p>
          <a:p>
            <a:pPr marL="342900" indent="-342900">
              <a:buAutoNum type="arabicParenR"/>
            </a:pPr>
            <a:r>
              <a:rPr lang="en-US" dirty="0" smtClean="0"/>
              <a:t>CMOS integrated transmitter-receiver systems at mm-wave and terahertz</a:t>
            </a:r>
          </a:p>
          <a:p>
            <a:pPr marL="342900" indent="-342900">
              <a:buAutoNum type="arabicParenR"/>
            </a:pPr>
            <a:r>
              <a:rPr lang="en-US" dirty="0" smtClean="0"/>
              <a:t>Beam steering systems (2D and 3D imaging)</a:t>
            </a:r>
          </a:p>
          <a:p>
            <a:pPr marL="342900" indent="-342900">
              <a:buFontTx/>
              <a:buAutoNum type="arabicParenR"/>
            </a:pPr>
            <a:r>
              <a:rPr lang="en-US" dirty="0" smtClean="0"/>
              <a:t>Lab-building for mm-wave and terahertz </a:t>
            </a:r>
            <a:r>
              <a:rPr lang="en-US" dirty="0" smtClean="0"/>
              <a:t>measurements</a:t>
            </a:r>
            <a:endParaRPr lang="en-US" dirty="0" smtClean="0"/>
          </a:p>
          <a:p>
            <a:pPr marL="342900" indent="-342900"/>
            <a:endParaRPr lang="en-US" dirty="0" smtClean="0"/>
          </a:p>
          <a:p>
            <a:pPr marL="342900" indent="-342900"/>
            <a:r>
              <a:rPr lang="en-US" b="1" dirty="0" smtClean="0"/>
              <a:t>Terahertz Applications:</a:t>
            </a:r>
          </a:p>
          <a:p>
            <a:pPr marL="342900" indent="-342900">
              <a:buAutoNum type="arabicParenR"/>
            </a:pPr>
            <a:r>
              <a:rPr lang="en-US" dirty="0" smtClean="0"/>
              <a:t>Industrial process control (non-destructive testing, inline process monitoring)</a:t>
            </a:r>
          </a:p>
          <a:p>
            <a:pPr marL="342900" indent="-342900">
              <a:buAutoNum type="arabicParenR"/>
            </a:pPr>
            <a:r>
              <a:rPr lang="en-US" dirty="0" smtClean="0"/>
              <a:t>Large volume consumer applications (e.g. mobile phone/tablet, 3D scanners)</a:t>
            </a:r>
          </a:p>
          <a:p>
            <a:pPr marL="342900" indent="-342900">
              <a:buAutoNum type="arabicParenR"/>
            </a:pPr>
            <a:r>
              <a:rPr lang="en-US" dirty="0" smtClean="0"/>
              <a:t>Medical applications (spectroscopy and imaging, minimal invasive surgery)</a:t>
            </a:r>
          </a:p>
          <a:p>
            <a:pPr marL="342900" indent="-342900">
              <a:buAutoNum type="arabicParenR"/>
            </a:pPr>
            <a:r>
              <a:rPr lang="en-US" dirty="0" smtClean="0"/>
              <a:t>Growing interest form large science applications (ITER, SRON)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Dutch terahertz roadmap initiative</a:t>
            </a:r>
            <a:endParaRPr lang="en-US" dirty="0"/>
          </a:p>
        </p:txBody>
      </p:sp>
      <p:sp>
        <p:nvSpPr>
          <p:cNvPr id="3" name="TextBox 2"/>
          <p:cNvSpPr txBox="1"/>
          <p:nvPr/>
        </p:nvSpPr>
        <p:spPr>
          <a:xfrm>
            <a:off x="579368" y="1124744"/>
            <a:ext cx="8032968" cy="5355312"/>
          </a:xfrm>
          <a:prstGeom prst="rect">
            <a:avLst/>
          </a:prstGeom>
          <a:noFill/>
        </p:spPr>
        <p:txBody>
          <a:bodyPr wrap="none" rtlCol="0">
            <a:spAutoFit/>
          </a:bodyPr>
          <a:lstStyle/>
          <a:p>
            <a:r>
              <a:rPr lang="en-US" b="1" dirty="0" smtClean="0"/>
              <a:t>Goal: Form strong networks on terahertz applications and technologies</a:t>
            </a:r>
            <a:br>
              <a:rPr lang="en-US" b="1" dirty="0" smtClean="0"/>
            </a:br>
            <a:r>
              <a:rPr lang="en-US" b="1" dirty="0" smtClean="0"/>
              <a:t>with research institutes and international companies</a:t>
            </a:r>
          </a:p>
          <a:p>
            <a:endParaRPr lang="en-US" b="1" dirty="0" smtClean="0"/>
          </a:p>
          <a:p>
            <a:r>
              <a:rPr lang="en-US" b="1" dirty="0" smtClean="0"/>
              <a:t>TU/e CWT/e</a:t>
            </a:r>
            <a:r>
              <a:rPr lang="en-US" dirty="0" smtClean="0"/>
              <a:t> </a:t>
            </a:r>
            <a:r>
              <a:rPr lang="en-US" b="1" dirty="0" smtClean="0"/>
              <a:t>is leading the initiative</a:t>
            </a:r>
            <a:endParaRPr lang="en-US" dirty="0" smtClean="0"/>
          </a:p>
          <a:p>
            <a:endParaRPr lang="en-US" dirty="0" smtClean="0"/>
          </a:p>
          <a:p>
            <a:r>
              <a:rPr lang="en-US" b="1" dirty="0" smtClean="0"/>
              <a:t>Involved research organizations (growing):</a:t>
            </a:r>
            <a:r>
              <a:rPr lang="en-US" dirty="0" smtClean="0"/>
              <a:t/>
            </a:r>
            <a:br>
              <a:rPr lang="en-US" dirty="0" smtClean="0"/>
            </a:br>
            <a:r>
              <a:rPr lang="en-US" dirty="0" smtClean="0"/>
              <a:t>TU Eindhoven</a:t>
            </a:r>
          </a:p>
          <a:p>
            <a:r>
              <a:rPr lang="en-US" dirty="0" smtClean="0"/>
              <a:t>Dutch Space Research Organization (SRON)</a:t>
            </a:r>
          </a:p>
          <a:p>
            <a:r>
              <a:rPr lang="en-US" dirty="0" smtClean="0"/>
              <a:t>TU Delft </a:t>
            </a:r>
          </a:p>
          <a:p>
            <a:endParaRPr lang="en-US" dirty="0" smtClean="0"/>
          </a:p>
          <a:p>
            <a:r>
              <a:rPr lang="en-US" b="1" dirty="0" smtClean="0"/>
              <a:t>In discussion with many companies (growing):</a:t>
            </a:r>
            <a:r>
              <a:rPr lang="en-US" dirty="0" smtClean="0"/>
              <a:t/>
            </a:r>
            <a:br>
              <a:rPr lang="en-US" dirty="0" smtClean="0"/>
            </a:br>
            <a:r>
              <a:rPr lang="en-US" dirty="0" smtClean="0"/>
              <a:t>ABB</a:t>
            </a:r>
          </a:p>
          <a:p>
            <a:r>
              <a:rPr lang="en-US" dirty="0" smtClean="0"/>
              <a:t>Philips</a:t>
            </a:r>
          </a:p>
          <a:p>
            <a:r>
              <a:rPr lang="en-US" dirty="0" smtClean="0"/>
              <a:t>NXP</a:t>
            </a:r>
            <a:endParaRPr lang="en-US" dirty="0" smtClean="0"/>
          </a:p>
          <a:p>
            <a:r>
              <a:rPr lang="en-US" dirty="0" smtClean="0"/>
              <a:t>Canon-Océ</a:t>
            </a:r>
          </a:p>
          <a:p>
            <a:r>
              <a:rPr lang="en-US" dirty="0" err="1" smtClean="0"/>
              <a:t>Kippen&amp;Zonen</a:t>
            </a:r>
            <a:endParaRPr lang="en-US" dirty="0" smtClean="0"/>
          </a:p>
          <a:p>
            <a:r>
              <a:rPr lang="en-US" dirty="0" err="1" smtClean="0"/>
              <a:t>Food&amp;Agriculture</a:t>
            </a:r>
            <a:r>
              <a:rPr lang="en-US" dirty="0" smtClean="0"/>
              <a:t> industry</a:t>
            </a:r>
          </a:p>
          <a:p>
            <a:r>
              <a:rPr lang="en-US" dirty="0" smtClean="0"/>
              <a:t>Packaging industry</a:t>
            </a:r>
          </a:p>
          <a:p>
            <a:endParaRPr lang="en-US"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4"/>
          <p:cNvSpPr txBox="1">
            <a:spLocks noChangeArrowheads="1"/>
          </p:cNvSpPr>
          <p:nvPr>
            <p:custDataLst>
              <p:tags r:id="rId2"/>
            </p:custDataLst>
          </p:nvPr>
        </p:nvSpPr>
        <p:spPr bwMode="auto">
          <a:xfrm>
            <a:off x="323528" y="261809"/>
            <a:ext cx="6408712" cy="430887"/>
          </a:xfrm>
          <a:prstGeom prst="rect">
            <a:avLst/>
          </a:prstGeom>
          <a:noFill/>
          <a:ln w="9525">
            <a:noFill/>
            <a:miter lim="800000"/>
            <a:headEnd/>
            <a:tailEnd/>
          </a:ln>
        </p:spPr>
        <p:txBody>
          <a:bodyPr wrap="square" lIns="0" tIns="0" rIns="0" bIns="0">
            <a:spAutoFit/>
          </a:bodyPr>
          <a:lstStyle/>
          <a:p>
            <a:pPr eaLnBrk="0" hangingPunct="0"/>
            <a:r>
              <a:rPr lang="en-US" sz="2800" b="1" dirty="0" smtClean="0">
                <a:solidFill>
                  <a:schemeClr val="tx2"/>
                </a:solidFill>
              </a:rPr>
              <a:t>Overview</a:t>
            </a:r>
            <a:endParaRPr lang="en-US" sz="2800" b="1" dirty="0">
              <a:solidFill>
                <a:schemeClr val="tx2"/>
              </a:solidFill>
            </a:endParaRPr>
          </a:p>
        </p:txBody>
      </p:sp>
      <p:sp>
        <p:nvSpPr>
          <p:cNvPr id="7" name="TextBox 6"/>
          <p:cNvSpPr txBox="1"/>
          <p:nvPr/>
        </p:nvSpPr>
        <p:spPr>
          <a:xfrm>
            <a:off x="395536" y="1412776"/>
            <a:ext cx="6917278" cy="4247317"/>
          </a:xfrm>
          <a:prstGeom prst="rect">
            <a:avLst/>
          </a:prstGeom>
          <a:noFill/>
        </p:spPr>
        <p:txBody>
          <a:bodyPr wrap="none" rtlCol="0">
            <a:spAutoFit/>
          </a:bodyPr>
          <a:lstStyle/>
          <a:p>
            <a:r>
              <a:rPr lang="en-US" b="1" dirty="0" smtClean="0"/>
              <a:t>Introduction</a:t>
            </a:r>
          </a:p>
          <a:p>
            <a:r>
              <a:rPr lang="en-US" dirty="0" smtClean="0"/>
              <a:t>	Terahertz unique properties</a:t>
            </a:r>
          </a:p>
          <a:p>
            <a:r>
              <a:rPr lang="en-US" dirty="0" smtClean="0"/>
              <a:t>	Technology evolution</a:t>
            </a:r>
          </a:p>
          <a:p>
            <a:r>
              <a:rPr lang="en-US" dirty="0" smtClean="0"/>
              <a:t>	Terahertz roadmap initiative</a:t>
            </a:r>
          </a:p>
          <a:p>
            <a:endParaRPr lang="en-US" dirty="0" smtClean="0"/>
          </a:p>
          <a:p>
            <a:r>
              <a:rPr lang="en-US" b="1" dirty="0" smtClean="0"/>
              <a:t>Miniaturized terahertz systems for imaging and spectroscopy</a:t>
            </a:r>
          </a:p>
          <a:p>
            <a:r>
              <a:rPr lang="en-US" dirty="0" smtClean="0"/>
              <a:t>	Nonlinear mixing in CMOS technology</a:t>
            </a:r>
          </a:p>
          <a:p>
            <a:r>
              <a:rPr lang="en-US" dirty="0" smtClean="0"/>
              <a:t>	Spectroscopic imaging camera</a:t>
            </a:r>
          </a:p>
          <a:p>
            <a:r>
              <a:rPr lang="en-US" dirty="0" smtClean="0"/>
              <a:t>	Spectroscopy system</a:t>
            </a:r>
          </a:p>
          <a:p>
            <a:r>
              <a:rPr lang="en-US" dirty="0" smtClean="0"/>
              <a:t>	3D </a:t>
            </a:r>
            <a:r>
              <a:rPr lang="en-US" dirty="0" err="1" smtClean="0"/>
              <a:t>microsystem</a:t>
            </a:r>
            <a:r>
              <a:rPr lang="en-US" dirty="0" smtClean="0"/>
              <a:t> integration</a:t>
            </a:r>
          </a:p>
          <a:p>
            <a:endParaRPr lang="en-US" dirty="0" smtClean="0"/>
          </a:p>
          <a:p>
            <a:r>
              <a:rPr lang="en-US" b="1" dirty="0" smtClean="0"/>
              <a:t>Free space network analyzer for application testing </a:t>
            </a:r>
          </a:p>
          <a:p>
            <a:endParaRPr lang="en-US" b="1" dirty="0" smtClean="0"/>
          </a:p>
          <a:p>
            <a:endParaRPr lang="en-US" dirty="0" smtClean="0"/>
          </a:p>
          <a:p>
            <a:r>
              <a:rPr lang="en-US" b="1" dirty="0" smtClean="0"/>
              <a:t>Conclusions</a:t>
            </a:r>
          </a:p>
        </p:txBody>
      </p:sp>
      <p:sp>
        <p:nvSpPr>
          <p:cNvPr id="4" name="Rectangle 3"/>
          <p:cNvSpPr/>
          <p:nvPr/>
        </p:nvSpPr>
        <p:spPr>
          <a:xfrm>
            <a:off x="251520" y="2708920"/>
            <a:ext cx="7704856" cy="158417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EXT BOX 2_SHAPECLASSPROTECTIONTYPE" val="47"/>
  <p:tag name="TEXT BOX 3_SHAPECLASSPROTECTIONTYPE" val="15"/>
  <p:tag name="TEXT BOX 4_SHAPECLASSPROTECTIONTYPE" val="47"/>
  <p:tag name="SHAPESETGROUPCLASSNAME" val="ShapeSetGroup2"/>
  <p:tag name="SHAPESETCLASSNAME" val="TITLEBLANK"/>
  <p:tag name="COLORSETGROUPCLASSNAME" val="ColorSetGroupLight"/>
  <p:tag name="COLORSETCLASSNAME" val="ColorSet1"/>
  <p:tag name="STYLESETGROUPCLASSNAME" val="StyleSetGroup1"/>
  <p:tag name="MAPNAME" val="Map1"/>
  <p:tag name="CFG.LAYOUT" val="Default"/>
  <p:tag name="CONFIG" val="Default"/>
  <p:tag name="MLI" val="1"/>
  <p:tag name="ML_1" val="Phi"/>
  <p:tag name="FIELDS.INITIALIZED" val="1"/>
  <p:tag name="FONTSETGROUPCLASSNAME" val="FontSetGroup2"/>
</p:tagLst>
</file>

<file path=ppt/tags/tag10.xml><?xml version="1.0" encoding="utf-8"?>
<p:tagLst xmlns:a="http://schemas.openxmlformats.org/drawingml/2006/main" xmlns:r="http://schemas.openxmlformats.org/officeDocument/2006/relationships" xmlns:p="http://schemas.openxmlformats.org/presentationml/2006/main">
  <p:tag name="COLORSETCLASSNAME" val="ColorSet1"/>
  <p:tag name="COLORS" val="-2;-2;-2;-2;-1"/>
</p:tagLst>
</file>

<file path=ppt/tags/tag11.xml><?xml version="1.0" encoding="utf-8"?>
<p:tagLst xmlns:a="http://schemas.openxmlformats.org/drawingml/2006/main" xmlns:r="http://schemas.openxmlformats.org/officeDocument/2006/relationships" xmlns:p="http://schemas.openxmlformats.org/presentationml/2006/main">
  <p:tag name="ML_1" val="Phi"/>
  <p:tag name="FIELDS.INITIALIZED" val="1"/>
  <p:tag name="SHAPESETGROUPCLASSNAME" val="ShapeSetGroup2"/>
  <p:tag name="SHAPESETCLASSNAME" val="TITLECONTENT"/>
  <p:tag name="COLORSETGROUPCLASSNAME" val="ColorSetGroupLight"/>
  <p:tag name="COLORSETCLASSNAME" val="ColorSet1"/>
  <p:tag name="FONTSETGROUPCLASSNAME" val="FontSetGroup2"/>
  <p:tag name="STYLESETGROUPCLASSNAME" val="StyleSetGroup1"/>
  <p:tag name="MAPNAME" val="Map1"/>
  <p:tag name="CFG.LAYOUT" val="Default"/>
  <p:tag name="MLI" val="1"/>
  <p:tag name="CONTENT PLACEHOLDER 9_SHAPECLASSPROTECTIONTYPE" val="0"/>
  <p:tag name="TITLE 1_SHAPECLASSPROTECTIONTYPE" val="0"/>
</p:tagLst>
</file>

<file path=ppt/tags/tag12.xml><?xml version="1.0" encoding="utf-8"?>
<p:tagLst xmlns:a="http://schemas.openxmlformats.org/drawingml/2006/main" xmlns:r="http://schemas.openxmlformats.org/officeDocument/2006/relationships" xmlns:p="http://schemas.openxmlformats.org/presentationml/2006/main">
  <p:tag name="FONT" val="SlideTitleFont"/>
  <p:tag name="FONTSETCLASSNAME" val="FontSet1"/>
  <p:tag name="COLORSETCLASSNAME" val="ColorSet1"/>
  <p:tag name="MLI" val="1"/>
  <p:tag name="SHAPESETGROUPCLASSNAME" val="ShapeSetGroup2"/>
  <p:tag name="SHAPESETCLASSNAME" val="TITLECONTENT"/>
  <p:tag name="COLORSETGROUPCLASSNAME" val="ColorSetGroupLight"/>
  <p:tag name="FONTSETGROUPCLASSNAME" val="FontSetGroup2"/>
  <p:tag name="SHAPECLASSNAME" val="TitleOnSlide"/>
  <p:tag name="SHAPECLASSPROTECTIONTYPE" val="0"/>
  <p:tag name="COLORS" val="-2;-2;-2;-2;SlideTextFontColor;-2"/>
</p:tagLst>
</file>

<file path=ppt/tags/tag13.xml><?xml version="1.0" encoding="utf-8"?>
<p:tagLst xmlns:a="http://schemas.openxmlformats.org/drawingml/2006/main" xmlns:r="http://schemas.openxmlformats.org/officeDocument/2006/relationships" xmlns:p="http://schemas.openxmlformats.org/presentationml/2006/main">
  <p:tag name="TEXT BOX 2_SHAPECLASSPROTECTIONTYPE" val="47"/>
  <p:tag name="TEXT BOX 3_SHAPECLASSPROTECTIONTYPE" val="15"/>
  <p:tag name="TEXT BOX 4_SHAPECLASSPROTECTIONTYPE" val="47"/>
  <p:tag name="SHAPESETGROUPCLASSNAME" val="ShapeSetGroup2"/>
  <p:tag name="SHAPESETCLASSNAME" val="TITLEBLANK"/>
  <p:tag name="COLORSETGROUPCLASSNAME" val="ColorSetGroupLight"/>
  <p:tag name="COLORSETCLASSNAME" val="ColorSet1"/>
  <p:tag name="STYLESETGROUPCLASSNAME" val="StyleSetGroup1"/>
  <p:tag name="MAPNAME" val="Map1"/>
  <p:tag name="CFG.LAYOUT" val="Default"/>
  <p:tag name="CONFIG" val="Default"/>
  <p:tag name="MLI" val="1"/>
  <p:tag name="ML_1" val="Phi"/>
  <p:tag name="FIELDS.INITIALIZED" val="1"/>
  <p:tag name="FONTSETGROUPCLASSNAME" val="FontSetGroup2"/>
</p:tagLst>
</file>

<file path=ppt/tags/tag14.xml><?xml version="1.0" encoding="utf-8"?>
<p:tagLst xmlns:a="http://schemas.openxmlformats.org/drawingml/2006/main" xmlns:r="http://schemas.openxmlformats.org/officeDocument/2006/relationships" xmlns:p="http://schemas.openxmlformats.org/presentationml/2006/main">
  <p:tag name="COLORSETCLASSNAME" val="ColorSet1"/>
  <p:tag name="COLORS" val="-2;-2;-2;-2;-1"/>
</p:tagLst>
</file>

<file path=ppt/tags/tag15.xml><?xml version="1.0" encoding="utf-8"?>
<p:tagLst xmlns:a="http://schemas.openxmlformats.org/drawingml/2006/main" xmlns:r="http://schemas.openxmlformats.org/officeDocument/2006/relationships" xmlns:p="http://schemas.openxmlformats.org/presentationml/2006/main">
  <p:tag name="ML_1" val="Phi"/>
  <p:tag name="FIELDS.INITIALIZED" val="1"/>
  <p:tag name="SHAPESETGROUPCLASSNAME" val="ShapeSetGroup2"/>
  <p:tag name="SHAPESETCLASSNAME" val="TITLECONTENT"/>
  <p:tag name="COLORSETGROUPCLASSNAME" val="ColorSetGroupLight"/>
  <p:tag name="COLORSETCLASSNAME" val="ColorSet1"/>
  <p:tag name="FONTSETGROUPCLASSNAME" val="FontSetGroup2"/>
  <p:tag name="STYLESETGROUPCLASSNAME" val="StyleSetGroup1"/>
  <p:tag name="MAPNAME" val="Map1"/>
  <p:tag name="CFG.LAYOUT" val="Default"/>
  <p:tag name="MLI" val="1"/>
  <p:tag name="CONTENT PLACEHOLDER 9_SHAPECLASSPROTECTIONTYPE" val="0"/>
  <p:tag name="TITLE 1_SHAPECLASSPROTECTIONTYPE" val="0"/>
</p:tagLst>
</file>

<file path=ppt/tags/tag16.xml><?xml version="1.0" encoding="utf-8"?>
<p:tagLst xmlns:a="http://schemas.openxmlformats.org/drawingml/2006/main" xmlns:r="http://schemas.openxmlformats.org/officeDocument/2006/relationships" xmlns:p="http://schemas.openxmlformats.org/presentationml/2006/main">
  <p:tag name="FONT" val="SlideTitleFont"/>
  <p:tag name="FONTSETCLASSNAME" val="FontSet1"/>
  <p:tag name="COLORSETCLASSNAME" val="ColorSet1"/>
  <p:tag name="MLI" val="1"/>
  <p:tag name="SHAPESETGROUPCLASSNAME" val="ShapeSetGroup2"/>
  <p:tag name="SHAPESETCLASSNAME" val="TITLECONTENT"/>
  <p:tag name="COLORSETGROUPCLASSNAME" val="ColorSetGroupLight"/>
  <p:tag name="FONTSETGROUPCLASSNAME" val="FontSetGroup2"/>
  <p:tag name="SHAPECLASSNAME" val="TitleOnSlide"/>
  <p:tag name="SHAPECLASSPROTECTIONTYPE" val="0"/>
  <p:tag name="COLORS" val="-2;-2;-2;-2;SlideTextFontColor;-2"/>
</p:tagLst>
</file>

<file path=ppt/tags/tag17.xml><?xml version="1.0" encoding="utf-8"?>
<p:tagLst xmlns:a="http://schemas.openxmlformats.org/drawingml/2006/main" xmlns:r="http://schemas.openxmlformats.org/officeDocument/2006/relationships" xmlns:p="http://schemas.openxmlformats.org/presentationml/2006/main">
  <p:tag name="TEXT BOX 2_SHAPECLASSPROTECTIONTYPE" val="47"/>
  <p:tag name="TEXT BOX 3_SHAPECLASSPROTECTIONTYPE" val="15"/>
  <p:tag name="TEXT BOX 4_SHAPECLASSPROTECTIONTYPE" val="47"/>
  <p:tag name="SHAPESETGROUPCLASSNAME" val="ShapeSetGroup2"/>
  <p:tag name="SHAPESETCLASSNAME" val="TITLEBLANK"/>
  <p:tag name="COLORSETGROUPCLASSNAME" val="ColorSetGroupLight"/>
  <p:tag name="COLORSETCLASSNAME" val="ColorSet1"/>
  <p:tag name="STYLESETGROUPCLASSNAME" val="StyleSetGroup1"/>
  <p:tag name="MAPNAME" val="Map1"/>
  <p:tag name="CFG.LAYOUT" val="Default"/>
  <p:tag name="CONFIG" val="Default"/>
  <p:tag name="MLI" val="1"/>
  <p:tag name="ML_1" val="Phi"/>
  <p:tag name="FIELDS.INITIALIZED" val="1"/>
  <p:tag name="FONTSETGROUPCLASSNAME" val="FontSetGroup2"/>
</p:tagLst>
</file>

<file path=ppt/tags/tag18.xml><?xml version="1.0" encoding="utf-8"?>
<p:tagLst xmlns:a="http://schemas.openxmlformats.org/drawingml/2006/main" xmlns:r="http://schemas.openxmlformats.org/officeDocument/2006/relationships" xmlns:p="http://schemas.openxmlformats.org/presentationml/2006/main">
  <p:tag name="COLORSETCLASSNAME" val="ColorSet1"/>
  <p:tag name="COLORS" val="-2;-2;-2;-2;-1"/>
</p:tagLst>
</file>

<file path=ppt/tags/tag19.xml><?xml version="1.0" encoding="utf-8"?>
<p:tagLst xmlns:a="http://schemas.openxmlformats.org/drawingml/2006/main" xmlns:r="http://schemas.openxmlformats.org/officeDocument/2006/relationships" xmlns:p="http://schemas.openxmlformats.org/presentationml/2006/main">
  <p:tag name="TEXT BOX 2_SHAPECLASSPROTECTIONTYPE" val="47"/>
  <p:tag name="TEXT BOX 3_SHAPECLASSPROTECTIONTYPE" val="15"/>
  <p:tag name="TEXT BOX 4_SHAPECLASSPROTECTIONTYPE" val="47"/>
  <p:tag name="SHAPESETGROUPCLASSNAME" val="ShapeSetGroup2"/>
  <p:tag name="SHAPESETCLASSNAME" val="TITLEBLANK"/>
  <p:tag name="COLORSETGROUPCLASSNAME" val="ColorSetGroupLight"/>
  <p:tag name="COLORSETCLASSNAME" val="ColorSet1"/>
  <p:tag name="STYLESETGROUPCLASSNAME" val="StyleSetGroup1"/>
  <p:tag name="MAPNAME" val="Map1"/>
  <p:tag name="CFG.LAYOUT" val="Default"/>
  <p:tag name="CONFIG" val="Default"/>
  <p:tag name="MLI" val="1"/>
  <p:tag name="ML_1" val="Phi"/>
  <p:tag name="FIELDS.INITIALIZED" val="1"/>
  <p:tag name="FONTSETGROUPCLASSNAME" val="FontSetGroup2"/>
</p:tagLst>
</file>

<file path=ppt/tags/tag2.xml><?xml version="1.0" encoding="utf-8"?>
<p:tagLst xmlns:a="http://schemas.openxmlformats.org/drawingml/2006/main" xmlns:r="http://schemas.openxmlformats.org/officeDocument/2006/relationships" xmlns:p="http://schemas.openxmlformats.org/presentationml/2006/main">
  <p:tag name="COLORSETCLASSNAME" val="ColorSet1"/>
  <p:tag name="COLORS" val="-2;-2;-2;-2;-1"/>
</p:tagLst>
</file>

<file path=ppt/tags/tag20.xml><?xml version="1.0" encoding="utf-8"?>
<p:tagLst xmlns:a="http://schemas.openxmlformats.org/drawingml/2006/main" xmlns:r="http://schemas.openxmlformats.org/officeDocument/2006/relationships" xmlns:p="http://schemas.openxmlformats.org/presentationml/2006/main">
  <p:tag name="COLORSETCLASSNAME" val="ColorSet1"/>
  <p:tag name="COLORS" val="-2;-2;-2;-2;-1"/>
</p:tagLst>
</file>

<file path=ppt/tags/tag3.xml><?xml version="1.0" encoding="utf-8"?>
<p:tagLst xmlns:a="http://schemas.openxmlformats.org/drawingml/2006/main" xmlns:r="http://schemas.openxmlformats.org/officeDocument/2006/relationships" xmlns:p="http://schemas.openxmlformats.org/presentationml/2006/main">
  <p:tag name="TEXT BOX 2_SHAPECLASSPROTECTIONTYPE" val="47"/>
  <p:tag name="TEXT BOX 3_SHAPECLASSPROTECTIONTYPE" val="15"/>
  <p:tag name="TEXT BOX 4_SHAPECLASSPROTECTIONTYPE" val="47"/>
  <p:tag name="SHAPESETGROUPCLASSNAME" val="ShapeSetGroup2"/>
  <p:tag name="SHAPESETCLASSNAME" val="TITLEBLANK"/>
  <p:tag name="COLORSETGROUPCLASSNAME" val="ColorSetGroupLight"/>
  <p:tag name="COLORSETCLASSNAME" val="ColorSet1"/>
  <p:tag name="STYLESETGROUPCLASSNAME" val="StyleSetGroup1"/>
  <p:tag name="MAPNAME" val="Map1"/>
  <p:tag name="CFG.LAYOUT" val="Default"/>
  <p:tag name="CONFIG" val="Default"/>
  <p:tag name="MLI" val="1"/>
  <p:tag name="ML_1" val="Phi"/>
  <p:tag name="FIELDS.INITIALIZED" val="1"/>
  <p:tag name="FONTSETGROUPCLASSNAME" val="FontSetGroup2"/>
</p:tagLst>
</file>

<file path=ppt/tags/tag4.xml><?xml version="1.0" encoding="utf-8"?>
<p:tagLst xmlns:a="http://schemas.openxmlformats.org/drawingml/2006/main" xmlns:r="http://schemas.openxmlformats.org/officeDocument/2006/relationships" xmlns:p="http://schemas.openxmlformats.org/presentationml/2006/main">
  <p:tag name="COLORSETCLASSNAME" val="ColorSet1"/>
  <p:tag name="COLORS" val="-2;-2;-2;-2;-1"/>
</p:tagLst>
</file>

<file path=ppt/tags/tag5.xml><?xml version="1.0" encoding="utf-8"?>
<p:tagLst xmlns:a="http://schemas.openxmlformats.org/drawingml/2006/main" xmlns:r="http://schemas.openxmlformats.org/officeDocument/2006/relationships" xmlns:p="http://schemas.openxmlformats.org/presentationml/2006/main">
  <p:tag name="COLORSETCLASSNAME" val="ColorSet1"/>
  <p:tag name="COLORS" val="-2;-2;-2;-2;-1"/>
</p:tagLst>
</file>

<file path=ppt/tags/tag6.xml><?xml version="1.0" encoding="utf-8"?>
<p:tagLst xmlns:a="http://schemas.openxmlformats.org/drawingml/2006/main" xmlns:r="http://schemas.openxmlformats.org/officeDocument/2006/relationships" xmlns:p="http://schemas.openxmlformats.org/presentationml/2006/main">
  <p:tag name="TEXT BOX 2_SHAPECLASSPROTECTIONTYPE" val="47"/>
  <p:tag name="TEXT BOX 3_SHAPECLASSPROTECTIONTYPE" val="15"/>
  <p:tag name="TEXT BOX 4_SHAPECLASSPROTECTIONTYPE" val="47"/>
  <p:tag name="SHAPESETGROUPCLASSNAME" val="ShapeSetGroup2"/>
  <p:tag name="SHAPESETCLASSNAME" val="TITLEBLANK"/>
  <p:tag name="COLORSETGROUPCLASSNAME" val="ColorSetGroupLight"/>
  <p:tag name="COLORSETCLASSNAME" val="ColorSet1"/>
  <p:tag name="STYLESETGROUPCLASSNAME" val="StyleSetGroup1"/>
  <p:tag name="MAPNAME" val="Map1"/>
  <p:tag name="CFG.LAYOUT" val="Default"/>
  <p:tag name="CONFIG" val="Default"/>
  <p:tag name="MLI" val="1"/>
  <p:tag name="ML_1" val="Phi"/>
  <p:tag name="FIELDS.INITIALIZED" val="1"/>
  <p:tag name="FONTSETGROUPCLASSNAME" val="FontSetGroup2"/>
</p:tagLst>
</file>

<file path=ppt/tags/tag7.xml><?xml version="1.0" encoding="utf-8"?>
<p:tagLst xmlns:a="http://schemas.openxmlformats.org/drawingml/2006/main" xmlns:r="http://schemas.openxmlformats.org/officeDocument/2006/relationships" xmlns:p="http://schemas.openxmlformats.org/presentationml/2006/main">
  <p:tag name="COLORSETCLASSNAME" val="ColorSet1"/>
  <p:tag name="COLORS" val="-2;-2;-2;-2;-1"/>
</p:tagLst>
</file>

<file path=ppt/tags/tag8.xml><?xml version="1.0" encoding="utf-8"?>
<p:tagLst xmlns:a="http://schemas.openxmlformats.org/drawingml/2006/main" xmlns:r="http://schemas.openxmlformats.org/officeDocument/2006/relationships" xmlns:p="http://schemas.openxmlformats.org/presentationml/2006/main">
  <p:tag name="COLORSETCLASSNAME" val="ColorSet1"/>
  <p:tag name="COLORS" val="-2;-2;-2;-2;-1"/>
</p:tagLst>
</file>

<file path=ppt/tags/tag9.xml><?xml version="1.0" encoding="utf-8"?>
<p:tagLst xmlns:a="http://schemas.openxmlformats.org/drawingml/2006/main" xmlns:r="http://schemas.openxmlformats.org/officeDocument/2006/relationships" xmlns:p="http://schemas.openxmlformats.org/presentationml/2006/main">
  <p:tag name="TEXT BOX 2_SHAPECLASSPROTECTIONTYPE" val="47"/>
  <p:tag name="TEXT BOX 3_SHAPECLASSPROTECTIONTYPE" val="15"/>
  <p:tag name="TEXT BOX 4_SHAPECLASSPROTECTIONTYPE" val="47"/>
  <p:tag name="SHAPESETGROUPCLASSNAME" val="ShapeSetGroup2"/>
  <p:tag name="SHAPESETCLASSNAME" val="TITLEBLANK"/>
  <p:tag name="COLORSETGROUPCLASSNAME" val="ColorSetGroupLight"/>
  <p:tag name="COLORSETCLASSNAME" val="ColorSet1"/>
  <p:tag name="STYLESETGROUPCLASSNAME" val="StyleSetGroup1"/>
  <p:tag name="MAPNAME" val="Map1"/>
  <p:tag name="CFG.LAYOUT" val="Default"/>
  <p:tag name="CONFIG" val="Default"/>
  <p:tag name="MLI" val="1"/>
  <p:tag name="ML_1" val="Phi"/>
  <p:tag name="FIELDS.INITIALIZED" val="1"/>
  <p:tag name="FONTSETGROUPCLASSNAME" val="FontSetGroup2"/>
</p:tagLst>
</file>

<file path=ppt/theme/theme1.xml><?xml version="1.0" encoding="utf-8"?>
<a:theme xmlns:a="http://schemas.openxmlformats.org/drawingml/2006/main" name="Theme1">
  <a:themeElements>
    <a:clrScheme name="TUe special cyan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fontScheme name="TUe special cya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Ue special cyan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ue transparant">
  <a:themeElements>
    <a:clrScheme name="Blue transparant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fontScheme name="Blue transpara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ue transparant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ue photo">
  <a:themeElements>
    <a:clrScheme name="Blue photo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fontScheme name="Blue phot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ue photo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Blue bullets">
  <a:themeElements>
    <a:clrScheme name="Blue bullets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fontScheme name="Blue bulle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ue bullets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Cyan bullets">
  <a:themeElements>
    <a:clrScheme name="Cyan bullets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fontScheme name="Cyan bulle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yan bullets 1">
        <a:dk1>
          <a:srgbClr val="101073"/>
        </a:dk1>
        <a:lt1>
          <a:srgbClr val="0066CC"/>
        </a:lt1>
        <a:dk2>
          <a:srgbClr val="FFFFFF"/>
        </a:dk2>
        <a:lt2>
          <a:srgbClr val="FF9A00"/>
        </a:lt2>
        <a:accent1>
          <a:srgbClr val="00AEEF"/>
        </a:accent1>
        <a:accent2>
          <a:srgbClr val="D6004A"/>
        </a:accent2>
        <a:accent3>
          <a:srgbClr val="AAB8E2"/>
        </a:accent3>
        <a:accent4>
          <a:srgbClr val="0C0C61"/>
        </a:accent4>
        <a:accent5>
          <a:srgbClr val="AAD3F6"/>
        </a:accent5>
        <a:accent6>
          <a:srgbClr val="C20042"/>
        </a:accent6>
        <a:hlink>
          <a:srgbClr val="AD20AD"/>
        </a:hlink>
        <a:folHlink>
          <a:srgbClr val="7FC241"/>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1989</TotalTime>
  <Words>1476</Words>
  <Application>Microsoft Office PowerPoint</Application>
  <PresentationFormat>On-screen Show (4:3)</PresentationFormat>
  <Paragraphs>456</Paragraphs>
  <Slides>61</Slides>
  <Notes>3</Notes>
  <HiddenSlides>2</HiddenSlides>
  <MMClips>0</MMClips>
  <ScaleCrop>false</ScaleCrop>
  <HeadingPairs>
    <vt:vector size="6" baseType="variant">
      <vt:variant>
        <vt:lpstr>Theme</vt:lpstr>
      </vt:variant>
      <vt:variant>
        <vt:i4>5</vt:i4>
      </vt:variant>
      <vt:variant>
        <vt:lpstr>Embedded OLE Servers</vt:lpstr>
      </vt:variant>
      <vt:variant>
        <vt:i4>2</vt:i4>
      </vt:variant>
      <vt:variant>
        <vt:lpstr>Slide Titles</vt:lpstr>
      </vt:variant>
      <vt:variant>
        <vt:i4>61</vt:i4>
      </vt:variant>
    </vt:vector>
  </HeadingPairs>
  <TitlesOfParts>
    <vt:vector size="68" baseType="lpstr">
      <vt:lpstr>Theme1</vt:lpstr>
      <vt:lpstr>Blue transparant</vt:lpstr>
      <vt:lpstr>Blue photo</vt:lpstr>
      <vt:lpstr>Blue bullets</vt:lpstr>
      <vt:lpstr>Cyan bullets</vt:lpstr>
      <vt:lpstr>Equation</vt:lpstr>
      <vt:lpstr>Visio</vt:lpstr>
      <vt:lpstr>CMOS based terahertz instrumentation for imaging and spectroscopy  TIPP, 2nd of June 2014 </vt:lpstr>
      <vt:lpstr>Slide 2</vt:lpstr>
      <vt:lpstr>Slide 3</vt:lpstr>
      <vt:lpstr>Terahertz characterization techniques</vt:lpstr>
      <vt:lpstr>Professional and consumer applications</vt:lpstr>
      <vt:lpstr>Terahertz for large science</vt:lpstr>
      <vt:lpstr>Slide 7</vt:lpstr>
      <vt:lpstr>Dutch terahertz roadmap initiative</vt:lpstr>
      <vt:lpstr>Slide 9</vt:lpstr>
      <vt:lpstr>Research on miniaturized THz systems</vt:lpstr>
      <vt:lpstr>Frequency limits of CMOS transistors</vt:lpstr>
      <vt:lpstr>Terahertz generation and detection</vt:lpstr>
      <vt:lpstr>Self-mixing in CMOS transistors</vt:lpstr>
      <vt:lpstr>2012: World’s first CMOS terahertz camera</vt:lpstr>
      <vt:lpstr>Key specs of the CMOS terahertz camera</vt:lpstr>
      <vt:lpstr>Schottky diodes in CMOS: cross section</vt:lpstr>
      <vt:lpstr>Schottky diodes in CMOS: Reverse bias diode model</vt:lpstr>
      <vt:lpstr>Slide 18</vt:lpstr>
      <vt:lpstr>NLTL: Measurement Results</vt:lpstr>
      <vt:lpstr>Nonlinear transmission line transmitter</vt:lpstr>
      <vt:lpstr>Terahertz imaging with NLTL source</vt:lpstr>
      <vt:lpstr>On-chip sub-THz generator and sampler</vt:lpstr>
      <vt:lpstr>Output spectrum of nonlinear transmission line</vt:lpstr>
      <vt:lpstr>Hybrid integration concept</vt:lpstr>
      <vt:lpstr>Terahertz microsystem: Dynamic range</vt:lpstr>
      <vt:lpstr>Slide 26</vt:lpstr>
      <vt:lpstr>270 GHz to 370 GHz free space network analyzer</vt:lpstr>
      <vt:lpstr>Free space Network analyzer</vt:lpstr>
      <vt:lpstr>Amplitude images at 345 GHz</vt:lpstr>
      <vt:lpstr>Conclusions</vt:lpstr>
      <vt:lpstr>Slide 31</vt:lpstr>
      <vt:lpstr>Extra Slides</vt:lpstr>
      <vt:lpstr>Teraview: CW Spectra 400</vt:lpstr>
      <vt:lpstr>Synview: Electronic single pixel terahertz systems</vt:lpstr>
      <vt:lpstr>Non-destructive testing techniques (NDT)</vt:lpstr>
      <vt:lpstr>Automotive paint: www.teraview.com</vt:lpstr>
      <vt:lpstr>Layer thickness: Fraunhofer Institute, 2011</vt:lpstr>
      <vt:lpstr>Medical drug release, coating control, Teraview</vt:lpstr>
      <vt:lpstr>Wood industry: Oriented strand board</vt:lpstr>
      <vt:lpstr>Spectroscopy example: DNA analysis</vt:lpstr>
      <vt:lpstr>THz market</vt:lpstr>
      <vt:lpstr>Current single pixel THz systems</vt:lpstr>
      <vt:lpstr>Current single pixel THz systems</vt:lpstr>
      <vt:lpstr>CMOS terahertz: multipixel arrays</vt:lpstr>
      <vt:lpstr>CMOS Schottky diodes: electrode layout</vt:lpstr>
      <vt:lpstr>Cut-off frequency of diodes in 65 nm CMOS</vt:lpstr>
      <vt:lpstr>Effect of the stray capacitance</vt:lpstr>
      <vt:lpstr>Broadband THz spectrometer in CMOS electronics</vt:lpstr>
      <vt:lpstr>Broadband signal generation with NLTLs</vt:lpstr>
      <vt:lpstr>Nonlinear transmission line in CMOS</vt:lpstr>
      <vt:lpstr>CMOS NLTL fabrication Commercial 65-nm CMOS technology</vt:lpstr>
      <vt:lpstr>Schematic of the Sample-and-hold-circuit</vt:lpstr>
      <vt:lpstr>Broadband THz spectrometer in CMOS electronics</vt:lpstr>
      <vt:lpstr>Differentiator and Sampling bridge</vt:lpstr>
      <vt:lpstr>CMOS Sampling bridge design &amp; layout</vt:lpstr>
      <vt:lpstr>Details of the developed sampler layout</vt:lpstr>
      <vt:lpstr>Time-domain measurements of the sampler</vt:lpstr>
      <vt:lpstr>Hybrid integration concept</vt:lpstr>
      <vt:lpstr>Slide 59</vt:lpstr>
      <vt:lpstr>Slide 60</vt:lpstr>
      <vt:lpstr>Toptica and Heinrich Hertz institute Berlin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Contributions to  “Components and Circuits”  from 3TU</dc:title>
  <dc:creator>Peter Baltus</dc:creator>
  <cp:lastModifiedBy>Marion Matters</cp:lastModifiedBy>
  <cp:revision>332</cp:revision>
  <dcterms:created xsi:type="dcterms:W3CDTF">2012-03-19T19:45:51Z</dcterms:created>
  <dcterms:modified xsi:type="dcterms:W3CDTF">2014-06-02T09:37:37Z</dcterms:modified>
</cp:coreProperties>
</file>