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57" r:id="rId2"/>
    <p:sldId id="363" r:id="rId3"/>
    <p:sldId id="285" r:id="rId4"/>
    <p:sldId id="364" r:id="rId5"/>
    <p:sldId id="287" r:id="rId6"/>
    <p:sldId id="369" r:id="rId7"/>
    <p:sldId id="297" r:id="rId8"/>
    <p:sldId id="260" r:id="rId9"/>
    <p:sldId id="384" r:id="rId10"/>
    <p:sldId id="395" r:id="rId11"/>
    <p:sldId id="344" r:id="rId12"/>
    <p:sldId id="396" r:id="rId13"/>
    <p:sldId id="392" r:id="rId14"/>
    <p:sldId id="397" r:id="rId15"/>
    <p:sldId id="386" r:id="rId16"/>
    <p:sldId id="403" r:id="rId17"/>
    <p:sldId id="398" r:id="rId18"/>
    <p:sldId id="393" r:id="rId19"/>
    <p:sldId id="394" r:id="rId20"/>
    <p:sldId id="400" r:id="rId21"/>
    <p:sldId id="401" r:id="rId22"/>
    <p:sldId id="402" r:id="rId23"/>
    <p:sldId id="399" r:id="rId24"/>
    <p:sldId id="335" r:id="rId25"/>
    <p:sldId id="390" r:id="rId26"/>
    <p:sldId id="385" r:id="rId27"/>
    <p:sldId id="341" r:id="rId28"/>
    <p:sldId id="383" r:id="rId29"/>
    <p:sldId id="337" r:id="rId30"/>
    <p:sldId id="322" r:id="rId31"/>
    <p:sldId id="288" r:id="rId32"/>
    <p:sldId id="327" r:id="rId33"/>
    <p:sldId id="380" r:id="rId34"/>
    <p:sldId id="381" r:id="rId35"/>
    <p:sldId id="367" r:id="rId36"/>
    <p:sldId id="336" r:id="rId37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3399FF"/>
    <a:srgbClr val="FF0066"/>
    <a:srgbClr val="FFFFCC"/>
    <a:srgbClr val="CCFF99"/>
    <a:srgbClr val="FFFF99"/>
    <a:srgbClr val="CC0000"/>
    <a:srgbClr val="660033"/>
    <a:srgbClr val="CCCC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07" autoAdjust="0"/>
  </p:normalViewPr>
  <p:slideViewPr>
    <p:cSldViewPr snapToGrid="0">
      <p:cViewPr>
        <p:scale>
          <a:sx n="99" d="100"/>
          <a:sy n="99" d="100"/>
        </p:scale>
        <p:origin x="-14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36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3" Type="http://schemas.openxmlformats.org/officeDocument/2006/relationships/image" Target="../media/image36.wmf"/><Relationship Id="rId7" Type="http://schemas.openxmlformats.org/officeDocument/2006/relationships/image" Target="../media/image40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6" Type="http://schemas.openxmlformats.org/officeDocument/2006/relationships/image" Target="../media/image39.wmf"/><Relationship Id="rId5" Type="http://schemas.openxmlformats.org/officeDocument/2006/relationships/image" Target="../media/image38.wmf"/><Relationship Id="rId4" Type="http://schemas.openxmlformats.org/officeDocument/2006/relationships/image" Target="../media/image37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image" Target="../media/image4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22F7AE4F-DD2C-40A9-B17B-1AAF73D5D76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13256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4BAB505F-DB8E-4811-AE7C-A472B5841D3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90960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B487053-6B11-44D9-8FBA-998276FF57EA}" type="slidenum">
              <a:rPr lang="en-GB" smtClean="0"/>
              <a:pPr>
                <a:defRPr/>
              </a:pPr>
              <a:t>1</a:t>
            </a:fld>
            <a:endParaRPr lang="en-GB" dirty="0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6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59D13C-C5B1-4083-B6E3-29AD62BF664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4810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57D9E-002B-4171-A9E0-191EEA8F3A4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96310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9100" y="196850"/>
            <a:ext cx="2195513" cy="58991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9390" y="196850"/>
            <a:ext cx="6437312" cy="58991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08E8C-AE66-4B96-AC6E-43D128EC57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72819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>
                <a:latin typeface="Arial Rounded MT Bold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E92556-6375-426A-8DDD-803A88B88961}" type="slidenum">
              <a:rPr lang="en-GB" smtClean="0"/>
              <a:pPr>
                <a:defRPr/>
              </a:pPr>
              <a:t>‹#›</a:t>
            </a:fld>
            <a:r>
              <a:rPr lang="en-GB" dirty="0" smtClean="0"/>
              <a:t>/23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2865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4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8BFEB0-FA4B-44E8-9A70-5C03DFE774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0801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388" y="1341438"/>
            <a:ext cx="4316412" cy="4754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6" y="1341438"/>
            <a:ext cx="4316413" cy="4754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20A46-7FD6-4A2F-8479-CA8DD66AF411}" type="slidenum">
              <a:rPr lang="en-GB" smtClean="0"/>
              <a:pPr>
                <a:defRPr/>
              </a:pPr>
              <a:t>‹#›</a:t>
            </a:fld>
            <a:r>
              <a:rPr lang="en-GB" dirty="0" smtClean="0"/>
              <a:t>/23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98151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8456C7-E86B-4351-8D5A-5DB7940A021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833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>
                <a:latin typeface="Arial Rounded MT Bold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94EB97-F6DF-41F7-B5CA-6EE166805676}" type="slidenum">
              <a:rPr lang="en-GB" smtClean="0"/>
              <a:pPr>
                <a:defRPr/>
              </a:pPr>
              <a:t>‹#›</a:t>
            </a:fld>
            <a:r>
              <a:rPr lang="en-GB" dirty="0" smtClean="0"/>
              <a:t>/23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4246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357FE2-2394-4316-9FAB-2F0F839AED6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946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9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959A0A-E2EA-4CF4-ABFE-6E49365694E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763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505330-FF67-4000-BAE4-425FC732D6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7020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341438"/>
            <a:ext cx="8785225" cy="475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  <a:endParaRPr lang="en-GB" altLang="en-US" dirty="0" smtClean="0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76375" y="196850"/>
            <a:ext cx="7488238" cy="94456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16013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Helvetica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Helvetica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Helvetica" pitchFamily="34" charset="0"/>
                <a:cs typeface="+mn-cs"/>
              </a:defRPr>
            </a:lvl1pPr>
          </a:lstStyle>
          <a:p>
            <a:pPr>
              <a:defRPr/>
            </a:pPr>
            <a:fld id="{9F121102-BFD1-4CD1-8FA7-AAC45E140AF3}" type="slidenum">
              <a:rPr lang="en-GB" smtClean="0"/>
              <a:pPr>
                <a:defRPr/>
              </a:pPr>
              <a:t>‹#›</a:t>
            </a:fld>
            <a:r>
              <a:rPr lang="en-GB" dirty="0" smtClean="0"/>
              <a:t>/23</a:t>
            </a:r>
            <a:endParaRPr lang="en-GB" dirty="0"/>
          </a:p>
        </p:txBody>
      </p:sp>
      <p:pic>
        <p:nvPicPr>
          <p:cNvPr id="1031" name="Picture 7" descr="lhcblogo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1296987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12" descr="STFC CMYK-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6180138"/>
            <a:ext cx="2444750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rgbClr val="0033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8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13" Type="http://schemas.openxmlformats.org/officeDocument/2006/relationships/oleObject" Target="../embeddings/oleObject7.bin"/><Relationship Id="rId18" Type="http://schemas.openxmlformats.org/officeDocument/2006/relationships/image" Target="../media/image41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12" Type="http://schemas.openxmlformats.org/officeDocument/2006/relationships/image" Target="../media/image38.wmf"/><Relationship Id="rId1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0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35.w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3.bin"/><Relationship Id="rId15" Type="http://schemas.openxmlformats.org/officeDocument/2006/relationships/oleObject" Target="../embeddings/oleObject8.bin"/><Relationship Id="rId10" Type="http://schemas.openxmlformats.org/officeDocument/2006/relationships/image" Target="../media/image37.wmf"/><Relationship Id="rId4" Type="http://schemas.openxmlformats.org/officeDocument/2006/relationships/image" Target="../media/image34.wmf"/><Relationship Id="rId9" Type="http://schemas.openxmlformats.org/officeDocument/2006/relationships/oleObject" Target="../embeddings/oleObject5.bin"/><Relationship Id="rId14" Type="http://schemas.openxmlformats.org/officeDocument/2006/relationships/image" Target="../media/image39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7" Type="http://schemas.openxmlformats.org/officeDocument/2006/relationships/image" Target="../media/image44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45.png"/><Relationship Id="rId4" Type="http://schemas.openxmlformats.org/officeDocument/2006/relationships/image" Target="../media/image43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8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98488" y="1190625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en-US" smtClean="0"/>
              <a:t>The RICH detectors of LHCb and the proposed upgrade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84288" y="5091113"/>
            <a:ext cx="6400800" cy="1054100"/>
          </a:xfrm>
        </p:spPr>
        <p:txBody>
          <a:bodyPr/>
          <a:lstStyle/>
          <a:p>
            <a:pPr eaLnBrk="1" hangingPunct="1"/>
            <a:r>
              <a:rPr lang="en-GB" altLang="en-US" smtClean="0"/>
              <a:t>Antonis Papanestis</a:t>
            </a:r>
          </a:p>
          <a:p>
            <a:pPr eaLnBrk="1" hangingPunct="1"/>
            <a:r>
              <a:rPr lang="en-GB" altLang="en-US" sz="1800" smtClean="0"/>
              <a:t>On behalf of the LHCb RICH collaboration</a:t>
            </a:r>
          </a:p>
        </p:txBody>
      </p:sp>
      <p:pic>
        <p:nvPicPr>
          <p:cNvPr id="2053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5163" y="2470150"/>
            <a:ext cx="5097462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59D13C-C5B1-4083-B6E3-29AD62BF6647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Magnetic field corrections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3616325" y="1401763"/>
            <a:ext cx="5354638" cy="1966912"/>
          </a:xfrm>
        </p:spPr>
        <p:txBody>
          <a:bodyPr/>
          <a:lstStyle/>
          <a:p>
            <a:r>
              <a:rPr lang="en-US" altLang="en-US" sz="2000" smtClean="0"/>
              <a:t>HPD image distortion due to magnetic field</a:t>
            </a:r>
          </a:p>
          <a:p>
            <a:r>
              <a:rPr lang="en-US" altLang="en-US" sz="2000" smtClean="0"/>
              <a:t>Projection of test pattern with and without magnetic field to extract correction parameters</a:t>
            </a:r>
          </a:p>
        </p:txBody>
      </p:sp>
      <p:pic>
        <p:nvPicPr>
          <p:cNvPr id="11269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0" y="1268413"/>
            <a:ext cx="2354263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10" descr="Screen Shot 2013-10-22 at 9.13.3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616325"/>
            <a:ext cx="3870325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9" descr="Screen Shot 2013-10-22 at 9.13.08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3616325"/>
            <a:ext cx="3824287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2" name="TextBox 11"/>
          <p:cNvSpPr txBox="1">
            <a:spLocks noChangeArrowheads="1"/>
          </p:cNvSpPr>
          <p:nvPr/>
        </p:nvSpPr>
        <p:spPr bwMode="auto">
          <a:xfrm>
            <a:off x="1116013" y="3860800"/>
            <a:ext cx="11620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FF0000"/>
                </a:solidFill>
                <a:latin typeface="Palatino" pitchFamily="18" charset="0"/>
              </a:rPr>
              <a:t>RICH-1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FF"/>
                </a:solidFill>
                <a:latin typeface="Symbol" pitchFamily="18" charset="2"/>
              </a:rPr>
              <a:t>s</a:t>
            </a:r>
            <a:r>
              <a:rPr lang="en-US" altLang="en-US" sz="1800" b="1">
                <a:solidFill>
                  <a:srgbClr val="0000FF"/>
                </a:solidFill>
                <a:latin typeface="Palatino" pitchFamily="18" charset="0"/>
              </a:rPr>
              <a:t>=0.5mm</a:t>
            </a:r>
          </a:p>
        </p:txBody>
      </p:sp>
      <p:sp>
        <p:nvSpPr>
          <p:cNvPr id="11273" name="TextBox 12"/>
          <p:cNvSpPr txBox="1">
            <a:spLocks noChangeArrowheads="1"/>
          </p:cNvSpPr>
          <p:nvPr/>
        </p:nvSpPr>
        <p:spPr bwMode="auto">
          <a:xfrm>
            <a:off x="5451475" y="3860800"/>
            <a:ext cx="12779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FF0000"/>
                </a:solidFill>
                <a:latin typeface="Palatino" pitchFamily="18" charset="0"/>
              </a:rPr>
              <a:t>RICH-2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FF"/>
                </a:solidFill>
                <a:latin typeface="Symbol" pitchFamily="18" charset="2"/>
              </a:rPr>
              <a:t>s</a:t>
            </a:r>
            <a:r>
              <a:rPr lang="en-US" altLang="en-US" sz="1800" b="1">
                <a:solidFill>
                  <a:srgbClr val="0000FF"/>
                </a:solidFill>
                <a:latin typeface="Palatino" pitchFamily="18" charset="0"/>
              </a:rPr>
              <a:t>=0.47mm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E92556-6375-426A-8DDD-803A88B88961}" type="slidenum">
              <a:rPr lang="en-GB" smtClean="0"/>
              <a:pPr>
                <a:defRPr/>
              </a:pPr>
              <a:t>10</a:t>
            </a:fld>
            <a:r>
              <a:rPr lang="en-GB" smtClean="0"/>
              <a:t>/23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Anode image fitting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179388" y="1341438"/>
            <a:ext cx="3132137" cy="4754562"/>
          </a:xfrm>
        </p:spPr>
        <p:txBody>
          <a:bodyPr/>
          <a:lstStyle/>
          <a:p>
            <a:r>
              <a:rPr lang="en-GB" altLang="en-US" sz="1800" smtClean="0"/>
              <a:t>Position of the photocathode image on the anode can change due to charging effects.</a:t>
            </a:r>
          </a:p>
          <a:p>
            <a:r>
              <a:rPr lang="en-GB" altLang="en-US" sz="1800" smtClean="0"/>
              <a:t>Anode images are cleaned and a Sobel filter is used to detect the edge.</a:t>
            </a:r>
          </a:p>
          <a:p>
            <a:r>
              <a:rPr lang="en-GB" altLang="en-US" sz="1800" smtClean="0"/>
              <a:t>Automated procedure, updates the position of the photo-cathode centre in Conditions Database</a:t>
            </a:r>
          </a:p>
        </p:txBody>
      </p:sp>
      <p:sp>
        <p:nvSpPr>
          <p:cNvPr id="12293" name="Rectangle 6"/>
          <p:cNvSpPr>
            <a:spLocks noChangeArrowheads="1"/>
          </p:cNvSpPr>
          <p:nvPr/>
        </p:nvSpPr>
        <p:spPr bwMode="auto">
          <a:xfrm>
            <a:off x="5132388" y="2230438"/>
            <a:ext cx="3084512" cy="2936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pic>
        <p:nvPicPr>
          <p:cNvPr id="1229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525" y="1187450"/>
            <a:ext cx="5653088" cy="503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E92556-6375-426A-8DDD-803A88B88961}" type="slidenum">
              <a:rPr lang="en-GB" smtClean="0"/>
              <a:pPr>
                <a:defRPr/>
              </a:pPr>
              <a:t>11</a:t>
            </a:fld>
            <a:r>
              <a:rPr lang="en-GB" smtClean="0"/>
              <a:t>/23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Cherenkov angle resolution</a:t>
            </a:r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88" y="1244600"/>
            <a:ext cx="7573962" cy="262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38" y="3832225"/>
            <a:ext cx="3154362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4208463" y="4338638"/>
          <a:ext cx="3992563" cy="1482724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113377"/>
                <a:gridCol w="1007715"/>
                <a:gridCol w="1007715"/>
                <a:gridCol w="863756"/>
              </a:tblGrid>
              <a:tr h="370681"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91414" marR="91414"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Data</a:t>
                      </a:r>
                      <a:endParaRPr lang="en-GB" sz="1800" dirty="0"/>
                    </a:p>
                  </a:txBody>
                  <a:tcPr marL="91414" marR="91414"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MC</a:t>
                      </a:r>
                      <a:endParaRPr lang="en-GB" sz="1800" dirty="0"/>
                    </a:p>
                  </a:txBody>
                  <a:tcPr marL="91414" marR="91414"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Unit</a:t>
                      </a:r>
                      <a:endParaRPr lang="en-GB" sz="1800" dirty="0"/>
                    </a:p>
                  </a:txBody>
                  <a:tcPr marL="91414" marR="91414" marT="45700" marB="45700"/>
                </a:tc>
              </a:tr>
              <a:tr h="370681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Aerogel</a:t>
                      </a:r>
                      <a:endParaRPr lang="en-GB" sz="1800" dirty="0"/>
                    </a:p>
                  </a:txBody>
                  <a:tcPr marL="91414" marR="91414"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5.0</a:t>
                      </a:r>
                      <a:endParaRPr lang="en-GB" sz="1800" dirty="0"/>
                    </a:p>
                  </a:txBody>
                  <a:tcPr marL="91414" marR="91414"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4.4</a:t>
                      </a:r>
                      <a:endParaRPr lang="en-GB" sz="1800" dirty="0"/>
                    </a:p>
                  </a:txBody>
                  <a:tcPr marL="91414" marR="91414"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mrad</a:t>
                      </a:r>
                      <a:endParaRPr lang="en-GB" sz="1800" dirty="0"/>
                    </a:p>
                  </a:txBody>
                  <a:tcPr marL="91414" marR="91414" marT="45700" marB="45700"/>
                </a:tc>
              </a:tr>
              <a:tr h="370681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C</a:t>
                      </a:r>
                      <a:r>
                        <a:rPr lang="en-GB" sz="1800" baseline="-25000" dirty="0" smtClean="0"/>
                        <a:t>4</a:t>
                      </a:r>
                      <a:r>
                        <a:rPr lang="en-GB" sz="1800" dirty="0" smtClean="0"/>
                        <a:t>F</a:t>
                      </a:r>
                      <a:r>
                        <a:rPr lang="en-GB" sz="1800" baseline="-25000" dirty="0" smtClean="0"/>
                        <a:t>10</a:t>
                      </a:r>
                      <a:endParaRPr lang="en-GB" sz="1800" baseline="-25000" dirty="0"/>
                    </a:p>
                  </a:txBody>
                  <a:tcPr marL="91414" marR="91414"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1.62</a:t>
                      </a:r>
                      <a:endParaRPr lang="en-GB" sz="1800" dirty="0"/>
                    </a:p>
                  </a:txBody>
                  <a:tcPr marL="91414" marR="91414"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1.53</a:t>
                      </a:r>
                      <a:endParaRPr lang="en-GB" sz="1800" dirty="0"/>
                    </a:p>
                  </a:txBody>
                  <a:tcPr marL="91414" marR="91414"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mrad</a:t>
                      </a:r>
                      <a:endParaRPr lang="en-GB" sz="1800" dirty="0"/>
                    </a:p>
                  </a:txBody>
                  <a:tcPr marL="91414" marR="91414" marT="45700" marB="45700"/>
                </a:tc>
              </a:tr>
              <a:tr h="370681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CF</a:t>
                      </a:r>
                      <a:r>
                        <a:rPr lang="en-GB" sz="1800" baseline="-25000" dirty="0" smtClean="0"/>
                        <a:t>4</a:t>
                      </a:r>
                      <a:endParaRPr lang="en-GB" sz="1800" baseline="-25000" dirty="0"/>
                    </a:p>
                  </a:txBody>
                  <a:tcPr marL="91414" marR="91414"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0.68</a:t>
                      </a:r>
                      <a:endParaRPr lang="en-GB" sz="1800" dirty="0"/>
                    </a:p>
                  </a:txBody>
                  <a:tcPr marL="91414" marR="91414"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0.68</a:t>
                      </a:r>
                      <a:endParaRPr lang="en-GB" sz="1800" dirty="0"/>
                    </a:p>
                  </a:txBody>
                  <a:tcPr marL="91414" marR="91414"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mrad</a:t>
                      </a:r>
                      <a:endParaRPr lang="en-GB" sz="1800" dirty="0"/>
                    </a:p>
                  </a:txBody>
                  <a:tcPr marL="91414" marR="91414" marT="45700" marB="45700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E92556-6375-426A-8DDD-803A88B88961}" type="slidenum">
              <a:rPr lang="en-GB" smtClean="0"/>
              <a:pPr>
                <a:defRPr/>
              </a:pPr>
              <a:t>12</a:t>
            </a:fld>
            <a:r>
              <a:rPr lang="en-GB" smtClean="0"/>
              <a:t>/23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Number of detected photons</a:t>
            </a:r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5" t="3322"/>
          <a:stretch>
            <a:fillRect/>
          </a:stretch>
        </p:blipFill>
        <p:spPr bwMode="auto">
          <a:xfrm>
            <a:off x="271463" y="1693863"/>
            <a:ext cx="4135437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675" y="1693863"/>
            <a:ext cx="4135438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TextBox 4"/>
          <p:cNvSpPr txBox="1">
            <a:spLocks noChangeArrowheads="1"/>
          </p:cNvSpPr>
          <p:nvPr/>
        </p:nvSpPr>
        <p:spPr bwMode="auto">
          <a:xfrm>
            <a:off x="247650" y="4232275"/>
            <a:ext cx="3860800" cy="461963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Physics event: D</a:t>
            </a:r>
            <a:r>
              <a:rPr lang="en-GB" altLang="en-US" sz="2400" baseline="30000"/>
              <a:t>0</a:t>
            </a:r>
            <a:r>
              <a:rPr lang="en-GB" altLang="en-US" sz="2400"/>
              <a:t>→K</a:t>
            </a:r>
            <a:r>
              <a:rPr lang="en-GB" altLang="en-US" sz="2400" baseline="30000"/>
              <a:t>-</a:t>
            </a:r>
            <a:r>
              <a:rPr lang="el-GR" altLang="en-US" sz="2400"/>
              <a:t>π</a:t>
            </a:r>
            <a:r>
              <a:rPr lang="el-GR" altLang="en-US" sz="2400" baseline="30000"/>
              <a:t>+</a:t>
            </a:r>
            <a:endParaRPr lang="en-GB" altLang="en-US" sz="2400" baseline="30000"/>
          </a:p>
        </p:txBody>
      </p:sp>
      <p:sp>
        <p:nvSpPr>
          <p:cNvPr id="14343" name="TextBox 7"/>
          <p:cNvSpPr txBox="1">
            <a:spLocks noChangeArrowheads="1"/>
          </p:cNvSpPr>
          <p:nvPr/>
        </p:nvSpPr>
        <p:spPr bwMode="auto">
          <a:xfrm>
            <a:off x="3232150" y="1169988"/>
            <a:ext cx="2701925" cy="461962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Two event types</a:t>
            </a:r>
          </a:p>
        </p:txBody>
      </p:sp>
      <p:sp>
        <p:nvSpPr>
          <p:cNvPr id="14344" name="TextBox 8"/>
          <p:cNvSpPr txBox="1">
            <a:spLocks noChangeArrowheads="1"/>
          </p:cNvSpPr>
          <p:nvPr/>
        </p:nvSpPr>
        <p:spPr bwMode="auto">
          <a:xfrm>
            <a:off x="4743450" y="4232275"/>
            <a:ext cx="4200525" cy="461963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“Light” Event: pp→ppµ</a:t>
            </a:r>
            <a:r>
              <a:rPr lang="en-GB" altLang="en-US" sz="2400" baseline="30000"/>
              <a:t>+</a:t>
            </a:r>
            <a:r>
              <a:rPr lang="en-GB" altLang="en-US" sz="2400"/>
              <a:t>µ</a:t>
            </a:r>
            <a:r>
              <a:rPr lang="en-GB" altLang="en-US" sz="2400" baseline="30000"/>
              <a:t>-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300163" y="4799013"/>
          <a:ext cx="6886576" cy="185420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326303"/>
                <a:gridCol w="1589951"/>
                <a:gridCol w="1547267"/>
                <a:gridCol w="2423055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Radiator</a:t>
                      </a:r>
                    </a:p>
                  </a:txBody>
                  <a:tcPr marL="91445" marR="91445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N</a:t>
                      </a:r>
                      <a:r>
                        <a:rPr lang="en-GB" baseline="-25000" dirty="0" err="1" smtClean="0"/>
                        <a:t>pe</a:t>
                      </a:r>
                      <a:r>
                        <a:rPr lang="en-GB" dirty="0" smtClean="0"/>
                        <a:t> from data</a:t>
                      </a:r>
                      <a:endParaRPr lang="en-GB" dirty="0"/>
                    </a:p>
                  </a:txBody>
                  <a:tcPr marL="91445" marR="91445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N</a:t>
                      </a:r>
                      <a:r>
                        <a:rPr lang="en-GB" baseline="-25000" dirty="0" err="1" smtClean="0"/>
                        <a:t>pe</a:t>
                      </a:r>
                      <a:r>
                        <a:rPr lang="en-GB" dirty="0" smtClean="0"/>
                        <a:t> Simulation</a:t>
                      </a:r>
                      <a:endParaRPr lang="en-GB" dirty="0"/>
                    </a:p>
                  </a:txBody>
                  <a:tcPr marL="91445" marR="91445"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D</a:t>
                      </a:r>
                      <a:r>
                        <a:rPr lang="en-GB" sz="1400" baseline="30000" dirty="0" smtClean="0"/>
                        <a:t>0</a:t>
                      </a:r>
                      <a:r>
                        <a:rPr lang="en-GB" sz="1400" dirty="0" smtClean="0"/>
                        <a:t>→K</a:t>
                      </a:r>
                      <a:r>
                        <a:rPr lang="en-GB" sz="1400" baseline="30000" dirty="0" smtClean="0"/>
                        <a:t>-</a:t>
                      </a:r>
                      <a:r>
                        <a:rPr lang="el-GR" sz="1400" dirty="0" smtClean="0"/>
                        <a:t>π</a:t>
                      </a:r>
                      <a:r>
                        <a:rPr lang="el-GR" sz="1400" baseline="30000" dirty="0" smtClean="0"/>
                        <a:t>+</a:t>
                      </a: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 smtClean="0"/>
                        <a:t>pp→pp</a:t>
                      </a:r>
                      <a:r>
                        <a:rPr lang="en-GB" sz="1400" dirty="0" smtClean="0"/>
                        <a:t>µ</a:t>
                      </a:r>
                      <a:r>
                        <a:rPr lang="en-GB" sz="1400" baseline="30000" dirty="0" smtClean="0"/>
                        <a:t>+</a:t>
                      </a:r>
                      <a:r>
                        <a:rPr lang="en-GB" sz="1400" dirty="0" smtClean="0"/>
                        <a:t>µ</a:t>
                      </a:r>
                      <a:r>
                        <a:rPr lang="en-GB" sz="1400" baseline="30000" dirty="0" smtClean="0"/>
                        <a:t>-</a:t>
                      </a:r>
                      <a:endParaRPr lang="en-GB" sz="1400" baseline="30000" dirty="0"/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91445" marR="91445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Aerogel</a:t>
                      </a:r>
                      <a:endParaRPr lang="en-GB" dirty="0"/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5.0±3.0</a:t>
                      </a:r>
                      <a:endParaRPr lang="en-GB" dirty="0"/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4.3±0.9</a:t>
                      </a: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6.8±0.3</a:t>
                      </a:r>
                    </a:p>
                  </a:txBody>
                  <a:tcPr marL="91445" marR="91445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</a:t>
                      </a:r>
                      <a:r>
                        <a:rPr lang="en-GB" baseline="-25000" dirty="0" smtClean="0"/>
                        <a:t>4</a:t>
                      </a:r>
                      <a:r>
                        <a:rPr lang="en-GB" dirty="0" smtClean="0"/>
                        <a:t>F</a:t>
                      </a:r>
                      <a:r>
                        <a:rPr lang="en-GB" baseline="-25000" dirty="0" smtClean="0"/>
                        <a:t>10</a:t>
                      </a:r>
                      <a:endParaRPr lang="en-GB" baseline="-25000" dirty="0"/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20.4±0.1</a:t>
                      </a: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24.5±0.3</a:t>
                      </a: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29.5±0.5</a:t>
                      </a:r>
                    </a:p>
                  </a:txBody>
                  <a:tcPr marL="91445" marR="91445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CF</a:t>
                      </a:r>
                      <a:r>
                        <a:rPr lang="en-GB" baseline="-25000" dirty="0" smtClean="0"/>
                        <a:t>4</a:t>
                      </a:r>
                      <a:endParaRPr lang="en-GB" baseline="-25000" dirty="0"/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15.8±0.1</a:t>
                      </a: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17.6±0.2</a:t>
                      </a: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23.3±0.5</a:t>
                      </a:r>
                    </a:p>
                  </a:txBody>
                  <a:tcPr marL="91445" marR="91445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E92556-6375-426A-8DDD-803A88B88961}" type="slidenum">
              <a:rPr lang="en-GB" smtClean="0"/>
              <a:pPr>
                <a:defRPr/>
              </a:pPr>
              <a:t>13</a:t>
            </a:fld>
            <a:r>
              <a:rPr lang="en-GB" smtClean="0"/>
              <a:t>/23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714500"/>
            <a:ext cx="7004050" cy="459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Using isolated rings</a:t>
            </a:r>
          </a:p>
        </p:txBody>
      </p:sp>
      <p:sp>
        <p:nvSpPr>
          <p:cNvPr id="15365" name="TextBox 32"/>
          <p:cNvSpPr txBox="1">
            <a:spLocks noChangeArrowheads="1"/>
          </p:cNvSpPr>
          <p:nvPr/>
        </p:nvSpPr>
        <p:spPr bwMode="auto">
          <a:xfrm>
            <a:off x="1147763" y="1546225"/>
            <a:ext cx="6721475" cy="461963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Cherenkov angle vs momentum in RICH1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E92556-6375-426A-8DDD-803A88B88961}" type="slidenum">
              <a:rPr lang="en-GB" smtClean="0"/>
              <a:pPr>
                <a:defRPr/>
              </a:pPr>
              <a:t>14</a:t>
            </a:fld>
            <a:r>
              <a:rPr lang="en-GB" smtClean="0"/>
              <a:t>/23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C</a:t>
            </a:r>
            <a:r>
              <a:rPr lang="en-GB" altLang="en-US" baseline="-25000" smtClean="0"/>
              <a:t>4</a:t>
            </a:r>
            <a:r>
              <a:rPr lang="en-GB" altLang="en-US" smtClean="0"/>
              <a:t>F</a:t>
            </a:r>
            <a:r>
              <a:rPr lang="en-GB" altLang="en-US" baseline="-25000" smtClean="0"/>
              <a:t>10</a:t>
            </a:r>
            <a:r>
              <a:rPr lang="en-GB" altLang="en-US" smtClean="0"/>
              <a:t> Gas Composition</a:t>
            </a:r>
          </a:p>
        </p:txBody>
      </p:sp>
      <p:pic>
        <p:nvPicPr>
          <p:cNvPr id="16388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39800" y="1341438"/>
            <a:ext cx="7264400" cy="47545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E92556-6375-426A-8DDD-803A88B88961}" type="slidenum">
              <a:rPr lang="en-GB" smtClean="0"/>
              <a:pPr>
                <a:defRPr/>
              </a:pPr>
              <a:t>15</a:t>
            </a:fld>
            <a:r>
              <a:rPr lang="en-GB" smtClean="0"/>
              <a:t>/23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PID algorithm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800" dirty="0" smtClean="0"/>
              <a:t>Consider all photons </a:t>
            </a:r>
            <a:r>
              <a:rPr lang="en-GB" sz="1800" u="sng" dirty="0" smtClean="0"/>
              <a:t>and</a:t>
            </a:r>
            <a:r>
              <a:rPr lang="en-GB" sz="1800" dirty="0" smtClean="0"/>
              <a:t> all tracks </a:t>
            </a:r>
            <a:r>
              <a:rPr lang="en-GB" sz="1800" u="sng" dirty="0" smtClean="0"/>
              <a:t>and</a:t>
            </a:r>
            <a:r>
              <a:rPr lang="en-GB" sz="1800" dirty="0" smtClean="0"/>
              <a:t> all radiators at once and maximise likelihood function:</a:t>
            </a:r>
          </a:p>
          <a:p>
            <a:endParaRPr lang="en-GB" sz="1800" dirty="0" smtClean="0"/>
          </a:p>
          <a:p>
            <a:pPr marL="0" indent="0">
              <a:buNone/>
            </a:pPr>
            <a:endParaRPr lang="en-GB" sz="1800" dirty="0" smtClean="0"/>
          </a:p>
          <a:p>
            <a:pPr>
              <a:buFont typeface="+mj-lt"/>
              <a:buAutoNum type="arabicPeriod"/>
            </a:pPr>
            <a:r>
              <a:rPr lang="en-GB" sz="1800" dirty="0" smtClean="0"/>
              <a:t>Take all PIDs to be pions</a:t>
            </a:r>
          </a:p>
          <a:p>
            <a:pPr marL="457200" lvl="1" indent="0">
              <a:buNone/>
            </a:pPr>
            <a:r>
              <a:rPr lang="en-GB" sz="1600" dirty="0" smtClean="0"/>
              <a:t>Estimate background parameter </a:t>
            </a:r>
            <a:r>
              <a:rPr lang="en-GB" sz="1600" i="1" dirty="0" err="1" smtClean="0"/>
              <a:t>b</a:t>
            </a:r>
            <a:r>
              <a:rPr lang="en-GB" sz="1600" i="1" baseline="-25000" dirty="0" err="1" smtClean="0"/>
              <a:t>pixel</a:t>
            </a:r>
            <a:r>
              <a:rPr lang="en-GB" sz="1600" dirty="0" smtClean="0"/>
              <a:t> per HPD</a:t>
            </a:r>
          </a:p>
          <a:p>
            <a:pPr>
              <a:buFont typeface="+mj-lt"/>
              <a:buAutoNum type="arabicPeriod"/>
            </a:pPr>
            <a:r>
              <a:rPr lang="en-GB" sz="1800" dirty="0" smtClean="0"/>
              <a:t>Calculate likelihood of given pixel distribution.</a:t>
            </a:r>
          </a:p>
          <a:p>
            <a:pPr>
              <a:buFont typeface="+mj-lt"/>
              <a:buAutoNum type="arabicPeriod"/>
            </a:pPr>
            <a:r>
              <a:rPr lang="en-GB" sz="1800" dirty="0" smtClean="0"/>
              <a:t>Iterate</a:t>
            </a:r>
          </a:p>
          <a:p>
            <a:pPr lvl="1">
              <a:buFont typeface="+mj-lt"/>
              <a:buAutoNum type="arabicPeriod"/>
            </a:pPr>
            <a:r>
              <a:rPr lang="en-GB" sz="1600" dirty="0" smtClean="0"/>
              <a:t>Change PID hypothesis one track at a time</a:t>
            </a:r>
          </a:p>
          <a:p>
            <a:pPr lvl="1">
              <a:buFont typeface="+mj-lt"/>
              <a:buAutoNum type="arabicPeriod"/>
            </a:pPr>
            <a:r>
              <a:rPr lang="en-GB" sz="1600" dirty="0" smtClean="0"/>
              <a:t>Recalculate likelihood</a:t>
            </a:r>
          </a:p>
          <a:p>
            <a:pPr lvl="1">
              <a:buFont typeface="+mj-lt"/>
              <a:buAutoNum type="arabicPeriod"/>
            </a:pPr>
            <a:r>
              <a:rPr lang="en-GB" sz="1600" dirty="0" smtClean="0"/>
              <a:t>Choose change that had biggest impact</a:t>
            </a:r>
          </a:p>
          <a:p>
            <a:pPr lvl="1">
              <a:buFont typeface="+mj-lt"/>
              <a:buAutoNum type="arabicPeriod"/>
            </a:pPr>
            <a:r>
              <a:rPr lang="en-GB" sz="1600" dirty="0" smtClean="0"/>
              <a:t>Assign new PID to that track</a:t>
            </a:r>
          </a:p>
          <a:p>
            <a:pPr>
              <a:buFont typeface="+mj-lt"/>
              <a:buAutoNum type="arabicPeriod"/>
            </a:pPr>
            <a:r>
              <a:rPr lang="en-GB" sz="1800" dirty="0" smtClean="0"/>
              <a:t>Until no significant improvement is found</a:t>
            </a:r>
          </a:p>
          <a:p>
            <a:pPr marL="0" indent="0">
              <a:buNone/>
            </a:pPr>
            <a:r>
              <a:rPr lang="en-GB" sz="1800" dirty="0" smtClean="0">
                <a:solidFill>
                  <a:srgbClr val="7030A0"/>
                </a:solidFill>
              </a:rPr>
              <a:t>As signal photons are now identified better, update background estimate and start a 2</a:t>
            </a:r>
            <a:r>
              <a:rPr lang="en-GB" sz="1800" baseline="30000" dirty="0" smtClean="0">
                <a:solidFill>
                  <a:srgbClr val="7030A0"/>
                </a:solidFill>
              </a:rPr>
              <a:t>nd</a:t>
            </a:r>
            <a:r>
              <a:rPr lang="en-GB" sz="1800" dirty="0" smtClean="0">
                <a:solidFill>
                  <a:srgbClr val="7030A0"/>
                </a:solidFill>
              </a:rPr>
              <a:t> (and usually final) iteration.</a:t>
            </a:r>
            <a:endParaRPr lang="en-GB" sz="1800" dirty="0">
              <a:solidFill>
                <a:srgbClr val="7030A0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807344"/>
              </p:ext>
            </p:extLst>
          </p:nvPr>
        </p:nvGraphicFramePr>
        <p:xfrm>
          <a:off x="2496614" y="1918661"/>
          <a:ext cx="4051445" cy="7596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4" name="Equation" r:id="rId3" imgW="1828800" imgH="342720" progId="Equation.3">
                  <p:embed/>
                </p:oleObj>
              </mc:Choice>
              <mc:Fallback>
                <p:oleObj name="Equation" r:id="rId3" imgW="1828800" imgH="3427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96614" y="1918661"/>
                        <a:ext cx="4051445" cy="75964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E92556-6375-426A-8DDD-803A88B88961}" type="slidenum">
              <a:rPr lang="en-GB" smtClean="0"/>
              <a:pPr>
                <a:defRPr/>
              </a:pPr>
              <a:t>16</a:t>
            </a:fld>
            <a:r>
              <a:rPr lang="en-GB" smtClean="0"/>
              <a:t>/23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2384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PID Performance</a:t>
            </a:r>
          </a:p>
        </p:txBody>
      </p:sp>
      <p:grpSp>
        <p:nvGrpSpPr>
          <p:cNvPr id="18436" name="Group 8"/>
          <p:cNvGrpSpPr>
            <a:grpSpLocks/>
          </p:cNvGrpSpPr>
          <p:nvPr/>
        </p:nvGrpSpPr>
        <p:grpSpPr bwMode="auto">
          <a:xfrm>
            <a:off x="323850" y="1196975"/>
            <a:ext cx="8675688" cy="1871663"/>
            <a:chOff x="323528" y="1196752"/>
            <a:chExt cx="8675988" cy="1871999"/>
          </a:xfrm>
        </p:grpSpPr>
        <p:pic>
          <p:nvPicPr>
            <p:cNvPr id="18442" name="Picture 6" descr="Screen Shot 2013-10-22 at 5.47.36 P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1196752"/>
              <a:ext cx="5887740" cy="1871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43" name="Picture 7" descr="Screen Shot 2013-10-22 at 5.47.46 P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0016" y="1216800"/>
              <a:ext cx="2809500" cy="1836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8437" name="Picture 9" descr="Screen Shot 2013-10-22 at 5.55.09 PM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625" y="4076700"/>
            <a:ext cx="3203575" cy="221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10" descr="Screen Shot 2013-10-22 at 5.55.25 PM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4076700"/>
            <a:ext cx="3241675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9" name="Content Placeholder 2"/>
          <p:cNvSpPr>
            <a:spLocks noGrp="1"/>
          </p:cNvSpPr>
          <p:nvPr>
            <p:ph idx="1"/>
          </p:nvPr>
        </p:nvSpPr>
        <p:spPr>
          <a:xfrm>
            <a:off x="304800" y="3068638"/>
            <a:ext cx="8731250" cy="1168400"/>
          </a:xfrm>
        </p:spPr>
        <p:txBody>
          <a:bodyPr/>
          <a:lstStyle/>
          <a:p>
            <a:r>
              <a:rPr lang="en-US" altLang="en-US" sz="2400" smtClean="0"/>
              <a:t>PID performance evaluated from data</a:t>
            </a:r>
          </a:p>
          <a:p>
            <a:pPr lvl="1"/>
            <a:r>
              <a:rPr lang="en-US" altLang="en-US" sz="2000" smtClean="0"/>
              <a:t>Genuine </a:t>
            </a:r>
            <a:r>
              <a:rPr lang="en-US" altLang="en-US" sz="2000" smtClean="0">
                <a:latin typeface="Symbol" pitchFamily="18" charset="2"/>
                <a:ea typeface="Symbol" pitchFamily="18" charset="2"/>
                <a:cs typeface="Symbol" pitchFamily="18" charset="2"/>
              </a:rPr>
              <a:t>p</a:t>
            </a:r>
            <a:r>
              <a:rPr lang="en-US" altLang="en-US" sz="2000" smtClean="0"/>
              <a:t>/</a:t>
            </a:r>
            <a:r>
              <a:rPr lang="en-US" altLang="en-US" sz="2000" i="1" smtClean="0"/>
              <a:t>K</a:t>
            </a:r>
            <a:r>
              <a:rPr lang="en-US" altLang="en-US" sz="2000" smtClean="0"/>
              <a:t>/</a:t>
            </a:r>
            <a:r>
              <a:rPr lang="en-US" altLang="en-US" sz="2000" i="1" smtClean="0"/>
              <a:t>p</a:t>
            </a:r>
            <a:r>
              <a:rPr lang="en-US" altLang="en-US" sz="2000" smtClean="0"/>
              <a:t> samples identified from kinematics only</a:t>
            </a:r>
          </a:p>
        </p:txBody>
      </p:sp>
      <p:sp>
        <p:nvSpPr>
          <p:cNvPr id="18440" name="TextBox 1"/>
          <p:cNvSpPr txBox="1">
            <a:spLocks noChangeArrowheads="1"/>
          </p:cNvSpPr>
          <p:nvPr/>
        </p:nvSpPr>
        <p:spPr bwMode="auto">
          <a:xfrm>
            <a:off x="3492500" y="6338888"/>
            <a:ext cx="763588" cy="400050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000">
                <a:latin typeface="Arial Rounded MT Bold" pitchFamily="34" charset="0"/>
              </a:rPr>
              <a:t>Data</a:t>
            </a:r>
          </a:p>
        </p:txBody>
      </p:sp>
      <p:sp>
        <p:nvSpPr>
          <p:cNvPr id="18441" name="TextBox 10"/>
          <p:cNvSpPr txBox="1">
            <a:spLocks noChangeArrowheads="1"/>
          </p:cNvSpPr>
          <p:nvPr/>
        </p:nvSpPr>
        <p:spPr bwMode="auto">
          <a:xfrm>
            <a:off x="6208713" y="6324600"/>
            <a:ext cx="1712912" cy="400050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000">
                <a:latin typeface="Arial Rounded MT Bold" pitchFamily="34" charset="0"/>
              </a:rPr>
              <a:t>Monte-Carlo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E92556-6375-426A-8DDD-803A88B88961}" type="slidenum">
              <a:rPr lang="en-GB" smtClean="0"/>
              <a:pPr>
                <a:defRPr/>
              </a:pPr>
              <a:t>17</a:t>
            </a:fld>
            <a:r>
              <a:rPr lang="en-GB" smtClean="0"/>
              <a:t>/23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8" descr="C:\Users\papanest\Downloads\LHCb-PAPER-2013-018-figures\Fig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725" y="2182813"/>
            <a:ext cx="5467350" cy="403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CP violation in B</a:t>
            </a:r>
            <a:r>
              <a:rPr lang="en-GB" altLang="en-US" baseline="30000" smtClean="0"/>
              <a:t>0</a:t>
            </a:r>
            <a:r>
              <a:rPr lang="en-GB" altLang="en-US" baseline="-25000" smtClean="0"/>
              <a:t>(s)</a:t>
            </a:r>
            <a:r>
              <a:rPr lang="en-GB" altLang="en-US" smtClean="0"/>
              <a:t> </a:t>
            </a:r>
          </a:p>
        </p:txBody>
      </p:sp>
      <p:sp>
        <p:nvSpPr>
          <p:cNvPr id="19461" name="Rectangle 6"/>
          <p:cNvSpPr>
            <a:spLocks noChangeArrowheads="1"/>
          </p:cNvSpPr>
          <p:nvPr/>
        </p:nvSpPr>
        <p:spPr bwMode="auto">
          <a:xfrm>
            <a:off x="450850" y="1254125"/>
            <a:ext cx="8281988" cy="708025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 i="1">
                <a:latin typeface="Times" pitchFamily="18" charset="0"/>
              </a:rPr>
              <a:t>First observation of CP violation in the decays of B</a:t>
            </a:r>
            <a:r>
              <a:rPr lang="en-GB" altLang="en-US" sz="2000" i="1" baseline="-25000">
                <a:latin typeface="Times" pitchFamily="18" charset="0"/>
              </a:rPr>
              <a:t>s</a:t>
            </a:r>
            <a:r>
              <a:rPr lang="en-GB" altLang="en-US" sz="2000" i="1">
                <a:latin typeface="Times" pitchFamily="18" charset="0"/>
              </a:rPr>
              <a:t> mesons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 i="1">
                <a:latin typeface="Times" pitchFamily="18" charset="0"/>
              </a:rPr>
              <a:t>(arXIV 1304.6173; Phys.Rev.Lett 110 ,221601(2013))</a:t>
            </a:r>
          </a:p>
        </p:txBody>
      </p:sp>
      <p:cxnSp>
        <p:nvCxnSpPr>
          <p:cNvPr id="19462" name="Straight Connector 12"/>
          <p:cNvCxnSpPr>
            <a:cxnSpLocks noChangeShapeType="1"/>
          </p:cNvCxnSpPr>
          <p:nvPr/>
        </p:nvCxnSpPr>
        <p:spPr bwMode="auto">
          <a:xfrm>
            <a:off x="3446463" y="5281613"/>
            <a:ext cx="3190875" cy="0"/>
          </a:xfrm>
          <a:prstGeom prst="line">
            <a:avLst/>
          </a:prstGeom>
          <a:noFill/>
          <a:ln w="28575" algn="ctr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463" name="Straight Connector 13"/>
          <p:cNvCxnSpPr>
            <a:cxnSpLocks noChangeShapeType="1"/>
          </p:cNvCxnSpPr>
          <p:nvPr/>
        </p:nvCxnSpPr>
        <p:spPr bwMode="auto">
          <a:xfrm>
            <a:off x="2749550" y="2479675"/>
            <a:ext cx="3333750" cy="0"/>
          </a:xfrm>
          <a:prstGeom prst="line">
            <a:avLst/>
          </a:prstGeom>
          <a:noFill/>
          <a:ln w="28575" algn="ctr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E92556-6375-426A-8DDD-803A88B88961}" type="slidenum">
              <a:rPr lang="en-GB" smtClean="0"/>
              <a:pPr>
                <a:defRPr/>
              </a:pPr>
              <a:t>18</a:t>
            </a:fld>
            <a:r>
              <a:rPr lang="en-GB" smtClean="0"/>
              <a:t>/23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ounded Rectangle 26"/>
          <p:cNvSpPr>
            <a:spLocks noChangeArrowheads="1"/>
          </p:cNvSpPr>
          <p:nvPr/>
        </p:nvSpPr>
        <p:spPr bwMode="auto">
          <a:xfrm>
            <a:off x="252413" y="4530725"/>
            <a:ext cx="5305425" cy="498475"/>
          </a:xfrm>
          <a:prstGeom prst="roundRect">
            <a:avLst>
              <a:gd name="adj" fmla="val 16667"/>
            </a:avLst>
          </a:prstGeom>
          <a:solidFill>
            <a:srgbClr val="CC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0483" name="Rounded Rectangle 25"/>
          <p:cNvSpPr>
            <a:spLocks noChangeArrowheads="1"/>
          </p:cNvSpPr>
          <p:nvPr/>
        </p:nvSpPr>
        <p:spPr bwMode="auto">
          <a:xfrm>
            <a:off x="282575" y="5343525"/>
            <a:ext cx="4652963" cy="498475"/>
          </a:xfrm>
          <a:prstGeom prst="roundRect">
            <a:avLst>
              <a:gd name="adj" fmla="val 16667"/>
            </a:avLst>
          </a:prstGeom>
          <a:solidFill>
            <a:srgbClr val="CC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048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CP violation in B</a:t>
            </a:r>
            <a:r>
              <a:rPr lang="en-GB" altLang="en-US" baseline="30000" smtClean="0"/>
              <a:t>0</a:t>
            </a:r>
            <a:r>
              <a:rPr lang="en-GB" altLang="en-US" baseline="-25000" smtClean="0"/>
              <a:t>(s)</a:t>
            </a:r>
            <a:r>
              <a:rPr lang="en-GB" altLang="en-US" smtClean="0"/>
              <a:t> </a:t>
            </a:r>
          </a:p>
        </p:txBody>
      </p:sp>
      <p:graphicFrame>
        <p:nvGraphicFramePr>
          <p:cNvPr id="20486" name="Object 3"/>
          <p:cNvGraphicFramePr>
            <a:graphicFrameLocks noChangeAspect="1"/>
          </p:cNvGraphicFramePr>
          <p:nvPr/>
        </p:nvGraphicFramePr>
        <p:xfrm>
          <a:off x="323850" y="1411288"/>
          <a:ext cx="4413250" cy="801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2" name="Equation" r:id="rId3" imgW="2654300" imgH="482600" progId="Equation.3">
                  <p:embed/>
                </p:oleObj>
              </mc:Choice>
              <mc:Fallback>
                <p:oleObj name="Equation" r:id="rId3" imgW="2654300" imgH="482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1411288"/>
                        <a:ext cx="4413250" cy="801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0487" name="Group 11"/>
          <p:cNvGrpSpPr>
            <a:grpSpLocks/>
          </p:cNvGrpSpPr>
          <p:nvPr/>
        </p:nvGrpSpPr>
        <p:grpSpPr bwMode="auto">
          <a:xfrm>
            <a:off x="5037138" y="2014538"/>
            <a:ext cx="3648075" cy="460375"/>
            <a:chOff x="1028701" y="4055417"/>
            <a:chExt cx="3943392" cy="461665"/>
          </a:xfrm>
        </p:grpSpPr>
        <p:graphicFrame>
          <p:nvGraphicFramePr>
            <p:cNvPr id="20500" name="Object 4"/>
            <p:cNvGraphicFramePr>
              <a:graphicFrameLocks noChangeAspect="1"/>
            </p:cNvGraphicFramePr>
            <p:nvPr/>
          </p:nvGraphicFramePr>
          <p:xfrm>
            <a:off x="1917124" y="4073236"/>
            <a:ext cx="1207077" cy="4260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93" name="Equation" r:id="rId5" imgW="647700" imgH="228600" progId="Equation.3">
                    <p:embed/>
                  </p:oleObj>
                </mc:Choice>
                <mc:Fallback>
                  <p:oleObj name="Equation" r:id="rId5" imgW="647700" imgH="228600" progId="Equation.3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17124" y="4073236"/>
                          <a:ext cx="1207077" cy="42602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501" name="Object 9"/>
            <p:cNvGraphicFramePr>
              <a:graphicFrameLocks noChangeAspect="1"/>
            </p:cNvGraphicFramePr>
            <p:nvPr/>
          </p:nvGraphicFramePr>
          <p:xfrm>
            <a:off x="3756746" y="4071432"/>
            <a:ext cx="1215347" cy="42963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94" name="Equation" r:id="rId7" imgW="685800" imgH="241300" progId="Equation.3">
                    <p:embed/>
                  </p:oleObj>
                </mc:Choice>
                <mc:Fallback>
                  <p:oleObj name="Equation" r:id="rId7" imgW="685800" imgH="241300" progId="Equation.3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56746" y="4071432"/>
                          <a:ext cx="1215347" cy="42963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502" name="TextBox 9"/>
            <p:cNvSpPr txBox="1">
              <a:spLocks noChangeArrowheads="1"/>
            </p:cNvSpPr>
            <p:nvPr/>
          </p:nvSpPr>
          <p:spPr bwMode="auto">
            <a:xfrm>
              <a:off x="1028701" y="4055417"/>
              <a:ext cx="93006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Ø"/>
                <a:defRPr sz="2400">
                  <a:solidFill>
                    <a:srgbClr val="003399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2400">
                  <a:latin typeface="Arial Narrow" pitchFamily="34" charset="0"/>
                </a:rPr>
                <a:t>Where</a:t>
              </a:r>
            </a:p>
          </p:txBody>
        </p:sp>
        <p:sp>
          <p:nvSpPr>
            <p:cNvPr id="20503" name="TextBox 10"/>
            <p:cNvSpPr txBox="1">
              <a:spLocks noChangeArrowheads="1"/>
            </p:cNvSpPr>
            <p:nvPr/>
          </p:nvSpPr>
          <p:spPr bwMode="auto">
            <a:xfrm>
              <a:off x="3134591" y="4055417"/>
              <a:ext cx="60785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Ø"/>
                <a:defRPr sz="2400">
                  <a:solidFill>
                    <a:srgbClr val="003399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2400">
                  <a:latin typeface="Arial Narrow" pitchFamily="34" charset="0"/>
                </a:rPr>
                <a:t>and</a:t>
              </a:r>
            </a:p>
          </p:txBody>
        </p:sp>
      </p:grpSp>
      <p:graphicFrame>
        <p:nvGraphicFramePr>
          <p:cNvPr id="20488" name="Object 5"/>
          <p:cNvGraphicFramePr>
            <a:graphicFrameLocks noChangeAspect="1"/>
          </p:cNvGraphicFramePr>
          <p:nvPr/>
        </p:nvGraphicFramePr>
        <p:xfrm>
          <a:off x="323850" y="2695575"/>
          <a:ext cx="3479800" cy="411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5" name="Equation" r:id="rId9" imgW="2044700" imgH="241300" progId="Equation.3">
                  <p:embed/>
                </p:oleObj>
              </mc:Choice>
              <mc:Fallback>
                <p:oleObj name="Equation" r:id="rId9" imgW="2044700" imgH="2413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2695575"/>
                        <a:ext cx="3479800" cy="411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9" name="Object 6"/>
          <p:cNvGraphicFramePr>
            <a:graphicFrameLocks noChangeAspect="1"/>
          </p:cNvGraphicFramePr>
          <p:nvPr/>
        </p:nvGraphicFramePr>
        <p:xfrm>
          <a:off x="323850" y="3149600"/>
          <a:ext cx="3179763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6" name="Equation" r:id="rId11" imgW="1816100" imgH="241300" progId="Equation.3">
                  <p:embed/>
                </p:oleObj>
              </mc:Choice>
              <mc:Fallback>
                <p:oleObj name="Equation" r:id="rId11" imgW="1816100" imgH="2413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3149600"/>
                        <a:ext cx="3179763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90" name="Object 7"/>
          <p:cNvGraphicFramePr>
            <a:graphicFrameLocks noChangeAspect="1"/>
          </p:cNvGraphicFramePr>
          <p:nvPr/>
        </p:nvGraphicFramePr>
        <p:xfrm>
          <a:off x="1546225" y="3689350"/>
          <a:ext cx="2263775" cy="534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7" name="Equation" r:id="rId13" imgW="965200" imgH="228600" progId="Equation.3">
                  <p:embed/>
                </p:oleObj>
              </mc:Choice>
              <mc:Fallback>
                <p:oleObj name="Equation" r:id="rId13" imgW="965200" imgH="228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6225" y="3689350"/>
                        <a:ext cx="2263775" cy="534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91" name="TextBox 13"/>
          <p:cNvSpPr txBox="1">
            <a:spLocks noChangeArrowheads="1"/>
          </p:cNvSpPr>
          <p:nvPr/>
        </p:nvSpPr>
        <p:spPr bwMode="auto">
          <a:xfrm>
            <a:off x="3952875" y="3648075"/>
            <a:ext cx="4124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Correction for production and detection asymmetries</a:t>
            </a:r>
          </a:p>
        </p:txBody>
      </p:sp>
      <p:graphicFrame>
        <p:nvGraphicFramePr>
          <p:cNvPr id="20492" name="Object 8"/>
          <p:cNvGraphicFramePr>
            <a:graphicFrameLocks noChangeAspect="1"/>
          </p:cNvGraphicFramePr>
          <p:nvPr/>
        </p:nvGraphicFramePr>
        <p:xfrm>
          <a:off x="311150" y="4546600"/>
          <a:ext cx="5195888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8" name="Equation" r:id="rId15" imgW="2514600" imgH="241300" progId="Equation.3">
                  <p:embed/>
                </p:oleObj>
              </mc:Choice>
              <mc:Fallback>
                <p:oleObj name="Equation" r:id="rId15" imgW="2514600" imgH="2413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1150" y="4546600"/>
                        <a:ext cx="5195888" cy="498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93" name="Object 11"/>
          <p:cNvGraphicFramePr>
            <a:graphicFrameLocks noChangeAspect="1"/>
          </p:cNvGraphicFramePr>
          <p:nvPr/>
        </p:nvGraphicFramePr>
        <p:xfrm>
          <a:off x="323850" y="5338763"/>
          <a:ext cx="4540250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9" name="Equation" r:id="rId17" imgW="2197100" imgH="241300" progId="Equation.3">
                  <p:embed/>
                </p:oleObj>
              </mc:Choice>
              <mc:Fallback>
                <p:oleObj name="Equation" r:id="rId17" imgW="2197100" imgH="2413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5338763"/>
                        <a:ext cx="4540250" cy="498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94" name="TextBox 27"/>
          <p:cNvSpPr txBox="1">
            <a:spLocks noChangeArrowheads="1"/>
          </p:cNvSpPr>
          <p:nvPr/>
        </p:nvSpPr>
        <p:spPr bwMode="auto">
          <a:xfrm>
            <a:off x="5557838" y="4799013"/>
            <a:ext cx="23510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b="1">
                <a:solidFill>
                  <a:srgbClr val="FF0000"/>
                </a:solidFill>
              </a:rPr>
              <a:t>World’s best</a:t>
            </a:r>
          </a:p>
        </p:txBody>
      </p:sp>
      <p:sp>
        <p:nvSpPr>
          <p:cNvPr id="20495" name="TextBox 28"/>
          <p:cNvSpPr txBox="1">
            <a:spLocks noChangeArrowheads="1"/>
          </p:cNvSpPr>
          <p:nvPr/>
        </p:nvSpPr>
        <p:spPr bwMode="auto">
          <a:xfrm>
            <a:off x="4987925" y="5629275"/>
            <a:ext cx="31194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b="1">
                <a:solidFill>
                  <a:srgbClr val="FF0000"/>
                </a:solidFill>
              </a:rPr>
              <a:t>First observation</a:t>
            </a:r>
          </a:p>
        </p:txBody>
      </p:sp>
      <p:sp>
        <p:nvSpPr>
          <p:cNvPr id="20496" name="TextBox 1"/>
          <p:cNvSpPr txBox="1">
            <a:spLocks noChangeArrowheads="1"/>
          </p:cNvSpPr>
          <p:nvPr/>
        </p:nvSpPr>
        <p:spPr bwMode="auto">
          <a:xfrm>
            <a:off x="5651500" y="4371975"/>
            <a:ext cx="1011238" cy="400050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/>
              <a:t>10.5 </a:t>
            </a:r>
            <a:r>
              <a:rPr lang="en-GB" altLang="en-US" sz="2000">
                <a:latin typeface="Symbol" pitchFamily="18" charset="2"/>
              </a:rPr>
              <a:t>s</a:t>
            </a:r>
          </a:p>
        </p:txBody>
      </p:sp>
      <p:sp>
        <p:nvSpPr>
          <p:cNvPr id="20497" name="TextBox 20"/>
          <p:cNvSpPr txBox="1">
            <a:spLocks noChangeArrowheads="1"/>
          </p:cNvSpPr>
          <p:nvPr/>
        </p:nvSpPr>
        <p:spPr bwMode="auto">
          <a:xfrm>
            <a:off x="5060950" y="5260975"/>
            <a:ext cx="849313" cy="400050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/>
              <a:t>6.5 </a:t>
            </a:r>
            <a:r>
              <a:rPr lang="en-GB" altLang="en-US" sz="2000">
                <a:latin typeface="Symbol" pitchFamily="18" charset="2"/>
              </a:rPr>
              <a:t>s</a:t>
            </a:r>
          </a:p>
        </p:txBody>
      </p:sp>
      <p:sp>
        <p:nvSpPr>
          <p:cNvPr id="20498" name="TextBox 2"/>
          <p:cNvSpPr txBox="1">
            <a:spLocks noChangeArrowheads="1"/>
          </p:cNvSpPr>
          <p:nvPr/>
        </p:nvSpPr>
        <p:spPr bwMode="auto">
          <a:xfrm>
            <a:off x="4068763" y="2716213"/>
            <a:ext cx="23399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/>
              <a:t>41420±300 events</a:t>
            </a:r>
          </a:p>
        </p:txBody>
      </p:sp>
      <p:sp>
        <p:nvSpPr>
          <p:cNvPr id="20499" name="TextBox 22"/>
          <p:cNvSpPr txBox="1">
            <a:spLocks noChangeArrowheads="1"/>
          </p:cNvSpPr>
          <p:nvPr/>
        </p:nvSpPr>
        <p:spPr bwMode="auto">
          <a:xfrm>
            <a:off x="3765550" y="3175000"/>
            <a:ext cx="20447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/>
              <a:t>1065±55 events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E92556-6375-426A-8DDD-803A88B88961}" type="slidenum">
              <a:rPr lang="en-GB" smtClean="0"/>
              <a:pPr>
                <a:defRPr/>
              </a:pPr>
              <a:t>19</a:t>
            </a:fld>
            <a:r>
              <a:rPr lang="en-GB" smtClean="0"/>
              <a:t>/23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Outline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sz="2400" smtClean="0"/>
              <a:t>The LHCb experiment</a:t>
            </a:r>
          </a:p>
          <a:p>
            <a:r>
              <a:rPr lang="en-GB" altLang="en-US" sz="2400" smtClean="0"/>
              <a:t>The LHCb RICH detectors</a:t>
            </a:r>
          </a:p>
          <a:p>
            <a:pPr lvl="1"/>
            <a:r>
              <a:rPr lang="en-GB" altLang="en-US" sz="2000" smtClean="0"/>
              <a:t>Description</a:t>
            </a:r>
          </a:p>
          <a:p>
            <a:pPr lvl="1"/>
            <a:r>
              <a:rPr lang="en-GB" altLang="en-US" sz="2000" smtClean="0"/>
              <a:t>Operation</a:t>
            </a:r>
          </a:p>
          <a:p>
            <a:pPr lvl="1"/>
            <a:r>
              <a:rPr lang="en-GB" altLang="en-US" sz="2000" smtClean="0"/>
              <a:t>Alignment and Calibration</a:t>
            </a:r>
          </a:p>
          <a:p>
            <a:pPr lvl="1"/>
            <a:r>
              <a:rPr lang="en-GB" altLang="en-US" sz="2000" smtClean="0"/>
              <a:t>Performance</a:t>
            </a:r>
          </a:p>
          <a:p>
            <a:pPr lvl="1"/>
            <a:r>
              <a:rPr lang="en-GB" altLang="en-US" sz="2000" smtClean="0"/>
              <a:t>Physics examples</a:t>
            </a:r>
          </a:p>
          <a:p>
            <a:r>
              <a:rPr lang="en-GB" altLang="en-US" sz="2400" smtClean="0"/>
              <a:t>LHCb Upgrade</a:t>
            </a:r>
          </a:p>
          <a:p>
            <a:r>
              <a:rPr lang="en-GB" altLang="en-US" sz="2400" smtClean="0"/>
              <a:t>Conclusions</a:t>
            </a:r>
          </a:p>
          <a:p>
            <a:pPr lvl="1"/>
            <a:endParaRPr lang="en-GB" altLang="en-US" sz="2000" smtClean="0"/>
          </a:p>
          <a:p>
            <a:pPr lvl="1">
              <a:buFont typeface="Wingdings" pitchFamily="2" charset="2"/>
              <a:buNone/>
            </a:pPr>
            <a:endParaRPr lang="en-GB" altLang="en-US" sz="2000" smtClean="0"/>
          </a:p>
          <a:p>
            <a:pPr lvl="1"/>
            <a:endParaRPr lang="en-GB" altLang="en-US" sz="200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E92556-6375-426A-8DDD-803A88B88961}" type="slidenum">
              <a:rPr lang="en-GB" smtClean="0"/>
              <a:pPr>
                <a:defRPr/>
              </a:pPr>
              <a:t>2</a:t>
            </a:fld>
            <a:r>
              <a:rPr lang="en-GB" smtClean="0"/>
              <a:t>/23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4000" smtClean="0">
                <a:latin typeface="Arial Rounded MT Bold" pitchFamily="34" charset="0"/>
              </a:rPr>
              <a:t>LHCb Upgrade</a:t>
            </a:r>
          </a:p>
        </p:txBody>
      </p:sp>
      <p:sp>
        <p:nvSpPr>
          <p:cNvPr id="21507" name="Content Placeholder 4"/>
          <p:cNvSpPr>
            <a:spLocks noGrp="1"/>
          </p:cNvSpPr>
          <p:nvPr>
            <p:ph sz="half" idx="1"/>
          </p:nvPr>
        </p:nvSpPr>
        <p:spPr>
          <a:xfrm>
            <a:off x="179388" y="4622800"/>
            <a:ext cx="4316412" cy="1649413"/>
          </a:xfrm>
        </p:spPr>
        <p:txBody>
          <a:bodyPr/>
          <a:lstStyle/>
          <a:p>
            <a:r>
              <a:rPr lang="en-GB" altLang="en-US" sz="1800" dirty="0" smtClean="0"/>
              <a:t>Change </a:t>
            </a:r>
            <a:r>
              <a:rPr lang="en-GB" altLang="en-US" sz="1800" dirty="0" err="1" smtClean="0"/>
              <a:t>opto</a:t>
            </a:r>
            <a:r>
              <a:rPr lang="en-GB" altLang="en-US" sz="1800" dirty="0" smtClean="0"/>
              <a:t>-electronic chain:</a:t>
            </a:r>
          </a:p>
          <a:p>
            <a:r>
              <a:rPr lang="en-GB" altLang="en-US" sz="1800" dirty="0" smtClean="0"/>
              <a:t>Photon detectors</a:t>
            </a:r>
          </a:p>
          <a:p>
            <a:r>
              <a:rPr lang="en-GB" altLang="en-US" sz="1800" dirty="0" smtClean="0"/>
              <a:t>Front-end electronics</a:t>
            </a:r>
          </a:p>
          <a:p>
            <a:r>
              <a:rPr lang="en-GB" altLang="en-US" sz="1800" dirty="0" smtClean="0"/>
              <a:t>DAQ</a:t>
            </a:r>
          </a:p>
        </p:txBody>
      </p:sp>
      <p:sp>
        <p:nvSpPr>
          <p:cNvPr id="21508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4646613"/>
            <a:ext cx="4316413" cy="1565275"/>
          </a:xfrm>
        </p:spPr>
        <p:txBody>
          <a:bodyPr/>
          <a:lstStyle/>
          <a:p>
            <a:r>
              <a:rPr lang="en-GB" altLang="en-US" sz="1800" smtClean="0"/>
              <a:t>RICH optics and mechanics:</a:t>
            </a:r>
          </a:p>
          <a:p>
            <a:r>
              <a:rPr lang="en-GB" altLang="en-US" sz="1800" smtClean="0"/>
              <a:t>Modify RICH1 optics</a:t>
            </a:r>
          </a:p>
          <a:p>
            <a:r>
              <a:rPr lang="en-GB" altLang="en-US" sz="1800" smtClean="0"/>
              <a:t>Optimise for available space.</a:t>
            </a:r>
          </a:p>
          <a:p>
            <a:r>
              <a:rPr lang="en-GB" altLang="en-US" sz="1800" smtClean="0"/>
              <a:t>Remove aerogel radiator</a:t>
            </a:r>
          </a:p>
        </p:txBody>
      </p:sp>
      <p:sp>
        <p:nvSpPr>
          <p:cNvPr id="21510" name="TextBox 6"/>
          <p:cNvSpPr txBox="1">
            <a:spLocks noChangeArrowheads="1"/>
          </p:cNvSpPr>
          <p:nvPr/>
        </p:nvSpPr>
        <p:spPr bwMode="auto">
          <a:xfrm>
            <a:off x="846138" y="4024313"/>
            <a:ext cx="3367087" cy="461962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40 MHz readout rate</a:t>
            </a:r>
          </a:p>
        </p:txBody>
      </p:sp>
      <p:sp>
        <p:nvSpPr>
          <p:cNvPr id="21511" name="TextBox 7"/>
          <p:cNvSpPr txBox="1">
            <a:spLocks noChangeArrowheads="1"/>
          </p:cNvSpPr>
          <p:nvPr/>
        </p:nvSpPr>
        <p:spPr bwMode="auto">
          <a:xfrm>
            <a:off x="4938713" y="4024313"/>
            <a:ext cx="3192462" cy="461962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lvl="1" eaLnBrk="1" hangingPunct="1"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chemeClr val="tx1"/>
                </a:solidFill>
              </a:rPr>
              <a:t>up to 2×10</a:t>
            </a:r>
            <a:r>
              <a:rPr lang="en-GB" altLang="en-US" baseline="30000">
                <a:solidFill>
                  <a:schemeClr val="tx1"/>
                </a:solidFill>
              </a:rPr>
              <a:t>33</a:t>
            </a:r>
            <a:r>
              <a:rPr lang="en-GB" altLang="en-US">
                <a:solidFill>
                  <a:schemeClr val="tx1"/>
                </a:solidFill>
              </a:rPr>
              <a:t>cm</a:t>
            </a:r>
            <a:r>
              <a:rPr lang="en-GB" altLang="en-US" baseline="30000">
                <a:solidFill>
                  <a:schemeClr val="tx1"/>
                </a:solidFill>
              </a:rPr>
              <a:t>-2</a:t>
            </a:r>
            <a:r>
              <a:rPr lang="en-GB" altLang="en-US">
                <a:solidFill>
                  <a:schemeClr val="tx1"/>
                </a:solidFill>
              </a:rPr>
              <a:t>s</a:t>
            </a:r>
            <a:r>
              <a:rPr lang="en-GB" altLang="en-US" baseline="30000">
                <a:solidFill>
                  <a:schemeClr val="tx1"/>
                </a:solidFill>
              </a:rPr>
              <a:t>-1</a:t>
            </a:r>
            <a:endParaRPr lang="en-GB" altLang="en-US">
              <a:solidFill>
                <a:schemeClr val="tx1"/>
              </a:solidFill>
            </a:endParaRPr>
          </a:p>
        </p:txBody>
      </p:sp>
      <p:sp>
        <p:nvSpPr>
          <p:cNvPr id="21512" name="TextBox 8"/>
          <p:cNvSpPr txBox="1">
            <a:spLocks noChangeArrowheads="1"/>
          </p:cNvSpPr>
          <p:nvPr/>
        </p:nvSpPr>
        <p:spPr bwMode="auto">
          <a:xfrm>
            <a:off x="4308475" y="4024313"/>
            <a:ext cx="492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@</a:t>
            </a:r>
          </a:p>
        </p:txBody>
      </p:sp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179388" y="1341438"/>
            <a:ext cx="5708650" cy="231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en-US" altLang="en-US" sz="2000" kern="0" dirty="0" smtClean="0"/>
              <a:t>Goal: </a:t>
            </a:r>
            <a:r>
              <a:rPr lang="en-US" altLang="en-US" sz="2000" kern="0" dirty="0" smtClean="0">
                <a:solidFill>
                  <a:srgbClr val="00B050"/>
                </a:solidFill>
              </a:rPr>
              <a:t>collect 50 fb</a:t>
            </a:r>
            <a:r>
              <a:rPr lang="en-US" altLang="en-US" sz="2000" kern="0" baseline="30000" dirty="0" smtClean="0">
                <a:solidFill>
                  <a:srgbClr val="00B050"/>
                </a:solidFill>
              </a:rPr>
              <a:t>-1</a:t>
            </a:r>
          </a:p>
          <a:p>
            <a:pPr>
              <a:defRPr/>
            </a:pPr>
            <a:r>
              <a:rPr lang="en-US" altLang="en-US" sz="2000" kern="0" dirty="0" smtClean="0"/>
              <a:t>Consequence: </a:t>
            </a:r>
            <a:r>
              <a:rPr lang="en-US" altLang="en-US" sz="2000" kern="0" dirty="0" smtClean="0">
                <a:solidFill>
                  <a:srgbClr val="0070C0"/>
                </a:solidFill>
              </a:rPr>
              <a:t>run at </a:t>
            </a:r>
            <a:r>
              <a:rPr lang="en-GB" altLang="en-US" sz="2000" kern="0" dirty="0" err="1" smtClean="0">
                <a:solidFill>
                  <a:srgbClr val="0070C0"/>
                </a:solidFill>
              </a:rPr>
              <a:t>L</a:t>
            </a:r>
            <a:r>
              <a:rPr lang="en-GB" altLang="en-US" sz="2000" kern="0" baseline="-25000" dirty="0" err="1" smtClean="0">
                <a:solidFill>
                  <a:srgbClr val="0070C0"/>
                </a:solidFill>
              </a:rPr>
              <a:t>inst</a:t>
            </a:r>
            <a:r>
              <a:rPr lang="en-GB" altLang="en-US" sz="2000" kern="0" dirty="0">
                <a:solidFill>
                  <a:srgbClr val="0070C0"/>
                </a:solidFill>
              </a:rPr>
              <a:t> </a:t>
            </a:r>
            <a:r>
              <a:rPr lang="en-GB" altLang="en-US" sz="2000" kern="0" dirty="0" smtClean="0">
                <a:solidFill>
                  <a:srgbClr val="0070C0"/>
                </a:solidFill>
              </a:rPr>
              <a:t>up to 2×10</a:t>
            </a:r>
            <a:r>
              <a:rPr lang="en-GB" altLang="en-US" sz="2000" kern="0" baseline="30000" dirty="0" smtClean="0">
                <a:solidFill>
                  <a:srgbClr val="0070C0"/>
                </a:solidFill>
              </a:rPr>
              <a:t>33</a:t>
            </a:r>
            <a:r>
              <a:rPr lang="en-GB" altLang="en-US" sz="2000" kern="0" dirty="0" smtClean="0">
                <a:solidFill>
                  <a:srgbClr val="0070C0"/>
                </a:solidFill>
              </a:rPr>
              <a:t>cm</a:t>
            </a:r>
            <a:r>
              <a:rPr lang="en-GB" altLang="en-US" sz="2000" kern="0" baseline="30000" dirty="0" smtClean="0">
                <a:solidFill>
                  <a:srgbClr val="0070C0"/>
                </a:solidFill>
              </a:rPr>
              <a:t>-2</a:t>
            </a:r>
            <a:r>
              <a:rPr lang="en-GB" altLang="en-US" sz="2000" kern="0" dirty="0" smtClean="0">
                <a:solidFill>
                  <a:srgbClr val="0070C0"/>
                </a:solidFill>
              </a:rPr>
              <a:t>s</a:t>
            </a:r>
            <a:r>
              <a:rPr lang="en-GB" altLang="en-US" sz="2000" kern="0" baseline="30000" dirty="0" smtClean="0">
                <a:solidFill>
                  <a:srgbClr val="0070C0"/>
                </a:solidFill>
              </a:rPr>
              <a:t>-1</a:t>
            </a:r>
            <a:endParaRPr lang="en-US" altLang="en-US" sz="1800" kern="0" dirty="0">
              <a:solidFill>
                <a:srgbClr val="0070C0"/>
              </a:solidFill>
            </a:endParaRPr>
          </a:p>
          <a:p>
            <a:pPr>
              <a:defRPr/>
            </a:pPr>
            <a:r>
              <a:rPr lang="en-US" altLang="en-US" sz="1800" kern="0" dirty="0" smtClean="0"/>
              <a:t>Approach: </a:t>
            </a:r>
            <a:r>
              <a:rPr lang="en-US" altLang="en-US" sz="1800" kern="0" dirty="0" smtClean="0">
                <a:solidFill>
                  <a:srgbClr val="CC0000"/>
                </a:solidFill>
              </a:rPr>
              <a:t>remove trigger limitations and readout detector @ 40 MHz</a:t>
            </a:r>
          </a:p>
          <a:p>
            <a:pPr lvl="1">
              <a:defRPr/>
            </a:pPr>
            <a:r>
              <a:rPr lang="en-US" altLang="en-US" sz="1600" kern="0" dirty="0" smtClean="0">
                <a:solidFill>
                  <a:schemeClr val="tx1"/>
                </a:solidFill>
              </a:rPr>
              <a:t>Current max trigger rate of 1.1 MHz limits the efficiency of </a:t>
            </a:r>
            <a:r>
              <a:rPr lang="en-US" altLang="en-US" sz="1600" kern="0" dirty="0" err="1" smtClean="0">
                <a:solidFill>
                  <a:schemeClr val="tx1"/>
                </a:solidFill>
              </a:rPr>
              <a:t>hadronic</a:t>
            </a:r>
            <a:r>
              <a:rPr lang="en-US" altLang="en-US" sz="1600" kern="0" dirty="0" smtClean="0">
                <a:solidFill>
                  <a:schemeClr val="tx1"/>
                </a:solidFill>
              </a:rPr>
              <a:t> channels</a:t>
            </a:r>
            <a:endParaRPr lang="en-GB" altLang="en-US" sz="1600" kern="0" dirty="0" smtClean="0">
              <a:solidFill>
                <a:schemeClr val="tx1"/>
              </a:solidFill>
            </a:endParaRPr>
          </a:p>
        </p:txBody>
      </p:sp>
      <p:pic>
        <p:nvPicPr>
          <p:cNvPr id="2151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8038" y="1247775"/>
            <a:ext cx="2703512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920A46-7FD6-4A2F-8479-CA8DD66AF411}" type="slidenum">
              <a:rPr lang="en-GB" smtClean="0"/>
              <a:pPr>
                <a:defRPr/>
              </a:pPr>
              <a:t>20</a:t>
            </a:fld>
            <a:r>
              <a:rPr lang="en-GB" smtClean="0"/>
              <a:t>/23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30" name="Object 16"/>
          <p:cNvGraphicFramePr>
            <a:graphicFrameLocks noChangeAspect="1"/>
          </p:cNvGraphicFramePr>
          <p:nvPr/>
        </p:nvGraphicFramePr>
        <p:xfrm>
          <a:off x="633413" y="1144588"/>
          <a:ext cx="2673350" cy="2890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61" name="Acrobat Document" r:id="rId3" imgW="5400498" imgH="5838757" progId="Acrobat.Document.11">
                  <p:embed/>
                </p:oleObj>
              </mc:Choice>
              <mc:Fallback>
                <p:oleObj name="Acrobat Document" r:id="rId3" imgW="5400498" imgH="5838757" progId="Acrobat.Document.11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3413" y="1144588"/>
                        <a:ext cx="2673350" cy="2890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1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New RICH 1 layout</a:t>
            </a:r>
          </a:p>
        </p:txBody>
      </p:sp>
      <p:pic>
        <p:nvPicPr>
          <p:cNvPr id="22533" name="Picture 10" descr="\\cern.ch\dfs\Users\d\dambrosc\Desktop\Recent docs\LHCb upgrade\RICH\upgrade\2014_02_25_plenary\fig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48" t="12822"/>
          <a:stretch>
            <a:fillRect/>
          </a:stretch>
        </p:blipFill>
        <p:spPr bwMode="auto">
          <a:xfrm>
            <a:off x="4357688" y="3944938"/>
            <a:ext cx="3238500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11" descr="\\cern.ch\dfs\Users\d\dambrosc\Desktop\Recent docs\LHCb upgrade\RICH\upgrade\2014_02_25_plenary\fig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22" r="51852" b="11835"/>
          <a:stretch>
            <a:fillRect/>
          </a:stretch>
        </p:blipFill>
        <p:spPr bwMode="auto">
          <a:xfrm>
            <a:off x="1076325" y="3944938"/>
            <a:ext cx="3008313" cy="240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2535" name="Object 15"/>
          <p:cNvGraphicFramePr>
            <a:graphicFrameLocks noChangeAspect="1"/>
          </p:cNvGraphicFramePr>
          <p:nvPr/>
        </p:nvGraphicFramePr>
        <p:xfrm>
          <a:off x="5599113" y="1146175"/>
          <a:ext cx="2681287" cy="289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62" name="Acrobat Document" r:id="rId6" imgW="5400498" imgH="5838757" progId="Acrobat.Document.11">
                  <p:embed/>
                </p:oleObj>
              </mc:Choice>
              <mc:Fallback>
                <p:oleObj name="Acrobat Document" r:id="rId6" imgW="5400498" imgH="5838757" progId="Acrobat.Document.11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99113" y="1146175"/>
                        <a:ext cx="2681287" cy="2897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6" name="TextBox 12"/>
          <p:cNvSpPr txBox="1">
            <a:spLocks noChangeArrowheads="1"/>
          </p:cNvSpPr>
          <p:nvPr/>
        </p:nvSpPr>
        <p:spPr bwMode="auto">
          <a:xfrm>
            <a:off x="52388" y="3867150"/>
            <a:ext cx="1344612" cy="461963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Present</a:t>
            </a:r>
          </a:p>
        </p:txBody>
      </p:sp>
      <p:sp>
        <p:nvSpPr>
          <p:cNvPr id="22537" name="TextBox 13"/>
          <p:cNvSpPr txBox="1">
            <a:spLocks noChangeArrowheads="1"/>
          </p:cNvSpPr>
          <p:nvPr/>
        </p:nvSpPr>
        <p:spPr bwMode="auto">
          <a:xfrm>
            <a:off x="7353300" y="3867150"/>
            <a:ext cx="1673225" cy="461963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Upgraded</a:t>
            </a:r>
          </a:p>
        </p:txBody>
      </p:sp>
      <p:sp>
        <p:nvSpPr>
          <p:cNvPr id="22538" name="TextBox 19"/>
          <p:cNvSpPr txBox="1">
            <a:spLocks noChangeArrowheads="1"/>
          </p:cNvSpPr>
          <p:nvPr/>
        </p:nvSpPr>
        <p:spPr bwMode="auto">
          <a:xfrm>
            <a:off x="3452813" y="1504950"/>
            <a:ext cx="1993900" cy="1570038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/>
              <a:t>Hit distribution on photon detectors.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>
                <a:solidFill>
                  <a:srgbClr val="00B050"/>
                </a:solidFill>
              </a:rPr>
              <a:t>Reduced peak occupancy for upgrade geometry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E92556-6375-426A-8DDD-803A88B88961}" type="slidenum">
              <a:rPr lang="en-GB" smtClean="0"/>
              <a:pPr>
                <a:defRPr/>
              </a:pPr>
              <a:t>21</a:t>
            </a:fld>
            <a:r>
              <a:rPr lang="en-GB" smtClean="0"/>
              <a:t>/23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New photo-electronic chain</a:t>
            </a:r>
          </a:p>
        </p:txBody>
      </p:sp>
      <p:pic>
        <p:nvPicPr>
          <p:cNvPr id="23556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4" r="8006"/>
          <a:stretch>
            <a:fillRect/>
          </a:stretch>
        </p:blipFill>
        <p:spPr bwMode="auto">
          <a:xfrm>
            <a:off x="3021013" y="3350822"/>
            <a:ext cx="5802312" cy="269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10" descr="C:\Users\Ale\Desktop\R11265MaPMT_and_baseboar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8" y="2338388"/>
            <a:ext cx="2708275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3738" y="1186221"/>
            <a:ext cx="2736850" cy="245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9" name="Rectangle 12"/>
          <p:cNvSpPr>
            <a:spLocks noChangeArrowheads="1"/>
          </p:cNvSpPr>
          <p:nvPr/>
        </p:nvSpPr>
        <p:spPr bwMode="auto">
          <a:xfrm>
            <a:off x="276225" y="1268413"/>
            <a:ext cx="535463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/>
              <a:t>Baseline option: 64 pixels MaPMT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/>
              <a:t>		+ custom FE chip (CLARO8)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/>
              <a:t>		+ digital board + GBTs</a:t>
            </a:r>
          </a:p>
        </p:txBody>
      </p:sp>
      <p:sp>
        <p:nvSpPr>
          <p:cNvPr id="2" name="Rectangle 1"/>
          <p:cNvSpPr/>
          <p:nvPr/>
        </p:nvSpPr>
        <p:spPr>
          <a:xfrm>
            <a:off x="2580253" y="5925346"/>
            <a:ext cx="5690259" cy="584775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r>
              <a:rPr lang="en-GB" sz="1600" dirty="0"/>
              <a:t>TORCH - a Cherenkov based Time-of-Flight </a:t>
            </a:r>
            <a:r>
              <a:rPr lang="en-GB" sz="1600" dirty="0" smtClean="0"/>
              <a:t>Detector by </a:t>
            </a:r>
            <a:r>
              <a:rPr lang="en-GB" sz="1600" dirty="0" err="1" smtClean="0"/>
              <a:t>Euan</a:t>
            </a:r>
            <a:r>
              <a:rPr lang="en-GB" sz="1600" dirty="0" smtClean="0"/>
              <a:t> </a:t>
            </a:r>
            <a:r>
              <a:rPr lang="en-GB" sz="1600" dirty="0" err="1" smtClean="0"/>
              <a:t>Cowie</a:t>
            </a:r>
            <a:r>
              <a:rPr lang="en-GB" sz="1600" dirty="0" smtClean="0"/>
              <a:t> (Thu 17:10)</a:t>
            </a:r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E92556-6375-426A-8DDD-803A88B88961}" type="slidenum">
              <a:rPr lang="en-GB" smtClean="0"/>
              <a:pPr>
                <a:defRPr/>
              </a:pPr>
              <a:t>22</a:t>
            </a:fld>
            <a:r>
              <a:rPr lang="en-GB" smtClean="0"/>
              <a:t>/23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Conclusions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GB" altLang="en-US" sz="1800" dirty="0" smtClean="0"/>
              <a:t>LHCb has recorded 3 fb</a:t>
            </a:r>
            <a:r>
              <a:rPr lang="en-GB" altLang="en-US" sz="1800" baseline="30000" dirty="0" smtClean="0"/>
              <a:t>-1</a:t>
            </a:r>
            <a:r>
              <a:rPr lang="en-GB" altLang="en-US" sz="1800" dirty="0" smtClean="0"/>
              <a:t> in 2010-2012, running in conditions well above the original specifications, at 90% efficiency, producing a number of </a:t>
            </a:r>
            <a:r>
              <a:rPr lang="en-GB" altLang="en-US" sz="1800" dirty="0" smtClean="0">
                <a:solidFill>
                  <a:srgbClr val="FF0000"/>
                </a:solidFill>
              </a:rPr>
              <a:t>world first </a:t>
            </a:r>
            <a:r>
              <a:rPr lang="en-GB" altLang="en-US" sz="1800" dirty="0" smtClean="0"/>
              <a:t>and </a:t>
            </a:r>
            <a:r>
              <a:rPr lang="en-GB" altLang="en-US" sz="1800" dirty="0" smtClean="0">
                <a:solidFill>
                  <a:srgbClr val="FF0000"/>
                </a:solidFill>
              </a:rPr>
              <a:t>world best </a:t>
            </a:r>
            <a:r>
              <a:rPr lang="en-GB" altLang="en-US" sz="1800" dirty="0" smtClean="0"/>
              <a:t>measurements.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GB" altLang="en-US" sz="1800" dirty="0" smtClean="0">
                <a:solidFill>
                  <a:schemeClr val="accent2"/>
                </a:solidFill>
              </a:rPr>
              <a:t>The LHCb RICH detectors have been operating in a difficult environment of high track multiplicity and form an </a:t>
            </a:r>
            <a:r>
              <a:rPr lang="en-GB" altLang="en-US" sz="1800" dirty="0" smtClean="0">
                <a:solidFill>
                  <a:srgbClr val="FF0000"/>
                </a:solidFill>
              </a:rPr>
              <a:t>essential</a:t>
            </a:r>
            <a:r>
              <a:rPr lang="en-GB" altLang="en-US" sz="1800" dirty="0" smtClean="0">
                <a:solidFill>
                  <a:schemeClr val="accent2"/>
                </a:solidFill>
              </a:rPr>
              <a:t> part of the experiment. There are advanced plans to use the RICH detector in the LHCb </a:t>
            </a:r>
            <a:r>
              <a:rPr lang="en-GB" altLang="en-US" sz="1800" dirty="0" smtClean="0">
                <a:solidFill>
                  <a:srgbClr val="FF0000"/>
                </a:solidFill>
              </a:rPr>
              <a:t>trigger</a:t>
            </a:r>
            <a:r>
              <a:rPr lang="en-GB" altLang="en-US" sz="1800" dirty="0" smtClean="0">
                <a:solidFill>
                  <a:schemeClr val="accent2"/>
                </a:solidFill>
              </a:rPr>
              <a:t> for the LHC Run2.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GB" altLang="en-US" sz="1800" dirty="0" smtClean="0"/>
              <a:t>After careful alignment and calibration, the performance of the RICH detectors has reached the levels expected from MC simulations. This is due to:</a:t>
            </a:r>
          </a:p>
          <a:p>
            <a:pPr lvl="1">
              <a:spcBef>
                <a:spcPct val="0"/>
              </a:spcBef>
              <a:spcAft>
                <a:spcPts val="600"/>
              </a:spcAft>
            </a:pPr>
            <a:r>
              <a:rPr lang="en-GB" altLang="en-US" sz="1400" dirty="0" smtClean="0">
                <a:solidFill>
                  <a:srgbClr val="00B050"/>
                </a:solidFill>
              </a:rPr>
              <a:t>Excellent photo-detectors.</a:t>
            </a:r>
          </a:p>
          <a:p>
            <a:pPr lvl="1">
              <a:spcBef>
                <a:spcPct val="0"/>
              </a:spcBef>
              <a:spcAft>
                <a:spcPts val="600"/>
              </a:spcAft>
            </a:pPr>
            <a:r>
              <a:rPr lang="en-GB" altLang="en-US" sz="1400" dirty="0" smtClean="0">
                <a:solidFill>
                  <a:srgbClr val="00B050"/>
                </a:solidFill>
              </a:rPr>
              <a:t>Very stable optical system.</a:t>
            </a:r>
          </a:p>
          <a:p>
            <a:pPr lvl="1">
              <a:spcBef>
                <a:spcPct val="0"/>
              </a:spcBef>
              <a:spcAft>
                <a:spcPts val="600"/>
              </a:spcAft>
            </a:pPr>
            <a:r>
              <a:rPr lang="en-GB" altLang="en-US" sz="1400" dirty="0" smtClean="0">
                <a:solidFill>
                  <a:srgbClr val="00B050"/>
                </a:solidFill>
              </a:rPr>
              <a:t>Well controlled gas radiators.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GB" altLang="en-US" sz="1800" dirty="0" smtClean="0">
                <a:solidFill>
                  <a:srgbClr val="C00000"/>
                </a:solidFill>
              </a:rPr>
              <a:t>The LHCb RICH upgrade is progressing well and is on schedule for installation in 2018.</a:t>
            </a:r>
          </a:p>
        </p:txBody>
      </p:sp>
      <p:sp>
        <p:nvSpPr>
          <p:cNvPr id="2" name="Rectangle 1"/>
          <p:cNvSpPr/>
          <p:nvPr/>
        </p:nvSpPr>
        <p:spPr>
          <a:xfrm>
            <a:off x="3097657" y="5803631"/>
            <a:ext cx="5131943" cy="523220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r>
              <a:rPr lang="en-GB" sz="1400" b="1" dirty="0"/>
              <a:t>Performance of the LHCb </a:t>
            </a:r>
            <a:r>
              <a:rPr lang="en-GB" sz="1400" b="1" dirty="0" smtClean="0"/>
              <a:t>RICH detector </a:t>
            </a:r>
            <a:r>
              <a:rPr lang="en-GB" sz="1400" b="1" dirty="0"/>
              <a:t>at LHCb</a:t>
            </a:r>
            <a:r>
              <a:rPr lang="en-GB" sz="1400" b="1" dirty="0" smtClean="0"/>
              <a:t>;</a:t>
            </a:r>
            <a:endParaRPr lang="en-GB" sz="1400" b="1" dirty="0"/>
          </a:p>
          <a:p>
            <a:r>
              <a:rPr lang="en-GB" sz="1400" b="1" dirty="0"/>
              <a:t>Eur. Phys. J. C (2013) 73:2431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E92556-6375-426A-8DDD-803A88B88961}" type="slidenum">
              <a:rPr lang="en-GB" smtClean="0"/>
              <a:pPr>
                <a:defRPr/>
              </a:pPr>
              <a:t>23</a:t>
            </a:fld>
            <a:r>
              <a:rPr lang="en-GB" smtClean="0"/>
              <a:t>/23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1481138" y="206375"/>
            <a:ext cx="7488237" cy="944563"/>
          </a:xfrm>
        </p:spPr>
        <p:txBody>
          <a:bodyPr/>
          <a:lstStyle/>
          <a:p>
            <a:r>
              <a:rPr lang="en-GB" altLang="en-US" smtClean="0"/>
              <a:t>The END</a:t>
            </a: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520825"/>
            <a:ext cx="5848350" cy="463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94EB97-F6DF-41F7-B5CA-6EE166805676}" type="slidenum">
              <a:rPr lang="en-GB" smtClean="0"/>
              <a:pPr>
                <a:defRPr/>
              </a:pPr>
              <a:t>24</a:t>
            </a:fld>
            <a:r>
              <a:rPr lang="en-GB" smtClean="0"/>
              <a:t>/23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CF</a:t>
            </a:r>
            <a:r>
              <a:rPr lang="en-GB" altLang="en-US" baseline="-25000" smtClean="0"/>
              <a:t>4</a:t>
            </a:r>
            <a:r>
              <a:rPr lang="en-GB" altLang="en-US" smtClean="0"/>
              <a:t> Scintillation</a:t>
            </a:r>
            <a:br>
              <a:rPr lang="en-GB" altLang="en-US" smtClean="0"/>
            </a:br>
            <a:r>
              <a:rPr lang="en-GB" altLang="en-US" sz="2000" smtClean="0"/>
              <a:t>Quenched using CO</a:t>
            </a:r>
            <a:r>
              <a:rPr lang="en-GB" altLang="en-US" sz="2000" baseline="-25000" smtClean="0"/>
              <a:t>2</a:t>
            </a:r>
            <a:endParaRPr lang="en-GB" altLang="en-US" baseline="-25000" smtClean="0"/>
          </a:p>
        </p:txBody>
      </p:sp>
      <p:pic>
        <p:nvPicPr>
          <p:cNvPr id="26628" name="Content Placeholder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17725" y="1741488"/>
            <a:ext cx="6454775" cy="41973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29" name="TextBox 5"/>
          <p:cNvSpPr txBox="1">
            <a:spLocks noChangeArrowheads="1"/>
          </p:cNvSpPr>
          <p:nvPr/>
        </p:nvSpPr>
        <p:spPr bwMode="auto">
          <a:xfrm>
            <a:off x="4687888" y="5861050"/>
            <a:ext cx="44561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 b="1"/>
              <a:t>Inefficiency is calculated from lab measurements</a:t>
            </a:r>
          </a:p>
        </p:txBody>
      </p:sp>
      <p:sp>
        <p:nvSpPr>
          <p:cNvPr id="26630" name="TextBox 6"/>
          <p:cNvSpPr txBox="1">
            <a:spLocks noChangeArrowheads="1"/>
          </p:cNvSpPr>
          <p:nvPr/>
        </p:nvSpPr>
        <p:spPr bwMode="auto">
          <a:xfrm>
            <a:off x="223838" y="1371600"/>
            <a:ext cx="7810500" cy="369888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/>
              <a:t>“Extra” photons from scintillation were saturating data bandwidth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E92556-6375-426A-8DDD-803A88B88961}" type="slidenum">
              <a:rPr lang="en-GB" smtClean="0"/>
              <a:pPr>
                <a:defRPr/>
              </a:pPr>
              <a:t>25</a:t>
            </a:fld>
            <a:r>
              <a:rPr lang="en-GB" smtClean="0"/>
              <a:t>/23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CF</a:t>
            </a:r>
            <a:r>
              <a:rPr lang="en-GB" altLang="en-US" baseline="-25000" smtClean="0"/>
              <a:t>4</a:t>
            </a:r>
            <a:r>
              <a:rPr lang="en-GB" altLang="en-US" smtClean="0"/>
              <a:t> Ref Index calibration</a:t>
            </a:r>
          </a:p>
        </p:txBody>
      </p:sp>
      <p:pic>
        <p:nvPicPr>
          <p:cNvPr id="28676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39800" y="1341438"/>
            <a:ext cx="7264400" cy="47545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E92556-6375-426A-8DDD-803A88B88961}" type="slidenum">
              <a:rPr lang="en-GB" smtClean="0"/>
              <a:pPr>
                <a:defRPr/>
              </a:pPr>
              <a:t>26</a:t>
            </a:fld>
            <a:r>
              <a:rPr lang="en-GB" smtClean="0"/>
              <a:t>/23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Time alignment</a:t>
            </a:r>
          </a:p>
        </p:txBody>
      </p:sp>
      <p:pic>
        <p:nvPicPr>
          <p:cNvPr id="29700" name="Picture 7" descr="20080831_normal_illuminati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000" y="4022725"/>
            <a:ext cx="3390900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41525"/>
            <a:ext cx="4427538" cy="392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9702" name="Straight Connector 9"/>
          <p:cNvCxnSpPr>
            <a:cxnSpLocks noChangeShapeType="1"/>
          </p:cNvCxnSpPr>
          <p:nvPr/>
        </p:nvCxnSpPr>
        <p:spPr bwMode="auto">
          <a:xfrm>
            <a:off x="5300663" y="4002088"/>
            <a:ext cx="0" cy="2252662"/>
          </a:xfrm>
          <a:prstGeom prst="line">
            <a:avLst/>
          </a:prstGeom>
          <a:noFill/>
          <a:ln w="28575" algn="ctr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3" name="Straight Connector 10"/>
          <p:cNvCxnSpPr>
            <a:cxnSpLocks noChangeShapeType="1"/>
          </p:cNvCxnSpPr>
          <p:nvPr/>
        </p:nvCxnSpPr>
        <p:spPr bwMode="auto">
          <a:xfrm>
            <a:off x="5586413" y="4008438"/>
            <a:ext cx="0" cy="2252662"/>
          </a:xfrm>
          <a:prstGeom prst="line">
            <a:avLst/>
          </a:prstGeom>
          <a:noFill/>
          <a:ln w="28575" algn="ctr">
            <a:solidFill>
              <a:srgbClr val="FF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4" name="Straight Arrow Connector 12"/>
          <p:cNvCxnSpPr>
            <a:cxnSpLocks noChangeShapeType="1"/>
          </p:cNvCxnSpPr>
          <p:nvPr/>
        </p:nvCxnSpPr>
        <p:spPr bwMode="auto">
          <a:xfrm>
            <a:off x="4386263" y="2743200"/>
            <a:ext cx="1127125" cy="1192213"/>
          </a:xfrm>
          <a:prstGeom prst="straightConnector1">
            <a:avLst/>
          </a:prstGeom>
          <a:noFill/>
          <a:ln w="9525" algn="ctr">
            <a:solidFill>
              <a:srgbClr val="FF0066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5" name="Straight Arrow Connector 14"/>
          <p:cNvCxnSpPr>
            <a:cxnSpLocks noChangeShapeType="1"/>
          </p:cNvCxnSpPr>
          <p:nvPr/>
        </p:nvCxnSpPr>
        <p:spPr bwMode="auto">
          <a:xfrm>
            <a:off x="4359275" y="3140075"/>
            <a:ext cx="862013" cy="849313"/>
          </a:xfrm>
          <a:prstGeom prst="straightConnector1">
            <a:avLst/>
          </a:prstGeom>
          <a:noFill/>
          <a:ln w="9525" algn="ctr">
            <a:solidFill>
              <a:srgbClr val="0070C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970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6888" y="2620963"/>
            <a:ext cx="32385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7" name="TextBox 17"/>
          <p:cNvSpPr txBox="1">
            <a:spLocks noChangeArrowheads="1"/>
          </p:cNvSpPr>
          <p:nvPr/>
        </p:nvSpPr>
        <p:spPr bwMode="auto">
          <a:xfrm>
            <a:off x="3484563" y="1311275"/>
            <a:ext cx="5407025" cy="831850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Both RICH detectors are time aligned to less than 1 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E92556-6375-426A-8DDD-803A88B88961}" type="slidenum">
              <a:rPr lang="en-GB" smtClean="0"/>
              <a:pPr>
                <a:defRPr/>
              </a:pPr>
              <a:t>27</a:t>
            </a:fld>
            <a:r>
              <a:rPr lang="en-GB" smtClean="0"/>
              <a:t>/23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1" descr="http://lhcb-operationsplots.web.cern.ch/lhcb-operationsplots/index_files/2012PeakMu.png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t="52203" r="8418"/>
          <a:stretch>
            <a:fillRect/>
          </a:stretch>
        </p:blipFill>
        <p:spPr bwMode="auto">
          <a:xfrm>
            <a:off x="6065838" y="2386013"/>
            <a:ext cx="2927350" cy="222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Picture 23" descr="http://lhcb-operationsplots.web.cern.ch/lhcb-operationsplots/index_files/2011PeakMu.png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253" r="8295"/>
          <a:stretch>
            <a:fillRect/>
          </a:stretch>
        </p:blipFill>
        <p:spPr bwMode="auto">
          <a:xfrm>
            <a:off x="3348038" y="2386013"/>
            <a:ext cx="2932112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Picture 2" descr="http://lhcb-operationsplots.web.cern.ch/lhcb-operationsplots/index_files/2010PeakMu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0" t="10204" r="12753" b="6229"/>
          <a:stretch>
            <a:fillRect/>
          </a:stretch>
        </p:blipFill>
        <p:spPr bwMode="auto">
          <a:xfrm>
            <a:off x="708025" y="2444750"/>
            <a:ext cx="2892425" cy="187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19" descr="http://lhcb-operationsplots.web.cern.ch/lhcb-operationsplots/index_files/IntegratedLumiLHCbTime_Yearly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3263" y="4695825"/>
            <a:ext cx="3260725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LHCb luminosity</a:t>
            </a:r>
          </a:p>
        </p:txBody>
      </p:sp>
      <p:sp>
        <p:nvSpPr>
          <p:cNvPr id="30728" name="Rectangle 5"/>
          <p:cNvSpPr>
            <a:spLocks noChangeArrowheads="1"/>
          </p:cNvSpPr>
          <p:nvPr/>
        </p:nvSpPr>
        <p:spPr bwMode="auto">
          <a:xfrm>
            <a:off x="485775" y="1244600"/>
            <a:ext cx="8372475" cy="646113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latin typeface="Arial Rounded MT Bold" pitchFamily="34" charset="0"/>
              </a:rPr>
              <a:t>LHCb was designed to run at μ~</a:t>
            </a:r>
            <a:r>
              <a:rPr lang="en-GB" altLang="en-US" sz="1800">
                <a:solidFill>
                  <a:srgbClr val="C00000"/>
                </a:solidFill>
                <a:latin typeface="Arial Rounded MT Bold" pitchFamily="34" charset="0"/>
              </a:rPr>
              <a:t>0.5 </a:t>
            </a:r>
            <a:r>
              <a:rPr lang="en-GB" altLang="en-US" sz="1800">
                <a:latin typeface="Arial Rounded MT Bold" pitchFamily="34" charset="0"/>
              </a:rPr>
              <a:t>and n</a:t>
            </a:r>
            <a:r>
              <a:rPr lang="en-GB" altLang="en-US" sz="1800" baseline="-25000">
                <a:latin typeface="Arial Rounded MT Bold" pitchFamily="34" charset="0"/>
              </a:rPr>
              <a:t>b</a:t>
            </a:r>
            <a:r>
              <a:rPr lang="en-GB" altLang="en-US" sz="1800">
                <a:latin typeface="Arial Rounded MT Bold" pitchFamily="34" charset="0"/>
              </a:rPr>
              <a:t>~2600 ⇒ L</a:t>
            </a:r>
            <a:r>
              <a:rPr lang="en-GB" altLang="en-US" sz="1800" baseline="-25000">
                <a:latin typeface="Arial Rounded MT Bold" pitchFamily="34" charset="0"/>
              </a:rPr>
              <a:t>inst</a:t>
            </a:r>
            <a:r>
              <a:rPr lang="en-GB" altLang="en-US" sz="1800">
                <a:latin typeface="Arial Rounded MT Bold" pitchFamily="34" charset="0"/>
              </a:rPr>
              <a:t>~2×10</a:t>
            </a:r>
            <a:r>
              <a:rPr lang="en-GB" altLang="en-US" sz="1800" baseline="30000">
                <a:latin typeface="Arial Rounded MT Bold" pitchFamily="34" charset="0"/>
              </a:rPr>
              <a:t>32</a:t>
            </a:r>
            <a:r>
              <a:rPr lang="en-GB" altLang="en-US" sz="1800">
                <a:latin typeface="Arial Rounded MT Bold" pitchFamily="34" charset="0"/>
              </a:rPr>
              <a:t>cm</a:t>
            </a:r>
            <a:r>
              <a:rPr lang="en-GB" altLang="en-US" sz="1800" baseline="30000">
                <a:latin typeface="Arial Rounded MT Bold" pitchFamily="34" charset="0"/>
              </a:rPr>
              <a:t>-2</a:t>
            </a:r>
            <a:r>
              <a:rPr lang="en-GB" altLang="en-US" sz="1800">
                <a:latin typeface="Arial Rounded MT Bold" pitchFamily="34" charset="0"/>
              </a:rPr>
              <a:t>s</a:t>
            </a:r>
            <a:r>
              <a:rPr lang="en-GB" altLang="en-US" sz="1800" baseline="30000">
                <a:latin typeface="Arial Rounded MT Bold" pitchFamily="34" charset="0"/>
              </a:rPr>
              <a:t>-1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latin typeface="Arial Rounded MT Bold" pitchFamily="34" charset="0"/>
              </a:rPr>
              <a:t>In 2012 LHCb runs with μ~</a:t>
            </a:r>
            <a:r>
              <a:rPr lang="en-GB" altLang="en-US" sz="1800">
                <a:solidFill>
                  <a:srgbClr val="C00000"/>
                </a:solidFill>
                <a:latin typeface="Arial Rounded MT Bold" pitchFamily="34" charset="0"/>
              </a:rPr>
              <a:t>1.7 </a:t>
            </a:r>
            <a:r>
              <a:rPr lang="en-GB" altLang="en-US" sz="1800">
                <a:latin typeface="Arial Rounded MT Bold" pitchFamily="34" charset="0"/>
              </a:rPr>
              <a:t>and n</a:t>
            </a:r>
            <a:r>
              <a:rPr lang="en-GB" altLang="en-US" sz="1800" baseline="-25000">
                <a:latin typeface="Arial Rounded MT Bold" pitchFamily="34" charset="0"/>
              </a:rPr>
              <a:t>b</a:t>
            </a:r>
            <a:r>
              <a:rPr lang="en-GB" altLang="en-US" sz="1800">
                <a:latin typeface="Arial Rounded MT Bold" pitchFamily="34" charset="0"/>
              </a:rPr>
              <a:t>~1300 ⇒ L</a:t>
            </a:r>
            <a:r>
              <a:rPr lang="en-GB" altLang="en-US" sz="1800" baseline="-25000">
                <a:latin typeface="Arial Rounded MT Bold" pitchFamily="34" charset="0"/>
              </a:rPr>
              <a:t>inst</a:t>
            </a:r>
            <a:r>
              <a:rPr lang="en-GB" altLang="en-US" sz="1800">
                <a:latin typeface="Arial Rounded MT Bold" pitchFamily="34" charset="0"/>
              </a:rPr>
              <a:t>~</a:t>
            </a:r>
            <a:r>
              <a:rPr lang="en-GB" altLang="en-US" sz="1800">
                <a:solidFill>
                  <a:srgbClr val="CC0000"/>
                </a:solidFill>
                <a:latin typeface="Arial Rounded MT Bold" pitchFamily="34" charset="0"/>
              </a:rPr>
              <a:t>4×10</a:t>
            </a:r>
            <a:r>
              <a:rPr lang="en-GB" altLang="en-US" sz="1800" baseline="30000">
                <a:solidFill>
                  <a:srgbClr val="CC0000"/>
                </a:solidFill>
                <a:latin typeface="Arial Rounded MT Bold" pitchFamily="34" charset="0"/>
              </a:rPr>
              <a:t>32</a:t>
            </a:r>
            <a:r>
              <a:rPr lang="en-GB" altLang="en-US" sz="1800">
                <a:latin typeface="Arial Rounded MT Bold" pitchFamily="34" charset="0"/>
              </a:rPr>
              <a:t>cm</a:t>
            </a:r>
            <a:r>
              <a:rPr lang="en-GB" altLang="en-US" sz="1800" baseline="30000">
                <a:latin typeface="Arial Rounded MT Bold" pitchFamily="34" charset="0"/>
              </a:rPr>
              <a:t>-2</a:t>
            </a:r>
            <a:r>
              <a:rPr lang="en-GB" altLang="en-US" sz="1800">
                <a:latin typeface="Arial Rounded MT Bold" pitchFamily="34" charset="0"/>
              </a:rPr>
              <a:t>s</a:t>
            </a:r>
            <a:r>
              <a:rPr lang="en-GB" altLang="en-US" sz="1800" baseline="30000">
                <a:latin typeface="Arial Rounded MT Bold" pitchFamily="34" charset="0"/>
              </a:rPr>
              <a:t>-1</a:t>
            </a:r>
            <a:endParaRPr lang="en-GB" altLang="en-US" sz="1800">
              <a:latin typeface="Arial Rounded MT Bold" pitchFamily="34" charset="0"/>
            </a:endParaRPr>
          </a:p>
        </p:txBody>
      </p:sp>
      <p:sp>
        <p:nvSpPr>
          <p:cNvPr id="30729" name="Rectangle 11"/>
          <p:cNvSpPr>
            <a:spLocks noChangeArrowheads="1"/>
          </p:cNvSpPr>
          <p:nvPr/>
        </p:nvSpPr>
        <p:spPr bwMode="auto">
          <a:xfrm>
            <a:off x="0" y="3673475"/>
            <a:ext cx="8080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b="1">
                <a:solidFill>
                  <a:srgbClr val="C00000"/>
                </a:solidFill>
                <a:latin typeface="Arial Rounded MT Bold" pitchFamily="34" charset="0"/>
              </a:rPr>
              <a:t>μ=0.4</a:t>
            </a:r>
            <a:endParaRPr lang="en-GB" altLang="en-US" sz="1800" b="1">
              <a:solidFill>
                <a:srgbClr val="C00000"/>
              </a:solidFill>
            </a:endParaRPr>
          </a:p>
        </p:txBody>
      </p:sp>
      <p:sp>
        <p:nvSpPr>
          <p:cNvPr id="30730" name="Rectangle 12"/>
          <p:cNvSpPr>
            <a:spLocks noChangeArrowheads="1"/>
          </p:cNvSpPr>
          <p:nvPr/>
        </p:nvSpPr>
        <p:spPr bwMode="auto">
          <a:xfrm>
            <a:off x="0" y="2435225"/>
            <a:ext cx="8080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b="1">
                <a:solidFill>
                  <a:srgbClr val="C00000"/>
                </a:solidFill>
                <a:latin typeface="Arial Rounded MT Bold" pitchFamily="34" charset="0"/>
              </a:rPr>
              <a:t>μ=2.7</a:t>
            </a:r>
            <a:endParaRPr lang="en-GB" altLang="en-US" sz="1800" b="1">
              <a:solidFill>
                <a:srgbClr val="C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378075" y="3549650"/>
            <a:ext cx="1042988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 dirty="0">
                <a:solidFill>
                  <a:srgbClr val="C00000"/>
                </a:solidFill>
                <a:latin typeface="+mn-lt"/>
              </a:rPr>
              <a:t>design</a:t>
            </a:r>
          </a:p>
        </p:txBody>
      </p:sp>
      <p:cxnSp>
        <p:nvCxnSpPr>
          <p:cNvPr id="30732" name="Straight Connector 14"/>
          <p:cNvCxnSpPr>
            <a:cxnSpLocks noChangeShapeType="1"/>
          </p:cNvCxnSpPr>
          <p:nvPr/>
        </p:nvCxnSpPr>
        <p:spPr bwMode="auto">
          <a:xfrm>
            <a:off x="1422400" y="5819775"/>
            <a:ext cx="3500438" cy="0"/>
          </a:xfrm>
          <a:prstGeom prst="line">
            <a:avLst/>
          </a:prstGeom>
          <a:noFill/>
          <a:ln w="28575" algn="ctr">
            <a:solidFill>
              <a:srgbClr val="FF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33" name="Rectangle 15"/>
          <p:cNvSpPr>
            <a:spLocks noChangeArrowheads="1"/>
          </p:cNvSpPr>
          <p:nvPr/>
        </p:nvSpPr>
        <p:spPr bwMode="auto">
          <a:xfrm>
            <a:off x="636588" y="5575300"/>
            <a:ext cx="7445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b="1">
                <a:solidFill>
                  <a:srgbClr val="C00000"/>
                </a:solidFill>
                <a:latin typeface="Arial Rounded MT Bold" pitchFamily="34" charset="0"/>
              </a:rPr>
              <a:t>1 fb</a:t>
            </a:r>
            <a:r>
              <a:rPr lang="en-GB" altLang="en-US" sz="1800" b="1" baseline="30000">
                <a:solidFill>
                  <a:srgbClr val="C00000"/>
                </a:solidFill>
                <a:latin typeface="Arial Rounded MT Bold" pitchFamily="34" charset="0"/>
              </a:rPr>
              <a:t>-1</a:t>
            </a:r>
            <a:endParaRPr lang="en-GB" altLang="en-US" sz="1800" b="1" baseline="30000">
              <a:solidFill>
                <a:srgbClr val="C00000"/>
              </a:solidFill>
            </a:endParaRPr>
          </a:p>
        </p:txBody>
      </p:sp>
      <p:sp>
        <p:nvSpPr>
          <p:cNvPr id="30734" name="TextBox 15"/>
          <p:cNvSpPr txBox="1">
            <a:spLocks noChangeArrowheads="1"/>
          </p:cNvSpPr>
          <p:nvPr/>
        </p:nvSpPr>
        <p:spPr bwMode="auto">
          <a:xfrm>
            <a:off x="4724400" y="1985963"/>
            <a:ext cx="1497013" cy="400050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/>
              <a:t>2011 data</a:t>
            </a:r>
          </a:p>
        </p:txBody>
      </p:sp>
      <p:cxnSp>
        <p:nvCxnSpPr>
          <p:cNvPr id="30735" name="Straight Connector 9"/>
          <p:cNvCxnSpPr>
            <a:cxnSpLocks noChangeShapeType="1"/>
          </p:cNvCxnSpPr>
          <p:nvPr/>
        </p:nvCxnSpPr>
        <p:spPr bwMode="auto">
          <a:xfrm>
            <a:off x="857250" y="3917950"/>
            <a:ext cx="8135938" cy="0"/>
          </a:xfrm>
          <a:prstGeom prst="line">
            <a:avLst/>
          </a:prstGeom>
          <a:noFill/>
          <a:ln w="28575" algn="ctr">
            <a:solidFill>
              <a:srgbClr val="FF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36" name="Straight Connector 10"/>
          <p:cNvCxnSpPr>
            <a:cxnSpLocks noChangeShapeType="1"/>
          </p:cNvCxnSpPr>
          <p:nvPr/>
        </p:nvCxnSpPr>
        <p:spPr bwMode="auto">
          <a:xfrm>
            <a:off x="852488" y="2622550"/>
            <a:ext cx="8140700" cy="0"/>
          </a:xfrm>
          <a:prstGeom prst="line">
            <a:avLst/>
          </a:prstGeom>
          <a:noFill/>
          <a:ln w="28575" algn="ctr">
            <a:solidFill>
              <a:srgbClr val="FF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37" name="TextBox 16"/>
          <p:cNvSpPr txBox="1">
            <a:spLocks noChangeArrowheads="1"/>
          </p:cNvSpPr>
          <p:nvPr/>
        </p:nvSpPr>
        <p:spPr bwMode="auto">
          <a:xfrm>
            <a:off x="2109788" y="1954213"/>
            <a:ext cx="1497012" cy="400050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/>
              <a:t>2010 data</a:t>
            </a:r>
          </a:p>
        </p:txBody>
      </p:sp>
      <p:cxnSp>
        <p:nvCxnSpPr>
          <p:cNvPr id="30738" name="Straight Connector 14"/>
          <p:cNvCxnSpPr>
            <a:cxnSpLocks noChangeShapeType="1"/>
          </p:cNvCxnSpPr>
          <p:nvPr/>
        </p:nvCxnSpPr>
        <p:spPr bwMode="auto">
          <a:xfrm>
            <a:off x="1423988" y="5127625"/>
            <a:ext cx="3500437" cy="0"/>
          </a:xfrm>
          <a:prstGeom prst="line">
            <a:avLst/>
          </a:prstGeom>
          <a:noFill/>
          <a:ln w="28575" algn="ctr">
            <a:solidFill>
              <a:srgbClr val="FF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39" name="Rectangle 15"/>
          <p:cNvSpPr>
            <a:spLocks noChangeArrowheads="1"/>
          </p:cNvSpPr>
          <p:nvPr/>
        </p:nvSpPr>
        <p:spPr bwMode="auto">
          <a:xfrm>
            <a:off x="638175" y="4883150"/>
            <a:ext cx="7445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b="1">
                <a:solidFill>
                  <a:srgbClr val="C00000"/>
                </a:solidFill>
                <a:latin typeface="Arial Rounded MT Bold" pitchFamily="34" charset="0"/>
              </a:rPr>
              <a:t>2 fb</a:t>
            </a:r>
            <a:r>
              <a:rPr lang="en-GB" altLang="en-US" sz="1800" b="1" baseline="30000">
                <a:solidFill>
                  <a:srgbClr val="C00000"/>
                </a:solidFill>
                <a:latin typeface="Arial Rounded MT Bold" pitchFamily="34" charset="0"/>
              </a:rPr>
              <a:t>-1</a:t>
            </a:r>
            <a:endParaRPr lang="en-GB" altLang="en-US" sz="1800" b="1" baseline="30000">
              <a:solidFill>
                <a:srgbClr val="C00000"/>
              </a:solidFill>
            </a:endParaRPr>
          </a:p>
        </p:txBody>
      </p:sp>
      <p:sp>
        <p:nvSpPr>
          <p:cNvPr id="30740" name="TextBox 15"/>
          <p:cNvSpPr txBox="1">
            <a:spLocks noChangeArrowheads="1"/>
          </p:cNvSpPr>
          <p:nvPr/>
        </p:nvSpPr>
        <p:spPr bwMode="auto">
          <a:xfrm>
            <a:off x="7361238" y="1985963"/>
            <a:ext cx="1497012" cy="400050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/>
              <a:t>2012 data</a:t>
            </a:r>
          </a:p>
        </p:txBody>
      </p:sp>
      <p:pic>
        <p:nvPicPr>
          <p:cNvPr id="30741" name="Picture 2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3925" y="4883150"/>
            <a:ext cx="2714625" cy="179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2" name="TextBox 1"/>
          <p:cNvSpPr txBox="1">
            <a:spLocks noChangeArrowheads="1"/>
          </p:cNvSpPr>
          <p:nvPr/>
        </p:nvSpPr>
        <p:spPr bwMode="auto">
          <a:xfrm>
            <a:off x="5472113" y="4514850"/>
            <a:ext cx="3279775" cy="338138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Automatic luminosity levelling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E92556-6375-426A-8DDD-803A88B88961}" type="slidenum">
              <a:rPr lang="en-GB" smtClean="0"/>
              <a:pPr>
                <a:defRPr/>
              </a:pPr>
              <a:t>28</a:t>
            </a:fld>
            <a:r>
              <a:rPr lang="en-GB" smtClean="0"/>
              <a:t>/23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RICH 1 MDCS</a:t>
            </a:r>
          </a:p>
        </p:txBody>
      </p:sp>
      <p:pic>
        <p:nvPicPr>
          <p:cNvPr id="31748" name="Picture 18" descr="funne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" y="1301750"/>
            <a:ext cx="4029075" cy="364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150" y="4976813"/>
            <a:ext cx="160496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1750" name="Straight Arrow Connector 6"/>
          <p:cNvCxnSpPr>
            <a:cxnSpLocks noChangeShapeType="1"/>
          </p:cNvCxnSpPr>
          <p:nvPr/>
        </p:nvCxnSpPr>
        <p:spPr bwMode="auto">
          <a:xfrm flipV="1">
            <a:off x="1722438" y="3913188"/>
            <a:ext cx="1138237" cy="1381125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751" name="TextBox 7"/>
          <p:cNvSpPr txBox="1">
            <a:spLocks noChangeArrowheads="1"/>
          </p:cNvSpPr>
          <p:nvPr/>
        </p:nvSpPr>
        <p:spPr bwMode="auto">
          <a:xfrm>
            <a:off x="4613275" y="1919288"/>
            <a:ext cx="3873500" cy="831850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Correcting for the magnetic distortions</a:t>
            </a:r>
          </a:p>
        </p:txBody>
      </p:sp>
      <p:grpSp>
        <p:nvGrpSpPr>
          <p:cNvPr id="31752" name="Group 8"/>
          <p:cNvGrpSpPr>
            <a:grpSpLocks/>
          </p:cNvGrpSpPr>
          <p:nvPr/>
        </p:nvGrpSpPr>
        <p:grpSpPr bwMode="auto">
          <a:xfrm>
            <a:off x="4737100" y="3716338"/>
            <a:ext cx="3787775" cy="2478087"/>
            <a:chOff x="1383221" y="3745040"/>
            <a:chExt cx="3914775" cy="2562225"/>
          </a:xfrm>
        </p:grpSpPr>
        <p:pic>
          <p:nvPicPr>
            <p:cNvPr id="31754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3221" y="3745040"/>
              <a:ext cx="3914775" cy="2562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55" name="TextBox 10"/>
            <p:cNvSpPr txBox="1">
              <a:spLocks noChangeArrowheads="1"/>
            </p:cNvSpPr>
            <p:nvPr/>
          </p:nvSpPr>
          <p:spPr bwMode="auto">
            <a:xfrm>
              <a:off x="1865376" y="4133088"/>
              <a:ext cx="117051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Ø"/>
                <a:defRPr sz="2400">
                  <a:solidFill>
                    <a:srgbClr val="003399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2400"/>
                <a:t>RICH1</a:t>
              </a:r>
            </a:p>
          </p:txBody>
        </p:sp>
      </p:grpSp>
      <p:sp>
        <p:nvSpPr>
          <p:cNvPr id="31753" name="TextBox 1"/>
          <p:cNvSpPr txBox="1">
            <a:spLocks noChangeArrowheads="1"/>
          </p:cNvSpPr>
          <p:nvPr/>
        </p:nvSpPr>
        <p:spPr bwMode="auto">
          <a:xfrm>
            <a:off x="6951663" y="6215063"/>
            <a:ext cx="15732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 b="1"/>
              <a:t>Pixels (0.5 mm)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94EB97-F6DF-41F7-B5CA-6EE166805676}" type="slidenum">
              <a:rPr lang="en-GB" smtClean="0"/>
              <a:pPr>
                <a:defRPr/>
              </a:pPr>
              <a:t>29</a:t>
            </a:fld>
            <a:r>
              <a:rPr lang="en-GB" smtClean="0"/>
              <a:t>/23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The LHCb experiment</a:t>
            </a:r>
          </a:p>
        </p:txBody>
      </p:sp>
      <p:pic>
        <p:nvPicPr>
          <p:cNvPr id="4100" name="Picture 8" descr="http://sabatino.web.cern.ch/sabatino/images/LHCb_persp%5b1%5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2013" y="2251075"/>
            <a:ext cx="5514975" cy="432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75" y="3929063"/>
            <a:ext cx="2470150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TextBox 8"/>
          <p:cNvSpPr txBox="1">
            <a:spLocks noChangeArrowheads="1"/>
          </p:cNvSpPr>
          <p:nvPr/>
        </p:nvSpPr>
        <p:spPr bwMode="auto">
          <a:xfrm>
            <a:off x="246063" y="1392238"/>
            <a:ext cx="8347075" cy="36988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dirty="0"/>
              <a:t>Probing New Physics in CP violation and rare decays of b and c quarks</a:t>
            </a:r>
          </a:p>
        </p:txBody>
      </p:sp>
      <p:sp>
        <p:nvSpPr>
          <p:cNvPr id="4103" name="TextBox 9"/>
          <p:cNvSpPr txBox="1">
            <a:spLocks noChangeArrowheads="1"/>
          </p:cNvSpPr>
          <p:nvPr/>
        </p:nvSpPr>
        <p:spPr bwMode="auto">
          <a:xfrm>
            <a:off x="246063" y="1911350"/>
            <a:ext cx="38020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dirty="0"/>
              <a:t>Single arm spectrometer with:</a:t>
            </a:r>
          </a:p>
          <a:p>
            <a:pPr eaLnBrk="1" hangingPunct="1">
              <a:spcBef>
                <a:spcPct val="0"/>
              </a:spcBef>
              <a:buFont typeface="Arial" charset="0"/>
              <a:buChar char="•"/>
            </a:pPr>
            <a:r>
              <a:rPr lang="en-GB" altLang="en-US" sz="1800" dirty="0"/>
              <a:t> Excellent </a:t>
            </a:r>
            <a:r>
              <a:rPr lang="en-GB" altLang="en-US" sz="1800" dirty="0" err="1"/>
              <a:t>vertexing</a:t>
            </a:r>
            <a:endParaRPr lang="en-GB" altLang="en-US" sz="1800" dirty="0"/>
          </a:p>
          <a:p>
            <a:pPr eaLnBrk="1" hangingPunct="1">
              <a:spcBef>
                <a:spcPct val="0"/>
              </a:spcBef>
              <a:buFont typeface="Arial" charset="0"/>
              <a:buChar char="•"/>
            </a:pPr>
            <a:r>
              <a:rPr lang="en-GB" altLang="en-US" sz="1800" dirty="0"/>
              <a:t> </a:t>
            </a:r>
            <a:r>
              <a:rPr lang="en-GB" altLang="en-US" sz="1800" b="1" dirty="0">
                <a:solidFill>
                  <a:srgbClr val="CC0000"/>
                </a:solidFill>
              </a:rPr>
              <a:t>Excellent PID</a:t>
            </a:r>
          </a:p>
          <a:p>
            <a:pPr eaLnBrk="1" hangingPunct="1">
              <a:spcBef>
                <a:spcPct val="0"/>
              </a:spcBef>
              <a:buFont typeface="Arial" charset="0"/>
              <a:buChar char="•"/>
            </a:pPr>
            <a:r>
              <a:rPr lang="en-GB" altLang="en-US" sz="1800" dirty="0"/>
              <a:t> Efficient trigger and tracking</a:t>
            </a:r>
          </a:p>
        </p:txBody>
      </p:sp>
      <p:sp>
        <p:nvSpPr>
          <p:cNvPr id="4104" name="TextBox 10"/>
          <p:cNvSpPr txBox="1">
            <a:spLocks noChangeArrowheads="1"/>
          </p:cNvSpPr>
          <p:nvPr/>
        </p:nvSpPr>
        <p:spPr bwMode="auto">
          <a:xfrm>
            <a:off x="2497138" y="3671888"/>
            <a:ext cx="1223962" cy="460375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b="1">
                <a:solidFill>
                  <a:srgbClr val="CC0000"/>
                </a:solidFill>
                <a:latin typeface="Arial Rounded MT Bold" pitchFamily="34" charset="0"/>
              </a:rPr>
              <a:t>RICH 1</a:t>
            </a:r>
          </a:p>
        </p:txBody>
      </p:sp>
      <p:sp>
        <p:nvSpPr>
          <p:cNvPr id="4105" name="TextBox 11"/>
          <p:cNvSpPr txBox="1">
            <a:spLocks noChangeArrowheads="1"/>
          </p:cNvSpPr>
          <p:nvPr/>
        </p:nvSpPr>
        <p:spPr bwMode="auto">
          <a:xfrm>
            <a:off x="4205288" y="2676525"/>
            <a:ext cx="1223962" cy="461963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b="1">
                <a:solidFill>
                  <a:srgbClr val="CC0000"/>
                </a:solidFill>
                <a:latin typeface="Arial Rounded MT Bold" pitchFamily="34" charset="0"/>
              </a:rPr>
              <a:t>RICH 2</a:t>
            </a:r>
          </a:p>
        </p:txBody>
      </p:sp>
      <p:cxnSp>
        <p:nvCxnSpPr>
          <p:cNvPr id="4106" name="Straight Arrow Connector 13"/>
          <p:cNvCxnSpPr>
            <a:cxnSpLocks noChangeShapeType="1"/>
            <a:stCxn id="4105" idx="2"/>
          </p:cNvCxnSpPr>
          <p:nvPr/>
        </p:nvCxnSpPr>
        <p:spPr bwMode="auto">
          <a:xfrm>
            <a:off x="4818063" y="3138488"/>
            <a:ext cx="887412" cy="409575"/>
          </a:xfrm>
          <a:prstGeom prst="straightConnector1">
            <a:avLst/>
          </a:prstGeom>
          <a:noFill/>
          <a:ln w="57150" algn="ctr">
            <a:solidFill>
              <a:srgbClr val="CC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07" name="Straight Arrow Connector 14"/>
          <p:cNvCxnSpPr>
            <a:cxnSpLocks noChangeShapeType="1"/>
            <a:stCxn id="4104" idx="2"/>
          </p:cNvCxnSpPr>
          <p:nvPr/>
        </p:nvCxnSpPr>
        <p:spPr bwMode="auto">
          <a:xfrm>
            <a:off x="3109913" y="4132263"/>
            <a:ext cx="1174750" cy="425450"/>
          </a:xfrm>
          <a:prstGeom prst="straightConnector1">
            <a:avLst/>
          </a:prstGeom>
          <a:noFill/>
          <a:ln w="57150" algn="ctr">
            <a:solidFill>
              <a:srgbClr val="CC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E92556-6375-426A-8DDD-803A88B88961}" type="slidenum">
              <a:rPr lang="en-GB" smtClean="0"/>
              <a:pPr>
                <a:defRPr/>
              </a:pPr>
              <a:t>3</a:t>
            </a:fld>
            <a:r>
              <a:rPr lang="en-GB" smtClean="0"/>
              <a:t>/23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RICH 2 MDCS</a:t>
            </a:r>
          </a:p>
        </p:txBody>
      </p:sp>
      <p:pic>
        <p:nvPicPr>
          <p:cNvPr id="3277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8763" y="1279525"/>
            <a:ext cx="2390775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3706813"/>
            <a:ext cx="7248525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4" name="Rectangle 8"/>
          <p:cNvSpPr>
            <a:spLocks noChangeArrowheads="1"/>
          </p:cNvSpPr>
          <p:nvPr/>
        </p:nvSpPr>
        <p:spPr bwMode="auto">
          <a:xfrm>
            <a:off x="765175" y="1284288"/>
            <a:ext cx="4572000" cy="2062162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A temporary setup, using commercial projector was used in 2008 to project a static, reproducible grid of light spots onto the photon detector plane,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The raw spot images were analysed to calculate the centre of gravity for precision comparison between measurements: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94EB97-F6DF-41F7-B5CA-6EE166805676}" type="slidenum">
              <a:rPr lang="en-GB" smtClean="0"/>
              <a:pPr>
                <a:defRPr/>
              </a:pPr>
              <a:t>30</a:t>
            </a:fld>
            <a:r>
              <a:rPr lang="en-GB" smtClean="0"/>
              <a:t>/23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1476375" y="211138"/>
            <a:ext cx="7488238" cy="944562"/>
          </a:xfrm>
        </p:spPr>
        <p:txBody>
          <a:bodyPr/>
          <a:lstStyle/>
          <a:p>
            <a:pPr eaLnBrk="1" hangingPunct="1"/>
            <a:r>
              <a:rPr lang="en-GB" altLang="en-US" sz="3600" smtClean="0"/>
              <a:t>RICH 1</a:t>
            </a:r>
            <a:r>
              <a:rPr lang="en-GB" altLang="en-US" smtClean="0"/>
              <a:t/>
            </a:r>
            <a:br>
              <a:rPr lang="en-GB" altLang="en-US" smtClean="0"/>
            </a:br>
            <a:r>
              <a:rPr lang="en-GB" altLang="en-US" sz="2400" smtClean="0"/>
              <a:t>Tight space, low mass</a:t>
            </a:r>
            <a:endParaRPr lang="en-GB" altLang="en-US" smtClean="0"/>
          </a:p>
        </p:txBody>
      </p:sp>
      <p:pic>
        <p:nvPicPr>
          <p:cNvPr id="33796" name="Picture 2" descr="rich1"/>
          <p:cNvPicPr>
            <a:picLocks noChangeAspect="1" noChangeArrowheads="1"/>
          </p:cNvPicPr>
          <p:nvPr/>
        </p:nvPicPr>
        <p:blipFill>
          <a:blip r:embed="rId2">
            <a:lum bright="1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171575"/>
            <a:ext cx="5041900" cy="562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7" name="Line 3"/>
          <p:cNvSpPr>
            <a:spLocks noChangeShapeType="1"/>
          </p:cNvSpPr>
          <p:nvPr/>
        </p:nvSpPr>
        <p:spPr bwMode="auto">
          <a:xfrm flipH="1">
            <a:off x="457200" y="6577013"/>
            <a:ext cx="2971800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3798" name="Line 4"/>
          <p:cNvSpPr>
            <a:spLocks noChangeShapeType="1"/>
          </p:cNvSpPr>
          <p:nvPr/>
        </p:nvSpPr>
        <p:spPr bwMode="auto">
          <a:xfrm flipH="1">
            <a:off x="533400" y="1490663"/>
            <a:ext cx="2971800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3799" name="Line 7"/>
          <p:cNvSpPr>
            <a:spLocks noChangeShapeType="1"/>
          </p:cNvSpPr>
          <p:nvPr/>
        </p:nvSpPr>
        <p:spPr bwMode="auto">
          <a:xfrm>
            <a:off x="528638" y="1528763"/>
            <a:ext cx="4762" cy="5048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3800" name="Text Box 9"/>
          <p:cNvSpPr txBox="1">
            <a:spLocks noChangeArrowheads="1"/>
          </p:cNvSpPr>
          <p:nvPr/>
        </p:nvSpPr>
        <p:spPr bwMode="auto">
          <a:xfrm>
            <a:off x="6477000" y="2386013"/>
            <a:ext cx="1752600" cy="844550"/>
          </a:xfrm>
          <a:prstGeom prst="rect">
            <a:avLst/>
          </a:prstGeom>
          <a:solidFill>
            <a:schemeClr val="bg1"/>
          </a:solidFill>
          <a:ln w="222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200" b="1">
                <a:latin typeface="Arial" charset="0"/>
              </a:rPr>
              <a:t>Spherical Mirrors  </a:t>
            </a:r>
            <a:r>
              <a:rPr lang="en-GB" altLang="en-US" sz="1200">
                <a:latin typeface="Arial" charset="0"/>
              </a:rPr>
              <a:t>Lightweight carbon fibre mirrors 1.5% radiation length</a:t>
            </a:r>
          </a:p>
        </p:txBody>
      </p:sp>
      <p:sp>
        <p:nvSpPr>
          <p:cNvPr id="33801" name="Text Box 12"/>
          <p:cNvSpPr txBox="1">
            <a:spLocks noChangeArrowheads="1"/>
          </p:cNvSpPr>
          <p:nvPr/>
        </p:nvSpPr>
        <p:spPr bwMode="auto">
          <a:xfrm>
            <a:off x="838200" y="3181350"/>
            <a:ext cx="1219200" cy="1392238"/>
          </a:xfrm>
          <a:prstGeom prst="rect">
            <a:avLst/>
          </a:prstGeom>
          <a:solidFill>
            <a:schemeClr val="bg1"/>
          </a:solidFill>
          <a:ln w="222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200" b="1">
                <a:latin typeface="Arial" charset="0"/>
              </a:rPr>
              <a:t>VELO Exit Window </a:t>
            </a:r>
            <a:r>
              <a:rPr lang="en-GB" altLang="en-US" sz="1200">
                <a:latin typeface="Arial" charset="0"/>
              </a:rPr>
              <a:t>2mm aluminium.. Sealed to gas enclosure. No RICH entrance window.</a:t>
            </a:r>
          </a:p>
        </p:txBody>
      </p:sp>
      <p:sp>
        <p:nvSpPr>
          <p:cNvPr id="33802" name="Text Box 13"/>
          <p:cNvSpPr txBox="1">
            <a:spLocks noChangeArrowheads="1"/>
          </p:cNvSpPr>
          <p:nvPr/>
        </p:nvSpPr>
        <p:spPr bwMode="auto">
          <a:xfrm>
            <a:off x="1600200" y="1211263"/>
            <a:ext cx="1676400" cy="844550"/>
          </a:xfrm>
          <a:prstGeom prst="rect">
            <a:avLst/>
          </a:prstGeom>
          <a:solidFill>
            <a:schemeClr val="bg1"/>
          </a:solidFill>
          <a:ln w="22225">
            <a:solidFill>
              <a:srgbClr val="9999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200" b="1">
                <a:latin typeface="Arial" charset="0"/>
              </a:rPr>
              <a:t>Photon detector plane  </a:t>
            </a:r>
            <a:r>
              <a:rPr lang="en-GB" altLang="en-US" sz="1200">
                <a:latin typeface="Arial" charset="0"/>
              </a:rPr>
              <a:t>14 by 7 Hybrid Photon Detectors (HPDs)</a:t>
            </a:r>
          </a:p>
        </p:txBody>
      </p:sp>
      <p:sp>
        <p:nvSpPr>
          <p:cNvPr id="33803" name="Line 15"/>
          <p:cNvSpPr>
            <a:spLocks noChangeShapeType="1"/>
          </p:cNvSpPr>
          <p:nvPr/>
        </p:nvSpPr>
        <p:spPr bwMode="auto">
          <a:xfrm flipH="1" flipV="1">
            <a:off x="3271838" y="1657350"/>
            <a:ext cx="842962" cy="500063"/>
          </a:xfrm>
          <a:prstGeom prst="line">
            <a:avLst/>
          </a:prstGeom>
          <a:noFill/>
          <a:ln w="22225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3804" name="Line 18"/>
          <p:cNvSpPr>
            <a:spLocks noChangeShapeType="1"/>
          </p:cNvSpPr>
          <p:nvPr/>
        </p:nvSpPr>
        <p:spPr bwMode="auto">
          <a:xfrm flipH="1" flipV="1">
            <a:off x="2057400" y="3681413"/>
            <a:ext cx="1828800" cy="0"/>
          </a:xfrm>
          <a:prstGeom prst="line">
            <a:avLst/>
          </a:prstGeom>
          <a:noFill/>
          <a:ln w="222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3805" name="Text Box 21"/>
          <p:cNvSpPr txBox="1">
            <a:spLocks noChangeArrowheads="1"/>
          </p:cNvSpPr>
          <p:nvPr/>
        </p:nvSpPr>
        <p:spPr bwMode="auto">
          <a:xfrm>
            <a:off x="6732588" y="4405313"/>
            <a:ext cx="1970087" cy="1119187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200" b="1">
                <a:latin typeface="Arial" charset="0"/>
              </a:rPr>
              <a:t>RICH1 Exit Window  </a:t>
            </a:r>
            <a:r>
              <a:rPr lang="en-GB" altLang="en-US" sz="1200">
                <a:latin typeface="Arial" charset="0"/>
              </a:rPr>
              <a:t>Carbon fibre &amp; PMMI foam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200">
                <a:latin typeface="Arial" charset="0"/>
              </a:rPr>
              <a:t>Sealed direct to the beampipe. </a:t>
            </a:r>
          </a:p>
        </p:txBody>
      </p:sp>
      <p:sp>
        <p:nvSpPr>
          <p:cNvPr id="33806" name="Line 22"/>
          <p:cNvSpPr>
            <a:spLocks noChangeShapeType="1"/>
          </p:cNvSpPr>
          <p:nvPr/>
        </p:nvSpPr>
        <p:spPr bwMode="auto">
          <a:xfrm>
            <a:off x="6062663" y="4195763"/>
            <a:ext cx="685800" cy="38100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3807" name="Line 24"/>
          <p:cNvSpPr>
            <a:spLocks noChangeShapeType="1"/>
          </p:cNvSpPr>
          <p:nvPr/>
        </p:nvSpPr>
        <p:spPr bwMode="auto">
          <a:xfrm flipV="1">
            <a:off x="5638800" y="3071813"/>
            <a:ext cx="838200" cy="304800"/>
          </a:xfrm>
          <a:prstGeom prst="line">
            <a:avLst/>
          </a:prstGeom>
          <a:noFill/>
          <a:ln w="222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3808" name="Text Box 6"/>
          <p:cNvSpPr txBox="1">
            <a:spLocks noChangeArrowheads="1"/>
          </p:cNvSpPr>
          <p:nvPr/>
        </p:nvSpPr>
        <p:spPr bwMode="auto">
          <a:xfrm>
            <a:off x="171450" y="1681163"/>
            <a:ext cx="393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>
                <a:latin typeface="Arial" charset="0"/>
              </a:rPr>
              <a:t>4m</a:t>
            </a:r>
            <a:endParaRPr lang="en-US" altLang="en-US" sz="1200"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94EB97-F6DF-41F7-B5CA-6EE166805676}" type="slidenum">
              <a:rPr lang="en-GB" smtClean="0"/>
              <a:pPr>
                <a:defRPr/>
              </a:pPr>
              <a:t>31</a:t>
            </a:fld>
            <a:r>
              <a:rPr lang="en-GB" smtClean="0"/>
              <a:t>/23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HPDs in magnetic field</a:t>
            </a:r>
          </a:p>
        </p:txBody>
      </p:sp>
      <p:pic>
        <p:nvPicPr>
          <p:cNvPr id="34820" name="Picture 7" descr="DX_Fi00_B00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13" y="2616200"/>
            <a:ext cx="2747962" cy="2465388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1" name="Text Box 8"/>
          <p:cNvSpPr txBox="1">
            <a:spLocks noChangeArrowheads="1"/>
          </p:cNvSpPr>
          <p:nvPr/>
        </p:nvSpPr>
        <p:spPr bwMode="auto">
          <a:xfrm>
            <a:off x="188913" y="4978400"/>
            <a:ext cx="547687" cy="366713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en-US" sz="1800">
                <a:solidFill>
                  <a:srgbClr val="0033CC"/>
                </a:solidFill>
                <a:latin typeface="Comic Sans MS" pitchFamily="66" charset="0"/>
              </a:rPr>
              <a:t>0 G</a:t>
            </a:r>
            <a:endParaRPr lang="en-GB" altLang="en-US" sz="1800">
              <a:solidFill>
                <a:srgbClr val="0033CC"/>
              </a:solidFill>
              <a:latin typeface="Comic Sans MS" pitchFamily="66" charset="0"/>
            </a:endParaRPr>
          </a:p>
        </p:txBody>
      </p:sp>
      <p:pic>
        <p:nvPicPr>
          <p:cNvPr id="34822" name="Picture 9" descr="DX_Fi00_B3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913" y="2616200"/>
            <a:ext cx="2747962" cy="246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3" name="Text Box 10"/>
          <p:cNvSpPr txBox="1">
            <a:spLocks noChangeArrowheads="1"/>
          </p:cNvSpPr>
          <p:nvPr/>
        </p:nvSpPr>
        <p:spPr bwMode="auto">
          <a:xfrm>
            <a:off x="3313113" y="4978400"/>
            <a:ext cx="985837" cy="366713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en-US" sz="1800">
                <a:solidFill>
                  <a:srgbClr val="0033CC"/>
                </a:solidFill>
                <a:latin typeface="Comic Sans MS" pitchFamily="66" charset="0"/>
              </a:rPr>
              <a:t>B</a:t>
            </a:r>
            <a:r>
              <a:rPr lang="it-IT" altLang="en-US" sz="1800" baseline="-25000">
                <a:solidFill>
                  <a:srgbClr val="0033CC"/>
                </a:solidFill>
                <a:latin typeface="Comic Sans MS" pitchFamily="66" charset="0"/>
              </a:rPr>
              <a:t>║ </a:t>
            </a:r>
            <a:r>
              <a:rPr lang="it-IT" altLang="en-US" sz="1800">
                <a:solidFill>
                  <a:srgbClr val="0033CC"/>
                </a:solidFill>
                <a:latin typeface="Comic Sans MS" pitchFamily="66" charset="0"/>
              </a:rPr>
              <a:t>30 G</a:t>
            </a:r>
            <a:endParaRPr lang="en-GB" altLang="en-US" sz="1800">
              <a:solidFill>
                <a:srgbClr val="0033CC"/>
              </a:solidFill>
              <a:latin typeface="Comic Sans MS" pitchFamily="66" charset="0"/>
            </a:endParaRPr>
          </a:p>
        </p:txBody>
      </p:sp>
      <p:pic>
        <p:nvPicPr>
          <p:cNvPr id="34824" name="Picture 12" descr="DX_Fi90_B5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1113" y="2616200"/>
            <a:ext cx="2671762" cy="246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5" name="Text Box 13"/>
          <p:cNvSpPr txBox="1">
            <a:spLocks noChangeArrowheads="1"/>
          </p:cNvSpPr>
          <p:nvPr/>
        </p:nvSpPr>
        <p:spPr bwMode="auto">
          <a:xfrm>
            <a:off x="6437313" y="4978400"/>
            <a:ext cx="990600" cy="366713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it-IT" altLang="en-US" sz="1800">
                <a:solidFill>
                  <a:srgbClr val="0033CC"/>
                </a:solidFill>
                <a:latin typeface="Comic Sans MS" pitchFamily="66" charset="0"/>
              </a:rPr>
              <a:t>B</a:t>
            </a:r>
            <a:r>
              <a:rPr lang="it-IT" altLang="en-US" sz="1800" baseline="-25000">
                <a:solidFill>
                  <a:srgbClr val="0033CC"/>
                </a:solidFill>
                <a:latin typeface="Comic Sans MS" pitchFamily="66" charset="0"/>
              </a:rPr>
              <a:t>┴ </a:t>
            </a:r>
            <a:r>
              <a:rPr lang="it-IT" altLang="en-US" sz="1800">
                <a:solidFill>
                  <a:srgbClr val="0033CC"/>
                </a:solidFill>
                <a:latin typeface="Comic Sans MS" pitchFamily="66" charset="0"/>
              </a:rPr>
              <a:t>50 G</a:t>
            </a:r>
            <a:endParaRPr lang="en-GB" altLang="en-US" sz="1800">
              <a:solidFill>
                <a:srgbClr val="0033CC"/>
              </a:solidFill>
              <a:latin typeface="Comic Sans MS" pitchFamily="66" charset="0"/>
            </a:endParaRPr>
          </a:p>
        </p:txBody>
      </p:sp>
      <p:sp>
        <p:nvSpPr>
          <p:cNvPr id="34826" name="Text Box 16"/>
          <p:cNvSpPr txBox="1">
            <a:spLocks noChangeArrowheads="1"/>
          </p:cNvSpPr>
          <p:nvPr/>
        </p:nvSpPr>
        <p:spPr bwMode="auto">
          <a:xfrm>
            <a:off x="1865313" y="2463800"/>
            <a:ext cx="5334000" cy="336550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0033CC"/>
                </a:solidFill>
                <a:latin typeface="Comic Sans MS" pitchFamily="66" charset="0"/>
              </a:rPr>
              <a:t>Test pattern measurements with locally shielded HPD</a:t>
            </a:r>
          </a:p>
        </p:txBody>
      </p:sp>
      <p:sp>
        <p:nvSpPr>
          <p:cNvPr id="34827" name="TextBox 10"/>
          <p:cNvSpPr txBox="1">
            <a:spLocks noChangeArrowheads="1"/>
          </p:cNvSpPr>
          <p:nvPr/>
        </p:nvSpPr>
        <p:spPr bwMode="auto">
          <a:xfrm>
            <a:off x="2921000" y="1609725"/>
            <a:ext cx="3389313" cy="461963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Magnetic distortions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94EB97-F6DF-41F7-B5CA-6EE166805676}" type="slidenum">
              <a:rPr lang="en-GB" smtClean="0"/>
              <a:pPr>
                <a:defRPr/>
              </a:pPr>
              <a:t>32</a:t>
            </a:fld>
            <a:r>
              <a:rPr lang="en-GB" smtClean="0"/>
              <a:t>/23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Event snapshot 1</a:t>
            </a:r>
          </a:p>
        </p:txBody>
      </p:sp>
      <p:pic>
        <p:nvPicPr>
          <p:cNvPr id="3584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6075" y="1281113"/>
            <a:ext cx="4662488" cy="557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94EB97-F6DF-41F7-B5CA-6EE166805676}" type="slidenum">
              <a:rPr lang="en-GB" smtClean="0"/>
              <a:pPr>
                <a:defRPr/>
              </a:pPr>
              <a:t>33</a:t>
            </a:fld>
            <a:r>
              <a:rPr lang="en-GB" smtClean="0"/>
              <a:t>/23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Event snapshot 2</a:t>
            </a:r>
          </a:p>
        </p:txBody>
      </p:sp>
      <p:pic>
        <p:nvPicPr>
          <p:cNvPr id="3686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38" y="1419225"/>
            <a:ext cx="8562975" cy="463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94EB97-F6DF-41F7-B5CA-6EE166805676}" type="slidenum">
              <a:rPr lang="en-GB" smtClean="0"/>
              <a:pPr>
                <a:defRPr/>
              </a:pPr>
              <a:t>34</a:t>
            </a:fld>
            <a:r>
              <a:rPr lang="en-GB" smtClean="0"/>
              <a:t>/23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3600" smtClean="0"/>
              <a:t>RICH 2</a:t>
            </a:r>
            <a:r>
              <a:rPr lang="en-GB" altLang="en-US" smtClean="0"/>
              <a:t/>
            </a:r>
            <a:br>
              <a:rPr lang="en-GB" altLang="en-US" smtClean="0"/>
            </a:br>
            <a:r>
              <a:rPr lang="en-GB" altLang="en-US" sz="2400" smtClean="0"/>
              <a:t>Huge volume, very precise</a:t>
            </a:r>
          </a:p>
        </p:txBody>
      </p:sp>
      <p:grpSp>
        <p:nvGrpSpPr>
          <p:cNvPr id="38915" name="Group 3"/>
          <p:cNvGrpSpPr>
            <a:grpSpLocks/>
          </p:cNvGrpSpPr>
          <p:nvPr/>
        </p:nvGrpSpPr>
        <p:grpSpPr bwMode="auto">
          <a:xfrm>
            <a:off x="1604963" y="1047750"/>
            <a:ext cx="5562600" cy="5638800"/>
            <a:chOff x="2976" y="384"/>
            <a:chExt cx="2665" cy="2800"/>
          </a:xfrm>
        </p:grpSpPr>
        <p:pic>
          <p:nvPicPr>
            <p:cNvPr id="38930" name="Picture 4" descr="td-1025-785a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8" y="384"/>
              <a:ext cx="2473" cy="2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31" name="Text Box 5"/>
            <p:cNvSpPr txBox="1">
              <a:spLocks noChangeArrowheads="1"/>
            </p:cNvSpPr>
            <p:nvPr/>
          </p:nvSpPr>
          <p:spPr bwMode="auto">
            <a:xfrm>
              <a:off x="2976" y="877"/>
              <a:ext cx="189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Ø"/>
                <a:defRPr sz="2400">
                  <a:solidFill>
                    <a:srgbClr val="003399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200">
                  <a:latin typeface="Arial" charset="0"/>
                </a:rPr>
                <a:t>8m</a:t>
              </a:r>
              <a:endParaRPr lang="en-US" altLang="en-US" sz="1200">
                <a:latin typeface="Arial" charset="0"/>
              </a:endParaRPr>
            </a:p>
          </p:txBody>
        </p:sp>
        <p:sp>
          <p:nvSpPr>
            <p:cNvPr id="38932" name="Line 6"/>
            <p:cNvSpPr>
              <a:spLocks noChangeShapeType="1"/>
            </p:cNvSpPr>
            <p:nvPr/>
          </p:nvSpPr>
          <p:spPr bwMode="auto">
            <a:xfrm>
              <a:off x="3248" y="576"/>
              <a:ext cx="0" cy="190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8916" name="Text Box 9"/>
          <p:cNvSpPr txBox="1">
            <a:spLocks noChangeArrowheads="1"/>
          </p:cNvSpPr>
          <p:nvPr/>
        </p:nvSpPr>
        <p:spPr bwMode="auto">
          <a:xfrm>
            <a:off x="7015163" y="3257550"/>
            <a:ext cx="1905000" cy="479425"/>
          </a:xfrm>
          <a:prstGeom prst="rect">
            <a:avLst/>
          </a:prstGeom>
          <a:solidFill>
            <a:schemeClr val="bg1"/>
          </a:solidFill>
          <a:ln w="222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200" b="1">
                <a:latin typeface="Arial" charset="0"/>
              </a:rPr>
              <a:t>Magnetic Shields </a:t>
            </a:r>
            <a:r>
              <a:rPr lang="en-GB" altLang="en-US" sz="1200">
                <a:latin typeface="Arial" charset="0"/>
              </a:rPr>
              <a:t>protect the HPD planes</a:t>
            </a:r>
          </a:p>
        </p:txBody>
      </p:sp>
      <p:sp>
        <p:nvSpPr>
          <p:cNvPr id="38917" name="Line 10"/>
          <p:cNvSpPr>
            <a:spLocks noChangeShapeType="1"/>
          </p:cNvSpPr>
          <p:nvPr/>
        </p:nvSpPr>
        <p:spPr bwMode="auto">
          <a:xfrm flipV="1">
            <a:off x="6791325" y="3743325"/>
            <a:ext cx="381000" cy="304800"/>
          </a:xfrm>
          <a:prstGeom prst="line">
            <a:avLst/>
          </a:prstGeom>
          <a:noFill/>
          <a:ln w="2222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18" name="Text Box 11"/>
          <p:cNvSpPr txBox="1">
            <a:spLocks noChangeArrowheads="1"/>
          </p:cNvSpPr>
          <p:nvPr/>
        </p:nvSpPr>
        <p:spPr bwMode="auto">
          <a:xfrm>
            <a:off x="7015163" y="2038350"/>
            <a:ext cx="1905000" cy="661988"/>
          </a:xfrm>
          <a:prstGeom prst="rect">
            <a:avLst/>
          </a:prstGeom>
          <a:solidFill>
            <a:schemeClr val="bg1"/>
          </a:solidFill>
          <a:ln w="222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200" b="1">
                <a:latin typeface="Arial" charset="0"/>
              </a:rPr>
              <a:t>Flat Mirrors </a:t>
            </a:r>
            <a:r>
              <a:rPr lang="en-GB" altLang="en-US" sz="1200">
                <a:latin typeface="Arial" charset="0"/>
              </a:rPr>
              <a:t>each made from 20 square glass segments</a:t>
            </a:r>
          </a:p>
        </p:txBody>
      </p:sp>
      <p:sp>
        <p:nvSpPr>
          <p:cNvPr id="38919" name="Line 12"/>
          <p:cNvSpPr>
            <a:spLocks noChangeShapeType="1"/>
          </p:cNvSpPr>
          <p:nvPr/>
        </p:nvSpPr>
        <p:spPr bwMode="auto">
          <a:xfrm flipV="1">
            <a:off x="5414963" y="2495550"/>
            <a:ext cx="1600200" cy="1524000"/>
          </a:xfrm>
          <a:prstGeom prst="line">
            <a:avLst/>
          </a:prstGeom>
          <a:noFill/>
          <a:ln w="222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20" name="Text Box 13"/>
          <p:cNvSpPr txBox="1">
            <a:spLocks noChangeArrowheads="1"/>
          </p:cNvSpPr>
          <p:nvPr/>
        </p:nvSpPr>
        <p:spPr bwMode="auto">
          <a:xfrm>
            <a:off x="7091363" y="4095750"/>
            <a:ext cx="1447800" cy="479425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200" b="1">
                <a:latin typeface="Arial" charset="0"/>
              </a:rPr>
              <a:t>HPD planes </a:t>
            </a:r>
            <a:r>
              <a:rPr lang="en-GB" altLang="en-US" sz="1200">
                <a:latin typeface="Arial" charset="0"/>
              </a:rPr>
              <a:t>of 9 by 16 HPDs</a:t>
            </a:r>
          </a:p>
        </p:txBody>
      </p:sp>
      <p:sp>
        <p:nvSpPr>
          <p:cNvPr id="38921" name="Text Box 15"/>
          <p:cNvSpPr txBox="1">
            <a:spLocks noChangeArrowheads="1"/>
          </p:cNvSpPr>
          <p:nvPr/>
        </p:nvSpPr>
        <p:spPr bwMode="auto">
          <a:xfrm>
            <a:off x="2628900" y="6013450"/>
            <a:ext cx="1905000" cy="844550"/>
          </a:xfrm>
          <a:prstGeom prst="rect">
            <a:avLst/>
          </a:prstGeom>
          <a:solidFill>
            <a:schemeClr val="bg1"/>
          </a:solidFill>
          <a:ln w="22225">
            <a:solidFill>
              <a:srgbClr val="FF99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200" b="1">
                <a:latin typeface="Arial" charset="0"/>
              </a:rPr>
              <a:t>Gas Enclosure </a:t>
            </a:r>
            <a:r>
              <a:rPr lang="en-GB" altLang="en-US" sz="1200">
                <a:latin typeface="Arial" charset="0"/>
              </a:rPr>
              <a:t>Contains CF</a:t>
            </a:r>
            <a:r>
              <a:rPr lang="en-GB" altLang="en-US" sz="1200" baseline="-25000">
                <a:latin typeface="Arial" charset="0"/>
              </a:rPr>
              <a:t>4</a:t>
            </a:r>
            <a:r>
              <a:rPr lang="en-GB" altLang="en-US" sz="1200">
                <a:latin typeface="Arial" charset="0"/>
              </a:rPr>
              <a:t> gas radiator and the optical system</a:t>
            </a:r>
          </a:p>
        </p:txBody>
      </p:sp>
      <p:sp>
        <p:nvSpPr>
          <p:cNvPr id="38922" name="Text Box 16"/>
          <p:cNvSpPr txBox="1">
            <a:spLocks noChangeArrowheads="1"/>
          </p:cNvSpPr>
          <p:nvPr/>
        </p:nvSpPr>
        <p:spPr bwMode="auto">
          <a:xfrm>
            <a:off x="995363" y="2495550"/>
            <a:ext cx="1905000" cy="661988"/>
          </a:xfrm>
          <a:prstGeom prst="rect">
            <a:avLst/>
          </a:prstGeom>
          <a:solidFill>
            <a:schemeClr val="bg1"/>
          </a:solidFill>
          <a:ln w="222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200" b="1">
                <a:latin typeface="Arial" charset="0"/>
              </a:rPr>
              <a:t>Spherical Mirrors  </a:t>
            </a:r>
            <a:r>
              <a:rPr lang="en-GB" altLang="en-US" sz="1200">
                <a:latin typeface="Arial" charset="0"/>
              </a:rPr>
              <a:t>each made from 21 glass hexagonal segments</a:t>
            </a:r>
          </a:p>
        </p:txBody>
      </p:sp>
      <p:sp>
        <p:nvSpPr>
          <p:cNvPr id="38923" name="Line 17"/>
          <p:cNvSpPr>
            <a:spLocks noChangeShapeType="1"/>
          </p:cNvSpPr>
          <p:nvPr/>
        </p:nvSpPr>
        <p:spPr bwMode="auto">
          <a:xfrm flipH="1" flipV="1">
            <a:off x="2900363" y="2800350"/>
            <a:ext cx="1371600" cy="381000"/>
          </a:xfrm>
          <a:prstGeom prst="line">
            <a:avLst/>
          </a:prstGeom>
          <a:noFill/>
          <a:ln w="222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24" name="Line 18"/>
          <p:cNvSpPr>
            <a:spLocks noChangeShapeType="1"/>
          </p:cNvSpPr>
          <p:nvPr/>
        </p:nvSpPr>
        <p:spPr bwMode="auto">
          <a:xfrm flipH="1">
            <a:off x="3486150" y="5391150"/>
            <a:ext cx="862013" cy="623888"/>
          </a:xfrm>
          <a:prstGeom prst="line">
            <a:avLst/>
          </a:prstGeom>
          <a:noFill/>
          <a:ln w="22225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25" name="Line 19"/>
          <p:cNvSpPr>
            <a:spLocks noChangeShapeType="1"/>
          </p:cNvSpPr>
          <p:nvPr/>
        </p:nvSpPr>
        <p:spPr bwMode="auto">
          <a:xfrm flipV="1">
            <a:off x="6710363" y="4324350"/>
            <a:ext cx="3810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26" name="Line 21"/>
          <p:cNvSpPr>
            <a:spLocks noChangeShapeType="1"/>
          </p:cNvSpPr>
          <p:nvPr/>
        </p:nvSpPr>
        <p:spPr bwMode="auto">
          <a:xfrm flipH="1">
            <a:off x="6024563" y="4324350"/>
            <a:ext cx="685800" cy="0"/>
          </a:xfrm>
          <a:prstGeom prst="line">
            <a:avLst/>
          </a:prstGeom>
          <a:noFill/>
          <a:ln w="222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27" name="Text Box 25"/>
          <p:cNvSpPr txBox="1">
            <a:spLocks noChangeArrowheads="1"/>
          </p:cNvSpPr>
          <p:nvPr/>
        </p:nvSpPr>
        <p:spPr bwMode="auto">
          <a:xfrm>
            <a:off x="407988" y="5299075"/>
            <a:ext cx="1905000" cy="661988"/>
          </a:xfrm>
          <a:prstGeom prst="rect">
            <a:avLst/>
          </a:prstGeom>
          <a:solidFill>
            <a:schemeClr val="bg1"/>
          </a:solidFill>
          <a:ln w="22225">
            <a:solidFill>
              <a:srgbClr val="CC0099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200" b="1">
                <a:latin typeface="Arial" charset="0"/>
              </a:rPr>
              <a:t>RICH2 entrance / exit windows  </a:t>
            </a:r>
            <a:r>
              <a:rPr lang="en-GB" altLang="en-US" sz="1200">
                <a:latin typeface="Arial" charset="0"/>
              </a:rPr>
              <a:t>carbon fibre and foam sandwich</a:t>
            </a:r>
          </a:p>
        </p:txBody>
      </p:sp>
      <p:sp>
        <p:nvSpPr>
          <p:cNvPr id="38928" name="Line 26"/>
          <p:cNvSpPr>
            <a:spLocks noChangeShapeType="1"/>
          </p:cNvSpPr>
          <p:nvPr/>
        </p:nvSpPr>
        <p:spPr bwMode="auto">
          <a:xfrm flipV="1">
            <a:off x="2281238" y="5162550"/>
            <a:ext cx="923925" cy="496888"/>
          </a:xfrm>
          <a:prstGeom prst="line">
            <a:avLst/>
          </a:prstGeom>
          <a:noFill/>
          <a:ln w="22225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94EB97-F6DF-41F7-B5CA-6EE166805676}" type="slidenum">
              <a:rPr lang="en-GB" smtClean="0"/>
              <a:pPr>
                <a:defRPr/>
              </a:pPr>
              <a:t>35</a:t>
            </a:fld>
            <a:r>
              <a:rPr lang="en-GB" smtClean="0"/>
              <a:t>/23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The readout chain</a:t>
            </a:r>
          </a:p>
        </p:txBody>
      </p:sp>
      <p:pic>
        <p:nvPicPr>
          <p:cNvPr id="39940" name="Picture 9" descr="Picture1"/>
          <p:cNvPicPr>
            <a:picLocks noChangeAspect="1" noChangeArrowheads="1"/>
          </p:cNvPicPr>
          <p:nvPr/>
        </p:nvPicPr>
        <p:blipFill>
          <a:blip r:embed="rId2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1179513"/>
            <a:ext cx="2519363" cy="5594350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9941" name="Picture 10" descr="HPD_electronic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0625" y="3327400"/>
            <a:ext cx="3733800" cy="3403600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9942" name="Text Box 17"/>
          <p:cNvSpPr txBox="1">
            <a:spLocks noChangeArrowheads="1"/>
          </p:cNvSpPr>
          <p:nvPr/>
        </p:nvSpPr>
        <p:spPr bwMode="auto">
          <a:xfrm>
            <a:off x="539750" y="6378575"/>
            <a:ext cx="1655763" cy="479425"/>
          </a:xfrm>
          <a:prstGeom prst="rect">
            <a:avLst/>
          </a:prstGeom>
          <a:solidFill>
            <a:srgbClr val="FFFF99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1200" b="1">
                <a:latin typeface="Arial" charset="0"/>
              </a:rPr>
              <a:t>HPD column assembly</a:t>
            </a:r>
          </a:p>
        </p:txBody>
      </p:sp>
      <p:sp>
        <p:nvSpPr>
          <p:cNvPr id="39943" name="Text Box 11"/>
          <p:cNvSpPr txBox="1">
            <a:spLocks noChangeArrowheads="1"/>
          </p:cNvSpPr>
          <p:nvPr/>
        </p:nvSpPr>
        <p:spPr bwMode="auto">
          <a:xfrm>
            <a:off x="2795588" y="1277938"/>
            <a:ext cx="6156325" cy="1924050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w="222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SzPct val="135000"/>
            </a:pPr>
            <a:r>
              <a:rPr lang="en-GB" altLang="en-US" sz="1400" b="1"/>
              <a:t>  </a:t>
            </a:r>
            <a:r>
              <a:rPr lang="en-GB" altLang="en-US" sz="1400"/>
              <a:t>All HPDs arranged in columns with ancillary front-end electronics</a:t>
            </a:r>
          </a:p>
          <a:p>
            <a:pPr eaLnBrk="1" hangingPunct="1">
              <a:spcBef>
                <a:spcPct val="50000"/>
              </a:spcBef>
              <a:buSzPct val="135000"/>
            </a:pPr>
            <a:r>
              <a:rPr lang="en-GB" altLang="en-US" sz="1400"/>
              <a:t>  LV &amp; HV boards power the HPDs</a:t>
            </a:r>
          </a:p>
          <a:p>
            <a:pPr eaLnBrk="1" hangingPunct="1">
              <a:spcBef>
                <a:spcPct val="50000"/>
              </a:spcBef>
              <a:buSzPct val="135000"/>
            </a:pPr>
            <a:r>
              <a:rPr lang="en-GB" altLang="en-US" sz="1400"/>
              <a:t>  “Level-0” board passes triggered data to the “Level-1” off-detector board via an ~100m optical link</a:t>
            </a:r>
          </a:p>
          <a:p>
            <a:pPr eaLnBrk="1" hangingPunct="1">
              <a:spcBef>
                <a:spcPct val="50000"/>
              </a:spcBef>
              <a:buSzPct val="135000"/>
            </a:pPr>
            <a:r>
              <a:rPr lang="en-GB" altLang="en-US" sz="1400"/>
              <a:t>  Level-1 board receives and zero-suppresses the data and passes to the DAQ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94EB97-F6DF-41F7-B5CA-6EE166805676}" type="slidenum">
              <a:rPr lang="en-GB" smtClean="0"/>
              <a:pPr>
                <a:defRPr/>
              </a:pPr>
              <a:t>36</a:t>
            </a:fld>
            <a:r>
              <a:rPr lang="en-GB" smtClean="0"/>
              <a:t>/23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450" y="909638"/>
            <a:ext cx="6527800" cy="576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LHCb event</a:t>
            </a:r>
          </a:p>
        </p:txBody>
      </p:sp>
      <p:pic>
        <p:nvPicPr>
          <p:cNvPr id="5125" name="Picture 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0" t="17804" r="4985" b="13353"/>
          <a:stretch>
            <a:fillRect/>
          </a:stretch>
        </p:blipFill>
        <p:spPr bwMode="auto">
          <a:xfrm>
            <a:off x="2536825" y="2049463"/>
            <a:ext cx="5545138" cy="261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27250" y="1698625"/>
            <a:ext cx="5921375" cy="3359150"/>
          </a:xfrm>
          <a:noFill/>
        </p:spPr>
      </p:pic>
      <p:sp>
        <p:nvSpPr>
          <p:cNvPr id="5127" name="Rectangle 11"/>
          <p:cNvSpPr>
            <a:spLocks noChangeArrowheads="1"/>
          </p:cNvSpPr>
          <p:nvPr/>
        </p:nvSpPr>
        <p:spPr bwMode="auto">
          <a:xfrm>
            <a:off x="5457825" y="4724400"/>
            <a:ext cx="2657475" cy="52387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>
                <a:solidFill>
                  <a:schemeClr val="bg1"/>
                </a:solidFill>
                <a:latin typeface="Arial Rounded MT Bold" pitchFamily="34" charset="0"/>
              </a:rPr>
              <a:t>23 sep 2010 19:49:24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>
                <a:solidFill>
                  <a:schemeClr val="bg1"/>
                </a:solidFill>
                <a:latin typeface="Arial Rounded MT Bold" pitchFamily="34" charset="0"/>
              </a:rPr>
              <a:t>Run 79646 Event 143858637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E92556-6375-426A-8DDD-803A88B88961}" type="slidenum">
              <a:rPr lang="en-GB" smtClean="0"/>
              <a:pPr>
                <a:defRPr/>
              </a:pPr>
              <a:t>4</a:t>
            </a:fld>
            <a:r>
              <a:rPr lang="en-GB" smtClean="0"/>
              <a:t>/23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The LHCb RICH detectors</a:t>
            </a:r>
          </a:p>
        </p:txBody>
      </p:sp>
      <p:sp>
        <p:nvSpPr>
          <p:cNvPr id="6148" name="Line 17"/>
          <p:cNvSpPr>
            <a:spLocks noChangeShapeType="1"/>
          </p:cNvSpPr>
          <p:nvPr/>
        </p:nvSpPr>
        <p:spPr bwMode="auto">
          <a:xfrm>
            <a:off x="6096000" y="2794000"/>
            <a:ext cx="3810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GB"/>
          </a:p>
        </p:txBody>
      </p:sp>
      <p:sp>
        <p:nvSpPr>
          <p:cNvPr id="6149" name="Text Box 18"/>
          <p:cNvSpPr txBox="1">
            <a:spLocks noChangeArrowheads="1"/>
          </p:cNvSpPr>
          <p:nvPr/>
        </p:nvSpPr>
        <p:spPr bwMode="auto">
          <a:xfrm>
            <a:off x="6651625" y="1108075"/>
            <a:ext cx="1047750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buClr>
                <a:srgbClr val="FF0000"/>
              </a:buClr>
              <a:buSzPct val="125000"/>
              <a:buFont typeface="Symbol" pitchFamily="18" charset="2"/>
              <a:buNone/>
            </a:pPr>
            <a:r>
              <a:rPr kumimoji="1" lang="en-GB" altLang="en-US" sz="2000">
                <a:solidFill>
                  <a:srgbClr val="000000"/>
                </a:solidFill>
                <a:latin typeface="Arial Rounded MT Bold" pitchFamily="34" charset="0"/>
              </a:rPr>
              <a:t>RICH 2</a:t>
            </a:r>
            <a:endParaRPr kumimoji="1" lang="en-US" altLang="en-US" sz="1800">
              <a:solidFill>
                <a:srgbClr val="FF3300"/>
              </a:solidFill>
              <a:latin typeface="Arial Rounded MT Bold" pitchFamily="34" charset="0"/>
            </a:endParaRPr>
          </a:p>
        </p:txBody>
      </p:sp>
      <p:sp>
        <p:nvSpPr>
          <p:cNvPr id="6150" name="Rectangle 19"/>
          <p:cNvSpPr>
            <a:spLocks noChangeArrowheads="1"/>
          </p:cNvSpPr>
          <p:nvPr/>
        </p:nvSpPr>
        <p:spPr bwMode="auto">
          <a:xfrm>
            <a:off x="5354638" y="1552575"/>
            <a:ext cx="3511550" cy="350838"/>
          </a:xfrm>
          <a:prstGeom prst="rect">
            <a:avLst/>
          </a:prstGeom>
          <a:solidFill>
            <a:srgbClr val="CCFFCC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buClr>
                <a:srgbClr val="FF0000"/>
              </a:buClr>
              <a:buSzPct val="70000"/>
              <a:buFont typeface="Monotype Sorts" pitchFamily="2" charset="2"/>
              <a:buNone/>
            </a:pPr>
            <a:r>
              <a:rPr lang="en-GB" altLang="en-US" sz="1800">
                <a:latin typeface="Arial" charset="0"/>
              </a:rPr>
              <a:t>Acceptance  15-120 mrad</a:t>
            </a:r>
          </a:p>
        </p:txBody>
      </p:sp>
      <p:sp>
        <p:nvSpPr>
          <p:cNvPr id="6151" name="Text Box 22"/>
          <p:cNvSpPr txBox="1">
            <a:spLocks noChangeArrowheads="1"/>
          </p:cNvSpPr>
          <p:nvPr/>
        </p:nvSpPr>
        <p:spPr bwMode="auto">
          <a:xfrm>
            <a:off x="1349375" y="1149350"/>
            <a:ext cx="1047750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buClr>
                <a:srgbClr val="FF0000"/>
              </a:buClr>
              <a:buSzPct val="125000"/>
              <a:buFont typeface="Symbol" pitchFamily="18" charset="2"/>
              <a:buNone/>
            </a:pPr>
            <a:r>
              <a:rPr kumimoji="1" lang="en-GB" altLang="en-US" sz="2000">
                <a:solidFill>
                  <a:srgbClr val="000000"/>
                </a:solidFill>
                <a:latin typeface="Arial Rounded MT Bold" pitchFamily="34" charset="0"/>
              </a:rPr>
              <a:t>RICH 1</a:t>
            </a:r>
            <a:endParaRPr kumimoji="1" lang="en-US" altLang="en-US" sz="1800">
              <a:solidFill>
                <a:srgbClr val="FF3300"/>
              </a:solidFill>
              <a:latin typeface="Arial Rounded MT Bold" pitchFamily="34" charset="0"/>
            </a:endParaRPr>
          </a:p>
        </p:txBody>
      </p:sp>
      <p:sp>
        <p:nvSpPr>
          <p:cNvPr id="6152" name="Rectangle 23"/>
          <p:cNvSpPr>
            <a:spLocks noChangeArrowheads="1"/>
          </p:cNvSpPr>
          <p:nvPr/>
        </p:nvSpPr>
        <p:spPr bwMode="auto">
          <a:xfrm>
            <a:off x="473075" y="1574800"/>
            <a:ext cx="3078163" cy="349250"/>
          </a:xfrm>
          <a:prstGeom prst="rect">
            <a:avLst/>
          </a:prstGeom>
          <a:solidFill>
            <a:srgbClr val="CCFFCC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buClr>
                <a:srgbClr val="FF0000"/>
              </a:buClr>
              <a:buSzPct val="70000"/>
              <a:buFont typeface="Monotype Sorts" pitchFamily="2" charset="2"/>
              <a:buNone/>
            </a:pPr>
            <a:r>
              <a:rPr lang="en-GB" altLang="en-US" sz="1800">
                <a:latin typeface="Arial" charset="0"/>
              </a:rPr>
              <a:t>Acceptance  25-300 mrad</a:t>
            </a:r>
            <a:endParaRPr lang="en-GB" altLang="en-US" sz="1400">
              <a:latin typeface="Arial" charset="0"/>
            </a:endParaRPr>
          </a:p>
        </p:txBody>
      </p:sp>
      <p:sp>
        <p:nvSpPr>
          <p:cNvPr id="6153" name="Text Box 14"/>
          <p:cNvSpPr txBox="1">
            <a:spLocks noChangeArrowheads="1"/>
          </p:cNvSpPr>
          <p:nvPr/>
        </p:nvSpPr>
        <p:spPr bwMode="auto">
          <a:xfrm>
            <a:off x="4038600" y="2641600"/>
            <a:ext cx="1879600" cy="304800"/>
          </a:xfrm>
          <a:prstGeom prst="rect">
            <a:avLst/>
          </a:prstGeom>
          <a:solidFill>
            <a:srgbClr val="C0C0C0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buClr>
                <a:srgbClr val="FF0000"/>
              </a:buClr>
              <a:buSzPct val="125000"/>
              <a:buFont typeface="Symbol" pitchFamily="18" charset="2"/>
              <a:buNone/>
            </a:pPr>
            <a:r>
              <a:rPr kumimoji="1" lang="en-GB" altLang="en-US" sz="1400">
                <a:solidFill>
                  <a:srgbClr val="000000"/>
                </a:solidFill>
                <a:latin typeface="Tahoma" pitchFamily="34" charset="0"/>
              </a:rPr>
              <a:t>Note Scale Difference</a:t>
            </a:r>
            <a:endParaRPr kumimoji="1" lang="en-US" altLang="en-US" sz="1400">
              <a:latin typeface="Tahoma" pitchFamily="34" charset="0"/>
            </a:endParaRPr>
          </a:p>
        </p:txBody>
      </p:sp>
      <p:sp>
        <p:nvSpPr>
          <p:cNvPr id="6154" name="Text Box 1274"/>
          <p:cNvSpPr txBox="1">
            <a:spLocks noChangeArrowheads="1"/>
          </p:cNvSpPr>
          <p:nvPr/>
        </p:nvSpPr>
        <p:spPr bwMode="auto">
          <a:xfrm>
            <a:off x="3568700" y="1258888"/>
            <a:ext cx="1670050" cy="7096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>
                <a:solidFill>
                  <a:srgbClr val="CC00CC"/>
                </a:solidFill>
              </a:rPr>
              <a:t>2 Detectors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>
                <a:solidFill>
                  <a:srgbClr val="CC00CC"/>
                </a:solidFill>
              </a:rPr>
              <a:t>3 Radiators</a:t>
            </a:r>
          </a:p>
        </p:txBody>
      </p:sp>
      <p:grpSp>
        <p:nvGrpSpPr>
          <p:cNvPr id="6155" name="Group 15"/>
          <p:cNvGrpSpPr>
            <a:grpSpLocks/>
          </p:cNvGrpSpPr>
          <p:nvPr/>
        </p:nvGrpSpPr>
        <p:grpSpPr bwMode="auto">
          <a:xfrm>
            <a:off x="241300" y="2006600"/>
            <a:ext cx="3330575" cy="4230688"/>
            <a:chOff x="262" y="875"/>
            <a:chExt cx="2561" cy="3190"/>
          </a:xfrm>
        </p:grpSpPr>
        <p:pic>
          <p:nvPicPr>
            <p:cNvPr id="6172" name="Picture 4" descr="RICH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" y="875"/>
              <a:ext cx="2561" cy="3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73" name="Rectangle 5"/>
            <p:cNvSpPr>
              <a:spLocks noChangeArrowheads="1"/>
            </p:cNvSpPr>
            <p:nvPr/>
          </p:nvSpPr>
          <p:spPr bwMode="auto">
            <a:xfrm>
              <a:off x="2530" y="875"/>
              <a:ext cx="91" cy="227"/>
            </a:xfrm>
            <a:prstGeom prst="rect">
              <a:avLst/>
            </a:prstGeom>
            <a:solidFill>
              <a:srgbClr val="E51C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 anchor="ctr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Ø"/>
                <a:defRPr sz="2400">
                  <a:solidFill>
                    <a:srgbClr val="003399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6174" name="Rectangle 8"/>
            <p:cNvSpPr>
              <a:spLocks noChangeArrowheads="1"/>
            </p:cNvSpPr>
            <p:nvPr/>
          </p:nvSpPr>
          <p:spPr bwMode="auto">
            <a:xfrm>
              <a:off x="2530" y="3506"/>
              <a:ext cx="91" cy="227"/>
            </a:xfrm>
            <a:prstGeom prst="rect">
              <a:avLst/>
            </a:prstGeom>
            <a:solidFill>
              <a:srgbClr val="E51C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 anchor="ctr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Ø"/>
                <a:defRPr sz="2400">
                  <a:solidFill>
                    <a:srgbClr val="003399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</p:grpSp>
      <p:sp>
        <p:nvSpPr>
          <p:cNvPr id="6156" name="Line 16"/>
          <p:cNvSpPr>
            <a:spLocks noChangeShapeType="1"/>
          </p:cNvSpPr>
          <p:nvPr/>
        </p:nvSpPr>
        <p:spPr bwMode="auto">
          <a:xfrm flipH="1">
            <a:off x="3352800" y="2794000"/>
            <a:ext cx="4572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GB"/>
          </a:p>
        </p:txBody>
      </p:sp>
      <p:pic>
        <p:nvPicPr>
          <p:cNvPr id="6157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7088" y="2057400"/>
            <a:ext cx="1455737" cy="438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158" name="Straight Arrow Connector 4"/>
          <p:cNvCxnSpPr>
            <a:cxnSpLocks noChangeShapeType="1"/>
          </p:cNvCxnSpPr>
          <p:nvPr/>
        </p:nvCxnSpPr>
        <p:spPr bwMode="auto">
          <a:xfrm>
            <a:off x="8813800" y="2057400"/>
            <a:ext cx="0" cy="4306888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59" name="TextBox 6"/>
          <p:cNvSpPr txBox="1">
            <a:spLocks noChangeArrowheads="1"/>
          </p:cNvSpPr>
          <p:nvPr/>
        </p:nvSpPr>
        <p:spPr bwMode="auto">
          <a:xfrm>
            <a:off x="8448675" y="2760663"/>
            <a:ext cx="6842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/>
              <a:t>~7 m</a:t>
            </a:r>
          </a:p>
        </p:txBody>
      </p:sp>
      <p:sp>
        <p:nvSpPr>
          <p:cNvPr id="6160" name="TextBox 7"/>
          <p:cNvSpPr txBox="1">
            <a:spLocks noChangeArrowheads="1"/>
          </p:cNvSpPr>
          <p:nvPr/>
        </p:nvSpPr>
        <p:spPr bwMode="auto">
          <a:xfrm>
            <a:off x="7618413" y="4987925"/>
            <a:ext cx="76993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/>
              <a:t>CF</a:t>
            </a:r>
            <a:r>
              <a:rPr lang="en-GB" altLang="en-US" sz="1200" baseline="-25000"/>
              <a:t>4</a:t>
            </a:r>
            <a:r>
              <a:rPr lang="en-GB" altLang="en-US" sz="1200"/>
              <a:t> gas</a:t>
            </a:r>
          </a:p>
        </p:txBody>
      </p:sp>
      <p:cxnSp>
        <p:nvCxnSpPr>
          <p:cNvPr id="6161" name="Straight Connector 13"/>
          <p:cNvCxnSpPr>
            <a:cxnSpLocks noChangeShapeType="1"/>
          </p:cNvCxnSpPr>
          <p:nvPr/>
        </p:nvCxnSpPr>
        <p:spPr bwMode="auto">
          <a:xfrm flipH="1">
            <a:off x="6707188" y="3611563"/>
            <a:ext cx="1925637" cy="163512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62" name="Straight Connector 16"/>
          <p:cNvCxnSpPr>
            <a:cxnSpLocks noChangeShapeType="1"/>
          </p:cNvCxnSpPr>
          <p:nvPr/>
        </p:nvCxnSpPr>
        <p:spPr bwMode="auto">
          <a:xfrm flipV="1">
            <a:off x="6707188" y="2598738"/>
            <a:ext cx="1925637" cy="4699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63" name="TextBox 21"/>
          <p:cNvSpPr txBox="1">
            <a:spLocks noChangeArrowheads="1"/>
          </p:cNvSpPr>
          <p:nvPr/>
        </p:nvSpPr>
        <p:spPr bwMode="auto">
          <a:xfrm rot="-765944">
            <a:off x="6459538" y="2749550"/>
            <a:ext cx="8763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100"/>
              <a:t>300 mrad</a:t>
            </a:r>
          </a:p>
        </p:txBody>
      </p:sp>
      <p:sp>
        <p:nvSpPr>
          <p:cNvPr id="6164" name="TextBox 36"/>
          <p:cNvSpPr txBox="1">
            <a:spLocks noChangeArrowheads="1"/>
          </p:cNvSpPr>
          <p:nvPr/>
        </p:nvSpPr>
        <p:spPr bwMode="auto">
          <a:xfrm rot="-361360">
            <a:off x="6478588" y="3495675"/>
            <a:ext cx="874712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100"/>
              <a:t>120 mrad</a:t>
            </a:r>
          </a:p>
        </p:txBody>
      </p:sp>
      <p:sp>
        <p:nvSpPr>
          <p:cNvPr id="6165" name="TextBox 22"/>
          <p:cNvSpPr txBox="1">
            <a:spLocks noChangeArrowheads="1"/>
          </p:cNvSpPr>
          <p:nvPr/>
        </p:nvSpPr>
        <p:spPr bwMode="auto">
          <a:xfrm>
            <a:off x="33338" y="2166938"/>
            <a:ext cx="1296987" cy="368300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/>
              <a:t>Side view</a:t>
            </a:r>
          </a:p>
        </p:txBody>
      </p:sp>
      <p:sp>
        <p:nvSpPr>
          <p:cNvPr id="6166" name="TextBox 38"/>
          <p:cNvSpPr txBox="1">
            <a:spLocks noChangeArrowheads="1"/>
          </p:cNvSpPr>
          <p:nvPr/>
        </p:nvSpPr>
        <p:spPr bwMode="auto">
          <a:xfrm>
            <a:off x="6105525" y="2166938"/>
            <a:ext cx="1195388" cy="368300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/>
              <a:t>Top view</a:t>
            </a:r>
          </a:p>
        </p:txBody>
      </p:sp>
      <p:sp>
        <p:nvSpPr>
          <p:cNvPr id="6167" name="TextBox 23"/>
          <p:cNvSpPr txBox="1">
            <a:spLocks noChangeArrowheads="1"/>
          </p:cNvSpPr>
          <p:nvPr/>
        </p:nvSpPr>
        <p:spPr bwMode="auto">
          <a:xfrm>
            <a:off x="6332538" y="4859338"/>
            <a:ext cx="10842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/>
              <a:t>Flat mirrors</a:t>
            </a:r>
          </a:p>
        </p:txBody>
      </p:sp>
      <p:sp>
        <p:nvSpPr>
          <p:cNvPr id="6168" name="TextBox 40"/>
          <p:cNvSpPr txBox="1">
            <a:spLocks noChangeArrowheads="1"/>
          </p:cNvSpPr>
          <p:nvPr/>
        </p:nvSpPr>
        <p:spPr bwMode="auto">
          <a:xfrm>
            <a:off x="6394450" y="4344988"/>
            <a:ext cx="958850" cy="4603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/>
              <a:t>Spherical mirrors</a:t>
            </a:r>
          </a:p>
        </p:txBody>
      </p:sp>
      <p:cxnSp>
        <p:nvCxnSpPr>
          <p:cNvPr id="6169" name="Straight Arrow Connector 25"/>
          <p:cNvCxnSpPr>
            <a:cxnSpLocks noChangeShapeType="1"/>
          </p:cNvCxnSpPr>
          <p:nvPr/>
        </p:nvCxnSpPr>
        <p:spPr bwMode="auto">
          <a:xfrm>
            <a:off x="7177088" y="4575175"/>
            <a:ext cx="1057275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70" name="Straight Arrow Connector 28"/>
          <p:cNvCxnSpPr>
            <a:cxnSpLocks noChangeShapeType="1"/>
          </p:cNvCxnSpPr>
          <p:nvPr/>
        </p:nvCxnSpPr>
        <p:spPr bwMode="auto">
          <a:xfrm>
            <a:off x="7072313" y="5135563"/>
            <a:ext cx="344487" cy="130175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6171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238" y="3800475"/>
            <a:ext cx="2890837" cy="253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94EB97-F6DF-41F7-B5CA-6EE166805676}" type="slidenum">
              <a:rPr lang="en-GB" smtClean="0"/>
              <a:pPr>
                <a:defRPr/>
              </a:pPr>
              <a:t>5</a:t>
            </a:fld>
            <a:r>
              <a:rPr lang="en-GB" smtClean="0"/>
              <a:t>/23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RICH1 Mirrors and Aerogel</a:t>
            </a:r>
          </a:p>
        </p:txBody>
      </p:sp>
      <p:pic>
        <p:nvPicPr>
          <p:cNvPr id="7172" name="Picture 9" descr="P103082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7738" y="2652713"/>
            <a:ext cx="4164012" cy="312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4735513" y="1392238"/>
            <a:ext cx="4186237" cy="1200150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latin typeface="Arial Rounded MT Bold" pitchFamily="34" charset="0"/>
              </a:rPr>
              <a:t>Aerogel is inside a gas tight box flushed with CO</a:t>
            </a:r>
            <a:r>
              <a:rPr lang="en-GB" altLang="en-US" sz="1800" baseline="-25000">
                <a:latin typeface="Arial Rounded MT Bold" pitchFamily="34" charset="0"/>
              </a:rPr>
              <a:t>2</a:t>
            </a:r>
            <a:r>
              <a:rPr lang="en-GB" altLang="en-US" sz="1800">
                <a:latin typeface="Arial Rounded MT Bold" pitchFamily="34" charset="0"/>
              </a:rPr>
              <a:t> to avoid performance degradation from exposure to C</a:t>
            </a:r>
            <a:r>
              <a:rPr lang="en-GB" altLang="en-US" sz="1800" baseline="-25000">
                <a:latin typeface="Arial Rounded MT Bold" pitchFamily="34" charset="0"/>
              </a:rPr>
              <a:t>4</a:t>
            </a:r>
            <a:r>
              <a:rPr lang="en-GB" altLang="en-US" sz="1800">
                <a:latin typeface="Arial Rounded MT Bold" pitchFamily="34" charset="0"/>
              </a:rPr>
              <a:t>F</a:t>
            </a:r>
            <a:r>
              <a:rPr lang="en-GB" altLang="en-US" sz="1800" baseline="-25000">
                <a:latin typeface="Arial Rounded MT Bold" pitchFamily="34" charset="0"/>
              </a:rPr>
              <a:t>10</a:t>
            </a:r>
            <a:r>
              <a:rPr lang="en-GB" altLang="en-US" sz="1800">
                <a:latin typeface="Arial Rounded MT Bold" pitchFamily="34" charset="0"/>
              </a:rPr>
              <a:t> </a:t>
            </a:r>
          </a:p>
        </p:txBody>
      </p:sp>
      <p:pic>
        <p:nvPicPr>
          <p:cNvPr id="7174" name="Picture 5" descr="DSC04928_edite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88" y="1184275"/>
            <a:ext cx="3876675" cy="430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5" name="Rectangle 5"/>
          <p:cNvSpPr>
            <a:spLocks noChangeArrowheads="1"/>
          </p:cNvSpPr>
          <p:nvPr/>
        </p:nvSpPr>
        <p:spPr bwMode="auto">
          <a:xfrm>
            <a:off x="458788" y="5513388"/>
            <a:ext cx="3876675" cy="647700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latin typeface="Arial Rounded MT Bold" pitchFamily="34" charset="0"/>
              </a:rPr>
              <a:t>Carbon fibre mirrors for low material budget</a:t>
            </a:r>
          </a:p>
        </p:txBody>
      </p:sp>
      <p:cxnSp>
        <p:nvCxnSpPr>
          <p:cNvPr id="7176" name="Straight Arrow Connector 3"/>
          <p:cNvCxnSpPr>
            <a:cxnSpLocks noChangeShapeType="1"/>
          </p:cNvCxnSpPr>
          <p:nvPr/>
        </p:nvCxnSpPr>
        <p:spPr bwMode="auto">
          <a:xfrm>
            <a:off x="6030376" y="2773363"/>
            <a:ext cx="0" cy="2878137"/>
          </a:xfrm>
          <a:prstGeom prst="straightConnector1">
            <a:avLst/>
          </a:prstGeom>
          <a:noFill/>
          <a:ln w="57150" algn="ctr">
            <a:solidFill>
              <a:srgbClr val="FFC000"/>
            </a:solidFill>
            <a:round/>
            <a:headEnd type="triangle" w="med" len="med"/>
            <a:tailEnd type="triangle" w="med" len="med"/>
          </a:ln>
        </p:spPr>
      </p:cxnSp>
      <p:sp>
        <p:nvSpPr>
          <p:cNvPr id="7177" name="TextBox 4"/>
          <p:cNvSpPr txBox="1">
            <a:spLocks noChangeArrowheads="1"/>
          </p:cNvSpPr>
          <p:nvPr/>
        </p:nvSpPr>
        <p:spPr bwMode="auto">
          <a:xfrm>
            <a:off x="4693701" y="3790950"/>
            <a:ext cx="1349375" cy="461963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n-GB" altLang="en-US" dirty="0"/>
              <a:t>~0.5 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94EB97-F6DF-41F7-B5CA-6EE166805676}" type="slidenum">
              <a:rPr lang="en-GB" smtClean="0"/>
              <a:pPr>
                <a:defRPr/>
              </a:pPr>
              <a:t>6</a:t>
            </a:fld>
            <a:r>
              <a:rPr lang="en-GB" smtClean="0"/>
              <a:t>/23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94EB97-F6DF-41F7-B5CA-6EE166805676}" type="slidenum">
              <a:rPr lang="en-GB" smtClean="0"/>
              <a:pPr>
                <a:defRPr/>
              </a:pPr>
              <a:t>7</a:t>
            </a:fld>
            <a:r>
              <a:rPr lang="en-GB" dirty="0" smtClean="0"/>
              <a:t>/23</a:t>
            </a:r>
            <a:endParaRPr lang="en-GB" dirty="0"/>
          </a:p>
        </p:txBody>
      </p:sp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600" smtClean="0"/>
              <a:t>RICH 2 entry and exit windows</a:t>
            </a:r>
          </a:p>
        </p:txBody>
      </p:sp>
      <p:pic>
        <p:nvPicPr>
          <p:cNvPr id="8196" name="Picture 5" descr="F:\_Projects\031 LHCB RICH 2 Superstructure\Meetings\RICH_GROUP_21_04_04\colour_corrected_windows1.JPG"/>
          <p:cNvPicPr>
            <a:picLocks noChangeAspect="1" noChangeArrowheads="1"/>
          </p:cNvPicPr>
          <p:nvPr/>
        </p:nvPicPr>
        <p:blipFill>
          <a:blip r:embed="rId2">
            <a:lum bright="10000" contrast="-2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638" y="1212850"/>
            <a:ext cx="7023100" cy="549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197" name="Straight Arrow Connector 3"/>
          <p:cNvCxnSpPr>
            <a:cxnSpLocks noChangeShapeType="1"/>
          </p:cNvCxnSpPr>
          <p:nvPr/>
        </p:nvCxnSpPr>
        <p:spPr bwMode="auto">
          <a:xfrm>
            <a:off x="3984625" y="939800"/>
            <a:ext cx="3459163" cy="2563813"/>
          </a:xfrm>
          <a:prstGeom prst="straightConnector1">
            <a:avLst/>
          </a:prstGeom>
          <a:noFill/>
          <a:ln w="38100" algn="ctr">
            <a:solidFill>
              <a:srgbClr val="00B0F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198" name="Straight Arrow Connector 6"/>
          <p:cNvCxnSpPr>
            <a:cxnSpLocks noChangeShapeType="1"/>
          </p:cNvCxnSpPr>
          <p:nvPr/>
        </p:nvCxnSpPr>
        <p:spPr bwMode="auto">
          <a:xfrm flipH="1">
            <a:off x="4670425" y="963613"/>
            <a:ext cx="1420813" cy="2325687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05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Photon Detectors</a:t>
            </a:r>
          </a:p>
        </p:txBody>
      </p:sp>
      <p:pic>
        <p:nvPicPr>
          <p:cNvPr id="9220" name="Picture 2050" descr="C:\PC161471_backup\C_pc161471\lhcb\Pixel2000\Talk\scheme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63"/>
          <a:stretch>
            <a:fillRect/>
          </a:stretch>
        </p:blipFill>
        <p:spPr bwMode="auto">
          <a:xfrm>
            <a:off x="71438" y="1262063"/>
            <a:ext cx="3933825" cy="296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1299" name="Text Box 2051"/>
          <p:cNvSpPr txBox="1">
            <a:spLocks noChangeArrowheads="1"/>
          </p:cNvSpPr>
          <p:nvPr/>
        </p:nvSpPr>
        <p:spPr bwMode="auto">
          <a:xfrm>
            <a:off x="4270375" y="1522687"/>
            <a:ext cx="4652963" cy="4309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>
            <a:spAutoFit/>
          </a:bodyPr>
          <a:lstStyle/>
          <a:p>
            <a:pPr eaLnBrk="0" hangingPunct="0">
              <a:defRPr/>
            </a:pPr>
            <a:r>
              <a:rPr lang="en-US" sz="1800" u="sng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Main features of Pixel-HPD:</a:t>
            </a:r>
            <a:endParaRPr lang="en-US" sz="1800" dirty="0">
              <a:solidFill>
                <a:srgbClr val="FF0000"/>
              </a:solidFill>
              <a:latin typeface="+mn-lt"/>
              <a:cs typeface="+mn-cs"/>
            </a:endParaRPr>
          </a:p>
          <a:p>
            <a:pPr eaLnBrk="0" hangingPunct="0">
              <a:defRPr/>
            </a:pPr>
            <a:endParaRPr lang="en-US" sz="1800" dirty="0">
              <a:solidFill>
                <a:srgbClr val="00CC00"/>
              </a:solidFill>
              <a:latin typeface="+mn-lt"/>
              <a:cs typeface="+mn-cs"/>
            </a:endParaRPr>
          </a:p>
          <a:p>
            <a:pPr eaLnBrk="0" hangingPunct="0">
              <a:defRPr/>
            </a:pPr>
            <a:r>
              <a:rPr lang="en-US" sz="1800" dirty="0">
                <a:solidFill>
                  <a:schemeClr val="accent2"/>
                </a:solidFill>
                <a:latin typeface="+mn-lt"/>
                <a:cs typeface="+mn-cs"/>
              </a:rPr>
              <a:t>Quartz</a:t>
            </a:r>
            <a:r>
              <a:rPr lang="en-US" sz="1800" dirty="0">
                <a:solidFill>
                  <a:schemeClr val="accent1"/>
                </a:solidFill>
                <a:latin typeface="+mn-lt"/>
                <a:cs typeface="+mn-cs"/>
              </a:rPr>
              <a:t> </a:t>
            </a:r>
            <a:r>
              <a:rPr lang="en-US" sz="1800" dirty="0">
                <a:latin typeface="+mn-lt"/>
                <a:cs typeface="+mn-cs"/>
              </a:rPr>
              <a:t>window with </a:t>
            </a:r>
            <a:r>
              <a:rPr lang="en-US" sz="1800" dirty="0">
                <a:solidFill>
                  <a:schemeClr val="accent2"/>
                </a:solidFill>
                <a:latin typeface="+mn-lt"/>
                <a:cs typeface="+mn-cs"/>
              </a:rPr>
              <a:t>thin S20 </a:t>
            </a:r>
            <a:r>
              <a:rPr lang="en-US" sz="1800" dirty="0" err="1">
                <a:latin typeface="+mn-lt"/>
                <a:cs typeface="+mn-cs"/>
              </a:rPr>
              <a:t>pK</a:t>
            </a:r>
            <a:endParaRPr lang="en-US" sz="1800" dirty="0">
              <a:latin typeface="+mn-lt"/>
              <a:cs typeface="+mn-cs"/>
            </a:endParaRPr>
          </a:p>
          <a:p>
            <a:pPr eaLnBrk="0" hangingPunct="0">
              <a:defRPr/>
            </a:pPr>
            <a:r>
              <a:rPr lang="en-US" sz="1800" dirty="0">
                <a:solidFill>
                  <a:schemeClr val="accent2"/>
                </a:solidFill>
                <a:latin typeface="+mn-lt"/>
                <a:cs typeface="+mn-cs"/>
              </a:rPr>
              <a:t>Cross-</a:t>
            </a:r>
            <a:r>
              <a:rPr lang="en-US" sz="1800" dirty="0" err="1">
                <a:solidFill>
                  <a:schemeClr val="accent2"/>
                </a:solidFill>
                <a:latin typeface="+mn-lt"/>
                <a:cs typeface="+mn-cs"/>
              </a:rPr>
              <a:t>focussing</a:t>
            </a:r>
            <a:r>
              <a:rPr lang="en-US" sz="1800" dirty="0">
                <a:solidFill>
                  <a:schemeClr val="accent2"/>
                </a:solidFill>
                <a:latin typeface="+mn-lt"/>
                <a:cs typeface="+mn-cs"/>
              </a:rPr>
              <a:t> </a:t>
            </a:r>
            <a:r>
              <a:rPr lang="en-US" sz="1800" dirty="0">
                <a:latin typeface="+mn-lt"/>
                <a:cs typeface="+mn-cs"/>
              </a:rPr>
              <a:t>optics (</a:t>
            </a:r>
            <a:r>
              <a:rPr lang="en-US" sz="1800" dirty="0" err="1">
                <a:solidFill>
                  <a:schemeClr val="accent2"/>
                </a:solidFill>
                <a:latin typeface="+mn-lt"/>
                <a:cs typeface="+mn-cs"/>
              </a:rPr>
              <a:t>tetrode</a:t>
            </a:r>
            <a:r>
              <a:rPr lang="en-US" sz="1800" dirty="0">
                <a:solidFill>
                  <a:schemeClr val="accent1"/>
                </a:solidFill>
                <a:latin typeface="+mn-lt"/>
                <a:cs typeface="+mn-cs"/>
              </a:rPr>
              <a:t> </a:t>
            </a:r>
            <a:r>
              <a:rPr lang="en-US" sz="1800" dirty="0">
                <a:latin typeface="+mn-lt"/>
                <a:cs typeface="+mn-cs"/>
              </a:rPr>
              <a:t>structure):</a:t>
            </a:r>
          </a:p>
          <a:p>
            <a:pPr lvl="1" eaLnBrk="0" hangingPunct="0">
              <a:buFontTx/>
              <a:buChar char="•"/>
              <a:defRPr/>
            </a:pPr>
            <a:r>
              <a:rPr lang="en-US" sz="1600" dirty="0" smtClean="0">
                <a:latin typeface="+mn-lt"/>
                <a:cs typeface="+mn-cs"/>
              </a:rPr>
              <a:t> De-magnification </a:t>
            </a:r>
            <a:r>
              <a:rPr lang="en-US" sz="1600" dirty="0">
                <a:latin typeface="+mn-lt"/>
                <a:cs typeface="+mn-cs"/>
              </a:rPr>
              <a:t>by </a:t>
            </a:r>
            <a:r>
              <a:rPr lang="en-US" sz="1600" dirty="0">
                <a:solidFill>
                  <a:schemeClr val="accent2"/>
                </a:solidFill>
                <a:latin typeface="+mn-lt"/>
                <a:cs typeface="+mn-cs"/>
              </a:rPr>
              <a:t>~5</a:t>
            </a:r>
          </a:p>
          <a:p>
            <a:pPr lvl="1" eaLnBrk="0" hangingPunct="0">
              <a:buFontTx/>
              <a:buChar char="•"/>
              <a:defRPr/>
            </a:pPr>
            <a:r>
              <a:rPr lang="en-US" sz="1600" dirty="0" smtClean="0">
                <a:latin typeface="+mn-lt"/>
                <a:cs typeface="+mn-cs"/>
              </a:rPr>
              <a:t> Active </a:t>
            </a:r>
            <a:r>
              <a:rPr lang="en-US" sz="1600" dirty="0">
                <a:latin typeface="+mn-lt"/>
                <a:cs typeface="+mn-cs"/>
              </a:rPr>
              <a:t>diameter </a:t>
            </a:r>
            <a:r>
              <a:rPr lang="en-US" sz="1600" dirty="0">
                <a:solidFill>
                  <a:schemeClr val="accent2"/>
                </a:solidFill>
                <a:latin typeface="+mn-lt"/>
                <a:cs typeface="+mn-cs"/>
              </a:rPr>
              <a:t>75mm</a:t>
            </a:r>
            <a:r>
              <a:rPr lang="en-US" sz="1600" dirty="0">
                <a:latin typeface="+mn-lt"/>
                <a:cs typeface="+mn-cs"/>
              </a:rPr>
              <a:t> </a:t>
            </a:r>
          </a:p>
          <a:p>
            <a:pPr lvl="1" eaLnBrk="0" hangingPunct="0">
              <a:defRPr/>
            </a:pPr>
            <a:r>
              <a:rPr lang="en-US" sz="1600" dirty="0">
                <a:latin typeface="+mn-lt"/>
                <a:cs typeface="+mn-cs"/>
              </a:rPr>
              <a:t>	</a:t>
            </a:r>
            <a:r>
              <a:rPr lang="en-US" sz="1600" dirty="0">
                <a:latin typeface="+mn-lt"/>
                <a:cs typeface="+mn-cs"/>
                <a:sym typeface="Symbol" pitchFamily="18" charset="2"/>
              </a:rPr>
              <a:t> </a:t>
            </a:r>
            <a:r>
              <a:rPr lang="en-US" sz="1600" dirty="0">
                <a:solidFill>
                  <a:schemeClr val="accent2"/>
                </a:solidFill>
                <a:latin typeface="+mn-lt"/>
                <a:cs typeface="+mn-cs"/>
                <a:sym typeface="Symbol" pitchFamily="18" charset="2"/>
              </a:rPr>
              <a:t>484</a:t>
            </a:r>
            <a:r>
              <a:rPr lang="en-US" sz="1600" dirty="0">
                <a:latin typeface="+mn-lt"/>
                <a:cs typeface="+mn-cs"/>
                <a:sym typeface="Symbol" pitchFamily="18" charset="2"/>
              </a:rPr>
              <a:t> tubes for overall RICH system</a:t>
            </a:r>
            <a:endParaRPr lang="en-US" sz="1600" dirty="0">
              <a:latin typeface="+mn-lt"/>
              <a:cs typeface="+mn-cs"/>
            </a:endParaRPr>
          </a:p>
          <a:p>
            <a:pPr lvl="1" eaLnBrk="0" hangingPunct="0">
              <a:buFontTx/>
              <a:buChar char="•"/>
              <a:defRPr/>
            </a:pPr>
            <a:r>
              <a:rPr lang="en-US" sz="1600" dirty="0" smtClean="0">
                <a:solidFill>
                  <a:schemeClr val="accent2"/>
                </a:solidFill>
                <a:latin typeface="+mn-lt"/>
                <a:cs typeface="+mn-cs"/>
              </a:rPr>
              <a:t> Up </a:t>
            </a:r>
            <a:r>
              <a:rPr lang="en-US" sz="1600" dirty="0">
                <a:solidFill>
                  <a:schemeClr val="accent2"/>
                </a:solidFill>
                <a:latin typeface="+mn-lt"/>
                <a:cs typeface="+mn-cs"/>
              </a:rPr>
              <a:t>to 20 kV </a:t>
            </a:r>
            <a:r>
              <a:rPr lang="en-US" sz="1600" dirty="0">
                <a:latin typeface="+mn-lt"/>
                <a:cs typeface="+mn-cs"/>
              </a:rPr>
              <a:t>operating voltage (</a:t>
            </a:r>
            <a:r>
              <a:rPr lang="en-US" sz="1600" dirty="0">
                <a:solidFill>
                  <a:schemeClr val="accent2"/>
                </a:solidFill>
                <a:latin typeface="+mn-lt"/>
                <a:cs typeface="+mn-cs"/>
              </a:rPr>
              <a:t>~5000 e</a:t>
            </a:r>
            <a:r>
              <a:rPr lang="en-US" sz="1600" baseline="30000" dirty="0">
                <a:solidFill>
                  <a:schemeClr val="accent2"/>
                </a:solidFill>
                <a:latin typeface="+mn-lt"/>
                <a:cs typeface="+mn-cs"/>
              </a:rPr>
              <a:t>–</a:t>
            </a:r>
            <a:r>
              <a:rPr lang="en-US" sz="1600" dirty="0">
                <a:solidFill>
                  <a:schemeClr val="accent2"/>
                </a:solidFill>
                <a:latin typeface="+mn-lt"/>
                <a:cs typeface="+mn-cs"/>
              </a:rPr>
              <a:t> </a:t>
            </a:r>
            <a:r>
              <a:rPr lang="en-US" sz="1600" dirty="0">
                <a:latin typeface="+mn-lt"/>
                <a:cs typeface="+mn-cs"/>
              </a:rPr>
              <a:t>[eq. Si</a:t>
            </a:r>
            <a:r>
              <a:rPr lang="en-US" sz="1600" dirty="0" smtClean="0">
                <a:latin typeface="+mn-lt"/>
                <a:cs typeface="+mn-cs"/>
              </a:rPr>
              <a:t>])</a:t>
            </a:r>
          </a:p>
          <a:p>
            <a:pPr lvl="1" eaLnBrk="0" hangingPunct="0">
              <a:buFontTx/>
              <a:buChar char="•"/>
              <a:defRPr/>
            </a:pPr>
            <a:r>
              <a:rPr lang="en-US" sz="1600" dirty="0" smtClean="0">
                <a:solidFill>
                  <a:srgbClr val="0066FF"/>
                </a:solidFill>
                <a:latin typeface="+mn-lt"/>
                <a:cs typeface="+mn-cs"/>
              </a:rPr>
              <a:t> Low noise </a:t>
            </a:r>
            <a:r>
              <a:rPr lang="en-US" sz="1600" dirty="0" smtClean="0">
                <a:latin typeface="+mn-lt"/>
                <a:cs typeface="+mn-cs"/>
              </a:rPr>
              <a:t>(~140 e</a:t>
            </a:r>
            <a:r>
              <a:rPr lang="en-US" sz="1600" baseline="30000" dirty="0" smtClean="0">
                <a:latin typeface="+mn-lt"/>
                <a:cs typeface="+mn-cs"/>
              </a:rPr>
              <a:t>-</a:t>
            </a:r>
            <a:r>
              <a:rPr lang="en-US" sz="1600" dirty="0" smtClean="0">
                <a:latin typeface="+mn-lt"/>
                <a:cs typeface="+mn-cs"/>
              </a:rPr>
              <a:t> RMS)</a:t>
            </a:r>
            <a:endParaRPr lang="en-US" sz="1600" dirty="0">
              <a:latin typeface="+mn-lt"/>
              <a:cs typeface="+mn-cs"/>
            </a:endParaRPr>
          </a:p>
          <a:p>
            <a:pPr eaLnBrk="0" hangingPunct="0">
              <a:defRPr/>
            </a:pPr>
            <a:r>
              <a:rPr lang="en-US" sz="1800" dirty="0">
                <a:solidFill>
                  <a:schemeClr val="accent2"/>
                </a:solidFill>
                <a:latin typeface="+mn-lt"/>
                <a:cs typeface="+mn-cs"/>
              </a:rPr>
              <a:t>32</a:t>
            </a:r>
            <a:r>
              <a:rPr lang="en-US" sz="1800" dirty="0">
                <a:solidFill>
                  <a:schemeClr val="accent2"/>
                </a:solidFill>
                <a:latin typeface="+mn-lt"/>
                <a:cs typeface="+mn-cs"/>
                <a:sym typeface="Symbol" pitchFamily="18" charset="2"/>
              </a:rPr>
              <a:t>32 </a:t>
            </a:r>
            <a:r>
              <a:rPr lang="en-US" sz="1800" dirty="0">
                <a:latin typeface="+mn-lt"/>
                <a:cs typeface="+mn-cs"/>
                <a:sym typeface="Symbol" pitchFamily="18" charset="2"/>
              </a:rPr>
              <a:t>pixel sensor array (</a:t>
            </a:r>
            <a:r>
              <a:rPr lang="en-US" sz="1800" dirty="0">
                <a:solidFill>
                  <a:schemeClr val="accent2"/>
                </a:solidFill>
                <a:latin typeface="+mn-lt"/>
                <a:cs typeface="+mn-cs"/>
                <a:sym typeface="Symbol" pitchFamily="18" charset="2"/>
              </a:rPr>
              <a:t>0.5mm0.5mm </a:t>
            </a:r>
            <a:r>
              <a:rPr lang="en-US" sz="1800" dirty="0">
                <a:latin typeface="+mn-lt"/>
                <a:cs typeface="+mn-cs"/>
                <a:sym typeface="Symbol" pitchFamily="18" charset="2"/>
              </a:rPr>
              <a:t>each)</a:t>
            </a:r>
          </a:p>
          <a:p>
            <a:pPr eaLnBrk="0" hangingPunct="0">
              <a:defRPr/>
            </a:pPr>
            <a:r>
              <a:rPr lang="en-US" sz="1800" dirty="0">
                <a:solidFill>
                  <a:schemeClr val="accent2"/>
                </a:solidFill>
                <a:latin typeface="+mn-lt"/>
                <a:cs typeface="+mn-cs"/>
              </a:rPr>
              <a:t>Encapsulated binary </a:t>
            </a:r>
            <a:r>
              <a:rPr lang="en-US" sz="1800" dirty="0">
                <a:latin typeface="+mn-lt"/>
                <a:cs typeface="+mn-cs"/>
              </a:rPr>
              <a:t>electronics readout chip</a:t>
            </a:r>
          </a:p>
        </p:txBody>
      </p:sp>
      <p:sp>
        <p:nvSpPr>
          <p:cNvPr id="9222" name="Text Box 2054"/>
          <p:cNvSpPr txBox="1">
            <a:spLocks noChangeArrowheads="1"/>
          </p:cNvSpPr>
          <p:nvPr/>
        </p:nvSpPr>
        <p:spPr bwMode="auto">
          <a:xfrm>
            <a:off x="1674813" y="5097463"/>
            <a:ext cx="1189037" cy="585787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 anchor="ctr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rgbClr val="003399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0033CC"/>
                </a:solidFill>
                <a:latin typeface="Comic Sans MS" pitchFamily="66" charset="0"/>
              </a:rPr>
              <a:t>Schematic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0033CC"/>
                </a:solidFill>
                <a:latin typeface="Comic Sans MS" pitchFamily="66" charset="0"/>
              </a:rPr>
              <a:t>view</a:t>
            </a:r>
          </a:p>
        </p:txBody>
      </p:sp>
      <p:pic>
        <p:nvPicPr>
          <p:cNvPr id="9223" name="Picture 4" descr="RICH1%20Upper%20box%201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88" y="4230688"/>
            <a:ext cx="332105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94EB97-F6DF-41F7-B5CA-6EE166805676}" type="slidenum">
              <a:rPr lang="en-GB" smtClean="0"/>
              <a:pPr>
                <a:defRPr/>
              </a:pPr>
              <a:t>8</a:t>
            </a:fld>
            <a:r>
              <a:rPr lang="en-GB" dirty="0" smtClean="0"/>
              <a:t>/23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RICH 1 &amp; 2 Hitmap</a:t>
            </a:r>
          </a:p>
        </p:txBody>
      </p:sp>
      <p:pic>
        <p:nvPicPr>
          <p:cNvPr id="1024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0" t="2985" r="2840" b="4915"/>
          <a:stretch>
            <a:fillRect/>
          </a:stretch>
        </p:blipFill>
        <p:spPr bwMode="auto">
          <a:xfrm>
            <a:off x="1843088" y="1216025"/>
            <a:ext cx="6664325" cy="516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2100" y="1868488"/>
            <a:ext cx="1550988" cy="2032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GB" sz="1800" dirty="0"/>
              <a:t>From Online Monitor.</a:t>
            </a:r>
          </a:p>
          <a:p>
            <a:pPr>
              <a:defRPr/>
            </a:pPr>
            <a:r>
              <a:rPr lang="en-GB" sz="1800" dirty="0">
                <a:solidFill>
                  <a:srgbClr val="FF0066"/>
                </a:solidFill>
              </a:rPr>
              <a:t>RED</a:t>
            </a:r>
            <a:r>
              <a:rPr lang="en-GB" sz="1800" dirty="0"/>
              <a:t> histograms for reference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94EB97-F6DF-41F7-B5CA-6EE166805676}" type="slidenum">
              <a:rPr lang="en-GB" smtClean="0"/>
              <a:pPr>
                <a:defRPr/>
              </a:pPr>
              <a:t>9</a:t>
            </a:fld>
            <a:r>
              <a:rPr lang="en-GB" smtClean="0"/>
              <a:t>/23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hcb">
  <a:themeElements>
    <a:clrScheme name="LHCbRAL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LHCbRAL">
      <a:majorFont>
        <a:latin typeface="Arial Black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LHCbR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RAL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HCbRAL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RAL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RAL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RAL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RAL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5177</TotalTime>
  <Words>1144</Words>
  <Application>Microsoft Office PowerPoint</Application>
  <PresentationFormat>On-screen Show (4:3)</PresentationFormat>
  <Paragraphs>274</Paragraphs>
  <Slides>36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39" baseType="lpstr">
      <vt:lpstr>lhcb</vt:lpstr>
      <vt:lpstr>Equation</vt:lpstr>
      <vt:lpstr>Acrobat Document</vt:lpstr>
      <vt:lpstr>The RICH detectors of LHCb and the proposed upgrade</vt:lpstr>
      <vt:lpstr>Outline</vt:lpstr>
      <vt:lpstr>The LHCb experiment</vt:lpstr>
      <vt:lpstr>LHCb event</vt:lpstr>
      <vt:lpstr>The LHCb RICH detectors</vt:lpstr>
      <vt:lpstr>RICH1 Mirrors and Aerogel</vt:lpstr>
      <vt:lpstr>RICH 2 entry and exit windows</vt:lpstr>
      <vt:lpstr>Photon Detectors</vt:lpstr>
      <vt:lpstr>RICH 1 &amp; 2 Hitmap</vt:lpstr>
      <vt:lpstr>Magnetic field corrections</vt:lpstr>
      <vt:lpstr>Anode image fitting</vt:lpstr>
      <vt:lpstr>Cherenkov angle resolution</vt:lpstr>
      <vt:lpstr>Number of detected photons</vt:lpstr>
      <vt:lpstr>Using isolated rings</vt:lpstr>
      <vt:lpstr>C4F10 Gas Composition</vt:lpstr>
      <vt:lpstr>PID algorithm</vt:lpstr>
      <vt:lpstr>PID Performance</vt:lpstr>
      <vt:lpstr>CP violation in B0(s) </vt:lpstr>
      <vt:lpstr>CP violation in B0(s) </vt:lpstr>
      <vt:lpstr>LHCb Upgrade</vt:lpstr>
      <vt:lpstr>New RICH 1 layout</vt:lpstr>
      <vt:lpstr>New photo-electronic chain</vt:lpstr>
      <vt:lpstr>Conclusions</vt:lpstr>
      <vt:lpstr>The END</vt:lpstr>
      <vt:lpstr>CF4 Scintillation Quenched using CO2</vt:lpstr>
      <vt:lpstr>CF4 Ref Index calibration</vt:lpstr>
      <vt:lpstr>Time alignment</vt:lpstr>
      <vt:lpstr>LHCb luminosity</vt:lpstr>
      <vt:lpstr>RICH 1 MDCS</vt:lpstr>
      <vt:lpstr>RICH 2 MDCS</vt:lpstr>
      <vt:lpstr>RICH 1 Tight space, low mass</vt:lpstr>
      <vt:lpstr>HPDs in magnetic field</vt:lpstr>
      <vt:lpstr>Event snapshot 1</vt:lpstr>
      <vt:lpstr>Event snapshot 2</vt:lpstr>
      <vt:lpstr>RICH 2 Huge volume, very precise</vt:lpstr>
      <vt:lpstr>The readout chain</vt:lpstr>
    </vt:vector>
  </TitlesOfParts>
  <Company>PPD, RAL, STFC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Papanestis</dc:creator>
  <cp:lastModifiedBy>Antonis Papanestis</cp:lastModifiedBy>
  <cp:revision>148</cp:revision>
  <dcterms:created xsi:type="dcterms:W3CDTF">2008-06-09T16:15:54Z</dcterms:created>
  <dcterms:modified xsi:type="dcterms:W3CDTF">2014-05-28T13:11:00Z</dcterms:modified>
</cp:coreProperties>
</file>