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0"/>
  </p:notesMasterIdLst>
  <p:handoutMasterIdLst>
    <p:handoutMasterId r:id="rId31"/>
  </p:handoutMasterIdLst>
  <p:sldIdLst>
    <p:sldId id="256" r:id="rId2"/>
    <p:sldId id="268" r:id="rId3"/>
    <p:sldId id="259" r:id="rId4"/>
    <p:sldId id="257" r:id="rId5"/>
    <p:sldId id="258" r:id="rId6"/>
    <p:sldId id="261" r:id="rId7"/>
    <p:sldId id="272" r:id="rId8"/>
    <p:sldId id="264" r:id="rId9"/>
    <p:sldId id="262" r:id="rId10"/>
    <p:sldId id="263" r:id="rId11"/>
    <p:sldId id="265" r:id="rId12"/>
    <p:sldId id="275" r:id="rId13"/>
    <p:sldId id="274" r:id="rId14"/>
    <p:sldId id="266" r:id="rId15"/>
    <p:sldId id="282" r:id="rId16"/>
    <p:sldId id="267" r:id="rId17"/>
    <p:sldId id="283" r:id="rId18"/>
    <p:sldId id="276" r:id="rId19"/>
    <p:sldId id="277" r:id="rId20"/>
    <p:sldId id="278" r:id="rId21"/>
    <p:sldId id="279" r:id="rId22"/>
    <p:sldId id="280" r:id="rId23"/>
    <p:sldId id="281" r:id="rId24"/>
    <p:sldId id="284" r:id="rId25"/>
    <p:sldId id="285" r:id="rId26"/>
    <p:sldId id="286" r:id="rId27"/>
    <p:sldId id="287" r:id="rId28"/>
    <p:sldId id="288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597" autoAdjust="0"/>
  </p:normalViewPr>
  <p:slideViewPr>
    <p:cSldViewPr>
      <p:cViewPr varScale="1">
        <p:scale>
          <a:sx n="75" d="100"/>
          <a:sy n="75" d="100"/>
        </p:scale>
        <p:origin x="-1656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54" y="-8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PPDServer\EPP.PPD\Internet\www\FTBF\performance\ECIC_byFYYear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PPDServer\EPP.PPD\Internet\www\FTBF\performance\Performance_FYTotals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Most Recent 5 Years</a:t>
            </a:r>
          </a:p>
        </c:rich>
      </c:tx>
      <c:layout>
        <c:manualLayout>
          <c:xMode val="edge"/>
          <c:yMode val="edge"/>
          <c:x val="0.27328990681503895"/>
          <c:y val="0"/>
        </c:manualLayout>
      </c:layout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0700431199262536E-2"/>
          <c:y val="6.5161249307504387E-2"/>
          <c:w val="0.73891915122237795"/>
          <c:h val="0.84185659203023078"/>
        </c:manualLayout>
      </c:layout>
      <c:bar3DChart>
        <c:barDir val="col"/>
        <c:grouping val="standard"/>
        <c:varyColors val="0"/>
        <c:ser>
          <c:idx val="2"/>
          <c:order val="0"/>
          <c:tx>
            <c:strRef>
              <c:f>chart!$A$5</c:f>
              <c:strCache>
                <c:ptCount val="1"/>
                <c:pt idx="0">
                  <c:v>Experiments</c:v>
                </c:pt>
              </c:strCache>
            </c:strRef>
          </c:tx>
          <c:invertIfNegative val="0"/>
          <c:cat>
            <c:strRef>
              <c:f>chart!$E$1:$I$1</c:f>
              <c:strCache>
                <c:ptCount val="5"/>
                <c:pt idx="0">
                  <c:v>FY 2008</c:v>
                </c:pt>
                <c:pt idx="1">
                  <c:v>FY 2009</c:v>
                </c:pt>
                <c:pt idx="2">
                  <c:v>FY 2010</c:v>
                </c:pt>
                <c:pt idx="3">
                  <c:v>FY 2011</c:v>
                </c:pt>
                <c:pt idx="4">
                  <c:v>FY 2012</c:v>
                </c:pt>
              </c:strCache>
            </c:strRef>
          </c:cat>
          <c:val>
            <c:numRef>
              <c:f>chart!$E$5:$I$5</c:f>
              <c:numCache>
                <c:formatCode>General</c:formatCode>
                <c:ptCount val="5"/>
                <c:pt idx="0">
                  <c:v>7</c:v>
                </c:pt>
                <c:pt idx="1">
                  <c:v>6</c:v>
                </c:pt>
                <c:pt idx="2">
                  <c:v>11</c:v>
                </c:pt>
                <c:pt idx="3">
                  <c:v>13</c:v>
                </c:pt>
                <c:pt idx="4">
                  <c:v>11</c:v>
                </c:pt>
              </c:numCache>
            </c:numRef>
          </c:val>
        </c:ser>
        <c:ser>
          <c:idx val="0"/>
          <c:order val="1"/>
          <c:tx>
            <c:strRef>
              <c:f>chart!$A$3</c:f>
              <c:strCache>
                <c:ptCount val="1"/>
                <c:pt idx="0">
                  <c:v>Collaborators*</c:v>
                </c:pt>
              </c:strCache>
            </c:strRef>
          </c:tx>
          <c:invertIfNegative val="0"/>
          <c:cat>
            <c:strRef>
              <c:f>chart!$E$1:$I$1</c:f>
              <c:strCache>
                <c:ptCount val="5"/>
                <c:pt idx="0">
                  <c:v>FY 2008</c:v>
                </c:pt>
                <c:pt idx="1">
                  <c:v>FY 2009</c:v>
                </c:pt>
                <c:pt idx="2">
                  <c:v>FY 2010</c:v>
                </c:pt>
                <c:pt idx="3">
                  <c:v>FY 2011</c:v>
                </c:pt>
                <c:pt idx="4">
                  <c:v>FY 2012</c:v>
                </c:pt>
              </c:strCache>
            </c:strRef>
          </c:cat>
          <c:val>
            <c:numRef>
              <c:f>chart!$E$3:$I$3</c:f>
              <c:numCache>
                <c:formatCode>General</c:formatCode>
                <c:ptCount val="5"/>
                <c:pt idx="0">
                  <c:v>13.1</c:v>
                </c:pt>
                <c:pt idx="1">
                  <c:v>13</c:v>
                </c:pt>
                <c:pt idx="2">
                  <c:v>15.7</c:v>
                </c:pt>
                <c:pt idx="3">
                  <c:v>22.3</c:v>
                </c:pt>
                <c:pt idx="4">
                  <c:v>22.9</c:v>
                </c:pt>
              </c:numCache>
            </c:numRef>
          </c:val>
        </c:ser>
        <c:ser>
          <c:idx val="1"/>
          <c:order val="2"/>
          <c:tx>
            <c:strRef>
              <c:f>chart!$A$4</c:f>
              <c:strCache>
                <c:ptCount val="1"/>
                <c:pt idx="0">
                  <c:v>Institutions*</c:v>
                </c:pt>
              </c:strCache>
            </c:strRef>
          </c:tx>
          <c:invertIfNegative val="0"/>
          <c:cat>
            <c:strRef>
              <c:f>chart!$E$1:$I$1</c:f>
              <c:strCache>
                <c:ptCount val="5"/>
                <c:pt idx="0">
                  <c:v>FY 2008</c:v>
                </c:pt>
                <c:pt idx="1">
                  <c:v>FY 2009</c:v>
                </c:pt>
                <c:pt idx="2">
                  <c:v>FY 2010</c:v>
                </c:pt>
                <c:pt idx="3">
                  <c:v>FY 2011</c:v>
                </c:pt>
                <c:pt idx="4">
                  <c:v>FY 2012</c:v>
                </c:pt>
              </c:strCache>
            </c:strRef>
          </c:cat>
          <c:val>
            <c:numRef>
              <c:f>chart!$E$4:$I$4</c:f>
              <c:numCache>
                <c:formatCode>General</c:formatCode>
                <c:ptCount val="5"/>
                <c:pt idx="0">
                  <c:v>9.4</c:v>
                </c:pt>
                <c:pt idx="1">
                  <c:v>8.6</c:v>
                </c:pt>
                <c:pt idx="2">
                  <c:v>9.6</c:v>
                </c:pt>
                <c:pt idx="3">
                  <c:v>12</c:v>
                </c:pt>
                <c:pt idx="4">
                  <c:v>12.8</c:v>
                </c:pt>
              </c:numCache>
            </c:numRef>
          </c:val>
        </c:ser>
        <c:ser>
          <c:idx val="3"/>
          <c:order val="3"/>
          <c:tx>
            <c:strRef>
              <c:f>chart!$A$6</c:f>
              <c:strCache>
                <c:ptCount val="1"/>
                <c:pt idx="0">
                  <c:v>Countries</c:v>
                </c:pt>
              </c:strCache>
            </c:strRef>
          </c:tx>
          <c:spPr>
            <a:solidFill>
              <a:srgbClr val="F79646"/>
            </a:solidFill>
          </c:spPr>
          <c:invertIfNegative val="0"/>
          <c:cat>
            <c:strRef>
              <c:f>chart!$E$1:$I$1</c:f>
              <c:strCache>
                <c:ptCount val="5"/>
                <c:pt idx="0">
                  <c:v>FY 2008</c:v>
                </c:pt>
                <c:pt idx="1">
                  <c:v>FY 2009</c:v>
                </c:pt>
                <c:pt idx="2">
                  <c:v>FY 2010</c:v>
                </c:pt>
                <c:pt idx="3">
                  <c:v>FY 2011</c:v>
                </c:pt>
                <c:pt idx="4">
                  <c:v>FY 2012</c:v>
                </c:pt>
              </c:strCache>
            </c:strRef>
          </c:cat>
          <c:val>
            <c:numRef>
              <c:f>chart!$E$6:$I$6</c:f>
              <c:numCache>
                <c:formatCode>General</c:formatCode>
                <c:ptCount val="5"/>
                <c:pt idx="0">
                  <c:v>14</c:v>
                </c:pt>
                <c:pt idx="1">
                  <c:v>15</c:v>
                </c:pt>
                <c:pt idx="2">
                  <c:v>12</c:v>
                </c:pt>
                <c:pt idx="3">
                  <c:v>14</c:v>
                </c:pt>
                <c:pt idx="4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5971200"/>
        <c:axId val="95972736"/>
        <c:axId val="85467584"/>
      </c:bar3DChart>
      <c:catAx>
        <c:axId val="959712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95972736"/>
        <c:crosses val="autoZero"/>
        <c:auto val="1"/>
        <c:lblAlgn val="ctr"/>
        <c:lblOffset val="100"/>
        <c:noMultiLvlLbl val="0"/>
      </c:catAx>
      <c:valAx>
        <c:axId val="95972736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95971200"/>
        <c:crosses val="autoZero"/>
        <c:crossBetween val="between"/>
      </c:valAx>
      <c:serAx>
        <c:axId val="85467584"/>
        <c:scaling>
          <c:orientation val="minMax"/>
        </c:scaling>
        <c:delete val="0"/>
        <c:axPos val="b"/>
        <c:majorTickMark val="out"/>
        <c:minorTickMark val="none"/>
        <c:tickLblPos val="nextTo"/>
        <c:crossAx val="95972736"/>
        <c:crosses val="autoZero"/>
        <c:tickLblSkip val="1"/>
      </c:serAx>
    </c:plotArea>
    <c:legend>
      <c:legendPos val="b"/>
      <c:layout/>
      <c:overlay val="1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areaChart>
        <c:grouping val="standard"/>
        <c:varyColors val="0"/>
        <c:ser>
          <c:idx val="3"/>
          <c:order val="3"/>
          <c:tx>
            <c:strRef>
              <c:f>'Weekly Usage'!$H$8</c:f>
              <c:strCache>
                <c:ptCount val="1"/>
                <c:pt idx="0">
                  <c:v>Exp Use 4 Data (%)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cat>
            <c:strRef>
              <c:f>'Weekly Usage'!$I$1:$P$1</c:f>
              <c:strCache>
                <c:ptCount val="8"/>
                <c:pt idx="0">
                  <c:v>FY05</c:v>
                </c:pt>
                <c:pt idx="1">
                  <c:v>FY06</c:v>
                </c:pt>
                <c:pt idx="2">
                  <c:v>FY07</c:v>
                </c:pt>
                <c:pt idx="3">
                  <c:v>FY08</c:v>
                </c:pt>
                <c:pt idx="4">
                  <c:v>FY09</c:v>
                </c:pt>
                <c:pt idx="5">
                  <c:v>FY10</c:v>
                </c:pt>
                <c:pt idx="6">
                  <c:v>FY11</c:v>
                </c:pt>
                <c:pt idx="7">
                  <c:v>FY12</c:v>
                </c:pt>
              </c:strCache>
            </c:strRef>
          </c:cat>
          <c:val>
            <c:numRef>
              <c:f>'Weekly Usage'!$I$8:$P$8</c:f>
              <c:numCache>
                <c:formatCode>0%</c:formatCode>
                <c:ptCount val="8"/>
                <c:pt idx="0">
                  <c:v>0.2558139534883721</c:v>
                </c:pt>
                <c:pt idx="1">
                  <c:v>0.27142857142857141</c:v>
                </c:pt>
                <c:pt idx="2">
                  <c:v>0.15909090909090909</c:v>
                </c:pt>
                <c:pt idx="3">
                  <c:v>0.1875</c:v>
                </c:pt>
                <c:pt idx="4">
                  <c:v>0.16666666666666666</c:v>
                </c:pt>
                <c:pt idx="5">
                  <c:v>0.44680851063829785</c:v>
                </c:pt>
                <c:pt idx="6">
                  <c:v>0.45408163265306123</c:v>
                </c:pt>
                <c:pt idx="7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297088"/>
        <c:axId val="90287104"/>
      </c:areaChart>
      <c:lineChart>
        <c:grouping val="standard"/>
        <c:varyColors val="0"/>
        <c:ser>
          <c:idx val="0"/>
          <c:order val="0"/>
          <c:tx>
            <c:strRef>
              <c:f>'Weekly Usage'!$H$5</c:f>
              <c:strCache>
                <c:ptCount val="1"/>
                <c:pt idx="0">
                  <c:v>Expt Data Taking</c:v>
                </c:pt>
              </c:strCache>
            </c:strRef>
          </c:tx>
          <c:spPr>
            <a:ln w="38100">
              <a:solidFill>
                <a:srgbClr val="519A24"/>
              </a:solidFill>
            </a:ln>
          </c:spPr>
          <c:marker>
            <c:symbol val="diamond"/>
            <c:size val="10"/>
            <c:spPr>
              <a:solidFill>
                <a:srgbClr val="519A24"/>
              </a:solidFill>
              <a:ln>
                <a:solidFill>
                  <a:srgbClr val="519A24"/>
                </a:solidFill>
              </a:ln>
            </c:spPr>
          </c:marker>
          <c:cat>
            <c:strRef>
              <c:f>'Weekly Usage'!$I$1:$P$1</c:f>
              <c:strCache>
                <c:ptCount val="8"/>
                <c:pt idx="0">
                  <c:v>FY05</c:v>
                </c:pt>
                <c:pt idx="1">
                  <c:v>FY06</c:v>
                </c:pt>
                <c:pt idx="2">
                  <c:v>FY07</c:v>
                </c:pt>
                <c:pt idx="3">
                  <c:v>FY08</c:v>
                </c:pt>
                <c:pt idx="4">
                  <c:v>FY09</c:v>
                </c:pt>
                <c:pt idx="5">
                  <c:v>FY10</c:v>
                </c:pt>
                <c:pt idx="6">
                  <c:v>FY11</c:v>
                </c:pt>
                <c:pt idx="7">
                  <c:v>FY12</c:v>
                </c:pt>
              </c:strCache>
            </c:strRef>
          </c:cat>
          <c:val>
            <c:numRef>
              <c:f>'Weekly Usage'!$I$5:$P$5</c:f>
              <c:numCache>
                <c:formatCode>General</c:formatCode>
                <c:ptCount val="8"/>
                <c:pt idx="0">
                  <c:v>22</c:v>
                </c:pt>
                <c:pt idx="1">
                  <c:v>19</c:v>
                </c:pt>
                <c:pt idx="2">
                  <c:v>14</c:v>
                </c:pt>
                <c:pt idx="3">
                  <c:v>18</c:v>
                </c:pt>
                <c:pt idx="4">
                  <c:v>13</c:v>
                </c:pt>
                <c:pt idx="5">
                  <c:v>34.5</c:v>
                </c:pt>
                <c:pt idx="6">
                  <c:v>40.5</c:v>
                </c:pt>
                <c:pt idx="7">
                  <c:v>27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'Weekly Usage'!$H$6</c:f>
              <c:strCache>
                <c:ptCount val="1"/>
                <c:pt idx="0">
                  <c:v>Double Occupancy</c:v>
                </c:pt>
              </c:strCache>
            </c:strRef>
          </c:tx>
          <c:spPr>
            <a:ln w="38100">
              <a:solidFill>
                <a:srgbClr val="419B85"/>
              </a:solidFill>
            </a:ln>
          </c:spPr>
          <c:marker>
            <c:symbol val="square"/>
            <c:size val="8"/>
            <c:spPr>
              <a:solidFill>
                <a:srgbClr val="419B85"/>
              </a:solidFill>
              <a:ln>
                <a:solidFill>
                  <a:srgbClr val="419B85"/>
                </a:solidFill>
              </a:ln>
            </c:spPr>
          </c:marker>
          <c:cat>
            <c:strRef>
              <c:f>'Weekly Usage'!$I$1:$P$1</c:f>
              <c:strCache>
                <c:ptCount val="8"/>
                <c:pt idx="0">
                  <c:v>FY05</c:v>
                </c:pt>
                <c:pt idx="1">
                  <c:v>FY06</c:v>
                </c:pt>
                <c:pt idx="2">
                  <c:v>FY07</c:v>
                </c:pt>
                <c:pt idx="3">
                  <c:v>FY08</c:v>
                </c:pt>
                <c:pt idx="4">
                  <c:v>FY09</c:v>
                </c:pt>
                <c:pt idx="5">
                  <c:v>FY10</c:v>
                </c:pt>
                <c:pt idx="6">
                  <c:v>FY11</c:v>
                </c:pt>
                <c:pt idx="7">
                  <c:v>FY12</c:v>
                </c:pt>
              </c:strCache>
            </c:strRef>
          </c:cat>
          <c:val>
            <c:numRef>
              <c:f>'Weekly Usage'!$I$6:$P$6</c:f>
              <c:numCache>
                <c:formatCode>General</c:formatCode>
                <c:ptCount val="8"/>
                <c:pt idx="4">
                  <c:v>0</c:v>
                </c:pt>
                <c:pt idx="5">
                  <c:v>7.5</c:v>
                </c:pt>
                <c:pt idx="6">
                  <c:v>4</c:v>
                </c:pt>
                <c:pt idx="7">
                  <c:v>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0283008"/>
        <c:axId val="90285184"/>
      </c:lineChart>
      <c:lineChart>
        <c:grouping val="standard"/>
        <c:varyColors val="0"/>
        <c:ser>
          <c:idx val="2"/>
          <c:order val="2"/>
          <c:tx>
            <c:strRef>
              <c:f>'Weekly Usage'!$H$7</c:f>
              <c:strCache>
                <c:ptCount val="1"/>
                <c:pt idx="0">
                  <c:v>Facility Use (%)</c:v>
                </c:pt>
              </c:strCache>
            </c:strRef>
          </c:tx>
          <c:spPr>
            <a:ln w="38100">
              <a:solidFill>
                <a:schemeClr val="accent6"/>
              </a:solidFill>
            </a:ln>
          </c:spPr>
          <c:marker>
            <c:spPr>
              <a:solidFill>
                <a:schemeClr val="accent6"/>
              </a:solidFill>
              <a:ln>
                <a:solidFill>
                  <a:srgbClr val="F79646"/>
                </a:solidFill>
              </a:ln>
            </c:spPr>
          </c:marker>
          <c:cat>
            <c:strRef>
              <c:f>'Weekly Usage'!$I$1:$P$1</c:f>
              <c:strCache>
                <c:ptCount val="8"/>
                <c:pt idx="0">
                  <c:v>FY05</c:v>
                </c:pt>
                <c:pt idx="1">
                  <c:v>FY06</c:v>
                </c:pt>
                <c:pt idx="2">
                  <c:v>FY07</c:v>
                </c:pt>
                <c:pt idx="3">
                  <c:v>FY08</c:v>
                </c:pt>
                <c:pt idx="4">
                  <c:v>FY09</c:v>
                </c:pt>
                <c:pt idx="5">
                  <c:v>FY10</c:v>
                </c:pt>
                <c:pt idx="6">
                  <c:v>FY11</c:v>
                </c:pt>
                <c:pt idx="7">
                  <c:v>FY12</c:v>
                </c:pt>
              </c:strCache>
            </c:strRef>
          </c:cat>
          <c:val>
            <c:numRef>
              <c:f>'Weekly Usage'!$I$7:$P$7</c:f>
              <c:numCache>
                <c:formatCode>0%</c:formatCode>
                <c:ptCount val="8"/>
                <c:pt idx="0">
                  <c:v>0.65116279069767447</c:v>
                </c:pt>
                <c:pt idx="1">
                  <c:v>0.55714285714285716</c:v>
                </c:pt>
                <c:pt idx="2">
                  <c:v>0.43181818181818182</c:v>
                </c:pt>
                <c:pt idx="3">
                  <c:v>0.45833333333333331</c:v>
                </c:pt>
                <c:pt idx="4">
                  <c:v>0.4358974358974359</c:v>
                </c:pt>
                <c:pt idx="5">
                  <c:v>0.85106382978723405</c:v>
                </c:pt>
                <c:pt idx="6">
                  <c:v>0.90816326530612246</c:v>
                </c:pt>
                <c:pt idx="7">
                  <c:v>0.96666666666666667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0297088"/>
        <c:axId val="90287104"/>
      </c:lineChart>
      <c:catAx>
        <c:axId val="90283008"/>
        <c:scaling>
          <c:orientation val="minMax"/>
        </c:scaling>
        <c:delete val="0"/>
        <c:axPos val="b"/>
        <c:majorTickMark val="out"/>
        <c:minorTickMark val="none"/>
        <c:tickLblPos val="nextTo"/>
        <c:crossAx val="90285184"/>
        <c:crosses val="autoZero"/>
        <c:auto val="1"/>
        <c:lblAlgn val="ctr"/>
        <c:lblOffset val="100"/>
        <c:noMultiLvlLbl val="0"/>
      </c:catAx>
      <c:valAx>
        <c:axId val="90285184"/>
        <c:scaling>
          <c:orientation val="minMax"/>
          <c:max val="52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Weeks</a:t>
                </a:r>
                <a:r>
                  <a:rPr lang="en-US" sz="1200" baseline="0"/>
                  <a:t> </a:t>
                </a:r>
                <a:endParaRPr lang="en-US" sz="120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90283008"/>
        <c:crosses val="autoZero"/>
        <c:crossBetween val="between"/>
        <c:majorUnit val="4"/>
        <c:minorUnit val="1"/>
      </c:valAx>
      <c:valAx>
        <c:axId val="90287104"/>
        <c:scaling>
          <c:orientation val="minMax"/>
          <c:max val="1"/>
          <c:min val="0"/>
        </c:scaling>
        <c:delete val="0"/>
        <c:axPos val="r"/>
        <c:numFmt formatCode="0%" sourceLinked="1"/>
        <c:majorTickMark val="out"/>
        <c:minorTickMark val="none"/>
        <c:tickLblPos val="nextTo"/>
        <c:crossAx val="90297088"/>
        <c:crosses val="max"/>
        <c:crossBetween val="between"/>
      </c:valAx>
      <c:catAx>
        <c:axId val="90297088"/>
        <c:scaling>
          <c:orientation val="minMax"/>
        </c:scaling>
        <c:delete val="1"/>
        <c:axPos val="b"/>
        <c:majorTickMark val="out"/>
        <c:minorTickMark val="none"/>
        <c:tickLblPos val="none"/>
        <c:crossAx val="90287104"/>
        <c:crosses val="autoZero"/>
        <c:auto val="1"/>
        <c:lblAlgn val="ctr"/>
        <c:lblOffset val="100"/>
        <c:noMultiLvlLbl val="0"/>
      </c:catAx>
    </c:plotArea>
    <c:legend>
      <c:legendPos val="b"/>
      <c:overlay val="0"/>
      <c:spPr>
        <a:solidFill>
          <a:schemeClr val="bg1">
            <a:lumMod val="85000"/>
          </a:schemeClr>
        </a:solidFill>
        <a:ln>
          <a:solidFill>
            <a:schemeClr val="tx1">
              <a:lumMod val="65000"/>
              <a:lumOff val="35000"/>
            </a:schemeClr>
          </a:solidFill>
        </a:ln>
      </c:spPr>
    </c:legend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4BB891-B7B0-418A-AF84-D4055F50581C}" type="datetimeFigureOut">
              <a:rPr lang="en-US" smtClean="0"/>
              <a:t>6/5/2014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4D4B6E-360B-4267-879F-C544A5D284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2833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4D9C72-72D7-4D3A-AA3D-D6BD75352C80}" type="datetimeFigureOut">
              <a:rPr lang="en-US" smtClean="0"/>
              <a:t>6/5/2014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7000" y="685800"/>
            <a:ext cx="6654800" cy="499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7239000"/>
            <a:ext cx="5486400" cy="12192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FA16A1-FAA5-4A50-80BA-F052E27AEF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526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Fermilab</a:t>
            </a:r>
            <a:r>
              <a:rPr lang="en-US" dirty="0" smtClean="0"/>
              <a:t> is located in Northern Illinois, USA, outside Chicago.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A16A1-FAA5-4A50-80BA-F052E27AEF0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8272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 of these clock signals are available</a:t>
            </a:r>
            <a:r>
              <a:rPr lang="en-US" baseline="0" dirty="0" smtClean="0"/>
              <a:t> to users in NIM and TTL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A16A1-FAA5-4A50-80BA-F052E27AEF0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5658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A16A1-FAA5-4A50-80BA-F052E27AEF0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59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A16A1-FAA5-4A50-80BA-F052E27AEF0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2993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A16A1-FAA5-4A50-80BA-F052E27AEF0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3384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New! MT6.2</a:t>
            </a:r>
            <a:r>
              <a:rPr lang="en-US" baseline="0" dirty="0" smtClean="0"/>
              <a:t> has been insulated to control temperature within 5 degrees.  </a:t>
            </a:r>
          </a:p>
          <a:p>
            <a:r>
              <a:rPr lang="en-US" baseline="0" dirty="0" smtClean="0"/>
              <a:t>Additional Climate controlled areas allow to maintain temperatures within 2 degrees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A16A1-FAA5-4A50-80BA-F052E27AEF0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1293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A16A1-FAA5-4A50-80BA-F052E27AEF0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049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New Gigabit Ethernet throughout facility, including</a:t>
            </a:r>
            <a:r>
              <a:rPr lang="en-US" baseline="0" dirty="0" smtClean="0"/>
              <a:t> upgraded wireless</a:t>
            </a:r>
            <a:endParaRPr lang="en-US" dirty="0" smtClean="0"/>
          </a:p>
          <a:p>
            <a:r>
              <a:rPr lang="en-US" dirty="0" smtClean="0"/>
              <a:t>Web-based Cameras have 26x Optical zoom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A16A1-FAA5-4A50-80BA-F052E27AEF0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8734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http://www-ppd.fnal.gov/FTBF/facility/tables.html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A16A1-FAA5-4A50-80BA-F052E27AEF0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129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http://www-ppd.fnal.gov/FTBF/facility/gas.html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A16A1-FAA5-4A50-80BA-F052E27AEF0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2691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Scintillator Counters 2 &amp; 3 now retractable</a:t>
            </a:r>
          </a:p>
          <a:p>
            <a:r>
              <a:rPr lang="en-US" dirty="0" smtClean="0"/>
              <a:t>New Si Strip Telescope</a:t>
            </a:r>
          </a:p>
          <a:p>
            <a:r>
              <a:rPr lang="en-US" dirty="0" smtClean="0"/>
              <a:t>Upgraded MWPC tracking – see poster</a:t>
            </a:r>
            <a:r>
              <a:rPr lang="en-US" baseline="0" dirty="0" smtClean="0"/>
              <a:t> 143</a:t>
            </a:r>
          </a:p>
          <a:p>
            <a:r>
              <a:rPr lang="en-US" baseline="0" dirty="0" smtClean="0"/>
              <a:t>TOF System to be upgraded in the future</a:t>
            </a:r>
          </a:p>
          <a:p>
            <a:r>
              <a:rPr lang="en-US" dirty="0" smtClean="0"/>
              <a:t>http://www-ppd.fnal.gov/FTBF/instrumentation/index.html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A16A1-FAA5-4A50-80BA-F052E27AEF0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707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5BB8-4528-4D9F-8F67-E51D7EE4F88C}" type="datetimeFigureOut">
              <a:rPr lang="en-US" smtClean="0"/>
              <a:t>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82553-8E4F-43D0-9B66-0CBAD1991E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066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5BB8-4528-4D9F-8F67-E51D7EE4F88C}" type="datetimeFigureOut">
              <a:rPr lang="en-US" smtClean="0"/>
              <a:t>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82553-8E4F-43D0-9B66-0CBAD1991E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282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5BB8-4528-4D9F-8F67-E51D7EE4F88C}" type="datetimeFigureOut">
              <a:rPr lang="en-US" smtClean="0"/>
              <a:t>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82553-8E4F-43D0-9B66-0CBAD1991E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845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5BB8-4528-4D9F-8F67-E51D7EE4F88C}" type="datetimeFigureOut">
              <a:rPr lang="en-US" smtClean="0"/>
              <a:t>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82553-8E4F-43D0-9B66-0CBAD1991E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37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5BB8-4528-4D9F-8F67-E51D7EE4F88C}" type="datetimeFigureOut">
              <a:rPr lang="en-US" smtClean="0"/>
              <a:t>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82553-8E4F-43D0-9B66-0CBAD1991E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737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5BB8-4528-4D9F-8F67-E51D7EE4F88C}" type="datetimeFigureOut">
              <a:rPr lang="en-US" smtClean="0"/>
              <a:t>6/5/2014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82553-8E4F-43D0-9B66-0CBAD1991E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923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5BB8-4528-4D9F-8F67-E51D7EE4F88C}" type="datetimeFigureOut">
              <a:rPr lang="en-US" smtClean="0"/>
              <a:t>6/5/2014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82553-8E4F-43D0-9B66-0CBAD1991E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77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5BB8-4528-4D9F-8F67-E51D7EE4F88C}" type="datetimeFigureOut">
              <a:rPr lang="en-US" smtClean="0"/>
              <a:t>6/5/2014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82553-8E4F-43D0-9B66-0CBAD1991E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070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5BB8-4528-4D9F-8F67-E51D7EE4F88C}" type="datetimeFigureOut">
              <a:rPr lang="en-US" smtClean="0"/>
              <a:t>6/5/2014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82553-8E4F-43D0-9B66-0CBAD1991E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146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5BB8-4528-4D9F-8F67-E51D7EE4F88C}" type="datetimeFigureOut">
              <a:rPr lang="en-US" smtClean="0"/>
              <a:t>6/5/2014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82553-8E4F-43D0-9B66-0CBAD1991E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499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5BB8-4528-4D9F-8F67-E51D7EE4F88C}" type="datetimeFigureOut">
              <a:rPr lang="en-US" smtClean="0"/>
              <a:t>6/5/2014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82553-8E4F-43D0-9B66-0CBAD1991E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244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65BB8-4528-4D9F-8F67-E51D7EE4F88C}" type="datetimeFigureOut">
              <a:rPr lang="en-US" smtClean="0"/>
              <a:t>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82553-8E4F-43D0-9B66-0CBAD1991E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25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microsoft.com/office/2007/relationships/hdphoto" Target="../media/hdphoto1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hyperlink" Target="http://www-ppd.fnal.gov/FTBF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5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Fermilab</a:t>
            </a:r>
            <a:r>
              <a:rPr lang="en-US" dirty="0" smtClean="0"/>
              <a:t> Test Beam Facility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/>
                </a:solidFill>
              </a:rPr>
              <a:t>Aria </a:t>
            </a:r>
            <a:r>
              <a:rPr lang="en-US" dirty="0" err="1" smtClean="0">
                <a:solidFill>
                  <a:schemeClr val="accent3"/>
                </a:solidFill>
              </a:rPr>
              <a:t>Soha</a:t>
            </a:r>
            <a:endParaRPr lang="en-US" dirty="0" smtClean="0">
              <a:solidFill>
                <a:schemeClr val="accent3"/>
              </a:solidFill>
            </a:endParaRPr>
          </a:p>
          <a:p>
            <a:r>
              <a:rPr lang="en-US" smtClean="0">
                <a:solidFill>
                  <a:schemeClr val="accent3"/>
                </a:solidFill>
              </a:rPr>
              <a:t>June 5, </a:t>
            </a:r>
            <a:r>
              <a:rPr lang="en-US" dirty="0" smtClean="0">
                <a:solidFill>
                  <a:schemeClr val="accent3"/>
                </a:solidFill>
              </a:rPr>
              <a:t>2014</a:t>
            </a:r>
          </a:p>
          <a:p>
            <a:r>
              <a:rPr lang="en-US" dirty="0" smtClean="0">
                <a:solidFill>
                  <a:schemeClr val="accent3"/>
                </a:solidFill>
              </a:rPr>
              <a:t>TIPP 2014 - Amsterdam</a:t>
            </a:r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8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577840" cy="4525963"/>
          </a:xfrm>
        </p:spPr>
        <p:txBody>
          <a:bodyPr/>
          <a:lstStyle/>
          <a:p>
            <a:r>
              <a:rPr lang="en-US" dirty="0" smtClean="0"/>
              <a:t>Gas Distribution system throughout facility</a:t>
            </a:r>
          </a:p>
          <a:p>
            <a:r>
              <a:rPr lang="en-US" dirty="0" smtClean="0"/>
              <a:t>MT6.2 and MC7 have flammable capability</a:t>
            </a:r>
          </a:p>
          <a:p>
            <a:r>
              <a:rPr lang="en-US" dirty="0" smtClean="0"/>
              <a:t>Some gasses provided</a:t>
            </a:r>
            <a:endParaRPr lang="en-US" dirty="0"/>
          </a:p>
        </p:txBody>
      </p:sp>
      <p:pic>
        <p:nvPicPr>
          <p:cNvPr id="2050" name="Picture 2" descr="C:\Users\aria\Desktop\MC7_FlammableRack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24" t="29102" b="34913"/>
          <a:stretch/>
        </p:blipFill>
        <p:spPr bwMode="auto">
          <a:xfrm>
            <a:off x="6172200" y="1066800"/>
            <a:ext cx="2743200" cy="2829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5" descr="Y:\Facility\Gas\IMAG00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4867836"/>
            <a:ext cx="3200400" cy="19139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5" name="Picture 50" descr="Y:\Facility\GasSystempatch.jpg"/>
          <p:cNvPicPr preferRelativeResize="0"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4229660"/>
            <a:ext cx="3657600" cy="2552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64151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Instrumentation</a:t>
            </a:r>
            <a:endParaRPr lang="en-US" dirty="0"/>
          </a:p>
        </p:txBody>
      </p:sp>
      <p:sp>
        <p:nvSpPr>
          <p:cNvPr id="76" name="TextBox 73"/>
          <p:cNvSpPr txBox="1">
            <a:spLocks noChangeArrowheads="1"/>
          </p:cNvSpPr>
          <p:nvPr/>
        </p:nvSpPr>
        <p:spPr bwMode="auto">
          <a:xfrm>
            <a:off x="5181600" y="4974210"/>
            <a:ext cx="3717607" cy="861774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 sz="1400" i="1" dirty="0">
              <a:latin typeface="Times New Roman" pitchFamily="18" charset="0"/>
            </a:endParaRPr>
          </a:p>
          <a:p>
            <a:pPr algn="ctr" eaLnBrk="1" hangingPunct="1"/>
            <a:endParaRPr lang="en-US" altLang="en-US" sz="1400" i="1" dirty="0">
              <a:latin typeface="Times New Roman" pitchFamily="18" charset="0"/>
            </a:endParaRPr>
          </a:p>
          <a:p>
            <a:pPr algn="ctr" eaLnBrk="1" hangingPunct="1"/>
            <a:endParaRPr lang="en-US" altLang="en-US" sz="1400" i="1" dirty="0">
              <a:latin typeface="Times New Roman" pitchFamily="18" charset="0"/>
            </a:endParaRPr>
          </a:p>
          <a:p>
            <a:pPr algn="ctr" eaLnBrk="1" hangingPunct="1"/>
            <a:r>
              <a:rPr lang="en-US" altLang="en-US" sz="1400" i="1" dirty="0">
                <a:latin typeface="Times New Roman" pitchFamily="18" charset="0"/>
              </a:rPr>
              <a:t>can be moved anywhere.</a:t>
            </a:r>
          </a:p>
        </p:txBody>
      </p:sp>
      <p:pic>
        <p:nvPicPr>
          <p:cNvPr id="77" name="Picture 3" descr="C:\Webpages\~aria\WebsitesInProgress\FTBF_II\Maps\newMa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18"/>
          <a:stretch>
            <a:fillRect/>
          </a:stretch>
        </p:blipFill>
        <p:spPr bwMode="auto">
          <a:xfrm>
            <a:off x="414814" y="1459706"/>
            <a:ext cx="8500586" cy="3477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" name="Rectangle 77"/>
          <p:cNvSpPr/>
          <p:nvPr/>
        </p:nvSpPr>
        <p:spPr>
          <a:xfrm>
            <a:off x="1780223" y="3463290"/>
            <a:ext cx="834866" cy="7805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282970" tIns="141485" rIns="282970" bIns="141485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79" name="Straight Connector 78"/>
          <p:cNvCxnSpPr/>
          <p:nvPr/>
        </p:nvCxnSpPr>
        <p:spPr>
          <a:xfrm flipV="1">
            <a:off x="411480" y="3425190"/>
            <a:ext cx="8500586" cy="207169"/>
          </a:xfrm>
          <a:prstGeom prst="line">
            <a:avLst/>
          </a:prstGeom>
          <a:ln w="12700">
            <a:solidFill>
              <a:srgbClr val="00FF00"/>
            </a:solidFill>
            <a:prstDash val="lg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35"/>
          <p:cNvSpPr txBox="1">
            <a:spLocks noChangeArrowheads="1"/>
          </p:cNvSpPr>
          <p:nvPr/>
        </p:nvSpPr>
        <p:spPr bwMode="auto">
          <a:xfrm>
            <a:off x="2707958" y="2377916"/>
            <a:ext cx="644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400" b="1" dirty="0">
                <a:solidFill>
                  <a:srgbClr val="519A24"/>
                </a:solidFill>
              </a:rPr>
              <a:t>MS4</a:t>
            </a:r>
          </a:p>
        </p:txBody>
      </p:sp>
      <p:sp>
        <p:nvSpPr>
          <p:cNvPr id="81" name="TextBox 36"/>
          <p:cNvSpPr txBox="1">
            <a:spLocks noChangeArrowheads="1"/>
          </p:cNvSpPr>
          <p:nvPr/>
        </p:nvSpPr>
        <p:spPr bwMode="auto">
          <a:xfrm>
            <a:off x="5118735" y="3803332"/>
            <a:ext cx="644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400" b="1" dirty="0">
                <a:solidFill>
                  <a:srgbClr val="519A24"/>
                </a:solidFill>
              </a:rPr>
              <a:t>MT6.2</a:t>
            </a:r>
          </a:p>
        </p:txBody>
      </p:sp>
      <p:sp>
        <p:nvSpPr>
          <p:cNvPr id="82" name="TextBox 37"/>
          <p:cNvSpPr txBox="1">
            <a:spLocks noChangeArrowheads="1"/>
          </p:cNvSpPr>
          <p:nvPr/>
        </p:nvSpPr>
        <p:spPr bwMode="auto">
          <a:xfrm>
            <a:off x="1828800" y="4419600"/>
            <a:ext cx="64531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400" b="1" dirty="0">
                <a:solidFill>
                  <a:srgbClr val="519A24"/>
                </a:solidFill>
              </a:rPr>
              <a:t>MT6.1</a:t>
            </a:r>
          </a:p>
        </p:txBody>
      </p:sp>
      <p:sp>
        <p:nvSpPr>
          <p:cNvPr id="83" name="TextBox 38"/>
          <p:cNvSpPr txBox="1">
            <a:spLocks noChangeArrowheads="1"/>
          </p:cNvSpPr>
          <p:nvPr/>
        </p:nvSpPr>
        <p:spPr bwMode="auto">
          <a:xfrm>
            <a:off x="718185" y="2788579"/>
            <a:ext cx="98631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rgbClr val="519A24"/>
                </a:solidFill>
              </a:rPr>
              <a:t>M05  &amp;</a:t>
            </a:r>
          </a:p>
        </p:txBody>
      </p:sp>
      <p:sp>
        <p:nvSpPr>
          <p:cNvPr id="84" name="TextBox 39"/>
          <p:cNvSpPr txBox="1">
            <a:spLocks noChangeArrowheads="1"/>
          </p:cNvSpPr>
          <p:nvPr/>
        </p:nvSpPr>
        <p:spPr bwMode="auto">
          <a:xfrm>
            <a:off x="7320915" y="2362200"/>
            <a:ext cx="128968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000" b="1" dirty="0" err="1">
                <a:solidFill>
                  <a:srgbClr val="519A24"/>
                </a:solidFill>
              </a:rPr>
              <a:t>MTest</a:t>
            </a:r>
            <a:r>
              <a:rPr lang="en-US" altLang="en-US" sz="1000" b="1" dirty="0">
                <a:solidFill>
                  <a:srgbClr val="519A24"/>
                </a:solidFill>
              </a:rPr>
              <a:t> Control Room</a:t>
            </a:r>
          </a:p>
        </p:txBody>
      </p:sp>
      <p:sp>
        <p:nvSpPr>
          <p:cNvPr id="85" name="TextBox 40"/>
          <p:cNvSpPr txBox="1">
            <a:spLocks noChangeArrowheads="1"/>
          </p:cNvSpPr>
          <p:nvPr/>
        </p:nvSpPr>
        <p:spPr bwMode="auto">
          <a:xfrm>
            <a:off x="3313748" y="4267200"/>
            <a:ext cx="6667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000" b="1" dirty="0">
                <a:solidFill>
                  <a:srgbClr val="519A24"/>
                </a:solidFill>
              </a:rPr>
              <a:t>Alcove Control Room</a:t>
            </a:r>
          </a:p>
        </p:txBody>
      </p:sp>
      <p:sp>
        <p:nvSpPr>
          <p:cNvPr id="86" name="Rectangle 85"/>
          <p:cNvSpPr/>
          <p:nvPr/>
        </p:nvSpPr>
        <p:spPr>
          <a:xfrm>
            <a:off x="2615089" y="3456622"/>
            <a:ext cx="531019" cy="346234"/>
          </a:xfrm>
          <a:prstGeom prst="rect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 w="28575"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282970" tIns="141485" rIns="282970" bIns="141485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6332697" y="3047524"/>
            <a:ext cx="758666" cy="755333"/>
          </a:xfrm>
          <a:prstGeom prst="rect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 w="28575"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282970" tIns="141485" rIns="282970" bIns="141485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8" name="Flowchart: Direct Access Storage 87"/>
          <p:cNvSpPr/>
          <p:nvPr/>
        </p:nvSpPr>
        <p:spPr>
          <a:xfrm rot="10800000">
            <a:off x="550545" y="3551396"/>
            <a:ext cx="546735" cy="150495"/>
          </a:xfrm>
          <a:prstGeom prst="flowChartMagneticDrum">
            <a:avLst/>
          </a:prstGeom>
          <a:solidFill>
            <a:srgbClr val="99CCFF"/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2970" tIns="141485" rIns="282970" bIns="141485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9" name="Straight Arrow Connector 88"/>
          <p:cNvCxnSpPr>
            <a:stCxn id="83" idx="1"/>
          </p:cNvCxnSpPr>
          <p:nvPr/>
        </p:nvCxnSpPr>
        <p:spPr>
          <a:xfrm flipH="1">
            <a:off x="490539" y="2896301"/>
            <a:ext cx="227646" cy="6103"/>
          </a:xfrm>
          <a:prstGeom prst="straightConnector1">
            <a:avLst/>
          </a:prstGeom>
          <a:ln w="19050">
            <a:solidFill>
              <a:srgbClr val="519A24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46"/>
          <p:cNvSpPr txBox="1">
            <a:spLocks noChangeArrowheads="1"/>
          </p:cNvSpPr>
          <p:nvPr/>
        </p:nvSpPr>
        <p:spPr bwMode="auto">
          <a:xfrm>
            <a:off x="3392804" y="3551396"/>
            <a:ext cx="55221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800" b="1" dirty="0">
                <a:solidFill>
                  <a:schemeClr val="bg1">
                    <a:lumMod val="50000"/>
                  </a:schemeClr>
                </a:solidFill>
              </a:rPr>
              <a:t>Absorber</a:t>
            </a:r>
          </a:p>
        </p:txBody>
      </p:sp>
      <p:sp>
        <p:nvSpPr>
          <p:cNvPr id="91" name="Text Box 56"/>
          <p:cNvSpPr txBox="1">
            <a:spLocks noChangeArrowheads="1"/>
          </p:cNvSpPr>
          <p:nvPr/>
        </p:nvSpPr>
        <p:spPr bwMode="auto">
          <a:xfrm>
            <a:off x="414814" y="4118134"/>
            <a:ext cx="105251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200" dirty="0"/>
              <a:t>Downstream Cerenkov</a:t>
            </a:r>
          </a:p>
          <a:p>
            <a:pPr algn="ctr" eaLnBrk="1" hangingPunct="1"/>
            <a:r>
              <a:rPr lang="en-US" altLang="en-US" sz="1200" dirty="0"/>
              <a:t>Inner/Outer</a:t>
            </a:r>
          </a:p>
        </p:txBody>
      </p:sp>
      <p:sp>
        <p:nvSpPr>
          <p:cNvPr id="92" name="Rectangle 43"/>
          <p:cNvSpPr>
            <a:spLocks noChangeArrowheads="1"/>
          </p:cNvSpPr>
          <p:nvPr/>
        </p:nvSpPr>
        <p:spPr bwMode="auto">
          <a:xfrm>
            <a:off x="1097280" y="3513296"/>
            <a:ext cx="71437" cy="2266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</p:spPr>
        <p:txBody>
          <a:bodyPr wrap="none" lIns="282970" tIns="141485" rIns="282970" bIns="141485" anchor="ctr"/>
          <a:lstStyle/>
          <a:p>
            <a:pPr>
              <a:defRPr/>
            </a:pPr>
            <a:endParaRPr lang="en-US"/>
          </a:p>
        </p:txBody>
      </p:sp>
      <p:sp>
        <p:nvSpPr>
          <p:cNvPr id="93" name="Rectangle 43"/>
          <p:cNvSpPr>
            <a:spLocks noChangeArrowheads="1"/>
          </p:cNvSpPr>
          <p:nvPr/>
        </p:nvSpPr>
        <p:spPr bwMode="auto">
          <a:xfrm>
            <a:off x="3221832" y="3449955"/>
            <a:ext cx="70961" cy="2271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</p:spPr>
        <p:txBody>
          <a:bodyPr wrap="none" lIns="282970" tIns="141485" rIns="282970" bIns="141485" anchor="ctr"/>
          <a:lstStyle/>
          <a:p>
            <a:pPr>
              <a:defRPr/>
            </a:pPr>
            <a:endParaRPr lang="en-US"/>
          </a:p>
        </p:txBody>
      </p:sp>
      <p:sp>
        <p:nvSpPr>
          <p:cNvPr id="94" name="Rectangle 43"/>
          <p:cNvSpPr>
            <a:spLocks noChangeArrowheads="1"/>
          </p:cNvSpPr>
          <p:nvPr/>
        </p:nvSpPr>
        <p:spPr bwMode="auto">
          <a:xfrm>
            <a:off x="4206717" y="3449002"/>
            <a:ext cx="70961" cy="2266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</p:spPr>
        <p:txBody>
          <a:bodyPr wrap="none" lIns="282970" tIns="141485" rIns="282970" bIns="141485" anchor="ctr"/>
          <a:lstStyle/>
          <a:p>
            <a:pPr>
              <a:defRPr/>
            </a:pPr>
            <a:endParaRPr lang="en-US"/>
          </a:p>
        </p:txBody>
      </p:sp>
      <p:sp>
        <p:nvSpPr>
          <p:cNvPr id="95" name="Rectangle 43"/>
          <p:cNvSpPr>
            <a:spLocks noChangeArrowheads="1"/>
          </p:cNvSpPr>
          <p:nvPr/>
        </p:nvSpPr>
        <p:spPr bwMode="auto">
          <a:xfrm>
            <a:off x="8385810" y="3299460"/>
            <a:ext cx="71437" cy="2266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</p:spPr>
        <p:txBody>
          <a:bodyPr wrap="none" lIns="282970" tIns="141485" rIns="282970" bIns="141485" anchor="ctr"/>
          <a:lstStyle/>
          <a:p>
            <a:pPr>
              <a:defRPr/>
            </a:pPr>
            <a:endParaRPr lang="en-US"/>
          </a:p>
        </p:txBody>
      </p:sp>
      <p:cxnSp>
        <p:nvCxnSpPr>
          <p:cNvPr id="96" name="Straight Arrow Connector 95"/>
          <p:cNvCxnSpPr>
            <a:stCxn id="91" idx="0"/>
            <a:endCxn id="88" idx="0"/>
          </p:cNvCxnSpPr>
          <p:nvPr/>
        </p:nvCxnSpPr>
        <p:spPr>
          <a:xfrm flipH="1" flipV="1">
            <a:off x="823912" y="3701891"/>
            <a:ext cx="117158" cy="416243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57"/>
          <p:cNvSpPr txBox="1">
            <a:spLocks noChangeArrowheads="1"/>
          </p:cNvSpPr>
          <p:nvPr/>
        </p:nvSpPr>
        <p:spPr bwMode="auto">
          <a:xfrm>
            <a:off x="6122194" y="2427922"/>
            <a:ext cx="75914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000" b="1" dirty="0">
                <a:solidFill>
                  <a:srgbClr val="519A24"/>
                </a:solidFill>
              </a:rPr>
              <a:t>Electronics Room</a:t>
            </a:r>
          </a:p>
        </p:txBody>
      </p:sp>
      <p:sp>
        <p:nvSpPr>
          <p:cNvPr id="98" name="Rectangle 97"/>
          <p:cNvSpPr>
            <a:spLocks noChangeAspect="1"/>
          </p:cNvSpPr>
          <p:nvPr/>
        </p:nvSpPr>
        <p:spPr>
          <a:xfrm>
            <a:off x="1508284" y="3522345"/>
            <a:ext cx="90487" cy="62865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2970" tIns="141485" rIns="282970" bIns="141485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9" name="Rectangle 98"/>
          <p:cNvSpPr>
            <a:spLocks noChangeAspect="1"/>
          </p:cNvSpPr>
          <p:nvPr/>
        </p:nvSpPr>
        <p:spPr>
          <a:xfrm>
            <a:off x="3394234" y="3425190"/>
            <a:ext cx="91440" cy="62865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2970" tIns="141485" rIns="282970" bIns="141485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6029325" y="2644616"/>
            <a:ext cx="91440" cy="75724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2970" tIns="141485" rIns="282970" bIns="141485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1" name="TextBox 61"/>
          <p:cNvSpPr txBox="1">
            <a:spLocks noChangeArrowheads="1"/>
          </p:cNvSpPr>
          <p:nvPr/>
        </p:nvSpPr>
        <p:spPr bwMode="auto">
          <a:xfrm>
            <a:off x="766286" y="5084802"/>
            <a:ext cx="910114" cy="7386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31750"/>
          </a:effectLst>
        </p:spPr>
        <p:txBody>
          <a:bodyPr wrap="square" lIns="91440" tIns="91440" rIns="91440" bIns="91440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 dirty="0"/>
              <a:t>Climate Controlled Area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381000" y="5147667"/>
            <a:ext cx="363379" cy="227171"/>
          </a:xfrm>
          <a:prstGeom prst="rect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 w="28575"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282970" tIns="141485" rIns="282970" bIns="141485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3" name="Rectangle 43"/>
          <p:cNvSpPr>
            <a:spLocks noChangeArrowheads="1"/>
          </p:cNvSpPr>
          <p:nvPr/>
        </p:nvSpPr>
        <p:spPr bwMode="auto">
          <a:xfrm>
            <a:off x="1253967" y="3488055"/>
            <a:ext cx="70961" cy="227171"/>
          </a:xfrm>
          <a:prstGeom prst="rect">
            <a:avLst/>
          </a:prstGeom>
          <a:solidFill>
            <a:srgbClr val="FF99FF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none" lIns="282970" tIns="141485" rIns="282970" bIns="141485" anchor="ctr"/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4" name="Rectangle 43"/>
          <p:cNvSpPr>
            <a:spLocks noChangeArrowheads="1"/>
          </p:cNvSpPr>
          <p:nvPr/>
        </p:nvSpPr>
        <p:spPr bwMode="auto">
          <a:xfrm>
            <a:off x="3146108" y="3449955"/>
            <a:ext cx="70961" cy="227171"/>
          </a:xfrm>
          <a:prstGeom prst="rect">
            <a:avLst/>
          </a:prstGeom>
          <a:solidFill>
            <a:srgbClr val="FF99FF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none" lIns="282970" tIns="141485" rIns="282970" bIns="141485" anchor="ctr"/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5" name="Rectangle 43"/>
          <p:cNvSpPr>
            <a:spLocks noChangeArrowheads="1"/>
          </p:cNvSpPr>
          <p:nvPr/>
        </p:nvSpPr>
        <p:spPr bwMode="auto">
          <a:xfrm>
            <a:off x="6256973" y="3362325"/>
            <a:ext cx="70961" cy="226695"/>
          </a:xfrm>
          <a:prstGeom prst="rect">
            <a:avLst/>
          </a:prstGeom>
          <a:solidFill>
            <a:srgbClr val="FF99FF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none" lIns="282970" tIns="141485" rIns="282970" bIns="141485" anchor="ctr"/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6" name="Rectangle 43"/>
          <p:cNvSpPr>
            <a:spLocks noChangeArrowheads="1"/>
          </p:cNvSpPr>
          <p:nvPr/>
        </p:nvSpPr>
        <p:spPr bwMode="auto">
          <a:xfrm>
            <a:off x="4895850" y="3397567"/>
            <a:ext cx="70961" cy="227171"/>
          </a:xfrm>
          <a:prstGeom prst="rect">
            <a:avLst/>
          </a:prstGeom>
          <a:solidFill>
            <a:srgbClr val="CC99FF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</p:spPr>
        <p:txBody>
          <a:bodyPr wrap="none" lIns="282970" tIns="141485" rIns="282970" bIns="141485" anchor="ctr"/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7" name="Rectangle 43"/>
          <p:cNvSpPr>
            <a:spLocks noChangeArrowheads="1"/>
          </p:cNvSpPr>
          <p:nvPr/>
        </p:nvSpPr>
        <p:spPr bwMode="auto">
          <a:xfrm>
            <a:off x="4742498" y="3404235"/>
            <a:ext cx="70961" cy="227171"/>
          </a:xfrm>
          <a:prstGeom prst="rect">
            <a:avLst/>
          </a:prstGeom>
          <a:solidFill>
            <a:srgbClr val="CC99FF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</p:spPr>
        <p:txBody>
          <a:bodyPr wrap="none" lIns="282970" tIns="141485" rIns="282970" bIns="141485" anchor="ctr"/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8" name="Rectangle 43"/>
          <p:cNvSpPr>
            <a:spLocks noChangeArrowheads="1"/>
          </p:cNvSpPr>
          <p:nvPr/>
        </p:nvSpPr>
        <p:spPr bwMode="auto">
          <a:xfrm>
            <a:off x="7171849" y="3324225"/>
            <a:ext cx="71437" cy="227171"/>
          </a:xfrm>
          <a:prstGeom prst="rect">
            <a:avLst/>
          </a:prstGeom>
          <a:solidFill>
            <a:srgbClr val="CC99FF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</p:spPr>
        <p:txBody>
          <a:bodyPr wrap="none" lIns="282970" tIns="141485" rIns="282970" bIns="141485" anchor="ctr"/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9" name="Rectangle 43"/>
          <p:cNvSpPr>
            <a:spLocks noChangeArrowheads="1"/>
          </p:cNvSpPr>
          <p:nvPr/>
        </p:nvSpPr>
        <p:spPr bwMode="auto">
          <a:xfrm>
            <a:off x="5992654" y="3375184"/>
            <a:ext cx="72866" cy="227171"/>
          </a:xfrm>
          <a:prstGeom prst="rect">
            <a:avLst/>
          </a:prstGeom>
          <a:solidFill>
            <a:srgbClr val="CC99FF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</p:spPr>
        <p:txBody>
          <a:bodyPr wrap="none" lIns="282970" tIns="141485" rIns="282970" bIns="141485" anchor="ctr"/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10" name="Rectangle 43"/>
          <p:cNvSpPr>
            <a:spLocks noChangeArrowheads="1"/>
          </p:cNvSpPr>
          <p:nvPr/>
        </p:nvSpPr>
        <p:spPr bwMode="auto">
          <a:xfrm>
            <a:off x="3886200" y="5183505"/>
            <a:ext cx="70961" cy="226695"/>
          </a:xfrm>
          <a:prstGeom prst="rect">
            <a:avLst/>
          </a:prstGeom>
          <a:solidFill>
            <a:srgbClr val="FF99FF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none" lIns="282970" tIns="141485" rIns="282970" bIns="141485" anchor="ctr"/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11" name="Text Box 55"/>
          <p:cNvSpPr txBox="1">
            <a:spLocks noChangeArrowheads="1"/>
          </p:cNvSpPr>
          <p:nvPr/>
        </p:nvSpPr>
        <p:spPr bwMode="auto">
          <a:xfrm>
            <a:off x="3942258" y="5086350"/>
            <a:ext cx="587019" cy="5539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31750"/>
          </a:effectLst>
        </p:spPr>
        <p:txBody>
          <a:bodyPr wrap="none" lIns="91440" tIns="91440" rIns="91440" bIns="91440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200" dirty="0"/>
              <a:t>SWIC</a:t>
            </a:r>
            <a:br>
              <a:rPr lang="en-US" altLang="en-US" sz="1200" dirty="0"/>
            </a:br>
            <a:r>
              <a:rPr lang="en-US" altLang="en-US" sz="1200" dirty="0"/>
              <a:t>(AD) </a:t>
            </a:r>
          </a:p>
        </p:txBody>
      </p:sp>
      <p:sp>
        <p:nvSpPr>
          <p:cNvPr id="112" name="Rectangle 43"/>
          <p:cNvSpPr>
            <a:spLocks noChangeArrowheads="1"/>
          </p:cNvSpPr>
          <p:nvPr/>
        </p:nvSpPr>
        <p:spPr bwMode="auto">
          <a:xfrm>
            <a:off x="5246847" y="5087779"/>
            <a:ext cx="70961" cy="226695"/>
          </a:xfrm>
          <a:prstGeom prst="rect">
            <a:avLst/>
          </a:prstGeom>
          <a:solidFill>
            <a:srgbClr val="CC99FF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</p:spPr>
        <p:txBody>
          <a:bodyPr wrap="none" lIns="282970" tIns="141485" rIns="282970" bIns="141485" anchor="ctr"/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13" name="Text Box 55"/>
          <p:cNvSpPr txBox="1">
            <a:spLocks noChangeArrowheads="1"/>
          </p:cNvSpPr>
          <p:nvPr/>
        </p:nvSpPr>
        <p:spPr bwMode="auto">
          <a:xfrm>
            <a:off x="5284470" y="5086350"/>
            <a:ext cx="14814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0" rIns="91440" bIns="0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 dirty="0"/>
              <a:t>MWPC </a:t>
            </a:r>
            <a:br>
              <a:rPr lang="en-US" altLang="en-US" sz="1200" dirty="0"/>
            </a:br>
            <a:r>
              <a:rPr lang="en-US" altLang="en-US" sz="1200" dirty="0"/>
              <a:t>(</a:t>
            </a:r>
            <a:r>
              <a:rPr lang="en-US" altLang="en-US" sz="1200" dirty="0" err="1"/>
              <a:t>Fenker</a:t>
            </a:r>
            <a:r>
              <a:rPr lang="en-US" altLang="en-US" sz="1200" dirty="0"/>
              <a:t> Chamber) </a:t>
            </a:r>
          </a:p>
        </p:txBody>
      </p:sp>
      <p:sp>
        <p:nvSpPr>
          <p:cNvPr id="114" name="Text Box 55"/>
          <p:cNvSpPr txBox="1">
            <a:spLocks noChangeArrowheads="1"/>
          </p:cNvSpPr>
          <p:nvPr/>
        </p:nvSpPr>
        <p:spPr bwMode="auto">
          <a:xfrm>
            <a:off x="2825591" y="5694402"/>
            <a:ext cx="910590" cy="7386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31750"/>
          </a:effectLst>
        </p:spPr>
        <p:txBody>
          <a:bodyPr lIns="91440" tIns="91440" rIns="91440" bIns="91440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 dirty="0"/>
              <a:t>Si strip</a:t>
            </a:r>
          </a:p>
          <a:p>
            <a:pPr eaLnBrk="1" hangingPunct="1"/>
            <a:r>
              <a:rPr lang="en-US" altLang="en-US" sz="1200" dirty="0"/>
              <a:t>Telescope</a:t>
            </a:r>
          </a:p>
          <a:p>
            <a:pPr eaLnBrk="1" hangingPunct="1"/>
            <a:r>
              <a:rPr lang="en-US" altLang="en-US" sz="1200" dirty="0"/>
              <a:t>(CAPTAN)</a:t>
            </a:r>
          </a:p>
        </p:txBody>
      </p:sp>
      <p:sp>
        <p:nvSpPr>
          <p:cNvPr id="115" name="Rectangle 43"/>
          <p:cNvSpPr>
            <a:spLocks noChangeArrowheads="1"/>
          </p:cNvSpPr>
          <p:nvPr/>
        </p:nvSpPr>
        <p:spPr bwMode="auto">
          <a:xfrm>
            <a:off x="1396365" y="3513296"/>
            <a:ext cx="70961" cy="226695"/>
          </a:xfrm>
          <a:prstGeom prst="rect">
            <a:avLst/>
          </a:prstGeom>
          <a:solidFill>
            <a:srgbClr val="FFFF99"/>
          </a:solidFill>
          <a:ln w="12700">
            <a:solidFill>
              <a:srgbClr val="CC6600"/>
            </a:solidFill>
            <a:prstDash val="sysDot"/>
            <a:miter lim="800000"/>
            <a:headEnd/>
            <a:tailEnd/>
          </a:ln>
        </p:spPr>
        <p:txBody>
          <a:bodyPr wrap="none" lIns="282970" tIns="141485" rIns="282970" bIns="141485" anchor="ctr"/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16" name="Rectangle 43"/>
          <p:cNvSpPr>
            <a:spLocks noChangeArrowheads="1"/>
          </p:cNvSpPr>
          <p:nvPr/>
        </p:nvSpPr>
        <p:spPr bwMode="auto">
          <a:xfrm>
            <a:off x="4521042" y="3425190"/>
            <a:ext cx="71437" cy="227171"/>
          </a:xfrm>
          <a:prstGeom prst="rect">
            <a:avLst/>
          </a:prstGeom>
          <a:solidFill>
            <a:srgbClr val="FFFF99"/>
          </a:solidFill>
          <a:ln w="12700">
            <a:solidFill>
              <a:srgbClr val="CC6600"/>
            </a:solidFill>
            <a:prstDash val="sysDot"/>
            <a:miter lim="800000"/>
            <a:headEnd/>
            <a:tailEnd/>
          </a:ln>
        </p:spPr>
        <p:txBody>
          <a:bodyPr wrap="none" lIns="282970" tIns="141485" rIns="282970" bIns="141485" anchor="ctr"/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17" name="Rectangle 43"/>
          <p:cNvSpPr>
            <a:spLocks noChangeArrowheads="1"/>
          </p:cNvSpPr>
          <p:nvPr/>
        </p:nvSpPr>
        <p:spPr bwMode="auto">
          <a:xfrm>
            <a:off x="7755255" y="3425190"/>
            <a:ext cx="181927" cy="762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solidFill>
              <a:srgbClr val="0000FF"/>
            </a:solidFill>
            <a:prstDash val="sysDot"/>
            <a:miter lim="800000"/>
            <a:headEnd/>
            <a:tailEnd/>
          </a:ln>
        </p:spPr>
        <p:txBody>
          <a:bodyPr wrap="none" lIns="282970" tIns="141485" rIns="282970" bIns="141485" anchor="ctr"/>
          <a:lstStyle/>
          <a:p>
            <a:pPr>
              <a:defRPr/>
            </a:pPr>
            <a:endParaRPr lang="en-US"/>
          </a:p>
        </p:txBody>
      </p:sp>
      <p:sp>
        <p:nvSpPr>
          <p:cNvPr id="118" name="Text Box 55"/>
          <p:cNvSpPr txBox="1">
            <a:spLocks noChangeArrowheads="1"/>
          </p:cNvSpPr>
          <p:nvPr/>
        </p:nvSpPr>
        <p:spPr bwMode="auto">
          <a:xfrm>
            <a:off x="7590207" y="3614261"/>
            <a:ext cx="66204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000" dirty="0" err="1"/>
              <a:t>Lb</a:t>
            </a:r>
            <a:r>
              <a:rPr lang="en-US" altLang="en-US" sz="1000" dirty="0"/>
              <a:t>-Glass </a:t>
            </a:r>
          </a:p>
          <a:p>
            <a:pPr algn="ctr" eaLnBrk="1" hangingPunct="1"/>
            <a:r>
              <a:rPr lang="en-US" altLang="en-US" sz="1000" dirty="0"/>
              <a:t>Calorimeter</a:t>
            </a:r>
          </a:p>
        </p:txBody>
      </p:sp>
      <p:sp>
        <p:nvSpPr>
          <p:cNvPr id="119" name="Rectangle 43"/>
          <p:cNvSpPr>
            <a:spLocks noChangeArrowheads="1"/>
          </p:cNvSpPr>
          <p:nvPr/>
        </p:nvSpPr>
        <p:spPr bwMode="auto">
          <a:xfrm>
            <a:off x="1905000" y="5150644"/>
            <a:ext cx="70961" cy="2271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</p:spPr>
        <p:txBody>
          <a:bodyPr wrap="none" lIns="282970" tIns="141485" rIns="282970" bIns="141485" anchor="ctr"/>
          <a:lstStyle/>
          <a:p>
            <a:pPr>
              <a:defRPr/>
            </a:pPr>
            <a:endParaRPr lang="en-US"/>
          </a:p>
        </p:txBody>
      </p:sp>
      <p:sp>
        <p:nvSpPr>
          <p:cNvPr id="120" name="Text Box 55"/>
          <p:cNvSpPr txBox="1">
            <a:spLocks noChangeArrowheads="1"/>
          </p:cNvSpPr>
          <p:nvPr/>
        </p:nvSpPr>
        <p:spPr bwMode="auto">
          <a:xfrm>
            <a:off x="2010728" y="5095399"/>
            <a:ext cx="961072" cy="5539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31750"/>
          </a:effectLst>
        </p:spPr>
        <p:txBody>
          <a:bodyPr lIns="91440" tIns="91440" rIns="91440" bIns="91440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 dirty="0"/>
              <a:t>Scintillator Counters</a:t>
            </a:r>
          </a:p>
        </p:txBody>
      </p:sp>
      <p:sp>
        <p:nvSpPr>
          <p:cNvPr id="121" name="Rectangle 43"/>
          <p:cNvSpPr>
            <a:spLocks noChangeArrowheads="1"/>
          </p:cNvSpPr>
          <p:nvPr/>
        </p:nvSpPr>
        <p:spPr bwMode="auto">
          <a:xfrm>
            <a:off x="6640830" y="5087779"/>
            <a:ext cx="70961" cy="226695"/>
          </a:xfrm>
          <a:prstGeom prst="rect">
            <a:avLst/>
          </a:prstGeom>
          <a:solidFill>
            <a:srgbClr val="FFFF99"/>
          </a:solidFill>
          <a:ln w="12700">
            <a:solidFill>
              <a:srgbClr val="CC6600"/>
            </a:solidFill>
            <a:prstDash val="sysDot"/>
            <a:miter lim="800000"/>
            <a:headEnd/>
            <a:tailEnd/>
          </a:ln>
        </p:spPr>
        <p:txBody>
          <a:bodyPr wrap="none" lIns="282970" tIns="141485" rIns="282970" bIns="141485" anchor="ctr"/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2" name="Text Box 55"/>
          <p:cNvSpPr txBox="1">
            <a:spLocks noChangeArrowheads="1"/>
          </p:cNvSpPr>
          <p:nvPr/>
        </p:nvSpPr>
        <p:spPr bwMode="auto">
          <a:xfrm>
            <a:off x="6711792" y="5040868"/>
            <a:ext cx="8784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0" rIns="91440" bIns="0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 dirty="0"/>
              <a:t>Time Of Flight</a:t>
            </a:r>
          </a:p>
        </p:txBody>
      </p:sp>
      <p:sp>
        <p:nvSpPr>
          <p:cNvPr id="123" name="Rectangle 43"/>
          <p:cNvSpPr>
            <a:spLocks noChangeArrowheads="1"/>
          </p:cNvSpPr>
          <p:nvPr/>
        </p:nvSpPr>
        <p:spPr bwMode="auto">
          <a:xfrm>
            <a:off x="7696200" y="5184934"/>
            <a:ext cx="181927" cy="762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solidFill>
              <a:srgbClr val="0000FF"/>
            </a:solidFill>
            <a:prstDash val="sysDot"/>
            <a:miter lim="800000"/>
            <a:headEnd/>
            <a:tailEnd/>
          </a:ln>
        </p:spPr>
        <p:txBody>
          <a:bodyPr wrap="none" lIns="282970" tIns="141485" rIns="282970" bIns="141485" anchor="ctr"/>
          <a:lstStyle/>
          <a:p>
            <a:pPr>
              <a:defRPr/>
            </a:pPr>
            <a:endParaRPr lang="en-US"/>
          </a:p>
        </p:txBody>
      </p:sp>
      <p:sp>
        <p:nvSpPr>
          <p:cNvPr id="124" name="Text Box 55"/>
          <p:cNvSpPr txBox="1">
            <a:spLocks noChangeArrowheads="1"/>
          </p:cNvSpPr>
          <p:nvPr/>
        </p:nvSpPr>
        <p:spPr bwMode="auto">
          <a:xfrm>
            <a:off x="7879903" y="4999672"/>
            <a:ext cx="10118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0" rIns="91440" bIns="0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200" dirty="0"/>
              <a:t>Lead-Glass </a:t>
            </a:r>
          </a:p>
          <a:p>
            <a:pPr algn="ctr" eaLnBrk="1" hangingPunct="1"/>
            <a:r>
              <a:rPr lang="en-US" altLang="en-US" sz="1200" dirty="0"/>
              <a:t>Calorimeter</a:t>
            </a:r>
          </a:p>
        </p:txBody>
      </p:sp>
      <p:sp>
        <p:nvSpPr>
          <p:cNvPr id="125" name="Text Box 56"/>
          <p:cNvSpPr txBox="1">
            <a:spLocks noChangeArrowheads="1"/>
          </p:cNvSpPr>
          <p:nvPr/>
        </p:nvSpPr>
        <p:spPr bwMode="auto">
          <a:xfrm>
            <a:off x="457200" y="3048000"/>
            <a:ext cx="103554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400" dirty="0" err="1">
                <a:solidFill>
                  <a:srgbClr val="519A24"/>
                </a:solidFill>
              </a:rPr>
              <a:t>Upstrm</a:t>
            </a:r>
            <a:r>
              <a:rPr lang="en-US" altLang="en-US" sz="1400" dirty="0">
                <a:solidFill>
                  <a:srgbClr val="519A24"/>
                </a:solidFill>
              </a:rPr>
              <a:t> </a:t>
            </a:r>
            <a:r>
              <a:rPr lang="en-US" altLang="en-US" sz="1400" dirty="0" err="1">
                <a:solidFill>
                  <a:srgbClr val="519A24"/>
                </a:solidFill>
              </a:rPr>
              <a:t>Ckov</a:t>
            </a:r>
            <a:endParaRPr lang="en-US" altLang="en-US" sz="1400" dirty="0">
              <a:solidFill>
                <a:srgbClr val="519A24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 rot="21540000">
            <a:off x="1932147" y="3547110"/>
            <a:ext cx="455295" cy="105251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28297" tIns="28297" rIns="28297" bIns="28297">
            <a:spAutoFit/>
          </a:bodyPr>
          <a:lstStyle/>
          <a:p>
            <a:pPr algn="ctr">
              <a:defRPr/>
            </a:pPr>
            <a:endParaRPr lang="en-US" sz="1900" b="1" dirty="0">
              <a:cs typeface="Arial" pitchFamily="34" charset="0"/>
            </a:endParaRPr>
          </a:p>
        </p:txBody>
      </p:sp>
      <p:sp>
        <p:nvSpPr>
          <p:cNvPr id="127" name="Rectangle 43"/>
          <p:cNvSpPr>
            <a:spLocks noChangeArrowheads="1"/>
          </p:cNvSpPr>
          <p:nvPr/>
        </p:nvSpPr>
        <p:spPr bwMode="auto">
          <a:xfrm>
            <a:off x="1932147" y="3556635"/>
            <a:ext cx="91440" cy="75724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2"/>
            </a:solidFill>
            <a:miter lim="800000"/>
            <a:headEnd/>
            <a:tailEnd/>
          </a:ln>
        </p:spPr>
        <p:txBody>
          <a:bodyPr wrap="none" lIns="282970" tIns="141485" rIns="282970" bIns="141485" anchor="ctr"/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8" name="Rectangle 43"/>
          <p:cNvSpPr>
            <a:spLocks noChangeArrowheads="1"/>
          </p:cNvSpPr>
          <p:nvPr/>
        </p:nvSpPr>
        <p:spPr bwMode="auto">
          <a:xfrm>
            <a:off x="2295525" y="3551396"/>
            <a:ext cx="91916" cy="75724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2"/>
            </a:solidFill>
            <a:miter lim="800000"/>
            <a:headEnd/>
            <a:tailEnd/>
          </a:ln>
        </p:spPr>
        <p:txBody>
          <a:bodyPr wrap="none" lIns="282970" tIns="141485" rIns="282970" bIns="141485" anchor="ctr"/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9" name="Rectangle 43"/>
          <p:cNvSpPr>
            <a:spLocks noChangeArrowheads="1"/>
          </p:cNvSpPr>
          <p:nvPr/>
        </p:nvSpPr>
        <p:spPr bwMode="auto">
          <a:xfrm>
            <a:off x="2577466" y="5867400"/>
            <a:ext cx="90011" cy="762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2"/>
            </a:solidFill>
            <a:miter lim="800000"/>
            <a:headEnd/>
            <a:tailEnd/>
          </a:ln>
        </p:spPr>
        <p:txBody>
          <a:bodyPr wrap="none" lIns="282970" tIns="141485" rIns="282970" bIns="141485" anchor="ctr"/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0" name="Rectangle 43"/>
          <p:cNvSpPr>
            <a:spLocks noChangeArrowheads="1"/>
          </p:cNvSpPr>
          <p:nvPr/>
        </p:nvSpPr>
        <p:spPr bwMode="auto">
          <a:xfrm>
            <a:off x="2728913" y="5867400"/>
            <a:ext cx="90487" cy="762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2"/>
            </a:solidFill>
            <a:miter lim="800000"/>
            <a:headEnd/>
            <a:tailEnd/>
          </a:ln>
        </p:spPr>
        <p:txBody>
          <a:bodyPr wrap="none" lIns="282970" tIns="141485" rIns="282970" bIns="141485" anchor="ctr"/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1" name="TextBox 130"/>
          <p:cNvSpPr txBox="1"/>
          <p:nvPr/>
        </p:nvSpPr>
        <p:spPr>
          <a:xfrm rot="21540000">
            <a:off x="5272088" y="3415665"/>
            <a:ext cx="183356" cy="173831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tIns="141485" rIns="0" bIns="141485" anchor="ctr">
            <a:spAutoFit/>
          </a:bodyPr>
          <a:lstStyle/>
          <a:p>
            <a:pPr algn="ctr">
              <a:defRPr/>
            </a:pPr>
            <a:endParaRPr lang="en-US" sz="1900" b="1" dirty="0">
              <a:cs typeface="Arial" pitchFamily="34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 rot="21540000">
            <a:off x="6637497" y="3387090"/>
            <a:ext cx="181927" cy="173355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tIns="141485" rIns="0" bIns="141485" anchor="ctr">
            <a:spAutoFit/>
          </a:bodyPr>
          <a:lstStyle/>
          <a:p>
            <a:pPr algn="ctr">
              <a:defRPr/>
            </a:pPr>
            <a:endParaRPr lang="en-US" sz="1900" b="1" dirty="0">
              <a:cs typeface="Arial" pitchFamily="34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459105" y="6151245"/>
            <a:ext cx="181451" cy="173355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tIns="141485" rIns="0" bIns="141485" anchor="ctr">
            <a:spAutoFit/>
          </a:bodyPr>
          <a:lstStyle/>
          <a:p>
            <a:pPr algn="ctr">
              <a:defRPr/>
            </a:pPr>
            <a:endParaRPr lang="en-US" sz="1900" dirty="0">
              <a:cs typeface="Arial" pitchFamily="34" charset="0"/>
            </a:endParaRPr>
          </a:p>
        </p:txBody>
      </p:sp>
      <p:sp>
        <p:nvSpPr>
          <p:cNvPr id="134" name="TextBox 61"/>
          <p:cNvSpPr txBox="1">
            <a:spLocks noChangeArrowheads="1"/>
          </p:cNvSpPr>
          <p:nvPr/>
        </p:nvSpPr>
        <p:spPr bwMode="auto">
          <a:xfrm>
            <a:off x="640556" y="5999202"/>
            <a:ext cx="1188244" cy="7386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31750"/>
          </a:effectLst>
        </p:spPr>
        <p:txBody>
          <a:bodyPr wrap="square" lIns="91440" tIns="91440" rIns="91440" bIns="91440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00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 dirty="0"/>
              <a:t>Remotely Controlled Table</a:t>
            </a:r>
          </a:p>
        </p:txBody>
      </p:sp>
      <p:sp>
        <p:nvSpPr>
          <p:cNvPr id="138" name="Rectangle 137"/>
          <p:cNvSpPr/>
          <p:nvPr/>
        </p:nvSpPr>
        <p:spPr>
          <a:xfrm>
            <a:off x="2745105" y="1779270"/>
            <a:ext cx="110014" cy="10953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39" name="Straight Connector 138"/>
          <p:cNvCxnSpPr/>
          <p:nvPr/>
        </p:nvCxnSpPr>
        <p:spPr bwMode="auto">
          <a:xfrm>
            <a:off x="2548394" y="3158014"/>
            <a:ext cx="246888" cy="0"/>
          </a:xfrm>
          <a:prstGeom prst="line">
            <a:avLst/>
          </a:prstGeom>
          <a:ln w="57150"/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 bwMode="auto">
          <a:xfrm>
            <a:off x="5468112" y="2541746"/>
            <a:ext cx="246888" cy="0"/>
          </a:xfrm>
          <a:prstGeom prst="line">
            <a:avLst/>
          </a:prstGeom>
          <a:ln w="57150"/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 bwMode="auto">
          <a:xfrm rot="5400000">
            <a:off x="3035808" y="4609338"/>
            <a:ext cx="192024" cy="0"/>
          </a:xfrm>
          <a:prstGeom prst="line">
            <a:avLst/>
          </a:prstGeom>
          <a:ln w="57150"/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 bwMode="auto">
          <a:xfrm rot="5400000">
            <a:off x="7679696" y="4508142"/>
            <a:ext cx="199505" cy="791"/>
          </a:xfrm>
          <a:prstGeom prst="line">
            <a:avLst/>
          </a:prstGeom>
          <a:ln w="57150"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2884" y="609600"/>
            <a:ext cx="2438400" cy="1828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4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10400" y="152400"/>
            <a:ext cx="1828800" cy="1828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0" name="Picture 44" descr="Y:\Facility\calorimeter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733800" y="5410200"/>
            <a:ext cx="1887538" cy="1371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TextBox 71"/>
          <p:cNvSpPr txBox="1"/>
          <p:nvPr/>
        </p:nvSpPr>
        <p:spPr>
          <a:xfrm>
            <a:off x="6079518" y="6042690"/>
            <a:ext cx="1981200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See Poster #143</a:t>
            </a:r>
          </a:p>
          <a:p>
            <a:pPr algn="ctr"/>
            <a:r>
              <a:rPr lang="en-US" sz="1400" dirty="0" err="1" smtClean="0">
                <a:solidFill>
                  <a:schemeClr val="accent1"/>
                </a:solidFill>
              </a:rPr>
              <a:t>Ewa</a:t>
            </a:r>
            <a:r>
              <a:rPr lang="en-US" sz="1400" dirty="0" smtClean="0">
                <a:solidFill>
                  <a:schemeClr val="accent1"/>
                </a:solidFill>
              </a:rPr>
              <a:t> </a:t>
            </a:r>
            <a:r>
              <a:rPr lang="en-US" sz="1400" dirty="0" err="1" smtClean="0">
                <a:solidFill>
                  <a:schemeClr val="accent1"/>
                </a:solidFill>
              </a:rPr>
              <a:t>Skup</a:t>
            </a:r>
            <a:endParaRPr lang="en-US" sz="1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896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1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 tmFilter="0, 0; .2, .5; .8, .5; 1, 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500" autoRev="1" fill="hold"/>
                                        <p:tgtEl>
                                          <p:spTgt spid="8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 tmFilter="0, 0; .2, .5; .8, .5; 1, 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500" autoRev="1" fill="hold"/>
                                        <p:tgtEl>
                                          <p:spTgt spid="1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 tmFilter="0, 0; .2, .5; .8, .5; 1, 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500" autoRev="1" fill="hold"/>
                                        <p:tgtEl>
                                          <p:spTgt spid="1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 tmFilter="0, 0; .2, .5; .8, .5; 1, 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500" autoRev="1" fill="hold"/>
                                        <p:tgtEl>
                                          <p:spTgt spid="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 tmFilter="0, 0; .2, .5; .8, .5; 1, 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500" autoRev="1" fill="hold"/>
                                        <p:tgtEl>
                                          <p:spTgt spid="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 tmFilter="0, 0; .2, .5; .8, .5; 1, 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500" autoRev="1" fill="hold"/>
                                        <p:tgtEl>
                                          <p:spTgt spid="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 tmFilter="0, 0; .2, .5; .8, .5; 1, 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500" autoRev="1" fill="hold"/>
                                        <p:tgtEl>
                                          <p:spTgt spid="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 tmFilter="0, 0; .2, .5; .8, .5; 1, 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500" autoRev="1" fill="hold"/>
                                        <p:tgtEl>
                                          <p:spTgt spid="1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 tmFilter="0, 0; .2, .5; .8, .5; 1, 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500" autoRev="1" fill="hold"/>
                                        <p:tgtEl>
                                          <p:spTgt spid="1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 tmFilter="0, 0; .2, .5; .8, .5; 1, 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500" autoRev="1" fill="hold"/>
                                        <p:tgtEl>
                                          <p:spTgt spid="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 tmFilter="0, 0; .2, .5; .8, .5; 1, 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500" autoRev="1" fill="hold"/>
                                        <p:tgtEl>
                                          <p:spTgt spid="1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 tmFilter="0, 0; .2, .5; .8, .5; 1, 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500" autoRev="1" fill="hold"/>
                                        <p:tgtEl>
                                          <p:spTgt spid="1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00" tmFilter="0, 0; .2, .5; .8, .5; 1, 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500" autoRev="1" fill="hold"/>
                                        <p:tgtEl>
                                          <p:spTgt spid="1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0" tmFilter="0, 0; .2, .5; .8, .5; 1, 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500" autoRev="1" fill="hold"/>
                                        <p:tgtEl>
                                          <p:spTgt spid="1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50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00" tmFilter="0, 0; .2, .5; .8, .5; 1, 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500" autoRev="1" fill="hold"/>
                                        <p:tgtEl>
                                          <p:spTgt spid="1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00" tmFilter="0, 0; .2, .5; .8, .5; 1, 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500" autoRev="1" fill="hold"/>
                                        <p:tgtEl>
                                          <p:spTgt spid="1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 tmFilter="0, 0; .2, .5; .8, .5; 1, 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500" autoRev="1" fill="hold"/>
                                        <p:tgtEl>
                                          <p:spTgt spid="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 tmFilter="0, 0; .2, .5; .8, .5; 1, 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500" autoRev="1" fill="hold"/>
                                        <p:tgtEl>
                                          <p:spTgt spid="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1000" tmFilter="0, 0; .2, .5; .8, .5; 1, 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" dur="500" autoRev="1" fill="hold"/>
                                        <p:tgtEl>
                                          <p:spTgt spid="10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1000" tmFilter="0, 0; .2, .5; .8, .5; 1, 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500" autoRev="1" fill="hold"/>
                                        <p:tgtEl>
                                          <p:spTgt spid="1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1000" tmFilter="0, 0; .2, .5; .8, .5; 1, 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500" autoRev="1" fill="hold"/>
                                        <p:tgtEl>
                                          <p:spTgt spid="1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 tmFilter="0, 0; .2, .5; .8, .5; 1, 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500" autoRev="1" fill="hold"/>
                                        <p:tgtEl>
                                          <p:spTgt spid="10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1000" tmFilter="0, 0; .2, .5; .8, .5; 1, 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4" dur="500" autoRev="1" fill="hold"/>
                                        <p:tgtEl>
                                          <p:spTgt spid="1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5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1000" tmFilter="0, 0; .2, .5; .8, .5; 1, 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500" autoRev="1" fill="hold"/>
                                        <p:tgtEl>
                                          <p:spTgt spid="1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8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1000" tmFilter="0, 0; .2, .5; .8, .5; 1, 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0" dur="500" autoRev="1" fill="hold"/>
                                        <p:tgtEl>
                                          <p:spTgt spid="1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1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00" tmFilter="0, 0; .2, .5; .8, .5; 1, 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3" dur="500" autoRev="1" fill="hold"/>
                                        <p:tgtEl>
                                          <p:spTgt spid="1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6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1000" tmFilter="0, 0; .2, .5; .8, .5; 1, 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8" dur="500" autoRev="1" fill="hold"/>
                                        <p:tgtEl>
                                          <p:spTgt spid="1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1000" tmFilter="0, 0; .2, .5; .8, .5; 1, 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1" dur="500" autoRev="1" fill="hold"/>
                                        <p:tgtEl>
                                          <p:spTgt spid="1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1000" tmFilter="0, 0; .2, .5; .8, .5; 1, 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4" dur="500" autoRev="1" fill="hold"/>
                                        <p:tgtEl>
                                          <p:spTgt spid="1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1000" tmFilter="0, 0; .2, .5; .8, .5; 1, 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7" dur="500" autoRev="1" fill="hold"/>
                                        <p:tgtEl>
                                          <p:spTgt spid="1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0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35" dur="500" fill="hold"/>
                                        <p:tgtEl>
                                          <p:spTgt spid="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91" grpId="0"/>
      <p:bldP spid="92" grpId="0" animBg="1"/>
      <p:bldP spid="93" grpId="0" animBg="1"/>
      <p:bldP spid="94" grpId="0" animBg="1"/>
      <p:bldP spid="95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/>
      <p:bldP spid="114" grpId="0" animBg="1"/>
      <p:bldP spid="115" grpId="0" animBg="1"/>
      <p:bldP spid="116" grpId="0" animBg="1"/>
      <p:bldP spid="117" grpId="0" animBg="1"/>
      <p:bldP spid="118" grpId="0"/>
      <p:bldP spid="119" grpId="0" animBg="1"/>
      <p:bldP spid="120" grpId="0" animBg="1"/>
      <p:bldP spid="121" grpId="0" animBg="1"/>
      <p:bldP spid="122" grpId="0"/>
      <p:bldP spid="123" grpId="0" animBg="1"/>
      <p:bldP spid="124" grpId="0"/>
      <p:bldP spid="125" grpId="0"/>
      <p:bldP spid="127" grpId="0" animBg="1"/>
      <p:bldP spid="128" grpId="0" animBg="1"/>
      <p:bldP spid="129" grpId="0" animBg="1"/>
      <p:bldP spid="130" grpId="0" animBg="1"/>
      <p:bldP spid="72" grpId="0" animBg="1"/>
      <p:bldP spid="72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Delivery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581399"/>
            <a:ext cx="4040188" cy="2544763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chemeClr val="accent6"/>
                </a:solidFill>
              </a:rPr>
              <a:t>Beam Available 24 </a:t>
            </a:r>
            <a:r>
              <a:rPr lang="en-US" dirty="0" err="1">
                <a:solidFill>
                  <a:schemeClr val="accent6"/>
                </a:solidFill>
              </a:rPr>
              <a:t>hrs</a:t>
            </a:r>
            <a:r>
              <a:rPr lang="en-US" dirty="0">
                <a:solidFill>
                  <a:schemeClr val="accent6"/>
                </a:solidFill>
              </a:rPr>
              <a:t> /day</a:t>
            </a:r>
          </a:p>
          <a:p>
            <a:pPr>
              <a:defRPr/>
            </a:pPr>
            <a:r>
              <a:rPr lang="en-US" dirty="0">
                <a:solidFill>
                  <a:schemeClr val="accent4"/>
                </a:solidFill>
              </a:rPr>
              <a:t>6 sec event (4.2 sec spill) </a:t>
            </a:r>
            <a:br>
              <a:rPr lang="en-US" dirty="0">
                <a:solidFill>
                  <a:schemeClr val="accent4"/>
                </a:solidFill>
              </a:rPr>
            </a:br>
            <a:r>
              <a:rPr lang="en-US" dirty="0">
                <a:solidFill>
                  <a:schemeClr val="accent4"/>
                </a:solidFill>
              </a:rPr>
              <a:t>every 60 seconds </a:t>
            </a:r>
          </a:p>
          <a:p>
            <a:pPr>
              <a:defRPr/>
            </a:pPr>
            <a:r>
              <a:rPr lang="en-US" dirty="0">
                <a:solidFill>
                  <a:schemeClr val="accent4"/>
                </a:solidFill>
              </a:rPr>
              <a:t>Control room manned during beam hours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84048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400"/>
              </a:spcBef>
              <a:defRPr/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Booster captures protons into 84 bunches (1 batch) and accelerates them to 8GeV</a:t>
            </a:r>
          </a:p>
          <a:p>
            <a:pPr>
              <a:lnSpc>
                <a:spcPct val="120000"/>
              </a:lnSpc>
              <a:spcBef>
                <a:spcPts val="400"/>
              </a:spcBef>
              <a:defRPr/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Bunches are 19nsec long:  1 RF Bucket (53 MHz)</a:t>
            </a:r>
          </a:p>
          <a:p>
            <a:pPr>
              <a:lnSpc>
                <a:spcPct val="120000"/>
              </a:lnSpc>
              <a:spcBef>
                <a:spcPts val="400"/>
              </a:spcBef>
              <a:defRPr/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Booster batch  = 1.6 microsecond in length </a:t>
            </a:r>
          </a:p>
          <a:p>
            <a:pPr>
              <a:lnSpc>
                <a:spcPct val="120000"/>
              </a:lnSpc>
              <a:spcBef>
                <a:spcPts val="400"/>
              </a:spcBef>
              <a:defRPr/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 to 6 batches go into Main Injector </a:t>
            </a:r>
          </a:p>
          <a:p>
            <a:pPr>
              <a:lnSpc>
                <a:spcPct val="120000"/>
              </a:lnSpc>
              <a:spcBef>
                <a:spcPts val="400"/>
              </a:spcBef>
              <a:defRPr/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Injector = 11.2 microsecond</a:t>
            </a:r>
          </a:p>
          <a:p>
            <a:pPr>
              <a:lnSpc>
                <a:spcPct val="120000"/>
              </a:lnSpc>
              <a:spcBef>
                <a:spcPts val="400"/>
              </a:spcBef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is ramped from 8 to 120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Gev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held at the flattop value</a:t>
            </a:r>
          </a:p>
          <a:p>
            <a:pPr>
              <a:lnSpc>
                <a:spcPct val="120000"/>
              </a:lnSpc>
              <a:spcBef>
                <a:spcPts val="400"/>
              </a:spcBef>
              <a:defRPr/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Fraction of the beam resonantly extracted each rotation over 4.2 sec to Switchyard </a:t>
            </a:r>
          </a:p>
          <a:p>
            <a:pPr>
              <a:lnSpc>
                <a:spcPct val="120000"/>
              </a:lnSpc>
              <a:spcBef>
                <a:spcPts val="400"/>
              </a:spcBef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Switchyard electrostatic Septa split beam twice. First split beam to NM line (Sea Quest) and M line, the second splits the beam between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MTest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MCenter</a:t>
            </a: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grpSp>
        <p:nvGrpSpPr>
          <p:cNvPr id="7" name="Group 3"/>
          <p:cNvGrpSpPr>
            <a:grpSpLocks noChangeAspect="1"/>
          </p:cNvGrpSpPr>
          <p:nvPr/>
        </p:nvGrpSpPr>
        <p:grpSpPr bwMode="auto">
          <a:xfrm>
            <a:off x="117475" y="838200"/>
            <a:ext cx="8721725" cy="5519738"/>
            <a:chOff x="116961" y="756480"/>
            <a:chExt cx="9401298" cy="5949120"/>
          </a:xfrm>
        </p:grpSpPr>
        <p:sp>
          <p:nvSpPr>
            <p:cNvPr id="8" name="Oval 7"/>
            <p:cNvSpPr/>
            <p:nvPr/>
          </p:nvSpPr>
          <p:spPr>
            <a:xfrm rot="1728022">
              <a:off x="116961" y="756480"/>
              <a:ext cx="2323801" cy="2980548"/>
            </a:xfrm>
            <a:prstGeom prst="ellipse">
              <a:avLst/>
            </a:prstGeom>
            <a:noFill/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2060877" y="1981550"/>
              <a:ext cx="4801609" cy="4724050"/>
            </a:xfrm>
            <a:prstGeom prst="ellips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3890144" y="1524716"/>
              <a:ext cx="381596" cy="379840"/>
            </a:xfrm>
            <a:prstGeom prst="ellipse">
              <a:avLst/>
            </a:prstGeom>
            <a:noFill/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1" name="Straight Connector 10"/>
            <p:cNvCxnSpPr>
              <a:stCxn id="10" idx="0"/>
            </p:cNvCxnSpPr>
            <p:nvPr/>
          </p:nvCxnSpPr>
          <p:spPr>
            <a:xfrm rot="5400000" flipH="1" flipV="1">
              <a:off x="4366711" y="1238090"/>
              <a:ext cx="1712" cy="571539"/>
            </a:xfrm>
            <a:prstGeom prst="line">
              <a:avLst/>
            </a:prstGeom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stCxn id="8" idx="5"/>
              <a:endCxn id="9" idx="1"/>
            </p:cNvCxnSpPr>
            <p:nvPr/>
          </p:nvCxnSpPr>
          <p:spPr>
            <a:xfrm rot="5400000" flipH="1" flipV="1">
              <a:off x="1681045" y="2482797"/>
              <a:ext cx="893138" cy="1273128"/>
            </a:xfrm>
            <a:prstGeom prst="line">
              <a:avLst/>
            </a:prstGeom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reeform 12"/>
            <p:cNvSpPr/>
            <p:nvPr/>
          </p:nvSpPr>
          <p:spPr>
            <a:xfrm>
              <a:off x="2733377" y="1872047"/>
              <a:ext cx="2510321" cy="841808"/>
            </a:xfrm>
            <a:custGeom>
              <a:avLst/>
              <a:gdLst>
                <a:gd name="connsiteX0" fmla="*/ 0 w 2510971"/>
                <a:gd name="connsiteY0" fmla="*/ 841828 h 841828"/>
                <a:gd name="connsiteX1" fmla="*/ 522514 w 2510971"/>
                <a:gd name="connsiteY1" fmla="*/ 362857 h 841828"/>
                <a:gd name="connsiteX2" fmla="*/ 1378857 w 2510971"/>
                <a:gd name="connsiteY2" fmla="*/ 72571 h 841828"/>
                <a:gd name="connsiteX3" fmla="*/ 2510971 w 2510971"/>
                <a:gd name="connsiteY3" fmla="*/ 0 h 841828"/>
                <a:gd name="connsiteX4" fmla="*/ 2510971 w 2510971"/>
                <a:gd name="connsiteY4" fmla="*/ 0 h 8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0971" h="841828">
                  <a:moveTo>
                    <a:pt x="0" y="841828"/>
                  </a:moveTo>
                  <a:cubicBezTo>
                    <a:pt x="146352" y="666447"/>
                    <a:pt x="292705" y="491066"/>
                    <a:pt x="522514" y="362857"/>
                  </a:cubicBezTo>
                  <a:cubicBezTo>
                    <a:pt x="752323" y="234648"/>
                    <a:pt x="1047448" y="133047"/>
                    <a:pt x="1378857" y="72571"/>
                  </a:cubicBezTo>
                  <a:cubicBezTo>
                    <a:pt x="1710266" y="12095"/>
                    <a:pt x="2510971" y="0"/>
                    <a:pt x="2510971" y="0"/>
                  </a:cubicBezTo>
                  <a:lnTo>
                    <a:pt x="2510971" y="0"/>
                  </a:lnTo>
                </a:path>
              </a:pathLst>
            </a:custGeom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4" name="Straight Connector 13"/>
            <p:cNvCxnSpPr>
              <a:stCxn id="13" idx="3"/>
            </p:cNvCxnSpPr>
            <p:nvPr/>
          </p:nvCxnSpPr>
          <p:spPr>
            <a:xfrm flipV="1">
              <a:off x="5243697" y="1824139"/>
              <a:ext cx="4274562" cy="47908"/>
            </a:xfrm>
            <a:prstGeom prst="line">
              <a:avLst/>
            </a:prstGeom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13" idx="3"/>
            </p:cNvCxnSpPr>
            <p:nvPr/>
          </p:nvCxnSpPr>
          <p:spPr>
            <a:xfrm>
              <a:off x="5243697" y="1872047"/>
              <a:ext cx="3899811" cy="337066"/>
            </a:xfrm>
            <a:prstGeom prst="line">
              <a:avLst/>
            </a:prstGeom>
            <a:ln w="12700">
              <a:solidFill>
                <a:schemeClr val="tx2">
                  <a:lumMod val="40000"/>
                  <a:lumOff val="6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13" idx="3"/>
            </p:cNvCxnSpPr>
            <p:nvPr/>
          </p:nvCxnSpPr>
          <p:spPr>
            <a:xfrm flipV="1">
              <a:off x="5243697" y="1676994"/>
              <a:ext cx="1771086" cy="195053"/>
            </a:xfrm>
            <a:prstGeom prst="line">
              <a:avLst/>
            </a:prstGeom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7014783" y="1372437"/>
              <a:ext cx="1218370" cy="304557"/>
            </a:xfrm>
            <a:prstGeom prst="line">
              <a:avLst/>
            </a:prstGeom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8233153" y="1218448"/>
              <a:ext cx="682766" cy="153989"/>
            </a:xfrm>
            <a:prstGeom prst="line">
              <a:avLst/>
            </a:prstGeom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7014783" y="1249246"/>
              <a:ext cx="2339201" cy="427748"/>
            </a:xfrm>
            <a:prstGeom prst="line">
              <a:avLst/>
            </a:prstGeom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Freeform 19"/>
            <p:cNvSpPr/>
            <p:nvPr/>
          </p:nvSpPr>
          <p:spPr>
            <a:xfrm>
              <a:off x="2290177" y="1218448"/>
              <a:ext cx="1676970" cy="542385"/>
            </a:xfrm>
            <a:custGeom>
              <a:avLst/>
              <a:gdLst>
                <a:gd name="connsiteX0" fmla="*/ 616857 w 616857"/>
                <a:gd name="connsiteY0" fmla="*/ 338667 h 541867"/>
                <a:gd name="connsiteX1" fmla="*/ 341086 w 616857"/>
                <a:gd name="connsiteY1" fmla="*/ 498324 h 541867"/>
                <a:gd name="connsiteX2" fmla="*/ 50800 w 616857"/>
                <a:gd name="connsiteY2" fmla="*/ 77410 h 541867"/>
                <a:gd name="connsiteX3" fmla="*/ 36286 w 616857"/>
                <a:gd name="connsiteY3" fmla="*/ 33867 h 54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6857" h="541867">
                  <a:moveTo>
                    <a:pt x="616857" y="338667"/>
                  </a:moveTo>
                  <a:cubicBezTo>
                    <a:pt x="526143" y="440267"/>
                    <a:pt x="435429" y="541867"/>
                    <a:pt x="341086" y="498324"/>
                  </a:cubicBezTo>
                  <a:cubicBezTo>
                    <a:pt x="246743" y="454781"/>
                    <a:pt x="101600" y="154820"/>
                    <a:pt x="50800" y="77410"/>
                  </a:cubicBezTo>
                  <a:cubicBezTo>
                    <a:pt x="0" y="0"/>
                    <a:pt x="18143" y="16933"/>
                    <a:pt x="36286" y="33867"/>
                  </a:cubicBezTo>
                </a:path>
              </a:pathLst>
            </a:custGeom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TextBox 18"/>
            <p:cNvSpPr txBox="1">
              <a:spLocks noChangeArrowheads="1"/>
            </p:cNvSpPr>
            <p:nvPr/>
          </p:nvSpPr>
          <p:spPr bwMode="auto">
            <a:xfrm>
              <a:off x="8222859" y="1824139"/>
              <a:ext cx="129540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en-US" sz="1200">
                  <a:solidFill>
                    <a:schemeClr val="accent1"/>
                  </a:solidFill>
                </a:rPr>
                <a:t>Neutrino Line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000431" y="987464"/>
              <a:ext cx="1372377" cy="30797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err="1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MTest</a:t>
              </a:r>
              <a:endParaRPr lang="en-US" sz="14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474431" y="1331373"/>
              <a:ext cx="961691" cy="3319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err="1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MCenter</a:t>
              </a:r>
              <a:endParaRPr lang="en-US" sz="14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039017" y="1247535"/>
              <a:ext cx="1370667" cy="2771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err="1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Linac</a:t>
              </a:r>
              <a:endParaRPr lang="en-US" sz="12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962014" y="1524716"/>
              <a:ext cx="838485" cy="2754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Booster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895940" y="1399813"/>
              <a:ext cx="1370667" cy="2771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8GeV Line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91382" y="1552092"/>
              <a:ext cx="1370666" cy="2771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Main Injector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 rot="19476795">
              <a:off x="1752862" y="2886666"/>
              <a:ext cx="1370667" cy="2771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P1 Line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 rot="18915871">
              <a:off x="2468141" y="2024326"/>
              <a:ext cx="1372377" cy="2754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P2 Line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 rot="20770727">
              <a:off x="3366518" y="1760833"/>
              <a:ext cx="1370666" cy="2754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P3 Line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 rot="21345868">
              <a:off x="4944239" y="1577756"/>
              <a:ext cx="1372377" cy="2771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SY120</a:t>
              </a:r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457200" y="5943599"/>
            <a:ext cx="82296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If beam were smoothly extracted, 100 kHz or less would imply 1 particle per MI rotation would occur. </a:t>
            </a:r>
          </a:p>
          <a:p>
            <a:pPr marL="285750" indent="-285750">
              <a:lnSpc>
                <a:spcPct val="12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Beam extraction is not smooth resulting in up to 35% double occupancy per MI rotation (11</a:t>
            </a:r>
            <a:r>
              <a:rPr lang="el-GR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Sec)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52416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Particles &amp; Energies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120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Gev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Proton Mode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Maximum intensity:  5E5 p/spill</a:t>
            </a: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High Energy Pion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Mode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+ 60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+ </a:t>
            </a:r>
            <a:r>
              <a:rPr lang="en-US" dirty="0"/>
              <a:t>50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+ 40</a:t>
            </a:r>
          </a:p>
          <a:p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Muon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Mode: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Every </a:t>
            </a:r>
            <a:r>
              <a:rPr lang="en-US" dirty="0"/>
              <a:t>LE or HE Pion Mode with additional absorbers in MT6-1. 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Low Energy Pion Mode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+/- 32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+/- 30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+/- 25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+/- 20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+/- 16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+/- 15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+/- 12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+/- 10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+/- 8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+/- 6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+/- 5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+/- 4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+/- 3.5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+/- 3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+/- 2.5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+/- 2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+/- 1.5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+/- 1</a:t>
            </a:r>
          </a:p>
          <a:p>
            <a:endParaRPr lang="en-US" dirty="0"/>
          </a:p>
        </p:txBody>
      </p:sp>
      <p:sp>
        <p:nvSpPr>
          <p:cNvPr id="5" name="Right Brace 4"/>
          <p:cNvSpPr/>
          <p:nvPr/>
        </p:nvSpPr>
        <p:spPr>
          <a:xfrm>
            <a:off x="6096000" y="3505200"/>
            <a:ext cx="609600" cy="2514600"/>
          </a:xfrm>
          <a:prstGeom prst="rightBrace">
            <a:avLst>
              <a:gd name="adj1" fmla="val 64583"/>
              <a:gd name="adj2" fmla="val 50000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781800" y="4459069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Mostly Electrons/</a:t>
            </a:r>
          </a:p>
          <a:p>
            <a:pPr algn="ctr"/>
            <a:r>
              <a:rPr lang="en-US" dirty="0" smtClean="0">
                <a:solidFill>
                  <a:schemeClr val="accent1"/>
                </a:solidFill>
              </a:rPr>
              <a:t>Positrons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9CE32479-8794-4237-97CA-5FE2A8B55A4B}" type="datetime1">
              <a:rPr lang="en-US" altLang="en-US" sz="900" smtClean="0">
                <a:solidFill>
                  <a:srgbClr val="003087"/>
                </a:solidFill>
                <a:latin typeface="Helvetica" pitchFamily="123" charset="0"/>
              </a:rPr>
              <a:t>6/5/2014</a:t>
            </a:fld>
            <a:endParaRPr lang="en-US" altLang="en-US" sz="900" dirty="0">
              <a:solidFill>
                <a:srgbClr val="003087"/>
              </a:solidFill>
              <a:latin typeface="Helvetica" pitchFamily="123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en-US" sz="900" dirty="0" smtClean="0">
                <a:solidFill>
                  <a:srgbClr val="003087"/>
                </a:solidFill>
                <a:latin typeface="Helvetica" pitchFamily="123" charset="0"/>
              </a:rPr>
              <a:t>Michael </a:t>
            </a:r>
            <a:r>
              <a:rPr lang="en-US" altLang="en-US" sz="900" dirty="0" err="1" smtClean="0">
                <a:solidFill>
                  <a:srgbClr val="003087"/>
                </a:solidFill>
                <a:latin typeface="Helvetica" pitchFamily="123" charset="0"/>
              </a:rPr>
              <a:t>Geelhoed</a:t>
            </a:r>
            <a:r>
              <a:rPr lang="en-US" altLang="en-US" sz="900" dirty="0" smtClean="0">
                <a:solidFill>
                  <a:srgbClr val="003087"/>
                </a:solidFill>
                <a:latin typeface="Helvetica" pitchFamily="123" charset="0"/>
              </a:rPr>
              <a:t> </a:t>
            </a:r>
            <a:endParaRPr lang="en-US" altLang="en-US" sz="900" b="1" dirty="0" smtClean="0">
              <a:solidFill>
                <a:srgbClr val="003087"/>
              </a:solidFill>
              <a:latin typeface="Helvetica" pitchFamily="123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713843" y="1371600"/>
            <a:ext cx="553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834183" y="1981200"/>
            <a:ext cx="5854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l-GR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π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468040" y="5096470"/>
            <a:ext cx="532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57783" y="3496270"/>
            <a:ext cx="5854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l-GR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μ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Right Brace 12"/>
          <p:cNvSpPr/>
          <p:nvPr/>
        </p:nvSpPr>
        <p:spPr>
          <a:xfrm>
            <a:off x="6096000" y="1905000"/>
            <a:ext cx="609600" cy="2052935"/>
          </a:xfrm>
          <a:prstGeom prst="rightBrace">
            <a:avLst>
              <a:gd name="adj1" fmla="val 59896"/>
              <a:gd name="adj2" fmla="val 50000"/>
            </a:avLst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781800" y="2858869"/>
            <a:ext cx="19050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Some </a:t>
            </a:r>
            <a:r>
              <a:rPr lang="en-US" dirty="0" err="1" smtClean="0">
                <a:solidFill>
                  <a:schemeClr val="accent2"/>
                </a:solidFill>
              </a:rPr>
              <a:t>kaons</a:t>
            </a:r>
            <a:endParaRPr lang="en-US" dirty="0" smtClean="0">
              <a:solidFill>
                <a:schemeClr val="accent2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476055" y="3048000"/>
            <a:ext cx="5164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9600" y="4648200"/>
            <a:ext cx="2971800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tint val="50000"/>
                  <a:satMod val="300000"/>
                  <a:alpha val="6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New ‘Energy Script’ will be able to select particles at any discrete energy.</a:t>
            </a:r>
            <a:endParaRPr lang="en-US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245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6" grpId="0"/>
      <p:bldP spid="9" grpId="0"/>
      <p:bldP spid="10" grpId="0"/>
      <p:bldP spid="10" grpId="1"/>
      <p:bldP spid="11" grpId="0"/>
      <p:bldP spid="11" grpId="1"/>
      <p:bldP spid="12" grpId="0"/>
      <p:bldP spid="12" grpId="1"/>
      <p:bldP spid="13" grpId="0" animBg="1"/>
      <p:bldP spid="14" grpId="0"/>
      <p:bldP spid="15" grpId="0"/>
      <p:bldP spid="15" grpId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Rate Tracking Area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6031468"/>
            <a:ext cx="19812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See Poster #144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6" name="Explosion 1 5"/>
          <p:cNvSpPr/>
          <p:nvPr/>
        </p:nvSpPr>
        <p:spPr>
          <a:xfrm rot="21128022">
            <a:off x="21149" y="54033"/>
            <a:ext cx="1974497" cy="1038181"/>
          </a:xfrm>
          <a:prstGeom prst="irregularSeal1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6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New!</a:t>
            </a:r>
            <a:endParaRPr lang="en-US" sz="2800" b="1" dirty="0"/>
          </a:p>
        </p:txBody>
      </p:sp>
      <p:pic>
        <p:nvPicPr>
          <p:cNvPr id="9" name="Picture 60" descr="\\Ppdserver\epp.ppd\Internet\WWW\FTBF\M03\Pictures\IMG_0044.JPG"/>
          <p:cNvPicPr>
            <a:picLocks noChangeAspect="1" noChangeArrowheads="1"/>
          </p:cNvPicPr>
          <p:nvPr/>
        </p:nvPicPr>
        <p:blipFill rotWithShape="1">
          <a:blip r:embed="rId3"/>
          <a:srcRect t="18375" r="16827"/>
          <a:stretch/>
        </p:blipFill>
        <p:spPr bwMode="auto">
          <a:xfrm>
            <a:off x="5539099" y="4224263"/>
            <a:ext cx="3474720" cy="25575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Located in </a:t>
            </a:r>
            <a:r>
              <a:rPr lang="en-US" dirty="0" err="1"/>
              <a:t>MTest</a:t>
            </a:r>
            <a:r>
              <a:rPr lang="en-US" dirty="0"/>
              <a:t> </a:t>
            </a:r>
            <a:r>
              <a:rPr lang="en-US" dirty="0" err="1" smtClean="0"/>
              <a:t>beamline</a:t>
            </a:r>
            <a:r>
              <a:rPr lang="en-US" dirty="0" smtClean="0"/>
              <a:t> </a:t>
            </a:r>
            <a:r>
              <a:rPr lang="en-US" dirty="0"/>
              <a:t>upstream of </a:t>
            </a:r>
            <a:r>
              <a:rPr lang="en-US" dirty="0" smtClean="0"/>
              <a:t>pinhole </a:t>
            </a:r>
            <a:r>
              <a:rPr lang="en-US" dirty="0"/>
              <a:t>collimator (</a:t>
            </a:r>
            <a:r>
              <a:rPr lang="en-US" dirty="0" smtClean="0"/>
              <a:t>MT3 Alcove)</a:t>
            </a:r>
          </a:p>
          <a:p>
            <a:r>
              <a:rPr lang="en-US" dirty="0"/>
              <a:t>2.5 </a:t>
            </a:r>
            <a:r>
              <a:rPr lang="en-US" dirty="0" smtClean="0"/>
              <a:t>GHz/cm</a:t>
            </a:r>
            <a:r>
              <a:rPr lang="en-US" baseline="30000" dirty="0" smtClean="0"/>
              <a:t>2 </a:t>
            </a:r>
            <a:r>
              <a:rPr lang="en-US" dirty="0" smtClean="0"/>
              <a:t> Rates for protons</a:t>
            </a:r>
          </a:p>
          <a:p>
            <a:r>
              <a:rPr lang="en-US" dirty="0"/>
              <a:t>Patch </a:t>
            </a:r>
            <a:r>
              <a:rPr lang="en-US" dirty="0" smtClean="0"/>
              <a:t>panels </a:t>
            </a:r>
            <a:r>
              <a:rPr lang="en-US" dirty="0"/>
              <a:t>for </a:t>
            </a:r>
            <a:r>
              <a:rPr lang="en-US" dirty="0" smtClean="0"/>
              <a:t>signal, HV, and network link the </a:t>
            </a:r>
            <a:r>
              <a:rPr lang="en-US" dirty="0"/>
              <a:t>enclosure alcove area </a:t>
            </a:r>
            <a:r>
              <a:rPr lang="en-US" dirty="0" smtClean="0"/>
              <a:t>with </a:t>
            </a:r>
            <a:r>
              <a:rPr lang="en-US" dirty="0"/>
              <a:t>the MS3 service </a:t>
            </a:r>
            <a:r>
              <a:rPr lang="en-US" dirty="0" smtClean="0"/>
              <a:t>Building</a:t>
            </a:r>
          </a:p>
          <a:p>
            <a:r>
              <a:rPr lang="en-US" dirty="0" err="1" smtClean="0"/>
              <a:t>Acnet</a:t>
            </a:r>
            <a:r>
              <a:rPr lang="en-US" dirty="0" smtClean="0"/>
              <a:t> controlled table</a:t>
            </a:r>
          </a:p>
          <a:p>
            <a:r>
              <a:rPr lang="en-US" dirty="0" err="1" smtClean="0"/>
              <a:t>Pions</a:t>
            </a:r>
            <a:r>
              <a:rPr lang="en-US" dirty="0" smtClean="0"/>
              <a:t> also available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2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19050">
            <a:noFill/>
          </a:ln>
        </p:spPr>
        <p:txBody>
          <a:bodyPr/>
          <a:lstStyle/>
          <a:p>
            <a:pPr>
              <a:defRPr/>
            </a:pPr>
            <a:r>
              <a:rPr lang="en-US" dirty="0" smtClean="0"/>
              <a:t>FTBF Summary</a:t>
            </a:r>
            <a:endParaRPr lang="en-US" dirty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en-US" dirty="0" err="1" smtClean="0"/>
              <a:t>Fermilab</a:t>
            </a:r>
            <a:r>
              <a:rPr lang="en-US" altLang="en-US" dirty="0" smtClean="0"/>
              <a:t> Test Beam Facility is an HEP Beam facility for world-wide Detector R&amp;D</a:t>
            </a:r>
          </a:p>
          <a:p>
            <a:r>
              <a:rPr lang="en-US" altLang="en-US" dirty="0" smtClean="0"/>
              <a:t>Extensive facility infrastructure &amp; instrumentation</a:t>
            </a:r>
          </a:p>
          <a:p>
            <a:r>
              <a:rPr lang="en-US" altLang="en-US" dirty="0" smtClean="0"/>
              <a:t>Flexible beam delivery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en-US" altLang="en-US" dirty="0"/>
              <a:t>Protons, </a:t>
            </a:r>
            <a:r>
              <a:rPr lang="en-US" altLang="en-US" dirty="0" err="1"/>
              <a:t>pions</a:t>
            </a:r>
            <a:r>
              <a:rPr lang="en-US" altLang="en-US" dirty="0"/>
              <a:t>, </a:t>
            </a:r>
            <a:r>
              <a:rPr lang="en-US" altLang="en-US" dirty="0" err="1"/>
              <a:t>muons</a:t>
            </a:r>
            <a:r>
              <a:rPr lang="en-US" altLang="en-US" dirty="0"/>
              <a:t>, electrons, </a:t>
            </a:r>
            <a:r>
              <a:rPr lang="en-US" altLang="en-US" dirty="0" err="1"/>
              <a:t>kaons</a:t>
            </a:r>
            <a:endParaRPr lang="en-US" altLang="en-US" dirty="0"/>
          </a:p>
          <a:p>
            <a:pPr lvl="1">
              <a:buSzPct val="90000"/>
              <a:buFont typeface="Wingdings" pitchFamily="2" charset="2"/>
              <a:buChar char="§"/>
            </a:pPr>
            <a:r>
              <a:rPr lang="en-US" altLang="en-US" dirty="0"/>
              <a:t>200 MeV – 120 </a:t>
            </a:r>
            <a:r>
              <a:rPr lang="en-US" altLang="en-US" dirty="0" err="1"/>
              <a:t>GeV</a:t>
            </a:r>
            <a:endParaRPr lang="en-US" altLang="en-US" dirty="0"/>
          </a:p>
          <a:p>
            <a:pPr lvl="1">
              <a:buSzPct val="90000"/>
              <a:buFont typeface="Wingdings" pitchFamily="2" charset="2"/>
              <a:buChar char="§"/>
            </a:pPr>
            <a:r>
              <a:rPr lang="en-US" altLang="en-US" dirty="0"/>
              <a:t>1 – 300 kHz </a:t>
            </a:r>
            <a:r>
              <a:rPr lang="en-US" altLang="en-US" dirty="0" smtClean="0"/>
              <a:t>intensities</a:t>
            </a:r>
          </a:p>
          <a:p>
            <a:r>
              <a:rPr lang="en-US" altLang="en-US" dirty="0" smtClean="0"/>
              <a:t>Beam time available!</a:t>
            </a:r>
            <a:endParaRPr lang="en-US" alt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dirty="0" smtClean="0">
                <a:hlinkClick r:id="rId2"/>
              </a:rPr>
              <a:t>http://www-ppd.fnal.gov/FTBF</a:t>
            </a:r>
            <a:endParaRPr lang="en-US" altLang="en-US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dirty="0" smtClean="0"/>
              <a:t>Become a User</a:t>
            </a:r>
          </a:p>
        </p:txBody>
      </p:sp>
      <p:pic>
        <p:nvPicPr>
          <p:cNvPr id="4098" name="Picture 2" descr="C:\Users\aria\Webpages\FTBF\Other_Files\FTBF_qr_co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9257" y="4800600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167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57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Tertiary Beam Details</a:t>
            </a:r>
          </a:p>
        </p:txBody>
      </p:sp>
      <p:sp>
        <p:nvSpPr>
          <p:cNvPr id="13316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/>
              <a:t>Rates:</a:t>
            </a:r>
            <a:r>
              <a:rPr lang="en-US" dirty="0" smtClean="0"/>
              <a:t> ~200 particles / 4 sec spill (~50 Hz)</a:t>
            </a:r>
          </a:p>
          <a:p>
            <a:pPr>
              <a:defRPr/>
            </a:pPr>
            <a:r>
              <a:rPr lang="en-US" dirty="0" smtClean="0"/>
              <a:t>60% </a:t>
            </a:r>
            <a:r>
              <a:rPr lang="en-US" dirty="0" err="1" smtClean="0"/>
              <a:t>pions</a:t>
            </a:r>
            <a:r>
              <a:rPr lang="en-US" dirty="0" smtClean="0"/>
              <a:t>,  40% protons, </a:t>
            </a:r>
          </a:p>
          <a:p>
            <a:pPr>
              <a:defRPr/>
            </a:pPr>
            <a:r>
              <a:rPr lang="en-US" dirty="0" smtClean="0"/>
              <a:t>very few electrons, </a:t>
            </a:r>
            <a:r>
              <a:rPr lang="en-US" dirty="0" err="1" smtClean="0"/>
              <a:t>kaons</a:t>
            </a:r>
            <a:r>
              <a:rPr lang="en-US" dirty="0" smtClean="0"/>
              <a:t>, and deuterons</a:t>
            </a:r>
          </a:p>
          <a:p>
            <a:pPr eaLnBrk="1" hangingPunct="1">
              <a:defRPr/>
            </a:pPr>
            <a:r>
              <a:rPr lang="en-US" b="1" dirty="0" smtClean="0"/>
              <a:t>Momentum Resolution:</a:t>
            </a:r>
            <a:r>
              <a:rPr lang="en-US" dirty="0" smtClean="0"/>
              <a:t> </a:t>
            </a:r>
            <a:r>
              <a:rPr lang="en-US" dirty="0" err="1" smtClean="0"/>
              <a:t>dp</a:t>
            </a:r>
            <a:r>
              <a:rPr lang="en-US" dirty="0" smtClean="0"/>
              <a:t> = 3%</a:t>
            </a:r>
          </a:p>
          <a:p>
            <a:pPr lvl="1" eaLnBrk="1" hangingPunct="1">
              <a:buFont typeface="Wingdings" pitchFamily="2" charset="2"/>
              <a:buChar char="§"/>
              <a:defRPr/>
            </a:pPr>
            <a:r>
              <a:rPr lang="en-US" sz="2400" dirty="0" smtClean="0"/>
              <a:t>multiple scattering limited for this momentum range</a:t>
            </a:r>
          </a:p>
          <a:p>
            <a:pPr marL="0" indent="-400050">
              <a:defRPr/>
            </a:pPr>
            <a:r>
              <a:rPr lang="en-US" dirty="0" smtClean="0"/>
              <a:t>design momentum is 200MeV minimum</a:t>
            </a:r>
          </a:p>
          <a:p>
            <a:pPr>
              <a:defRPr/>
            </a:pPr>
            <a:endParaRPr lang="en-US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http://www-ppd.fnal.gov/FTBF/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5495BE-A616-43C7-A8D6-6EEC33365B1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59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  <a:normAutofit fontScale="90000"/>
          </a:bodyPr>
          <a:lstStyle/>
          <a:p>
            <a:r>
              <a:rPr lang="en-US" altLang="en-US" dirty="0">
                <a:latin typeface="Helvetica" pitchFamily="123" charset="0"/>
              </a:rPr>
              <a:t>Slow Extraction to </a:t>
            </a:r>
            <a:r>
              <a:rPr lang="en-US" altLang="en-US" dirty="0" err="1" smtClean="0">
                <a:latin typeface="Helvetica" pitchFamily="123" charset="0"/>
              </a:rPr>
              <a:t>MTest</a:t>
            </a:r>
            <a:r>
              <a:rPr lang="en-US" altLang="en-US" dirty="0" smtClean="0">
                <a:latin typeface="Helvetica" pitchFamily="123" charset="0"/>
              </a:rPr>
              <a:t> - </a:t>
            </a:r>
            <a:r>
              <a:rPr lang="en-US" dirty="0"/>
              <a:t>General Beam </a:t>
            </a:r>
            <a:r>
              <a:rPr lang="en-US" dirty="0" smtClean="0"/>
              <a:t>Delivery</a:t>
            </a:r>
            <a:endParaRPr lang="en-US" altLang="en-US" dirty="0" smtClean="0">
              <a:latin typeface="Helvetica" pitchFamily="123" charset="0"/>
            </a:endParaRPr>
          </a:p>
        </p:txBody>
      </p:sp>
      <p:sp>
        <p:nvSpPr>
          <p:cNvPr id="15363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9CE32479-8794-4237-97CA-5FE2A8B55A4B}" type="datetime1">
              <a:rPr lang="en-US" altLang="en-US" sz="900" smtClean="0">
                <a:solidFill>
                  <a:srgbClr val="003087"/>
                </a:solidFill>
                <a:latin typeface="Helvetica" pitchFamily="123" charset="0"/>
              </a:rPr>
              <a:t>6/5/2014</a:t>
            </a:fld>
            <a:endParaRPr lang="en-US" altLang="en-US" sz="900">
              <a:solidFill>
                <a:srgbClr val="003087"/>
              </a:solidFill>
              <a:latin typeface="Helvetica" pitchFamily="123" charset="0"/>
            </a:endParaRPr>
          </a:p>
        </p:txBody>
      </p:sp>
      <p:sp>
        <p:nvSpPr>
          <p:cNvPr id="1536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en-US" sz="900" smtClean="0">
                <a:solidFill>
                  <a:srgbClr val="003087"/>
                </a:solidFill>
                <a:latin typeface="Helvetica" pitchFamily="123" charset="0"/>
              </a:rPr>
              <a:t>Michael Geelhoed | FTBF meeting - FNAL management</a:t>
            </a:r>
            <a:endParaRPr lang="en-US" altLang="en-US" sz="900" b="1" smtClean="0">
              <a:solidFill>
                <a:srgbClr val="003087"/>
              </a:solidFill>
              <a:latin typeface="Helvetica" pitchFamily="123" charset="0"/>
            </a:endParaRPr>
          </a:p>
        </p:txBody>
      </p:sp>
      <p:sp>
        <p:nvSpPr>
          <p:cNvPr id="1536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B59EF54E-6A56-4CA2-B171-E87ED1001825}" type="slidenum">
              <a:rPr lang="en-US" altLang="en-US" sz="900">
                <a:solidFill>
                  <a:srgbClr val="003087"/>
                </a:solidFill>
                <a:latin typeface="Helvetica" pitchFamily="123" charset="0"/>
              </a:rPr>
              <a:pPr eaLnBrk="1" hangingPunct="1"/>
              <a:t>18</a:t>
            </a:fld>
            <a:endParaRPr lang="en-US" altLang="en-US" sz="900">
              <a:solidFill>
                <a:srgbClr val="003087"/>
              </a:solidFill>
              <a:latin typeface="Helvetica" pitchFamily="123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rot="20175153">
            <a:off x="873198" y="522937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c 18"/>
          <p:cNvSpPr/>
          <p:nvPr/>
        </p:nvSpPr>
        <p:spPr>
          <a:xfrm>
            <a:off x="4038600" y="2819400"/>
            <a:ext cx="457200" cy="1524000"/>
          </a:xfrm>
          <a:prstGeom prst="arc">
            <a:avLst>
              <a:gd name="adj1" fmla="val 16200000"/>
              <a:gd name="adj2" fmla="val 1625169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 rot="20045635">
            <a:off x="781997" y="50136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Arc 46"/>
          <p:cNvSpPr/>
          <p:nvPr/>
        </p:nvSpPr>
        <p:spPr>
          <a:xfrm rot="20045635">
            <a:off x="2977060" y="1654752"/>
            <a:ext cx="677272" cy="626630"/>
          </a:xfrm>
          <a:prstGeom prst="arc">
            <a:avLst>
              <a:gd name="adj1" fmla="val 19205075"/>
              <a:gd name="adj2" fmla="val 18265379"/>
            </a:avLst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 rot="14645635">
            <a:off x="102608" y="3495588"/>
            <a:ext cx="3411702" cy="2067064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3741269" y="2632829"/>
            <a:ext cx="516236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Beam is produced from AD’s Proton source which includes three machines. The Source, </a:t>
            </a:r>
            <a:r>
              <a:rPr lang="en-US" sz="1800" dirty="0" err="1" smtClean="0">
                <a:solidFill>
                  <a:schemeClr val="accent6">
                    <a:lumMod val="50000"/>
                  </a:schemeClr>
                </a:solidFill>
              </a:rPr>
              <a:t>Linac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 and the Booster Ring. Depending on the request intensity Booster over laps beam from </a:t>
            </a:r>
            <a:r>
              <a:rPr lang="en-US" sz="1800" dirty="0" err="1" smtClean="0">
                <a:solidFill>
                  <a:schemeClr val="accent6">
                    <a:lumMod val="50000"/>
                  </a:schemeClr>
                </a:solidFill>
              </a:rPr>
              <a:t>Linac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. Each revolution in Booster is called a Turn. </a:t>
            </a:r>
          </a:p>
          <a:p>
            <a:endParaRPr lang="en-US" sz="18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Booster then delivers 8 </a:t>
            </a:r>
            <a:r>
              <a:rPr lang="en-US" sz="1800" dirty="0" err="1" smtClean="0">
                <a:solidFill>
                  <a:schemeClr val="accent6">
                    <a:lumMod val="50000"/>
                  </a:schemeClr>
                </a:solidFill>
              </a:rPr>
              <a:t>GeV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 proton beam to Main Injector in bunches at a maximum of ~84 bunches at a time. This term is called a Batch. </a:t>
            </a:r>
          </a:p>
          <a:p>
            <a:endParaRPr lang="en-US" sz="18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800" i="1" dirty="0" smtClean="0">
                <a:solidFill>
                  <a:schemeClr val="accent6">
                    <a:lumMod val="50000"/>
                  </a:schemeClr>
                </a:solidFill>
              </a:rPr>
              <a:t>Previous runs were partial batching*</a:t>
            </a:r>
            <a:endParaRPr lang="en-US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123950" y="4610100"/>
            <a:ext cx="1443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Main Injector</a:t>
            </a:r>
            <a:endParaRPr lang="en-US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0" name="Oval 59"/>
          <p:cNvSpPr/>
          <p:nvPr/>
        </p:nvSpPr>
        <p:spPr>
          <a:xfrm>
            <a:off x="2897296" y="1538287"/>
            <a:ext cx="822543" cy="822543"/>
          </a:xfrm>
          <a:prstGeom prst="ellipse">
            <a:avLst/>
          </a:prstGeom>
          <a:noFill/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Arc 60"/>
          <p:cNvSpPr/>
          <p:nvPr/>
        </p:nvSpPr>
        <p:spPr>
          <a:xfrm>
            <a:off x="873199" y="1428751"/>
            <a:ext cx="2065566" cy="1589298"/>
          </a:xfrm>
          <a:prstGeom prst="arc">
            <a:avLst>
              <a:gd name="adj1" fmla="val 20850036"/>
              <a:gd name="adj2" fmla="val 6155184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1394601" y="962619"/>
            <a:ext cx="2346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Source </a:t>
            </a:r>
            <a:r>
              <a:rPr lang="en-US" sz="1800" dirty="0" err="1" smtClean="0">
                <a:solidFill>
                  <a:schemeClr val="accent6">
                    <a:lumMod val="50000"/>
                  </a:schemeClr>
                </a:solidFill>
              </a:rPr>
              <a:t>Linac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 &amp; Booster</a:t>
            </a:r>
          </a:p>
        </p:txBody>
      </p:sp>
      <p:cxnSp>
        <p:nvCxnSpPr>
          <p:cNvPr id="63" name="Straight Connector 62"/>
          <p:cNvCxnSpPr>
            <a:stCxn id="60" idx="0"/>
          </p:cNvCxnSpPr>
          <p:nvPr/>
        </p:nvCxnSpPr>
        <p:spPr>
          <a:xfrm flipV="1">
            <a:off x="3308568" y="1105971"/>
            <a:ext cx="967121" cy="432316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 rot="19977471">
            <a:off x="4229999" y="960027"/>
            <a:ext cx="225756" cy="23044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Arc 29"/>
          <p:cNvSpPr/>
          <p:nvPr/>
        </p:nvSpPr>
        <p:spPr>
          <a:xfrm rot="20045635">
            <a:off x="3029640" y="1698968"/>
            <a:ext cx="578032" cy="548951"/>
          </a:xfrm>
          <a:prstGeom prst="arc">
            <a:avLst>
              <a:gd name="adj1" fmla="val 19205075"/>
              <a:gd name="adj2" fmla="val 18265379"/>
            </a:avLst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rc 30"/>
          <p:cNvSpPr/>
          <p:nvPr/>
        </p:nvSpPr>
        <p:spPr>
          <a:xfrm>
            <a:off x="1074774" y="1753252"/>
            <a:ext cx="1725576" cy="1186712"/>
          </a:xfrm>
          <a:prstGeom prst="arc">
            <a:avLst>
              <a:gd name="adj1" fmla="val 745939"/>
              <a:gd name="adj2" fmla="val 6155184"/>
            </a:avLst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980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30" grpId="0" animBg="1"/>
      <p:bldP spid="3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  <a:normAutofit fontScale="90000"/>
          </a:bodyPr>
          <a:lstStyle/>
          <a:p>
            <a:r>
              <a:rPr lang="en-US" altLang="en-US" dirty="0">
                <a:latin typeface="Helvetica" pitchFamily="123" charset="0"/>
              </a:rPr>
              <a:t>Slow Extraction to </a:t>
            </a:r>
            <a:r>
              <a:rPr lang="en-US" altLang="en-US" dirty="0" err="1" smtClean="0">
                <a:latin typeface="Helvetica" pitchFamily="123" charset="0"/>
              </a:rPr>
              <a:t>MTest</a:t>
            </a:r>
            <a:r>
              <a:rPr lang="en-US" altLang="en-US" dirty="0" smtClean="0">
                <a:latin typeface="Helvetica" pitchFamily="123" charset="0"/>
              </a:rPr>
              <a:t> - </a:t>
            </a:r>
            <a:r>
              <a:rPr lang="en-US" dirty="0"/>
              <a:t>General Beam </a:t>
            </a:r>
            <a:r>
              <a:rPr lang="en-US" dirty="0" smtClean="0"/>
              <a:t>Delivery</a:t>
            </a:r>
            <a:endParaRPr lang="en-US" altLang="en-US" dirty="0" smtClean="0">
              <a:latin typeface="Helvetica" pitchFamily="123" charset="0"/>
            </a:endParaRPr>
          </a:p>
        </p:txBody>
      </p:sp>
      <p:sp>
        <p:nvSpPr>
          <p:cNvPr id="15363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9CE32479-8794-4237-97CA-5FE2A8B55A4B}" type="datetime1">
              <a:rPr lang="en-US" altLang="en-US" sz="900" smtClean="0">
                <a:solidFill>
                  <a:srgbClr val="003087"/>
                </a:solidFill>
                <a:latin typeface="Helvetica" pitchFamily="123" charset="0"/>
              </a:rPr>
              <a:t>6/5/2014</a:t>
            </a:fld>
            <a:endParaRPr lang="en-US" altLang="en-US" sz="900">
              <a:solidFill>
                <a:srgbClr val="003087"/>
              </a:solidFill>
              <a:latin typeface="Helvetica" pitchFamily="123" charset="0"/>
            </a:endParaRPr>
          </a:p>
        </p:txBody>
      </p:sp>
      <p:sp>
        <p:nvSpPr>
          <p:cNvPr id="1536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en-US" sz="900" smtClean="0">
                <a:solidFill>
                  <a:srgbClr val="003087"/>
                </a:solidFill>
                <a:latin typeface="Helvetica" pitchFamily="123" charset="0"/>
              </a:rPr>
              <a:t>Michael Geelhoed | FTBF meeting - FNAL management</a:t>
            </a:r>
            <a:endParaRPr lang="en-US" altLang="en-US" sz="900" b="1" smtClean="0">
              <a:solidFill>
                <a:srgbClr val="003087"/>
              </a:solidFill>
              <a:latin typeface="Helvetica" pitchFamily="123" charset="0"/>
            </a:endParaRPr>
          </a:p>
        </p:txBody>
      </p:sp>
      <p:sp>
        <p:nvSpPr>
          <p:cNvPr id="1536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B59EF54E-6A56-4CA2-B171-E87ED1001825}" type="slidenum">
              <a:rPr lang="en-US" altLang="en-US" sz="900">
                <a:solidFill>
                  <a:srgbClr val="003087"/>
                </a:solidFill>
                <a:latin typeface="Helvetica" pitchFamily="123" charset="0"/>
              </a:rPr>
              <a:pPr eaLnBrk="1" hangingPunct="1"/>
              <a:t>19</a:t>
            </a:fld>
            <a:endParaRPr lang="en-US" altLang="en-US" sz="900">
              <a:solidFill>
                <a:srgbClr val="003087"/>
              </a:solidFill>
              <a:latin typeface="Helvetica" pitchFamily="123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rot="20175153">
            <a:off x="873198" y="522937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c 18"/>
          <p:cNvSpPr/>
          <p:nvPr/>
        </p:nvSpPr>
        <p:spPr>
          <a:xfrm>
            <a:off x="4038600" y="2819400"/>
            <a:ext cx="457200" cy="1524000"/>
          </a:xfrm>
          <a:prstGeom prst="arc">
            <a:avLst>
              <a:gd name="adj1" fmla="val 16200000"/>
              <a:gd name="adj2" fmla="val 1625169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 rot="20045635">
            <a:off x="781997" y="50136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rc 40"/>
          <p:cNvSpPr/>
          <p:nvPr/>
        </p:nvSpPr>
        <p:spPr>
          <a:xfrm rot="20045635">
            <a:off x="667327" y="2715437"/>
            <a:ext cx="2282270" cy="3579776"/>
          </a:xfrm>
          <a:prstGeom prst="arc">
            <a:avLst>
              <a:gd name="adj1" fmla="val 18430949"/>
              <a:gd name="adj2" fmla="val 795694"/>
            </a:avLst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rc 41"/>
          <p:cNvSpPr/>
          <p:nvPr/>
        </p:nvSpPr>
        <p:spPr>
          <a:xfrm rot="20045635">
            <a:off x="667326" y="2715437"/>
            <a:ext cx="2282270" cy="3579776"/>
          </a:xfrm>
          <a:prstGeom prst="arc">
            <a:avLst>
              <a:gd name="adj1" fmla="val 961517"/>
              <a:gd name="adj2" fmla="val 4003461"/>
            </a:avLst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c 42"/>
          <p:cNvSpPr/>
          <p:nvPr/>
        </p:nvSpPr>
        <p:spPr>
          <a:xfrm rot="20045635">
            <a:off x="667326" y="2715437"/>
            <a:ext cx="2282270" cy="3579776"/>
          </a:xfrm>
          <a:prstGeom prst="arc">
            <a:avLst>
              <a:gd name="adj1" fmla="val 4125435"/>
              <a:gd name="adj2" fmla="val 6621555"/>
            </a:avLst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Arc 43"/>
          <p:cNvSpPr/>
          <p:nvPr/>
        </p:nvSpPr>
        <p:spPr>
          <a:xfrm rot="20045635">
            <a:off x="667326" y="2715437"/>
            <a:ext cx="2282271" cy="3579776"/>
          </a:xfrm>
          <a:prstGeom prst="arc">
            <a:avLst>
              <a:gd name="adj1" fmla="val 6776245"/>
              <a:gd name="adj2" fmla="val 10053755"/>
            </a:avLst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Arc 44"/>
          <p:cNvSpPr/>
          <p:nvPr/>
        </p:nvSpPr>
        <p:spPr>
          <a:xfrm rot="20045635">
            <a:off x="667326" y="2715437"/>
            <a:ext cx="2282270" cy="3579776"/>
          </a:xfrm>
          <a:prstGeom prst="arc">
            <a:avLst>
              <a:gd name="adj1" fmla="val 10279732"/>
              <a:gd name="adj2" fmla="val 14065531"/>
            </a:avLst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Arc 45"/>
          <p:cNvSpPr/>
          <p:nvPr/>
        </p:nvSpPr>
        <p:spPr>
          <a:xfrm rot="20045635">
            <a:off x="667326" y="2715437"/>
            <a:ext cx="2282270" cy="3579776"/>
          </a:xfrm>
          <a:prstGeom prst="arc">
            <a:avLst>
              <a:gd name="adj1" fmla="val 14293515"/>
              <a:gd name="adj2" fmla="val 16218094"/>
            </a:avLst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 rot="14645635">
            <a:off x="102608" y="3495588"/>
            <a:ext cx="3411702" cy="2067064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3792128" y="3271629"/>
            <a:ext cx="51623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Even though physically  Main Injector can hold 7 Batches, the maximum number is 6. This is because of the abort gap needed for operations.</a:t>
            </a:r>
          </a:p>
          <a:p>
            <a:endParaRPr lang="en-US" sz="18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123950" y="4610100"/>
            <a:ext cx="1443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Main Injector</a:t>
            </a:r>
            <a:endParaRPr lang="en-US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0" name="Oval 59"/>
          <p:cNvSpPr/>
          <p:nvPr/>
        </p:nvSpPr>
        <p:spPr>
          <a:xfrm>
            <a:off x="2897296" y="1538287"/>
            <a:ext cx="822543" cy="822543"/>
          </a:xfrm>
          <a:prstGeom prst="ellipse">
            <a:avLst/>
          </a:prstGeom>
          <a:noFill/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Arc 60"/>
          <p:cNvSpPr/>
          <p:nvPr/>
        </p:nvSpPr>
        <p:spPr>
          <a:xfrm>
            <a:off x="873199" y="1428751"/>
            <a:ext cx="2065566" cy="1589298"/>
          </a:xfrm>
          <a:prstGeom prst="arc">
            <a:avLst>
              <a:gd name="adj1" fmla="val 20850036"/>
              <a:gd name="adj2" fmla="val 6155184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Connector 62"/>
          <p:cNvCxnSpPr>
            <a:stCxn id="60" idx="0"/>
          </p:cNvCxnSpPr>
          <p:nvPr/>
        </p:nvCxnSpPr>
        <p:spPr>
          <a:xfrm flipV="1">
            <a:off x="3308568" y="1105971"/>
            <a:ext cx="967121" cy="432316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394601" y="962619"/>
            <a:ext cx="2346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Source </a:t>
            </a:r>
            <a:r>
              <a:rPr lang="en-US" sz="1800" dirty="0" err="1" smtClean="0">
                <a:solidFill>
                  <a:schemeClr val="accent6">
                    <a:lumMod val="50000"/>
                  </a:schemeClr>
                </a:solidFill>
              </a:rPr>
              <a:t>Linac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 &amp; Booster</a:t>
            </a:r>
          </a:p>
        </p:txBody>
      </p:sp>
      <p:sp>
        <p:nvSpPr>
          <p:cNvPr id="37" name="Rectangle 36"/>
          <p:cNvSpPr/>
          <p:nvPr/>
        </p:nvSpPr>
        <p:spPr>
          <a:xfrm rot="19977471">
            <a:off x="4229999" y="960027"/>
            <a:ext cx="225756" cy="23044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466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http://www-ppd.fnal.gov/FTBF/</a:t>
            </a:r>
          </a:p>
        </p:txBody>
      </p:sp>
      <p:sp>
        <p:nvSpPr>
          <p:cNvPr id="4099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/>
              <a:t>Location</a:t>
            </a:r>
          </a:p>
        </p:txBody>
      </p:sp>
      <p:pic>
        <p:nvPicPr>
          <p:cNvPr id="4100" name="Picture 2" descr="http://www-visualmedia.fnal.gov/VMS_Site/gallery/stillphotos/2006/0100/06-0173-01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97" t="4938" b="24062"/>
          <a:stretch>
            <a:fillRect/>
          </a:stretch>
        </p:blipFill>
        <p:spPr bwMode="auto">
          <a:xfrm>
            <a:off x="152400" y="1295400"/>
            <a:ext cx="7691438" cy="541020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W:\TBFpics\MDB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219200"/>
            <a:ext cx="36576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102" name="TextBox 10"/>
          <p:cNvSpPr txBox="1">
            <a:spLocks noChangeArrowheads="1"/>
          </p:cNvSpPr>
          <p:nvPr/>
        </p:nvSpPr>
        <p:spPr bwMode="auto">
          <a:xfrm>
            <a:off x="4953000" y="838200"/>
            <a:ext cx="3657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US" altLang="en-US"/>
              <a:t>Meson Detector Building – West</a:t>
            </a:r>
          </a:p>
        </p:txBody>
      </p:sp>
      <p:cxnSp>
        <p:nvCxnSpPr>
          <p:cNvPr id="13" name="Straight Arrow Connector 12"/>
          <p:cNvCxnSpPr>
            <a:stCxn id="1029" idx="1"/>
          </p:cNvCxnSpPr>
          <p:nvPr/>
        </p:nvCxnSpPr>
        <p:spPr>
          <a:xfrm rot="10800000" flipV="1">
            <a:off x="4267200" y="2590800"/>
            <a:ext cx="685800" cy="1371600"/>
          </a:xfrm>
          <a:prstGeom prst="straightConnector1">
            <a:avLst/>
          </a:prstGeom>
          <a:ln w="44450">
            <a:solidFill>
              <a:schemeClr val="tx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 descr="W:\TBFpics\TB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3352800"/>
            <a:ext cx="1828800" cy="24378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8" name="Straight Arrow Connector 17"/>
          <p:cNvCxnSpPr/>
          <p:nvPr/>
        </p:nvCxnSpPr>
        <p:spPr>
          <a:xfrm rot="16200000" flipV="1">
            <a:off x="7277100" y="2628900"/>
            <a:ext cx="1143000" cy="304800"/>
          </a:xfrm>
          <a:prstGeom prst="straightConnector1">
            <a:avLst/>
          </a:prstGeom>
          <a:ln w="44450">
            <a:solidFill>
              <a:schemeClr val="tx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6" name="TextBox 10"/>
          <p:cNvSpPr txBox="1">
            <a:spLocks noChangeArrowheads="1"/>
          </p:cNvSpPr>
          <p:nvPr/>
        </p:nvSpPr>
        <p:spPr bwMode="auto">
          <a:xfrm>
            <a:off x="152400" y="925513"/>
            <a:ext cx="4267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/>
              <a:t>Fermi National Accelerator Laboratory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930CAA-54FE-405F-A432-0AB2EF3F601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63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  <a:normAutofit fontScale="90000"/>
          </a:bodyPr>
          <a:lstStyle/>
          <a:p>
            <a:r>
              <a:rPr lang="en-US" altLang="en-US" dirty="0">
                <a:latin typeface="Helvetica" pitchFamily="123" charset="0"/>
              </a:rPr>
              <a:t>Slow Extraction to </a:t>
            </a:r>
            <a:r>
              <a:rPr lang="en-US" altLang="en-US" dirty="0" err="1" smtClean="0">
                <a:latin typeface="Helvetica" pitchFamily="123" charset="0"/>
              </a:rPr>
              <a:t>MTest</a:t>
            </a:r>
            <a:r>
              <a:rPr lang="en-US" altLang="en-US" dirty="0" smtClean="0">
                <a:latin typeface="Helvetica" pitchFamily="123" charset="0"/>
              </a:rPr>
              <a:t> - </a:t>
            </a:r>
            <a:r>
              <a:rPr lang="en-US" dirty="0"/>
              <a:t>General Beam </a:t>
            </a:r>
            <a:r>
              <a:rPr lang="en-US" dirty="0" smtClean="0"/>
              <a:t>Delivery</a:t>
            </a:r>
            <a:endParaRPr lang="en-US" altLang="en-US" dirty="0" smtClean="0">
              <a:latin typeface="Helvetica" pitchFamily="123" charset="0"/>
            </a:endParaRPr>
          </a:p>
        </p:txBody>
      </p:sp>
      <p:sp>
        <p:nvSpPr>
          <p:cNvPr id="15363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9CE32479-8794-4237-97CA-5FE2A8B55A4B}" type="datetime1">
              <a:rPr lang="en-US" altLang="en-US" sz="900" smtClean="0">
                <a:solidFill>
                  <a:srgbClr val="003087"/>
                </a:solidFill>
                <a:latin typeface="Helvetica" pitchFamily="123" charset="0"/>
              </a:rPr>
              <a:t>6/5/2014</a:t>
            </a:fld>
            <a:endParaRPr lang="en-US" altLang="en-US" sz="900">
              <a:solidFill>
                <a:srgbClr val="003087"/>
              </a:solidFill>
              <a:latin typeface="Helvetica" pitchFamily="123" charset="0"/>
            </a:endParaRPr>
          </a:p>
        </p:txBody>
      </p:sp>
      <p:sp>
        <p:nvSpPr>
          <p:cNvPr id="1536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en-US" sz="900" smtClean="0">
                <a:solidFill>
                  <a:srgbClr val="003087"/>
                </a:solidFill>
                <a:latin typeface="Helvetica" pitchFamily="123" charset="0"/>
              </a:rPr>
              <a:t>Michael Geelhoed | FTBF meeting - FNAL management</a:t>
            </a:r>
            <a:endParaRPr lang="en-US" altLang="en-US" sz="900" b="1" smtClean="0">
              <a:solidFill>
                <a:srgbClr val="003087"/>
              </a:solidFill>
              <a:latin typeface="Helvetica" pitchFamily="123" charset="0"/>
            </a:endParaRPr>
          </a:p>
        </p:txBody>
      </p:sp>
      <p:sp>
        <p:nvSpPr>
          <p:cNvPr id="1536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B59EF54E-6A56-4CA2-B171-E87ED1001825}" type="slidenum">
              <a:rPr lang="en-US" altLang="en-US" sz="900">
                <a:solidFill>
                  <a:srgbClr val="003087"/>
                </a:solidFill>
                <a:latin typeface="Helvetica" pitchFamily="123" charset="0"/>
              </a:rPr>
              <a:pPr eaLnBrk="1" hangingPunct="1"/>
              <a:t>20</a:t>
            </a:fld>
            <a:endParaRPr lang="en-US" altLang="en-US" sz="900">
              <a:solidFill>
                <a:srgbClr val="003087"/>
              </a:solidFill>
              <a:latin typeface="Helvetica" pitchFamily="123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rot="20175153">
            <a:off x="873198" y="522937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c 18"/>
          <p:cNvSpPr/>
          <p:nvPr/>
        </p:nvSpPr>
        <p:spPr>
          <a:xfrm>
            <a:off x="4038600" y="2819400"/>
            <a:ext cx="457200" cy="1524000"/>
          </a:xfrm>
          <a:prstGeom prst="arc">
            <a:avLst>
              <a:gd name="adj1" fmla="val 16200000"/>
              <a:gd name="adj2" fmla="val 1625169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 rot="20045635">
            <a:off x="781997" y="50136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 rot="14645635">
            <a:off x="102608" y="3495588"/>
            <a:ext cx="3411702" cy="2067064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3792128" y="3271629"/>
            <a:ext cx="51623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Beam is ramped from 8 to 120 </a:t>
            </a:r>
            <a:r>
              <a:rPr lang="en-US" sz="1800" dirty="0" err="1" smtClean="0">
                <a:solidFill>
                  <a:schemeClr val="accent6">
                    <a:lumMod val="50000"/>
                  </a:schemeClr>
                </a:solidFill>
              </a:rPr>
              <a:t>Gev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 and held at the flattop value and resonantly extracted 4 seconds.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123950" y="4610100"/>
            <a:ext cx="1443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Main Injector</a:t>
            </a:r>
            <a:endParaRPr lang="en-US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0" name="Oval 59"/>
          <p:cNvSpPr/>
          <p:nvPr/>
        </p:nvSpPr>
        <p:spPr>
          <a:xfrm>
            <a:off x="2897296" y="1538287"/>
            <a:ext cx="822543" cy="822543"/>
          </a:xfrm>
          <a:prstGeom prst="ellipse">
            <a:avLst/>
          </a:prstGeom>
          <a:noFill/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Connector 62"/>
          <p:cNvCxnSpPr>
            <a:stCxn id="60" idx="0"/>
          </p:cNvCxnSpPr>
          <p:nvPr/>
        </p:nvCxnSpPr>
        <p:spPr>
          <a:xfrm flipV="1">
            <a:off x="3308568" y="1105971"/>
            <a:ext cx="967121" cy="432316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394601" y="962619"/>
            <a:ext cx="2346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Source </a:t>
            </a:r>
            <a:r>
              <a:rPr lang="en-US" sz="1800" dirty="0" err="1" smtClean="0">
                <a:solidFill>
                  <a:schemeClr val="accent6">
                    <a:lumMod val="50000"/>
                  </a:schemeClr>
                </a:solidFill>
              </a:rPr>
              <a:t>Linac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 &amp; Booster</a:t>
            </a:r>
          </a:p>
        </p:txBody>
      </p:sp>
      <p:sp>
        <p:nvSpPr>
          <p:cNvPr id="37" name="Rectangle 36"/>
          <p:cNvSpPr/>
          <p:nvPr/>
        </p:nvSpPr>
        <p:spPr>
          <a:xfrm rot="19977471">
            <a:off x="4229999" y="960027"/>
            <a:ext cx="225756" cy="23044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 rot="14645635">
            <a:off x="28290" y="3373906"/>
            <a:ext cx="3560342" cy="228227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Arc 46"/>
          <p:cNvSpPr/>
          <p:nvPr/>
        </p:nvSpPr>
        <p:spPr>
          <a:xfrm rot="20045635">
            <a:off x="667326" y="2715437"/>
            <a:ext cx="2282270" cy="3579776"/>
          </a:xfrm>
          <a:prstGeom prst="arc">
            <a:avLst>
              <a:gd name="adj1" fmla="val 16200000"/>
              <a:gd name="adj2" fmla="val 17989252"/>
            </a:avLst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Arc 45"/>
          <p:cNvSpPr/>
          <p:nvPr/>
        </p:nvSpPr>
        <p:spPr>
          <a:xfrm rot="20045635">
            <a:off x="667326" y="2715437"/>
            <a:ext cx="2282270" cy="3579776"/>
          </a:xfrm>
          <a:prstGeom prst="arc">
            <a:avLst>
              <a:gd name="adj1" fmla="val 14100324"/>
              <a:gd name="adj2" fmla="val 16218094"/>
            </a:avLst>
          </a:prstGeom>
          <a:noFill/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Arc 44"/>
          <p:cNvSpPr/>
          <p:nvPr/>
        </p:nvSpPr>
        <p:spPr>
          <a:xfrm rot="20045635">
            <a:off x="667326" y="2715437"/>
            <a:ext cx="2282270" cy="3579776"/>
          </a:xfrm>
          <a:prstGeom prst="arc">
            <a:avLst>
              <a:gd name="adj1" fmla="val 10027551"/>
              <a:gd name="adj2" fmla="val 14162247"/>
            </a:avLst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Arc 43"/>
          <p:cNvSpPr/>
          <p:nvPr/>
        </p:nvSpPr>
        <p:spPr>
          <a:xfrm rot="20045635">
            <a:off x="667326" y="2715437"/>
            <a:ext cx="2282271" cy="3579776"/>
          </a:xfrm>
          <a:prstGeom prst="arc">
            <a:avLst>
              <a:gd name="adj1" fmla="val 6600297"/>
              <a:gd name="adj2" fmla="val 10053755"/>
            </a:avLst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rc 41"/>
          <p:cNvSpPr/>
          <p:nvPr/>
        </p:nvSpPr>
        <p:spPr>
          <a:xfrm rot="20045635">
            <a:off x="667326" y="2715437"/>
            <a:ext cx="2282270" cy="3579776"/>
          </a:xfrm>
          <a:prstGeom prst="arc">
            <a:avLst>
              <a:gd name="adj1" fmla="val 779835"/>
              <a:gd name="adj2" fmla="val 4003461"/>
            </a:avLst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c 42"/>
          <p:cNvSpPr/>
          <p:nvPr/>
        </p:nvSpPr>
        <p:spPr>
          <a:xfrm rot="20045635">
            <a:off x="667326" y="2715437"/>
            <a:ext cx="2282270" cy="3579776"/>
          </a:xfrm>
          <a:prstGeom prst="arc">
            <a:avLst>
              <a:gd name="adj1" fmla="val 4006555"/>
              <a:gd name="adj2" fmla="val 6621555"/>
            </a:avLst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/>
          <p:cNvSpPr/>
          <p:nvPr/>
        </p:nvSpPr>
        <p:spPr>
          <a:xfrm rot="20045635">
            <a:off x="667327" y="2715437"/>
            <a:ext cx="2282270" cy="3579776"/>
          </a:xfrm>
          <a:prstGeom prst="arc">
            <a:avLst>
              <a:gd name="adj1" fmla="val 18009356"/>
              <a:gd name="adj2" fmla="val 795694"/>
            </a:avLst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Arc 60"/>
          <p:cNvSpPr/>
          <p:nvPr/>
        </p:nvSpPr>
        <p:spPr>
          <a:xfrm>
            <a:off x="873199" y="1428751"/>
            <a:ext cx="2065566" cy="1589298"/>
          </a:xfrm>
          <a:prstGeom prst="arc">
            <a:avLst>
              <a:gd name="adj1" fmla="val 20850036"/>
              <a:gd name="adj2" fmla="val 6155184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238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1" presetClass="entr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1" presetClass="entr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1" presetClass="entr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1" presetClass="entr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000"/>
                            </p:stCondLst>
                            <p:childTnLst>
                              <p:par>
                                <p:cTn id="60" presetID="1" presetClass="entr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7" grpId="1" animBg="1"/>
      <p:bldP spid="47" grpId="2" animBg="1"/>
      <p:bldP spid="46" grpId="0" animBg="1"/>
      <p:bldP spid="46" grpId="1" animBg="1"/>
      <p:bldP spid="46" grpId="2" animBg="1"/>
      <p:bldP spid="46" grpId="3" animBg="1"/>
      <p:bldP spid="45" grpId="0" animBg="1"/>
      <p:bldP spid="45" grpId="1" animBg="1"/>
      <p:bldP spid="45" grpId="2" animBg="1"/>
      <p:bldP spid="45" grpId="3" animBg="1"/>
      <p:bldP spid="44" grpId="0" animBg="1"/>
      <p:bldP spid="44" grpId="1" animBg="1"/>
      <p:bldP spid="44" grpId="2" animBg="1"/>
      <p:bldP spid="44" grpId="3" animBg="1"/>
      <p:bldP spid="42" grpId="0" animBg="1"/>
      <p:bldP spid="42" grpId="1" animBg="1"/>
      <p:bldP spid="42" grpId="2" animBg="1"/>
      <p:bldP spid="43" grpId="0" animBg="1"/>
      <p:bldP spid="43" grpId="1" animBg="1"/>
      <p:bldP spid="43" grpId="2" animBg="1"/>
      <p:bldP spid="43" grpId="3" animBg="1"/>
      <p:bldP spid="41" grpId="0" animBg="1"/>
      <p:bldP spid="41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  <a:normAutofit fontScale="90000"/>
          </a:bodyPr>
          <a:lstStyle/>
          <a:p>
            <a:r>
              <a:rPr lang="en-US" altLang="en-US" dirty="0">
                <a:latin typeface="Helvetica" pitchFamily="123" charset="0"/>
              </a:rPr>
              <a:t>Slow Extraction to </a:t>
            </a:r>
            <a:r>
              <a:rPr lang="en-US" altLang="en-US" dirty="0" err="1">
                <a:latin typeface="Helvetica" pitchFamily="123" charset="0"/>
              </a:rPr>
              <a:t>MTest</a:t>
            </a:r>
            <a:r>
              <a:rPr lang="en-US" altLang="en-US" dirty="0">
                <a:latin typeface="Helvetica" pitchFamily="123" charset="0"/>
              </a:rPr>
              <a:t> - </a:t>
            </a:r>
            <a:r>
              <a:rPr lang="en-US" dirty="0"/>
              <a:t>General Beam Delivery</a:t>
            </a:r>
            <a:endParaRPr lang="en-US" altLang="en-US" dirty="0" smtClean="0">
              <a:latin typeface="Helvetica" pitchFamily="123" charset="0"/>
            </a:endParaRPr>
          </a:p>
        </p:txBody>
      </p:sp>
      <p:sp>
        <p:nvSpPr>
          <p:cNvPr id="15363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9CE32479-8794-4237-97CA-5FE2A8B55A4B}" type="datetime1">
              <a:rPr lang="en-US" altLang="en-US" sz="900" smtClean="0">
                <a:solidFill>
                  <a:srgbClr val="003087"/>
                </a:solidFill>
                <a:latin typeface="Helvetica" pitchFamily="123" charset="0"/>
              </a:rPr>
              <a:t>6/5/2014</a:t>
            </a:fld>
            <a:endParaRPr lang="en-US" altLang="en-US" sz="900">
              <a:solidFill>
                <a:srgbClr val="003087"/>
              </a:solidFill>
              <a:latin typeface="Helvetica" pitchFamily="123" charset="0"/>
            </a:endParaRPr>
          </a:p>
        </p:txBody>
      </p:sp>
      <p:sp>
        <p:nvSpPr>
          <p:cNvPr id="1536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en-US" sz="900" smtClean="0">
                <a:solidFill>
                  <a:srgbClr val="003087"/>
                </a:solidFill>
                <a:latin typeface="Helvetica" pitchFamily="123" charset="0"/>
              </a:rPr>
              <a:t>Michael Geelhoed | FTBF meeting - FNAL management</a:t>
            </a:r>
            <a:endParaRPr lang="en-US" altLang="en-US" sz="900" b="1" smtClean="0">
              <a:solidFill>
                <a:srgbClr val="003087"/>
              </a:solidFill>
              <a:latin typeface="Helvetica" pitchFamily="123" charset="0"/>
            </a:endParaRPr>
          </a:p>
        </p:txBody>
      </p:sp>
      <p:sp>
        <p:nvSpPr>
          <p:cNvPr id="1536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B59EF54E-6A56-4CA2-B171-E87ED1001825}" type="slidenum">
              <a:rPr lang="en-US" altLang="en-US" sz="900">
                <a:solidFill>
                  <a:srgbClr val="003087"/>
                </a:solidFill>
                <a:latin typeface="Helvetica" pitchFamily="123" charset="0"/>
              </a:rPr>
              <a:pPr eaLnBrk="1" hangingPunct="1"/>
              <a:t>21</a:t>
            </a:fld>
            <a:endParaRPr lang="en-US" altLang="en-US" sz="900">
              <a:solidFill>
                <a:srgbClr val="003087"/>
              </a:solidFill>
              <a:latin typeface="Helvetica" pitchFamily="123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rot="20175153">
            <a:off x="873198" y="522937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c 18"/>
          <p:cNvSpPr/>
          <p:nvPr/>
        </p:nvSpPr>
        <p:spPr>
          <a:xfrm>
            <a:off x="4038600" y="2819400"/>
            <a:ext cx="457200" cy="1524000"/>
          </a:xfrm>
          <a:prstGeom prst="arc">
            <a:avLst>
              <a:gd name="adj1" fmla="val 16200000"/>
              <a:gd name="adj2" fmla="val 1625169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>
            <a:off x="4988637" y="364211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2733675" y="1243012"/>
            <a:ext cx="0" cy="4872038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4980700" y="1219200"/>
            <a:ext cx="0" cy="489585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3290886" y="1172765"/>
            <a:ext cx="1102520" cy="4847035"/>
            <a:chOff x="3290886" y="1172765"/>
            <a:chExt cx="1102520" cy="4847035"/>
          </a:xfrm>
        </p:grpSpPr>
        <p:cxnSp>
          <p:nvCxnSpPr>
            <p:cNvPr id="94" name="Straight Connector 93"/>
            <p:cNvCxnSpPr/>
            <p:nvPr/>
          </p:nvCxnSpPr>
          <p:spPr>
            <a:xfrm flipH="1">
              <a:off x="3290886" y="1172765"/>
              <a:ext cx="152400" cy="454820"/>
            </a:xfrm>
            <a:prstGeom prst="line">
              <a:avLst/>
            </a:prstGeom>
            <a:ln w="63500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3929062" y="5229379"/>
              <a:ext cx="464344" cy="790421"/>
            </a:xfrm>
            <a:prstGeom prst="line">
              <a:avLst/>
            </a:prstGeom>
            <a:ln w="63500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 flipV="1">
              <a:off x="3290886" y="1627586"/>
              <a:ext cx="1102520" cy="3601793"/>
            </a:xfrm>
            <a:prstGeom prst="line">
              <a:avLst/>
            </a:prstGeom>
            <a:ln w="63500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6" name="Straight Connector 85"/>
          <p:cNvCxnSpPr/>
          <p:nvPr/>
        </p:nvCxnSpPr>
        <p:spPr>
          <a:xfrm flipH="1">
            <a:off x="4161234" y="1971679"/>
            <a:ext cx="139303" cy="2447921"/>
          </a:xfrm>
          <a:prstGeom prst="line">
            <a:avLst/>
          </a:prstGeom>
          <a:ln w="9525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407204" y="1719265"/>
            <a:ext cx="3569483" cy="511829"/>
            <a:chOff x="407204" y="1719265"/>
            <a:chExt cx="3569483" cy="511829"/>
          </a:xfrm>
        </p:grpSpPr>
        <p:cxnSp>
          <p:nvCxnSpPr>
            <p:cNvPr id="70" name="Straight Connector 69"/>
            <p:cNvCxnSpPr/>
            <p:nvPr/>
          </p:nvCxnSpPr>
          <p:spPr>
            <a:xfrm>
              <a:off x="2943224" y="1719265"/>
              <a:ext cx="500062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2943224" y="2224092"/>
              <a:ext cx="500062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2943224" y="1719265"/>
              <a:ext cx="0" cy="504826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3443286" y="1719265"/>
              <a:ext cx="533401" cy="252414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flipV="1">
              <a:off x="3443286" y="1971679"/>
              <a:ext cx="533401" cy="252414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104"/>
            <p:cNvSpPr txBox="1"/>
            <p:nvPr/>
          </p:nvSpPr>
          <p:spPr>
            <a:xfrm>
              <a:off x="407204" y="1769429"/>
              <a:ext cx="23264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</a:rPr>
                <a:t>Field Free Region</a:t>
              </a:r>
              <a:endParaRPr lang="en-US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929062" y="3211448"/>
            <a:ext cx="3845950" cy="1131952"/>
            <a:chOff x="4038600" y="3211448"/>
            <a:chExt cx="3845950" cy="1131952"/>
          </a:xfrm>
        </p:grpSpPr>
        <p:cxnSp>
          <p:nvCxnSpPr>
            <p:cNvPr id="43" name="Straight Connector 42"/>
            <p:cNvCxnSpPr/>
            <p:nvPr/>
          </p:nvCxnSpPr>
          <p:spPr>
            <a:xfrm>
              <a:off x="4154193" y="3814839"/>
              <a:ext cx="113007" cy="52856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4038600" y="3211448"/>
              <a:ext cx="86812" cy="43406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/>
            <p:cNvSpPr txBox="1"/>
            <p:nvPr/>
          </p:nvSpPr>
          <p:spPr>
            <a:xfrm>
              <a:off x="5169704" y="3709987"/>
              <a:ext cx="27148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</a:rPr>
                <a:t>2 Electrostatic Septa</a:t>
              </a:r>
              <a:endParaRPr lang="en-US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cxnSp>
        <p:nvCxnSpPr>
          <p:cNvPr id="27" name="Straight Connector 26"/>
          <p:cNvCxnSpPr/>
          <p:nvPr/>
        </p:nvCxnSpPr>
        <p:spPr>
          <a:xfrm flipH="1" flipV="1">
            <a:off x="3443286" y="1172765"/>
            <a:ext cx="80964" cy="4847035"/>
          </a:xfrm>
          <a:prstGeom prst="line">
            <a:avLst/>
          </a:prstGeom>
          <a:ln w="635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4038600" y="1243012"/>
            <a:ext cx="2994207" cy="1423988"/>
            <a:chOff x="4038600" y="1243012"/>
            <a:chExt cx="2994207" cy="1423988"/>
          </a:xfrm>
        </p:grpSpPr>
        <p:sp>
          <p:nvSpPr>
            <p:cNvPr id="15368" name="TextBox 15367"/>
            <p:cNvSpPr txBox="1"/>
            <p:nvPr/>
          </p:nvSpPr>
          <p:spPr>
            <a:xfrm>
              <a:off x="5327468" y="1845472"/>
              <a:ext cx="17053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</a:rPr>
                <a:t>Field Region</a:t>
              </a:r>
              <a:endParaRPr lang="en-US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4038600" y="1243012"/>
              <a:ext cx="550986" cy="1423988"/>
              <a:chOff x="4038600" y="1243012"/>
              <a:chExt cx="550986" cy="1423988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4038600" y="1243012"/>
                <a:ext cx="523875" cy="1423988"/>
              </a:xfrm>
              <a:prstGeom prst="rect">
                <a:avLst/>
              </a:prstGeom>
              <a:noFill/>
              <a:ln w="254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" name="Straight Arrow Connector 5"/>
              <p:cNvCxnSpPr/>
              <p:nvPr/>
            </p:nvCxnSpPr>
            <p:spPr>
              <a:xfrm>
                <a:off x="4048771" y="1400175"/>
                <a:ext cx="523875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>
                <a:off x="4048771" y="1627586"/>
                <a:ext cx="540815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>
                <a:off x="4038600" y="1924053"/>
                <a:ext cx="534046" cy="1667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/>
              <p:nvPr/>
            </p:nvCxnSpPr>
            <p:spPr>
              <a:xfrm>
                <a:off x="4060302" y="2224091"/>
                <a:ext cx="519113" cy="700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>
                <a:off x="4038600" y="2495550"/>
                <a:ext cx="540814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" name="TextBox 20"/>
          <p:cNvSpPr txBox="1"/>
          <p:nvPr/>
        </p:nvSpPr>
        <p:spPr>
          <a:xfrm>
            <a:off x="407204" y="5848350"/>
            <a:ext cx="10074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Not to scale*</a:t>
            </a:r>
            <a:endParaRPr lang="en-US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997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  <a:normAutofit fontScale="90000"/>
          </a:bodyPr>
          <a:lstStyle/>
          <a:p>
            <a:r>
              <a:rPr lang="en-US" altLang="en-US" dirty="0">
                <a:latin typeface="Helvetica" pitchFamily="123" charset="0"/>
              </a:rPr>
              <a:t>Slow Extraction to </a:t>
            </a:r>
            <a:r>
              <a:rPr lang="en-US" altLang="en-US" dirty="0" err="1" smtClean="0">
                <a:latin typeface="Helvetica" pitchFamily="123" charset="0"/>
              </a:rPr>
              <a:t>MTest</a:t>
            </a:r>
            <a:r>
              <a:rPr lang="en-US" altLang="en-US" dirty="0" smtClean="0">
                <a:latin typeface="Helvetica" pitchFamily="123" charset="0"/>
              </a:rPr>
              <a:t> - </a:t>
            </a:r>
            <a:r>
              <a:rPr lang="en-US" dirty="0"/>
              <a:t>General Beam </a:t>
            </a:r>
            <a:r>
              <a:rPr lang="en-US" dirty="0" smtClean="0"/>
              <a:t>Delivery</a:t>
            </a:r>
            <a:endParaRPr lang="en-US" altLang="en-US" dirty="0" smtClean="0">
              <a:latin typeface="Helvetica" pitchFamily="123" charset="0"/>
            </a:endParaRPr>
          </a:p>
        </p:txBody>
      </p:sp>
      <p:sp>
        <p:nvSpPr>
          <p:cNvPr id="15363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9CE32479-8794-4237-97CA-5FE2A8B55A4B}" type="datetime1">
              <a:rPr lang="en-US" altLang="en-US" sz="900" smtClean="0">
                <a:solidFill>
                  <a:srgbClr val="003087"/>
                </a:solidFill>
                <a:latin typeface="Helvetica" pitchFamily="123" charset="0"/>
              </a:rPr>
              <a:t>6/5/2014</a:t>
            </a:fld>
            <a:endParaRPr lang="en-US" altLang="en-US" sz="900">
              <a:solidFill>
                <a:srgbClr val="003087"/>
              </a:solidFill>
              <a:latin typeface="Helvetica" pitchFamily="123" charset="0"/>
            </a:endParaRPr>
          </a:p>
        </p:txBody>
      </p:sp>
      <p:sp>
        <p:nvSpPr>
          <p:cNvPr id="1536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en-US" sz="900" smtClean="0">
                <a:solidFill>
                  <a:srgbClr val="003087"/>
                </a:solidFill>
                <a:latin typeface="Helvetica" pitchFamily="123" charset="0"/>
              </a:rPr>
              <a:t>Michael Geelhoed | FTBF meeting - FNAL management</a:t>
            </a:r>
            <a:endParaRPr lang="en-US" altLang="en-US" sz="900" b="1" smtClean="0">
              <a:solidFill>
                <a:srgbClr val="003087"/>
              </a:solidFill>
              <a:latin typeface="Helvetica" pitchFamily="123" charset="0"/>
            </a:endParaRPr>
          </a:p>
        </p:txBody>
      </p:sp>
      <p:sp>
        <p:nvSpPr>
          <p:cNvPr id="1536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B59EF54E-6A56-4CA2-B171-E87ED1001825}" type="slidenum">
              <a:rPr lang="en-US" altLang="en-US" sz="900">
                <a:solidFill>
                  <a:srgbClr val="003087"/>
                </a:solidFill>
                <a:latin typeface="Helvetica" pitchFamily="123" charset="0"/>
              </a:rPr>
              <a:pPr eaLnBrk="1" hangingPunct="1"/>
              <a:t>22</a:t>
            </a:fld>
            <a:endParaRPr lang="en-US" altLang="en-US" sz="900">
              <a:solidFill>
                <a:srgbClr val="003087"/>
              </a:solidFill>
              <a:latin typeface="Helvetica" pitchFamily="123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rot="20175153">
            <a:off x="873198" y="522937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c 18"/>
          <p:cNvSpPr/>
          <p:nvPr/>
        </p:nvSpPr>
        <p:spPr>
          <a:xfrm>
            <a:off x="4038600" y="2819400"/>
            <a:ext cx="457200" cy="1524000"/>
          </a:xfrm>
          <a:prstGeom prst="arc">
            <a:avLst>
              <a:gd name="adj1" fmla="val 16200000"/>
              <a:gd name="adj2" fmla="val 1625169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 rot="20045635">
            <a:off x="781997" y="50136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rc 40"/>
          <p:cNvSpPr/>
          <p:nvPr/>
        </p:nvSpPr>
        <p:spPr>
          <a:xfrm rot="20045635">
            <a:off x="667327" y="2715437"/>
            <a:ext cx="2282270" cy="3579776"/>
          </a:xfrm>
          <a:prstGeom prst="arc">
            <a:avLst>
              <a:gd name="adj1" fmla="val 18430949"/>
              <a:gd name="adj2" fmla="val 795694"/>
            </a:avLst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rc 41"/>
          <p:cNvSpPr/>
          <p:nvPr/>
        </p:nvSpPr>
        <p:spPr>
          <a:xfrm rot="20045635">
            <a:off x="667326" y="2715437"/>
            <a:ext cx="2282270" cy="3579776"/>
          </a:xfrm>
          <a:prstGeom prst="arc">
            <a:avLst>
              <a:gd name="adj1" fmla="val 16391392"/>
              <a:gd name="adj2" fmla="val 18284290"/>
            </a:avLst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c 42"/>
          <p:cNvSpPr/>
          <p:nvPr/>
        </p:nvSpPr>
        <p:spPr>
          <a:xfrm rot="20045635">
            <a:off x="667326" y="2715437"/>
            <a:ext cx="2282270" cy="3579776"/>
          </a:xfrm>
          <a:prstGeom prst="arc">
            <a:avLst>
              <a:gd name="adj1" fmla="val 4125435"/>
              <a:gd name="adj2" fmla="val 6621555"/>
            </a:avLst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Arc 43"/>
          <p:cNvSpPr/>
          <p:nvPr/>
        </p:nvSpPr>
        <p:spPr>
          <a:xfrm rot="20045635">
            <a:off x="667326" y="2715437"/>
            <a:ext cx="2282271" cy="3579776"/>
          </a:xfrm>
          <a:prstGeom prst="arc">
            <a:avLst>
              <a:gd name="adj1" fmla="val 6776245"/>
              <a:gd name="adj2" fmla="val 10053755"/>
            </a:avLst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Arc 44"/>
          <p:cNvSpPr/>
          <p:nvPr/>
        </p:nvSpPr>
        <p:spPr>
          <a:xfrm rot="20045635">
            <a:off x="667326" y="2715437"/>
            <a:ext cx="2282270" cy="3579776"/>
          </a:xfrm>
          <a:prstGeom prst="arc">
            <a:avLst>
              <a:gd name="adj1" fmla="val 10279732"/>
              <a:gd name="adj2" fmla="val 14065531"/>
            </a:avLst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Arc 45"/>
          <p:cNvSpPr/>
          <p:nvPr/>
        </p:nvSpPr>
        <p:spPr>
          <a:xfrm rot="20045635">
            <a:off x="667326" y="2715437"/>
            <a:ext cx="2282270" cy="3579776"/>
          </a:xfrm>
          <a:prstGeom prst="arc">
            <a:avLst>
              <a:gd name="adj1" fmla="val 14293515"/>
              <a:gd name="adj2" fmla="val 16218094"/>
            </a:avLst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 rot="14645635">
            <a:off x="102608" y="3495588"/>
            <a:ext cx="3411702" cy="2067064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>
            <a:stCxn id="48" idx="3"/>
          </p:cNvCxnSpPr>
          <p:nvPr/>
        </p:nvCxnSpPr>
        <p:spPr>
          <a:xfrm flipV="1">
            <a:off x="2992831" y="4529120"/>
            <a:ext cx="274244" cy="765716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Arc 4"/>
          <p:cNvSpPr/>
          <p:nvPr/>
        </p:nvSpPr>
        <p:spPr>
          <a:xfrm>
            <a:off x="3095625" y="1762125"/>
            <a:ext cx="4010025" cy="4010025"/>
          </a:xfrm>
          <a:prstGeom prst="arc">
            <a:avLst>
              <a:gd name="adj1" fmla="val 9382238"/>
              <a:gd name="adj2" fmla="val 15039504"/>
            </a:avLst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5" idx="2"/>
          </p:cNvCxnSpPr>
          <p:nvPr/>
        </p:nvCxnSpPr>
        <p:spPr>
          <a:xfrm flipV="1">
            <a:off x="4436578" y="1762125"/>
            <a:ext cx="2269022" cy="11316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4436578" y="1647825"/>
            <a:ext cx="811697" cy="22860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5248275" y="1428750"/>
            <a:ext cx="866775" cy="219075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V="1">
            <a:off x="5248275" y="1295400"/>
            <a:ext cx="628407" cy="352425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792128" y="3271629"/>
            <a:ext cx="516236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Beam is extracted from the MI52 area transported</a:t>
            </a:r>
          </a:p>
          <a:p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through the P1 P2 and P3 (Main Ring remnant)</a:t>
            </a:r>
          </a:p>
          <a:p>
            <a:r>
              <a:rPr lang="en-US" sz="1800" dirty="0" err="1" smtClean="0">
                <a:solidFill>
                  <a:schemeClr val="accent6">
                    <a:lumMod val="50000"/>
                  </a:schemeClr>
                </a:solidFill>
              </a:rPr>
              <a:t>Beamlines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 to Switchyard. In Switchyard electrostatic</a:t>
            </a:r>
          </a:p>
          <a:p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Septa split beam twice. First split beam to Neutrino </a:t>
            </a:r>
            <a:r>
              <a:rPr lang="en-US" sz="1800" dirty="0" err="1" smtClean="0">
                <a:solidFill>
                  <a:schemeClr val="accent6">
                    <a:lumMod val="50000"/>
                  </a:schemeClr>
                </a:solidFill>
              </a:rPr>
              <a:t>Muon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 and Meson, the second splits the Meson beam between </a:t>
            </a:r>
            <a:r>
              <a:rPr lang="en-US" sz="1800" dirty="0" err="1" smtClean="0">
                <a:solidFill>
                  <a:schemeClr val="accent6">
                    <a:lumMod val="50000"/>
                  </a:schemeClr>
                </a:solidFill>
              </a:rPr>
              <a:t>MTest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 and </a:t>
            </a:r>
            <a:r>
              <a:rPr lang="en-US" sz="1800" dirty="0" err="1" smtClean="0">
                <a:solidFill>
                  <a:schemeClr val="accent6">
                    <a:lumMod val="50000"/>
                  </a:schemeClr>
                </a:solidFill>
              </a:rPr>
              <a:t>MCenter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301913" y="2851666"/>
            <a:ext cx="4988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P3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250436" y="4727312"/>
            <a:ext cx="885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P1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198432" y="3950732"/>
            <a:ext cx="885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P2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123950" y="4610100"/>
            <a:ext cx="1443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Main Injector</a:t>
            </a:r>
            <a:endParaRPr lang="en-US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450013" y="1048829"/>
            <a:ext cx="1010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accent6">
                    <a:lumMod val="50000"/>
                  </a:schemeClr>
                </a:solidFill>
              </a:rPr>
              <a:t>MCenter</a:t>
            </a:r>
            <a:endParaRPr lang="en-US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886575" y="1471612"/>
            <a:ext cx="16930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Neutrino </a:t>
            </a:r>
            <a:r>
              <a:rPr lang="en-US" sz="1800" dirty="0" err="1" smtClean="0">
                <a:solidFill>
                  <a:schemeClr val="accent6">
                    <a:lumMod val="50000"/>
                  </a:schemeClr>
                </a:solidFill>
              </a:rPr>
              <a:t>Muon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r>
              <a:rPr lang="en-US" sz="1800" dirty="0" err="1" smtClean="0">
                <a:solidFill>
                  <a:schemeClr val="accent6">
                    <a:lumMod val="50000"/>
                  </a:schemeClr>
                </a:solidFill>
              </a:rPr>
              <a:t>SeaQuest</a:t>
            </a:r>
            <a:endParaRPr lang="en-US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405508" y="921305"/>
            <a:ext cx="753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accent6">
                    <a:lumMod val="50000"/>
                  </a:schemeClr>
                </a:solidFill>
              </a:rPr>
              <a:t>MTest</a:t>
            </a:r>
            <a:endParaRPr lang="en-US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0" name="Oval 59"/>
          <p:cNvSpPr/>
          <p:nvPr/>
        </p:nvSpPr>
        <p:spPr>
          <a:xfrm>
            <a:off x="2897296" y="1538287"/>
            <a:ext cx="822543" cy="822543"/>
          </a:xfrm>
          <a:prstGeom prst="ellipse">
            <a:avLst/>
          </a:prstGeom>
          <a:noFill/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Arc 60"/>
          <p:cNvSpPr/>
          <p:nvPr/>
        </p:nvSpPr>
        <p:spPr>
          <a:xfrm>
            <a:off x="873199" y="1428751"/>
            <a:ext cx="2065566" cy="1589298"/>
          </a:xfrm>
          <a:prstGeom prst="arc">
            <a:avLst>
              <a:gd name="adj1" fmla="val 20850036"/>
              <a:gd name="adj2" fmla="val 6155184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Connector 62"/>
          <p:cNvCxnSpPr>
            <a:stCxn id="60" idx="0"/>
          </p:cNvCxnSpPr>
          <p:nvPr/>
        </p:nvCxnSpPr>
        <p:spPr>
          <a:xfrm flipV="1">
            <a:off x="3308568" y="1105971"/>
            <a:ext cx="967121" cy="432316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394601" y="962619"/>
            <a:ext cx="2346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Source </a:t>
            </a:r>
            <a:r>
              <a:rPr lang="en-US" sz="1800" dirty="0" err="1" smtClean="0">
                <a:solidFill>
                  <a:schemeClr val="accent6">
                    <a:lumMod val="50000"/>
                  </a:schemeClr>
                </a:solidFill>
              </a:rPr>
              <a:t>Linac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 &amp; Booster</a:t>
            </a:r>
          </a:p>
        </p:txBody>
      </p:sp>
      <p:sp>
        <p:nvSpPr>
          <p:cNvPr id="37" name="Rectangle 36"/>
          <p:cNvSpPr/>
          <p:nvPr/>
        </p:nvSpPr>
        <p:spPr>
          <a:xfrm rot="19977471">
            <a:off x="4229999" y="960027"/>
            <a:ext cx="225756" cy="23044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8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  <a:normAutofit fontScale="90000"/>
          </a:bodyPr>
          <a:lstStyle/>
          <a:p>
            <a:r>
              <a:rPr lang="en-US" altLang="en-US" dirty="0">
                <a:latin typeface="Helvetica" pitchFamily="123" charset="0"/>
              </a:rPr>
              <a:t>Slow Extraction to </a:t>
            </a:r>
            <a:r>
              <a:rPr lang="en-US" altLang="en-US" dirty="0" err="1">
                <a:latin typeface="Helvetica" pitchFamily="123" charset="0"/>
              </a:rPr>
              <a:t>MTest</a:t>
            </a:r>
            <a:r>
              <a:rPr lang="en-US" altLang="en-US" dirty="0">
                <a:latin typeface="Helvetica" pitchFamily="123" charset="0"/>
              </a:rPr>
              <a:t> </a:t>
            </a:r>
            <a:r>
              <a:rPr lang="en-US" altLang="en-US" dirty="0" smtClean="0">
                <a:latin typeface="Helvetica" pitchFamily="123" charset="0"/>
              </a:rPr>
              <a:t>– </a:t>
            </a:r>
            <a:r>
              <a:rPr lang="en-US" dirty="0" smtClean="0"/>
              <a:t>Running Modes</a:t>
            </a:r>
            <a:endParaRPr lang="en-US" altLang="en-US" dirty="0" smtClean="0">
              <a:latin typeface="Helvetica" pitchFamily="123" charset="0"/>
            </a:endParaRPr>
          </a:p>
        </p:txBody>
      </p:sp>
      <p:sp>
        <p:nvSpPr>
          <p:cNvPr id="15363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9CE32479-8794-4237-97CA-5FE2A8B55A4B}" type="datetime1">
              <a:rPr lang="en-US" altLang="en-US" sz="900" smtClean="0">
                <a:solidFill>
                  <a:srgbClr val="003087"/>
                </a:solidFill>
                <a:latin typeface="Helvetica" pitchFamily="123" charset="0"/>
              </a:rPr>
              <a:t>6/5/2014</a:t>
            </a:fld>
            <a:endParaRPr lang="en-US" altLang="en-US" sz="900">
              <a:solidFill>
                <a:srgbClr val="003087"/>
              </a:solidFill>
              <a:latin typeface="Helvetica" pitchFamily="123" charset="0"/>
            </a:endParaRPr>
          </a:p>
        </p:txBody>
      </p:sp>
      <p:sp>
        <p:nvSpPr>
          <p:cNvPr id="1536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en-US" sz="900" smtClean="0">
                <a:solidFill>
                  <a:srgbClr val="003087"/>
                </a:solidFill>
                <a:latin typeface="Helvetica" pitchFamily="123" charset="0"/>
              </a:rPr>
              <a:t>Michael Geelhoed | FTBF meeting - FNAL management</a:t>
            </a:r>
            <a:endParaRPr lang="en-US" altLang="en-US" sz="900" b="1" smtClean="0">
              <a:solidFill>
                <a:srgbClr val="003087"/>
              </a:solidFill>
              <a:latin typeface="Helvetica" pitchFamily="123" charset="0"/>
            </a:endParaRPr>
          </a:p>
        </p:txBody>
      </p:sp>
      <p:sp>
        <p:nvSpPr>
          <p:cNvPr id="1536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B59EF54E-6A56-4CA2-B171-E87ED1001825}" type="slidenum">
              <a:rPr lang="en-US" altLang="en-US" sz="900">
                <a:solidFill>
                  <a:srgbClr val="003087"/>
                </a:solidFill>
                <a:latin typeface="Helvetica" pitchFamily="123" charset="0"/>
              </a:rPr>
              <a:pPr eaLnBrk="1" hangingPunct="1"/>
              <a:t>23</a:t>
            </a:fld>
            <a:endParaRPr lang="en-US" altLang="en-US" sz="900">
              <a:solidFill>
                <a:srgbClr val="003087"/>
              </a:solidFill>
              <a:latin typeface="Helvetica" pitchFamily="123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rot="20175153">
            <a:off x="873198" y="522937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c 18"/>
          <p:cNvSpPr/>
          <p:nvPr/>
        </p:nvSpPr>
        <p:spPr>
          <a:xfrm>
            <a:off x="4038600" y="2819400"/>
            <a:ext cx="457200" cy="1524000"/>
          </a:xfrm>
          <a:prstGeom prst="arc">
            <a:avLst>
              <a:gd name="adj1" fmla="val 16200000"/>
              <a:gd name="adj2" fmla="val 1625169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>
            <a:off x="4988637" y="364211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604724" y="996077"/>
            <a:ext cx="7324951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>
                <a:solidFill>
                  <a:schemeClr val="accent6">
                    <a:lumMod val="50000"/>
                  </a:schemeClr>
                </a:solidFill>
              </a:rPr>
              <a:t>Key Requirements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120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Gev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Proton Mode 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 M01 target in place for attenuation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MT3 Pinhole Collimator for attenuation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sz="1800" dirty="0" err="1" smtClean="0">
                <a:solidFill>
                  <a:schemeClr val="accent6">
                    <a:lumMod val="50000"/>
                  </a:schemeClr>
                </a:solidFill>
              </a:rPr>
              <a:t>Quadrupole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 magnets off for larger spot size</a:t>
            </a:r>
          </a:p>
          <a:p>
            <a:pPr lvl="1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	</a:t>
            </a: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Low Energy Pion Mode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MT4 target in place for production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MT3 Pinhole Collimator 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out for 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transmission 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sz="1800" dirty="0" err="1" smtClean="0">
                <a:solidFill>
                  <a:schemeClr val="accent6">
                    <a:lumMod val="50000"/>
                  </a:schemeClr>
                </a:solidFill>
              </a:rPr>
              <a:t>Quadrupole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 magnets specific settings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High Energy Pion Mode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M01 target in place for production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MT3 Pinhole Collimator out for transmission 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sz="1800" dirty="0" err="1" smtClean="0">
                <a:solidFill>
                  <a:schemeClr val="accent6">
                    <a:lumMod val="50000"/>
                  </a:schemeClr>
                </a:solidFill>
              </a:rPr>
              <a:t>Quadrupole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 magnets specific settings</a:t>
            </a: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82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Fermilab Test Beam Facility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World Class Facility</a:t>
            </a:r>
          </a:p>
          <a:p>
            <a:pPr eaLnBrk="1" hangingPunct="1"/>
            <a:r>
              <a:rPr lang="en-US" altLang="en-US" smtClean="0"/>
              <a:t>The only U.S. HEP Test Beam</a:t>
            </a:r>
          </a:p>
          <a:p>
            <a:pPr eaLnBrk="1" hangingPunct="1"/>
            <a:r>
              <a:rPr lang="en-US" altLang="en-US" smtClean="0"/>
              <a:t>Detector R&amp;D focus</a:t>
            </a:r>
          </a:p>
          <a:p>
            <a:pPr eaLnBrk="1" hangingPunct="1"/>
            <a:r>
              <a:rPr lang="en-US" altLang="en-US" smtClean="0"/>
              <a:t>In 2012: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 smtClean="0"/>
              <a:t>11 experiments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 smtClean="0"/>
              <a:t>229 collaborators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 smtClean="0"/>
              <a:t>64 institutions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 smtClean="0"/>
              <a:t>14 countries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75FF9F-C095-48F9-A8FF-656DBFAFA040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http://www-ppd.fnal.gov/FTBF/</a:t>
            </a: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2"/>
          </p:nvPr>
        </p:nvGraphicFramePr>
        <p:xfrm>
          <a:off x="4648200" y="1600201"/>
          <a:ext cx="4038600" cy="4152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6"/>
          <p:cNvSpPr txBox="1"/>
          <p:nvPr/>
        </p:nvSpPr>
        <p:spPr>
          <a:xfrm>
            <a:off x="4724400" y="5753100"/>
            <a:ext cx="3657600" cy="571500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lIns="0" tIns="0" rIns="0" bIns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*Number of </a:t>
            </a:r>
            <a:r>
              <a:rPr lang="en-US" i="1"/>
              <a:t>Collaborators</a:t>
            </a:r>
            <a:r>
              <a:rPr lang="en-US"/>
              <a:t> has been scaled to fit on plot</a:t>
            </a:r>
          </a:p>
          <a:p>
            <a:pPr>
              <a:defRPr/>
            </a:pPr>
            <a:r>
              <a:rPr lang="en-US"/>
              <a:t>*Number of </a:t>
            </a:r>
            <a:r>
              <a:rPr lang="en-US" i="1"/>
              <a:t>Institutuions</a:t>
            </a:r>
            <a:r>
              <a:rPr lang="en-US"/>
              <a:t> has been scaled to fit on plot.  </a:t>
            </a:r>
          </a:p>
          <a:p>
            <a:pPr marL="171450" indent="-171450">
              <a:buFontTx/>
              <a:buBlip>
                <a:blip r:embed="rId3"/>
              </a:buBlip>
              <a:defRPr/>
            </a:pPr>
            <a:r>
              <a:rPr lang="en-US"/>
              <a:t>FY12 only consisted of 7 months of Beam</a:t>
            </a:r>
          </a:p>
        </p:txBody>
      </p:sp>
    </p:spTree>
    <p:extLst>
      <p:ext uri="{BB962C8B-B14F-4D97-AF65-F5344CB8AC3E}">
        <p14:creationId xmlns:p14="http://schemas.microsoft.com/office/powerpoint/2010/main" val="15699491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http://www-ppd.fnal.gov/FTBF/</a:t>
            </a:r>
          </a:p>
        </p:txBody>
      </p:sp>
      <p:sp>
        <p:nvSpPr>
          <p:cNvPr id="9219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/>
              <a:t>Particle Composition of Beam</a:t>
            </a:r>
          </a:p>
        </p:txBody>
      </p:sp>
      <p:graphicFrame>
        <p:nvGraphicFramePr>
          <p:cNvPr id="5" name="Group 2"/>
          <p:cNvGraphicFramePr>
            <a:graphicFrameLocks noGrp="1"/>
          </p:cNvGraphicFramePr>
          <p:nvPr>
            <p:ph sz="half" idx="1"/>
          </p:nvPr>
        </p:nvGraphicFramePr>
        <p:xfrm>
          <a:off x="3333750" y="4495800"/>
          <a:ext cx="5657850" cy="1828800"/>
        </p:xfrm>
        <a:graphic>
          <a:graphicData uri="http://schemas.openxmlformats.org/drawingml/2006/table">
            <a:tbl>
              <a:tblPr/>
              <a:tblGrid>
                <a:gridCol w="1123302"/>
                <a:gridCol w="1469392"/>
                <a:gridCol w="1299523"/>
                <a:gridCol w="759749"/>
                <a:gridCol w="1005884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Beam Energy </a:t>
                      </a:r>
                      <a:b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GeV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marL="58392" marR="583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Rate at Entrance </a:t>
                      </a:r>
                      <a:b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 Facility (per spill)</a:t>
                      </a:r>
                    </a:p>
                  </a:txBody>
                  <a:tcPr marL="58392" marR="583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Rate at Exit of </a:t>
                      </a:r>
                      <a:b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Facility (per spill)</a:t>
                      </a:r>
                    </a:p>
                  </a:txBody>
                  <a:tcPr marL="58392" marR="583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Pions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</a:t>
                      </a:r>
                      <a:b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Muons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8392" marR="583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Electrons</a:t>
                      </a:r>
                    </a:p>
                  </a:txBody>
                  <a:tcPr marL="58392" marR="583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marL="58392" marR="583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132,000</a:t>
                      </a:r>
                    </a:p>
                  </a:txBody>
                  <a:tcPr marL="58392" marR="583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95,000</a:t>
                      </a:r>
                    </a:p>
                  </a:txBody>
                  <a:tcPr marL="58392" marR="583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87%</a:t>
                      </a:r>
                    </a:p>
                  </a:txBody>
                  <a:tcPr marL="58392" marR="583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13%</a:t>
                      </a:r>
                    </a:p>
                  </a:txBody>
                  <a:tcPr marL="58392" marR="583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marL="58392" marR="583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89,000</a:t>
                      </a:r>
                    </a:p>
                  </a:txBody>
                  <a:tcPr marL="58392" marR="583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65,000</a:t>
                      </a:r>
                    </a:p>
                  </a:txBody>
                  <a:tcPr marL="58392" marR="583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55%</a:t>
                      </a:r>
                    </a:p>
                  </a:txBody>
                  <a:tcPr marL="58392" marR="583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45%</a:t>
                      </a:r>
                    </a:p>
                  </a:txBody>
                  <a:tcPr marL="58392" marR="583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7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58392" marR="583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56,000</a:t>
                      </a:r>
                    </a:p>
                  </a:txBody>
                  <a:tcPr marL="58392" marR="583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31,000</a:t>
                      </a:r>
                    </a:p>
                  </a:txBody>
                  <a:tcPr marL="58392" marR="583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31%</a:t>
                      </a:r>
                    </a:p>
                  </a:txBody>
                  <a:tcPr marL="58392" marR="583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67%</a:t>
                      </a:r>
                    </a:p>
                  </a:txBody>
                  <a:tcPr marL="58392" marR="583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58392" marR="583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68,000</a:t>
                      </a:r>
                    </a:p>
                  </a:txBody>
                  <a:tcPr marL="58392" marR="583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28,000</a:t>
                      </a:r>
                    </a:p>
                  </a:txBody>
                  <a:tcPr marL="58392" marR="583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&lt;30%</a:t>
                      </a:r>
                    </a:p>
                  </a:txBody>
                  <a:tcPr marL="58392" marR="583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&gt;70%</a:t>
                      </a:r>
                    </a:p>
                  </a:txBody>
                  <a:tcPr marL="58392" marR="583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58392" marR="583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69,000</a:t>
                      </a:r>
                    </a:p>
                  </a:txBody>
                  <a:tcPr marL="58392" marR="583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21,000</a:t>
                      </a:r>
                    </a:p>
                  </a:txBody>
                  <a:tcPr marL="58392" marR="583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&lt;30%</a:t>
                      </a:r>
                    </a:p>
                  </a:txBody>
                  <a:tcPr marL="58392" marR="583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&gt;70%</a:t>
                      </a:r>
                    </a:p>
                  </a:txBody>
                  <a:tcPr marL="58392" marR="583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64" name="Content Placeholder 7"/>
          <p:cNvSpPr>
            <a:spLocks noGrp="1"/>
          </p:cNvSpPr>
          <p:nvPr>
            <p:ph sz="half" idx="2"/>
          </p:nvPr>
        </p:nvSpPr>
        <p:spPr>
          <a:xfrm>
            <a:off x="57150" y="4114800"/>
            <a:ext cx="3276600" cy="2514600"/>
          </a:xfrm>
        </p:spPr>
        <p:txBody>
          <a:bodyPr>
            <a:normAutofit lnSpcReduction="10000"/>
          </a:bodyPr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altLang="en-US" sz="1800" smtClean="0"/>
              <a:t>If beam were smoothly extracted, 100 kHz or less would imply 1 particle per MI rotation would occur. 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altLang="en-US" sz="1800" smtClean="0"/>
              <a:t>Beam extraction is not smooth resulting in up to 35% double occupancy per MI rotation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endParaRPr lang="en-US" altLang="en-US" sz="1800" smtClean="0"/>
          </a:p>
        </p:txBody>
      </p:sp>
      <p:pic>
        <p:nvPicPr>
          <p:cNvPr id="9265" name="Picture 4" descr="beamcomposi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066800"/>
            <a:ext cx="4922838" cy="3352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63"/>
          <p:cNvSpPr txBox="1">
            <a:spLocks/>
          </p:cNvSpPr>
          <p:nvPr/>
        </p:nvSpPr>
        <p:spPr bwMode="auto">
          <a:xfrm>
            <a:off x="228600" y="1371600"/>
            <a:ext cx="37338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400" dirty="0">
                <a:latin typeface="+mn-lt"/>
                <a:cs typeface="+mn-cs"/>
              </a:rPr>
              <a:t>120 </a:t>
            </a:r>
            <a:r>
              <a:rPr lang="en-US" sz="2400" dirty="0" err="1">
                <a:latin typeface="+mn-lt"/>
                <a:cs typeface="+mn-cs"/>
              </a:rPr>
              <a:t>Gev</a:t>
            </a:r>
            <a:r>
              <a:rPr lang="en-US" sz="2400" dirty="0">
                <a:latin typeface="+mn-lt"/>
                <a:cs typeface="+mn-cs"/>
              </a:rPr>
              <a:t> Protons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400" dirty="0">
                <a:latin typeface="+mn-lt"/>
                <a:cs typeface="+mn-cs"/>
              </a:rPr>
              <a:t>2 - 66 </a:t>
            </a:r>
            <a:r>
              <a:rPr lang="en-US" sz="2400" dirty="0" err="1">
                <a:latin typeface="+mn-lt"/>
                <a:cs typeface="+mn-cs"/>
              </a:rPr>
              <a:t>GeV</a:t>
            </a:r>
            <a:r>
              <a:rPr lang="en-US" sz="2400" dirty="0">
                <a:latin typeface="+mn-lt"/>
                <a:cs typeface="+mn-cs"/>
              </a:rPr>
              <a:t> </a:t>
            </a:r>
            <a:r>
              <a:rPr lang="en-US" sz="2400" dirty="0" err="1">
                <a:latin typeface="+mn-lt"/>
                <a:cs typeface="+mn-cs"/>
              </a:rPr>
              <a:t>Pions</a:t>
            </a:r>
            <a:endParaRPr lang="en-US" sz="240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400" dirty="0">
                <a:latin typeface="+mn-lt"/>
                <a:cs typeface="+mn-cs"/>
              </a:rPr>
              <a:t>0.5 – 32 </a:t>
            </a:r>
            <a:r>
              <a:rPr lang="en-US" sz="2400" dirty="0" err="1">
                <a:latin typeface="+mn-lt"/>
                <a:cs typeface="+mn-cs"/>
              </a:rPr>
              <a:t>GeV</a:t>
            </a:r>
            <a:r>
              <a:rPr lang="en-US" sz="2400" dirty="0">
                <a:latin typeface="+mn-lt"/>
                <a:cs typeface="+mn-cs"/>
              </a:rPr>
              <a:t> Electrons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400" dirty="0">
                <a:latin typeface="+mn-lt"/>
                <a:cs typeface="+mn-cs"/>
              </a:rPr>
              <a:t>Broadband </a:t>
            </a:r>
            <a:r>
              <a:rPr lang="en-US" sz="2400" dirty="0" err="1">
                <a:latin typeface="+mn-lt"/>
                <a:cs typeface="+mn-cs"/>
              </a:rPr>
              <a:t>Muons</a:t>
            </a:r>
            <a:endParaRPr lang="en-US" sz="240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en-US" sz="240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en-US" sz="240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en-US" sz="2400" dirty="0">
              <a:latin typeface="+mn-lt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C63EDC-4941-46CD-8D0C-E2DDD214C69E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53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Tertiary Beam Details</a:t>
            </a:r>
          </a:p>
        </p:txBody>
      </p:sp>
      <p:sp>
        <p:nvSpPr>
          <p:cNvPr id="13316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/>
              <a:t>Rates:</a:t>
            </a:r>
            <a:r>
              <a:rPr lang="en-US" dirty="0" smtClean="0"/>
              <a:t> ~200 particles / 4 sec spill (~50 Hz)</a:t>
            </a:r>
          </a:p>
          <a:p>
            <a:pPr>
              <a:defRPr/>
            </a:pPr>
            <a:r>
              <a:rPr lang="en-US" dirty="0" smtClean="0"/>
              <a:t>60% </a:t>
            </a:r>
            <a:r>
              <a:rPr lang="en-US" dirty="0" err="1" smtClean="0"/>
              <a:t>pions</a:t>
            </a:r>
            <a:r>
              <a:rPr lang="en-US" dirty="0" smtClean="0"/>
              <a:t>,  40% protons, </a:t>
            </a:r>
          </a:p>
          <a:p>
            <a:pPr>
              <a:defRPr/>
            </a:pPr>
            <a:r>
              <a:rPr lang="en-US" dirty="0" smtClean="0"/>
              <a:t>very few electrons, </a:t>
            </a:r>
            <a:r>
              <a:rPr lang="en-US" dirty="0" err="1" smtClean="0"/>
              <a:t>kaons</a:t>
            </a:r>
            <a:r>
              <a:rPr lang="en-US" dirty="0" smtClean="0"/>
              <a:t>, and deuterons</a:t>
            </a:r>
          </a:p>
          <a:p>
            <a:pPr eaLnBrk="1" hangingPunct="1">
              <a:defRPr/>
            </a:pPr>
            <a:r>
              <a:rPr lang="en-US" b="1" dirty="0" smtClean="0"/>
              <a:t>Momentum Resolution:</a:t>
            </a:r>
            <a:r>
              <a:rPr lang="en-US" dirty="0" smtClean="0"/>
              <a:t> </a:t>
            </a:r>
            <a:r>
              <a:rPr lang="en-US" dirty="0" err="1" smtClean="0"/>
              <a:t>dp</a:t>
            </a:r>
            <a:r>
              <a:rPr lang="en-US" dirty="0" smtClean="0"/>
              <a:t> = 3%</a:t>
            </a:r>
          </a:p>
          <a:p>
            <a:pPr lvl="1" eaLnBrk="1" hangingPunct="1">
              <a:buFont typeface="Wingdings" pitchFamily="2" charset="2"/>
              <a:buChar char="§"/>
              <a:defRPr/>
            </a:pPr>
            <a:r>
              <a:rPr lang="en-US" sz="2400" dirty="0" smtClean="0"/>
              <a:t>multiple scattering limited for this momentum range</a:t>
            </a:r>
          </a:p>
          <a:p>
            <a:pPr marL="0" indent="-400050">
              <a:defRPr/>
            </a:pPr>
            <a:r>
              <a:rPr lang="en-US" dirty="0" smtClean="0"/>
              <a:t>design momentum is 200MeV minimum</a:t>
            </a:r>
          </a:p>
          <a:p>
            <a:pPr>
              <a:defRPr/>
            </a:pPr>
            <a:endParaRPr lang="en-US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http://www-ppd.fnal.gov/FTBF/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8EB25F-294C-482D-B55A-0316E847D5F3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7625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Weekly Usage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90600" y="5943600"/>
            <a:ext cx="7696200" cy="46196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1200" dirty="0"/>
              <a:t>FY2012 only consisted of 7 months of beam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200" dirty="0"/>
              <a:t>Facility use includes Beam studies, and educational support such as EDIT 2012.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A24D6A-5D83-41E9-A381-1C97DEA760DE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http://www-ppd.fnal.gov/FTBF/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219201"/>
          <a:ext cx="80772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258667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Meson Area </a:t>
            </a:r>
            <a:r>
              <a:rPr lang="en-US" altLang="en-US" dirty="0" err="1" smtClean="0"/>
              <a:t>Beamlines</a:t>
            </a:r>
            <a:endParaRPr lang="en-US" altLang="en-US" dirty="0" smtClean="0"/>
          </a:p>
        </p:txBody>
      </p:sp>
      <p:pic>
        <p:nvPicPr>
          <p:cNvPr id="19459" name="Content Placeholder 21" descr="Delivery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8525" y="1600200"/>
            <a:ext cx="7346950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8F401F-4269-4B07-AEAD-A25AAFE11554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http://www-ppd.fnal.gov/FTBF/</a:t>
            </a:r>
          </a:p>
        </p:txBody>
      </p:sp>
    </p:spTree>
    <p:extLst>
      <p:ext uri="{BB962C8B-B14F-4D97-AF65-F5344CB8AC3E}">
        <p14:creationId xmlns:p14="http://schemas.microsoft.com/office/powerpoint/2010/main" val="3484265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and Rooms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06678"/>
            <a:ext cx="8229600" cy="4513006"/>
          </a:xfrm>
        </p:spPr>
      </p:pic>
      <p:sp>
        <p:nvSpPr>
          <p:cNvPr id="4" name="Rectangle 3"/>
          <p:cNvSpPr/>
          <p:nvPr/>
        </p:nvSpPr>
        <p:spPr>
          <a:xfrm>
            <a:off x="2362200" y="2819400"/>
            <a:ext cx="2057400" cy="6858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533400" y="2987040"/>
            <a:ext cx="1828800" cy="41148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7" name="Rectangle 6"/>
          <p:cNvSpPr/>
          <p:nvPr/>
        </p:nvSpPr>
        <p:spPr>
          <a:xfrm>
            <a:off x="6172200" y="4953000"/>
            <a:ext cx="2651760" cy="73152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8" name="Rectangle 7"/>
          <p:cNvSpPr/>
          <p:nvPr/>
        </p:nvSpPr>
        <p:spPr>
          <a:xfrm>
            <a:off x="533400" y="5029200"/>
            <a:ext cx="5623560" cy="457200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6553200" y="1600200"/>
            <a:ext cx="210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Beam Areas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553200" y="1916668"/>
            <a:ext cx="210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/>
                </a:solidFill>
              </a:rPr>
              <a:t>Work Areas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53200" y="2209800"/>
            <a:ext cx="210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</a:rPr>
              <a:t>Control Rooms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72000" y="2286000"/>
            <a:ext cx="914400" cy="164592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3" name="Rectangle 12"/>
          <p:cNvSpPr/>
          <p:nvPr/>
        </p:nvSpPr>
        <p:spPr>
          <a:xfrm>
            <a:off x="5257800" y="1828800"/>
            <a:ext cx="1143000" cy="381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4" name="Rectangle 13"/>
          <p:cNvSpPr/>
          <p:nvPr/>
        </p:nvSpPr>
        <p:spPr>
          <a:xfrm>
            <a:off x="6156960" y="3931920"/>
            <a:ext cx="1082040" cy="563880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5" name="Rectangle 14"/>
          <p:cNvSpPr/>
          <p:nvPr/>
        </p:nvSpPr>
        <p:spPr>
          <a:xfrm>
            <a:off x="3124200" y="2286000"/>
            <a:ext cx="1463040" cy="457200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6" name="Rectangle 15"/>
          <p:cNvSpPr/>
          <p:nvPr/>
        </p:nvSpPr>
        <p:spPr>
          <a:xfrm>
            <a:off x="1813560" y="3429000"/>
            <a:ext cx="541020" cy="381000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28773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3" grpId="0"/>
      <p:bldP spid="9" grpId="0"/>
      <p:bldP spid="10" grpId="0"/>
      <p:bldP spid="12" grpId="0" animBg="1"/>
      <p:bldP spid="12" grpId="1" animBg="1"/>
      <p:bldP spid="13" grpId="0" animBg="1"/>
      <p:bldP spid="13" grpId="1" animBg="1"/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Control Rooms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06678"/>
            <a:ext cx="8229600" cy="4513006"/>
          </a:xfrm>
        </p:spPr>
      </p:pic>
      <p:sp>
        <p:nvSpPr>
          <p:cNvPr id="6" name="TextBox 5"/>
          <p:cNvSpPr txBox="1"/>
          <p:nvPr/>
        </p:nvSpPr>
        <p:spPr>
          <a:xfrm>
            <a:off x="6400800" y="1600200"/>
            <a:ext cx="2743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err="1" smtClean="0"/>
              <a:t>MTest</a:t>
            </a:r>
            <a:r>
              <a:rPr lang="en-US" sz="2400" dirty="0" smtClean="0"/>
              <a:t> Ctrl Rm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Electronics </a:t>
            </a:r>
            <a:r>
              <a:rPr lang="en-US" dirty="0" err="1" smtClean="0"/>
              <a:t>Rm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Alcove Ctrl </a:t>
            </a:r>
            <a:r>
              <a:rPr lang="en-US" sz="2400" dirty="0" err="1" smtClean="0"/>
              <a:t>Rm</a:t>
            </a: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err="1" smtClean="0"/>
              <a:t>MCntr</a:t>
            </a:r>
            <a:r>
              <a:rPr lang="en-US" sz="2400" dirty="0" smtClean="0"/>
              <a:t> Ctrl </a:t>
            </a:r>
            <a:r>
              <a:rPr lang="en-US" sz="2400" dirty="0" err="1" smtClean="0"/>
              <a:t>Rm</a:t>
            </a:r>
            <a:endParaRPr lang="en-US" sz="24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886200" y="1828800"/>
            <a:ext cx="2667000" cy="685800"/>
          </a:xfrm>
          <a:prstGeom prst="straightConnector1">
            <a:avLst/>
          </a:prstGeom>
          <a:ln w="127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2209800" y="2514600"/>
            <a:ext cx="4343400" cy="114300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553200" y="2819400"/>
            <a:ext cx="0" cy="121920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aria\Documents\Webpages\FTBF\pictures\rooms\MTestCtrlR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267199"/>
            <a:ext cx="3657600" cy="2058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ria\Documents\Webpages\FTBF\pictures\rooms\MTCtrlRm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678382"/>
            <a:ext cx="3657600" cy="2743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ria\Documents\Webpages\FTBF\pictures\rooms\AlcvRm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455" y="4038600"/>
            <a:ext cx="3657600" cy="2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ria\Documents\Webpages\FTBF\pictures\rooms\AlcvRm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309" y="4038600"/>
            <a:ext cx="3657600" cy="2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aria\Documents\Webpages\FTBF\pictures\rooms\MCCtrlRm9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015084"/>
            <a:ext cx="3657600" cy="2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aria\Documents\Webpages\FTBF\pictures\rooms\ElectRm5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456708"/>
            <a:ext cx="3657600" cy="2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Straight Arrow Connector 17"/>
          <p:cNvCxnSpPr/>
          <p:nvPr/>
        </p:nvCxnSpPr>
        <p:spPr>
          <a:xfrm flipH="1">
            <a:off x="3505200" y="2171700"/>
            <a:ext cx="3429000" cy="419162"/>
          </a:xfrm>
          <a:prstGeom prst="straightConnector1">
            <a:avLst/>
          </a:prstGeom>
          <a:ln w="127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3" name="Picture 9" descr="C:\Users\aria\Documents\Webpages\FTBF\pictures\rooms\ElectRm6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3925155"/>
            <a:ext cx="3657600" cy="2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ria\Documents\Webpages\FTBF\pictures\rooms\MCCtrlRm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9324"/>
            <a:ext cx="3657600" cy="2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xplosion 1 2"/>
          <p:cNvSpPr/>
          <p:nvPr/>
        </p:nvSpPr>
        <p:spPr>
          <a:xfrm rot="910160">
            <a:off x="6461638" y="127939"/>
            <a:ext cx="2739343" cy="1676462"/>
          </a:xfrm>
          <a:prstGeom prst="irregularSeal1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6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All, Newly Renovated!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837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06678"/>
            <a:ext cx="8229600" cy="451300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Areas</a:t>
            </a:r>
            <a:endParaRPr lang="en-US" dirty="0"/>
          </a:p>
        </p:txBody>
      </p:sp>
      <p:cxnSp>
        <p:nvCxnSpPr>
          <p:cNvPr id="20" name="Straight Arrow Connector 19"/>
          <p:cNvCxnSpPr>
            <a:stCxn id="18" idx="1"/>
          </p:cNvCxnSpPr>
          <p:nvPr/>
        </p:nvCxnSpPr>
        <p:spPr>
          <a:xfrm flipH="1">
            <a:off x="4953000" y="1920240"/>
            <a:ext cx="1828800" cy="59436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858000" y="2270760"/>
            <a:ext cx="2286000" cy="192024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Kitchenette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/>
              <a:t>Refrigerator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/>
              <a:t>Microwave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/>
              <a:t>Coffee maker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/>
              <a:t>Bottled, hot &amp; cold Drinking water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/>
              <a:t>Counter tops and cabinets</a:t>
            </a:r>
          </a:p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781800" y="1600200"/>
            <a:ext cx="2286000" cy="6400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Conference Room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Video Conferencing</a:t>
            </a:r>
            <a:endParaRPr lang="en-US" sz="14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9141" y="4419600"/>
            <a:ext cx="2916517" cy="2187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7" descr="http://www-ppd.fnal.gov/FTBF/pictures/infrastructure/kitchenett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3" name="Picture 9" descr="http://www-ppd.fnal.gov/FTBF/pictures/infrastructure/kitchenett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4384964"/>
            <a:ext cx="3657600" cy="2187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759404" y="1600200"/>
            <a:ext cx="2286000" cy="3657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Cosmic Telescope </a:t>
            </a:r>
            <a:r>
              <a:rPr lang="en-US" dirty="0" err="1" smtClean="0"/>
              <a:t>Rm</a:t>
            </a:r>
            <a:endParaRPr lang="en-US" dirty="0"/>
          </a:p>
        </p:txBody>
      </p:sp>
      <p:pic>
        <p:nvPicPr>
          <p:cNvPr id="1034" name="Picture 10" descr="C:\Users\aria\Documents\Webpages\FTBF\pictures\rooms\CTRm1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41" r="18663"/>
          <a:stretch/>
        </p:blipFill>
        <p:spPr bwMode="auto">
          <a:xfrm>
            <a:off x="6822167" y="1920240"/>
            <a:ext cx="2245633" cy="2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/>
          <p:cNvCxnSpPr>
            <a:stCxn id="9" idx="3"/>
          </p:cNvCxnSpPr>
          <p:nvPr/>
        </p:nvCxnSpPr>
        <p:spPr>
          <a:xfrm>
            <a:off x="4045404" y="1783080"/>
            <a:ext cx="1364796" cy="220980"/>
          </a:xfrm>
          <a:prstGeom prst="straightConnector1">
            <a:avLst/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5" name="Picture 11" descr="C:\Users\aria\Documents\Webpages\FTBF\pictures\rooms\CTRm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932793"/>
            <a:ext cx="3657600" cy="2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859280" y="1447800"/>
            <a:ext cx="11887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Tech Areas</a:t>
            </a:r>
            <a:endParaRPr lang="en-US" dirty="0"/>
          </a:p>
        </p:txBody>
      </p:sp>
      <p:cxnSp>
        <p:nvCxnSpPr>
          <p:cNvPr id="16" name="Straight Arrow Connector 15"/>
          <p:cNvCxnSpPr>
            <a:stCxn id="14" idx="3"/>
          </p:cNvCxnSpPr>
          <p:nvPr/>
        </p:nvCxnSpPr>
        <p:spPr>
          <a:xfrm>
            <a:off x="3048000" y="1632466"/>
            <a:ext cx="2971800" cy="33349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6" name="Picture 12" descr="C:\Users\aria\Documents\Webpages\FTBF\pictures\rooms\WrkRm10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47" r="28220"/>
          <a:stretch/>
        </p:blipFill>
        <p:spPr bwMode="auto">
          <a:xfrm>
            <a:off x="6875030" y="1600200"/>
            <a:ext cx="1676400" cy="2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aria\Documents\Webpages\FTBF\pictures\rooms\MachShop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" y="3932669"/>
            <a:ext cx="3657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Straight Arrow Connector 21"/>
          <p:cNvCxnSpPr>
            <a:stCxn id="14" idx="2"/>
          </p:cNvCxnSpPr>
          <p:nvPr/>
        </p:nvCxnSpPr>
        <p:spPr>
          <a:xfrm>
            <a:off x="2453640" y="1817132"/>
            <a:ext cx="2499360" cy="1413748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716780" y="3669268"/>
            <a:ext cx="15316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Machine Tools</a:t>
            </a:r>
            <a:endParaRPr lang="en-US" dirty="0"/>
          </a:p>
        </p:txBody>
      </p:sp>
      <p:sp>
        <p:nvSpPr>
          <p:cNvPr id="21" name="Explosion 1 20"/>
          <p:cNvSpPr/>
          <p:nvPr/>
        </p:nvSpPr>
        <p:spPr>
          <a:xfrm rot="21128022">
            <a:off x="40994" y="114669"/>
            <a:ext cx="2739343" cy="1380771"/>
          </a:xfrm>
          <a:prstGeom prst="irregularSeal1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6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New!</a:t>
            </a:r>
            <a:endParaRPr lang="en-US" sz="2800" b="1" dirty="0"/>
          </a:p>
        </p:txBody>
      </p:sp>
      <p:sp>
        <p:nvSpPr>
          <p:cNvPr id="23" name="Explosion 1 22"/>
          <p:cNvSpPr/>
          <p:nvPr/>
        </p:nvSpPr>
        <p:spPr>
          <a:xfrm rot="524596">
            <a:off x="6276294" y="129637"/>
            <a:ext cx="2739343" cy="1579008"/>
          </a:xfrm>
          <a:prstGeom prst="irregularSeal1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6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Currently being Renovated!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4572000" y="2286000"/>
            <a:ext cx="914400" cy="164592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25" name="Rectangle 24"/>
          <p:cNvSpPr/>
          <p:nvPr/>
        </p:nvSpPr>
        <p:spPr>
          <a:xfrm>
            <a:off x="5257800" y="1828800"/>
            <a:ext cx="1143000" cy="381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1627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8" grpId="0" animBg="1"/>
      <p:bldP spid="18" grpId="1" animBg="1"/>
      <p:bldP spid="9" grpId="0" animBg="1"/>
      <p:bldP spid="9" grpId="1" animBg="1"/>
      <p:bldP spid="14" grpId="0" animBg="1"/>
      <p:bldP spid="31" grpId="0" animBg="1"/>
      <p:bldP spid="21" grpId="0" animBg="1"/>
      <p:bldP spid="21" grpId="1" animBg="1"/>
      <p:bldP spid="23" grpId="0" animBg="1"/>
      <p:bldP spid="24" grpId="0" animBg="1"/>
      <p:bldP spid="24" grpId="1" animBg="1"/>
      <p:bldP spid="25" grpId="0" animBg="1"/>
      <p:bldP spid="2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06678"/>
            <a:ext cx="8229600" cy="451300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Areas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629400" y="17526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 MC7 Experiment Areas under development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6934200" y="2398931"/>
            <a:ext cx="952500" cy="27064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886700" y="2398931"/>
            <a:ext cx="1028700" cy="24016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352800" y="1219200"/>
            <a:ext cx="2468880" cy="36576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6 MT6 Experiment Areas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219200" y="3063240"/>
            <a:ext cx="365760" cy="36576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1A</a:t>
            </a:r>
            <a:endParaRPr lang="en-US" sz="1200" dirty="0"/>
          </a:p>
        </p:txBody>
      </p:sp>
      <p:sp>
        <p:nvSpPr>
          <p:cNvPr id="12" name="Rectangle 11"/>
          <p:cNvSpPr/>
          <p:nvPr/>
        </p:nvSpPr>
        <p:spPr>
          <a:xfrm>
            <a:off x="1554480" y="3093720"/>
            <a:ext cx="365760" cy="18288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1B</a:t>
            </a:r>
            <a:endParaRPr lang="en-US" sz="1200" dirty="0"/>
          </a:p>
        </p:txBody>
      </p:sp>
      <p:sp>
        <p:nvSpPr>
          <p:cNvPr id="13" name="Rectangle 12"/>
          <p:cNvSpPr/>
          <p:nvPr/>
        </p:nvSpPr>
        <p:spPr>
          <a:xfrm>
            <a:off x="2301240" y="3048000"/>
            <a:ext cx="365760" cy="36576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2A</a:t>
            </a:r>
            <a:endParaRPr lang="en-US" sz="1200" dirty="0"/>
          </a:p>
        </p:txBody>
      </p:sp>
      <p:sp>
        <p:nvSpPr>
          <p:cNvPr id="14" name="Rectangle 13"/>
          <p:cNvSpPr/>
          <p:nvPr/>
        </p:nvSpPr>
        <p:spPr>
          <a:xfrm>
            <a:off x="2758440" y="2971800"/>
            <a:ext cx="365760" cy="36576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2B</a:t>
            </a:r>
            <a:endParaRPr lang="en-US" sz="1200" dirty="0"/>
          </a:p>
        </p:txBody>
      </p:sp>
      <p:sp>
        <p:nvSpPr>
          <p:cNvPr id="15" name="Rectangle 14"/>
          <p:cNvSpPr/>
          <p:nvPr/>
        </p:nvSpPr>
        <p:spPr>
          <a:xfrm>
            <a:off x="3368040" y="2895600"/>
            <a:ext cx="365760" cy="36576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2C</a:t>
            </a:r>
            <a:endParaRPr lang="en-US" sz="1200" dirty="0"/>
          </a:p>
        </p:txBody>
      </p:sp>
      <p:sp>
        <p:nvSpPr>
          <p:cNvPr id="16" name="Rectangle 15"/>
          <p:cNvSpPr/>
          <p:nvPr/>
        </p:nvSpPr>
        <p:spPr>
          <a:xfrm>
            <a:off x="3901440" y="2910840"/>
            <a:ext cx="365760" cy="36576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2D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1554480" y="4114800"/>
            <a:ext cx="26517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3 Climate Controlled areas</a:t>
            </a:r>
            <a:endParaRPr lang="en-US" dirty="0">
              <a:solidFill>
                <a:schemeClr val="accent1"/>
              </a:solidFill>
            </a:endParaRPr>
          </a:p>
        </p:txBody>
      </p:sp>
      <p:cxnSp>
        <p:nvCxnSpPr>
          <p:cNvPr id="19" name="Straight Arrow Connector 18"/>
          <p:cNvCxnSpPr>
            <a:endCxn id="11" idx="2"/>
          </p:cNvCxnSpPr>
          <p:nvPr/>
        </p:nvCxnSpPr>
        <p:spPr>
          <a:xfrm flipH="1" flipV="1">
            <a:off x="1402080" y="3429000"/>
            <a:ext cx="147828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1737360" y="3276600"/>
            <a:ext cx="11430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7" idx="0"/>
            <a:endCxn id="15" idx="2"/>
          </p:cNvCxnSpPr>
          <p:nvPr/>
        </p:nvCxnSpPr>
        <p:spPr>
          <a:xfrm flipV="1">
            <a:off x="2880360" y="3261360"/>
            <a:ext cx="670560" cy="8534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844040" y="4495800"/>
            <a:ext cx="265176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2 areas with Crane access</a:t>
            </a:r>
          </a:p>
          <a:p>
            <a:pPr algn="ctr"/>
            <a:r>
              <a:rPr lang="en-US" dirty="0" smtClean="0">
                <a:solidFill>
                  <a:schemeClr val="accent1"/>
                </a:solidFill>
              </a:rPr>
              <a:t>(30 Tons)</a:t>
            </a:r>
            <a:endParaRPr lang="en-US" dirty="0">
              <a:solidFill>
                <a:schemeClr val="accent1"/>
              </a:solidFill>
            </a:endParaRPr>
          </a:p>
        </p:txBody>
      </p:sp>
      <p:cxnSp>
        <p:nvCxnSpPr>
          <p:cNvPr id="27" name="Straight Arrow Connector 26"/>
          <p:cNvCxnSpPr>
            <a:stCxn id="25" idx="0"/>
            <a:endCxn id="14" idx="2"/>
          </p:cNvCxnSpPr>
          <p:nvPr/>
        </p:nvCxnSpPr>
        <p:spPr>
          <a:xfrm flipH="1" flipV="1">
            <a:off x="2941320" y="3337560"/>
            <a:ext cx="228600" cy="11582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5" idx="0"/>
            <a:endCxn id="16" idx="2"/>
          </p:cNvCxnSpPr>
          <p:nvPr/>
        </p:nvCxnSpPr>
        <p:spPr>
          <a:xfrm flipV="1">
            <a:off x="3169920" y="3276600"/>
            <a:ext cx="91440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996440" y="4191000"/>
            <a:ext cx="265176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3</a:t>
            </a:r>
            <a:r>
              <a:rPr lang="en-US" dirty="0" smtClean="0">
                <a:solidFill>
                  <a:schemeClr val="accent1"/>
                </a:solidFill>
              </a:rPr>
              <a:t> areas with ACNET Controlled Motion Tables</a:t>
            </a:r>
            <a:endParaRPr lang="en-US" dirty="0">
              <a:solidFill>
                <a:schemeClr val="accent1"/>
              </a:solidFill>
            </a:endParaRPr>
          </a:p>
        </p:txBody>
      </p:sp>
      <p:cxnSp>
        <p:nvCxnSpPr>
          <p:cNvPr id="33" name="Straight Arrow Connector 32"/>
          <p:cNvCxnSpPr>
            <a:stCxn id="30" idx="0"/>
          </p:cNvCxnSpPr>
          <p:nvPr/>
        </p:nvCxnSpPr>
        <p:spPr>
          <a:xfrm flipH="1" flipV="1">
            <a:off x="2941320" y="3337560"/>
            <a:ext cx="381000" cy="8534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30" idx="0"/>
            <a:endCxn id="15" idx="2"/>
          </p:cNvCxnSpPr>
          <p:nvPr/>
        </p:nvCxnSpPr>
        <p:spPr>
          <a:xfrm flipV="1">
            <a:off x="3322320" y="3261360"/>
            <a:ext cx="228600" cy="9296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30" idx="0"/>
          </p:cNvCxnSpPr>
          <p:nvPr/>
        </p:nvCxnSpPr>
        <p:spPr>
          <a:xfrm flipH="1" flipV="1">
            <a:off x="1402080" y="3276600"/>
            <a:ext cx="192024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Explosion 1 25"/>
          <p:cNvSpPr/>
          <p:nvPr/>
        </p:nvSpPr>
        <p:spPr>
          <a:xfrm rot="910160">
            <a:off x="6461638" y="127939"/>
            <a:ext cx="2739343" cy="1676462"/>
          </a:xfrm>
          <a:prstGeom prst="irregularSeal1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6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Section 2 Newly Insulated!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51"/>
          <a:stretch/>
        </p:blipFill>
        <p:spPr bwMode="auto">
          <a:xfrm>
            <a:off x="441960" y="348753"/>
            <a:ext cx="1554480" cy="1422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ria\Webpages\FTBF\pictures\MTest\MT62C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038600"/>
            <a:ext cx="4572000" cy="2573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442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25" grpId="0" animBg="1"/>
      <p:bldP spid="25" grpId="1" animBg="1"/>
      <p:bldP spid="30" grpId="0" animBg="1"/>
      <p:bldP spid="30" grpId="1" animBg="1"/>
      <p:bldP spid="26" grpId="0" animBg="1"/>
      <p:bldP spid="2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aria\Webpages\FTBF\pictures\MCenter\Photo Jun 03, 5 14 51 P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419599"/>
            <a:ext cx="8229600" cy="2353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MCenter</a:t>
            </a:r>
            <a:r>
              <a:rPr lang="en-US" dirty="0" smtClean="0"/>
              <a:t> </a:t>
            </a:r>
            <a:r>
              <a:rPr lang="en-US" dirty="0" err="1" smtClean="0"/>
              <a:t>Beamline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2819399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 smtClean="0"/>
              <a:t>Beamline</a:t>
            </a:r>
            <a:r>
              <a:rPr lang="en-US" dirty="0" smtClean="0"/>
              <a:t> Now Operational!</a:t>
            </a:r>
          </a:p>
          <a:p>
            <a:pPr lvl="1"/>
            <a:r>
              <a:rPr lang="en-US" dirty="0" smtClean="0"/>
              <a:t>Similar beam to </a:t>
            </a:r>
            <a:r>
              <a:rPr lang="en-US" dirty="0" err="1" smtClean="0"/>
              <a:t>MTest</a:t>
            </a:r>
            <a:endParaRPr lang="en-US" dirty="0" smtClean="0"/>
          </a:p>
          <a:p>
            <a:pPr lvl="1"/>
            <a:r>
              <a:rPr lang="en-US" dirty="0" smtClean="0"/>
              <a:t>Long dwell time experiments</a:t>
            </a:r>
          </a:p>
          <a:p>
            <a:pPr lvl="1"/>
            <a:r>
              <a:rPr lang="en-US" dirty="0" smtClean="0"/>
              <a:t>Overflow/make-up experiments</a:t>
            </a:r>
          </a:p>
          <a:p>
            <a:r>
              <a:rPr lang="en-US" dirty="0" smtClean="0"/>
              <a:t>Supports Liquid Argon </a:t>
            </a:r>
            <a:r>
              <a:rPr lang="en-US" sz="2400" dirty="0" smtClean="0">
                <a:solidFill>
                  <a:schemeClr val="accent4"/>
                </a:solidFill>
              </a:rPr>
              <a:t>(Under development)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2819399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Tertiary </a:t>
            </a:r>
            <a:r>
              <a:rPr lang="en-US" dirty="0" err="1"/>
              <a:t>beamline</a:t>
            </a:r>
            <a:r>
              <a:rPr lang="en-US" dirty="0"/>
              <a:t> Option</a:t>
            </a:r>
          </a:p>
          <a:p>
            <a:pPr lvl="1"/>
            <a:r>
              <a:rPr lang="en-US" sz="2000" dirty="0"/>
              <a:t>Protons &amp; </a:t>
            </a:r>
            <a:r>
              <a:rPr lang="en-US" sz="2000" dirty="0" err="1"/>
              <a:t>Pions</a:t>
            </a:r>
            <a:r>
              <a:rPr lang="en-US" sz="2000" dirty="0"/>
              <a:t> 	</a:t>
            </a:r>
          </a:p>
          <a:p>
            <a:pPr lvl="1"/>
            <a:r>
              <a:rPr lang="en-US" sz="2000" dirty="0"/>
              <a:t>200 MeV – 1 </a:t>
            </a:r>
            <a:r>
              <a:rPr lang="en-US" sz="2000" dirty="0" err="1"/>
              <a:t>GeV</a:t>
            </a:r>
            <a:r>
              <a:rPr lang="en-US" sz="2000" dirty="0"/>
              <a:t> range</a:t>
            </a:r>
          </a:p>
          <a:p>
            <a:r>
              <a:rPr lang="en-US" dirty="0"/>
              <a:t>Large Dipole Magnets</a:t>
            </a:r>
          </a:p>
          <a:p>
            <a:pPr lvl="1"/>
            <a:r>
              <a:rPr lang="en-US" dirty="0"/>
              <a:t>~ 1 Tesla</a:t>
            </a:r>
          </a:p>
          <a:p>
            <a:pPr lvl="1"/>
            <a:r>
              <a:rPr lang="en-US" dirty="0"/>
              <a:t>1 meter bore</a:t>
            </a:r>
          </a:p>
          <a:p>
            <a:endParaRPr lang="en-US" dirty="0"/>
          </a:p>
        </p:txBody>
      </p:sp>
      <p:sp>
        <p:nvSpPr>
          <p:cNvPr id="4" name="Explosion 1 3"/>
          <p:cNvSpPr/>
          <p:nvPr/>
        </p:nvSpPr>
        <p:spPr>
          <a:xfrm rot="21128022">
            <a:off x="42573" y="137612"/>
            <a:ext cx="2404056" cy="1380771"/>
          </a:xfrm>
          <a:prstGeom prst="irregularSeal1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6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New!</a:t>
            </a:r>
            <a:endParaRPr lang="en-US" sz="2800" b="1" dirty="0"/>
          </a:p>
        </p:txBody>
      </p:sp>
      <p:pic>
        <p:nvPicPr>
          <p:cNvPr id="3074" name="Picture 2" descr="C:\Users\aria\Webpages\FTBF\pictures\MCenter\MC7sec1_lookingUp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6120" y="91440"/>
            <a:ext cx="2011680" cy="150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ria\Webpages\FTBF\pictures\MCenter\JGG-10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971801"/>
            <a:ext cx="2103120" cy="1398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30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Facility 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Patch Panels </a:t>
            </a:r>
            <a:r>
              <a:rPr lang="en-US" sz="2400" dirty="0" smtClean="0">
                <a:solidFill>
                  <a:schemeClr val="accent6"/>
                </a:solidFill>
              </a:rPr>
              <a:t>(Newly Upgraded!)</a:t>
            </a:r>
          </a:p>
          <a:p>
            <a:pPr lvl="1"/>
            <a:r>
              <a:rPr lang="en-US" dirty="0" smtClean="0"/>
              <a:t>in enclosures </a:t>
            </a:r>
            <a:r>
              <a:rPr lang="en-US" dirty="0"/>
              <a:t>and control </a:t>
            </a:r>
            <a:r>
              <a:rPr lang="en-US" dirty="0" smtClean="0"/>
              <a:t>rooms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Signal (</a:t>
            </a:r>
            <a:r>
              <a:rPr lang="en-US" dirty="0" err="1">
                <a:solidFill>
                  <a:srgbClr val="00B050"/>
                </a:solidFill>
              </a:rPr>
              <a:t>lemo</a:t>
            </a:r>
            <a:r>
              <a:rPr lang="en-US" dirty="0">
                <a:solidFill>
                  <a:srgbClr val="00B050"/>
                </a:solidFill>
              </a:rPr>
              <a:t> &amp; BNC),</a:t>
            </a:r>
            <a:r>
              <a:rPr lang="en-US" dirty="0"/>
              <a:t> </a:t>
            </a:r>
            <a:r>
              <a:rPr lang="en-US" dirty="0">
                <a:solidFill>
                  <a:srgbClr val="FF0000"/>
                </a:solidFill>
              </a:rPr>
              <a:t>SHV</a:t>
            </a:r>
            <a:r>
              <a:rPr lang="en-US" dirty="0"/>
              <a:t>, </a:t>
            </a:r>
            <a:r>
              <a:rPr lang="en-US" dirty="0">
                <a:solidFill>
                  <a:srgbClr val="0070C0"/>
                </a:solidFill>
              </a:rPr>
              <a:t>Network (CAT5),</a:t>
            </a:r>
            <a:r>
              <a:rPr lang="en-US" dirty="0"/>
              <a:t> </a:t>
            </a:r>
            <a:r>
              <a:rPr lang="en-US" dirty="0" smtClean="0">
                <a:solidFill>
                  <a:schemeClr val="accent2"/>
                </a:solidFill>
              </a:rPr>
              <a:t>Power</a:t>
            </a:r>
            <a:r>
              <a:rPr lang="en-US" dirty="0" smtClean="0"/>
              <a:t>, and </a:t>
            </a:r>
            <a:r>
              <a:rPr lang="en-US" dirty="0"/>
              <a:t>other assorted cables are available to users in various lengths and quantities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Including </a:t>
            </a:r>
            <a:r>
              <a:rPr lang="en-US" dirty="0" smtClean="0">
                <a:solidFill>
                  <a:schemeClr val="accent6"/>
                </a:solidFill>
              </a:rPr>
              <a:t>network controlled power strips</a:t>
            </a:r>
          </a:p>
          <a:p>
            <a:r>
              <a:rPr lang="en-US" dirty="0" smtClean="0"/>
              <a:t>Lasers for Alignment </a:t>
            </a:r>
            <a:r>
              <a:rPr lang="en-US" sz="2400" dirty="0">
                <a:solidFill>
                  <a:schemeClr val="accent6"/>
                </a:solidFill>
              </a:rPr>
              <a:t>(Newly Upgraded!)</a:t>
            </a:r>
          </a:p>
          <a:p>
            <a:r>
              <a:rPr lang="en-US" dirty="0" smtClean="0"/>
              <a:t>Helium Tubes</a:t>
            </a:r>
          </a:p>
          <a:p>
            <a:r>
              <a:rPr lang="en-US" dirty="0" smtClean="0"/>
              <a:t>Phone System</a:t>
            </a:r>
            <a:br>
              <a:rPr lang="en-US" dirty="0" smtClean="0"/>
            </a:br>
            <a:r>
              <a:rPr lang="en-US" sz="2400" dirty="0" smtClean="0">
                <a:solidFill>
                  <a:schemeClr val="accent6"/>
                </a:solidFill>
              </a:rPr>
              <a:t>(</a:t>
            </a:r>
            <a:r>
              <a:rPr lang="en-US" sz="2400" dirty="0">
                <a:solidFill>
                  <a:schemeClr val="accent6"/>
                </a:solidFill>
              </a:rPr>
              <a:t>Newly Upgraded!)</a:t>
            </a:r>
          </a:p>
          <a:p>
            <a:r>
              <a:rPr lang="en-US" dirty="0" smtClean="0"/>
              <a:t>Web-based Cameras </a:t>
            </a:r>
            <a:r>
              <a:rPr lang="en-US" sz="2400" dirty="0" smtClean="0">
                <a:solidFill>
                  <a:schemeClr val="accent6"/>
                </a:solidFill>
              </a:rPr>
              <a:t>(Now in MT6.1A &amp; 1B!)</a:t>
            </a:r>
            <a:br>
              <a:rPr lang="en-US" sz="2400" dirty="0" smtClean="0">
                <a:solidFill>
                  <a:schemeClr val="accent6"/>
                </a:solidFill>
              </a:rPr>
            </a:br>
            <a:r>
              <a:rPr lang="en-US" sz="2400" dirty="0" smtClean="0"/>
              <a:t>(All of MT6.2)</a:t>
            </a:r>
          </a:p>
        </p:txBody>
      </p:sp>
      <p:pic>
        <p:nvPicPr>
          <p:cNvPr id="4" name="Picture 55" descr="Y:\Facility\Laser\Laser1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9932" y="3839547"/>
            <a:ext cx="1584960" cy="118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5" name="Picture 53" descr="Y:\Facility\HeTubes\He00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69454" y="4404359"/>
            <a:ext cx="1554480" cy="11653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4" descr="Y:\Facility\HeTubes\He002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88167" y="4404360"/>
            <a:ext cx="1554480" cy="1165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AutoShape 2" descr="patch pan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6" name="Picture 4" descr="patch pane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609600"/>
            <a:ext cx="1685925" cy="1428750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Web Cam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825" y="5535237"/>
            <a:ext cx="1019175" cy="128587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097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ACNET Controlled to minimize accesses</a:t>
            </a:r>
          </a:p>
          <a:p>
            <a:r>
              <a:rPr lang="en-US" dirty="0" smtClean="0"/>
              <a:t>1mm precision in X/Y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accent6"/>
                </a:solidFill>
              </a:rPr>
              <a:t>Rotation option now available!</a:t>
            </a:r>
          </a:p>
          <a:p>
            <a:r>
              <a:rPr lang="en-US" dirty="0" smtClean="0"/>
              <a:t>Smaller stages with centimeters of travel available for small loads</a:t>
            </a:r>
          </a:p>
          <a:p>
            <a:endParaRPr lang="en-US" dirty="0"/>
          </a:p>
        </p:txBody>
      </p:sp>
      <p:pic>
        <p:nvPicPr>
          <p:cNvPr id="4" name="Picture 56" descr="Y:\Facility\Tables\tabl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4414736"/>
            <a:ext cx="2365373" cy="2286000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57" descr="Y:\Facility\Tables\tab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4426085"/>
            <a:ext cx="3055934" cy="2286000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4800" y="4684057"/>
            <a:ext cx="2743200" cy="1640543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Explosion 1 6"/>
          <p:cNvSpPr/>
          <p:nvPr/>
        </p:nvSpPr>
        <p:spPr>
          <a:xfrm rot="910160">
            <a:off x="6474388" y="129637"/>
            <a:ext cx="2739343" cy="1579008"/>
          </a:xfrm>
          <a:prstGeom prst="irregularSeal1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6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New, Better Control System!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90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TBF">
      <a:dk1>
        <a:srgbClr val="519A24"/>
      </a:dk1>
      <a:lt1>
        <a:sysClr val="window" lastClr="FFFFFF"/>
      </a:lt1>
      <a:dk2>
        <a:srgbClr val="7F7F7F"/>
      </a:dk2>
      <a:lt2>
        <a:srgbClr val="F4EFB1"/>
      </a:lt2>
      <a:accent1>
        <a:srgbClr val="003399"/>
      </a:accent1>
      <a:accent2>
        <a:srgbClr val="DB720C"/>
      </a:accent2>
      <a:accent3>
        <a:srgbClr val="9BBB59"/>
      </a:accent3>
      <a:accent4>
        <a:srgbClr val="419B85"/>
      </a:accent4>
      <a:accent5>
        <a:srgbClr val="A93A3F"/>
      </a:accent5>
      <a:accent6>
        <a:srgbClr val="D28C00"/>
      </a:accent6>
      <a:hlink>
        <a:srgbClr val="00B05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TBF">
    <a:dk1>
      <a:srgbClr val="519A24"/>
    </a:dk1>
    <a:lt1>
      <a:srgbClr val="FFFFFF"/>
    </a:lt1>
    <a:dk2>
      <a:srgbClr val="000000"/>
    </a:dk2>
    <a:lt2>
      <a:srgbClr val="F4EFB1"/>
    </a:lt2>
    <a:accent1>
      <a:srgbClr val="003399"/>
    </a:accent1>
    <a:accent2>
      <a:srgbClr val="A93A3F"/>
    </a:accent2>
    <a:accent3>
      <a:srgbClr val="519A24"/>
    </a:accent3>
    <a:accent4>
      <a:srgbClr val="EAAF00"/>
    </a:accent4>
    <a:accent5>
      <a:srgbClr val="419B85"/>
    </a:accent5>
    <a:accent6>
      <a:srgbClr val="DB720C"/>
    </a:accent6>
    <a:hlink>
      <a:srgbClr val="0000FF"/>
    </a:hlink>
    <a:folHlink>
      <a:srgbClr val="D28C00"/>
    </a:folHlink>
  </a:clrScheme>
  <a:fontScheme name="Office Classic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FTBF">
    <a:dk1>
      <a:srgbClr val="519A24"/>
    </a:dk1>
    <a:lt1>
      <a:srgbClr val="FFFFFF"/>
    </a:lt1>
    <a:dk2>
      <a:srgbClr val="000000"/>
    </a:dk2>
    <a:lt2>
      <a:srgbClr val="F4EFB1"/>
    </a:lt2>
    <a:accent1>
      <a:srgbClr val="003399"/>
    </a:accent1>
    <a:accent2>
      <a:srgbClr val="A93A3F"/>
    </a:accent2>
    <a:accent3>
      <a:srgbClr val="519A24"/>
    </a:accent3>
    <a:accent4>
      <a:srgbClr val="EAAF00"/>
    </a:accent4>
    <a:accent5>
      <a:srgbClr val="419B85"/>
    </a:accent5>
    <a:accent6>
      <a:srgbClr val="DB720C"/>
    </a:accent6>
    <a:hlink>
      <a:srgbClr val="0000FF"/>
    </a:hlink>
    <a:folHlink>
      <a:srgbClr val="D28C00"/>
    </a:folHlink>
  </a:clrScheme>
  <a:fontScheme name="Office Classic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3855</TotalTime>
  <Words>1469</Words>
  <Application>Microsoft Office PowerPoint</Application>
  <PresentationFormat>On-screen Show (4:3)</PresentationFormat>
  <Paragraphs>368</Paragraphs>
  <Slides>28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Fermilab Test Beam Facility</vt:lpstr>
      <vt:lpstr>Location</vt:lpstr>
      <vt:lpstr>Layout and Rooms</vt:lpstr>
      <vt:lpstr>3 Control Rooms</vt:lpstr>
      <vt:lpstr>Work Areas</vt:lpstr>
      <vt:lpstr>Beam Areas</vt:lpstr>
      <vt:lpstr>MCenter Beamline</vt:lpstr>
      <vt:lpstr>Facility Equipment</vt:lpstr>
      <vt:lpstr>Motion Tables</vt:lpstr>
      <vt:lpstr>Gas</vt:lpstr>
      <vt:lpstr>Instrumentation</vt:lpstr>
      <vt:lpstr>Beam Delivery</vt:lpstr>
      <vt:lpstr>Particles &amp; Energies</vt:lpstr>
      <vt:lpstr>High Rate Tracking Area</vt:lpstr>
      <vt:lpstr>FTBF Summary</vt:lpstr>
      <vt:lpstr>Additional Slides</vt:lpstr>
      <vt:lpstr>Tertiary Beam Details</vt:lpstr>
      <vt:lpstr>Slow Extraction to MTest - General Beam Delivery</vt:lpstr>
      <vt:lpstr>Slow Extraction to MTest - General Beam Delivery</vt:lpstr>
      <vt:lpstr>Slow Extraction to MTest - General Beam Delivery</vt:lpstr>
      <vt:lpstr>Slow Extraction to MTest - General Beam Delivery</vt:lpstr>
      <vt:lpstr>Slow Extraction to MTest - General Beam Delivery</vt:lpstr>
      <vt:lpstr>Slow Extraction to MTest – Running Modes</vt:lpstr>
      <vt:lpstr>The Fermilab Test Beam Facility</vt:lpstr>
      <vt:lpstr>Particle Composition of Beam</vt:lpstr>
      <vt:lpstr>Tertiary Beam Details</vt:lpstr>
      <vt:lpstr>Weekly Usage</vt:lpstr>
      <vt:lpstr>Meson Area Beamlines</vt:lpstr>
    </vt:vector>
  </TitlesOfParts>
  <Company>Fermi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Aria Soha</dc:creator>
  <cp:lastModifiedBy>Aria Soha</cp:lastModifiedBy>
  <cp:revision>114</cp:revision>
  <dcterms:created xsi:type="dcterms:W3CDTF">2014-04-22T18:44:19Z</dcterms:created>
  <dcterms:modified xsi:type="dcterms:W3CDTF">2014-06-05T13:02:24Z</dcterms:modified>
</cp:coreProperties>
</file>