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</p:sldMasterIdLst>
  <p:notesMasterIdLst>
    <p:notesMasterId r:id="rId20"/>
  </p:notesMasterIdLst>
  <p:handoutMasterIdLst>
    <p:handoutMasterId r:id="rId21"/>
  </p:handoutMasterIdLst>
  <p:sldIdLst>
    <p:sldId id="256" r:id="rId3"/>
    <p:sldId id="266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1" r:id="rId17"/>
    <p:sldId id="290" r:id="rId18"/>
    <p:sldId id="277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273"/>
    <a:srgbClr val="FF00FF"/>
    <a:srgbClr val="009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9" autoAdjust="0"/>
  </p:normalViewPr>
  <p:slideViewPr>
    <p:cSldViewPr>
      <p:cViewPr>
        <p:scale>
          <a:sx n="110" d="100"/>
          <a:sy n="110" d="100"/>
        </p:scale>
        <p:origin x="-95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0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36BFAA2-DD9B-BF47-A02C-21B7D9976109}" type="datetimeFigureOut">
              <a:rPr lang="en-US"/>
              <a:pPr>
                <a:defRPr/>
              </a:pPr>
              <a:t>3.06.14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CE860B-DE97-1843-9C60-D6D5FFE6F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43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FF32C55-B1BF-F743-B0B2-DD17F1E114FD}" type="datetimeFigureOut">
              <a:rPr lang="en-US"/>
              <a:pPr>
                <a:defRPr/>
              </a:pPr>
              <a:t>3.06.14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7818FAC-52D9-DA49-82EC-EA64AE566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6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8D20A-F26F-214E-BD4B-28280150C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5355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3861-F16B-6F44-9FFA-CA3101790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90260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130425"/>
            <a:ext cx="1943100" cy="350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30425"/>
            <a:ext cx="5676900" cy="350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1795B-36AD-074E-B87F-CE3D53B7F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75014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DA24A-1EB1-6C49-9024-EC1515217C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492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0E41-1184-5B42-96C9-35DD6A8BF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23745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EA6D-06DC-B84C-9077-677FAFDD08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98690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8B0EA-0ED9-FC4E-B0A5-EE7E3A699B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496977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4FCEF-B972-2C48-ABCC-09AE26F76B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64731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3CA1B-EBEE-4246-826E-252F17FD4E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03226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662EB-3E42-5440-8EC9-95C94A0B1F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Lymanets - CO2 Cooling for CBM STS - TIPP '14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0106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85B-E9D0-234F-A830-CFC8F2F520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37716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352E8-0623-2A4A-9D87-33800C16C6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420875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FEBDD-2EEB-B34A-AA1E-960465840E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893615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BD39-8428-AC45-B15C-6A0435B86C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31232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734DE-58A6-B347-942D-D2138624F3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19178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AAFBB-3975-4629-A09B-E96920E8E980}" type="datetime1">
              <a:rPr lang="de-DE" smtClean="0"/>
              <a:t>2.06.14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Hans Rudolf Schmidt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1DA1D-7319-4A38-BECC-A2BD080A3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7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CF2B-B3BE-D84E-8AA2-1F8D2C4CD5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3118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175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175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AEA22-52AF-3547-B8B1-5538ACD6A8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2046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4A21C-DBD7-0F43-AE97-CE63C5A69B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2867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6F94C-8824-6244-8ACB-8EA47918B2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3951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217F8-7E67-A24F-8539-B0BFA1F87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16123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E99F-8438-F14E-AB3C-EB37A19646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2527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2C6CD-09D9-EB4D-8A25-B5AF47950F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47699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alibri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alibri" charset="0"/>
              </a:rPr>
              <a:t>Click to edit Master text styles</a:t>
            </a:r>
          </a:p>
          <a:p>
            <a:pPr lvl="1"/>
            <a:r>
              <a:rPr lang="en-US" dirty="0">
                <a:sym typeface="Calibri" charset="0"/>
              </a:rPr>
              <a:t>Second level</a:t>
            </a:r>
          </a:p>
          <a:p>
            <a:pPr lvl="2"/>
            <a:r>
              <a:rPr lang="en-US" dirty="0">
                <a:sym typeface="Calibri" charset="0"/>
              </a:rPr>
              <a:t>Third level</a:t>
            </a:r>
          </a:p>
          <a:p>
            <a:pPr lvl="3"/>
            <a:r>
              <a:rPr lang="en-US" dirty="0">
                <a:sym typeface="Calibri" charset="0"/>
              </a:rPr>
              <a:t>Fourth level</a:t>
            </a:r>
          </a:p>
          <a:p>
            <a:pPr lvl="4"/>
            <a:r>
              <a:rPr lang="en-US" dirty="0">
                <a:sym typeface="Calibri" charset="0"/>
              </a:rPr>
              <a:t>Fifth level</a:t>
            </a:r>
          </a:p>
        </p:txBody>
      </p:sp>
      <p:sp>
        <p:nvSpPr>
          <p:cNvPr id="102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48713" y="6593284"/>
            <a:ext cx="24447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78787"/>
                </a:solidFill>
                <a:latin typeface="+mn-lt"/>
                <a:ea typeface="ＭＳ Ｐゴシック" charset="0"/>
                <a:cs typeface="Calibri" charset="0"/>
                <a:sym typeface="Calibri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defRPr/>
            </a:pPr>
            <a:fld id="{5EAF392E-7F4A-0044-BA0E-8DBAEA75E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92275" y="6520259"/>
            <a:ext cx="5903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79388" y="6520259"/>
            <a:ext cx="1223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42900" indent="-342900" algn="ctr" rtl="0" eaLnBrk="0" fontAlgn="base" hangingPunct="0">
        <a:spcBef>
          <a:spcPts val="800"/>
        </a:spcBef>
        <a:spcAft>
          <a:spcPct val="0"/>
        </a:spcAft>
        <a:defRPr sz="32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1pPr>
      <a:lvl2pPr marL="419100" indent="38100" algn="ctr" rtl="0" eaLnBrk="0" fontAlgn="base" hangingPunct="0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2pPr>
      <a:lvl3pPr marL="876300" indent="38100" algn="ctr" rtl="0" eaLnBrk="0" fontAlgn="base" hangingPunct="0">
        <a:spcBef>
          <a:spcPts val="600"/>
        </a:spcBef>
        <a:spcAft>
          <a:spcPct val="0"/>
        </a:spcAft>
        <a:defRPr sz="24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3pPr>
      <a:lvl4pPr marL="13335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4pPr>
      <a:lvl5pPr marL="17907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4624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alibri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98613"/>
            <a:ext cx="8229600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Calibri" charset="0"/>
              </a:rPr>
              <a:t>Click to edit Master text styles</a:t>
            </a:r>
          </a:p>
          <a:p>
            <a:pPr lvl="1"/>
            <a:r>
              <a:rPr lang="en-US" dirty="0">
                <a:sym typeface="Calibri" charset="0"/>
              </a:rPr>
              <a:t>Second level</a:t>
            </a:r>
          </a:p>
          <a:p>
            <a:pPr lvl="2"/>
            <a:r>
              <a:rPr lang="en-US" dirty="0">
                <a:sym typeface="Calibri" charset="0"/>
              </a:rPr>
              <a:t>Third level</a:t>
            </a:r>
          </a:p>
          <a:p>
            <a:pPr lvl="3"/>
            <a:r>
              <a:rPr lang="en-US" dirty="0">
                <a:sym typeface="Calibri" charset="0"/>
              </a:rPr>
              <a:t>Fourth level</a:t>
            </a:r>
          </a:p>
          <a:p>
            <a:pPr lvl="4"/>
            <a:r>
              <a:rPr lang="en-US" dirty="0">
                <a:sym typeface="Calibri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748713" y="6593284"/>
            <a:ext cx="244475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878787"/>
                </a:solidFill>
                <a:latin typeface="+mn-lt"/>
                <a:ea typeface="ＭＳ Ｐゴシック" charset="0"/>
                <a:cs typeface="Calibri" charset="0"/>
                <a:sym typeface="Calibri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defRPr/>
            </a:pPr>
            <a:fld id="{7E38D902-C4A9-FC4C-B1BF-6B79131940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692275" y="6520259"/>
            <a:ext cx="5903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2"/>
          </p:nvPr>
        </p:nvSpPr>
        <p:spPr>
          <a:xfrm>
            <a:off x="179388" y="6520259"/>
            <a:ext cx="12239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12" r:id="rId2"/>
    <p:sldLayoutId id="2147483825" r:id="rId3"/>
    <p:sldLayoutId id="2147483826" r:id="rId4"/>
    <p:sldLayoutId id="2147483827" r:id="rId5"/>
    <p:sldLayoutId id="2147483813" r:id="rId6"/>
    <p:sldLayoutId id="2147483814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transition xmlns:p14="http://schemas.microsoft.com/office/powerpoint/2010/main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N W3" charset="0"/>
          <a:cs typeface="ヒラギノ角ゴ ProN W3" charset="0"/>
          <a:sym typeface="Calibri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704850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1104900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5621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20193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hyperlink" Target="http://www.hafner-muschler.de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620688"/>
            <a:ext cx="7772400" cy="173062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The Silicon Tracking System of the CBM at FAIR: detector development and system integration.</a:t>
            </a:r>
            <a:r>
              <a:rPr lang="en-US" sz="3600" dirty="0"/>
              <a:t> </a:t>
            </a:r>
            <a:endParaRPr lang="en-US" sz="3300" dirty="0" smtClean="0">
              <a:latin typeface="Lucida Grande" charset="0"/>
              <a:sym typeface="Lucida Grande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31431"/>
            <a:ext cx="6400800" cy="12016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defRPr/>
            </a:pPr>
            <a:r>
              <a:rPr lang="en-US" sz="2400" dirty="0" smtClean="0"/>
              <a:t>A. Lymanets</a:t>
            </a:r>
            <a:r>
              <a:rPr lang="en-US" sz="2400" baseline="30000" dirty="0" smtClean="0"/>
              <a:t>1,2</a:t>
            </a:r>
            <a:r>
              <a:rPr lang="en-US" sz="2400" dirty="0" smtClean="0"/>
              <a:t>, E. Lavrik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, H.-R. Schmidt</a:t>
            </a:r>
            <a:r>
              <a:rPr lang="en-US" sz="2400" baseline="30000" dirty="0" smtClean="0"/>
              <a:t>1</a:t>
            </a:r>
            <a:endParaRPr lang="en-US" sz="2400" baseline="30000" dirty="0" smtClean="0"/>
          </a:p>
          <a:p>
            <a:pPr marL="0" indent="0" eaLnBrk="1" hangingPunct="1">
              <a:spcBef>
                <a:spcPct val="0"/>
              </a:spcBef>
              <a:defRPr/>
            </a:pPr>
            <a:endParaRPr lang="en-US" sz="2400" dirty="0" smtClean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89426"/>
            <a:ext cx="2476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23528" y="4469050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i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University of </a:t>
            </a:r>
            <a:r>
              <a:rPr lang="en-US" sz="2400" i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Tübingen</a:t>
            </a:r>
            <a:r>
              <a:rPr lang="en-US" sz="2400" i="1" baseline="30000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1</a:t>
            </a:r>
            <a:r>
              <a:rPr lang="en-US" sz="2400" i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, </a:t>
            </a:r>
            <a:r>
              <a:rPr lang="en-US" sz="2400" i="1" dirty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Kiev Institute for Nuclear </a:t>
            </a:r>
            <a:r>
              <a:rPr lang="en-US" sz="2400" i="1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Research</a:t>
            </a:r>
            <a:r>
              <a:rPr lang="en-US" sz="2400" i="1" baseline="30000" dirty="0" smtClean="0">
                <a:solidFill>
                  <a:schemeClr val="bg2"/>
                </a:solidFill>
                <a:latin typeface="Calibri" pitchFamily="34" charset="0"/>
                <a:cs typeface="Arial" pitchFamily="34" charset="0"/>
              </a:rPr>
              <a:t>2</a:t>
            </a:r>
            <a:endParaRPr lang="en-US" sz="2400" i="1" baseline="30000" dirty="0">
              <a:solidFill>
                <a:schemeClr val="bg2"/>
              </a:solidFill>
              <a:latin typeface="Calibri" pitchFamily="34" charset="0"/>
              <a:cs typeface="Arial" pitchFamily="34" charset="0"/>
            </a:endParaRPr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7524328" y="5689426"/>
            <a:ext cx="1188635" cy="1051942"/>
            <a:chOff x="3513" y="3612"/>
            <a:chExt cx="800" cy="708"/>
          </a:xfrm>
        </p:grpSpPr>
        <p:pic>
          <p:nvPicPr>
            <p:cNvPr id="12" name="Picture 22" descr="head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9" t="13116" r="75102" b="11304"/>
            <a:stretch>
              <a:fillRect/>
            </a:stretch>
          </p:blipFill>
          <p:spPr bwMode="auto">
            <a:xfrm>
              <a:off x="3513" y="3612"/>
              <a:ext cx="682" cy="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3923" y="4128"/>
              <a:ext cx="39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+mn-cs"/>
                </a:rPr>
                <a:t>KINR</a:t>
              </a:r>
              <a:endParaRPr lang="uk-UA" sz="1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646447" y="6165304"/>
            <a:ext cx="2797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rgbClr val="878787"/>
                </a:solidFill>
                <a:latin typeface="Calibri"/>
                <a:ea typeface="ヒラギノ角ゴ ProN W3"/>
                <a:cs typeface="ヒラギノ角ゴ ProN W3"/>
                <a:sym typeface="Calibri" charset="0"/>
              </a:rPr>
              <a:t>TIPP ’14, Amsterdam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en-US" dirty="0" smtClean="0"/>
              <a:t>Very first results II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0" name="Picture 3" descr="pasted-image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5833">
            <a:off x="161502" y="1663969"/>
            <a:ext cx="43259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3" name="AutoShape 6"/>
          <p:cNvSpPr>
            <a:spLocks/>
          </p:cNvSpPr>
          <p:nvPr/>
        </p:nvSpPr>
        <p:spPr bwMode="auto">
          <a:xfrm>
            <a:off x="1547664" y="1268760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32 °C</a:t>
            </a:r>
            <a:endParaRPr lang="en-US" dirty="0"/>
          </a:p>
        </p:txBody>
      </p:sp>
      <p:sp>
        <p:nvSpPr>
          <p:cNvPr id="66" name="AutoShape 9"/>
          <p:cNvSpPr>
            <a:spLocks/>
          </p:cNvSpPr>
          <p:nvPr/>
        </p:nvSpPr>
        <p:spPr bwMode="auto">
          <a:xfrm>
            <a:off x="2123728" y="1268760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36 °C</a:t>
            </a:r>
            <a:endParaRPr lang="en-US" dirty="0"/>
          </a:p>
        </p:txBody>
      </p:sp>
      <p:sp>
        <p:nvSpPr>
          <p:cNvPr id="69" name="AutoShape 12"/>
          <p:cNvSpPr>
            <a:spLocks/>
          </p:cNvSpPr>
          <p:nvPr/>
        </p:nvSpPr>
        <p:spPr bwMode="auto">
          <a:xfrm>
            <a:off x="2699792" y="1268760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42 °C</a:t>
            </a:r>
            <a:endParaRPr lang="en-US" dirty="0"/>
          </a:p>
        </p:txBody>
      </p:sp>
      <p:sp>
        <p:nvSpPr>
          <p:cNvPr id="72" name="AutoShape 15"/>
          <p:cNvSpPr>
            <a:spLocks/>
          </p:cNvSpPr>
          <p:nvPr/>
        </p:nvSpPr>
        <p:spPr bwMode="auto">
          <a:xfrm>
            <a:off x="3203848" y="1268760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38 °C</a:t>
            </a:r>
            <a:endParaRPr lang="en-US" dirty="0"/>
          </a:p>
        </p:txBody>
      </p:sp>
      <p:sp>
        <p:nvSpPr>
          <p:cNvPr id="75" name="AutoShape 18"/>
          <p:cNvSpPr>
            <a:spLocks/>
          </p:cNvSpPr>
          <p:nvPr/>
        </p:nvSpPr>
        <p:spPr bwMode="auto">
          <a:xfrm>
            <a:off x="3779912" y="1268760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32 °C</a:t>
            </a:r>
            <a:endParaRPr lang="en-US" dirty="0"/>
          </a:p>
        </p:txBody>
      </p:sp>
      <p:sp>
        <p:nvSpPr>
          <p:cNvPr id="78" name="AutoShape 21"/>
          <p:cNvSpPr>
            <a:spLocks/>
          </p:cNvSpPr>
          <p:nvPr/>
        </p:nvSpPr>
        <p:spPr bwMode="auto">
          <a:xfrm>
            <a:off x="4211960" y="1700808"/>
            <a:ext cx="530225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18 °C</a:t>
            </a:r>
            <a:endParaRPr lang="en-US" dirty="0"/>
          </a:p>
        </p:txBody>
      </p:sp>
      <p:sp>
        <p:nvSpPr>
          <p:cNvPr id="81" name="AutoShape 24"/>
          <p:cNvSpPr>
            <a:spLocks/>
          </p:cNvSpPr>
          <p:nvPr/>
        </p:nvSpPr>
        <p:spPr bwMode="auto">
          <a:xfrm>
            <a:off x="3707904" y="5085184"/>
            <a:ext cx="584200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/>
              <a:t>-34 °C</a:t>
            </a:r>
            <a:endParaRPr lang="en-US" dirty="0"/>
          </a:p>
        </p:txBody>
      </p:sp>
      <p:sp>
        <p:nvSpPr>
          <p:cNvPr id="82" name="AutoShape 25"/>
          <p:cNvSpPr>
            <a:spLocks/>
          </p:cNvSpPr>
          <p:nvPr/>
        </p:nvSpPr>
        <p:spPr bwMode="auto">
          <a:xfrm>
            <a:off x="1115616" y="5949280"/>
            <a:ext cx="3795713" cy="3429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2000" dirty="0"/>
              <a:t>Flow: 30 </a:t>
            </a:r>
            <a:r>
              <a:rPr lang="en-US" sz="2000" dirty="0" err="1"/>
              <a:t>l</a:t>
            </a:r>
            <a:r>
              <a:rPr lang="en-US" sz="2000" baseline="-25000" dirty="0" err="1"/>
              <a:t>n</a:t>
            </a:r>
            <a:r>
              <a:rPr lang="en-US" sz="2000" dirty="0"/>
              <a:t>/s, </a:t>
            </a:r>
            <a:r>
              <a:rPr lang="en-US" sz="2000" dirty="0" smtClean="0"/>
              <a:t>input power</a:t>
            </a:r>
            <a:r>
              <a:rPr lang="en-US" sz="2000" dirty="0"/>
              <a:t>: 200 W</a:t>
            </a:r>
            <a:endParaRPr lang="en-US" sz="4800" dirty="0"/>
          </a:p>
        </p:txBody>
      </p:sp>
      <p:pic>
        <p:nvPicPr>
          <p:cNvPr id="83" name="Picture 5" descr="pasted-image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45024"/>
            <a:ext cx="2909047" cy="218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5292080" y="1052736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+mn-lt"/>
              </a:rPr>
              <a:t>Much higher than -</a:t>
            </a:r>
            <a:r>
              <a:rPr lang="en-US" sz="2000" dirty="0" smtClean="0">
                <a:latin typeface="+mn-lt"/>
              </a:rPr>
              <a:t>5 °</a:t>
            </a:r>
            <a:r>
              <a:rPr lang="en-US" sz="2000" dirty="0" smtClean="0">
                <a:latin typeface="+mn-lt"/>
              </a:rPr>
              <a:t>C</a:t>
            </a:r>
          </a:p>
          <a:p>
            <a:pPr algn="l"/>
            <a:r>
              <a:rPr lang="en-US" sz="2000" dirty="0" smtClean="0">
                <a:latin typeface="+mn-lt"/>
              </a:rPr>
              <a:t>(not thermally neutral)</a:t>
            </a:r>
          </a:p>
          <a:p>
            <a:pPr algn="l"/>
            <a:endParaRPr lang="en-US" sz="2000" dirty="0">
              <a:latin typeface="+mn-lt"/>
            </a:endParaRPr>
          </a:p>
          <a:p>
            <a:pPr algn="l"/>
            <a:r>
              <a:rPr lang="en-US" sz="2000" u="sng" dirty="0" smtClean="0">
                <a:latin typeface="+mn-lt"/>
              </a:rPr>
              <a:t>probable cause: </a:t>
            </a:r>
            <a:r>
              <a:rPr lang="en-US" sz="2000" dirty="0" smtClean="0">
                <a:latin typeface="+mn-lt"/>
              </a:rPr>
              <a:t>insufficient thermal contact between heat exchanger and  FEB box</a:t>
            </a:r>
          </a:p>
        </p:txBody>
      </p:sp>
      <p:cxnSp>
        <p:nvCxnSpPr>
          <p:cNvPr id="87" name="Straight Connector 86"/>
          <p:cNvCxnSpPr/>
          <p:nvPr/>
        </p:nvCxnSpPr>
        <p:spPr bwMode="auto">
          <a:xfrm>
            <a:off x="1835696" y="1556792"/>
            <a:ext cx="0" cy="3600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8" name="Straight Connector 87"/>
          <p:cNvCxnSpPr/>
          <p:nvPr/>
        </p:nvCxnSpPr>
        <p:spPr bwMode="auto">
          <a:xfrm flipH="1">
            <a:off x="2267744" y="1556792"/>
            <a:ext cx="72008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2" name="Straight Connector 91"/>
          <p:cNvCxnSpPr/>
          <p:nvPr/>
        </p:nvCxnSpPr>
        <p:spPr bwMode="auto">
          <a:xfrm flipH="1">
            <a:off x="2771801" y="1556792"/>
            <a:ext cx="72007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3203848" y="1556792"/>
            <a:ext cx="72007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3635897" y="1556792"/>
            <a:ext cx="216023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3851920" y="1988840"/>
            <a:ext cx="432048" cy="5040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3" name="Straight Connector 102"/>
          <p:cNvCxnSpPr/>
          <p:nvPr/>
        </p:nvCxnSpPr>
        <p:spPr bwMode="auto">
          <a:xfrm flipH="1" flipV="1">
            <a:off x="2627784" y="5085184"/>
            <a:ext cx="1080120" cy="14401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85164264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studies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graphicFrame>
        <p:nvGraphicFramePr>
          <p:cNvPr id="7" name="Table 4"/>
          <p:cNvGraphicFramePr/>
          <p:nvPr>
            <p:extLst>
              <p:ext uri="{D42A27DB-BD31-4B8C-83A1-F6EECF244321}">
                <p14:modId xmlns:p14="http://schemas.microsoft.com/office/powerpoint/2010/main" val="2391520497"/>
              </p:ext>
            </p:extLst>
          </p:nvPr>
        </p:nvGraphicFramePr>
        <p:xfrm>
          <a:off x="611560" y="1584104"/>
          <a:ext cx="8110480" cy="1484856"/>
        </p:xfrm>
        <a:graphic>
          <a:graphicData uri="http://schemas.openxmlformats.org/drawingml/2006/table">
            <a:tbl>
              <a:tblPr/>
              <a:tblGrid>
                <a:gridCol w="1134738"/>
                <a:gridCol w="1166204"/>
                <a:gridCol w="1450891"/>
                <a:gridCol w="1450891"/>
                <a:gridCol w="1450891"/>
                <a:gridCol w="1456865"/>
              </a:tblGrid>
              <a:tr h="4700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 width</a:t>
                      </a:r>
                      <a:endParaRPr lang="en-US"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all </a:t>
                      </a:r>
                      <a:r>
                        <a:rPr lang="en-US" sz="1400" dirty="0"/>
                        <a:t>aluminum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  <a:r>
                        <a:rPr lang="en-US" sz="1400" dirty="0" smtClean="0"/>
                        <a:t>ir gap</a:t>
                      </a:r>
                    </a:p>
                    <a:p>
                      <a:pPr algn="ctr"/>
                      <a:r>
                        <a:rPr lang="en-US" sz="1400" dirty="0" smtClean="0"/>
                        <a:t>(100 µm)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thermal grease </a:t>
                      </a:r>
                      <a:r>
                        <a:rPr lang="en-US" sz="1400" dirty="0"/>
                        <a:t>gap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  <a:r>
                        <a:rPr lang="en-US" sz="1400" dirty="0" smtClean="0"/>
                        <a:t>rease </a:t>
                      </a:r>
                      <a:r>
                        <a:rPr lang="en-US" sz="1400" dirty="0"/>
                        <a:t>with 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Cu-FEB Box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  <a:r>
                        <a:rPr lang="en-US" sz="1400" dirty="0" smtClean="0"/>
                        <a:t>rease with</a:t>
                      </a:r>
                    </a:p>
                    <a:p>
                      <a:pPr algn="ctr"/>
                      <a:r>
                        <a:rPr lang="en-US" sz="1400" dirty="0" smtClean="0"/>
                        <a:t>all </a:t>
                      </a:r>
                      <a:r>
                        <a:rPr lang="en-US" sz="1400" dirty="0"/>
                        <a:t>Cu</a:t>
                      </a:r>
                      <a:endParaRPr sz="1400" dirty="0"/>
                    </a:p>
                  </a:txBody>
                  <a:tcPr marL="82944" marR="82944" marT="41476" marB="41476"/>
                </a:tc>
              </a:tr>
              <a:tr h="311563">
                <a:tc>
                  <a:txBody>
                    <a:bodyPr/>
                    <a:lstStyle/>
                    <a:p>
                      <a:r>
                        <a:rPr lang="en-US" sz="1400" dirty="0"/>
                        <a:t>1 mm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-7.05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35.1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-3.97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-18.2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-18.5</a:t>
                      </a:r>
                      <a:endParaRPr sz="1400"/>
                    </a:p>
                  </a:txBody>
                  <a:tcPr marL="82944" marR="82944" marT="41476" marB="41476"/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sz="1400"/>
                        <a:t>2 mm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-21.4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24.7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-18.3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-26.2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-26.6</a:t>
                      </a:r>
                      <a:endParaRPr sz="1400"/>
                    </a:p>
                  </a:txBody>
                  <a:tcPr marL="82944" marR="82944" marT="41476" marB="41476"/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sz="1400"/>
                        <a:t>3 mm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-26.9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20.9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-23.4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-29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-29.4</a:t>
                      </a:r>
                      <a:endParaRPr sz="1400" dirty="0"/>
                    </a:p>
                  </a:txBody>
                  <a:tcPr marL="82944" marR="82944" marT="41476" marB="41476"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02563" y="3284984"/>
            <a:ext cx="3194650" cy="28608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27984" y="3573016"/>
            <a:ext cx="4054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simulations confirm </a:t>
            </a:r>
            <a:r>
              <a:rPr lang="en-US" sz="2000" dirty="0" smtClean="0">
                <a:latin typeface="+mn-lt"/>
              </a:rPr>
              <a:t>experimental observations</a:t>
            </a:r>
            <a:endParaRPr lang="en-US" sz="2000" dirty="0" smtClean="0">
              <a:latin typeface="+mn-lt"/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good thermal coupling and wider fins (2 mm) should allow complete </a:t>
            </a:r>
            <a:r>
              <a:rPr lang="en-US" sz="2000" dirty="0" smtClean="0">
                <a:latin typeface="+mn-lt"/>
              </a:rPr>
              <a:t>thermal </a:t>
            </a:r>
            <a:r>
              <a:rPr lang="en-US" sz="2000" dirty="0" smtClean="0">
                <a:latin typeface="+mn-lt"/>
              </a:rPr>
              <a:t>neutralization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experimental verification underway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69460" y="1084674"/>
            <a:ext cx="2654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Calibri"/>
              </a:rPr>
              <a:t>Temperature maximum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32097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with detailed layout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sp>
        <p:nvSpPr>
          <p:cNvPr id="6" name="TextShape 2"/>
          <p:cNvSpPr txBox="1"/>
          <p:nvPr/>
        </p:nvSpPr>
        <p:spPr>
          <a:xfrm>
            <a:off x="2538324" y="1048497"/>
            <a:ext cx="3401828" cy="436288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2000" dirty="0"/>
              <a:t>Temperature maximum </a:t>
            </a:r>
            <a:r>
              <a:rPr lang="en-US" sz="2000" dirty="0">
                <a:latin typeface="Arial"/>
                <a:ea typeface="Arial"/>
              </a:rPr>
              <a:t>°C</a:t>
            </a:r>
            <a:endParaRPr sz="2000" dirty="0"/>
          </a:p>
        </p:txBody>
      </p:sp>
      <p:graphicFrame>
        <p:nvGraphicFramePr>
          <p:cNvPr id="7" name="Table 4"/>
          <p:cNvGraphicFramePr/>
          <p:nvPr>
            <p:extLst>
              <p:ext uri="{D42A27DB-BD31-4B8C-83A1-F6EECF244321}">
                <p14:modId xmlns:p14="http://schemas.microsoft.com/office/powerpoint/2010/main" val="2723689928"/>
              </p:ext>
            </p:extLst>
          </p:nvPr>
        </p:nvGraphicFramePr>
        <p:xfrm>
          <a:off x="403863" y="1484784"/>
          <a:ext cx="8341393" cy="1816667"/>
        </p:xfrm>
        <a:graphic>
          <a:graphicData uri="http://schemas.openxmlformats.org/drawingml/2006/table">
            <a:tbl>
              <a:tblPr/>
              <a:tblGrid>
                <a:gridCol w="1010545"/>
                <a:gridCol w="1355907"/>
                <a:gridCol w="1492199"/>
                <a:gridCol w="1492199"/>
                <a:gridCol w="1492199"/>
                <a:gridCol w="1498344"/>
              </a:tblGrid>
              <a:tr h="4700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 width</a:t>
                      </a:r>
                      <a:endParaRPr lang="en-US"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  <a:r>
                        <a:rPr lang="en-US" sz="1400" dirty="0" smtClean="0"/>
                        <a:t>ll </a:t>
                      </a:r>
                      <a:r>
                        <a:rPr lang="en-US" sz="1400" dirty="0"/>
                        <a:t>aluminum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</a:t>
                      </a:r>
                      <a:r>
                        <a:rPr lang="en-US" sz="1400" dirty="0" smtClean="0"/>
                        <a:t>ir </a:t>
                      </a:r>
                      <a:r>
                        <a:rPr lang="en-US" sz="1400" dirty="0"/>
                        <a:t>gap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thermal grease gap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  <a:r>
                        <a:rPr lang="en-US" sz="1400" dirty="0" smtClean="0"/>
                        <a:t>rease </a:t>
                      </a:r>
                      <a:r>
                        <a:rPr lang="en-US" sz="1400" dirty="0"/>
                        <a:t>with Cu </a:t>
                      </a:r>
                      <a:r>
                        <a:rPr lang="en-US" sz="1400" dirty="0" smtClean="0"/>
                        <a:t>FEB box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</a:t>
                      </a:r>
                      <a:r>
                        <a:rPr lang="en-US" sz="1400" dirty="0" smtClean="0"/>
                        <a:t>rease </a:t>
                      </a:r>
                      <a:r>
                        <a:rPr lang="en-US" sz="1400" dirty="0"/>
                        <a:t>with all Cu</a:t>
                      </a:r>
                      <a:endParaRPr sz="1400" dirty="0"/>
                    </a:p>
                  </a:txBody>
                  <a:tcPr marL="82944" marR="82944" marT="41476" marB="41476"/>
                </a:tc>
              </a:tr>
              <a:tr h="311563">
                <a:tc>
                  <a:txBody>
                    <a:bodyPr/>
                    <a:lstStyle/>
                    <a:p>
                      <a:r>
                        <a:rPr lang="en-US" sz="1400"/>
                        <a:t>1 mm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-5.09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34.2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7.18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-9.54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-10</a:t>
                      </a:r>
                      <a:endParaRPr sz="1400"/>
                    </a:p>
                  </a:txBody>
                  <a:tcPr marL="82944" marR="82944" marT="41476" marB="41476"/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sz="1400" dirty="0"/>
                        <a:t>2 mm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-11.4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23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-8.92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-20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-20.5</a:t>
                      </a:r>
                      <a:endParaRPr sz="1400"/>
                    </a:p>
                  </a:txBody>
                  <a:tcPr marL="82944" marR="82944" marT="41476" marB="41476"/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sz="1400"/>
                        <a:t>3 mm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-18.4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18.7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-15.7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-24.1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-24.6</a:t>
                      </a:r>
                      <a:endParaRPr sz="1400"/>
                    </a:p>
                  </a:txBody>
                  <a:tcPr marL="82944" marR="82944" marT="41476" marB="41476"/>
                </a:tc>
              </a:tr>
              <a:tr h="331811">
                <a:tc>
                  <a:txBody>
                    <a:bodyPr/>
                    <a:lstStyle/>
                    <a:p>
                      <a:r>
                        <a:rPr lang="en-US" sz="1400"/>
                        <a:t>4 mm</a:t>
                      </a:r>
                      <a:endParaRPr sz="140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-22.8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15.8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-20</a:t>
                      </a:r>
                      <a:endParaRPr sz="1400" dirty="0"/>
                    </a:p>
                  </a:txBody>
                  <a:tcPr marL="82944" marR="82944" marT="41476" marB="41476">
                    <a:solidFill>
                      <a:srgbClr val="FF727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-26.8</a:t>
                      </a:r>
                      <a:endParaRPr sz="1400" dirty="0"/>
                    </a:p>
                  </a:txBody>
                  <a:tcPr marL="82944" marR="82944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-27.3</a:t>
                      </a:r>
                      <a:endParaRPr sz="1400" dirty="0"/>
                    </a:p>
                  </a:txBody>
                  <a:tcPr marL="82944" marR="82944" marT="41476" marB="41476"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03863" y="3556562"/>
            <a:ext cx="3796811" cy="25921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9547" y="4532573"/>
            <a:ext cx="3875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latin typeface="+mn-lt"/>
              </a:rPr>
              <a:t>realistic placement of heat sources suggests 2-3 mm fins</a:t>
            </a:r>
          </a:p>
        </p:txBody>
      </p:sp>
    </p:spTree>
    <p:extLst>
      <p:ext uri="{BB962C8B-B14F-4D97-AF65-F5344CB8AC3E}">
        <p14:creationId xmlns:p14="http://schemas.microsoft.com/office/powerpoint/2010/main" val="1324005690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New measurements: improved thermal contact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5" descr="flow.temp_comparis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903883"/>
            <a:ext cx="72009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08983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measurements: T @ 100 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3" name="Picture 3" descr="pasted-image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15833">
            <a:off x="161502" y="1591961"/>
            <a:ext cx="4325938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sp>
        <p:nvSpPr>
          <p:cNvPr id="7" name="AutoShape 25"/>
          <p:cNvSpPr>
            <a:spLocks/>
          </p:cNvSpPr>
          <p:nvPr/>
        </p:nvSpPr>
        <p:spPr bwMode="auto">
          <a:xfrm>
            <a:off x="5724128" y="3501008"/>
            <a:ext cx="3096344" cy="6480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pPr algn="l"/>
            <a:r>
              <a:rPr lang="en-US" sz="2000" dirty="0">
                <a:latin typeface="+mn-lt"/>
              </a:rPr>
              <a:t>Flow: </a:t>
            </a:r>
            <a:r>
              <a:rPr lang="en-US" sz="2000" dirty="0" smtClean="0">
                <a:latin typeface="+mn-lt"/>
              </a:rPr>
              <a:t>20.5 </a:t>
            </a:r>
            <a:r>
              <a:rPr lang="en-US" sz="2000" dirty="0" err="1">
                <a:latin typeface="+mn-lt"/>
              </a:rPr>
              <a:t>ln</a:t>
            </a:r>
            <a:r>
              <a:rPr lang="en-US" sz="2000" dirty="0">
                <a:latin typeface="+mn-lt"/>
              </a:rPr>
              <a:t>/s, </a:t>
            </a:r>
            <a:endParaRPr lang="en-US" sz="2000" dirty="0" smtClean="0">
              <a:latin typeface="+mn-lt"/>
            </a:endParaRPr>
          </a:p>
          <a:p>
            <a:pPr algn="l"/>
            <a:r>
              <a:rPr lang="en-US" sz="2000" dirty="0" smtClean="0">
                <a:latin typeface="+mn-lt"/>
              </a:rPr>
              <a:t>applied </a:t>
            </a:r>
            <a:r>
              <a:rPr lang="en-US" sz="2000" dirty="0">
                <a:latin typeface="+mn-lt"/>
              </a:rPr>
              <a:t>heat power</a:t>
            </a:r>
            <a:r>
              <a:rPr lang="en-US" sz="2000" dirty="0" smtClean="0">
                <a:latin typeface="+mn-lt"/>
              </a:rPr>
              <a:t>: 100 </a:t>
            </a:r>
            <a:r>
              <a:rPr lang="en-US" sz="2000" dirty="0">
                <a:latin typeface="+mn-lt"/>
              </a:rPr>
              <a:t>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8144" y="1988840"/>
            <a:ext cx="26425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err="1" smtClean="0">
                <a:latin typeface="+mn-lt"/>
              </a:rPr>
              <a:t>SolidWorks</a:t>
            </a:r>
            <a:r>
              <a:rPr lang="en-US" sz="2000" dirty="0" smtClean="0">
                <a:latin typeface="+mn-lt"/>
              </a:rPr>
              <a:t> simulations predict -19.4 °C highest temperature in this regime</a:t>
            </a:r>
          </a:p>
        </p:txBody>
      </p:sp>
      <p:sp>
        <p:nvSpPr>
          <p:cNvPr id="9" name="AutoShape 6"/>
          <p:cNvSpPr>
            <a:spLocks/>
          </p:cNvSpPr>
          <p:nvPr/>
        </p:nvSpPr>
        <p:spPr bwMode="auto">
          <a:xfrm>
            <a:off x="1259632" y="1268760"/>
            <a:ext cx="674241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-13.5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1907704" y="1268760"/>
            <a:ext cx="602233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-11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>
            <a:off x="2555776" y="1268760"/>
            <a:ext cx="602233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-11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2" name="AutoShape 15"/>
          <p:cNvSpPr>
            <a:spLocks/>
          </p:cNvSpPr>
          <p:nvPr/>
        </p:nvSpPr>
        <p:spPr bwMode="auto">
          <a:xfrm>
            <a:off x="3059832" y="1268760"/>
            <a:ext cx="674241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-10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3" name="AutoShape 18"/>
          <p:cNvSpPr>
            <a:spLocks/>
          </p:cNvSpPr>
          <p:nvPr/>
        </p:nvSpPr>
        <p:spPr bwMode="auto">
          <a:xfrm>
            <a:off x="3707904" y="1268760"/>
            <a:ext cx="648072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-15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4" name="AutoShape 21"/>
          <p:cNvSpPr>
            <a:spLocks/>
          </p:cNvSpPr>
          <p:nvPr/>
        </p:nvSpPr>
        <p:spPr bwMode="auto">
          <a:xfrm>
            <a:off x="4139952" y="1700808"/>
            <a:ext cx="602233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-34 </a:t>
            </a:r>
            <a:r>
              <a:rPr lang="en-US" sz="1300" dirty="0"/>
              <a:t>°C</a:t>
            </a:r>
            <a:endParaRPr lang="en-US" dirty="0"/>
          </a:p>
        </p:txBody>
      </p:sp>
      <p:sp>
        <p:nvSpPr>
          <p:cNvPr id="15" name="AutoShape 24"/>
          <p:cNvSpPr>
            <a:spLocks/>
          </p:cNvSpPr>
          <p:nvPr/>
        </p:nvSpPr>
        <p:spPr bwMode="auto">
          <a:xfrm>
            <a:off x="3699768" y="5085184"/>
            <a:ext cx="728216" cy="30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/>
          <a:p>
            <a:r>
              <a:rPr lang="en-US" sz="1300" dirty="0" smtClean="0"/>
              <a:t>-40.3 </a:t>
            </a:r>
            <a:r>
              <a:rPr lang="en-US" sz="1300" dirty="0"/>
              <a:t>°C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1835696" y="1556792"/>
            <a:ext cx="0" cy="3600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2267744" y="1556792"/>
            <a:ext cx="72008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2771801" y="1556792"/>
            <a:ext cx="72007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3203848" y="1556792"/>
            <a:ext cx="72007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3635897" y="1556792"/>
            <a:ext cx="216023" cy="4320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H="1">
            <a:off x="3851920" y="1988840"/>
            <a:ext cx="432048" cy="5040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H="1" flipV="1">
            <a:off x="2627784" y="5085184"/>
            <a:ext cx="1080120" cy="14401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683568" y="5733256"/>
            <a:ext cx="5847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 err="1" smtClean="0">
                <a:latin typeface="+mn-lt"/>
              </a:rPr>
              <a:t>Solidworks</a:t>
            </a:r>
            <a:r>
              <a:rPr lang="en-US" sz="2000" dirty="0" smtClean="0">
                <a:latin typeface="+mn-lt"/>
              </a:rPr>
              <a:t> reproduces measurement trends correctly.</a:t>
            </a:r>
          </a:p>
          <a:p>
            <a:pPr algn="l"/>
            <a:r>
              <a:rPr lang="en-US" sz="2000" dirty="0" smtClean="0">
                <a:latin typeface="+mn-lt"/>
              </a:rPr>
              <a:t>Thermal neutrality is achieved with thicker fins.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0625535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3494" y="609600"/>
            <a:ext cx="9213170" cy="5690126"/>
            <a:chOff x="23494" y="890875"/>
            <a:chExt cx="9213170" cy="5690126"/>
          </a:xfrm>
        </p:grpSpPr>
        <p:pic>
          <p:nvPicPr>
            <p:cNvPr id="5" name="Picture 5" descr="C:\Users\jsanchez\Desktop\TRACIXL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614" y="1337776"/>
              <a:ext cx="5768531" cy="5243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>
              <a:off x="4661068" y="4629414"/>
              <a:ext cx="520532" cy="3235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150754" y="4843179"/>
              <a:ext cx="22934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Condensing unit: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Easily detachable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FU to adapt to different load situations</a:t>
              </a: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 </a:t>
              </a:r>
              <a:endParaRPr lang="en-US" sz="1200" dirty="0">
                <a:latin typeface="Century Gothic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43599" y="890875"/>
              <a:ext cx="3001183" cy="160043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l"/>
              <a:r>
                <a:rPr lang="en-US" sz="1400" u="sng" dirty="0" smtClean="0">
                  <a:latin typeface="Century Gothic" pitchFamily="34" charset="0"/>
                </a:rPr>
                <a:t>Technical specifications</a:t>
              </a:r>
            </a:p>
            <a:p>
              <a:pPr algn="l"/>
              <a:endParaRPr lang="en-US" sz="1400" u="sng" dirty="0" smtClean="0">
                <a:latin typeface="Century Gothic" pitchFamily="34" charset="0"/>
              </a:endParaRPr>
            </a:p>
            <a:p>
              <a:pPr marL="285750" indent="-285750" algn="l">
                <a:buFontTx/>
                <a:buChar char="-"/>
              </a:pPr>
              <a:r>
                <a:rPr lang="en-US" sz="1400" dirty="0" smtClean="0">
                  <a:latin typeface="Century Gothic" pitchFamily="34" charset="0"/>
                </a:rPr>
                <a:t>Power: 1kW @ -40 </a:t>
              </a:r>
              <a:r>
                <a:rPr lang="en-US" sz="1400" dirty="0" smtClean="0">
                  <a:latin typeface="Lucida Sans Unicode"/>
                  <a:cs typeface="Lucida Sans Unicode"/>
                </a:rPr>
                <a:t>⁰C</a:t>
              </a:r>
              <a:r>
                <a:rPr lang="en-US" sz="1400" dirty="0" smtClean="0">
                  <a:latin typeface="Century Gothic" pitchFamily="34" charset="0"/>
                </a:rPr>
                <a:t> </a:t>
              </a:r>
            </a:p>
            <a:p>
              <a:pPr marL="285750" indent="-285750" algn="l">
                <a:buFontTx/>
                <a:buChar char="-"/>
              </a:pPr>
              <a:r>
                <a:rPr lang="en-US" sz="1400" dirty="0" smtClean="0">
                  <a:latin typeface="Century Gothic" pitchFamily="34" charset="0"/>
                </a:rPr>
                <a:t>Power supply</a:t>
              </a:r>
              <a:r>
                <a:rPr lang="en-US" sz="1400" dirty="0">
                  <a:latin typeface="Century Gothic" pitchFamily="34" charset="0"/>
                </a:rPr>
                <a:t>: three-phase</a:t>
              </a:r>
              <a:endParaRPr lang="en-US" sz="1400" dirty="0" smtClean="0">
                <a:latin typeface="Century Gothic" pitchFamily="34" charset="0"/>
              </a:endParaRPr>
            </a:p>
            <a:p>
              <a:pPr marL="285750" indent="-285750" algn="l">
                <a:buFontTx/>
                <a:buChar char="-"/>
              </a:pPr>
              <a:r>
                <a:rPr lang="en-US" sz="1400" dirty="0" smtClean="0">
                  <a:latin typeface="Century Gothic" pitchFamily="34" charset="0"/>
                </a:rPr>
                <a:t>Weight almost 600 kg</a:t>
              </a:r>
            </a:p>
            <a:p>
              <a:pPr marL="285750" indent="-285750" algn="l">
                <a:buFontTx/>
                <a:buChar char="-"/>
              </a:pPr>
              <a:r>
                <a:rPr lang="en-US" sz="1400" dirty="0" smtClean="0">
                  <a:latin typeface="Century Gothic" pitchFamily="34" charset="0"/>
                </a:rPr>
                <a:t>Dimensions: 1132x1153x1900</a:t>
              </a:r>
            </a:p>
            <a:p>
              <a:pPr marL="285750" indent="-285750" algn="l">
                <a:buFontTx/>
                <a:buChar char="-"/>
              </a:pPr>
              <a:r>
                <a:rPr lang="en-US" sz="1400" dirty="0" smtClean="0">
                  <a:latin typeface="Century Gothic" pitchFamily="34" charset="0"/>
                </a:rPr>
                <a:t>PLC controlled</a:t>
              </a:r>
              <a:endParaRPr lang="en-US" sz="1400" dirty="0">
                <a:latin typeface="Century Gothic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286000" y="5524500"/>
              <a:ext cx="1404938" cy="67151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463253">
              <a:off x="2506447" y="5878250"/>
              <a:ext cx="1023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0070C0"/>
                  </a:solidFill>
                </a:rPr>
                <a:t>1132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271784" y="1928812"/>
              <a:ext cx="1261464" cy="41593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20470239">
              <a:off x="2557343" y="1805096"/>
              <a:ext cx="10231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0070C0"/>
                  </a:solidFill>
                </a:rPr>
                <a:t>1153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2168172" y="2531426"/>
              <a:ext cx="44281" cy="2705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1735434" y="3805499"/>
              <a:ext cx="669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0070C0"/>
                  </a:solidFill>
                </a:rPr>
                <a:t>1900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5489888" y="2971800"/>
              <a:ext cx="665257" cy="1519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096913" y="2633429"/>
              <a:ext cx="29249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Control cabinet: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2 Layer (HV + LV)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HMI for friendly User experience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GSI+T</a:t>
              </a:r>
              <a:r>
                <a:rPr lang="es-ES" sz="1200" dirty="0" err="1" smtClean="0">
                  <a:latin typeface="Century Gothic" pitchFamily="34" charset="0"/>
                </a:rPr>
                <a:t>übingen</a:t>
              </a:r>
              <a:endParaRPr lang="en-US" sz="1200" dirty="0" smtClean="0">
                <a:latin typeface="Century Gothic" pitchFamily="34" charset="0"/>
              </a:endParaRP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 </a:t>
              </a:r>
              <a:endParaRPr lang="en-US" sz="1200" dirty="0">
                <a:latin typeface="Century Gothic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3534296"/>
              <a:ext cx="2083245" cy="10763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98256">
              <a:off x="6935501" y="4791207"/>
              <a:ext cx="2301163" cy="178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18"/>
            <p:cNvCxnSpPr/>
            <p:nvPr/>
          </p:nvCxnSpPr>
          <p:spPr>
            <a:xfrm flipH="1" flipV="1">
              <a:off x="218575" y="2475815"/>
              <a:ext cx="1028734" cy="368986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168880">
              <a:off x="23494" y="3005841"/>
              <a:ext cx="21514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 smtClean="0">
                  <a:latin typeface="Century Gothic" pitchFamily="34" charset="0"/>
                </a:rPr>
                <a:t>Transfer line to Remote control box + Experiment</a:t>
              </a:r>
              <a:endParaRPr lang="en-US" sz="1200" dirty="0">
                <a:latin typeface="Century Gothic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3602754" y="1691094"/>
              <a:ext cx="359646" cy="578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868998" y="1229429"/>
              <a:ext cx="29249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Top Exhaust:</a:t>
              </a: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Extract pump + electronics heat  </a:t>
              </a:r>
              <a:endParaRPr lang="en-US" sz="1200" dirty="0">
                <a:latin typeface="Century Gothic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1916381" y="4294224"/>
              <a:ext cx="817779" cy="8410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0345" y="4627412"/>
              <a:ext cx="248045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CO</a:t>
              </a:r>
              <a:r>
                <a:rPr lang="en-US" sz="1200" b="1" baseline="-25000" dirty="0" smtClean="0">
                  <a:latin typeface="Century Gothic" pitchFamily="34" charset="0"/>
                </a:rPr>
                <a:t>2</a:t>
              </a:r>
              <a:r>
                <a:rPr lang="en-US" sz="1200" b="1" dirty="0" smtClean="0">
                  <a:latin typeface="Century Gothic" pitchFamily="34" charset="0"/>
                </a:rPr>
                <a:t> Front Panel: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Easy removable for maintenance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Armaflex foam insulated</a:t>
              </a:r>
            </a:p>
            <a:p>
              <a:pPr marL="171450" indent="-171450" algn="l">
                <a:buFontTx/>
                <a:buChar char="-"/>
              </a:pPr>
              <a:r>
                <a:rPr lang="en-US" sz="1200" dirty="0" smtClean="0">
                  <a:latin typeface="Century Gothic" pitchFamily="34" charset="0"/>
                </a:rPr>
                <a:t>Next slide</a:t>
              </a: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 </a:t>
              </a:r>
              <a:endParaRPr lang="en-US" sz="1200" dirty="0">
                <a:latin typeface="Century Gothic" pitchFamily="34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331489" y="5445838"/>
              <a:ext cx="410998" cy="50389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742487" y="5827741"/>
              <a:ext cx="2518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Drip Pan:</a:t>
              </a: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Tray to detect CO</a:t>
              </a:r>
              <a:r>
                <a:rPr lang="en-US" sz="1200" baseline="-25000" dirty="0" smtClean="0">
                  <a:latin typeface="Century Gothic" pitchFamily="34" charset="0"/>
                </a:rPr>
                <a:t>2</a:t>
              </a:r>
              <a:r>
                <a:rPr lang="en-US" sz="1200" dirty="0" smtClean="0">
                  <a:latin typeface="Century Gothic" pitchFamily="34" charset="0"/>
                </a:rPr>
                <a:t> leakages </a:t>
              </a:r>
              <a:endParaRPr lang="en-US" sz="1200" dirty="0">
                <a:latin typeface="Century Gothic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371600" y="1713639"/>
              <a:ext cx="1024211" cy="8830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48681" y="1251974"/>
              <a:ext cx="25183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b="1" dirty="0" smtClean="0">
                  <a:latin typeface="Century Gothic" pitchFamily="34" charset="0"/>
                </a:rPr>
                <a:t>Aluminum profiles frame:</a:t>
              </a:r>
            </a:p>
            <a:p>
              <a:pPr algn="l"/>
              <a:r>
                <a:rPr lang="en-US" sz="1200" dirty="0" smtClean="0">
                  <a:latin typeface="Century Gothic" pitchFamily="34" charset="0"/>
                </a:rPr>
                <a:t>Item profiles 8 40x40 mm</a:t>
              </a:r>
              <a:endParaRPr lang="en-US" sz="1200" dirty="0">
                <a:latin typeface="Century Gothic" pitchFamily="34" charset="0"/>
              </a:endParaRPr>
            </a:p>
          </p:txBody>
        </p:sp>
        <p:pic>
          <p:nvPicPr>
            <p:cNvPr id="29" name="Picture 6" descr="Perfil 8 40x40 , natur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049" y="1713639"/>
              <a:ext cx="712623" cy="534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TextBox 36"/>
          <p:cNvSpPr txBox="1"/>
          <p:nvPr/>
        </p:nvSpPr>
        <p:spPr>
          <a:xfrm>
            <a:off x="59531" y="6008131"/>
            <a:ext cx="7103269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With TRACI-XL you will be able to test </a:t>
            </a:r>
            <a:r>
              <a:rPr lang="en-US" sz="1400" b="1" dirty="0" smtClean="0"/>
              <a:t>7 FEE blocks</a:t>
            </a:r>
            <a:r>
              <a:rPr lang="en-US" sz="1400" dirty="0" smtClean="0"/>
              <a:t> of 140 W</a:t>
            </a:r>
          </a:p>
          <a:p>
            <a:pPr algn="l"/>
            <a:r>
              <a:rPr lang="en-US" sz="1400" dirty="0" smtClean="0"/>
              <a:t>For example ¼ Stations 4, 5 or 6 </a:t>
            </a:r>
            <a:r>
              <a:rPr lang="en-US" sz="1400" dirty="0" smtClean="0">
                <a:sym typeface="Wingdings" panose="05000000000000000000" pitchFamily="2" charset="2"/>
              </a:rPr>
              <a:t>  </a:t>
            </a:r>
          </a:p>
          <a:p>
            <a:pPr algn="l"/>
            <a:r>
              <a:rPr lang="en-US" sz="1200" dirty="0" smtClean="0">
                <a:sym typeface="Wingdings" panose="05000000000000000000" pitchFamily="2" charset="2"/>
              </a:rPr>
              <a:t>Thermal box is foreseen to have this size or maybe half station size with dummy loads instead the rest of blocks  </a:t>
            </a:r>
            <a:endParaRPr lang="en-US" sz="1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04056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TRACI-XL Main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components</a:t>
            </a:r>
            <a:endParaRPr lang="de-DE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46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CO</a:t>
            </a:r>
            <a:r>
              <a:rPr lang="en-US" baseline="-25000" dirty="0" smtClean="0"/>
              <a:t>2</a:t>
            </a:r>
            <a:r>
              <a:rPr lang="en-US" dirty="0" smtClean="0"/>
              <a:t> power plant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1560" y="1844824"/>
            <a:ext cx="65197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No oil-free setup needed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No particular temperature stability requirement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50 kW externally cooled liquid CO</a:t>
            </a:r>
            <a:r>
              <a:rPr lang="en-US" sz="2400" baseline="-25000" dirty="0" smtClean="0">
                <a:latin typeface="+mn-lt"/>
              </a:rPr>
              <a:t>2</a:t>
            </a:r>
            <a:r>
              <a:rPr lang="en-US" sz="2400" dirty="0" smtClean="0">
                <a:latin typeface="+mn-lt"/>
              </a:rPr>
              <a:t> system with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1 kW standby power  </a:t>
            </a:r>
            <a:endParaRPr 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365104"/>
            <a:ext cx="83792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Company: </a:t>
            </a:r>
            <a:r>
              <a:rPr lang="en-US" sz="2400" dirty="0" err="1" smtClean="0">
                <a:latin typeface="+mn-lt"/>
              </a:rPr>
              <a:t>Hafner</a:t>
            </a:r>
            <a:r>
              <a:rPr lang="en-US" sz="2400" dirty="0" err="1">
                <a:latin typeface="+mn-lt"/>
              </a:rPr>
              <a:t>-Muschler</a:t>
            </a:r>
            <a:r>
              <a:rPr lang="en-US" sz="2400" dirty="0">
                <a:latin typeface="+mn-lt"/>
              </a:rPr>
              <a:t> (</a:t>
            </a:r>
            <a:r>
              <a:rPr lang="en-US" sz="2400" dirty="0">
                <a:latin typeface="+mn-lt"/>
                <a:hlinkClick r:id="rId2"/>
              </a:rPr>
              <a:t>http://www.hafner-muschler.de/</a:t>
            </a:r>
            <a:r>
              <a:rPr lang="en-US" sz="2400" dirty="0" smtClean="0">
                <a:latin typeface="+mn-lt"/>
              </a:rPr>
              <a:t>)</a:t>
            </a:r>
          </a:p>
          <a:p>
            <a:pPr marL="342900" indent="-342900"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System similar to CERN 2PACL principle with liquid CO</a:t>
            </a:r>
            <a:r>
              <a:rPr lang="en-US" sz="2400" baseline="-25000" dirty="0" smtClean="0">
                <a:latin typeface="+mn-lt"/>
              </a:rPr>
              <a:t>2</a:t>
            </a:r>
            <a:r>
              <a:rPr lang="en-US" sz="2400" dirty="0" smtClean="0">
                <a:latin typeface="+mn-lt"/>
              </a:rPr>
              <a:t>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(not </a:t>
            </a:r>
            <a:r>
              <a:rPr lang="en-US" sz="2400" dirty="0" err="1" smtClean="0">
                <a:latin typeface="+mn-lt"/>
              </a:rPr>
              <a:t>transcritical</a:t>
            </a:r>
            <a:r>
              <a:rPr lang="en-US" sz="2400" dirty="0" smtClean="0">
                <a:latin typeface="+mn-lt"/>
              </a:rPr>
              <a:t>)</a:t>
            </a:r>
            <a:endParaRPr lang="en-US" sz="2400" dirty="0">
              <a:latin typeface="+mn-lt"/>
            </a:endParaRPr>
          </a:p>
          <a:p>
            <a:pPr algn="l"/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463671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544" y="2047488"/>
            <a:ext cx="8225329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>
              <a:buFont typeface="Arial"/>
              <a:buChar char="•"/>
              <a:defRPr/>
            </a:pPr>
            <a:r>
              <a:rPr lang="en-US" sz="2400" dirty="0" smtClean="0">
                <a:latin typeface="+mn-lt"/>
              </a:rPr>
              <a:t>CO</a:t>
            </a:r>
            <a:r>
              <a:rPr lang="en-US" sz="2400" baseline="-25000" dirty="0" smtClean="0">
                <a:latin typeface="+mn-lt"/>
              </a:rPr>
              <a:t>2</a:t>
            </a:r>
            <a:r>
              <a:rPr lang="en-US" sz="2400" dirty="0" smtClean="0">
                <a:latin typeface="+mn-lt"/>
              </a:rPr>
              <a:t> based cooling system is required to cool 42 kW of power.</a:t>
            </a:r>
            <a:endParaRPr lang="en-US" sz="2400" dirty="0" smtClean="0">
              <a:latin typeface="+mn-lt"/>
            </a:endParaRP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400" dirty="0" smtClean="0">
                <a:latin typeface="+mn-lt"/>
              </a:rPr>
              <a:t>Heat exchanger design has been optimized using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simulation approach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400" dirty="0" smtClean="0">
                <a:latin typeface="+mn-lt"/>
              </a:rPr>
              <a:t>Verified by the measurements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400" dirty="0" smtClean="0">
                <a:latin typeface="+mn-lt"/>
              </a:rPr>
              <a:t>1 kW TRACI-XL system is in production.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Commissioning to start in July</a:t>
            </a:r>
          </a:p>
          <a:p>
            <a:pPr marL="342900" indent="-342900" algn="l">
              <a:buFont typeface="Arial"/>
              <a:buChar char="•"/>
              <a:defRPr/>
            </a:pPr>
            <a:r>
              <a:rPr lang="en-US" sz="2400" dirty="0" smtClean="0">
                <a:latin typeface="+mn-lt"/>
              </a:rPr>
              <a:t>Industry partners identified for a final STS cooling system. </a:t>
            </a:r>
            <a:endParaRPr lang="en-US" sz="2400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060E86-EE0C-D148-BCB0-F0AF721AE82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66130"/>
          </a:xfrm>
        </p:spPr>
        <p:txBody>
          <a:bodyPr/>
          <a:lstStyle/>
          <a:p>
            <a:pPr>
              <a:defRPr/>
            </a:pPr>
            <a:r>
              <a:rPr lang="en-US" sz="3800" dirty="0" smtClean="0"/>
              <a:t>Facility for Antiproton and Ion Research</a:t>
            </a:r>
            <a:endParaRPr lang="en-US" sz="3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FE977-FB2A-8E49-950E-76B9ADE52CA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9" name="Picture 862" descr="gsi-f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1600" y="8548688"/>
            <a:ext cx="5330825" cy="368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62" descr="gsi-fa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4000" y="8701088"/>
            <a:ext cx="5330825" cy="368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FAIR_ed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6278197" cy="4536504"/>
          </a:xfrm>
          <a:prstGeom prst="rect">
            <a:avLst/>
          </a:prstGeom>
        </p:spPr>
      </p:pic>
      <p:sp>
        <p:nvSpPr>
          <p:cNvPr id="16" name="10-Point Star 15"/>
          <p:cNvSpPr/>
          <p:nvPr/>
        </p:nvSpPr>
        <p:spPr bwMode="auto">
          <a:xfrm>
            <a:off x="4572000" y="2996952"/>
            <a:ext cx="720080" cy="432048"/>
          </a:xfrm>
          <a:prstGeom prst="star10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32040" y="3933056"/>
            <a:ext cx="41044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50" indent="-158750" algn="l">
              <a:buFont typeface="Arial"/>
              <a:buChar char="•"/>
            </a:pPr>
            <a:r>
              <a:rPr lang="en-US" sz="2200" dirty="0">
                <a:latin typeface="+mn-lt"/>
              </a:rPr>
              <a:t>magnets: 300 Tm </a:t>
            </a:r>
            <a:r>
              <a:rPr lang="en-US" sz="2200" dirty="0" smtClean="0">
                <a:latin typeface="+mn-lt"/>
              </a:rPr>
              <a:t>bending power</a:t>
            </a:r>
            <a:endParaRPr lang="en-US" sz="2200" dirty="0">
              <a:latin typeface="+mn-lt"/>
            </a:endParaRPr>
          </a:p>
          <a:p>
            <a:pPr marL="158750" indent="-158750" algn="l">
              <a:buFont typeface="Arial"/>
              <a:buChar char="•"/>
            </a:pPr>
            <a:r>
              <a:rPr lang="en-US" sz="2200" dirty="0" smtClean="0">
                <a:latin typeface="+mn-lt"/>
              </a:rPr>
              <a:t>high</a:t>
            </a:r>
            <a:r>
              <a:rPr lang="en-US" sz="2200" dirty="0">
                <a:latin typeface="+mn-lt"/>
              </a:rPr>
              <a:t>-intensity DC </a:t>
            </a:r>
            <a:r>
              <a:rPr lang="en-US" sz="2200" dirty="0" smtClean="0">
                <a:latin typeface="+mn-lt"/>
              </a:rPr>
              <a:t>beam:</a:t>
            </a:r>
          </a:p>
          <a:p>
            <a:pPr marL="158750" indent="-158750" algn="l">
              <a:buFont typeface="Arial"/>
              <a:buChar char="•"/>
            </a:pPr>
            <a:r>
              <a:rPr lang="en-US" sz="2200" dirty="0" smtClean="0">
                <a:latin typeface="+mn-lt"/>
              </a:rPr>
              <a:t>10</a:t>
            </a:r>
            <a:r>
              <a:rPr lang="en-US" sz="2200" baseline="30000" dirty="0" smtClean="0">
                <a:latin typeface="+mn-lt"/>
              </a:rPr>
              <a:t>9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ions/s at </a:t>
            </a:r>
            <a:r>
              <a:rPr lang="en-US" sz="2200" dirty="0" smtClean="0">
                <a:latin typeface="+mn-lt"/>
              </a:rPr>
              <a:t>CBM</a:t>
            </a:r>
          </a:p>
          <a:p>
            <a:pPr marL="158750" indent="-158750" algn="l">
              <a:buFont typeface="Arial"/>
              <a:buChar char="•"/>
            </a:pPr>
            <a:r>
              <a:rPr lang="en-US" sz="2200" dirty="0" smtClean="0">
                <a:latin typeface="+mn-lt"/>
              </a:rPr>
              <a:t>max</a:t>
            </a:r>
            <a:r>
              <a:rPr lang="en-US" sz="2200" dirty="0">
                <a:latin typeface="+mn-lt"/>
              </a:rPr>
              <a:t>. beam energies:</a:t>
            </a:r>
          </a:p>
          <a:p>
            <a:pPr marL="534988" lvl="1" indent="-269875" algn="l">
              <a:buFont typeface="Wingdings" charset="2"/>
              <a:buChar char="§"/>
            </a:pPr>
            <a:r>
              <a:rPr lang="en-US" sz="2200" dirty="0" smtClean="0">
                <a:latin typeface="+mn-lt"/>
              </a:rPr>
              <a:t>heavy </a:t>
            </a:r>
            <a:r>
              <a:rPr lang="en-US" sz="2200" dirty="0">
                <a:latin typeface="+mn-lt"/>
              </a:rPr>
              <a:t>ions: 45 </a:t>
            </a:r>
            <a:r>
              <a:rPr lang="en-US" sz="2200" dirty="0" err="1">
                <a:latin typeface="+mn-lt"/>
              </a:rPr>
              <a:t>GeV</a:t>
            </a:r>
            <a:r>
              <a:rPr lang="en-US" sz="2200" dirty="0">
                <a:latin typeface="+mn-lt"/>
              </a:rPr>
              <a:t>/</a:t>
            </a:r>
            <a:r>
              <a:rPr lang="en-US" sz="2200" dirty="0" smtClean="0">
                <a:latin typeface="+mn-lt"/>
              </a:rPr>
              <a:t>u</a:t>
            </a:r>
          </a:p>
          <a:p>
            <a:pPr marL="534988" lvl="1" indent="-269875" algn="l">
              <a:buFont typeface="Wingdings" charset="2"/>
              <a:buChar char="§"/>
            </a:pPr>
            <a:r>
              <a:rPr lang="en-US" sz="2200" dirty="0" smtClean="0">
                <a:latin typeface="+mn-lt"/>
              </a:rPr>
              <a:t>protons</a:t>
            </a:r>
            <a:r>
              <a:rPr lang="en-US" sz="2200" dirty="0">
                <a:latin typeface="+mn-lt"/>
              </a:rPr>
              <a:t>: 90 </a:t>
            </a:r>
            <a:r>
              <a:rPr lang="en-US" sz="2200" dirty="0" err="1">
                <a:latin typeface="+mn-lt"/>
              </a:rPr>
              <a:t>GeV</a:t>
            </a:r>
            <a:endParaRPr lang="en-US" sz="2200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9512" y="6021288"/>
            <a:ext cx="8784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+mn-lt"/>
              </a:rPr>
              <a:t>2012: World intensity record for low </a:t>
            </a:r>
            <a:r>
              <a:rPr lang="en-US" sz="2200" dirty="0">
                <a:latin typeface="+mn-lt"/>
              </a:rPr>
              <a:t>Charge State Heavy </a:t>
            </a:r>
            <a:r>
              <a:rPr lang="en-US" sz="2200" dirty="0" smtClean="0">
                <a:latin typeface="+mn-lt"/>
              </a:rPr>
              <a:t>Ions (e.g., U</a:t>
            </a:r>
            <a:r>
              <a:rPr lang="en-US" sz="2200" baseline="30000" dirty="0" smtClean="0">
                <a:latin typeface="+mn-lt"/>
              </a:rPr>
              <a:t>28+</a:t>
            </a:r>
            <a:r>
              <a:rPr lang="en-US" sz="2200" dirty="0" smtClean="0">
                <a:latin typeface="+mn-lt"/>
              </a:rPr>
              <a:t>)</a:t>
            </a:r>
            <a:endParaRPr lang="en-US" sz="2200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CBM experiment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A. Lymanets - CO</a:t>
            </a:r>
            <a:r>
              <a:rPr lang="en-US" baseline="-25000" dirty="0" smtClean="0"/>
              <a:t>2</a:t>
            </a:r>
            <a:r>
              <a:rPr lang="en-US" dirty="0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8" name="Picture 3" descr="CBMelectr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74738"/>
            <a:ext cx="6805612" cy="54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7248525" y="3608388"/>
            <a:ext cx="1881188" cy="29114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454150" y="5292725"/>
            <a:ext cx="94128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/>
              <a:t>Dipole</a:t>
            </a:r>
          </a:p>
          <a:p>
            <a:pPr algn="l"/>
            <a:r>
              <a:rPr lang="de-DE" sz="2000"/>
              <a:t>magnet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07950" y="1385888"/>
            <a:ext cx="14798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 dirty="0"/>
              <a:t>Ring Imaging</a:t>
            </a:r>
          </a:p>
          <a:p>
            <a:pPr algn="l"/>
            <a:r>
              <a:rPr lang="de-DE" sz="2000" dirty="0"/>
              <a:t>Cherenkov</a:t>
            </a:r>
          </a:p>
          <a:p>
            <a:pPr algn="l"/>
            <a:r>
              <a:rPr lang="de-DE" sz="2000" dirty="0" err="1"/>
              <a:t>Detector</a:t>
            </a:r>
            <a:endParaRPr lang="de-DE" sz="2000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248525" y="5146675"/>
            <a:ext cx="125304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/>
              <a:t>Resistive</a:t>
            </a:r>
          </a:p>
          <a:p>
            <a:pPr algn="l"/>
            <a:r>
              <a:rPr lang="de-DE" sz="2000"/>
              <a:t>Plate </a:t>
            </a:r>
          </a:p>
          <a:p>
            <a:pPr algn="l"/>
            <a:r>
              <a:rPr lang="de-DE" sz="2000"/>
              <a:t>Chambers</a:t>
            </a:r>
          </a:p>
          <a:p>
            <a:pPr algn="l"/>
            <a:r>
              <a:rPr lang="de-DE" sz="2000"/>
              <a:t>(TOF)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7632700" y="1244600"/>
            <a:ext cx="146706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/>
              <a:t>Electro-</a:t>
            </a:r>
          </a:p>
          <a:p>
            <a:pPr algn="l"/>
            <a:r>
              <a:rPr lang="de-DE" sz="2000"/>
              <a:t>magnetic</a:t>
            </a:r>
          </a:p>
          <a:p>
            <a:pPr algn="l"/>
            <a:r>
              <a:rPr lang="de-DE" sz="2000"/>
              <a:t>Calorimeter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3063875" y="1360488"/>
            <a:ext cx="644525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3059113" y="1360488"/>
            <a:ext cx="649287" cy="1260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3063875" y="1360488"/>
            <a:ext cx="6445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>
            <a:off x="5448300" y="3630613"/>
            <a:ext cx="18002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H="1" flipV="1">
            <a:off x="6804025" y="1738313"/>
            <a:ext cx="782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1547813" y="2044700"/>
            <a:ext cx="15113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17613" y="2836863"/>
            <a:ext cx="7620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1835150" y="4097338"/>
            <a:ext cx="73025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65088" y="2393950"/>
            <a:ext cx="1172116" cy="120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400" b="1" dirty="0">
                <a:solidFill>
                  <a:srgbClr val="990000"/>
                </a:solidFill>
              </a:rPr>
              <a:t>S</a:t>
            </a:r>
            <a:r>
              <a:rPr lang="de-DE" sz="2000" dirty="0">
                <a:solidFill>
                  <a:srgbClr val="990000"/>
                </a:solidFill>
              </a:rPr>
              <a:t>ilicon</a:t>
            </a:r>
          </a:p>
          <a:p>
            <a:pPr algn="l"/>
            <a:r>
              <a:rPr lang="de-DE" sz="2400" b="1" dirty="0">
                <a:solidFill>
                  <a:srgbClr val="990000"/>
                </a:solidFill>
              </a:rPr>
              <a:t>T</a:t>
            </a:r>
            <a:r>
              <a:rPr lang="de-DE" sz="2000" dirty="0">
                <a:solidFill>
                  <a:srgbClr val="990000"/>
                </a:solidFill>
              </a:rPr>
              <a:t>racking</a:t>
            </a:r>
          </a:p>
          <a:p>
            <a:pPr algn="l"/>
            <a:r>
              <a:rPr lang="de-DE" sz="2400" b="1" dirty="0">
                <a:solidFill>
                  <a:srgbClr val="990000"/>
                </a:solidFill>
              </a:rPr>
              <a:t>S</a:t>
            </a:r>
            <a:r>
              <a:rPr lang="de-DE" sz="2000" dirty="0">
                <a:solidFill>
                  <a:srgbClr val="990000"/>
                </a:solidFill>
              </a:rPr>
              <a:t>ystem</a:t>
            </a:r>
            <a:r>
              <a:rPr lang="de-DE" sz="2000" dirty="0"/>
              <a:t> 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7488238" y="3675063"/>
            <a:ext cx="162749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/>
              <a:t>Projectile </a:t>
            </a:r>
          </a:p>
          <a:p>
            <a:pPr algn="l"/>
            <a:r>
              <a:rPr lang="de-DE" sz="2000"/>
              <a:t>Spectator</a:t>
            </a:r>
          </a:p>
          <a:p>
            <a:pPr algn="l"/>
            <a:r>
              <a:rPr lang="de-DE" sz="2000"/>
              <a:t>Detector</a:t>
            </a:r>
          </a:p>
          <a:p>
            <a:pPr algn="l"/>
            <a:r>
              <a:rPr lang="de-DE" sz="2000"/>
              <a:t>(Calorimeter)</a:t>
            </a: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 flipV="1">
            <a:off x="7140575" y="3197225"/>
            <a:ext cx="887413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74613" y="3762375"/>
            <a:ext cx="114897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sz="2000"/>
              <a:t>Micro </a:t>
            </a:r>
            <a:br>
              <a:rPr lang="de-DE" sz="2000"/>
            </a:br>
            <a:r>
              <a:rPr lang="de-DE" sz="2000"/>
              <a:t>Vertex</a:t>
            </a:r>
          </a:p>
          <a:p>
            <a:pPr algn="l"/>
            <a:r>
              <a:rPr lang="de-DE" sz="2000"/>
              <a:t>Detector</a:t>
            </a: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 flipH="1">
            <a:off x="971550" y="3630613"/>
            <a:ext cx="647700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271702582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Tracking challenge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80" y="1124744"/>
            <a:ext cx="6152648" cy="40324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66667"/>
                        <a:invGamma/>
                      </a:schemeClr>
                    </a:gs>
                  </a:gsLst>
                  <a:lin ang="2700000" scaled="1"/>
                </a:gradFill>
              </a14:hiddenFill>
            </a:ext>
          </a:extLst>
        </p:spPr>
      </p:pic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3419872" y="4725144"/>
            <a:ext cx="38676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+mn-lt"/>
              </a:rPr>
              <a:t>Central Au+Au@25AGeV </a:t>
            </a:r>
            <a:r>
              <a:rPr lang="en-US" sz="1800" dirty="0" err="1">
                <a:solidFill>
                  <a:schemeClr val="bg1"/>
                </a:solidFill>
                <a:latin typeface="+mn-lt"/>
              </a:rPr>
              <a:t>UrQMD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event</a:t>
            </a: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5301208"/>
            <a:ext cx="42013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50" indent="-158750" algn="l">
              <a:buFont typeface="Arial"/>
              <a:buChar char="•"/>
            </a:pPr>
            <a:r>
              <a:rPr lang="en-US" sz="2000" dirty="0" err="1">
                <a:latin typeface="+mn-lt"/>
              </a:rPr>
              <a:t>Au+Au</a:t>
            </a:r>
            <a:r>
              <a:rPr lang="en-US" sz="2000" dirty="0">
                <a:latin typeface="+mn-lt"/>
              </a:rPr>
              <a:t> at 10 MHz interaction </a:t>
            </a:r>
            <a:r>
              <a:rPr lang="en-US" sz="2000" dirty="0" smtClean="0">
                <a:latin typeface="+mn-lt"/>
              </a:rPr>
              <a:t>rate</a:t>
            </a:r>
          </a:p>
          <a:p>
            <a:pPr marL="158750" indent="-15875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Up to 700 charged particles/</a:t>
            </a:r>
            <a:r>
              <a:rPr lang="en-US" sz="2000" dirty="0" err="1" smtClean="0">
                <a:latin typeface="+mn-lt"/>
              </a:rPr>
              <a:t>evt</a:t>
            </a:r>
            <a:endParaRPr lang="en-US" sz="2000" dirty="0" smtClean="0">
              <a:latin typeface="+mn-lt"/>
            </a:endParaRPr>
          </a:p>
          <a:p>
            <a:pPr marL="158750" indent="-15875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Track </a:t>
            </a:r>
            <a:r>
              <a:rPr lang="en-US" sz="2000" dirty="0">
                <a:latin typeface="+mn-lt"/>
              </a:rPr>
              <a:t>densities up to 30 cm</a:t>
            </a:r>
            <a:r>
              <a:rPr lang="en-US" sz="2000" baseline="30000" dirty="0">
                <a:latin typeface="+mn-lt"/>
              </a:rPr>
              <a:t>-2</a:t>
            </a:r>
            <a:r>
              <a:rPr lang="en-US" sz="2000" dirty="0" smtClean="0">
                <a:latin typeface="+mn-lt"/>
              </a:rPr>
              <a:t>/</a:t>
            </a:r>
            <a:r>
              <a:rPr lang="en-US" sz="2000" dirty="0" err="1" smtClean="0">
                <a:latin typeface="+mn-lt"/>
              </a:rPr>
              <a:t>evt</a:t>
            </a:r>
            <a:endParaRPr lang="en-US" sz="2000" dirty="0" smtClean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7984" y="530120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2000" dirty="0" smtClean="0"/>
              <a:t>Need </a:t>
            </a:r>
            <a:r>
              <a:rPr lang="en-US" sz="2000" dirty="0"/>
              <a:t>fast and radiation hard detectors as well as fast data acquisition system for online event selection</a:t>
            </a:r>
          </a:p>
        </p:txBody>
      </p:sp>
    </p:spTree>
    <p:extLst>
      <p:ext uri="{BB962C8B-B14F-4D97-AF65-F5344CB8AC3E}">
        <p14:creationId xmlns:p14="http://schemas.microsoft.com/office/powerpoint/2010/main" val="387157972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 Tracking System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6" t="5036" r="6348" b="2919"/>
          <a:stretch/>
        </p:blipFill>
        <p:spPr bwMode="auto">
          <a:xfrm>
            <a:off x="107504" y="1196752"/>
            <a:ext cx="3168352" cy="330413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WinfileSvF\CBM$Root\jheuser\Eigene Dateien\work\CBM\STS-TDR\STS-TDR-Public\INPUT\Anastasia\electronic_box_v13c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2" t="16392" r="32845" b="8784"/>
          <a:stretch/>
        </p:blipFill>
        <p:spPr bwMode="auto">
          <a:xfrm>
            <a:off x="323528" y="4653136"/>
            <a:ext cx="1584176" cy="1715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355976" y="134076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2133k r/o channels</a:t>
            </a:r>
            <a:endParaRPr lang="en-US" sz="2000" dirty="0">
              <a:latin typeface="+mn-lt"/>
              <a:cs typeface="Arial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212 </a:t>
            </a:r>
            <a:r>
              <a:rPr lang="en-US" sz="2000" dirty="0">
                <a:latin typeface="+mn-lt"/>
                <a:cs typeface="Arial" pitchFamily="34" charset="0"/>
              </a:rPr>
              <a:t>FEE blocks at 140 W (10 FEBs with 14 W each) + 60 W (HUB chip</a:t>
            </a:r>
            <a:r>
              <a:rPr lang="en-US" sz="2000" dirty="0" smtClean="0">
                <a:latin typeface="+mn-lt"/>
                <a:cs typeface="Arial" pitchFamily="34" charset="0"/>
              </a:rPr>
              <a:t>)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FEE heat dissipation </a:t>
            </a:r>
            <a:r>
              <a:rPr lang="en-US" sz="2000" dirty="0">
                <a:latin typeface="+mn-lt"/>
                <a:cs typeface="Arial" pitchFamily="34" charset="0"/>
              </a:rPr>
              <a:t>of </a:t>
            </a:r>
            <a:r>
              <a:rPr lang="en-US" sz="2000" dirty="0">
                <a:solidFill>
                  <a:srgbClr val="C00000"/>
                </a:solidFill>
                <a:latin typeface="+mn-lt"/>
                <a:cs typeface="Arial" pitchFamily="34" charset="0"/>
              </a:rPr>
              <a:t>42.4 </a:t>
            </a:r>
            <a:r>
              <a:rPr lang="en-US" sz="20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kW</a:t>
            </a:r>
            <a:br>
              <a:rPr lang="en-US" sz="2000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</a:br>
            <a:endParaRPr lang="en-US" sz="2000" dirty="0" smtClean="0">
              <a:solidFill>
                <a:srgbClr val="C00000"/>
              </a:solidFill>
              <a:latin typeface="+mn-lt"/>
              <a:cs typeface="Arial" pitchFamily="34" charset="0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Total power dissipated by sensors after irradiation ~ 1 W </a:t>
            </a:r>
            <a:r>
              <a:rPr lang="en-US" sz="2000" dirty="0">
                <a:latin typeface="+mn-lt"/>
                <a:cs typeface="Arial" pitchFamily="34" charset="0"/>
                <a:sym typeface="Wingdings" pitchFamily="2" charset="2"/>
              </a:rPr>
              <a:t> Convective cooling</a:t>
            </a:r>
            <a:endParaRPr lang="en-US" sz="2000" dirty="0">
              <a:latin typeface="+mn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5795972"/>
            <a:ext cx="159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212 FEE blocks</a:t>
            </a:r>
            <a:endParaRPr lang="en-US" sz="1800" dirty="0">
              <a:latin typeface="+mn-lt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340767"/>
            <a:ext cx="648072" cy="419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563888" y="5373216"/>
            <a:ext cx="1026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106 ladders</a:t>
            </a:r>
            <a:endParaRPr lang="en-US" sz="18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704" y="45091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n-lt"/>
              </a:rPr>
              <a:t>8 stations</a:t>
            </a:r>
            <a:endParaRPr lang="en-US" sz="1800" dirty="0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64088" y="4509120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000" u="sng" dirty="0" smtClean="0">
                <a:latin typeface="+mn-lt"/>
                <a:cs typeface="Arial" pitchFamily="34" charset="0"/>
              </a:rPr>
              <a:t>Cooling R&amp;D</a:t>
            </a:r>
            <a:r>
              <a:rPr lang="en-US" sz="2000" dirty="0" smtClean="0">
                <a:latin typeface="+mn-lt"/>
                <a:cs typeface="Arial" pitchFamily="34" charset="0"/>
              </a:rPr>
              <a:t>: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Open blown CO</a:t>
            </a:r>
            <a:r>
              <a:rPr lang="en-US" sz="2000" baseline="-25000" dirty="0" smtClean="0">
                <a:latin typeface="+mn-lt"/>
                <a:cs typeface="Arial" pitchFamily="34" charset="0"/>
              </a:rPr>
              <a:t>2</a:t>
            </a:r>
            <a:r>
              <a:rPr lang="en-US" sz="2000" dirty="0" smtClean="0">
                <a:latin typeface="+mn-lt"/>
                <a:cs typeface="Arial" pitchFamily="34" charset="0"/>
              </a:rPr>
              <a:t> system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1 kW CO</a:t>
            </a:r>
            <a:r>
              <a:rPr lang="en-US" sz="2000" baseline="-25000" dirty="0" smtClean="0">
                <a:latin typeface="+mn-lt"/>
                <a:cs typeface="Arial" pitchFamily="34" charset="0"/>
              </a:rPr>
              <a:t>2</a:t>
            </a:r>
            <a:r>
              <a:rPr lang="en-US" sz="2000" dirty="0" smtClean="0">
                <a:latin typeface="+mn-lt"/>
                <a:cs typeface="Arial" pitchFamily="34" charset="0"/>
              </a:rPr>
              <a:t> system TRACI-XL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  <a:cs typeface="Arial" pitchFamily="34" charset="0"/>
              </a:rPr>
              <a:t>Plans for 50 kW system</a:t>
            </a:r>
            <a:endParaRPr lang="en-US" sz="2000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38500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08112"/>
          </a:xfrm>
        </p:spPr>
        <p:txBody>
          <a:bodyPr/>
          <a:lstStyle/>
          <a:p>
            <a:r>
              <a:rPr lang="en-US" dirty="0" smtClean="0"/>
              <a:t>Open CO</a:t>
            </a:r>
            <a:r>
              <a:rPr lang="en-US" baseline="-25000" dirty="0" smtClean="0"/>
              <a:t>2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7" name="Picture 6" descr="piping_v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52736"/>
            <a:ext cx="6228184" cy="4723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0276" y="6021288"/>
            <a:ext cx="8266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Built to validate heat exchanger design. Currently commissioned and running.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774276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2" descr="C:\work\work-tuebingen\cooling\fot\CO2-setup\IMG_54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4786" y="1589380"/>
            <a:ext cx="4993915" cy="3745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work-tuebingen\cooling\fot\CO2-setup\IMG_54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26412" y="1592554"/>
            <a:ext cx="5019316" cy="3764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72784" y="1193800"/>
            <a:ext cx="175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Humidity sensor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2343" y="1542534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FEB box with</a:t>
            </a:r>
          </a:p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heating elements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99944" y="523240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Pressure sensors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284641" y="2188865"/>
            <a:ext cx="323933" cy="6813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364776" y="1563132"/>
            <a:ext cx="0" cy="10089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202810" y="3937000"/>
            <a:ext cx="161966" cy="1324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89730" y="523566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Chiller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0912" y="5589784"/>
            <a:ext cx="1483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+mn-lt"/>
              </a:rPr>
              <a:t>Induction coil</a:t>
            </a:r>
            <a:endParaRPr lang="en-US" sz="1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5449" y="1563132"/>
            <a:ext cx="1484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Control panel</a:t>
            </a:r>
            <a:endParaRPr lang="en-US" sz="1800" dirty="0">
              <a:latin typeface="+mn-lt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84903" y="1890791"/>
            <a:ext cx="443331" cy="9794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103374" y="3251200"/>
            <a:ext cx="304800" cy="23385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336139" y="4470400"/>
            <a:ext cx="1005235" cy="7383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089885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exchanger studies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4" descr="pasted-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2841625" cy="218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5" descr="pasted-image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2909047" cy="218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77231" y="4005064"/>
            <a:ext cx="2808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FEM </a:t>
            </a:r>
            <a:r>
              <a:rPr lang="en-US" sz="1800" dirty="0" smtClean="0">
                <a:latin typeface="+mn-lt"/>
              </a:rPr>
              <a:t>calculation (Solid Works</a:t>
            </a:r>
            <a:r>
              <a:rPr lang="en-US" sz="1800" dirty="0" smtClean="0">
                <a:latin typeface="+mn-lt"/>
              </a:rPr>
              <a:t>)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200 </a:t>
            </a:r>
            <a:r>
              <a:rPr lang="en-US" sz="1800" dirty="0" smtClean="0">
                <a:latin typeface="+mn-lt"/>
              </a:rPr>
              <a:t>W input </a:t>
            </a:r>
            <a:r>
              <a:rPr lang="en-US" sz="1800" dirty="0" smtClean="0">
                <a:latin typeface="+mn-lt"/>
              </a:rPr>
              <a:t>power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1 mm thick fins</a:t>
            </a:r>
            <a:endParaRPr lang="en-US" sz="180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9003" y="3933056"/>
            <a:ext cx="354548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800" dirty="0" smtClean="0"/>
              <a:t>200 W </a:t>
            </a:r>
            <a:r>
              <a:rPr lang="en-US" sz="1800" dirty="0" smtClean="0">
                <a:latin typeface="+mn-lt"/>
              </a:rPr>
              <a:t>heat load by resistors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1.8 m long tube with ø1.8 mm</a:t>
            </a:r>
            <a:r>
              <a:rPr lang="en-US" sz="1800" dirty="0" smtClean="0">
                <a:latin typeface="+mn-lt"/>
              </a:rPr>
              <a:t> </a:t>
            </a:r>
            <a:br>
              <a:rPr lang="en-US" sz="1800" dirty="0" smtClean="0">
                <a:latin typeface="+mn-lt"/>
              </a:rPr>
            </a:br>
            <a:r>
              <a:rPr lang="en-US" sz="1800" dirty="0" smtClean="0">
                <a:latin typeface="+mn-lt"/>
              </a:rPr>
              <a:t>(optimal parameters)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Obtain temperature distributions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latin typeface="+mn-lt"/>
              </a:rPr>
              <a:t>Check thermal contact </a:t>
            </a:r>
            <a:endParaRPr lang="en-US" sz="180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587727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u="sng" dirty="0">
                <a:latin typeface="+mn-lt"/>
              </a:rPr>
              <a:t>G</a:t>
            </a:r>
            <a:r>
              <a:rPr lang="en-US" sz="1800" u="sng" dirty="0" smtClean="0">
                <a:latin typeface="+mn-lt"/>
              </a:rPr>
              <a:t>oal: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smtClean="0">
                <a:latin typeface="+mn-lt"/>
              </a:rPr>
              <a:t>optimize heat exchanger/cooling fins geometry. Guarantee thermal neutrality (-5 </a:t>
            </a:r>
            <a:r>
              <a:rPr lang="en-US" sz="1800" dirty="0" smtClean="0">
                <a:latin typeface="+mn-lt"/>
              </a:rPr>
              <a:t>˚C</a:t>
            </a:r>
            <a:r>
              <a:rPr lang="en-US" sz="1800" dirty="0" smtClean="0">
                <a:latin typeface="+mn-lt"/>
              </a:rPr>
              <a:t>). </a:t>
            </a:r>
            <a:endParaRPr lang="en-US" sz="1800" dirty="0" smtClean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1600" y="1124744"/>
            <a:ext cx="2860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u="sng" dirty="0">
                <a:latin typeface="+mn-lt"/>
              </a:rPr>
              <a:t>Simulation studies</a:t>
            </a:r>
            <a:endParaRPr lang="en-US" sz="2800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84168" y="1124744"/>
            <a:ext cx="1644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u="sng" dirty="0" smtClean="0">
                <a:latin typeface="+mn-lt"/>
              </a:rPr>
              <a:t>Prototype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0292549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/>
          <a:lstStyle/>
          <a:p>
            <a:r>
              <a:rPr lang="en-US" dirty="0" smtClean="0"/>
              <a:t>Very first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63CA1B-EBEE-4246-826E-252F17FD4E1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Lymanets - CO</a:t>
            </a:r>
            <a:r>
              <a:rPr lang="en-US" baseline="-25000" smtClean="0"/>
              <a:t>2</a:t>
            </a:r>
            <a:r>
              <a:rPr lang="en-US" smtClean="0"/>
              <a:t> Cooling for CBM STS - TIPP '14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4.06.14</a:t>
            </a:r>
            <a:endParaRPr lang="en-US"/>
          </a:p>
        </p:txBody>
      </p:sp>
      <p:pic>
        <p:nvPicPr>
          <p:cNvPr id="6" name="Picture 5" descr="pasted-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63" y="865143"/>
            <a:ext cx="1830167" cy="140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607895" y="2001845"/>
            <a:ext cx="198619" cy="595890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969019" y="2148226"/>
            <a:ext cx="194532" cy="548326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832" y="865143"/>
            <a:ext cx="446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P</a:t>
            </a:r>
            <a:r>
              <a:rPr lang="en-US" sz="2000" baseline="-25000" dirty="0" smtClean="0">
                <a:latin typeface="+mn-lt"/>
              </a:rPr>
              <a:t>in</a:t>
            </a:r>
            <a:endParaRPr lang="en-US" sz="2000" dirty="0" smtClean="0"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0994" y="1059360"/>
            <a:ext cx="448025" cy="175115"/>
          </a:xfrm>
          <a:prstGeom prst="straightConnector1">
            <a:avLst/>
          </a:prstGeom>
          <a:ln w="28575">
            <a:solidFill>
              <a:srgbClr val="AA0507"/>
            </a:solidFill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31840" y="1124744"/>
            <a:ext cx="49680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input power P</a:t>
            </a:r>
            <a:r>
              <a:rPr lang="en-US" sz="2000" baseline="-25000" dirty="0" smtClean="0">
                <a:latin typeface="+mn-lt"/>
              </a:rPr>
              <a:t>in</a:t>
            </a:r>
            <a:r>
              <a:rPr lang="en-US" sz="2000" dirty="0" smtClean="0">
                <a:latin typeface="+mn-lt"/>
              </a:rPr>
              <a:t>: 0, 45, 80, 100, 140, 200 W</a:t>
            </a: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latin typeface="+mn-lt"/>
              </a:rPr>
              <a:t>liquid CO</a:t>
            </a:r>
            <a:r>
              <a:rPr lang="en-US" sz="2000" baseline="-25000" dirty="0" smtClean="0">
                <a:latin typeface="+mn-lt"/>
              </a:rPr>
              <a:t>2</a:t>
            </a:r>
            <a:r>
              <a:rPr lang="en-US" sz="2000" dirty="0" smtClean="0">
                <a:latin typeface="+mn-lt"/>
              </a:rPr>
              <a:t> input temperature T</a:t>
            </a:r>
            <a:r>
              <a:rPr lang="en-US" sz="2000" baseline="-25000" dirty="0" smtClean="0">
                <a:latin typeface="+mn-lt"/>
              </a:rPr>
              <a:t>in</a:t>
            </a:r>
            <a:r>
              <a:rPr lang="en-US" sz="2000" dirty="0" smtClean="0">
                <a:latin typeface="+mn-lt"/>
              </a:rPr>
              <a:t>: -40 </a:t>
            </a:r>
            <a:r>
              <a:rPr lang="en-US" sz="2000" dirty="0"/>
              <a:t>°</a:t>
            </a:r>
            <a:r>
              <a:rPr lang="en-US" sz="2000" dirty="0" smtClean="0"/>
              <a:t>C</a:t>
            </a:r>
            <a:r>
              <a:rPr lang="en-US" sz="2000" dirty="0" smtClean="0">
                <a:latin typeface="+mn-lt"/>
              </a:rPr>
              <a:t> </a:t>
            </a:r>
          </a:p>
        </p:txBody>
      </p:sp>
      <p:pic>
        <p:nvPicPr>
          <p:cNvPr id="12" name="Picture 3" descr="MultiGraphCanv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53" y="3178167"/>
            <a:ext cx="4508888" cy="3240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620756" y="3474940"/>
            <a:ext cx="42208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latin typeface="+mn-lt"/>
              </a:rPr>
              <a:t>nominal flow to neutralize 200 W: </a:t>
            </a:r>
          </a:p>
          <a:p>
            <a:pPr algn="l"/>
            <a:r>
              <a:rPr lang="en-US" sz="2000" dirty="0" smtClean="0">
                <a:latin typeface="+mn-lt"/>
              </a:rPr>
              <a:t>1 g/s = </a:t>
            </a:r>
            <a:r>
              <a:rPr lang="en-US" sz="2000" dirty="0" smtClean="0">
                <a:latin typeface="+mn-lt"/>
              </a:rPr>
              <a:t>27 </a:t>
            </a:r>
            <a:r>
              <a:rPr lang="en-US" sz="2000" dirty="0" err="1" smtClean="0">
                <a:latin typeface="+mn-lt"/>
              </a:rPr>
              <a:t>l</a:t>
            </a:r>
            <a:r>
              <a:rPr lang="en-US" sz="2000" baseline="-25000" dirty="0" err="1" smtClean="0">
                <a:latin typeface="+mn-lt"/>
              </a:rPr>
              <a:t>n</a:t>
            </a:r>
            <a:r>
              <a:rPr lang="en-US" sz="2000" dirty="0" smtClean="0">
                <a:latin typeface="+mn-lt"/>
              </a:rPr>
              <a:t>/min</a:t>
            </a:r>
          </a:p>
          <a:p>
            <a:pPr algn="l"/>
            <a:endParaRPr lang="en-US" sz="2000" dirty="0">
              <a:latin typeface="+mn-lt"/>
            </a:endParaRPr>
          </a:p>
          <a:p>
            <a:pPr algn="l"/>
            <a:r>
              <a:rPr lang="en-US" sz="2000" dirty="0" smtClean="0">
                <a:latin typeface="+mn-lt"/>
              </a:rPr>
              <a:t>saturation temperature T</a:t>
            </a:r>
            <a:r>
              <a:rPr lang="en-US" sz="2000" baseline="-25000" dirty="0" smtClean="0">
                <a:latin typeface="+mn-lt"/>
              </a:rPr>
              <a:t>HX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is reached at flows </a:t>
            </a:r>
            <a:r>
              <a:rPr lang="en-US" sz="2000" dirty="0" smtClean="0">
                <a:latin typeface="+mn-lt"/>
              </a:rPr>
              <a:t>&gt; </a:t>
            </a:r>
            <a:r>
              <a:rPr lang="en-US" sz="2000" dirty="0" smtClean="0">
                <a:latin typeface="+mn-lt"/>
              </a:rPr>
              <a:t>15 </a:t>
            </a:r>
            <a:r>
              <a:rPr lang="en-US" sz="2000" dirty="0" err="1" smtClean="0">
                <a:latin typeface="+mn-lt"/>
              </a:rPr>
              <a:t>l</a:t>
            </a:r>
            <a:r>
              <a:rPr lang="en-US" sz="2000" baseline="-25000" dirty="0" err="1" smtClean="0">
                <a:latin typeface="+mn-lt"/>
              </a:rPr>
              <a:t>n</a:t>
            </a:r>
            <a:r>
              <a:rPr lang="en-US" sz="2000" dirty="0" smtClean="0">
                <a:latin typeface="+mn-lt"/>
              </a:rPr>
              <a:t>/</a:t>
            </a:r>
            <a:r>
              <a:rPr lang="en-US" sz="2000" dirty="0" smtClean="0">
                <a:latin typeface="+mn-lt"/>
              </a:rPr>
              <a:t>min</a:t>
            </a:r>
            <a:endParaRPr lang="en-US" sz="2000" dirty="0" smtClean="0">
              <a:latin typeface="+mn-lt"/>
            </a:endParaRPr>
          </a:p>
          <a:p>
            <a:pPr algn="l"/>
            <a:endParaRPr lang="en-US" sz="2000" dirty="0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8250" y="2609773"/>
            <a:ext cx="438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in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6071" y="2696552"/>
            <a:ext cx="546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</a:t>
            </a:r>
            <a:r>
              <a:rPr kumimoji="0" lang="en-US" sz="2000" b="0" i="0" u="none" strike="noStrike" kern="0" cap="none" spc="0" normalizeH="0" baseline="-2500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out</a:t>
            </a:r>
            <a:endParaRPr kumimoji="0" lang="en-US" sz="2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50711" y="2339258"/>
            <a:ext cx="1357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</a:t>
            </a:r>
            <a:r>
              <a:rPr kumimoji="0" lang="en-US" sz="20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HeatExchanger</a:t>
            </a:r>
            <a:endParaRPr kumimoji="0" lang="en-US" sz="2000" b="0" i="0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163551" y="2001846"/>
            <a:ext cx="545777" cy="411809"/>
          </a:xfrm>
          <a:prstGeom prst="straightConnector1">
            <a:avLst/>
          </a:prstGeom>
          <a:noFill/>
          <a:ln w="28575" cap="flat" cmpd="sng" algn="ctr">
            <a:solidFill>
              <a:srgbClr val="AA0507"/>
            </a:solidFill>
            <a:prstDash val="solid"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47805330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Title Slide">
  <a:themeElements>
    <a:clrScheme name="Default -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Title and Content">
  <a:themeElements>
    <a:clrScheme name="Default - Title and Conte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3788</TotalTime>
  <Pages>0</Pages>
  <Words>1147</Words>
  <Characters>0</Characters>
  <Application>Microsoft Macintosh PowerPoint</Application>
  <PresentationFormat>On-screen Show (4:3)</PresentationFormat>
  <Lines>0</Lines>
  <Paragraphs>269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- Title Slide</vt:lpstr>
      <vt:lpstr>Default - Title and Content</vt:lpstr>
      <vt:lpstr>The Silicon Tracking System of the CBM at FAIR: detector development and system integration. </vt:lpstr>
      <vt:lpstr>Facility for Antiproton and Ion Research</vt:lpstr>
      <vt:lpstr>CBM experiment</vt:lpstr>
      <vt:lpstr>Tracking challenge</vt:lpstr>
      <vt:lpstr>Silicon Tracking System </vt:lpstr>
      <vt:lpstr>Open CO2 system</vt:lpstr>
      <vt:lpstr>Experimental setup</vt:lpstr>
      <vt:lpstr>Heat exchanger studies </vt:lpstr>
      <vt:lpstr>Very first results</vt:lpstr>
      <vt:lpstr>Very first results II</vt:lpstr>
      <vt:lpstr>Simulations studies</vt:lpstr>
      <vt:lpstr>Simulations with detailed layout</vt:lpstr>
      <vt:lpstr>New measurements: improved thermal contact</vt:lpstr>
      <vt:lpstr>New measurements: T @ 100 W</vt:lpstr>
      <vt:lpstr>TRACI-XL Main components</vt:lpstr>
      <vt:lpstr>Commercial CO2 power plant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of the prototype CO2 cooling system in Tuebingen</dc:title>
  <dc:subject/>
  <dc:creator/>
  <cp:keywords/>
  <dc:description/>
  <cp:lastModifiedBy>Anton Lymanets</cp:lastModifiedBy>
  <cp:revision>185</cp:revision>
  <dcterms:modified xsi:type="dcterms:W3CDTF">2014-06-04T14:35:23Z</dcterms:modified>
</cp:coreProperties>
</file>