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2" r:id="rId3"/>
    <p:sldId id="257" r:id="rId4"/>
    <p:sldId id="261" r:id="rId5"/>
    <p:sldId id="258" r:id="rId6"/>
    <p:sldId id="262" r:id="rId7"/>
    <p:sldId id="260" r:id="rId8"/>
    <p:sldId id="259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064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23798D-B1FD-E94B-9F76-78261EB075EC}" type="datetimeFigureOut">
              <a:rPr lang="en-US" smtClean="0"/>
              <a:t>6/3/14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09EA86-5B3C-6F49-BD8F-84163D4E8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794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EAA3F-45D1-F04A-8604-E2AB2EBA6D34}" type="datetimeFigureOut">
              <a:rPr lang="en-US" smtClean="0"/>
              <a:t>6/3/14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BD844-9873-2C40-819C-333755343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807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C2311-F88A-F145-8098-8CEB170C5260}" type="datetime1">
              <a:rPr lang="en-US" smtClean="0"/>
              <a:t>6/3/14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553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B37EE-7488-C94E-B14B-66DB57A8AE7C}" type="datetime1">
              <a:rPr lang="en-US" smtClean="0"/>
              <a:t>6/3/14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219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EB40-7D2C-AA49-8F6B-0EB2C01158B9}" type="datetime1">
              <a:rPr lang="en-US" smtClean="0"/>
              <a:t>6/3/14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920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73F08-65B0-9341-99EA-B4A5D111277E}" type="datetime1">
              <a:rPr lang="en-US" smtClean="0"/>
              <a:t>6/3/14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596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9269-BB13-B849-8FF5-2E127552D6A2}" type="datetime1">
              <a:rPr lang="en-US" smtClean="0"/>
              <a:t>6/3/14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390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9B045-8112-AE47-84BF-5327D87D20AD}" type="datetime1">
              <a:rPr lang="en-US" smtClean="0"/>
              <a:t>6/3/14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54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A4DB-CB9E-3741-8D2C-821D5355F207}" type="datetime1">
              <a:rPr lang="en-US" smtClean="0"/>
              <a:t>6/3/14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73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75CAF-1F73-1946-9B23-2CF7CF519C84}" type="datetime1">
              <a:rPr lang="en-US" smtClean="0"/>
              <a:t>6/3/14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751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A1CC3-D163-3B4C-835B-ED4087DFECAF}" type="datetime1">
              <a:rPr lang="en-US" smtClean="0"/>
              <a:t>6/3/14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2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6BB8-8B91-AE4A-BEC5-D11BD5DF4D59}" type="datetime1">
              <a:rPr lang="en-US" smtClean="0"/>
              <a:t>6/3/14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824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849F-3D02-2C4F-B96E-6D180DC4491E}" type="datetime1">
              <a:rPr lang="en-US" smtClean="0"/>
              <a:t>6/3/14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85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8000">
              <a:schemeClr val="accent4">
                <a:alpha val="45000"/>
              </a:schemeClr>
            </a:gs>
            <a:gs pos="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3360E-C86A-2444-B7DC-459901B24CDA}" type="datetime1">
              <a:rPr lang="en-US" smtClean="0"/>
              <a:t>6/3/14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7CCD8-2A74-CB4A-A914-24359FBB6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17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4" Type="http://schemas.openxmlformats.org/officeDocument/2006/relationships/image" Target="../media/image26.gif"/><Relationship Id="rId5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4" Type="http://schemas.openxmlformats.org/officeDocument/2006/relationships/image" Target="../media/image30.gif"/><Relationship Id="rId5" Type="http://schemas.openxmlformats.org/officeDocument/2006/relationships/image" Target="../media/image3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4" Type="http://schemas.openxmlformats.org/officeDocument/2006/relationships/image" Target="../media/image34.gif"/><Relationship Id="rId5" Type="http://schemas.openxmlformats.org/officeDocument/2006/relationships/image" Target="../media/image14.gif"/><Relationship Id="rId6" Type="http://schemas.openxmlformats.org/officeDocument/2006/relationships/image" Target="../media/image35.gif"/><Relationship Id="rId7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4" Type="http://schemas.openxmlformats.org/officeDocument/2006/relationships/image" Target="../media/image3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g"/><Relationship Id="rId3" Type="http://schemas.openxmlformats.org/officeDocument/2006/relationships/image" Target="../media/image4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Relationship Id="rId3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4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4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4" Type="http://schemas.openxmlformats.org/officeDocument/2006/relationships/image" Target="../media/image22.gif"/><Relationship Id="rId5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0239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cs typeface="Helvetica"/>
              </a:rPr>
              <a:t>Study of the Radiation Damage of Hamamatsu Silicon Photo Multipliers  </a:t>
            </a:r>
            <a:endParaRPr lang="en-US" sz="4000" b="1" dirty="0">
              <a:cs typeface="Helvetic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38975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Wander Baldini   </a:t>
            </a:r>
          </a:p>
          <a:p>
            <a:r>
              <a:rPr lang="en-US" sz="2400" dirty="0" smtClean="0"/>
              <a:t> </a:t>
            </a:r>
            <a:r>
              <a:rPr lang="en-US" sz="1600" dirty="0" err="1" smtClean="0"/>
              <a:t>Istituto</a:t>
            </a:r>
            <a:r>
              <a:rPr lang="en-US" sz="1600" dirty="0" smtClean="0"/>
              <a:t> </a:t>
            </a:r>
            <a:r>
              <a:rPr lang="en-US" sz="1600" dirty="0" err="1" smtClean="0"/>
              <a:t>Nazionale</a:t>
            </a:r>
            <a:r>
              <a:rPr lang="en-US" sz="1600" dirty="0" smtClean="0"/>
              <a:t> di </a:t>
            </a:r>
            <a:r>
              <a:rPr lang="en-US" sz="1600" dirty="0" err="1" smtClean="0"/>
              <a:t>Fisica</a:t>
            </a:r>
            <a:r>
              <a:rPr lang="en-US" sz="1600" dirty="0" smtClean="0"/>
              <a:t> </a:t>
            </a:r>
            <a:r>
              <a:rPr lang="en-US" sz="1600" dirty="0" err="1" smtClean="0"/>
              <a:t>Nucleare</a:t>
            </a:r>
            <a:r>
              <a:rPr lang="en-US" sz="1600" dirty="0" smtClean="0"/>
              <a:t> </a:t>
            </a:r>
            <a:r>
              <a:rPr lang="en-US" sz="1600" dirty="0" smtClean="0"/>
              <a:t>and </a:t>
            </a:r>
          </a:p>
          <a:p>
            <a:r>
              <a:rPr lang="en-US" sz="1600" dirty="0" err="1" smtClean="0"/>
              <a:t>Universita</a:t>
            </a:r>
            <a:r>
              <a:rPr lang="en-US" sz="1600" dirty="0" smtClean="0"/>
              <a:t>’ </a:t>
            </a:r>
            <a:r>
              <a:rPr lang="en-US" sz="1600" dirty="0" err="1" smtClean="0"/>
              <a:t>degli</a:t>
            </a:r>
            <a:r>
              <a:rPr lang="en-US" sz="1600" dirty="0" smtClean="0"/>
              <a:t> </a:t>
            </a:r>
            <a:r>
              <a:rPr lang="en-US" sz="1600" dirty="0" err="1" smtClean="0"/>
              <a:t>Studi</a:t>
            </a:r>
            <a:r>
              <a:rPr lang="en-US" sz="1600" dirty="0" smtClean="0"/>
              <a:t> di Ferrara </a:t>
            </a:r>
            <a:endParaRPr lang="en-US" sz="1600" dirty="0"/>
          </a:p>
        </p:txBody>
      </p:sp>
      <p:pic>
        <p:nvPicPr>
          <p:cNvPr id="4" name="Picture 5" descr="INFNLogo_n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242888"/>
            <a:ext cx="101282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405671" y="6475778"/>
            <a:ext cx="60978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fr-FR" sz="1400" dirty="0" err="1" smtClean="0">
                <a:solidFill>
                  <a:prstClr val="black">
                    <a:tint val="75000"/>
                  </a:prstClr>
                </a:solidFill>
              </a:rPr>
              <a:t>Technology</a:t>
            </a:r>
            <a:r>
              <a:rPr lang="fr-FR" sz="1400" dirty="0" smtClean="0">
                <a:solidFill>
                  <a:prstClr val="black">
                    <a:tint val="75000"/>
                  </a:prstClr>
                </a:solidFill>
              </a:rPr>
              <a:t> and Instrumentation in </a:t>
            </a:r>
            <a:r>
              <a:rPr lang="fr-FR" sz="1400" dirty="0" err="1" smtClean="0">
                <a:solidFill>
                  <a:prstClr val="black">
                    <a:tint val="75000"/>
                  </a:prstClr>
                </a:solidFill>
              </a:rPr>
              <a:t>Particle</a:t>
            </a:r>
            <a:r>
              <a:rPr lang="fr-FR" sz="1400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fr-FR" sz="1400" dirty="0" err="1" smtClean="0">
                <a:solidFill>
                  <a:prstClr val="black">
                    <a:tint val="75000"/>
                  </a:prstClr>
                </a:solidFill>
              </a:rPr>
              <a:t>Physics</a:t>
            </a:r>
            <a:r>
              <a:rPr lang="fr-FR" sz="1400" dirty="0" smtClean="0">
                <a:solidFill>
                  <a:prstClr val="black">
                    <a:tint val="75000"/>
                  </a:prstClr>
                </a:solidFill>
              </a:rPr>
              <a:t>,   Amsterdam</a:t>
            </a:r>
            <a:r>
              <a:rPr lang="fr-FR" sz="1400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fr-FR" sz="1400" dirty="0" err="1" smtClean="0">
                <a:solidFill>
                  <a:prstClr val="black">
                    <a:tint val="75000"/>
                  </a:prstClr>
                </a:solidFill>
              </a:rPr>
              <a:t>June</a:t>
            </a:r>
            <a:r>
              <a:rPr lang="fr-FR" sz="1400" dirty="0" smtClean="0">
                <a:solidFill>
                  <a:prstClr val="black">
                    <a:tint val="75000"/>
                  </a:prstClr>
                </a:solidFill>
              </a:rPr>
              <a:t> 2-6  </a:t>
            </a:r>
            <a:r>
              <a:rPr lang="fr-FR" sz="1400" dirty="0">
                <a:solidFill>
                  <a:prstClr val="black">
                    <a:tint val="75000"/>
                  </a:prstClr>
                </a:solidFill>
              </a:rPr>
              <a:t>2014 </a:t>
            </a:r>
            <a:endParaRPr lang="en-US" sz="14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logounif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28" y="246238"/>
            <a:ext cx="1285960" cy="74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325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91" y="84138"/>
            <a:ext cx="8947437" cy="652462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Results:  I-V Characteristic Curves</a:t>
            </a:r>
            <a:endParaRPr lang="en-US" sz="36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32210" y="984009"/>
            <a:ext cx="4571995" cy="2085622"/>
            <a:chOff x="4586114" y="200378"/>
            <a:chExt cx="4571995" cy="2085622"/>
          </a:xfrm>
        </p:grpSpPr>
        <p:pic>
          <p:nvPicPr>
            <p:cNvPr id="7" name="Picture 6" descr="multiA2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6114" y="200378"/>
              <a:ext cx="4571995" cy="208562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169648" y="980140"/>
              <a:ext cx="14433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Standard type:  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54650" y="999204"/>
            <a:ext cx="4557886" cy="2048670"/>
            <a:chOff x="4554650" y="999204"/>
            <a:chExt cx="4557886" cy="2048670"/>
          </a:xfrm>
        </p:grpSpPr>
        <p:pic>
          <p:nvPicPr>
            <p:cNvPr id="8" name="Picture 7" descr="multiF1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4650" y="999204"/>
              <a:ext cx="4557886" cy="204867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290583" y="1789826"/>
              <a:ext cx="14447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Low </a:t>
              </a:r>
              <a:r>
                <a:rPr lang="en-US" sz="1600" b="1" dirty="0" err="1" smtClean="0">
                  <a:solidFill>
                    <a:srgbClr val="FF0000"/>
                  </a:solidFill>
                </a:rPr>
                <a:t>afterpulse</a:t>
              </a:r>
              <a:endParaRPr lang="en-US" sz="1600" b="1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44441" y="3328506"/>
            <a:ext cx="4557885" cy="2035381"/>
            <a:chOff x="4529500" y="3328506"/>
            <a:chExt cx="4557885" cy="2035381"/>
          </a:xfrm>
        </p:grpSpPr>
        <p:pic>
          <p:nvPicPr>
            <p:cNvPr id="9" name="Picture 8" descr="multiD2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9500" y="3328506"/>
              <a:ext cx="4557885" cy="203538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217620" y="4132734"/>
              <a:ext cx="14029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New structure 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0" y="3359299"/>
            <a:ext cx="4630073" cy="1885052"/>
            <a:chOff x="0" y="3359299"/>
            <a:chExt cx="4630073" cy="1885052"/>
          </a:xfrm>
        </p:grpSpPr>
        <p:pic>
          <p:nvPicPr>
            <p:cNvPr id="18" name="Picture 17" descr="multiG1.gi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359299"/>
              <a:ext cx="4630073" cy="188505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582700" y="4058029"/>
              <a:ext cx="14447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Low </a:t>
              </a:r>
              <a:r>
                <a:rPr lang="en-US" sz="1600" b="1" dirty="0" err="1" smtClean="0">
                  <a:solidFill>
                    <a:srgbClr val="FF0000"/>
                  </a:solidFill>
                </a:rPr>
                <a:t>afterpulse</a:t>
              </a:r>
              <a:endParaRPr lang="en-US" sz="1600" b="1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68942" y="5378833"/>
            <a:ext cx="87405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In general all the  devices show an increase of a factor ≈100 in the dark current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The breakdown </a:t>
            </a:r>
            <a:r>
              <a:rPr lang="en-US" sz="2000" dirty="0" smtClean="0"/>
              <a:t>point</a:t>
            </a:r>
            <a:r>
              <a:rPr lang="en-US" sz="2000" dirty="0" smtClean="0"/>
              <a:t> </a:t>
            </a:r>
            <a:r>
              <a:rPr lang="en-US" sz="2000" dirty="0" smtClean="0"/>
              <a:t>become less sharp and starts a few volts earlier 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No </a:t>
            </a:r>
            <a:r>
              <a:rPr lang="en-US" sz="2000" dirty="0" err="1" smtClean="0"/>
              <a:t>significative</a:t>
            </a:r>
            <a:r>
              <a:rPr lang="en-US" sz="2000" dirty="0" smtClean="0"/>
              <a:t> differences among the devices   </a:t>
            </a:r>
            <a:endParaRPr 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15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084"/>
            <a:ext cx="8229600" cy="670806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Results:  Dark Spectra </a:t>
            </a:r>
            <a:r>
              <a:rPr lang="en-US" sz="3600" b="1" dirty="0" err="1" smtClean="0"/>
              <a:t>vs</a:t>
            </a:r>
            <a:r>
              <a:rPr lang="en-US" sz="3600" b="1" dirty="0" smtClean="0"/>
              <a:t> Dose   </a:t>
            </a:r>
            <a:endParaRPr lang="en-US" sz="3600" b="1" dirty="0"/>
          </a:p>
        </p:txBody>
      </p:sp>
      <p:pic>
        <p:nvPicPr>
          <p:cNvPr id="13" name="Content Placeholder 12" descr="F1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9" b="4449"/>
          <a:stretch>
            <a:fillRect/>
          </a:stretch>
        </p:blipFill>
        <p:spPr>
          <a:xfrm>
            <a:off x="128762" y="1050840"/>
            <a:ext cx="4527905" cy="2490173"/>
          </a:xfrm>
        </p:spPr>
      </p:pic>
      <p:pic>
        <p:nvPicPr>
          <p:cNvPr id="14" name="Picture 13" descr="5E8 F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648" y="1050840"/>
            <a:ext cx="4383574" cy="2646271"/>
          </a:xfrm>
          <a:prstGeom prst="rect">
            <a:avLst/>
          </a:prstGeom>
        </p:spPr>
      </p:pic>
      <p:pic>
        <p:nvPicPr>
          <p:cNvPr id="15" name="Picture 14" descr="5e9F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01" y="3866444"/>
            <a:ext cx="4254287" cy="2568223"/>
          </a:xfrm>
          <a:prstGeom prst="rect">
            <a:avLst/>
          </a:prstGeom>
        </p:spPr>
      </p:pic>
      <p:pic>
        <p:nvPicPr>
          <p:cNvPr id="16" name="Picture 15" descr="5E10 F1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648" y="3856543"/>
            <a:ext cx="4270687" cy="257812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194271" y="1724379"/>
            <a:ext cx="1890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Before irradiation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16889" y="1755044"/>
            <a:ext cx="178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5 x 10</a:t>
            </a:r>
            <a:r>
              <a:rPr lang="en-US" b="1" baseline="30000" dirty="0" smtClean="0">
                <a:solidFill>
                  <a:srgbClr val="FF0000"/>
                </a:solidFill>
              </a:rPr>
              <a:t>8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neq</a:t>
            </a:r>
            <a:r>
              <a:rPr lang="en-US" b="1" dirty="0" smtClean="0">
                <a:solidFill>
                  <a:srgbClr val="FF0000"/>
                </a:solidFill>
              </a:rPr>
              <a:t>/cm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38082" y="4498054"/>
            <a:ext cx="178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5 x 10</a:t>
            </a:r>
            <a:r>
              <a:rPr lang="en-US" b="1" baseline="30000" dirty="0">
                <a:solidFill>
                  <a:srgbClr val="FF0000"/>
                </a:solidFill>
              </a:rPr>
              <a:t>9</a:t>
            </a:r>
            <a:r>
              <a:rPr lang="en-US" b="1" baseline="30000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neq</a:t>
            </a:r>
            <a:r>
              <a:rPr lang="en-US" b="1" dirty="0" smtClean="0">
                <a:solidFill>
                  <a:srgbClr val="FF0000"/>
                </a:solidFill>
              </a:rPr>
              <a:t>/cm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38893" y="4498054"/>
            <a:ext cx="1866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5 x 10</a:t>
            </a:r>
            <a:r>
              <a:rPr lang="en-US" b="1" baseline="30000" dirty="0" smtClean="0">
                <a:solidFill>
                  <a:srgbClr val="FF0000"/>
                </a:solidFill>
              </a:rPr>
              <a:t>10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neq</a:t>
            </a:r>
            <a:r>
              <a:rPr lang="en-US" b="1" dirty="0" smtClean="0">
                <a:solidFill>
                  <a:srgbClr val="FF0000"/>
                </a:solidFill>
              </a:rPr>
              <a:t>/cm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09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861"/>
            <a:ext cx="8229600" cy="684918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Results:  Gain </a:t>
            </a:r>
            <a:r>
              <a:rPr lang="en-US" sz="3600" b="1" dirty="0" err="1" smtClean="0"/>
              <a:t>vs</a:t>
            </a:r>
            <a:r>
              <a:rPr lang="en-US" sz="3600" b="1" dirty="0" smtClean="0"/>
              <a:t> Dose   </a:t>
            </a:r>
            <a:endParaRPr lang="en-US" sz="3600" b="1" dirty="0"/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935" y="1781917"/>
            <a:ext cx="3900176" cy="1532604"/>
          </a:xfrm>
          <a:prstGeom prst="rect">
            <a:avLst/>
          </a:prstGeom>
        </p:spPr>
      </p:pic>
      <p:pic>
        <p:nvPicPr>
          <p:cNvPr id="6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13" y="3579896"/>
            <a:ext cx="4667982" cy="1527578"/>
          </a:xfrm>
          <a:prstGeom prst="rect">
            <a:avLst/>
          </a:prstGeom>
        </p:spPr>
      </p:pic>
      <p:pic>
        <p:nvPicPr>
          <p:cNvPr id="7" name="Immagin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892" y="3561399"/>
            <a:ext cx="3833039" cy="1575045"/>
          </a:xfrm>
          <a:prstGeom prst="rect">
            <a:avLst/>
          </a:prstGeom>
        </p:spPr>
      </p:pic>
      <p:pic>
        <p:nvPicPr>
          <p:cNvPr id="9" name="Immagin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7" y="1742165"/>
            <a:ext cx="4711637" cy="1541915"/>
          </a:xfrm>
          <a:prstGeom prst="rect">
            <a:avLst/>
          </a:prstGeom>
        </p:spPr>
      </p:pic>
      <p:sp>
        <p:nvSpPr>
          <p:cNvPr id="5" name="Freccia a destra 5"/>
          <p:cNvSpPr/>
          <p:nvPr/>
        </p:nvSpPr>
        <p:spPr>
          <a:xfrm>
            <a:off x="4738362" y="2406265"/>
            <a:ext cx="591610" cy="3452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extBox 12"/>
          <p:cNvSpPr txBox="1"/>
          <p:nvPr/>
        </p:nvSpPr>
        <p:spPr>
          <a:xfrm>
            <a:off x="2394198" y="2136948"/>
            <a:ext cx="1929893" cy="269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Before irradiation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34039" y="3996629"/>
            <a:ext cx="1826285" cy="269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5 x 10</a:t>
            </a:r>
            <a:r>
              <a:rPr lang="en-US" b="1" baseline="30000" dirty="0" smtClean="0">
                <a:solidFill>
                  <a:srgbClr val="FF0000"/>
                </a:solidFill>
              </a:rPr>
              <a:t>8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neq</a:t>
            </a:r>
            <a:r>
              <a:rPr lang="en-US" b="1" dirty="0" smtClean="0">
                <a:solidFill>
                  <a:srgbClr val="FF0000"/>
                </a:solidFill>
              </a:rPr>
              <a:t>/cm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7436" y="832556"/>
            <a:ext cx="74067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</a:t>
            </a:r>
            <a:r>
              <a:rPr lang="en-US" sz="2000" dirty="0" smtClean="0"/>
              <a:t>The Gain can be  measured as long as the </a:t>
            </a:r>
            <a:r>
              <a:rPr lang="en-US" sz="2000" dirty="0" err="1" smtClean="0"/>
              <a:t>p.e.</a:t>
            </a:r>
            <a:r>
              <a:rPr lang="en-US" sz="2000" dirty="0" smtClean="0"/>
              <a:t> peaks are visible, i.e.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up to </a:t>
            </a:r>
            <a:r>
              <a:rPr lang="en-US" sz="2000" dirty="0"/>
              <a:t>5 x 10</a:t>
            </a:r>
            <a:r>
              <a:rPr lang="en-US" sz="2000" baseline="30000" dirty="0"/>
              <a:t>9 </a:t>
            </a:r>
            <a:r>
              <a:rPr lang="en-US" sz="2000" dirty="0"/>
              <a:t> </a:t>
            </a:r>
            <a:r>
              <a:rPr lang="en-US" sz="2000" dirty="0" err="1"/>
              <a:t>neq</a:t>
            </a:r>
            <a:r>
              <a:rPr lang="en-US" sz="2000" dirty="0"/>
              <a:t>/</a:t>
            </a:r>
            <a:r>
              <a:rPr lang="en-US" sz="2000" dirty="0" smtClean="0"/>
              <a:t>cm</a:t>
            </a:r>
            <a:r>
              <a:rPr lang="en-US" sz="2000" baseline="30000" dirty="0" smtClean="0"/>
              <a:t>2</a:t>
            </a:r>
          </a:p>
        </p:txBody>
      </p:sp>
      <p:pic>
        <p:nvPicPr>
          <p:cNvPr id="26" name="Segnaposto contenuto 3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749" y="5235223"/>
            <a:ext cx="3771959" cy="1518767"/>
          </a:xfrm>
        </p:spPr>
      </p:pic>
      <p:pic>
        <p:nvPicPr>
          <p:cNvPr id="27" name="Immagin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57" y="5291666"/>
            <a:ext cx="4667981" cy="1357735"/>
          </a:xfrm>
          <a:prstGeom prst="rect">
            <a:avLst/>
          </a:prstGeom>
        </p:spPr>
      </p:pic>
      <p:sp>
        <p:nvSpPr>
          <p:cNvPr id="12" name="Freccia a destra 5"/>
          <p:cNvSpPr/>
          <p:nvPr/>
        </p:nvSpPr>
        <p:spPr>
          <a:xfrm>
            <a:off x="4796899" y="4210658"/>
            <a:ext cx="591610" cy="3452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Freccia a destra 5"/>
          <p:cNvSpPr/>
          <p:nvPr/>
        </p:nvSpPr>
        <p:spPr>
          <a:xfrm>
            <a:off x="4756439" y="5760058"/>
            <a:ext cx="591610" cy="3452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TextBox 30"/>
          <p:cNvSpPr txBox="1"/>
          <p:nvPr/>
        </p:nvSpPr>
        <p:spPr>
          <a:xfrm>
            <a:off x="2605913" y="5575392"/>
            <a:ext cx="178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5 x 10</a:t>
            </a:r>
            <a:r>
              <a:rPr lang="en-US" b="1" baseline="30000" dirty="0">
                <a:solidFill>
                  <a:srgbClr val="FF0000"/>
                </a:solidFill>
              </a:rPr>
              <a:t>9</a:t>
            </a:r>
            <a:r>
              <a:rPr lang="en-US" b="1" baseline="30000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neq</a:t>
            </a:r>
            <a:r>
              <a:rPr lang="en-US" b="1" dirty="0" smtClean="0">
                <a:solidFill>
                  <a:srgbClr val="FF0000"/>
                </a:solidFill>
              </a:rPr>
              <a:t>/cm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02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165"/>
            <a:ext cx="8566052" cy="791279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Results: Gain </a:t>
            </a:r>
            <a:r>
              <a:rPr lang="en-US" sz="3600" b="1" dirty="0" err="1" smtClean="0"/>
              <a:t>vs</a:t>
            </a:r>
            <a:r>
              <a:rPr lang="en-US" sz="3600" b="1" dirty="0" smtClean="0"/>
              <a:t> Dose  </a:t>
            </a:r>
            <a:endParaRPr lang="en-US" sz="3600" b="1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29" y="1078245"/>
            <a:ext cx="4367078" cy="2403049"/>
          </a:xfrm>
        </p:spPr>
      </p:pic>
      <p:sp>
        <p:nvSpPr>
          <p:cNvPr id="7" name="TextBox 6"/>
          <p:cNvSpPr txBox="1"/>
          <p:nvPr/>
        </p:nvSpPr>
        <p:spPr>
          <a:xfrm>
            <a:off x="1103961" y="2635493"/>
            <a:ext cx="1536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Standard type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970928" y="1078245"/>
            <a:ext cx="4052323" cy="2403049"/>
            <a:chOff x="5285340" y="2391042"/>
            <a:chExt cx="3737912" cy="2056841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5340" y="2391042"/>
              <a:ext cx="3737912" cy="205684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724424" y="3743439"/>
              <a:ext cx="16022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Low </a:t>
              </a:r>
              <a:r>
                <a:rPr lang="en-US" b="1" dirty="0" err="1" smtClean="0">
                  <a:solidFill>
                    <a:srgbClr val="FF0000"/>
                  </a:solidFill>
                </a:rPr>
                <a:t>afterpulse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970929" y="3824047"/>
            <a:ext cx="4052323" cy="2331718"/>
            <a:chOff x="5284999" y="4628444"/>
            <a:chExt cx="3738253" cy="2057029"/>
          </a:xfrm>
        </p:grpSpPr>
        <p:pic>
          <p:nvPicPr>
            <p:cNvPr id="6" name="Immagin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4999" y="4628444"/>
              <a:ext cx="3738253" cy="205702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799959" y="6014096"/>
              <a:ext cx="1556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New structure 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246528" y="3824046"/>
            <a:ext cx="4566772" cy="2792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The Gain reduction is ≈ 6.5% for the standard and low </a:t>
            </a:r>
            <a:r>
              <a:rPr lang="en-US" sz="2000" dirty="0" err="1" smtClean="0"/>
              <a:t>afterpulse</a:t>
            </a:r>
            <a:r>
              <a:rPr lang="en-US" sz="2000" dirty="0" smtClean="0"/>
              <a:t> </a:t>
            </a:r>
            <a:r>
              <a:rPr lang="en-US" sz="2000" dirty="0" smtClean="0"/>
              <a:t>types,   about 11% for the new structure type </a:t>
            </a:r>
          </a:p>
          <a:p>
            <a:r>
              <a:rPr lang="en-US" sz="2000" dirty="0" smtClean="0"/>
              <a:t>Initial gain of the new structure </a:t>
            </a:r>
            <a:r>
              <a:rPr lang="en-US" sz="2000" dirty="0" err="1" smtClean="0"/>
              <a:t>SiPM</a:t>
            </a:r>
            <a:r>
              <a:rPr lang="en-US" sz="2000" dirty="0" smtClean="0"/>
              <a:t> was ≈ 10% higher </a:t>
            </a:r>
            <a:endParaRPr lang="en-US" sz="2000" dirty="0"/>
          </a:p>
          <a:p>
            <a:r>
              <a:rPr lang="en-US" sz="2000" dirty="0" smtClean="0"/>
              <a:t>Temperature effects have been corrected </a:t>
            </a:r>
          </a:p>
          <a:p>
            <a:endParaRPr lang="en-US" sz="2200" dirty="0"/>
          </a:p>
          <a:p>
            <a:endParaRPr lang="en-US" sz="22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320800" y="1295400"/>
            <a:ext cx="1588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G</a:t>
            </a:r>
            <a:r>
              <a:rPr lang="en-US" sz="1600" b="1" baseline="-25000" dirty="0" smtClean="0"/>
              <a:t>0</a:t>
            </a:r>
            <a:r>
              <a:rPr lang="en-US" sz="1600" b="1" dirty="0" smtClean="0"/>
              <a:t> ≈ 33 mV/</a:t>
            </a:r>
            <a:r>
              <a:rPr lang="en-US" sz="1600" b="1" dirty="0" err="1" smtClean="0"/>
              <a:t>p.e.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854700" y="1291054"/>
            <a:ext cx="1487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G</a:t>
            </a:r>
            <a:r>
              <a:rPr lang="en-US" sz="1600" b="1" baseline="-25000" dirty="0" smtClean="0"/>
              <a:t>0</a:t>
            </a:r>
            <a:r>
              <a:rPr lang="en-US" sz="1600" b="1" dirty="0"/>
              <a:t>≈</a:t>
            </a:r>
            <a:r>
              <a:rPr lang="en-US" sz="1600" b="1" dirty="0" smtClean="0"/>
              <a:t> 31 mV/</a:t>
            </a:r>
            <a:r>
              <a:rPr lang="en-US" sz="1600" b="1" dirty="0" err="1" smtClean="0"/>
              <a:t>p.e.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998633" y="4059654"/>
            <a:ext cx="1487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G</a:t>
            </a:r>
            <a:r>
              <a:rPr lang="en-US" sz="1600" b="1" baseline="-25000" dirty="0" smtClean="0"/>
              <a:t>0</a:t>
            </a:r>
            <a:r>
              <a:rPr lang="en-US" sz="1600" b="1" dirty="0"/>
              <a:t>≈</a:t>
            </a:r>
            <a:r>
              <a:rPr lang="en-US" sz="1600" b="1" dirty="0" smtClean="0"/>
              <a:t> 36 mV/</a:t>
            </a:r>
            <a:r>
              <a:rPr lang="en-US" sz="1600" b="1" dirty="0" err="1" smtClean="0"/>
              <a:t>p.e.</a:t>
            </a:r>
            <a:endParaRPr lang="en-US" sz="1600" b="1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626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6362"/>
            <a:ext cx="8229600" cy="804862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Results:   Dark Noise 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29526"/>
            <a:ext cx="8216900" cy="155416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The rate was measured counting the average number of signals above  0.5 </a:t>
            </a:r>
            <a:r>
              <a:rPr lang="en-US" sz="2400" dirty="0" err="1" smtClean="0"/>
              <a:t>p.e.</a:t>
            </a:r>
            <a:r>
              <a:rPr lang="en-US" sz="2400" dirty="0" smtClean="0"/>
              <a:t> in the acquired time window  (2 </a:t>
            </a:r>
            <a:r>
              <a:rPr lang="en-US" sz="2400" dirty="0" err="1" smtClean="0">
                <a:latin typeface="Symbol" charset="2"/>
                <a:cs typeface="Symbol" charset="2"/>
              </a:rPr>
              <a:t>m</a:t>
            </a:r>
            <a:r>
              <a:rPr lang="en-US" sz="2400" dirty="0" err="1" smtClean="0"/>
              <a:t>s</a:t>
            </a:r>
            <a:r>
              <a:rPr lang="en-US" sz="2400" dirty="0" smtClean="0"/>
              <a:t>) </a:t>
            </a:r>
          </a:p>
          <a:p>
            <a:r>
              <a:rPr lang="en-US" sz="2400" dirty="0" smtClean="0"/>
              <a:t>The dark count rate increases ≈ factor 10 at each  irradiation step </a:t>
            </a:r>
          </a:p>
          <a:p>
            <a:r>
              <a:rPr lang="en-US" sz="2400" dirty="0" smtClean="0"/>
              <a:t>No </a:t>
            </a:r>
            <a:r>
              <a:rPr lang="en-US" sz="2400" dirty="0" err="1" smtClean="0"/>
              <a:t>significative</a:t>
            </a:r>
            <a:r>
              <a:rPr lang="en-US" sz="2400" dirty="0" smtClean="0"/>
              <a:t> differences among the devices</a:t>
            </a:r>
            <a:endParaRPr lang="en-US" sz="2400" dirty="0"/>
          </a:p>
        </p:txBody>
      </p:sp>
      <p:pic>
        <p:nvPicPr>
          <p:cNvPr id="4" name="Segnaposto contenuto 10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3" y="901075"/>
            <a:ext cx="4466977" cy="3209992"/>
          </a:xfrm>
          <a:prstGeom prst="rect">
            <a:avLst/>
          </a:prstGeom>
        </p:spPr>
      </p:pic>
      <p:pic>
        <p:nvPicPr>
          <p:cNvPr id="5" name="Immagin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799" y="939175"/>
            <a:ext cx="4359199" cy="31718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57300" y="4098367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tandard device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8400" y="4111067"/>
            <a:ext cx="1561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l</a:t>
            </a:r>
            <a:r>
              <a:rPr lang="en-US" b="1" dirty="0" smtClean="0">
                <a:solidFill>
                  <a:srgbClr val="FF0000"/>
                </a:solidFill>
              </a:rPr>
              <a:t>ow </a:t>
            </a:r>
            <a:r>
              <a:rPr lang="en-US" b="1" dirty="0" err="1" smtClean="0">
                <a:solidFill>
                  <a:srgbClr val="FF0000"/>
                </a:solidFill>
              </a:rPr>
              <a:t>afterpulse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08600" y="59309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42375" y="2460067"/>
            <a:ext cx="1870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0.5 </a:t>
            </a:r>
            <a:r>
              <a:rPr lang="en-US" b="1" dirty="0" err="1" smtClean="0">
                <a:solidFill>
                  <a:srgbClr val="FF0000"/>
                </a:solidFill>
              </a:rPr>
              <a:t>p.e.</a:t>
            </a:r>
            <a:r>
              <a:rPr lang="en-US" b="1" dirty="0" smtClean="0">
                <a:solidFill>
                  <a:srgbClr val="FF0000"/>
                </a:solidFill>
              </a:rPr>
              <a:t> threshold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03275" y="2644733"/>
            <a:ext cx="1870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0.5 </a:t>
            </a:r>
            <a:r>
              <a:rPr lang="en-US" b="1" dirty="0" err="1" smtClean="0">
                <a:solidFill>
                  <a:srgbClr val="FF0000"/>
                </a:solidFill>
              </a:rPr>
              <a:t>p.e.</a:t>
            </a:r>
            <a:r>
              <a:rPr lang="en-US" b="1" dirty="0" smtClean="0">
                <a:solidFill>
                  <a:srgbClr val="FF0000"/>
                </a:solidFill>
              </a:rPr>
              <a:t> threshold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877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5400"/>
            <a:ext cx="8229600" cy="850900"/>
          </a:xfrm>
        </p:spPr>
        <p:txBody>
          <a:bodyPr>
            <a:normAutofit/>
          </a:bodyPr>
          <a:lstStyle/>
          <a:p>
            <a:r>
              <a:rPr lang="en-US" b="1" dirty="0" smtClean="0"/>
              <a:t>Conclusions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7900"/>
            <a:ext cx="8229600" cy="56007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16 </a:t>
            </a:r>
            <a:r>
              <a:rPr lang="en-US" sz="2000" dirty="0" err="1" smtClean="0"/>
              <a:t>SiPM</a:t>
            </a:r>
            <a:r>
              <a:rPr lang="en-US" sz="2000" dirty="0" smtClean="0"/>
              <a:t> Hamamatsu have been irradiated on a 23MeV neutron beam in Louvain-la-</a:t>
            </a:r>
            <a:r>
              <a:rPr lang="en-US" sz="2000" dirty="0" err="1" smtClean="0"/>
              <a:t>Neuve</a:t>
            </a:r>
            <a:endParaRPr lang="en-US" sz="2000" dirty="0" smtClean="0"/>
          </a:p>
          <a:p>
            <a:r>
              <a:rPr lang="en-US" sz="2000" dirty="0" smtClean="0"/>
              <a:t>The devices were of 3 types: standard MPPC-like, low </a:t>
            </a:r>
            <a:r>
              <a:rPr lang="en-US" sz="2000" dirty="0" err="1" smtClean="0"/>
              <a:t>afterpulse</a:t>
            </a:r>
            <a:r>
              <a:rPr lang="en-US" sz="2000" dirty="0" smtClean="0"/>
              <a:t>, new structure </a:t>
            </a:r>
          </a:p>
          <a:p>
            <a:r>
              <a:rPr lang="en-US" sz="2000" dirty="0" smtClean="0"/>
              <a:t>The integrated 1MeV equivalent doses were:</a:t>
            </a:r>
          </a:p>
          <a:p>
            <a:pPr lvl="1"/>
            <a:r>
              <a:rPr lang="en-US" sz="1600" dirty="0"/>
              <a:t>5 x 10</a:t>
            </a:r>
            <a:r>
              <a:rPr lang="en-US" sz="1600" baseline="30000" dirty="0"/>
              <a:t>8 </a:t>
            </a:r>
            <a:r>
              <a:rPr lang="en-US" sz="1600" dirty="0"/>
              <a:t> 1MeV-eq n/cm</a:t>
            </a:r>
            <a:r>
              <a:rPr lang="en-US" sz="1600" baseline="30000" dirty="0"/>
              <a:t>2 </a:t>
            </a:r>
            <a:r>
              <a:rPr lang="en-US" sz="1600" dirty="0"/>
              <a:t> </a:t>
            </a:r>
          </a:p>
          <a:p>
            <a:pPr lvl="1"/>
            <a:r>
              <a:rPr lang="en-US" sz="1600" dirty="0"/>
              <a:t>5 x 10</a:t>
            </a:r>
            <a:r>
              <a:rPr lang="en-US" sz="1600" baseline="30000" dirty="0"/>
              <a:t>9 </a:t>
            </a:r>
            <a:r>
              <a:rPr lang="en-US" sz="1600" dirty="0"/>
              <a:t> 1MeV-eq n/cm</a:t>
            </a:r>
            <a:r>
              <a:rPr lang="en-US" sz="1600" baseline="30000" dirty="0"/>
              <a:t>2 </a:t>
            </a:r>
            <a:r>
              <a:rPr lang="en-US" sz="1600" dirty="0"/>
              <a:t> </a:t>
            </a:r>
          </a:p>
          <a:p>
            <a:pPr lvl="1"/>
            <a:r>
              <a:rPr lang="en-US" sz="1600" dirty="0"/>
              <a:t>5 x 10</a:t>
            </a:r>
            <a:r>
              <a:rPr lang="en-US" sz="1600" baseline="30000" dirty="0"/>
              <a:t>10 </a:t>
            </a:r>
            <a:r>
              <a:rPr lang="en-US" sz="1600" dirty="0"/>
              <a:t> 1MeV-eq n/</a:t>
            </a:r>
            <a:r>
              <a:rPr lang="en-US" sz="1600"/>
              <a:t>cm</a:t>
            </a:r>
            <a:r>
              <a:rPr lang="en-US" sz="1600" baseline="30000"/>
              <a:t>2 </a:t>
            </a:r>
            <a:r>
              <a:rPr lang="en-US" sz="1600"/>
              <a:t> </a:t>
            </a:r>
            <a:endParaRPr lang="en-US" sz="1600" dirty="0" smtClean="0"/>
          </a:p>
          <a:p>
            <a:r>
              <a:rPr lang="en-US" sz="2000" dirty="0" smtClean="0"/>
              <a:t>After each step and for each device we acquired:</a:t>
            </a:r>
          </a:p>
          <a:p>
            <a:pPr lvl="1"/>
            <a:r>
              <a:rPr lang="en-US" sz="1600" dirty="0" smtClean="0"/>
              <a:t> the characteristic I-V curve </a:t>
            </a:r>
            <a:endParaRPr lang="en-US" sz="1600" dirty="0"/>
          </a:p>
          <a:p>
            <a:pPr lvl="1"/>
            <a:r>
              <a:rPr lang="en-US" sz="1600" dirty="0" smtClean="0"/>
              <a:t>a sample of 100k  waveform, to measure gain and dark count </a:t>
            </a:r>
          </a:p>
          <a:p>
            <a:r>
              <a:rPr lang="en-US" sz="2000" dirty="0" smtClean="0"/>
              <a:t>According to our measurements, no </a:t>
            </a:r>
            <a:r>
              <a:rPr lang="en-US" sz="2000" dirty="0" err="1" smtClean="0"/>
              <a:t>significative</a:t>
            </a:r>
            <a:r>
              <a:rPr lang="en-US" sz="2000" dirty="0" smtClean="0"/>
              <a:t> differences in the main parameters have been observed</a:t>
            </a:r>
          </a:p>
          <a:p>
            <a:r>
              <a:rPr lang="en-US" sz="2000" dirty="0" smtClean="0"/>
              <a:t>A more detailed  analysis is ongoing </a:t>
            </a:r>
            <a:endParaRPr lang="en-US" sz="2400" dirty="0" smtClean="0"/>
          </a:p>
          <a:p>
            <a:pPr marL="0" indent="0"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873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206" y="2444764"/>
            <a:ext cx="8229600" cy="1143000"/>
          </a:xfrm>
        </p:spPr>
        <p:txBody>
          <a:bodyPr/>
          <a:lstStyle/>
          <a:p>
            <a:r>
              <a:rPr lang="en-US" b="1" dirty="0" smtClean="0"/>
              <a:t>Spare</a:t>
            </a:r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0477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 descr="500px-Niel_con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10" y="1257300"/>
            <a:ext cx="8441642" cy="49974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78000" y="247134"/>
            <a:ext cx="6138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NIEL (Non Ionizing Energy Loss) curve for silicon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2333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Outlook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Silicon Photo Multipliers</a:t>
            </a:r>
          </a:p>
          <a:p>
            <a:r>
              <a:rPr lang="en-US" dirty="0" smtClean="0"/>
              <a:t>The Louvain Cyclotron Facility</a:t>
            </a:r>
          </a:p>
          <a:p>
            <a:r>
              <a:rPr lang="en-US" dirty="0" smtClean="0"/>
              <a:t>Experimental </a:t>
            </a:r>
            <a:r>
              <a:rPr lang="en-US" dirty="0"/>
              <a:t>S</a:t>
            </a:r>
            <a:r>
              <a:rPr lang="en-US" dirty="0" smtClean="0"/>
              <a:t>etup  &amp; Measurements </a:t>
            </a:r>
          </a:p>
          <a:p>
            <a:r>
              <a:rPr lang="en-US" dirty="0" smtClean="0"/>
              <a:t>Results </a:t>
            </a:r>
          </a:p>
          <a:p>
            <a:r>
              <a:rPr lang="en-US" dirty="0" smtClean="0"/>
              <a:t>Conclusions 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TIPP 2014   Amsterdam, </a:t>
            </a:r>
            <a:r>
              <a:rPr lang="fr-FR" dirty="0" err="1" smtClean="0"/>
              <a:t>June</a:t>
            </a:r>
            <a:r>
              <a:rPr lang="fr-FR" dirty="0" smtClean="0"/>
              <a:t> 2-6   2014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378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43592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Silicon Photo Multipliers  </a:t>
            </a:r>
            <a:endParaRPr lang="en-US" sz="3600" b="1" dirty="0"/>
          </a:p>
        </p:txBody>
      </p:sp>
      <p:pic>
        <p:nvPicPr>
          <p:cNvPr id="5" name="Picture 4" descr="DifferenSiP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7701" y="5059933"/>
            <a:ext cx="2946400" cy="12964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7254" y="1139108"/>
            <a:ext cx="499637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err="1" smtClean="0">
                <a:latin typeface="Arial"/>
                <a:cs typeface="Arial"/>
              </a:rPr>
              <a:t>SiPMs</a:t>
            </a:r>
            <a:r>
              <a:rPr lang="en-US" sz="2000" dirty="0" smtClean="0">
                <a:latin typeface="Arial"/>
                <a:cs typeface="Arial"/>
              </a:rPr>
              <a:t> are </a:t>
            </a:r>
            <a:r>
              <a:rPr lang="en-US" sz="2000" dirty="0" smtClean="0">
                <a:latin typeface="Arial"/>
                <a:cs typeface="Arial"/>
              </a:rPr>
              <a:t>recently developed semiconductor </a:t>
            </a:r>
            <a:r>
              <a:rPr lang="en-US" sz="2000" dirty="0" smtClean="0">
                <a:latin typeface="Arial"/>
                <a:cs typeface="Arial"/>
              </a:rPr>
              <a:t>photo detectors composed by a matrix of  Geiger Mode  Avalanches Photo Diodes (GMAPD) </a:t>
            </a:r>
            <a:endParaRPr lang="en-US" sz="2000" dirty="0" smtClean="0">
              <a:latin typeface="Arial"/>
              <a:cs typeface="Arial"/>
            </a:endParaRPr>
          </a:p>
          <a:p>
            <a:endParaRPr lang="en-US" sz="2000" dirty="0" smtClean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The working point is a few Volts above the breakdown voltage </a:t>
            </a:r>
          </a:p>
          <a:p>
            <a:pPr marL="342900" indent="-342900">
              <a:buFont typeface="Arial"/>
              <a:buChar char="•"/>
            </a:pPr>
            <a:endParaRPr lang="en-US" sz="2000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latin typeface="Arial"/>
                <a:cs typeface="Arial"/>
              </a:rPr>
              <a:t>The output signal </a:t>
            </a:r>
            <a:r>
              <a:rPr lang="en-GB" sz="2000" dirty="0" smtClean="0">
                <a:latin typeface="Arial"/>
                <a:cs typeface="Arial"/>
              </a:rPr>
              <a:t>is </a:t>
            </a:r>
            <a:r>
              <a:rPr lang="en-GB" sz="2000" dirty="0">
                <a:latin typeface="Arial"/>
                <a:cs typeface="Arial"/>
              </a:rPr>
              <a:t>the sum of the </a:t>
            </a:r>
            <a:r>
              <a:rPr lang="en-GB" sz="2000" dirty="0" smtClean="0">
                <a:latin typeface="Arial"/>
                <a:cs typeface="Arial"/>
              </a:rPr>
              <a:t>charge produced </a:t>
            </a:r>
            <a:r>
              <a:rPr lang="en-GB" sz="2000" dirty="0">
                <a:latin typeface="Arial"/>
                <a:cs typeface="Arial"/>
              </a:rPr>
              <a:t>by each </a:t>
            </a:r>
            <a:r>
              <a:rPr lang="en-GB" sz="2000" dirty="0" smtClean="0">
                <a:latin typeface="Arial"/>
                <a:cs typeface="Arial"/>
              </a:rPr>
              <a:t>pixel</a:t>
            </a:r>
            <a:endParaRPr lang="en-GB" sz="2000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GB" sz="2000" dirty="0" smtClean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latin typeface="Arial"/>
                <a:cs typeface="Arial"/>
              </a:rPr>
              <a:t>The shape of the active area and the dimension of the pixels can be customized  according to user’s needs </a:t>
            </a:r>
          </a:p>
          <a:p>
            <a:pPr marL="342900" indent="-342900">
              <a:buFont typeface="Arial"/>
              <a:buChar char="•"/>
            </a:pPr>
            <a:endParaRPr lang="en-GB" sz="2000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7" name="Picture 6" descr="SiPMschem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9769" y="872408"/>
            <a:ext cx="3769085" cy="2004131"/>
          </a:xfrm>
          <a:prstGeom prst="rect">
            <a:avLst/>
          </a:prstGeom>
        </p:spPr>
      </p:pic>
      <p:pic>
        <p:nvPicPr>
          <p:cNvPr id="8" name="Picture 7" descr="sipmcircui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7743" y="3041256"/>
            <a:ext cx="3826069" cy="1888571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11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562600" y="3397868"/>
            <a:ext cx="3460750" cy="2882476"/>
            <a:chOff x="5588000" y="3313202"/>
            <a:chExt cx="3460750" cy="2882476"/>
          </a:xfrm>
        </p:grpSpPr>
        <p:pic>
          <p:nvPicPr>
            <p:cNvPr id="5" name="Picture 4" descr="sipmspectra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88000" y="3313202"/>
              <a:ext cx="3460750" cy="2882476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7340600" y="3581400"/>
              <a:ext cx="15881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Charge spectra </a:t>
              </a:r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52022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Silicon Photo Multipliers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1588" y="711119"/>
            <a:ext cx="5281012" cy="614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High gain ≈ 10</a:t>
            </a:r>
            <a:r>
              <a:rPr lang="en-US" sz="2000" baseline="30000" dirty="0" smtClean="0">
                <a:latin typeface="Arial"/>
                <a:cs typeface="Arial"/>
              </a:rPr>
              <a:t>6</a:t>
            </a:r>
            <a:endParaRPr lang="en-US" sz="2000" dirty="0" smtClean="0">
              <a:latin typeface="Arial"/>
              <a:cs typeface="Arial"/>
            </a:endParaRP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 No sensitivity to </a:t>
            </a:r>
            <a:r>
              <a:rPr lang="en-US" sz="2000" dirty="0" smtClean="0">
                <a:latin typeface="Arial"/>
                <a:cs typeface="Arial"/>
              </a:rPr>
              <a:t>magnetic fields</a:t>
            </a:r>
            <a:endParaRPr lang="en-US" sz="2000" dirty="0" smtClean="0">
              <a:latin typeface="Arial"/>
              <a:cs typeface="Arial"/>
            </a:endParaRP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 Small-sized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 Single photon resolution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 Low bias voltage (&lt;100V) </a:t>
            </a:r>
          </a:p>
          <a:p>
            <a:endParaRPr lang="en-US" sz="2000" dirty="0" smtClean="0">
              <a:latin typeface="Arial"/>
              <a:cs typeface="Arial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Drawbacks: </a:t>
            </a:r>
            <a:endParaRPr lang="en-US" sz="2000" dirty="0" smtClean="0">
              <a:latin typeface="Arial"/>
              <a:cs typeface="Arial"/>
            </a:endParaRP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 High </a:t>
            </a:r>
            <a:r>
              <a:rPr lang="en-US" sz="2000" dirty="0" smtClean="0">
                <a:latin typeface="Arial"/>
                <a:cs typeface="Arial"/>
              </a:rPr>
              <a:t>dark </a:t>
            </a:r>
            <a:r>
              <a:rPr lang="en-US" sz="2000" dirty="0">
                <a:latin typeface="Arial"/>
                <a:cs typeface="Arial"/>
              </a:rPr>
              <a:t>c</a:t>
            </a:r>
            <a:r>
              <a:rPr lang="en-US" sz="2000" dirty="0" smtClean="0">
                <a:latin typeface="Arial"/>
                <a:cs typeface="Arial"/>
              </a:rPr>
              <a:t>ount (typically ≈ 100s </a:t>
            </a:r>
            <a:r>
              <a:rPr lang="en-US" sz="2000" dirty="0" smtClean="0">
                <a:latin typeface="Arial"/>
                <a:cs typeface="Arial"/>
              </a:rPr>
              <a:t>kHz </a:t>
            </a:r>
            <a:r>
              <a:rPr lang="en-US" sz="2000" dirty="0" smtClean="0">
                <a:latin typeface="Arial"/>
                <a:cs typeface="Arial"/>
              </a:rPr>
              <a:t>at  </a:t>
            </a:r>
            <a:r>
              <a:rPr lang="en-US" sz="2000" dirty="0" smtClean="0">
                <a:latin typeface="Arial"/>
                <a:cs typeface="Arial"/>
              </a:rPr>
              <a:t>room </a:t>
            </a:r>
            <a:r>
              <a:rPr lang="en-US" sz="2000" dirty="0" smtClean="0">
                <a:latin typeface="Arial"/>
                <a:cs typeface="Arial"/>
              </a:rPr>
              <a:t>temperature, 0.5 </a:t>
            </a:r>
            <a:r>
              <a:rPr lang="en-US" sz="2000" dirty="0" err="1" smtClean="0">
                <a:latin typeface="Arial"/>
                <a:cs typeface="Arial"/>
              </a:rPr>
              <a:t>p.e.</a:t>
            </a:r>
            <a:r>
              <a:rPr lang="en-US" sz="2000" dirty="0" smtClean="0">
                <a:latin typeface="Arial"/>
                <a:cs typeface="Arial"/>
              </a:rPr>
              <a:t> threshold )</a:t>
            </a:r>
          </a:p>
          <a:p>
            <a:pPr lvl="1">
              <a:spcAft>
                <a:spcPts val="600"/>
              </a:spcAft>
            </a:pP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     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greatly improved in the last few years </a:t>
            </a:r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spcAft>
                <a:spcPts val="600"/>
              </a:spcAft>
            </a:pPr>
            <a:endParaRPr lang="en-US" sz="2000" dirty="0" smtClean="0">
              <a:latin typeface="Arial"/>
              <a:cs typeface="Arial"/>
            </a:endParaRP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 Radiation </a:t>
            </a:r>
            <a:r>
              <a:rPr lang="en-US" sz="2000" dirty="0" smtClean="0">
                <a:latin typeface="Arial"/>
                <a:cs typeface="Arial"/>
              </a:rPr>
              <a:t>damage </a:t>
            </a:r>
            <a:endParaRPr lang="en-US" sz="2000" dirty="0">
              <a:latin typeface="Arial"/>
              <a:cs typeface="Arial"/>
            </a:endParaRPr>
          </a:p>
          <a:p>
            <a:pPr lvl="2">
              <a:spcAft>
                <a:spcPts val="600"/>
              </a:spcAft>
            </a:pP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requires extensive studies for  applications in high radiation environment (like High Energy Physics)</a:t>
            </a:r>
          </a:p>
          <a:p>
            <a:pPr>
              <a:spcAft>
                <a:spcPts val="600"/>
              </a:spcAft>
            </a:pPr>
            <a:r>
              <a:rPr lang="en-US" sz="2000" dirty="0" smtClean="0">
                <a:latin typeface="Arial"/>
                <a:cs typeface="Arial"/>
              </a:rPr>
              <a:t>         </a:t>
            </a:r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Main topic of this presentation </a:t>
            </a:r>
            <a:endParaRPr lang="en-US" sz="2000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spcAft>
                <a:spcPts val="600"/>
              </a:spcAft>
            </a:pP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7" name="Picture 6" descr="sipmmoneta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787" y="1084326"/>
            <a:ext cx="3170013" cy="1722374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818443" y="3979335"/>
            <a:ext cx="395111" cy="4233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815616" y="5359401"/>
            <a:ext cx="395111" cy="4233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527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The Louvain Cyclotron 110 Facility 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977900"/>
            <a:ext cx="4800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50 MeV deuterons on Be target </a:t>
            </a:r>
          </a:p>
          <a:p>
            <a:r>
              <a:rPr lang="en-US" sz="2000" dirty="0" smtClean="0"/>
              <a:t>Continuous spectrum up to 50MeV</a:t>
            </a:r>
          </a:p>
          <a:p>
            <a:r>
              <a:rPr lang="en-US" sz="2000" dirty="0" smtClean="0"/>
              <a:t>Peak at ≈23MeV </a:t>
            </a:r>
          </a:p>
          <a:p>
            <a:r>
              <a:rPr lang="en-US" sz="2000" dirty="0" smtClean="0"/>
              <a:t>Filters for </a:t>
            </a:r>
            <a:r>
              <a:rPr lang="en-US" sz="2000" dirty="0" smtClean="0">
                <a:latin typeface="Symbol"/>
              </a:rPr>
              <a:t>g </a:t>
            </a:r>
            <a:r>
              <a:rPr lang="en-US" sz="2000" dirty="0" smtClean="0"/>
              <a:t>and low energy neutrons (98% purity)</a:t>
            </a:r>
          </a:p>
          <a:p>
            <a:r>
              <a:rPr lang="en-US" sz="2000" dirty="0" smtClean="0"/>
              <a:t>Neutron </a:t>
            </a:r>
            <a:r>
              <a:rPr lang="en-US" sz="2000" dirty="0" err="1"/>
              <a:t>f</a:t>
            </a:r>
            <a:r>
              <a:rPr lang="en-US" sz="2000" dirty="0" err="1" smtClean="0"/>
              <a:t>luence</a:t>
            </a:r>
            <a:r>
              <a:rPr lang="en-US" sz="2000" dirty="0" smtClean="0"/>
              <a:t> precisely controlled </a:t>
            </a:r>
          </a:p>
          <a:p>
            <a:r>
              <a:rPr lang="en-US" sz="2000" dirty="0" smtClean="0"/>
              <a:t>Cooling box up to -25 C°</a:t>
            </a:r>
          </a:p>
        </p:txBody>
      </p:sp>
      <p:pic>
        <p:nvPicPr>
          <p:cNvPr id="6" name="Picture 5" descr="cyclon110-dat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925" y="3993238"/>
            <a:ext cx="3647975" cy="2267862"/>
          </a:xfrm>
          <a:prstGeom prst="rect">
            <a:avLst/>
          </a:prstGeom>
        </p:spPr>
      </p:pic>
      <p:pic>
        <p:nvPicPr>
          <p:cNvPr id="7" name="Picture 6" descr="leuven-cyclone110-n-spectrum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499" y="939799"/>
            <a:ext cx="4264593" cy="2878601"/>
          </a:xfrm>
          <a:prstGeom prst="rect">
            <a:avLst/>
          </a:prstGeom>
        </p:spPr>
      </p:pic>
      <p:pic>
        <p:nvPicPr>
          <p:cNvPr id="8" name="Picture 7" descr="leuven-cyclone110-picture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3767601"/>
            <a:ext cx="4394200" cy="2822627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743200" y="3710207"/>
            <a:ext cx="982919" cy="693062"/>
            <a:chOff x="2438400" y="3726538"/>
            <a:chExt cx="982919" cy="693062"/>
          </a:xfrm>
        </p:grpSpPr>
        <p:cxnSp>
          <p:nvCxnSpPr>
            <p:cNvPr id="10" name="Straight Arrow Connector 9"/>
            <p:cNvCxnSpPr/>
            <p:nvPr/>
          </p:nvCxnSpPr>
          <p:spPr>
            <a:xfrm flipH="1">
              <a:off x="2438400" y="4122758"/>
              <a:ext cx="609600" cy="296842"/>
            </a:xfrm>
            <a:prstGeom prst="straightConnector1">
              <a:avLst/>
            </a:prstGeom>
            <a:ln w="57150" cmpd="sng"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048000" y="3726538"/>
              <a:ext cx="3733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n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223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-12700"/>
            <a:ext cx="8229600" cy="846138"/>
          </a:xfrm>
        </p:spPr>
        <p:txBody>
          <a:bodyPr>
            <a:normAutofit/>
          </a:bodyPr>
          <a:lstStyle/>
          <a:p>
            <a:r>
              <a:rPr lang="en-US" sz="3600" b="1" dirty="0" err="1" smtClean="0"/>
              <a:t>SiPM</a:t>
            </a:r>
            <a:r>
              <a:rPr lang="en-US" sz="3600" b="1" dirty="0" smtClean="0"/>
              <a:t> Hamamatsu Sample 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946328"/>
            <a:ext cx="4724400" cy="5561386"/>
          </a:xfrm>
        </p:spPr>
        <p:txBody>
          <a:bodyPr>
            <a:normAutofit/>
          </a:bodyPr>
          <a:lstStyle/>
          <a:p>
            <a:r>
              <a:rPr lang="en-US" sz="2200" dirty="0" smtClean="0"/>
              <a:t>We tested 16 devices of </a:t>
            </a:r>
            <a:r>
              <a:rPr lang="en-US" sz="2200" dirty="0"/>
              <a:t>8</a:t>
            </a:r>
            <a:r>
              <a:rPr lang="en-US" sz="2200" dirty="0" smtClean="0"/>
              <a:t> different types</a:t>
            </a:r>
            <a:r>
              <a:rPr lang="en-US" sz="2200" dirty="0"/>
              <a:t> </a:t>
            </a:r>
            <a:r>
              <a:rPr lang="en-US" sz="2200" dirty="0" smtClean="0"/>
              <a:t>and 3 categories: </a:t>
            </a:r>
          </a:p>
          <a:p>
            <a:pPr lvl="1"/>
            <a:r>
              <a:rPr lang="en-US" sz="2000" dirty="0" smtClean="0"/>
              <a:t>A, B:   conventional MPPC like devices</a:t>
            </a:r>
          </a:p>
          <a:p>
            <a:pPr lvl="1"/>
            <a:r>
              <a:rPr lang="en-US" sz="2000" dirty="0" smtClean="0"/>
              <a:t>C,E,F,G,H: “low after pulse” devices </a:t>
            </a:r>
          </a:p>
          <a:p>
            <a:pPr lvl="1"/>
            <a:r>
              <a:rPr lang="en-US" sz="2000" dirty="0" smtClean="0"/>
              <a:t>D: special device with a new structure   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sz="2400" dirty="0" smtClean="0"/>
              <a:t>All devices had the same geometry:</a:t>
            </a:r>
          </a:p>
          <a:p>
            <a:pPr lvl="1"/>
            <a:r>
              <a:rPr lang="en-US" sz="2000" dirty="0" smtClean="0"/>
              <a:t>1x1 mm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active area on plastic support </a:t>
            </a:r>
          </a:p>
          <a:p>
            <a:pPr lvl="1"/>
            <a:r>
              <a:rPr lang="en-US" sz="2000" dirty="0" smtClean="0"/>
              <a:t>50x50 </a:t>
            </a:r>
            <a:r>
              <a:rPr lang="en-US" sz="2000" dirty="0" smtClean="0">
                <a:latin typeface="Symbol" charset="2"/>
                <a:cs typeface="Symbol" charset="2"/>
              </a:rPr>
              <a:t>m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pixel size  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Two devices for each type</a:t>
            </a:r>
            <a:endParaRPr lang="en-US" sz="2400" dirty="0"/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074" y="4456707"/>
            <a:ext cx="3760065" cy="1860923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143499" y="1016213"/>
            <a:ext cx="3795447" cy="3312368"/>
            <a:chOff x="4716015" y="1340768"/>
            <a:chExt cx="4222932" cy="3312368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016" y="2896450"/>
              <a:ext cx="4222931" cy="1756686"/>
            </a:xfrm>
            <a:prstGeom prst="rect">
              <a:avLst/>
            </a:prstGeom>
          </p:spPr>
        </p:pic>
        <p:pic>
          <p:nvPicPr>
            <p:cNvPr id="6" name="Immagin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015" y="1340768"/>
              <a:ext cx="4222931" cy="1764618"/>
            </a:xfrm>
            <a:prstGeom prst="rect">
              <a:avLst/>
            </a:prstGeom>
          </p:spPr>
        </p:pic>
      </p:grp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894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051" y="4451722"/>
            <a:ext cx="3874639" cy="2238023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2392" y="2284602"/>
            <a:ext cx="3860739" cy="2106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0440" y="-103753"/>
            <a:ext cx="5265271" cy="853194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Measurements 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9" y="874892"/>
            <a:ext cx="4731714" cy="5884331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For each </a:t>
            </a:r>
            <a:r>
              <a:rPr lang="en-US" sz="2400" dirty="0" err="1" smtClean="0"/>
              <a:t>SiPM</a:t>
            </a:r>
            <a:r>
              <a:rPr lang="en-US" sz="2400" dirty="0" smtClean="0"/>
              <a:t> we measured: </a:t>
            </a:r>
          </a:p>
          <a:p>
            <a:pPr lvl="1"/>
            <a:r>
              <a:rPr lang="en-US" sz="2000" dirty="0" smtClean="0"/>
              <a:t>I-V characteristic curve </a:t>
            </a:r>
          </a:p>
          <a:p>
            <a:pPr lvl="1"/>
            <a:r>
              <a:rPr lang="en-US" sz="2000" dirty="0" smtClean="0"/>
              <a:t>Acquired a sample of 100k waveforms, from which we:</a:t>
            </a:r>
          </a:p>
          <a:p>
            <a:pPr lvl="2"/>
            <a:r>
              <a:rPr lang="en-US" sz="1600" dirty="0" smtClean="0"/>
              <a:t>Estimate  the dark rate </a:t>
            </a:r>
          </a:p>
          <a:p>
            <a:pPr lvl="2"/>
            <a:r>
              <a:rPr lang="en-US" sz="1600" dirty="0" smtClean="0"/>
              <a:t>Measure the Gain    </a:t>
            </a:r>
          </a:p>
          <a:p>
            <a:pPr lvl="2"/>
            <a:endParaRPr lang="en-US" sz="1600" dirty="0"/>
          </a:p>
          <a:p>
            <a:r>
              <a:rPr lang="en-US" sz="2400" dirty="0" smtClean="0"/>
              <a:t>The above measurement were done after each irradiation step: </a:t>
            </a:r>
          </a:p>
          <a:p>
            <a:pPr lvl="1"/>
            <a:r>
              <a:rPr lang="en-US" sz="2000" dirty="0" smtClean="0"/>
              <a:t>Before irradiation </a:t>
            </a:r>
          </a:p>
          <a:p>
            <a:pPr lvl="1"/>
            <a:r>
              <a:rPr lang="en-US" sz="2000" dirty="0" smtClean="0"/>
              <a:t>5 x 10</a:t>
            </a:r>
            <a:r>
              <a:rPr lang="en-US" sz="2000" baseline="30000" dirty="0" smtClean="0"/>
              <a:t>8 </a:t>
            </a:r>
            <a:r>
              <a:rPr lang="en-US" sz="2000" dirty="0" smtClean="0"/>
              <a:t> 1MeV-eq  n/cm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/>
              <a:t>5 x 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9 </a:t>
            </a:r>
            <a:r>
              <a:rPr lang="en-US" sz="2000" dirty="0" smtClean="0"/>
              <a:t> 1MeV-eq  n/</a:t>
            </a:r>
            <a:r>
              <a:rPr lang="en-US" sz="2000" dirty="0"/>
              <a:t>cm</a:t>
            </a:r>
            <a:r>
              <a:rPr lang="en-US" sz="2000" baseline="30000" dirty="0"/>
              <a:t>2 </a:t>
            </a:r>
            <a:r>
              <a:rPr lang="en-US" sz="2000" dirty="0"/>
              <a:t> </a:t>
            </a:r>
          </a:p>
          <a:p>
            <a:pPr lvl="1"/>
            <a:r>
              <a:rPr lang="en-US" sz="2000" dirty="0"/>
              <a:t>5 x 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10 </a:t>
            </a:r>
            <a:r>
              <a:rPr lang="en-US" sz="2000" dirty="0" smtClean="0"/>
              <a:t> 1MeV-eq  n/</a:t>
            </a:r>
            <a:r>
              <a:rPr lang="en-US" sz="2000" dirty="0"/>
              <a:t>cm</a:t>
            </a:r>
            <a:r>
              <a:rPr lang="en-US" sz="2000" baseline="30000" dirty="0"/>
              <a:t>2 </a:t>
            </a:r>
            <a:r>
              <a:rPr lang="en-US" sz="2000" dirty="0"/>
              <a:t> </a:t>
            </a:r>
            <a:endParaRPr lang="en-US" sz="2000" dirty="0" smtClean="0"/>
          </a:p>
          <a:p>
            <a:pPr lvl="1"/>
            <a:endParaRPr lang="en-US" sz="2000" dirty="0"/>
          </a:p>
          <a:p>
            <a:r>
              <a:rPr lang="en-US" sz="2400" dirty="0" smtClean="0"/>
              <a:t>The temperature was monitored and the measurements </a:t>
            </a:r>
            <a:r>
              <a:rPr lang="en-US" sz="2400" dirty="0" smtClean="0"/>
              <a:t>corrected offline  </a:t>
            </a:r>
            <a:endParaRPr lang="en-US" sz="2400" dirty="0"/>
          </a:p>
          <a:p>
            <a:pPr marL="457200" lvl="1" indent="0">
              <a:buNone/>
            </a:pPr>
            <a:endParaRPr lang="en-US" sz="2000" dirty="0"/>
          </a:p>
        </p:txBody>
      </p:sp>
      <p:pic>
        <p:nvPicPr>
          <p:cNvPr id="4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832" y="241299"/>
            <a:ext cx="3844188" cy="19445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38810" y="776834"/>
            <a:ext cx="103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I-V curve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4010" y="2431433"/>
            <a:ext cx="2052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cquired </a:t>
            </a:r>
            <a:r>
              <a:rPr lang="en-US" b="1" dirty="0">
                <a:solidFill>
                  <a:srgbClr val="FF0000"/>
                </a:solidFill>
              </a:rPr>
              <a:t>w</a:t>
            </a:r>
            <a:r>
              <a:rPr lang="en-US" b="1" dirty="0" smtClean="0">
                <a:solidFill>
                  <a:srgbClr val="FF0000"/>
                </a:solidFill>
              </a:rPr>
              <a:t>aveform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93234" y="4783336"/>
            <a:ext cx="1372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</a:t>
            </a:r>
            <a:r>
              <a:rPr lang="en-US" b="1" dirty="0" smtClean="0">
                <a:solidFill>
                  <a:srgbClr val="FF0000"/>
                </a:solidFill>
              </a:rPr>
              <a:t>ark spectra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464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5156"/>
            <a:ext cx="5540022" cy="871538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Experimental Setup </a:t>
            </a:r>
            <a:endParaRPr lang="en-US" sz="3600" b="1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27000" y="1241247"/>
            <a:ext cx="5207000" cy="490131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The </a:t>
            </a:r>
            <a:r>
              <a:rPr lang="en-US" sz="2200" dirty="0" err="1" smtClean="0"/>
              <a:t>SiPMs</a:t>
            </a:r>
            <a:r>
              <a:rPr lang="en-US" sz="2200" dirty="0" smtClean="0"/>
              <a:t> were mounted on a custom made PCB:</a:t>
            </a:r>
          </a:p>
          <a:p>
            <a:pPr lvl="1"/>
            <a:r>
              <a:rPr lang="en-US" sz="1800" dirty="0" smtClean="0"/>
              <a:t>Bias the </a:t>
            </a:r>
            <a:r>
              <a:rPr lang="en-US" sz="1800" dirty="0" err="1" smtClean="0"/>
              <a:t>SiPMs</a:t>
            </a:r>
            <a:r>
              <a:rPr lang="en-US" sz="1800" dirty="0" smtClean="0"/>
              <a:t> </a:t>
            </a:r>
          </a:p>
          <a:p>
            <a:pPr lvl="1"/>
            <a:r>
              <a:rPr lang="en-US" sz="1800" dirty="0" smtClean="0"/>
              <a:t>Connect the </a:t>
            </a:r>
            <a:r>
              <a:rPr lang="en-US" sz="1800" dirty="0" err="1" smtClean="0"/>
              <a:t>SiPMs</a:t>
            </a:r>
            <a:r>
              <a:rPr lang="en-US" sz="1800" dirty="0" smtClean="0"/>
              <a:t> with the DAQ </a:t>
            </a:r>
            <a:endParaRPr lang="en-US" sz="1800" dirty="0" smtClean="0"/>
          </a:p>
          <a:p>
            <a:pPr lvl="1"/>
            <a:r>
              <a:rPr lang="en-US" sz="1800" dirty="0" smtClean="0"/>
              <a:t>Monitor the  </a:t>
            </a:r>
            <a:r>
              <a:rPr lang="en-US" sz="1800" dirty="0" err="1" smtClean="0"/>
              <a:t>SiPMs</a:t>
            </a:r>
            <a:r>
              <a:rPr lang="en-US" sz="1800" dirty="0" smtClean="0"/>
              <a:t> temperature (4 pt100 probes)</a:t>
            </a:r>
            <a:endParaRPr lang="en-US" sz="1800" dirty="0"/>
          </a:p>
          <a:p>
            <a:r>
              <a:rPr lang="en-US" sz="2200" dirty="0" smtClean="0"/>
              <a:t>The </a:t>
            </a:r>
            <a:r>
              <a:rPr lang="en-US" sz="2200" dirty="0" err="1" smtClean="0"/>
              <a:t>SiPMs</a:t>
            </a:r>
            <a:r>
              <a:rPr lang="en-US" sz="2200" dirty="0" smtClean="0"/>
              <a:t> were protected and light tightened through an aluminum cap fixed on the PCB</a:t>
            </a:r>
          </a:p>
          <a:p>
            <a:r>
              <a:rPr lang="en-US" sz="2200" dirty="0" smtClean="0"/>
              <a:t>I-V characteristic curves were measured with a </a:t>
            </a:r>
            <a:r>
              <a:rPr lang="en-US" sz="2200" dirty="0" err="1" smtClean="0"/>
              <a:t>Keithley</a:t>
            </a:r>
            <a:r>
              <a:rPr lang="en-US" sz="2200" dirty="0" smtClean="0"/>
              <a:t> </a:t>
            </a:r>
            <a:r>
              <a:rPr lang="en-US" sz="2200" dirty="0" err="1" smtClean="0"/>
              <a:t>pico</a:t>
            </a:r>
            <a:r>
              <a:rPr lang="en-US" sz="2200" dirty="0" smtClean="0"/>
              <a:t>-Ammeter</a:t>
            </a:r>
          </a:p>
          <a:p>
            <a:r>
              <a:rPr lang="en-US" sz="2200" dirty="0" smtClean="0"/>
              <a:t>Waveforms were acquired thanks to a CAEN Digitizer (2Gs, 12 bits)</a:t>
            </a:r>
          </a:p>
          <a:p>
            <a:endParaRPr lang="en-US" sz="22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5792611" y="4322675"/>
            <a:ext cx="3267185" cy="2450965"/>
            <a:chOff x="5736167" y="3955789"/>
            <a:chExt cx="3267185" cy="2450965"/>
          </a:xfrm>
        </p:grpSpPr>
        <p:pic>
          <p:nvPicPr>
            <p:cNvPr id="5" name="Picture 4" descr="CIMG6143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6167" y="3955789"/>
              <a:ext cx="3267185" cy="245096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648213" y="5928609"/>
              <a:ext cx="1354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rgbClr val="FFFFFF"/>
                  </a:solidFill>
                </a:rPr>
                <a:t>SiPM</a:t>
              </a:r>
              <a:r>
                <a:rPr lang="en-US" b="1" dirty="0" smtClean="0">
                  <a:solidFill>
                    <a:srgbClr val="FFFFFF"/>
                  </a:solidFill>
                </a:rPr>
                <a:t> holder 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 flipV="1">
              <a:off x="7464777" y="5235222"/>
              <a:ext cx="857578" cy="735720"/>
            </a:xfrm>
            <a:prstGeom prst="straightConnector1">
              <a:avLst/>
            </a:prstGeom>
            <a:ln w="38100" cmpd="sng">
              <a:solidFill>
                <a:srgbClr val="FFFF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5762997" y="1794392"/>
            <a:ext cx="3296799" cy="2473181"/>
            <a:chOff x="5720664" y="1413395"/>
            <a:chExt cx="3296799" cy="2473181"/>
          </a:xfrm>
        </p:grpSpPr>
        <p:pic>
          <p:nvPicPr>
            <p:cNvPr id="6" name="Picture 5" descr="CIMG6145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0664" y="1413395"/>
              <a:ext cx="3296799" cy="247318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773333" y="3245554"/>
              <a:ext cx="19864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FFFF"/>
                  </a:solidFill>
                </a:rPr>
                <a:t>Neutron beam line 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842000" y="2280057"/>
              <a:ext cx="733778" cy="1284111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Arrow Connector 13"/>
          <p:cNvCxnSpPr>
            <a:stCxn id="12" idx="2"/>
          </p:cNvCxnSpPr>
          <p:nvPr/>
        </p:nvCxnSpPr>
        <p:spPr>
          <a:xfrm>
            <a:off x="6251222" y="3945165"/>
            <a:ext cx="564444" cy="865456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6021580" y="-14106"/>
            <a:ext cx="2498331" cy="1919107"/>
            <a:chOff x="6303798" y="886940"/>
            <a:chExt cx="1596224" cy="1372677"/>
          </a:xfrm>
        </p:grpSpPr>
        <p:pic>
          <p:nvPicPr>
            <p:cNvPr id="16" name="Content Placeholder 4" descr="cgiihcbi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3944914">
              <a:off x="5954614" y="1366474"/>
              <a:ext cx="1242327" cy="543960"/>
            </a:xfrm>
            <a:prstGeom prst="rect">
              <a:avLst/>
            </a:prstGeom>
          </p:spPr>
        </p:pic>
        <p:cxnSp>
          <p:nvCxnSpPr>
            <p:cNvPr id="4" name="Straight Arrow Connector 3"/>
            <p:cNvCxnSpPr/>
            <p:nvPr/>
          </p:nvCxnSpPr>
          <p:spPr>
            <a:xfrm flipH="1">
              <a:off x="6861627" y="1161680"/>
              <a:ext cx="666651" cy="338666"/>
            </a:xfrm>
            <a:prstGeom prst="straightConnector1">
              <a:avLst/>
            </a:prstGeom>
            <a:ln w="571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522670" y="886940"/>
              <a:ext cx="37735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/>
                <a:t>n</a:t>
              </a:r>
              <a:endParaRPr lang="en-US" sz="2800" b="1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394230" y="1227665"/>
            <a:ext cx="76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SiPMs</a:t>
            </a:r>
            <a:endParaRPr lang="en-US" b="1" dirty="0"/>
          </a:p>
        </p:txBody>
      </p:sp>
      <p:cxnSp>
        <p:nvCxnSpPr>
          <p:cNvPr id="22" name="Straight Arrow Connector 21"/>
          <p:cNvCxnSpPr>
            <a:stCxn id="19" idx="1"/>
          </p:cNvCxnSpPr>
          <p:nvPr/>
        </p:nvCxnSpPr>
        <p:spPr>
          <a:xfrm flipH="1" flipV="1">
            <a:off x="6477000" y="1100667"/>
            <a:ext cx="917230" cy="311664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680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5112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Results:  Radiation Effect at a Glance 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454" y="1058067"/>
            <a:ext cx="8851365" cy="707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     The  radiation damage is very clear looking at the dark noise:  </a:t>
            </a:r>
            <a:endParaRPr lang="en-US" sz="2400" dirty="0"/>
          </a:p>
        </p:txBody>
      </p:sp>
      <p:pic>
        <p:nvPicPr>
          <p:cNvPr id="4" name="Picture 3" descr="A1 ev24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00" y="1702311"/>
            <a:ext cx="3588873" cy="2330625"/>
          </a:xfrm>
          <a:prstGeom prst="rect">
            <a:avLst/>
          </a:prstGeom>
        </p:spPr>
      </p:pic>
      <p:pic>
        <p:nvPicPr>
          <p:cNvPr id="5" name="Picture 4" descr="B2 ev39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99265"/>
            <a:ext cx="3670300" cy="2382194"/>
          </a:xfrm>
          <a:prstGeom prst="rect">
            <a:avLst/>
          </a:prstGeom>
        </p:spPr>
      </p:pic>
      <p:pic>
        <p:nvPicPr>
          <p:cNvPr id="6" name="Picture 5" descr="A1 ev10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68" y="4164128"/>
            <a:ext cx="3669732" cy="2368654"/>
          </a:xfrm>
          <a:prstGeom prst="rect">
            <a:avLst/>
          </a:prstGeom>
        </p:spPr>
      </p:pic>
      <p:pic>
        <p:nvPicPr>
          <p:cNvPr id="7" name="Picture 6" descr="A1 ev21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147235"/>
            <a:ext cx="3588873" cy="23855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33500" y="1879600"/>
            <a:ext cx="1890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Before irradiation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42000" y="1893332"/>
            <a:ext cx="178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5 x 10</a:t>
            </a:r>
            <a:r>
              <a:rPr lang="en-US" b="1" baseline="30000" dirty="0" smtClean="0">
                <a:solidFill>
                  <a:srgbClr val="FF0000"/>
                </a:solidFill>
              </a:rPr>
              <a:t>8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neq</a:t>
            </a:r>
            <a:r>
              <a:rPr lang="en-US" b="1" dirty="0" smtClean="0">
                <a:solidFill>
                  <a:srgbClr val="FF0000"/>
                </a:solidFill>
              </a:rPr>
              <a:t>/cm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9500" y="4369832"/>
            <a:ext cx="178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5 x 10</a:t>
            </a:r>
            <a:r>
              <a:rPr lang="en-US" b="1" baseline="30000" dirty="0">
                <a:solidFill>
                  <a:srgbClr val="FF0000"/>
                </a:solidFill>
              </a:rPr>
              <a:t>9</a:t>
            </a:r>
            <a:r>
              <a:rPr lang="en-US" b="1" baseline="30000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neq</a:t>
            </a:r>
            <a:r>
              <a:rPr lang="en-US" b="1" dirty="0" smtClean="0">
                <a:solidFill>
                  <a:srgbClr val="FF0000"/>
                </a:solidFill>
              </a:rPr>
              <a:t>/cm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0" y="4384596"/>
            <a:ext cx="1866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5 x 10</a:t>
            </a:r>
            <a:r>
              <a:rPr lang="en-US" b="1" baseline="30000" dirty="0" smtClean="0">
                <a:solidFill>
                  <a:srgbClr val="FF0000"/>
                </a:solidFill>
              </a:rPr>
              <a:t>10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neq</a:t>
            </a:r>
            <a:r>
              <a:rPr lang="en-US" b="1" dirty="0" smtClean="0">
                <a:solidFill>
                  <a:srgbClr val="FF0000"/>
                </a:solidFill>
              </a:rPr>
              <a:t>/cm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TIPP 2014   Amsterdam, June 2-6   2014 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CCD8-2A74-CB4A-A914-24359FBB67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445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2405</TotalTime>
  <Words>1074</Words>
  <Application>Microsoft Macintosh PowerPoint</Application>
  <PresentationFormat>On-screen Show (4:3)</PresentationFormat>
  <Paragraphs>172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Study of the Radiation Damage of Hamamatsu Silicon Photo Multipliers  </vt:lpstr>
      <vt:lpstr>Outlook </vt:lpstr>
      <vt:lpstr>Silicon Photo Multipliers  </vt:lpstr>
      <vt:lpstr>Silicon Photo Multipliers </vt:lpstr>
      <vt:lpstr>The Louvain Cyclotron 110 Facility  </vt:lpstr>
      <vt:lpstr>SiPM Hamamatsu Sample  </vt:lpstr>
      <vt:lpstr>Measurements  </vt:lpstr>
      <vt:lpstr>Experimental Setup </vt:lpstr>
      <vt:lpstr>Results:  Radiation Effect at a Glance  </vt:lpstr>
      <vt:lpstr>Results:  I-V Characteristic Curves</vt:lpstr>
      <vt:lpstr>Results:  Dark Spectra vs Dose   </vt:lpstr>
      <vt:lpstr>Results:  Gain vs Dose   </vt:lpstr>
      <vt:lpstr>Results: Gain vs Dose  </vt:lpstr>
      <vt:lpstr>Results:   Dark Noise  </vt:lpstr>
      <vt:lpstr>Conclusions </vt:lpstr>
      <vt:lpstr>Spare</vt:lpstr>
      <vt:lpstr>PowerPoint Presentation</vt:lpstr>
    </vt:vector>
  </TitlesOfParts>
  <Company>INFN-Ferrara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of radiation damage of SiPM </dc:title>
  <dc:creator>wander baldini</dc:creator>
  <cp:lastModifiedBy>wander baldini</cp:lastModifiedBy>
  <cp:revision>226</cp:revision>
  <dcterms:created xsi:type="dcterms:W3CDTF">2014-05-25T06:47:26Z</dcterms:created>
  <dcterms:modified xsi:type="dcterms:W3CDTF">2014-06-03T15:22:41Z</dcterms:modified>
</cp:coreProperties>
</file>