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1"/>
    <p:sldMasterId id="2147483672" r:id="rId2"/>
  </p:sldMasterIdLst>
  <p:notesMasterIdLst>
    <p:notesMasterId r:id="rId52"/>
  </p:notesMasterIdLst>
  <p:handoutMasterIdLst>
    <p:handoutMasterId r:id="rId53"/>
  </p:handoutMasterIdLst>
  <p:sldIdLst>
    <p:sldId id="256" r:id="rId3"/>
    <p:sldId id="286" r:id="rId4"/>
    <p:sldId id="287" r:id="rId5"/>
    <p:sldId id="289" r:id="rId6"/>
    <p:sldId id="283" r:id="rId7"/>
    <p:sldId id="29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300" r:id="rId17"/>
    <p:sldId id="301" r:id="rId18"/>
    <p:sldId id="303" r:id="rId19"/>
    <p:sldId id="302" r:id="rId20"/>
    <p:sldId id="335" r:id="rId21"/>
    <p:sldId id="304" r:id="rId22"/>
    <p:sldId id="305" r:id="rId23"/>
    <p:sldId id="298" r:id="rId24"/>
    <p:sldId id="306" r:id="rId25"/>
    <p:sldId id="307" r:id="rId26"/>
    <p:sldId id="308" r:id="rId27"/>
    <p:sldId id="309" r:id="rId28"/>
    <p:sldId id="310" r:id="rId29"/>
    <p:sldId id="311" r:id="rId30"/>
    <p:sldId id="314" r:id="rId31"/>
    <p:sldId id="313" r:id="rId32"/>
    <p:sldId id="312" r:id="rId33"/>
    <p:sldId id="285" r:id="rId34"/>
    <p:sldId id="319" r:id="rId35"/>
    <p:sldId id="320" r:id="rId36"/>
    <p:sldId id="331" r:id="rId37"/>
    <p:sldId id="316" r:id="rId38"/>
    <p:sldId id="332" r:id="rId39"/>
    <p:sldId id="317" r:id="rId40"/>
    <p:sldId id="318" r:id="rId41"/>
    <p:sldId id="321" r:id="rId42"/>
    <p:sldId id="322" r:id="rId43"/>
    <p:sldId id="329" r:id="rId44"/>
    <p:sldId id="330" r:id="rId45"/>
    <p:sldId id="323" r:id="rId46"/>
    <p:sldId id="333" r:id="rId47"/>
    <p:sldId id="334" r:id="rId48"/>
    <p:sldId id="324" r:id="rId49"/>
    <p:sldId id="325" r:id="rId50"/>
    <p:sldId id="328" r:id="rId5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00000"/>
    <a:srgbClr val="FFFF00"/>
    <a:srgbClr val="5F5F5F"/>
    <a:srgbClr val="808080"/>
    <a:srgbClr val="DDDDDD"/>
    <a:srgbClr val="FF3300"/>
    <a:srgbClr val="0000FF"/>
    <a:srgbClr val="3B4F54"/>
    <a:srgbClr val="42424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25" autoAdjust="0"/>
    <p:restoredTop sz="94667" autoAdjust="0"/>
  </p:normalViewPr>
  <p:slideViewPr>
    <p:cSldViewPr>
      <p:cViewPr>
        <p:scale>
          <a:sx n="60" d="100"/>
          <a:sy n="60" d="100"/>
        </p:scale>
        <p:origin x="-137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73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7" tIns="45888" rIns="91777" bIns="45888" numCol="1" anchor="t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7" tIns="45888" rIns="91777" bIns="45888" numCol="1" anchor="t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7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7" tIns="45888" rIns="91777" bIns="45888" numCol="1" anchor="b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7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7" tIns="45888" rIns="91777" bIns="45888" numCol="1" anchor="b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 b="0">
                <a:latin typeface="Arial" charset="0"/>
              </a:defRPr>
            </a:lvl1pPr>
          </a:lstStyle>
          <a:p>
            <a:fld id="{86B66026-4775-4DC9-AF2D-1FFC061B61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86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7" tIns="45888" rIns="91777" bIns="45888" numCol="1" anchor="t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7" tIns="45888" rIns="91777" bIns="45888" numCol="1" anchor="t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9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9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7" tIns="45888" rIns="91777" bIns="458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7" tIns="45888" rIns="91777" bIns="45888" numCol="1" anchor="b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7" tIns="45888" rIns="91777" bIns="45888" numCol="1" anchor="b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 b="0">
                <a:latin typeface="Arial" charset="0"/>
              </a:defRPr>
            </a:lvl1pPr>
          </a:lstStyle>
          <a:p>
            <a:fld id="{1DBAE6DF-77BF-4AA1-8010-1817F85FE1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89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1FD2CF-4E2B-4D39-ABE5-3C8167F35F99}" type="slidenum">
              <a:rPr lang="en-US"/>
              <a:pPr/>
              <a:t>1</a:t>
            </a:fld>
            <a:endParaRPr lang="en-US"/>
          </a:p>
        </p:txBody>
      </p:sp>
      <p:sp>
        <p:nvSpPr>
          <p:cNvPr id="73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537" name="Picture 57" descr="greyfro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68863"/>
            <a:ext cx="9156700" cy="1989137"/>
          </a:xfrm>
          <a:prstGeom prst="rect">
            <a:avLst/>
          </a:prstGeom>
          <a:noFill/>
        </p:spPr>
      </p:pic>
      <p:sp>
        <p:nvSpPr>
          <p:cNvPr id="4044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55650" y="2565400"/>
            <a:ext cx="7632700" cy="20161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Master subtitle/speaker (Verdana 20)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755650" y="908050"/>
            <a:ext cx="7627938" cy="136842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Master title (Verdana 28 bold)</a:t>
            </a:r>
          </a:p>
        </p:txBody>
      </p:sp>
      <p:pic>
        <p:nvPicPr>
          <p:cNvPr id="404535" name="Picture 55" descr="Sron-Logo_1ppt_front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65700"/>
            <a:ext cx="9144000" cy="189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8CF090-0F9D-402C-95BA-7A7EA85E7B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88913"/>
            <a:ext cx="2195513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88913"/>
            <a:ext cx="6437312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3FDCD4-B70C-4F98-A896-16AF5CD5C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785225" cy="5032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765175"/>
            <a:ext cx="4316412" cy="5472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5175"/>
            <a:ext cx="4316413" cy="5472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771775" y="6597650"/>
            <a:ext cx="5616575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59788" y="6597650"/>
            <a:ext cx="504825" cy="260350"/>
          </a:xfrm>
        </p:spPr>
        <p:txBody>
          <a:bodyPr/>
          <a:lstStyle>
            <a:lvl1pPr>
              <a:defRPr/>
            </a:lvl1pPr>
          </a:lstStyle>
          <a:p>
            <a:fld id="{5C524B16-5D0A-4599-96CB-C402BA897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9298" name="Picture 2" descr="greyfro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68863"/>
            <a:ext cx="9156700" cy="1989137"/>
          </a:xfrm>
          <a:prstGeom prst="rect">
            <a:avLst/>
          </a:prstGeom>
          <a:noFill/>
        </p:spPr>
      </p:pic>
      <p:sp>
        <p:nvSpPr>
          <p:cNvPr id="10792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55650" y="2565400"/>
            <a:ext cx="7632700" cy="20161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Master subtitle/speaker (Verdana 20)</a:t>
            </a:r>
          </a:p>
        </p:txBody>
      </p:sp>
      <p:sp>
        <p:nvSpPr>
          <p:cNvPr id="10793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755650" y="908050"/>
            <a:ext cx="7627938" cy="136842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Master title (Verdana 28 bold)</a:t>
            </a:r>
          </a:p>
        </p:txBody>
      </p:sp>
      <p:pic>
        <p:nvPicPr>
          <p:cNvPr id="1079301" name="Picture 5" descr="Sron-Logo_1ppt_front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65700"/>
            <a:ext cx="9144000" cy="189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9F866E-2271-41DA-8F6F-6D698194CB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7B56BF-8BED-4D43-9BEC-6856E612AD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765175"/>
            <a:ext cx="4316412" cy="547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5175"/>
            <a:ext cx="4316413" cy="547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314C05-E758-41F4-8480-46897A80E9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3F526D-B9F7-4AE0-8B79-5C10A8D9D4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EBF223-5A35-4043-B9E7-117006233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A49783-D1F8-4171-AC6C-C6783CA77A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4E2D99-1FBD-4087-B970-CFD3FB71CC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350A8B-3F67-4AF8-9312-35FAFC325F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639F3-7C70-442C-8B5A-14D3F4F130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C945F6-3D9C-49E2-B6BF-B49D95DE2B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88913"/>
            <a:ext cx="2195513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88913"/>
            <a:ext cx="6437312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720E8D-3643-4228-926E-6BF2C5E573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D93CFC-376E-4229-969C-766B226998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765175"/>
            <a:ext cx="4316412" cy="547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5175"/>
            <a:ext cx="4316413" cy="547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91CB93-4A64-46F6-BC86-13A35D355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0E1219-8236-498C-A527-AB462D15B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D9188E-C18F-4233-B127-B8A5E6C4E9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833EF0-7490-40C3-A27E-1958B55E2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C84584-D090-47EC-9965-03F2D45D09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3C013B-1B8A-4503-B301-563631379F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242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486" name="Picture 30" descr="greyfoo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12700" y="6297613"/>
            <a:ext cx="9156700" cy="560387"/>
          </a:xfrm>
          <a:prstGeom prst="rect">
            <a:avLst/>
          </a:prstGeom>
          <a:noFill/>
        </p:spPr>
      </p:pic>
      <p:sp>
        <p:nvSpPr>
          <p:cNvPr id="4034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88913"/>
            <a:ext cx="8785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 title (Verdana 20 bold)</a:t>
            </a:r>
          </a:p>
        </p:txBody>
      </p:sp>
      <p:sp>
        <p:nvSpPr>
          <p:cNvPr id="40346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765175"/>
            <a:ext cx="8785225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 text first level (all levels Verdana 16)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403490" name="Picture 34" descr="Sron-Logo_1ppt_foot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23013"/>
            <a:ext cx="9144000" cy="534987"/>
          </a:xfrm>
          <a:prstGeom prst="rect">
            <a:avLst/>
          </a:prstGeom>
          <a:noFill/>
        </p:spPr>
      </p:pic>
      <p:sp>
        <p:nvSpPr>
          <p:cNvPr id="4034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597650"/>
            <a:ext cx="5616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CCECFF"/>
                </a:solidFill>
              </a:defRPr>
            </a:lvl1pPr>
          </a:lstStyle>
          <a:p>
            <a:r>
              <a:rPr lang="en-US"/>
              <a:t>Delft 25-11-2009 </a:t>
            </a:r>
          </a:p>
        </p:txBody>
      </p:sp>
      <p:sp>
        <p:nvSpPr>
          <p:cNvPr id="403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597650"/>
            <a:ext cx="5048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CCECFF"/>
                </a:solidFill>
              </a:defRPr>
            </a:lvl1pPr>
          </a:lstStyle>
          <a:p>
            <a:fld id="{F40EE623-73D6-44D9-AB85-FCE632F6685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706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FFCC"/>
        </a:buClr>
        <a:buSzPct val="80000"/>
        <a:buChar char="•"/>
        <a:defRPr sz="16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FFCC"/>
        </a:buClr>
        <a:buSzPct val="80000"/>
        <a:buChar char="•"/>
        <a:defRPr sz="16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FFCC"/>
        </a:buClr>
        <a:buSzPct val="80000"/>
        <a:buChar char="•"/>
        <a:defRPr sz="16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8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242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8274" name="Picture 2" descr="greyfoo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2700" y="6297613"/>
            <a:ext cx="9156700" cy="560387"/>
          </a:xfrm>
          <a:prstGeom prst="rect">
            <a:avLst/>
          </a:prstGeom>
          <a:noFill/>
        </p:spPr>
      </p:pic>
      <p:sp>
        <p:nvSpPr>
          <p:cNvPr id="10782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88913"/>
            <a:ext cx="8785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 title (Verdana 20 bold)</a:t>
            </a:r>
          </a:p>
        </p:txBody>
      </p:sp>
      <p:sp>
        <p:nvSpPr>
          <p:cNvPr id="10782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765175"/>
            <a:ext cx="8785225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 text first level (all levels Verdana 16)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78277" name="Picture 5" descr="Sron-Logo_1ppt_foot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23013"/>
            <a:ext cx="9144000" cy="534987"/>
          </a:xfrm>
          <a:prstGeom prst="rect">
            <a:avLst/>
          </a:prstGeom>
          <a:noFill/>
        </p:spPr>
      </p:pic>
      <p:sp>
        <p:nvSpPr>
          <p:cNvPr id="10782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597650"/>
            <a:ext cx="5616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CCECFF"/>
                </a:solidFill>
              </a:defRPr>
            </a:lvl1pPr>
          </a:lstStyle>
          <a:p>
            <a:r>
              <a:rPr lang="en-US"/>
              <a:t>Delft 25-11-2009</a:t>
            </a:r>
          </a:p>
        </p:txBody>
      </p:sp>
      <p:sp>
        <p:nvSpPr>
          <p:cNvPr id="10782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597650"/>
            <a:ext cx="5048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CCECFF"/>
                </a:solidFill>
              </a:defRPr>
            </a:lvl1pPr>
          </a:lstStyle>
          <a:p>
            <a:fld id="{AF28AB51-2306-4FF9-864F-DBFF28FFB80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FFCC"/>
        </a:buClr>
        <a:buSzPct val="80000"/>
        <a:buChar char="•"/>
        <a:defRPr sz="16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FFCC"/>
        </a:buClr>
        <a:buSzPct val="80000"/>
        <a:buChar char="•"/>
        <a:defRPr sz="16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FFCC"/>
        </a:buClr>
        <a:buSzPct val="80000"/>
        <a:buChar char="•"/>
        <a:defRPr sz="16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8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5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work\mynooth\alma_site\ALMAsite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7.emf"/><Relationship Id="rId5" Type="http://schemas.openxmlformats.org/officeDocument/2006/relationships/image" Target="../media/image55.wmf"/><Relationship Id="rId4" Type="http://schemas.openxmlformats.org/officeDocument/2006/relationships/oleObject" Target="../embeddings/oleObject1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8"/>
            <a:ext cx="9144000" cy="6855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052737"/>
            <a:ext cx="7848872" cy="1152127"/>
          </a:xfrm>
          <a:noFill/>
          <a:ln/>
        </p:spPr>
        <p:txBody>
          <a:bodyPr anchor="t"/>
          <a:lstStyle/>
          <a:p>
            <a:pPr algn="ct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AMKID and ALMA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Large </a:t>
            </a: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ubmillimeter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Instruments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in Atacama desert  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2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2636912"/>
            <a:ext cx="9036496" cy="1079449"/>
          </a:xfrm>
          <a:noFill/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Baryshev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SRON/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Kepteyn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Astronomical Institute/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RuG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dirty="0"/>
          </a:p>
        </p:txBody>
      </p:sp>
      <p:pic>
        <p:nvPicPr>
          <p:cNvPr id="726029" name="Picture 13" descr="TUD_02EN_Logo_bl_z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805264"/>
            <a:ext cx="2016125" cy="946150"/>
          </a:xfrm>
          <a:prstGeom prst="rect">
            <a:avLst/>
          </a:prstGeom>
          <a:noFill/>
        </p:spPr>
      </p:pic>
      <p:pic>
        <p:nvPicPr>
          <p:cNvPr id="10" name="Picture 55" descr="Sron-Logo_1ppt_front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65700"/>
            <a:ext cx="9144000" cy="1892300"/>
          </a:xfrm>
          <a:prstGeom prst="rect">
            <a:avLst/>
          </a:prstGeom>
          <a:noFill/>
        </p:spPr>
      </p:pic>
      <p:pic>
        <p:nvPicPr>
          <p:cNvPr id="9" name="Picture 79" descr="novalogo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5837238"/>
            <a:ext cx="1176338" cy="1020762"/>
          </a:xfrm>
          <a:prstGeom prst="rect">
            <a:avLst/>
          </a:prstGeom>
          <a:noFill/>
        </p:spPr>
      </p:pic>
      <p:pic>
        <p:nvPicPr>
          <p:cNvPr id="11" name="Picture 6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5949280"/>
            <a:ext cx="2520280" cy="700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026" name="Picture 2" descr="C:\Documents and Settings\andrey\My Documents\Downloads\TUD_01logobl-zw.ep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5949280"/>
            <a:ext cx="1512168" cy="649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24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4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56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4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75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4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4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8921" name="ALMAsite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/>
          <a:srcRect t="11185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3939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00" fill="hold"/>
                                        <p:tgtEl>
                                          <p:spTgt spid="389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892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89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89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1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ALMA Site</a:t>
            </a:r>
          </a:p>
        </p:txBody>
      </p:sp>
      <p:pic>
        <p:nvPicPr>
          <p:cNvPr id="36873" name="Picture 9" descr="chaj-02-norm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7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2" name="Picture 8" descr="sham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6338"/>
            <a:ext cx="4140200" cy="314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4" name="Picture 10" descr="Generalvie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2"/>
          <a:stretch>
            <a:fillRect/>
          </a:stretch>
        </p:blipFill>
        <p:spPr bwMode="auto">
          <a:xfrm>
            <a:off x="4140200" y="3716338"/>
            <a:ext cx="5003800" cy="314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0" y="3716338"/>
            <a:ext cx="91440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4140200" y="3716338"/>
            <a:ext cx="0" cy="3141662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303213" y="6473825"/>
            <a:ext cx="103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FF33"/>
                </a:solidFill>
              </a:rPr>
              <a:t>Shaman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4335463" y="6473825"/>
            <a:ext cx="175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FF33"/>
                </a:solidFill>
              </a:rPr>
              <a:t>Building activity</a:t>
            </a:r>
          </a:p>
        </p:txBody>
      </p:sp>
    </p:spTree>
    <p:extLst>
      <p:ext uri="{BB962C8B-B14F-4D97-AF65-F5344CB8AC3E}">
        <p14:creationId xmlns:p14="http://schemas.microsoft.com/office/powerpoint/2010/main" val="317337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ALMA Configurations</a:t>
            </a:r>
          </a:p>
        </p:txBody>
      </p:sp>
      <p:pic>
        <p:nvPicPr>
          <p:cNvPr id="54278" name="Picture 6" descr="ty59q4yk_54_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628775"/>
            <a:ext cx="3794125" cy="439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4667792" y="1130300"/>
            <a:ext cx="46153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400" dirty="0"/>
              <a:t>18 km Maximum Baseline</a:t>
            </a:r>
          </a:p>
        </p:txBody>
      </p:sp>
      <p:pic>
        <p:nvPicPr>
          <p:cNvPr id="54280" name="Picture 8" descr="ty59q4yk_19_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28775"/>
            <a:ext cx="4392612" cy="438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539750" y="1125538"/>
            <a:ext cx="3694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400"/>
              <a:t>150 m Maximum Baseline</a:t>
            </a:r>
          </a:p>
        </p:txBody>
      </p:sp>
    </p:spTree>
    <p:extLst>
      <p:ext uri="{BB962C8B-B14F-4D97-AF65-F5344CB8AC3E}">
        <p14:creationId xmlns:p14="http://schemas.microsoft.com/office/powerpoint/2010/main" val="38747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179388" y="1125538"/>
            <a:ext cx="8569325" cy="2997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r>
              <a:rPr lang="en-US" altLang="en-US" sz="2400" dirty="0"/>
              <a:t>between San Pedro de Atacama and the ALMA site</a:t>
            </a:r>
          </a:p>
          <a:p>
            <a:pPr lvl="1" eaLnBrk="0" hangingPunct="0">
              <a:spcBef>
                <a:spcPct val="20000"/>
              </a:spcBef>
              <a:buFontTx/>
              <a:buChar char="–"/>
            </a:pPr>
            <a:r>
              <a:rPr lang="en-US" altLang="en-US" sz="2000" dirty="0"/>
              <a:t>2900 m altitude, private road to ALMA site (under construction)</a:t>
            </a:r>
          </a:p>
          <a:p>
            <a:pPr eaLnBrk="0" hangingPunct="0">
              <a:spcBef>
                <a:spcPct val="20000"/>
              </a:spcBef>
              <a:buFontTx/>
              <a:buChar char="•"/>
            </a:pPr>
            <a:r>
              <a:rPr lang="en-US" altLang="en-US" sz="2400" dirty="0" smtClean="0"/>
              <a:t> array </a:t>
            </a:r>
            <a:r>
              <a:rPr lang="en-US" altLang="en-US" sz="2400" dirty="0"/>
              <a:t>operations, including</a:t>
            </a:r>
          </a:p>
          <a:p>
            <a:pPr lvl="1" eaLnBrk="0" hangingPunct="0">
              <a:spcBef>
                <a:spcPct val="20000"/>
              </a:spcBef>
              <a:buFontTx/>
              <a:buChar char="–"/>
            </a:pPr>
            <a:r>
              <a:rPr lang="en-US" altLang="en-US" sz="2000" dirty="0"/>
              <a:t>final integration of the antennas before transport to site</a:t>
            </a:r>
          </a:p>
          <a:p>
            <a:pPr lvl="1" eaLnBrk="0" hangingPunct="0">
              <a:spcBef>
                <a:spcPct val="20000"/>
              </a:spcBef>
              <a:buFontTx/>
              <a:buChar char="–"/>
            </a:pPr>
            <a:r>
              <a:rPr lang="en-US" altLang="en-US" sz="2000" dirty="0"/>
              <a:t>maintenance and repair (not on site due to altitude)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Operation Support Facility</a:t>
            </a:r>
          </a:p>
        </p:txBody>
      </p:sp>
      <p:grpSp>
        <p:nvGrpSpPr>
          <p:cNvPr id="52235" name="Group 11"/>
          <p:cNvGrpSpPr>
            <a:grpSpLocks/>
          </p:cNvGrpSpPr>
          <p:nvPr/>
        </p:nvGrpSpPr>
        <p:grpSpPr bwMode="auto">
          <a:xfrm>
            <a:off x="2411760" y="4567019"/>
            <a:ext cx="4824536" cy="1959769"/>
            <a:chOff x="839" y="2024"/>
            <a:chExt cx="3401" cy="1769"/>
          </a:xfrm>
        </p:grpSpPr>
        <p:pic>
          <p:nvPicPr>
            <p:cNvPr id="52230" name="Picture 6" descr="Foto 012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99" t="10884" b="653"/>
            <a:stretch>
              <a:fillRect/>
            </a:stretch>
          </p:blipFill>
          <p:spPr bwMode="auto">
            <a:xfrm>
              <a:off x="839" y="2024"/>
              <a:ext cx="3401" cy="17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2231" name="Line 7"/>
            <p:cNvSpPr>
              <a:spLocks noChangeShapeType="1"/>
            </p:cNvSpPr>
            <p:nvPr/>
          </p:nvSpPr>
          <p:spPr bwMode="auto">
            <a:xfrm>
              <a:off x="1462" y="2419"/>
              <a:ext cx="207" cy="27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32" name="Text Box 8"/>
            <p:cNvSpPr txBox="1">
              <a:spLocks noChangeArrowheads="1"/>
            </p:cNvSpPr>
            <p:nvPr/>
          </p:nvSpPr>
          <p:spPr bwMode="auto">
            <a:xfrm>
              <a:off x="1018" y="2220"/>
              <a:ext cx="10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16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To AOS (43km)</a:t>
              </a:r>
            </a:p>
          </p:txBody>
        </p:sp>
        <p:sp>
          <p:nvSpPr>
            <p:cNvPr id="52233" name="Line 9"/>
            <p:cNvSpPr>
              <a:spLocks noChangeShapeType="1"/>
            </p:cNvSpPr>
            <p:nvPr/>
          </p:nvSpPr>
          <p:spPr bwMode="auto">
            <a:xfrm>
              <a:off x="3277" y="2555"/>
              <a:ext cx="29" cy="324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34" name="Text Box 10"/>
            <p:cNvSpPr txBox="1">
              <a:spLocks noChangeArrowheads="1"/>
            </p:cNvSpPr>
            <p:nvPr/>
          </p:nvSpPr>
          <p:spPr bwMode="auto">
            <a:xfrm>
              <a:off x="2781" y="2339"/>
              <a:ext cx="107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16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OSF Site (15km)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306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phot-41a-05-norm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89038"/>
            <a:ext cx="8569325" cy="475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ALMA Transporter</a:t>
            </a:r>
          </a:p>
        </p:txBody>
      </p:sp>
    </p:spTree>
    <p:extLst>
      <p:ext uri="{BB962C8B-B14F-4D97-AF65-F5344CB8AC3E}">
        <p14:creationId xmlns:p14="http://schemas.microsoft.com/office/powerpoint/2010/main" val="87731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D:\AAA\ALMA\ALMA info\Pictures\official alma website\People\Department of Technical Services (DTS)\DSC_02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7743092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6553200" cy="1066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Arial"/>
                <a:ea typeface="+mj-ea"/>
                <a:cs typeface="Arial"/>
              </a:rPr>
              <a:t>Lore en Otto</a:t>
            </a:r>
          </a:p>
        </p:txBody>
      </p:sp>
    </p:spTree>
    <p:extLst>
      <p:ext uri="{BB962C8B-B14F-4D97-AF65-F5344CB8AC3E}">
        <p14:creationId xmlns:p14="http://schemas.microsoft.com/office/powerpoint/2010/main" val="2510977012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far-</a:t>
            </a:r>
            <a:r>
              <a:rPr lang="en-US" dirty="0" err="1" smtClean="0"/>
              <a:t>infared</a:t>
            </a:r>
            <a:r>
              <a:rPr lang="en-US" dirty="0" smtClean="0"/>
              <a:t> </a:t>
            </a:r>
            <a:r>
              <a:rPr lang="en-US" dirty="0" err="1" smtClean="0"/>
              <a:t>submillimeter</a:t>
            </a:r>
            <a:r>
              <a:rPr lang="en-US" dirty="0" smtClean="0"/>
              <a:t> astronomy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E2D99-1FBD-4087-B970-CFD3FB71CC6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3" descr="C:\Users\joost\Documents\Z new docs\Gooi\800px-Orion_const_IR_visib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704119"/>
            <a:ext cx="8960296" cy="553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7272" y="5699455"/>
            <a:ext cx="978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87403" y="836712"/>
            <a:ext cx="1197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Optical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836712"/>
            <a:ext cx="1896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Far infrared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66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16632"/>
            <a:ext cx="5697415" cy="762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Arial"/>
                <a:ea typeface="+mj-ea"/>
                <a:cs typeface="Arial"/>
              </a:rPr>
              <a:t>4 telescope types</a:t>
            </a:r>
            <a:endParaRPr lang="en-US" sz="2400" dirty="0" smtClean="0">
              <a:latin typeface="Arial"/>
              <a:ea typeface="+mj-ea"/>
              <a:cs typeface="Arial"/>
            </a:endParaRPr>
          </a:p>
        </p:txBody>
      </p:sp>
      <p:pic>
        <p:nvPicPr>
          <p:cNvPr id="4710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108" y="692696"/>
            <a:ext cx="6947389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100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ALMA Antennas</a:t>
            </a:r>
          </a:p>
        </p:txBody>
      </p:sp>
      <p:pic>
        <p:nvPicPr>
          <p:cNvPr id="48131" name="Picture 5" descr="alma_test_facility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0" r="10707"/>
          <a:stretch>
            <a:fillRect/>
          </a:stretch>
        </p:blipFill>
        <p:spPr bwMode="auto">
          <a:xfrm>
            <a:off x="0" y="0"/>
            <a:ext cx="912788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 Box 7"/>
          <p:cNvSpPr txBox="1">
            <a:spLocks noChangeArrowheads="1"/>
          </p:cNvSpPr>
          <p:nvPr/>
        </p:nvSpPr>
        <p:spPr bwMode="auto">
          <a:xfrm>
            <a:off x="2195147" y="5373688"/>
            <a:ext cx="6864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chemeClr val="accent1"/>
                </a:solidFill>
                <a:latin typeface="Arial" charset="0"/>
              </a:rPr>
              <a:t>JP</a:t>
            </a:r>
          </a:p>
        </p:txBody>
      </p:sp>
      <p:sp>
        <p:nvSpPr>
          <p:cNvPr id="48133" name="Text Box 8"/>
          <p:cNvSpPr txBox="1">
            <a:spLocks noChangeArrowheads="1"/>
          </p:cNvSpPr>
          <p:nvPr/>
        </p:nvSpPr>
        <p:spPr bwMode="auto">
          <a:xfrm>
            <a:off x="4066443" y="5589588"/>
            <a:ext cx="7553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chemeClr val="accent1"/>
                </a:solidFill>
                <a:latin typeface="Arial" charset="0"/>
              </a:rPr>
              <a:t>US</a:t>
            </a:r>
          </a:p>
        </p:txBody>
      </p:sp>
      <p:sp>
        <p:nvSpPr>
          <p:cNvPr id="48134" name="Text Box 9"/>
          <p:cNvSpPr txBox="1">
            <a:spLocks noChangeArrowheads="1"/>
          </p:cNvSpPr>
          <p:nvPr/>
        </p:nvSpPr>
        <p:spPr bwMode="auto">
          <a:xfrm>
            <a:off x="6443297" y="5589588"/>
            <a:ext cx="7553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chemeClr val="accent1"/>
                </a:solidFill>
                <a:latin typeface="Arial" charset="0"/>
              </a:rPr>
              <a:t>EU</a:t>
            </a:r>
          </a:p>
        </p:txBody>
      </p:sp>
      <p:sp>
        <p:nvSpPr>
          <p:cNvPr id="48135" name="Text Box 10"/>
          <p:cNvSpPr txBox="1">
            <a:spLocks noChangeArrowheads="1"/>
          </p:cNvSpPr>
          <p:nvPr/>
        </p:nvSpPr>
        <p:spPr bwMode="auto">
          <a:xfrm>
            <a:off x="0" y="6534150"/>
            <a:ext cx="914558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500">
                <a:solidFill>
                  <a:schemeClr val="bg1"/>
                </a:solidFill>
                <a:latin typeface="Arial" charset="0"/>
              </a:rPr>
              <a:t>12 m, 0.5 deg/sec rotation, 1.5 degree switch, 25 micron shape accuracy, 15 micron phase stability</a:t>
            </a:r>
          </a:p>
        </p:txBody>
      </p:sp>
    </p:spTree>
    <p:extLst>
      <p:ext uri="{BB962C8B-B14F-4D97-AF65-F5344CB8AC3E}">
        <p14:creationId xmlns:p14="http://schemas.microsoft.com/office/powerpoint/2010/main" val="215796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vertexant.partout.info/assets/thumbs/435/images/bildspalte/ALMA/ALMA15.jpg"/>
          <p:cNvPicPr>
            <a:picLocks noChangeAspect="1" noChangeArrowheads="1"/>
          </p:cNvPicPr>
          <p:nvPr/>
        </p:nvPicPr>
        <p:blipFill>
          <a:blip r:embed="rId2" cstate="print"/>
          <a:srcRect l="13060" r="28985"/>
          <a:stretch>
            <a:fillRect/>
          </a:stretch>
        </p:blipFill>
        <p:spPr bwMode="auto">
          <a:xfrm>
            <a:off x="0" y="2132856"/>
            <a:ext cx="3672408" cy="4370141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ALMA heterodyne </a:t>
            </a:r>
            <a:r>
              <a:rPr lang="en-US" dirty="0" smtClean="0"/>
              <a:t>receiver technology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E2D99-1FBD-4087-B970-CFD3FB71CC6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4" descr="Picture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077072"/>
            <a:ext cx="2664296" cy="182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Picture17"/>
          <p:cNvPicPr>
            <a:picLocks noChangeAspect="1" noChangeArrowheads="1"/>
          </p:cNvPicPr>
          <p:nvPr/>
        </p:nvPicPr>
        <p:blipFill>
          <a:blip r:embed="rId4" cstate="print"/>
          <a:srcRect l="1189" t="6807" r="1189" b="1701"/>
          <a:stretch>
            <a:fillRect/>
          </a:stretch>
        </p:blipFill>
        <p:spPr bwMode="auto">
          <a:xfrm>
            <a:off x="6349170" y="1628800"/>
            <a:ext cx="2644121" cy="172819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 bwMode="auto">
          <a:xfrm flipH="1">
            <a:off x="6421178" y="2132856"/>
            <a:ext cx="936104" cy="19442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7573306" y="2060848"/>
            <a:ext cx="1440160" cy="2016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6" name="Picture 2" descr="http://i.huffpost.com/gen/368686/ANTENNAE-GALAXIES-ALMA-TELESCOP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4598" y="764704"/>
            <a:ext cx="2155177" cy="2160240"/>
          </a:xfrm>
          <a:prstGeom prst="rect">
            <a:avLst/>
          </a:prstGeom>
          <a:noFill/>
        </p:spPr>
      </p:pic>
      <p:cxnSp>
        <p:nvCxnSpPr>
          <p:cNvPr id="18" name="Straight Connector 17"/>
          <p:cNvCxnSpPr>
            <a:stCxn id="1026" idx="1"/>
          </p:cNvCxnSpPr>
          <p:nvPr/>
        </p:nvCxnSpPr>
        <p:spPr bwMode="auto">
          <a:xfrm flipH="1">
            <a:off x="1547664" y="1844824"/>
            <a:ext cx="336934" cy="17281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2604678" y="2924944"/>
            <a:ext cx="1440160" cy="18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32" name="Picture 8" descr="http://www.alma.ac.uk/about-uk-arc/09EC1220ALMAfrontendreceiver.jpg/image_preview"/>
          <p:cNvPicPr>
            <a:picLocks noChangeAspect="1" noChangeArrowheads="1"/>
          </p:cNvPicPr>
          <p:nvPr/>
        </p:nvPicPr>
        <p:blipFill>
          <a:blip r:embed="rId6" cstate="print"/>
          <a:srcRect l="13230" r="5501"/>
          <a:stretch>
            <a:fillRect/>
          </a:stretch>
        </p:blipFill>
        <p:spPr bwMode="auto">
          <a:xfrm>
            <a:off x="3563888" y="4509119"/>
            <a:ext cx="2520280" cy="2054521"/>
          </a:xfrm>
          <a:prstGeom prst="rect">
            <a:avLst/>
          </a:prstGeom>
          <a:noFill/>
        </p:spPr>
      </p:pic>
      <p:cxnSp>
        <p:nvCxnSpPr>
          <p:cNvPr id="25" name="Straight Connector 24"/>
          <p:cNvCxnSpPr/>
          <p:nvPr/>
        </p:nvCxnSpPr>
        <p:spPr bwMode="auto">
          <a:xfrm>
            <a:off x="1835696" y="5085184"/>
            <a:ext cx="1656184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4211960" y="4149080"/>
            <a:ext cx="1446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Front-end</a:t>
            </a:r>
            <a:endParaRPr lang="en-US" b="0" dirty="0"/>
          </a:p>
        </p:txBody>
      </p:sp>
      <p:sp>
        <p:nvSpPr>
          <p:cNvPr id="29" name="TextBox 28"/>
          <p:cNvSpPr txBox="1"/>
          <p:nvPr/>
        </p:nvSpPr>
        <p:spPr>
          <a:xfrm>
            <a:off x="2555776" y="764704"/>
            <a:ext cx="1544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Sky object</a:t>
            </a:r>
            <a:endParaRPr lang="en-US" b="0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1772816"/>
            <a:ext cx="14250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Telescope</a:t>
            </a:r>
            <a:endParaRPr lang="en-US" b="0" dirty="0"/>
          </a:p>
        </p:txBody>
      </p:sp>
      <p:sp>
        <p:nvSpPr>
          <p:cNvPr id="31" name="TextBox 30"/>
          <p:cNvSpPr txBox="1"/>
          <p:nvPr/>
        </p:nvSpPr>
        <p:spPr>
          <a:xfrm>
            <a:off x="6732240" y="5949280"/>
            <a:ext cx="1901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Detector chip</a:t>
            </a:r>
            <a:endParaRPr lang="en-US" b="0" dirty="0"/>
          </a:p>
        </p:txBody>
      </p:sp>
      <p:sp>
        <p:nvSpPr>
          <p:cNvPr id="32" name="TextBox 31"/>
          <p:cNvSpPr txBox="1"/>
          <p:nvPr/>
        </p:nvSpPr>
        <p:spPr>
          <a:xfrm>
            <a:off x="6876256" y="1196752"/>
            <a:ext cx="1462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SIS mixer</a:t>
            </a:r>
            <a:endParaRPr lang="en-US" b="0" dirty="0"/>
          </a:p>
        </p:txBody>
      </p:sp>
      <p:pic>
        <p:nvPicPr>
          <p:cNvPr id="1034" name="Picture 10" descr="http://www.sron.rug.nl/alma/images/norm_0055.png"/>
          <p:cNvPicPr>
            <a:picLocks noChangeAspect="1" noChangeArrowheads="1"/>
          </p:cNvPicPr>
          <p:nvPr/>
        </p:nvPicPr>
        <p:blipFill>
          <a:blip r:embed="rId7" cstate="print"/>
          <a:srcRect l="20894" t="10406" r="21647" b="8078"/>
          <a:stretch>
            <a:fillRect/>
          </a:stretch>
        </p:blipFill>
        <p:spPr bwMode="auto">
          <a:xfrm>
            <a:off x="4572000" y="908720"/>
            <a:ext cx="1381941" cy="2952328"/>
          </a:xfrm>
          <a:prstGeom prst="rect">
            <a:avLst/>
          </a:prstGeom>
          <a:noFill/>
        </p:spPr>
      </p:pic>
      <p:cxnSp>
        <p:nvCxnSpPr>
          <p:cNvPr id="36" name="Straight Connector 35"/>
          <p:cNvCxnSpPr/>
          <p:nvPr/>
        </p:nvCxnSpPr>
        <p:spPr bwMode="auto">
          <a:xfrm flipV="1">
            <a:off x="4716016" y="3861048"/>
            <a:ext cx="432048" cy="13681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H="1" flipV="1">
            <a:off x="5148064" y="1340768"/>
            <a:ext cx="1152128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H="1" flipV="1">
            <a:off x="5148064" y="1484784"/>
            <a:ext cx="1224136" cy="1872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36" name="Picture 12" descr="http://herschel.jpl.nasa.gov/images/first-inspace-medial-s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966014">
            <a:off x="284277" y="2324145"/>
            <a:ext cx="835597" cy="11330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10817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7785" y="533400"/>
            <a:ext cx="7385538" cy="106680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Arial"/>
                <a:ea typeface="+mj-ea"/>
                <a:cs typeface="Arial"/>
              </a:rPr>
              <a:t>Achter</a:t>
            </a:r>
            <a:r>
              <a:rPr lang="en-US" dirty="0" smtClean="0">
                <a:latin typeface="Arial"/>
                <a:ea typeface="+mj-ea"/>
                <a:cs typeface="Arial"/>
              </a:rPr>
              <a:t> </a:t>
            </a:r>
            <a:r>
              <a:rPr lang="en-US" dirty="0" err="1" smtClean="0">
                <a:latin typeface="Arial"/>
                <a:ea typeface="+mj-ea"/>
                <a:cs typeface="Arial"/>
              </a:rPr>
              <a:t>elke</a:t>
            </a:r>
            <a:r>
              <a:rPr lang="en-US" dirty="0" smtClean="0">
                <a:latin typeface="Arial"/>
                <a:ea typeface="+mj-ea"/>
                <a:cs typeface="Arial"/>
              </a:rPr>
              <a:t> telescoop:1 </a:t>
            </a:r>
            <a:r>
              <a:rPr lang="en-US" dirty="0" err="1" smtClean="0">
                <a:latin typeface="Arial"/>
                <a:ea typeface="+mj-ea"/>
                <a:cs typeface="Arial"/>
              </a:rPr>
              <a:t>Cryostaat</a:t>
            </a:r>
            <a:endParaRPr lang="en-US" dirty="0" smtClean="0">
              <a:latin typeface="Arial"/>
              <a:ea typeface="+mj-ea"/>
              <a:cs typeface="Arial"/>
            </a:endParaRPr>
          </a:p>
        </p:txBody>
      </p:sp>
      <p:pic>
        <p:nvPicPr>
          <p:cNvPr id="162823" name="Picture 7" descr="ALMA Dewar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1692" y="1828800"/>
            <a:ext cx="4149969" cy="33718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62822" name="Rectangle 6"/>
          <p:cNvSpPr>
            <a:spLocks noChangeArrowheads="1"/>
          </p:cNvSpPr>
          <p:nvPr/>
        </p:nvSpPr>
        <p:spPr bwMode="auto">
          <a:xfrm>
            <a:off x="703385" y="5329406"/>
            <a:ext cx="369549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buFontTx/>
              <a:buChar char="•"/>
              <a:defRPr/>
            </a:pP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 1 m diameter, ~ 65 cm </a:t>
            </a:r>
            <a:r>
              <a:rPr lang="en-GB" altLang="en-US" sz="2000" dirty="0" err="1" smtClean="0">
                <a:latin typeface="Arial" pitchFamily="34" charset="0"/>
                <a:cs typeface="Arial" pitchFamily="34" charset="0"/>
              </a:rPr>
              <a:t>hoog</a:t>
            </a:r>
            <a:endParaRPr lang="en-GB" alt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•"/>
              <a:defRPr/>
            </a:pP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2000" dirty="0" err="1" smtClean="0">
                <a:latin typeface="Arial" pitchFamily="34" charset="0"/>
                <a:cs typeface="Arial" pitchFamily="34" charset="0"/>
              </a:rPr>
              <a:t>Plek</a:t>
            </a: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2000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 10 </a:t>
            </a:r>
            <a:r>
              <a:rPr lang="en-GB" altLang="en-US" sz="2000" dirty="0" err="1" smtClean="0">
                <a:latin typeface="Arial" pitchFamily="34" charset="0"/>
                <a:cs typeface="Arial" pitchFamily="34" charset="0"/>
              </a:rPr>
              <a:t>ontvangers</a:t>
            </a:r>
            <a:endParaRPr lang="en-GB" alt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•"/>
              <a:defRPr/>
            </a:pP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2000" dirty="0" err="1" smtClean="0">
                <a:latin typeface="Arial" pitchFamily="34" charset="0"/>
                <a:cs typeface="Arial" pitchFamily="34" charset="0"/>
              </a:rPr>
              <a:t>Koelen</a:t>
            </a: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 tot 4 K</a:t>
            </a:r>
            <a:endParaRPr lang="en-US" alt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2825" name="Picture 9" descr="ALMA Dewar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53354" y="1905000"/>
            <a:ext cx="4009292" cy="3257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63467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6553200" cy="76200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latin typeface="Arial"/>
                <a:ea typeface="+mj-ea"/>
                <a:cs typeface="Arial"/>
              </a:rPr>
              <a:t>Cryostat met </a:t>
            </a:r>
            <a:r>
              <a:rPr lang="en-US" sz="2800" dirty="0" err="1" smtClean="0">
                <a:latin typeface="Arial"/>
                <a:ea typeface="+mj-ea"/>
                <a:cs typeface="Arial"/>
              </a:rPr>
              <a:t>banden</a:t>
            </a:r>
            <a:r>
              <a:rPr lang="en-US" sz="2800" dirty="0" smtClean="0">
                <a:latin typeface="Arial"/>
                <a:ea typeface="+mj-ea"/>
                <a:cs typeface="Arial"/>
              </a:rPr>
              <a:t> 3 tot 10</a:t>
            </a:r>
          </a:p>
        </p:txBody>
      </p:sp>
      <p:pic>
        <p:nvPicPr>
          <p:cNvPr id="50179" name="Picture 6" descr="Cryostat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62" y="914400"/>
            <a:ext cx="7151077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5603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/>
                <a:ea typeface="+mj-ea"/>
                <a:cs typeface="Arial"/>
              </a:rPr>
              <a:t>Baseline receivers</a:t>
            </a:r>
          </a:p>
        </p:txBody>
      </p:sp>
      <p:pic>
        <p:nvPicPr>
          <p:cNvPr id="4" name="Picture 2" descr="D:\AAA\ALMA\ALMA info\Pictures\Band 3-6-7-9 cartrid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450" b="14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797428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ALMA Band </a:t>
            </a:r>
            <a:r>
              <a:rPr lang="en-US" altLang="en-US" dirty="0"/>
              <a:t>9 design</a:t>
            </a:r>
          </a:p>
        </p:txBody>
      </p:sp>
      <p:pic>
        <p:nvPicPr>
          <p:cNvPr id="870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9"/>
          <a:stretch>
            <a:fillRect/>
          </a:stretch>
        </p:blipFill>
        <p:spPr bwMode="auto">
          <a:xfrm>
            <a:off x="3995738" y="1125538"/>
            <a:ext cx="4897437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179389" y="1196975"/>
            <a:ext cx="3816350" cy="420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1600" dirty="0"/>
              <a:t>field-replaceable unit</a:t>
            </a:r>
          </a:p>
          <a:p>
            <a:pPr lvl="1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altLang="en-US" sz="1200" dirty="0"/>
              <a:t>“core” of a heterodyne front end</a:t>
            </a:r>
          </a:p>
          <a:p>
            <a:pPr lvl="1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altLang="en-US" sz="1200" dirty="0"/>
              <a:t>“plug-and-play” in the cryostat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1600" dirty="0"/>
              <a:t>solid-state broad-band tunable LO</a:t>
            </a:r>
          </a:p>
          <a:p>
            <a:pPr lvl="1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altLang="en-US" sz="1200" dirty="0"/>
              <a:t>mm-wave (100 GHz) power amplifiers in warm structure</a:t>
            </a:r>
          </a:p>
          <a:p>
            <a:pPr lvl="1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altLang="en-US" sz="1200" dirty="0"/>
              <a:t>cold frequency multipliers to operating frequency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1600" dirty="0"/>
              <a:t>low-noise mixers at 4K</a:t>
            </a:r>
          </a:p>
          <a:p>
            <a:pPr lvl="1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altLang="en-US" sz="1200" dirty="0"/>
              <a:t>DSB  SIS mixers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1600" dirty="0"/>
              <a:t>focal plane optics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1600" dirty="0"/>
              <a:t>low-noise IF amplifier chain</a:t>
            </a:r>
          </a:p>
          <a:p>
            <a:pPr lvl="1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altLang="en-US" sz="1200" dirty="0"/>
              <a:t>1 cryogenic + 1 warm amplifier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1600" dirty="0"/>
              <a:t>rigid structure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1600" dirty="0"/>
              <a:t>monitor and control electronics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1600" dirty="0"/>
              <a:t>2 linearly polarized channels</a:t>
            </a:r>
          </a:p>
        </p:txBody>
      </p:sp>
    </p:spTree>
    <p:extLst>
      <p:ext uri="{BB962C8B-B14F-4D97-AF65-F5344CB8AC3E}">
        <p14:creationId xmlns:p14="http://schemas.microsoft.com/office/powerpoint/2010/main" val="28025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SIS Mixer</a:t>
            </a:r>
          </a:p>
        </p:txBody>
      </p:sp>
      <p:pic>
        <p:nvPicPr>
          <p:cNvPr id="99332" name="Picture 4" descr="1932-Mixer_open-zoom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6" t="8374" r="4108"/>
          <a:stretch>
            <a:fillRect/>
          </a:stretch>
        </p:blipFill>
        <p:spPr bwMode="auto">
          <a:xfrm>
            <a:off x="395288" y="1341438"/>
            <a:ext cx="4751387" cy="361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3" name="Picture 5" descr="1915-Mixer+holder_front-zoom 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13"/>
          <a:stretch>
            <a:fillRect/>
          </a:stretch>
        </p:blipFill>
        <p:spPr bwMode="auto">
          <a:xfrm>
            <a:off x="5508625" y="1268413"/>
            <a:ext cx="3384550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1908175" y="5157788"/>
            <a:ext cx="2241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Simple construction,</a:t>
            </a:r>
          </a:p>
          <a:p>
            <a:r>
              <a:rPr lang="en-US" altLang="en-US"/>
              <a:t>Easy to assemble</a:t>
            </a:r>
          </a:p>
        </p:txBody>
      </p:sp>
      <p:pic>
        <p:nvPicPr>
          <p:cNvPr id="99335" name="Picture 7" descr="1925-Mixer_parts-zoom_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" r="6667" b="23453"/>
          <a:stretch>
            <a:fillRect/>
          </a:stretch>
        </p:blipFill>
        <p:spPr bwMode="auto">
          <a:xfrm>
            <a:off x="5508625" y="3716338"/>
            <a:ext cx="3384550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204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SIS Technology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4067175" y="1125538"/>
            <a:ext cx="2906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/>
              <a:t>SIS Junctions (TU Delft)</a:t>
            </a:r>
          </a:p>
        </p:txBody>
      </p:sp>
      <p:pic>
        <p:nvPicPr>
          <p:cNvPr id="101382" name="Picture 6" descr="S17N2A_5devices2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557338"/>
            <a:ext cx="35877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3" name="Picture 7" descr="SISsem_H_t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3554413"/>
            <a:ext cx="358616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179388" y="1062038"/>
            <a:ext cx="4508500" cy="497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2000">
                <a:solidFill>
                  <a:schemeClr val="accent2"/>
                </a:solidFill>
              </a:rPr>
              <a:t>THz SIS mixers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quantum-limited sensitivities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600-720 GHz bandwidth</a:t>
            </a:r>
          </a:p>
          <a:p>
            <a:pPr lvl="2">
              <a:lnSpc>
                <a:spcPct val="80000"/>
              </a:lnSpc>
            </a:pPr>
            <a:r>
              <a:rPr lang="en-US" altLang="en-US" sz="1600"/>
              <a:t>LO tuning range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4-12 GHz IF bandwidth</a:t>
            </a:r>
          </a:p>
          <a:p>
            <a:pPr lvl="2">
              <a:lnSpc>
                <a:spcPct val="80000"/>
              </a:lnSpc>
            </a:pPr>
            <a:r>
              <a:rPr lang="en-US" altLang="en-US" sz="1600"/>
              <a:t>4-8 GHz in HIFI</a:t>
            </a:r>
          </a:p>
          <a:p>
            <a:pPr>
              <a:lnSpc>
                <a:spcPct val="80000"/>
              </a:lnSpc>
            </a:pPr>
            <a:r>
              <a:rPr lang="en-US" altLang="en-US" sz="2000">
                <a:solidFill>
                  <a:schemeClr val="accent2"/>
                </a:solidFill>
              </a:rPr>
              <a:t>SIS junctions (TU Delft)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Nb SIS technology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optimized fabrication</a:t>
            </a:r>
          </a:p>
          <a:p>
            <a:pPr lvl="2">
              <a:lnSpc>
                <a:spcPct val="80000"/>
              </a:lnSpc>
            </a:pPr>
            <a:r>
              <a:rPr lang="en-US" altLang="en-US" sz="1600"/>
              <a:t>larger quantities</a:t>
            </a:r>
          </a:p>
          <a:p>
            <a:pPr lvl="2">
              <a:lnSpc>
                <a:spcPct val="80000"/>
              </a:lnSpc>
            </a:pPr>
            <a:r>
              <a:rPr lang="en-US" altLang="en-US" sz="1600"/>
              <a:t>improved pattern accuracy</a:t>
            </a:r>
          </a:p>
          <a:p>
            <a:pPr lvl="2">
              <a:lnSpc>
                <a:spcPct val="80000"/>
              </a:lnSpc>
            </a:pPr>
            <a:r>
              <a:rPr lang="en-US" altLang="en-US" sz="1600"/>
              <a:t>1 </a:t>
            </a:r>
            <a:r>
              <a:rPr lang="en-US" altLang="en-US" sz="1600">
                <a:cs typeface="Arial" charset="0"/>
              </a:rPr>
              <a:t>µ</a:t>
            </a:r>
            <a:r>
              <a:rPr lang="en-US" altLang="en-US" sz="1600"/>
              <a:t>m structures are 1 </a:t>
            </a:r>
            <a:r>
              <a:rPr lang="en-US" altLang="en-US" sz="1600">
                <a:cs typeface="Arial" charset="0"/>
              </a:rPr>
              <a:t>µ</a:t>
            </a:r>
            <a:r>
              <a:rPr lang="en-US" altLang="en-US" sz="1600"/>
              <a:t>m</a:t>
            </a:r>
            <a:endParaRPr lang="en-US" altLang="en-US" sz="1600" baseline="30000"/>
          </a:p>
          <a:p>
            <a:pPr>
              <a:lnSpc>
                <a:spcPct val="80000"/>
              </a:lnSpc>
            </a:pPr>
            <a:r>
              <a:rPr lang="en-US" altLang="en-US" sz="2000">
                <a:solidFill>
                  <a:schemeClr val="accent2"/>
                </a:solidFill>
              </a:rPr>
              <a:t>waveguide device mounts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optimized for series production</a:t>
            </a:r>
          </a:p>
          <a:p>
            <a:pPr>
              <a:lnSpc>
                <a:spcPct val="80000"/>
              </a:lnSpc>
            </a:pPr>
            <a:r>
              <a:rPr lang="en-US" altLang="en-US" sz="2000">
                <a:solidFill>
                  <a:schemeClr val="accent2"/>
                </a:solidFill>
              </a:rPr>
              <a:t>corrugated horn antennas (RPG</a:t>
            </a:r>
            <a:r>
              <a:rPr lang="en-US" altLang="en-US" sz="2000"/>
              <a:t>)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commercial product</a:t>
            </a:r>
          </a:p>
          <a:p>
            <a:pPr lvl="1">
              <a:lnSpc>
                <a:spcPct val="80000"/>
              </a:lnSpc>
            </a:pPr>
            <a:r>
              <a:rPr lang="en-US" altLang="en-US" sz="1800"/>
              <a:t>100 </a:t>
            </a:r>
            <a:r>
              <a:rPr lang="en-US" altLang="en-US" sz="1800">
                <a:cs typeface="Arial" charset="0"/>
              </a:rPr>
              <a:t>µ</a:t>
            </a:r>
            <a:r>
              <a:rPr lang="en-US" altLang="en-US" sz="1800"/>
              <a:t>m structures +/- 5 </a:t>
            </a:r>
            <a:r>
              <a:rPr lang="en-US" altLang="en-US" sz="1800">
                <a:cs typeface="Arial" charset="0"/>
              </a:rPr>
              <a:t>µ</a:t>
            </a:r>
            <a:r>
              <a:rPr lang="en-US" altLang="en-US" sz="180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7548821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7" name="Picture 7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4572000" y="1124744"/>
            <a:ext cx="15319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8" name="Picture 8" descr="norm_0015"/>
          <p:cNvPicPr>
            <a:picLocks noChangeAspect="1" noChangeArrowheads="1"/>
          </p:cNvPicPr>
          <p:nvPr/>
        </p:nvPicPr>
        <p:blipFill>
          <a:blip r:embed="rId3" cstate="print"/>
          <a:srcRect l="19064" t="6331" r="19064" b="2878"/>
          <a:stretch>
            <a:fillRect/>
          </a:stretch>
        </p:blipFill>
        <p:spPr bwMode="auto">
          <a:xfrm>
            <a:off x="3059113" y="1124744"/>
            <a:ext cx="153193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ALMA BAND 9</a:t>
            </a:r>
            <a:endParaRPr lang="en-US" dirty="0"/>
          </a:p>
        </p:txBody>
      </p:sp>
      <p:pic>
        <p:nvPicPr>
          <p:cNvPr id="112645" name="Picture 5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1547813" y="1124744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6" name="Picture 6" descr="norm_0015"/>
          <p:cNvPicPr>
            <a:picLocks noChangeAspect="1" noChangeArrowheads="1"/>
          </p:cNvPicPr>
          <p:nvPr/>
        </p:nvPicPr>
        <p:blipFill>
          <a:blip r:embed="rId3" cstate="print"/>
          <a:srcRect l="19064" t="6331" r="19064" b="2878"/>
          <a:stretch>
            <a:fillRect/>
          </a:stretch>
        </p:blipFill>
        <p:spPr bwMode="auto">
          <a:xfrm>
            <a:off x="0" y="1125538"/>
            <a:ext cx="15319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9" name="Picture 9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6084888" y="1124744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50" name="Picture 10" descr="norm_0051"/>
          <p:cNvPicPr>
            <a:picLocks noChangeAspect="1" noChangeArrowheads="1"/>
          </p:cNvPicPr>
          <p:nvPr/>
        </p:nvPicPr>
        <p:blipFill>
          <a:blip r:embed="rId4" cstate="print"/>
          <a:srcRect l="2303" t="19064" r="6906" b="19064"/>
          <a:stretch>
            <a:fillRect/>
          </a:stretch>
        </p:blipFill>
        <p:spPr bwMode="auto">
          <a:xfrm>
            <a:off x="1979613" y="4508500"/>
            <a:ext cx="33115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51" name="Picture 11" descr="norm_0051"/>
          <p:cNvPicPr>
            <a:picLocks noChangeAspect="1" noChangeArrowheads="1"/>
          </p:cNvPicPr>
          <p:nvPr/>
        </p:nvPicPr>
        <p:blipFill>
          <a:blip r:embed="rId4" cstate="print"/>
          <a:srcRect l="2303" t="19064" r="6906" b="19064"/>
          <a:stretch>
            <a:fillRect/>
          </a:stretch>
        </p:blipFill>
        <p:spPr bwMode="auto">
          <a:xfrm>
            <a:off x="5364163" y="4508500"/>
            <a:ext cx="33115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53" name="Picture 13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7612063" y="1124744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7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4751512" y="1555998"/>
            <a:ext cx="15319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" descr="norm_0015"/>
          <p:cNvPicPr>
            <a:picLocks noChangeAspect="1" noChangeArrowheads="1"/>
          </p:cNvPicPr>
          <p:nvPr/>
        </p:nvPicPr>
        <p:blipFill>
          <a:blip r:embed="rId3" cstate="print"/>
          <a:srcRect l="19064" t="6331" r="19064" b="2878"/>
          <a:stretch>
            <a:fillRect/>
          </a:stretch>
        </p:blipFill>
        <p:spPr bwMode="auto">
          <a:xfrm>
            <a:off x="3238625" y="1555998"/>
            <a:ext cx="153193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1727325" y="1555998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 descr="norm_0015"/>
          <p:cNvPicPr>
            <a:picLocks noChangeAspect="1" noChangeArrowheads="1"/>
          </p:cNvPicPr>
          <p:nvPr/>
        </p:nvPicPr>
        <p:blipFill>
          <a:blip r:embed="rId3" cstate="print"/>
          <a:srcRect l="19064" t="6331" r="19064" b="2878"/>
          <a:stretch>
            <a:fillRect/>
          </a:stretch>
        </p:blipFill>
        <p:spPr bwMode="auto">
          <a:xfrm>
            <a:off x="179512" y="1556792"/>
            <a:ext cx="15319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6264400" y="1555998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3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7791575" y="1555998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4787875" y="2276872"/>
            <a:ext cx="15319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norm_0015"/>
          <p:cNvPicPr>
            <a:picLocks noChangeAspect="1" noChangeArrowheads="1"/>
          </p:cNvPicPr>
          <p:nvPr/>
        </p:nvPicPr>
        <p:blipFill>
          <a:blip r:embed="rId3" cstate="print"/>
          <a:srcRect l="19064" t="6331" r="19064" b="2878"/>
          <a:stretch>
            <a:fillRect/>
          </a:stretch>
        </p:blipFill>
        <p:spPr bwMode="auto">
          <a:xfrm>
            <a:off x="3274988" y="2276872"/>
            <a:ext cx="153193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5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1763688" y="2276872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6" descr="norm_0015"/>
          <p:cNvPicPr>
            <a:picLocks noChangeAspect="1" noChangeArrowheads="1"/>
          </p:cNvPicPr>
          <p:nvPr/>
        </p:nvPicPr>
        <p:blipFill>
          <a:blip r:embed="rId3" cstate="print"/>
          <a:srcRect l="19064" t="6331" r="19064" b="2878"/>
          <a:stretch>
            <a:fillRect/>
          </a:stretch>
        </p:blipFill>
        <p:spPr bwMode="auto">
          <a:xfrm>
            <a:off x="215875" y="2277666"/>
            <a:ext cx="15319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9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6300763" y="2276872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3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7827938" y="2276872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7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4931891" y="2852936"/>
            <a:ext cx="15319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8" descr="norm_0015"/>
          <p:cNvPicPr>
            <a:picLocks noChangeAspect="1" noChangeArrowheads="1"/>
          </p:cNvPicPr>
          <p:nvPr/>
        </p:nvPicPr>
        <p:blipFill>
          <a:blip r:embed="rId3" cstate="print"/>
          <a:srcRect l="19064" t="6331" r="19064" b="2878"/>
          <a:stretch>
            <a:fillRect/>
          </a:stretch>
        </p:blipFill>
        <p:spPr bwMode="auto">
          <a:xfrm>
            <a:off x="3419004" y="2852936"/>
            <a:ext cx="153193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5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1907704" y="2852936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6" descr="norm_0015"/>
          <p:cNvPicPr>
            <a:picLocks noChangeAspect="1" noChangeArrowheads="1"/>
          </p:cNvPicPr>
          <p:nvPr/>
        </p:nvPicPr>
        <p:blipFill>
          <a:blip r:embed="rId3" cstate="print"/>
          <a:srcRect l="19064" t="6331" r="19064" b="2878"/>
          <a:stretch>
            <a:fillRect/>
          </a:stretch>
        </p:blipFill>
        <p:spPr bwMode="auto">
          <a:xfrm>
            <a:off x="359891" y="2853730"/>
            <a:ext cx="15319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9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6444779" y="2852936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3" descr="norm_0051"/>
          <p:cNvPicPr>
            <a:picLocks noChangeAspect="1" noChangeArrowheads="1"/>
          </p:cNvPicPr>
          <p:nvPr/>
        </p:nvPicPr>
        <p:blipFill>
          <a:blip r:embed="rId2" cstate="print"/>
          <a:srcRect l="19064" t="6906" r="19064" b="2303"/>
          <a:stretch>
            <a:fillRect/>
          </a:stretch>
        </p:blipFill>
        <p:spPr bwMode="auto">
          <a:xfrm>
            <a:off x="7971954" y="2852936"/>
            <a:ext cx="15319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937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lot of chemical information in spectral 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D9188E-C18F-4233-B127-B8A5E6C4E90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0" b="19682"/>
          <a:stretch>
            <a:fillRect/>
          </a:stretch>
        </p:blipFill>
        <p:spPr bwMode="auto">
          <a:xfrm>
            <a:off x="0" y="836712"/>
            <a:ext cx="8964488" cy="539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07233" y="5517232"/>
            <a:ext cx="4794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Orion spectrum by Hershel HIFI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1559" y="1412776"/>
            <a:ext cx="4456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Sugar – yes!, coffee – Not yet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0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http://www.sron.rug.nl/alma/images/norm_0055.png"/>
          <p:cNvPicPr>
            <a:picLocks noChangeAspect="1" noChangeArrowheads="1"/>
          </p:cNvPicPr>
          <p:nvPr/>
        </p:nvPicPr>
        <p:blipFill>
          <a:blip r:embed="rId2" cstate="print"/>
          <a:srcRect l="20894" t="10406" r="21647" b="8078"/>
          <a:stretch>
            <a:fillRect/>
          </a:stretch>
        </p:blipFill>
        <p:spPr bwMode="auto">
          <a:xfrm>
            <a:off x="323528" y="1412776"/>
            <a:ext cx="910059" cy="194421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ALMA band 9, performance of almost all 73 receivers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E2D99-1FBD-4087-B970-CFD3FB71CC6A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4" y="944724"/>
            <a:ext cx="673099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www.sron.rug.nl/alma/images/norm_0055.png"/>
          <p:cNvPicPr>
            <a:picLocks noChangeAspect="1" noChangeArrowheads="1"/>
          </p:cNvPicPr>
          <p:nvPr/>
        </p:nvPicPr>
        <p:blipFill>
          <a:blip r:embed="rId2" cstate="print"/>
          <a:srcRect l="20894" t="10406" r="21647" b="8078"/>
          <a:stretch>
            <a:fillRect/>
          </a:stretch>
        </p:blipFill>
        <p:spPr bwMode="auto">
          <a:xfrm>
            <a:off x="395536" y="2204864"/>
            <a:ext cx="1247117" cy="2664296"/>
          </a:xfrm>
          <a:prstGeom prst="rect">
            <a:avLst/>
          </a:prstGeom>
          <a:noFill/>
        </p:spPr>
      </p:pic>
      <p:pic>
        <p:nvPicPr>
          <p:cNvPr id="8" name="Picture 10" descr="http://www.sron.rug.nl/alma/images/norm_0055.png"/>
          <p:cNvPicPr>
            <a:picLocks noChangeAspect="1" noChangeArrowheads="1"/>
          </p:cNvPicPr>
          <p:nvPr/>
        </p:nvPicPr>
        <p:blipFill>
          <a:blip r:embed="rId2" cstate="print"/>
          <a:srcRect l="20894" t="10406" r="21647" b="8078"/>
          <a:stretch>
            <a:fillRect/>
          </a:stretch>
        </p:blipFill>
        <p:spPr bwMode="auto">
          <a:xfrm>
            <a:off x="539552" y="3068960"/>
            <a:ext cx="1247117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998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eso.org/public/archives/images/screen/eso1401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2" t="22293" r="20491" b="17341"/>
          <a:stretch/>
        </p:blipFill>
        <p:spPr bwMode="auto">
          <a:xfrm>
            <a:off x="1403648" y="1017856"/>
            <a:ext cx="5736921" cy="547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19460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Recente</a:t>
            </a:r>
            <a:r>
              <a:rPr lang="en-US" sz="3200" dirty="0" smtClean="0"/>
              <a:t> </a:t>
            </a:r>
            <a:r>
              <a:rPr lang="en-US" sz="3200" dirty="0" smtClean="0"/>
              <a:t>observation: </a:t>
            </a:r>
            <a:r>
              <a:rPr lang="en-US" sz="3200" dirty="0" smtClean="0"/>
              <a:t>Super Nova 1987A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552726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antenna-night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7524328" cy="5644552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5877272"/>
            <a:ext cx="8785225" cy="503237"/>
          </a:xfrm>
        </p:spPr>
        <p:txBody>
          <a:bodyPr/>
          <a:lstStyle/>
          <a:p>
            <a:r>
              <a:rPr lang="en-US" dirty="0" smtClean="0"/>
              <a:t>How to do large scale mapping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E2D99-1FBD-4087-B970-CFD3FB71CC6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0" name="Title 5"/>
          <p:cNvSpPr txBox="1">
            <a:spLocks/>
          </p:cNvSpPr>
          <p:nvPr/>
        </p:nvSpPr>
        <p:spPr bwMode="auto">
          <a:xfrm>
            <a:off x="179388" y="188913"/>
            <a:ext cx="8785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APEX telescope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1008063"/>
            <a:r>
              <a:rPr lang="en-US" altLang="en-US" dirty="0" smtClean="0"/>
              <a:t>Detectors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981075"/>
            <a:ext cx="6408738" cy="1439863"/>
          </a:xfrm>
        </p:spPr>
        <p:txBody>
          <a:bodyPr/>
          <a:lstStyle/>
          <a:p>
            <a:pPr marL="269875" indent="-269875" defTabSz="1008063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800" b="1" dirty="0" smtClean="0">
                <a:effectLst/>
              </a:rPr>
              <a:t>MKID: </a:t>
            </a:r>
            <a:r>
              <a:rPr lang="en-US" sz="1800" b="1" dirty="0" smtClean="0">
                <a:effectLst/>
              </a:rPr>
              <a:t>s</a:t>
            </a:r>
            <a:r>
              <a:rPr lang="nl-NL" sz="1800" b="1" dirty="0" err="1" smtClean="0">
                <a:effectLst/>
              </a:rPr>
              <a:t>uperconducting</a:t>
            </a:r>
            <a:r>
              <a:rPr lang="nl-NL" sz="1800" b="1" dirty="0" smtClean="0">
                <a:effectLst/>
              </a:rPr>
              <a:t> pair </a:t>
            </a:r>
            <a:r>
              <a:rPr lang="nl-NL" sz="1800" b="1" dirty="0" err="1" smtClean="0">
                <a:effectLst/>
              </a:rPr>
              <a:t>breaking</a:t>
            </a:r>
            <a:r>
              <a:rPr lang="nl-NL" sz="1800" b="1" dirty="0" smtClean="0">
                <a:effectLst/>
              </a:rPr>
              <a:t> detector</a:t>
            </a:r>
            <a:endParaRPr lang="de-DE" sz="1400" dirty="0" smtClean="0">
              <a:effectLst/>
            </a:endParaRPr>
          </a:p>
          <a:p>
            <a:pPr marL="269875" indent="-269875" defTabSz="1008063">
              <a:lnSpc>
                <a:spcPct val="80000"/>
              </a:lnSpc>
              <a:defRPr/>
            </a:pPr>
            <a:r>
              <a:rPr lang="en-GB" sz="1400" dirty="0" smtClean="0"/>
              <a:t>antenna determines RF-band</a:t>
            </a:r>
          </a:p>
          <a:p>
            <a:pPr marL="269875" indent="-269875" defTabSz="1008063">
              <a:lnSpc>
                <a:spcPct val="80000"/>
              </a:lnSpc>
              <a:defRPr/>
            </a:pPr>
            <a:r>
              <a:rPr lang="en-GB" sz="1400" dirty="0" smtClean="0"/>
              <a:t>resonator determines KID-readout frequency</a:t>
            </a:r>
          </a:p>
          <a:p>
            <a:pPr marL="269875" indent="-269875" defTabSz="1008063">
              <a:lnSpc>
                <a:spcPct val="80000"/>
              </a:lnSpc>
              <a:defRPr/>
            </a:pPr>
            <a:r>
              <a:rPr lang="en-GB" sz="1400" dirty="0" smtClean="0"/>
              <a:t>detector + multiplexing filter in one structure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33600"/>
            <a:ext cx="5616575" cy="425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7" name="Group 217"/>
          <p:cNvGrpSpPr>
            <a:grpSpLocks/>
          </p:cNvGrpSpPr>
          <p:nvPr/>
        </p:nvGrpSpPr>
        <p:grpSpPr bwMode="auto">
          <a:xfrm>
            <a:off x="6516688" y="4614863"/>
            <a:ext cx="2344737" cy="1943100"/>
            <a:chOff x="5220072" y="3373866"/>
            <a:chExt cx="4084478" cy="3123343"/>
          </a:xfrm>
        </p:grpSpPr>
        <p:sp>
          <p:nvSpPr>
            <p:cNvPr id="3107" name="Rectangle 88"/>
            <p:cNvSpPr>
              <a:spLocks noChangeArrowheads="1"/>
            </p:cNvSpPr>
            <p:nvPr/>
          </p:nvSpPr>
          <p:spPr bwMode="auto">
            <a:xfrm>
              <a:off x="5312128" y="3475116"/>
              <a:ext cx="3720257" cy="2795381"/>
            </a:xfrm>
            <a:prstGeom prst="rect">
              <a:avLst/>
            </a:prstGeom>
            <a:solidFill>
              <a:srgbClr val="000000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lIns="82945" tIns="41473" rIns="82945" bIns="41473" anchor="ctr"/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en-US" sz="160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graphicFrame>
          <p:nvGraphicFramePr>
            <p:cNvPr id="3108" name="Object 47"/>
            <p:cNvGraphicFramePr>
              <a:graphicFrameLocks noChangeAspect="1"/>
            </p:cNvGraphicFramePr>
            <p:nvPr/>
          </p:nvGraphicFramePr>
          <p:xfrm>
            <a:off x="5220072" y="3373866"/>
            <a:ext cx="4084478" cy="3123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085" name="Graph" r:id="rId4" imgW="4140403" imgH="2880970" progId="">
                    <p:embed/>
                  </p:oleObj>
                </mc:Choice>
                <mc:Fallback>
                  <p:oleObj name="Graph" r:id="rId4" imgW="4140403" imgH="288097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0072" y="3373866"/>
                          <a:ext cx="4084478" cy="3123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9" name="Text Box 168"/>
            <p:cNvSpPr txBox="1">
              <a:spLocks noChangeArrowheads="1"/>
            </p:cNvSpPr>
            <p:nvPr/>
          </p:nvSpPr>
          <p:spPr bwMode="auto">
            <a:xfrm>
              <a:off x="6035861" y="4274634"/>
              <a:ext cx="912578" cy="451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en-US" sz="1300">
                  <a:solidFill>
                    <a:srgbClr val="FF3300"/>
                  </a:solidFill>
                  <a:latin typeface="Arial" charset="0"/>
                </a:rPr>
                <a:t>Light</a:t>
              </a:r>
            </a:p>
          </p:txBody>
        </p:sp>
        <p:sp>
          <p:nvSpPr>
            <p:cNvPr id="3110" name="Rectangle 169"/>
            <p:cNvSpPr>
              <a:spLocks noChangeArrowheads="1"/>
            </p:cNvSpPr>
            <p:nvPr/>
          </p:nvSpPr>
          <p:spPr bwMode="auto">
            <a:xfrm>
              <a:off x="7584479" y="4369049"/>
              <a:ext cx="895985" cy="451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en-US" sz="1300">
                  <a:solidFill>
                    <a:srgbClr val="00CCFF"/>
                  </a:solidFill>
                  <a:latin typeface="Arial" charset="0"/>
                </a:rPr>
                <a:t>Dark</a:t>
              </a:r>
            </a:p>
          </p:txBody>
        </p:sp>
      </p:grpSp>
      <p:sp>
        <p:nvSpPr>
          <p:cNvPr id="9" name="Text Box 137"/>
          <p:cNvSpPr txBox="1">
            <a:spLocks noChangeArrowheads="1"/>
          </p:cNvSpPr>
          <p:nvPr/>
        </p:nvSpPr>
        <p:spPr bwMode="auto">
          <a:xfrm>
            <a:off x="5486855" y="1291629"/>
            <a:ext cx="3527425" cy="62236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41473" rIns="0" bIns="41473">
            <a:spAutoFit/>
          </a:bodyPr>
          <a:lstStyle>
            <a:lvl1pPr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4688" indent="-26035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036638" indent="-207963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50975" indent="-206375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66900" indent="-207963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241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813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385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957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300" dirty="0">
                <a:latin typeface="Verdana" pitchFamily="34" charset="0"/>
              </a:rPr>
              <a:t>Cooper Pairs:	      </a:t>
            </a:r>
            <a:r>
              <a:rPr lang="en-US" sz="1300" dirty="0" err="1">
                <a:latin typeface="Arial" charset="0"/>
              </a:rPr>
              <a:t>Quasiparticles</a:t>
            </a:r>
            <a:r>
              <a:rPr lang="en-US" sz="1300" dirty="0">
                <a:latin typeface="Arial" charset="0"/>
              </a:rPr>
              <a:t>:</a:t>
            </a:r>
            <a:endParaRPr lang="en-US" sz="1300" dirty="0">
              <a:latin typeface="Verdana" pitchFamily="34" charset="0"/>
            </a:endParaRPr>
          </a:p>
          <a:p>
            <a:pPr eaLnBrk="1" hangingPunct="1">
              <a:defRPr/>
            </a:pPr>
            <a:r>
              <a:rPr lang="en-US" sz="1300" dirty="0">
                <a:latin typeface="Arial" charset="0"/>
              </a:rPr>
              <a:t>Inductance  </a:t>
            </a:r>
            <a:r>
              <a:rPr lang="en-US" sz="1300" dirty="0" err="1">
                <a:latin typeface="Arial" charset="0"/>
              </a:rPr>
              <a:t>iωL</a:t>
            </a:r>
            <a:r>
              <a:rPr lang="en-US" sz="1300" dirty="0">
                <a:latin typeface="Arial" charset="0"/>
              </a:rPr>
              <a:t>(</a:t>
            </a:r>
            <a:r>
              <a:rPr lang="en-US" sz="1300" dirty="0" err="1">
                <a:latin typeface="Arial" charset="0"/>
              </a:rPr>
              <a:t>P</a:t>
            </a:r>
            <a:r>
              <a:rPr lang="en-US" sz="1300" baseline="-25000" dirty="0" err="1">
                <a:latin typeface="Arial" charset="0"/>
              </a:rPr>
              <a:t>sky</a:t>
            </a:r>
            <a:r>
              <a:rPr lang="en-US" sz="1300" dirty="0">
                <a:latin typeface="Arial" charset="0"/>
              </a:rPr>
              <a:t>) 	        </a:t>
            </a:r>
            <a:r>
              <a:rPr lang="en-US" sz="1300" dirty="0">
                <a:latin typeface="Verdana" pitchFamily="34" charset="0"/>
              </a:rPr>
              <a:t>Resistance R(</a:t>
            </a:r>
            <a:r>
              <a:rPr lang="en-US" sz="1300" dirty="0" err="1">
                <a:latin typeface="Verdana" pitchFamily="34" charset="0"/>
              </a:rPr>
              <a:t>P</a:t>
            </a:r>
            <a:r>
              <a:rPr lang="en-US" sz="1300" baseline="-25000" dirty="0" err="1">
                <a:latin typeface="Verdana" pitchFamily="34" charset="0"/>
              </a:rPr>
              <a:t>sky</a:t>
            </a:r>
            <a:r>
              <a:rPr lang="en-US" sz="1300" dirty="0">
                <a:latin typeface="Verdana" pitchFamily="34" charset="0"/>
              </a:rPr>
              <a:t>)</a:t>
            </a:r>
            <a:endParaRPr lang="en-US" sz="900" dirty="0">
              <a:latin typeface="Arial" charset="0"/>
            </a:endParaRPr>
          </a:p>
          <a:p>
            <a:pPr eaLnBrk="1" hangingPunct="1">
              <a:defRPr/>
            </a:pPr>
            <a:endParaRPr lang="en-US" sz="900" dirty="0">
              <a:latin typeface="Verdana" pitchFamily="34" charset="0"/>
            </a:endParaRPr>
          </a:p>
        </p:txBody>
      </p:sp>
      <p:sp>
        <p:nvSpPr>
          <p:cNvPr id="3079" name="Text Box 136"/>
          <p:cNvSpPr txBox="1">
            <a:spLocks noChangeArrowheads="1"/>
          </p:cNvSpPr>
          <p:nvPr/>
        </p:nvSpPr>
        <p:spPr bwMode="auto">
          <a:xfrm>
            <a:off x="6038850" y="2225675"/>
            <a:ext cx="436563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600" dirty="0">
                <a:latin typeface="Verdana" pitchFamily="34" charset="0"/>
              </a:rPr>
              <a:t>2</a:t>
            </a:r>
            <a:r>
              <a:rPr lang="el-GR" altLang="en-US" sz="1600" dirty="0">
                <a:latin typeface="Verdana" pitchFamily="34" charset="0"/>
              </a:rPr>
              <a:t>Δ</a:t>
            </a:r>
          </a:p>
        </p:txBody>
      </p:sp>
      <p:grpSp>
        <p:nvGrpSpPr>
          <p:cNvPr id="3080" name="Group 12"/>
          <p:cNvGrpSpPr>
            <a:grpSpLocks/>
          </p:cNvGrpSpPr>
          <p:nvPr/>
        </p:nvGrpSpPr>
        <p:grpSpPr bwMode="auto">
          <a:xfrm rot="-5400000">
            <a:off x="6799263" y="1196975"/>
            <a:ext cx="782638" cy="2008187"/>
            <a:chOff x="537" y="759"/>
            <a:chExt cx="544" cy="1395"/>
          </a:xfrm>
        </p:grpSpPr>
        <p:sp>
          <p:nvSpPr>
            <p:cNvPr id="3099" name="Oval 133"/>
            <p:cNvSpPr>
              <a:spLocks noChangeArrowheads="1"/>
            </p:cNvSpPr>
            <p:nvPr/>
          </p:nvSpPr>
          <p:spPr bwMode="auto">
            <a:xfrm rot="2700000">
              <a:off x="731" y="739"/>
              <a:ext cx="136" cy="49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2945" tIns="41473" rIns="82945" bIns="41473" anchor="ctr"/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en-US" sz="1600">
                <a:latin typeface="Verdana" pitchFamily="34" charset="0"/>
              </a:endParaRPr>
            </a:p>
          </p:txBody>
        </p:sp>
        <p:sp>
          <p:nvSpPr>
            <p:cNvPr id="3100" name="Oval 134"/>
            <p:cNvSpPr>
              <a:spLocks noChangeArrowheads="1"/>
            </p:cNvSpPr>
            <p:nvPr/>
          </p:nvSpPr>
          <p:spPr bwMode="auto">
            <a:xfrm rot="2700000">
              <a:off x="891" y="759"/>
              <a:ext cx="136" cy="136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en-US" sz="1600">
                <a:latin typeface="Verdana" pitchFamily="34" charset="0"/>
              </a:endParaRPr>
            </a:p>
          </p:txBody>
        </p:sp>
        <p:sp>
          <p:nvSpPr>
            <p:cNvPr id="3101" name="Oval 135"/>
            <p:cNvSpPr>
              <a:spLocks noChangeArrowheads="1"/>
            </p:cNvSpPr>
            <p:nvPr/>
          </p:nvSpPr>
          <p:spPr bwMode="auto">
            <a:xfrm rot="2700000">
              <a:off x="570" y="1080"/>
              <a:ext cx="136" cy="136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en-US" sz="1600">
                <a:latin typeface="Verdana" pitchFamily="34" charset="0"/>
              </a:endParaRPr>
            </a:p>
          </p:txBody>
        </p:sp>
        <p:sp>
          <p:nvSpPr>
            <p:cNvPr id="3102" name="Line 138"/>
            <p:cNvSpPr>
              <a:spLocks noChangeShapeType="1"/>
            </p:cNvSpPr>
            <p:nvPr/>
          </p:nvSpPr>
          <p:spPr bwMode="auto">
            <a:xfrm flipH="1">
              <a:off x="809" y="1086"/>
              <a:ext cx="17" cy="7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3" name="Line 139"/>
            <p:cNvSpPr>
              <a:spLocks noChangeShapeType="1"/>
            </p:cNvSpPr>
            <p:nvPr/>
          </p:nvSpPr>
          <p:spPr bwMode="auto">
            <a:xfrm flipH="1">
              <a:off x="627" y="1792"/>
              <a:ext cx="181" cy="2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4" name="Oval 140"/>
            <p:cNvSpPr>
              <a:spLocks noChangeArrowheads="1"/>
            </p:cNvSpPr>
            <p:nvPr/>
          </p:nvSpPr>
          <p:spPr bwMode="auto">
            <a:xfrm rot="1800000">
              <a:off x="945" y="1882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lIns="82945" tIns="41473" rIns="82945" bIns="41473" anchor="ctr"/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en-US" sz="1600">
                <a:latin typeface="Verdana" pitchFamily="34" charset="0"/>
              </a:endParaRPr>
            </a:p>
          </p:txBody>
        </p:sp>
        <p:sp>
          <p:nvSpPr>
            <p:cNvPr id="3105" name="Oval 141"/>
            <p:cNvSpPr>
              <a:spLocks noChangeArrowheads="1"/>
            </p:cNvSpPr>
            <p:nvPr/>
          </p:nvSpPr>
          <p:spPr bwMode="auto">
            <a:xfrm rot="1800000">
              <a:off x="537" y="2018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lIns="82945" tIns="41473" rIns="82945" bIns="41473" anchor="ctr"/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en-US" sz="1600">
                <a:latin typeface="Verdana" pitchFamily="34" charset="0"/>
              </a:endParaRPr>
            </a:p>
          </p:txBody>
        </p:sp>
        <p:sp>
          <p:nvSpPr>
            <p:cNvPr id="3106" name="Line 142"/>
            <p:cNvSpPr>
              <a:spLocks noChangeShapeType="1"/>
            </p:cNvSpPr>
            <p:nvPr/>
          </p:nvSpPr>
          <p:spPr bwMode="auto">
            <a:xfrm>
              <a:off x="809" y="1791"/>
              <a:ext cx="181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81" name="Text Box 144"/>
          <p:cNvSpPr txBox="1">
            <a:spLocks noChangeArrowheads="1"/>
          </p:cNvSpPr>
          <p:nvPr/>
        </p:nvSpPr>
        <p:spPr bwMode="auto">
          <a:xfrm>
            <a:off x="6873875" y="1173163"/>
            <a:ext cx="40005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FFFF00"/>
                </a:solidFill>
                <a:latin typeface="Verdana" pitchFamily="34" charset="0"/>
              </a:rPr>
              <a:t>h</a:t>
            </a:r>
            <a:r>
              <a:rPr lang="en-US" altLang="en-US" sz="1600">
                <a:solidFill>
                  <a:srgbClr val="FFFF00"/>
                </a:solidFill>
                <a:latin typeface="Verdana" pitchFamily="34" charset="0"/>
                <a:sym typeface="Symbol" pitchFamily="18" charset="2"/>
              </a:rPr>
              <a:t></a:t>
            </a:r>
          </a:p>
        </p:txBody>
      </p:sp>
      <p:grpSp>
        <p:nvGrpSpPr>
          <p:cNvPr id="3082" name="Group 145"/>
          <p:cNvGrpSpPr>
            <a:grpSpLocks/>
          </p:cNvGrpSpPr>
          <p:nvPr/>
        </p:nvGrpSpPr>
        <p:grpSpPr bwMode="auto">
          <a:xfrm rot="5734135">
            <a:off x="6923087" y="1536701"/>
            <a:ext cx="803275" cy="349250"/>
            <a:chOff x="440" y="1645"/>
            <a:chExt cx="409" cy="243"/>
          </a:xfrm>
        </p:grpSpPr>
        <p:sp>
          <p:nvSpPr>
            <p:cNvPr id="3087" name="Line 146"/>
            <p:cNvSpPr>
              <a:spLocks noChangeShapeType="1"/>
            </p:cNvSpPr>
            <p:nvPr/>
          </p:nvSpPr>
          <p:spPr bwMode="auto">
            <a:xfrm>
              <a:off x="703" y="1706"/>
              <a:ext cx="0" cy="12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Arc 147"/>
            <p:cNvSpPr>
              <a:spLocks/>
            </p:cNvSpPr>
            <p:nvPr/>
          </p:nvSpPr>
          <p:spPr bwMode="auto">
            <a:xfrm rot="10800000">
              <a:off x="637" y="1828"/>
              <a:ext cx="66" cy="60"/>
            </a:xfrm>
            <a:custGeom>
              <a:avLst/>
              <a:gdLst>
                <a:gd name="T0" fmla="*/ 0 w 43200"/>
                <a:gd name="T1" fmla="*/ 0 h 21916"/>
                <a:gd name="T2" fmla="*/ 0 w 43200"/>
                <a:gd name="T3" fmla="*/ 0 h 21916"/>
                <a:gd name="T4" fmla="*/ 0 w 43200"/>
                <a:gd name="T5" fmla="*/ 0 h 21916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916"/>
                <a:gd name="T11" fmla="*/ 43200 w 43200"/>
                <a:gd name="T12" fmla="*/ 21916 h 219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916" fill="none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1916" stroke="0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2" y="21915"/>
                  </a:ln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Arc 148"/>
            <p:cNvSpPr>
              <a:spLocks/>
            </p:cNvSpPr>
            <p:nvPr/>
          </p:nvSpPr>
          <p:spPr bwMode="auto">
            <a:xfrm>
              <a:off x="703" y="1645"/>
              <a:ext cx="66" cy="60"/>
            </a:xfrm>
            <a:custGeom>
              <a:avLst/>
              <a:gdLst>
                <a:gd name="T0" fmla="*/ 0 w 43200"/>
                <a:gd name="T1" fmla="*/ 0 h 21916"/>
                <a:gd name="T2" fmla="*/ 0 w 43200"/>
                <a:gd name="T3" fmla="*/ 0 h 21916"/>
                <a:gd name="T4" fmla="*/ 0 w 43200"/>
                <a:gd name="T5" fmla="*/ 0 h 21916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916"/>
                <a:gd name="T11" fmla="*/ 43200 w 43200"/>
                <a:gd name="T12" fmla="*/ 21916 h 219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916" fill="none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1916" stroke="0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2" y="21915"/>
                  </a:ln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Line 149"/>
            <p:cNvSpPr>
              <a:spLocks noChangeShapeType="1"/>
            </p:cNvSpPr>
            <p:nvPr/>
          </p:nvSpPr>
          <p:spPr bwMode="auto">
            <a:xfrm>
              <a:off x="637" y="1706"/>
              <a:ext cx="0" cy="12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Arc 150"/>
            <p:cNvSpPr>
              <a:spLocks/>
            </p:cNvSpPr>
            <p:nvPr/>
          </p:nvSpPr>
          <p:spPr bwMode="auto">
            <a:xfrm rot="10800000">
              <a:off x="769" y="1702"/>
              <a:ext cx="33" cy="59"/>
            </a:xfrm>
            <a:custGeom>
              <a:avLst/>
              <a:gdLst>
                <a:gd name="T0" fmla="*/ 0 w 21600"/>
                <a:gd name="T1" fmla="*/ 0 h 21597"/>
                <a:gd name="T2" fmla="*/ 0 w 21600"/>
                <a:gd name="T3" fmla="*/ 0 h 21597"/>
                <a:gd name="T4" fmla="*/ 0 w 21600"/>
                <a:gd name="T5" fmla="*/ 0 h 21597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7"/>
                <a:gd name="T11" fmla="*/ 21600 w 21600"/>
                <a:gd name="T12" fmla="*/ 21597 h 215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7" fill="none" extrusionOk="0">
                  <a:moveTo>
                    <a:pt x="384" y="0"/>
                  </a:moveTo>
                  <a:cubicBezTo>
                    <a:pt x="12162" y="210"/>
                    <a:pt x="21600" y="9817"/>
                    <a:pt x="21600" y="21597"/>
                  </a:cubicBezTo>
                </a:path>
                <a:path w="21600" h="21597" stroke="0" extrusionOk="0">
                  <a:moveTo>
                    <a:pt x="384" y="0"/>
                  </a:moveTo>
                  <a:cubicBezTo>
                    <a:pt x="12162" y="210"/>
                    <a:pt x="21600" y="9817"/>
                    <a:pt x="21600" y="21597"/>
                  </a:cubicBezTo>
                  <a:lnTo>
                    <a:pt x="0" y="21597"/>
                  </a:lnTo>
                  <a:lnTo>
                    <a:pt x="384" y="0"/>
                  </a:ln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Line 151"/>
            <p:cNvSpPr>
              <a:spLocks noChangeShapeType="1"/>
            </p:cNvSpPr>
            <p:nvPr/>
          </p:nvSpPr>
          <p:spPr bwMode="auto">
            <a:xfrm>
              <a:off x="800" y="1762"/>
              <a:ext cx="49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Line 152"/>
            <p:cNvSpPr>
              <a:spLocks noChangeShapeType="1"/>
            </p:cNvSpPr>
            <p:nvPr/>
          </p:nvSpPr>
          <p:spPr bwMode="auto">
            <a:xfrm>
              <a:off x="572" y="1706"/>
              <a:ext cx="0" cy="12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Arc 153"/>
            <p:cNvSpPr>
              <a:spLocks/>
            </p:cNvSpPr>
            <p:nvPr/>
          </p:nvSpPr>
          <p:spPr bwMode="auto">
            <a:xfrm rot="10800000">
              <a:off x="506" y="1828"/>
              <a:ext cx="66" cy="60"/>
            </a:xfrm>
            <a:custGeom>
              <a:avLst/>
              <a:gdLst>
                <a:gd name="T0" fmla="*/ 0 w 43200"/>
                <a:gd name="T1" fmla="*/ 0 h 21916"/>
                <a:gd name="T2" fmla="*/ 0 w 43200"/>
                <a:gd name="T3" fmla="*/ 0 h 21916"/>
                <a:gd name="T4" fmla="*/ 0 w 43200"/>
                <a:gd name="T5" fmla="*/ 0 h 21916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916"/>
                <a:gd name="T11" fmla="*/ 43200 w 43200"/>
                <a:gd name="T12" fmla="*/ 21916 h 219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916" fill="none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1916" stroke="0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2" y="21915"/>
                  </a:ln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Arc 154"/>
            <p:cNvSpPr>
              <a:spLocks/>
            </p:cNvSpPr>
            <p:nvPr/>
          </p:nvSpPr>
          <p:spPr bwMode="auto">
            <a:xfrm>
              <a:off x="572" y="1645"/>
              <a:ext cx="65" cy="60"/>
            </a:xfrm>
            <a:custGeom>
              <a:avLst/>
              <a:gdLst>
                <a:gd name="T0" fmla="*/ 0 w 43200"/>
                <a:gd name="T1" fmla="*/ 0 h 21916"/>
                <a:gd name="T2" fmla="*/ 0 w 43200"/>
                <a:gd name="T3" fmla="*/ 0 h 21916"/>
                <a:gd name="T4" fmla="*/ 0 w 43200"/>
                <a:gd name="T5" fmla="*/ 0 h 21916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916"/>
                <a:gd name="T11" fmla="*/ 43200 w 43200"/>
                <a:gd name="T12" fmla="*/ 21916 h 219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916" fill="none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1916" stroke="0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2" y="21915"/>
                  </a:ln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Line 155"/>
            <p:cNvSpPr>
              <a:spLocks noChangeShapeType="1"/>
            </p:cNvSpPr>
            <p:nvPr/>
          </p:nvSpPr>
          <p:spPr bwMode="auto">
            <a:xfrm>
              <a:off x="506" y="1706"/>
              <a:ext cx="0" cy="12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Arc 156"/>
            <p:cNvSpPr>
              <a:spLocks/>
            </p:cNvSpPr>
            <p:nvPr/>
          </p:nvSpPr>
          <p:spPr bwMode="auto">
            <a:xfrm>
              <a:off x="440" y="1645"/>
              <a:ext cx="66" cy="60"/>
            </a:xfrm>
            <a:custGeom>
              <a:avLst/>
              <a:gdLst>
                <a:gd name="T0" fmla="*/ 0 w 43200"/>
                <a:gd name="T1" fmla="*/ 0 h 21916"/>
                <a:gd name="T2" fmla="*/ 0 w 43200"/>
                <a:gd name="T3" fmla="*/ 0 h 21916"/>
                <a:gd name="T4" fmla="*/ 0 w 43200"/>
                <a:gd name="T5" fmla="*/ 0 h 21916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916"/>
                <a:gd name="T11" fmla="*/ 43200 w 43200"/>
                <a:gd name="T12" fmla="*/ 21916 h 219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916" fill="none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1916" stroke="0" extrusionOk="0">
                  <a:moveTo>
                    <a:pt x="2" y="21915"/>
                  </a:moveTo>
                  <a:cubicBezTo>
                    <a:pt x="0" y="21810"/>
                    <a:pt x="0" y="21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2" y="21915"/>
                  </a:ln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Line 157"/>
            <p:cNvSpPr>
              <a:spLocks noChangeShapeType="1"/>
            </p:cNvSpPr>
            <p:nvPr/>
          </p:nvSpPr>
          <p:spPr bwMode="auto">
            <a:xfrm>
              <a:off x="440" y="1706"/>
              <a:ext cx="0" cy="5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83" name="AutoShape 158"/>
          <p:cNvSpPr>
            <a:spLocks noChangeArrowheads="1"/>
          </p:cNvSpPr>
          <p:nvPr/>
        </p:nvSpPr>
        <p:spPr bwMode="auto">
          <a:xfrm>
            <a:off x="7150100" y="2093913"/>
            <a:ext cx="261938" cy="19685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>
            <a:lvl1pPr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en-US" sz="1600">
              <a:latin typeface="Verdana" pitchFamily="34" charset="0"/>
            </a:endParaRPr>
          </a:p>
        </p:txBody>
      </p:sp>
      <p:sp>
        <p:nvSpPr>
          <p:cNvPr id="36" name="Text Box 159"/>
          <p:cNvSpPr txBox="1">
            <a:spLocks noChangeArrowheads="1"/>
          </p:cNvSpPr>
          <p:nvPr/>
        </p:nvSpPr>
        <p:spPr bwMode="auto">
          <a:xfrm>
            <a:off x="6659563" y="2525713"/>
            <a:ext cx="1471612" cy="5715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4688" indent="-260350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036638" indent="-207963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50975" indent="-206375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66900" indent="-207963" defTabSz="82867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241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813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385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957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Z</a:t>
            </a:r>
            <a:r>
              <a:rPr 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s</a:t>
            </a:r>
            <a:r>
              <a:rPr 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 = R + i</a:t>
            </a:r>
            <a:r>
              <a:rPr lang="el-G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ω</a:t>
            </a:r>
            <a:r>
              <a:rPr 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L</a:t>
            </a:r>
          </a:p>
          <a:p>
            <a:pPr eaLnBrk="1" hangingPunct="1">
              <a:defRPr/>
            </a:pPr>
            <a:endParaRPr lang="en-US" sz="1600"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</p:txBody>
      </p:sp>
      <p:pic>
        <p:nvPicPr>
          <p:cNvPr id="3085" name="Picture 3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5" y="2859088"/>
            <a:ext cx="2662238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67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err="1" smtClean="0"/>
              <a:t>Hybrid</a:t>
            </a:r>
            <a:r>
              <a:rPr lang="nl-NL" dirty="0" smtClean="0"/>
              <a:t> </a:t>
            </a:r>
            <a:r>
              <a:rPr lang="nl-NL" dirty="0" err="1" smtClean="0"/>
              <a:t>KIDs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err="1" smtClean="0"/>
              <a:t>Photon</a:t>
            </a:r>
            <a:r>
              <a:rPr lang="nl-NL" dirty="0" smtClean="0"/>
              <a:t> </a:t>
            </a:r>
            <a:r>
              <a:rPr lang="nl-NL" dirty="0" err="1" smtClean="0"/>
              <a:t>noise</a:t>
            </a:r>
            <a:r>
              <a:rPr lang="nl-NL" dirty="0" smtClean="0"/>
              <a:t> </a:t>
            </a:r>
            <a:r>
              <a:rPr lang="nl-NL" dirty="0" err="1" smtClean="0"/>
              <a:t>limited</a:t>
            </a:r>
            <a:r>
              <a:rPr lang="nl-NL" dirty="0" smtClean="0"/>
              <a:t> at P&gt;100 </a:t>
            </a:r>
            <a:r>
              <a:rPr lang="nl-NL" dirty="0" err="1" smtClean="0"/>
              <a:t>fW</a:t>
            </a:r>
            <a:endParaRPr lang="nl-NL" dirty="0" smtClean="0"/>
          </a:p>
          <a:p>
            <a:pPr eaLnBrk="1" hangingPunct="1">
              <a:defRPr/>
            </a:pPr>
            <a:r>
              <a:rPr lang="nl-NL" dirty="0" smtClean="0"/>
              <a:t>APEX </a:t>
            </a:r>
            <a:r>
              <a:rPr lang="nl-NL" dirty="0" err="1" smtClean="0"/>
              <a:t>loading</a:t>
            </a:r>
            <a:r>
              <a:rPr lang="nl-NL" dirty="0" smtClean="0"/>
              <a:t>: 3-10 </a:t>
            </a:r>
            <a:r>
              <a:rPr lang="nl-NL" dirty="0" err="1" smtClean="0"/>
              <a:t>pW</a:t>
            </a:r>
            <a:endParaRPr lang="nl-NL" dirty="0" smtClean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56551E-CDBA-4371-B112-ACC9E6B91B4B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GB" smtClean="0"/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88" y="3357563"/>
            <a:ext cx="4344987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0" y="2266950"/>
            <a:ext cx="67278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57563"/>
            <a:ext cx="434657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270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348038" y="2349500"/>
            <a:ext cx="5795962" cy="230363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AMKID Specifications</a:t>
            </a:r>
          </a:p>
        </p:txBody>
      </p:sp>
      <p:grpSp>
        <p:nvGrpSpPr>
          <p:cNvPr id="5123" name="Group 23"/>
          <p:cNvGrpSpPr>
            <a:grpSpLocks/>
          </p:cNvGrpSpPr>
          <p:nvPr/>
        </p:nvGrpSpPr>
        <p:grpSpPr bwMode="auto">
          <a:xfrm>
            <a:off x="3348038" y="2349500"/>
            <a:ext cx="5761037" cy="2447925"/>
            <a:chOff x="2200" y="1389"/>
            <a:chExt cx="3538" cy="1451"/>
          </a:xfrm>
        </p:grpSpPr>
        <p:grpSp>
          <p:nvGrpSpPr>
            <p:cNvPr id="5125" name="Group 20"/>
            <p:cNvGrpSpPr>
              <a:grpSpLocks/>
            </p:cNvGrpSpPr>
            <p:nvPr/>
          </p:nvGrpSpPr>
          <p:grpSpPr bwMode="auto">
            <a:xfrm>
              <a:off x="2200" y="1389"/>
              <a:ext cx="3538" cy="1451"/>
              <a:chOff x="2207" y="1434"/>
              <a:chExt cx="3531" cy="1361"/>
            </a:xfrm>
          </p:grpSpPr>
          <p:pic>
            <p:nvPicPr>
              <p:cNvPr id="5130" name="Picture 16" descr="filter_stack_LFA_1mmpwv"/>
              <p:cNvPicPr>
                <a:picLocks noChangeAspect="1" noChangeArrowheads="1"/>
              </p:cNvPicPr>
              <p:nvPr/>
            </p:nvPicPr>
            <p:blipFill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7" y="1434"/>
                <a:ext cx="1943" cy="1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31" name="Picture 17" descr="filter_stack_HFA_03mmpwv"/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59" y="1434"/>
                <a:ext cx="1679" cy="1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26" name="Rectangle 21"/>
            <p:cNvSpPr>
              <a:spLocks noChangeArrowheads="1"/>
            </p:cNvSpPr>
            <p:nvPr/>
          </p:nvSpPr>
          <p:spPr bwMode="auto">
            <a:xfrm>
              <a:off x="3424" y="1661"/>
              <a:ext cx="363" cy="9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en-US"/>
            </a:p>
          </p:txBody>
        </p:sp>
        <p:sp>
          <p:nvSpPr>
            <p:cNvPr id="5127" name="Rectangle 22"/>
            <p:cNvSpPr>
              <a:spLocks noChangeArrowheads="1"/>
            </p:cNvSpPr>
            <p:nvPr/>
          </p:nvSpPr>
          <p:spPr bwMode="auto">
            <a:xfrm>
              <a:off x="5057" y="1661"/>
              <a:ext cx="363" cy="9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en-US"/>
            </a:p>
          </p:txBody>
        </p:sp>
        <p:sp>
          <p:nvSpPr>
            <p:cNvPr id="5128" name="Text Box 19"/>
            <p:cNvSpPr txBox="1">
              <a:spLocks noChangeArrowheads="1"/>
            </p:cNvSpPr>
            <p:nvPr/>
          </p:nvSpPr>
          <p:spPr bwMode="auto">
            <a:xfrm>
              <a:off x="4649" y="1479"/>
              <a:ext cx="544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>
                  <a:solidFill>
                    <a:schemeClr val="accent2"/>
                  </a:solidFill>
                  <a:latin typeface="Arial" charset="0"/>
                </a:rPr>
                <a:t>HFA</a:t>
              </a:r>
            </a:p>
          </p:txBody>
        </p:sp>
        <p:sp>
          <p:nvSpPr>
            <p:cNvPr id="5129" name="Text Box 18"/>
            <p:cNvSpPr txBox="1">
              <a:spLocks noChangeArrowheads="1"/>
            </p:cNvSpPr>
            <p:nvPr/>
          </p:nvSpPr>
          <p:spPr bwMode="auto">
            <a:xfrm>
              <a:off x="3016" y="1479"/>
              <a:ext cx="408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>
                  <a:solidFill>
                    <a:schemeClr val="accent2"/>
                  </a:solidFill>
                  <a:latin typeface="Arial" charset="0"/>
                </a:rPr>
                <a:t>LFA</a:t>
              </a:r>
            </a:p>
          </p:txBody>
        </p:sp>
      </p:grp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5496" y="836712"/>
            <a:ext cx="87852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dual color APEX direct detection camera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</a:rPr>
              <a:t>LFA:	347 GHz (  34 GHz width, from 330 to 364 GHz / HP width)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</a:rPr>
              <a:t>HFA:	850 GHz (100 GHz width, from 800 to 900 GHz / HP width)</a:t>
            </a:r>
          </a:p>
          <a:p>
            <a:pPr marL="342900" indent="-34290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squared field of view: &gt; 15 x 15 arcmin</a:t>
            </a:r>
            <a:r>
              <a:rPr lang="en-US" sz="2000" baseline="30000" dirty="0">
                <a:latin typeface="Arial" charset="0"/>
              </a:rPr>
              <a:t>2</a:t>
            </a:r>
          </a:p>
          <a:p>
            <a:pPr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defRPr/>
            </a:pPr>
            <a:endParaRPr lang="en-US" sz="1600" dirty="0">
              <a:latin typeface="Arial" charset="0"/>
            </a:endParaRPr>
          </a:p>
          <a:p>
            <a:pPr marL="342900" indent="-34290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number of pixels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</a:rPr>
              <a:t>pixel spacing 1 </a:t>
            </a:r>
            <a:r>
              <a:rPr lang="en-US" sz="1800" dirty="0" err="1">
                <a:latin typeface="Arial" charset="0"/>
              </a:rPr>
              <a:t>Fλ</a:t>
            </a:r>
            <a:endParaRPr lang="en-US" sz="1800" dirty="0">
              <a:latin typeface="Arial" charset="0"/>
            </a:endParaRPr>
          </a:p>
          <a:p>
            <a:pPr marL="742950" lvl="1" indent="-28575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</a:rPr>
              <a:t>hexagonal arrangement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  <a:sym typeface="Wingdings" pitchFamily="2" charset="2"/>
              </a:rPr>
              <a:t>      3520 pixel in LFA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  <a:sym typeface="Wingdings" pitchFamily="2" charset="2"/>
              </a:rPr>
              <a:t>    21600 pixel in HFA</a:t>
            </a:r>
            <a:br>
              <a:rPr lang="en-US" sz="1800" dirty="0">
                <a:latin typeface="Arial" charset="0"/>
                <a:sym typeface="Wingdings" pitchFamily="2" charset="2"/>
              </a:rPr>
            </a:br>
            <a:r>
              <a:rPr lang="en-US" sz="1600" dirty="0">
                <a:latin typeface="Arial" charset="0"/>
                <a:sym typeface="Wingdings" pitchFamily="2" charset="2"/>
              </a:rPr>
              <a:t> </a:t>
            </a:r>
          </a:p>
          <a:p>
            <a:pPr marL="342900" indent="-34290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detectors operating with sensitivities dominated by the sky background</a:t>
            </a:r>
          </a:p>
          <a:p>
            <a:pPr marL="342900" indent="-34290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good system stability that allows mapping of extended structures</a:t>
            </a:r>
          </a:p>
          <a:p>
            <a:pPr marL="342900" indent="-34290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cooling: 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</a:rPr>
              <a:t>two 4K pulse-tube closed cycle systems 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1800" dirty="0">
                <a:latin typeface="Arial" charset="0"/>
              </a:rPr>
              <a:t>He 10 sorption cooler (&lt;300 </a:t>
            </a:r>
            <a:r>
              <a:rPr lang="en-US" sz="1800" dirty="0" err="1">
                <a:latin typeface="Arial" charset="0"/>
              </a:rPr>
              <a:t>mK</a:t>
            </a:r>
            <a:r>
              <a:rPr lang="en-US" sz="1800" dirty="0">
                <a:latin typeface="Arial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7075" y="5692606"/>
            <a:ext cx="348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B0F0"/>
                </a:solidFill>
              </a:rPr>
              <a:t>MPIfR</a:t>
            </a:r>
            <a:r>
              <a:rPr lang="en-US" b="1" dirty="0" smtClean="0">
                <a:solidFill>
                  <a:srgbClr val="00B0F0"/>
                </a:solidFill>
              </a:rPr>
              <a:t>, SRON, NOVA, TUD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2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83EBE-7E55-4CA0-9B7F-DC80B73B7544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8821"/>
            <a:ext cx="8272344" cy="62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06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sensitivities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83EBE-7E55-4CA0-9B7F-DC80B73B7544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  <p:pic>
        <p:nvPicPr>
          <p:cNvPr id="2050" name="Picture 2" descr="C:\download\mapping_speed_area-1deg_sigma-10mJy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6" y="1124744"/>
            <a:ext cx="907100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5949280"/>
            <a:ext cx="169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/>
              <a:t>S</a:t>
            </a:r>
            <a:r>
              <a:rPr lang="en-US" dirty="0" err="1" smtClean="0"/>
              <a:t>ybthorpe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3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Optics layout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77" b="3560"/>
          <a:stretch>
            <a:fillRect/>
          </a:stretch>
        </p:blipFill>
        <p:spPr bwMode="auto">
          <a:xfrm>
            <a:off x="323850" y="2708920"/>
            <a:ext cx="8670925" cy="391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785225" cy="19446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600" smtClean="0"/>
              <a:t>dominated by the space available within the APEX Cassegrain cabin</a:t>
            </a:r>
          </a:p>
          <a:p>
            <a:pPr>
              <a:lnSpc>
                <a:spcPct val="80000"/>
              </a:lnSpc>
            </a:pPr>
            <a:r>
              <a:rPr lang="en-US" altLang="en-US" sz="1600" smtClean="0"/>
              <a:t>fully reflective optics </a:t>
            </a:r>
            <a:r>
              <a:rPr lang="en-US" altLang="en-US" sz="1600" smtClean="0">
                <a:sym typeface="Wingdings" pitchFamily="2" charset="2"/>
              </a:rPr>
              <a:t> no losses due to imperfect anti-reflection coating and absorption</a:t>
            </a:r>
            <a:endParaRPr lang="en-US" altLang="en-US" sz="1600" smtClean="0"/>
          </a:p>
          <a:p>
            <a:pPr>
              <a:lnSpc>
                <a:spcPct val="80000"/>
              </a:lnSpc>
            </a:pPr>
            <a:r>
              <a:rPr lang="en-US" altLang="en-US" sz="1600" smtClean="0"/>
              <a:t>four imaging mirrors (M3, M4, M5 und M6)</a:t>
            </a:r>
          </a:p>
          <a:p>
            <a:pPr>
              <a:lnSpc>
                <a:spcPct val="80000"/>
              </a:lnSpc>
            </a:pPr>
            <a:r>
              <a:rPr lang="en-US" altLang="en-US" sz="1600" smtClean="0"/>
              <a:t>two “flat” mirrors (FM1 und FM2)</a:t>
            </a:r>
          </a:p>
          <a:p>
            <a:pPr lvl="1">
              <a:lnSpc>
                <a:spcPct val="80000"/>
              </a:lnSpc>
            </a:pPr>
            <a:r>
              <a:rPr lang="en-US" altLang="en-US" sz="1400" smtClean="0"/>
              <a:t>FM2 is used to compensate for aberration („glasses“ for the dewar-optics) and therefore has also a slightly structured surface.</a:t>
            </a:r>
          </a:p>
          <a:p>
            <a:pPr>
              <a:lnSpc>
                <a:spcPct val="80000"/>
              </a:lnSpc>
            </a:pPr>
            <a:r>
              <a:rPr lang="en-US" altLang="en-US" sz="1600" smtClean="0"/>
              <a:t>magnification : ~ 4</a:t>
            </a:r>
          </a:p>
          <a:p>
            <a:pPr>
              <a:lnSpc>
                <a:spcPct val="80000"/>
              </a:lnSpc>
            </a:pPr>
            <a:r>
              <a:rPr lang="en-US" altLang="en-US" sz="1600" smtClean="0"/>
              <a:t>size of the  dewar-window: approx. 150 x 150 mm</a:t>
            </a:r>
            <a:r>
              <a:rPr lang="en-US" altLang="en-US" sz="1600" baseline="3000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5782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6" descr="Beams-warm_neu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16013"/>
            <a:ext cx="615632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chemeClr val="tx1"/>
                </a:solidFill>
              </a:rPr>
              <a:t>cabin layout</a:t>
            </a:r>
            <a:endParaRPr lang="de-DE" altLang="en-US" smtClean="0">
              <a:solidFill>
                <a:schemeClr val="tx1"/>
              </a:solidFill>
            </a:endParaRPr>
          </a:p>
        </p:txBody>
      </p:sp>
      <p:sp>
        <p:nvSpPr>
          <p:cNvPr id="12292" name="Textfeld 26"/>
          <p:cNvSpPr txBox="1">
            <a:spLocks noChangeArrowheads="1"/>
          </p:cNvSpPr>
          <p:nvPr/>
        </p:nvSpPr>
        <p:spPr bwMode="auto">
          <a:xfrm>
            <a:off x="2627313" y="1052513"/>
            <a:ext cx="17287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beam-path</a:t>
            </a:r>
          </a:p>
        </p:txBody>
      </p:sp>
      <p:sp>
        <p:nvSpPr>
          <p:cNvPr id="12293" name="Textfeld 33"/>
          <p:cNvSpPr txBox="1">
            <a:spLocks noChangeArrowheads="1"/>
          </p:cNvSpPr>
          <p:nvPr/>
        </p:nvSpPr>
        <p:spPr bwMode="auto">
          <a:xfrm>
            <a:off x="4500563" y="5589588"/>
            <a:ext cx="755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chemeClr val="accent2"/>
                </a:solidFill>
                <a:latin typeface="Arial" charset="0"/>
              </a:rPr>
              <a:t>M3</a:t>
            </a:r>
          </a:p>
        </p:txBody>
      </p:sp>
      <p:sp>
        <p:nvSpPr>
          <p:cNvPr id="12294" name="Textfeld 34"/>
          <p:cNvSpPr txBox="1">
            <a:spLocks noChangeArrowheads="1"/>
          </p:cNvSpPr>
          <p:nvPr/>
        </p:nvSpPr>
        <p:spPr bwMode="auto">
          <a:xfrm>
            <a:off x="3995738" y="1539875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2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telescope Focal-plane</a:t>
            </a:r>
          </a:p>
        </p:txBody>
      </p:sp>
      <p:pic>
        <p:nvPicPr>
          <p:cNvPr id="12295" name="Picture 10" descr="A-MKID-Zusammenbau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7663" y="2382838"/>
            <a:ext cx="3897312" cy="370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 Box 27"/>
          <p:cNvSpPr txBox="1">
            <a:spLocks noChangeArrowheads="1"/>
          </p:cNvSpPr>
          <p:nvPr/>
        </p:nvSpPr>
        <p:spPr bwMode="auto">
          <a:xfrm>
            <a:off x="6759575" y="4048125"/>
            <a:ext cx="1368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>
                <a:solidFill>
                  <a:srgbClr val="FFFF66"/>
                </a:solidFill>
                <a:latin typeface="Arial" charset="0"/>
              </a:rPr>
              <a:t>1250 mm</a:t>
            </a:r>
          </a:p>
        </p:txBody>
      </p:sp>
      <p:sp>
        <p:nvSpPr>
          <p:cNvPr id="12297" name="Textfeld 33"/>
          <p:cNvSpPr txBox="1">
            <a:spLocks noChangeArrowheads="1"/>
          </p:cNvSpPr>
          <p:nvPr/>
        </p:nvSpPr>
        <p:spPr bwMode="auto">
          <a:xfrm>
            <a:off x="5148263" y="1916113"/>
            <a:ext cx="755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chemeClr val="accent2"/>
                </a:solidFill>
                <a:latin typeface="Arial" charset="0"/>
              </a:rPr>
              <a:t>FM1</a:t>
            </a:r>
          </a:p>
        </p:txBody>
      </p:sp>
      <p:sp>
        <p:nvSpPr>
          <p:cNvPr id="12298" name="Textfeld 33"/>
          <p:cNvSpPr txBox="1">
            <a:spLocks noChangeArrowheads="1"/>
          </p:cNvSpPr>
          <p:nvPr/>
        </p:nvSpPr>
        <p:spPr bwMode="auto">
          <a:xfrm>
            <a:off x="1619250" y="6165850"/>
            <a:ext cx="755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chemeClr val="accent2"/>
                </a:solidFill>
                <a:latin typeface="Arial" charset="0"/>
              </a:rPr>
              <a:t>FM2</a:t>
            </a:r>
          </a:p>
        </p:txBody>
      </p:sp>
      <p:sp>
        <p:nvSpPr>
          <p:cNvPr id="12299" name="Textfeld 33"/>
          <p:cNvSpPr txBox="1">
            <a:spLocks noChangeArrowheads="1"/>
          </p:cNvSpPr>
          <p:nvPr/>
        </p:nvSpPr>
        <p:spPr bwMode="auto">
          <a:xfrm>
            <a:off x="971550" y="6237288"/>
            <a:ext cx="755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chemeClr val="accent2"/>
                </a:solidFill>
                <a:latin typeface="Arial" charset="0"/>
              </a:rPr>
              <a:t>M4</a:t>
            </a:r>
          </a:p>
        </p:txBody>
      </p:sp>
      <p:sp>
        <p:nvSpPr>
          <p:cNvPr id="12300" name="Textfeld 33"/>
          <p:cNvSpPr txBox="1">
            <a:spLocks noChangeArrowheads="1"/>
          </p:cNvSpPr>
          <p:nvPr/>
        </p:nvSpPr>
        <p:spPr bwMode="auto">
          <a:xfrm>
            <a:off x="107950" y="1052513"/>
            <a:ext cx="14398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chemeClr val="accent2"/>
                </a:solidFill>
                <a:latin typeface="Arial" charset="0"/>
              </a:rPr>
              <a:t>8-channel readout</a:t>
            </a:r>
          </a:p>
        </p:txBody>
      </p:sp>
      <p:sp>
        <p:nvSpPr>
          <p:cNvPr id="12301" name="Textfeld 33"/>
          <p:cNvSpPr txBox="1">
            <a:spLocks noChangeArrowheads="1"/>
          </p:cNvSpPr>
          <p:nvPr/>
        </p:nvSpPr>
        <p:spPr bwMode="auto">
          <a:xfrm>
            <a:off x="3203575" y="5876925"/>
            <a:ext cx="2808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temperature monitoring</a:t>
            </a:r>
          </a:p>
        </p:txBody>
      </p:sp>
      <p:sp>
        <p:nvSpPr>
          <p:cNvPr id="12302" name="Line 32"/>
          <p:cNvSpPr>
            <a:spLocks noChangeShapeType="1"/>
          </p:cNvSpPr>
          <p:nvPr/>
        </p:nvSpPr>
        <p:spPr bwMode="auto">
          <a:xfrm flipH="1" flipV="1">
            <a:off x="827088" y="4724400"/>
            <a:ext cx="431800" cy="15128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3" name="Line 33"/>
          <p:cNvSpPr>
            <a:spLocks noChangeShapeType="1"/>
          </p:cNvSpPr>
          <p:nvPr/>
        </p:nvSpPr>
        <p:spPr bwMode="auto">
          <a:xfrm flipH="1" flipV="1">
            <a:off x="1547813" y="5373688"/>
            <a:ext cx="215900" cy="863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4" name="Line 34"/>
          <p:cNvSpPr>
            <a:spLocks noChangeShapeType="1"/>
          </p:cNvSpPr>
          <p:nvPr/>
        </p:nvSpPr>
        <p:spPr bwMode="auto">
          <a:xfrm flipH="1" flipV="1">
            <a:off x="2376488" y="5356225"/>
            <a:ext cx="1331912" cy="5937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5" name="Line 36"/>
          <p:cNvSpPr>
            <a:spLocks noChangeShapeType="1"/>
          </p:cNvSpPr>
          <p:nvPr/>
        </p:nvSpPr>
        <p:spPr bwMode="auto">
          <a:xfrm flipH="1">
            <a:off x="2843213" y="1412875"/>
            <a:ext cx="504825" cy="20161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6" name="Line 37"/>
          <p:cNvSpPr>
            <a:spLocks noChangeShapeType="1"/>
          </p:cNvSpPr>
          <p:nvPr/>
        </p:nvSpPr>
        <p:spPr bwMode="auto">
          <a:xfrm flipH="1" flipV="1">
            <a:off x="3635375" y="5373688"/>
            <a:ext cx="936625" cy="3603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7" name="Line 38"/>
          <p:cNvSpPr>
            <a:spLocks noChangeShapeType="1"/>
          </p:cNvSpPr>
          <p:nvPr/>
        </p:nvSpPr>
        <p:spPr bwMode="auto">
          <a:xfrm flipH="1">
            <a:off x="4859338" y="2205038"/>
            <a:ext cx="504825" cy="431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8" name="Line 39"/>
          <p:cNvSpPr>
            <a:spLocks noChangeShapeType="1"/>
          </p:cNvSpPr>
          <p:nvPr/>
        </p:nvSpPr>
        <p:spPr bwMode="auto">
          <a:xfrm flipH="1">
            <a:off x="3635375" y="1844675"/>
            <a:ext cx="1296988" cy="6477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9" name="Line 40"/>
          <p:cNvSpPr>
            <a:spLocks noChangeShapeType="1"/>
          </p:cNvSpPr>
          <p:nvPr/>
        </p:nvSpPr>
        <p:spPr bwMode="auto">
          <a:xfrm>
            <a:off x="900113" y="1700213"/>
            <a:ext cx="142875" cy="7207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10" name="Line 41"/>
          <p:cNvSpPr>
            <a:spLocks noChangeShapeType="1"/>
          </p:cNvSpPr>
          <p:nvPr/>
        </p:nvSpPr>
        <p:spPr bwMode="auto">
          <a:xfrm flipH="1">
            <a:off x="647700" y="1700213"/>
            <a:ext cx="252413" cy="344011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11" name="Line 42"/>
          <p:cNvSpPr>
            <a:spLocks noChangeShapeType="1"/>
          </p:cNvSpPr>
          <p:nvPr/>
        </p:nvSpPr>
        <p:spPr bwMode="auto">
          <a:xfrm>
            <a:off x="900113" y="1700213"/>
            <a:ext cx="863600" cy="4333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12" name="Textfeld 33"/>
          <p:cNvSpPr txBox="1">
            <a:spLocks noChangeArrowheads="1"/>
          </p:cNvSpPr>
          <p:nvPr/>
        </p:nvSpPr>
        <p:spPr bwMode="auto">
          <a:xfrm>
            <a:off x="2484438" y="6165850"/>
            <a:ext cx="2663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IF power supply</a:t>
            </a:r>
          </a:p>
        </p:txBody>
      </p:sp>
      <p:sp>
        <p:nvSpPr>
          <p:cNvPr id="12313" name="Line 48"/>
          <p:cNvSpPr>
            <a:spLocks noChangeShapeType="1"/>
          </p:cNvSpPr>
          <p:nvPr/>
        </p:nvSpPr>
        <p:spPr bwMode="auto">
          <a:xfrm flipH="1" flipV="1">
            <a:off x="1979613" y="5734050"/>
            <a:ext cx="1008062" cy="5032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14" name="Textfeld 33"/>
          <p:cNvSpPr txBox="1">
            <a:spLocks noChangeArrowheads="1"/>
          </p:cNvSpPr>
          <p:nvPr/>
        </p:nvSpPr>
        <p:spPr bwMode="auto">
          <a:xfrm>
            <a:off x="7875588" y="2562225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window</a:t>
            </a:r>
          </a:p>
        </p:txBody>
      </p:sp>
      <p:sp>
        <p:nvSpPr>
          <p:cNvPr id="12315" name="Textfeld 33"/>
          <p:cNvSpPr txBox="1">
            <a:spLocks noChangeArrowheads="1"/>
          </p:cNvSpPr>
          <p:nvPr/>
        </p:nvSpPr>
        <p:spPr bwMode="auto">
          <a:xfrm>
            <a:off x="6372225" y="1951038"/>
            <a:ext cx="2727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baffling structure (4K)</a:t>
            </a:r>
          </a:p>
        </p:txBody>
      </p:sp>
      <p:sp>
        <p:nvSpPr>
          <p:cNvPr id="12316" name="Textfeld 33"/>
          <p:cNvSpPr txBox="1">
            <a:spLocks noChangeArrowheads="1"/>
          </p:cNvSpPr>
          <p:nvPr/>
        </p:nvSpPr>
        <p:spPr bwMode="auto">
          <a:xfrm>
            <a:off x="5003800" y="5119688"/>
            <a:ext cx="15128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pulse-tube cooler</a:t>
            </a:r>
          </a:p>
        </p:txBody>
      </p:sp>
      <p:sp>
        <p:nvSpPr>
          <p:cNvPr id="12317" name="Textfeld 33"/>
          <p:cNvSpPr txBox="1">
            <a:spLocks noChangeArrowheads="1"/>
          </p:cNvSpPr>
          <p:nvPr/>
        </p:nvSpPr>
        <p:spPr bwMode="auto">
          <a:xfrm>
            <a:off x="6148388" y="6127750"/>
            <a:ext cx="1512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chemeClr val="accent2"/>
                </a:solidFill>
                <a:latin typeface="Arial" charset="0"/>
              </a:rPr>
              <a:t>H10 cooler</a:t>
            </a:r>
          </a:p>
        </p:txBody>
      </p:sp>
      <p:sp>
        <p:nvSpPr>
          <p:cNvPr id="12318" name="Line 54"/>
          <p:cNvSpPr>
            <a:spLocks noChangeShapeType="1"/>
          </p:cNvSpPr>
          <p:nvPr/>
        </p:nvSpPr>
        <p:spPr bwMode="auto">
          <a:xfrm flipH="1">
            <a:off x="7156450" y="2311400"/>
            <a:ext cx="142875" cy="9366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19" name="Line 55"/>
          <p:cNvSpPr>
            <a:spLocks noChangeShapeType="1"/>
          </p:cNvSpPr>
          <p:nvPr/>
        </p:nvSpPr>
        <p:spPr bwMode="auto">
          <a:xfrm flipH="1">
            <a:off x="7659688" y="2743200"/>
            <a:ext cx="288925" cy="714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0" name="Line 56"/>
          <p:cNvSpPr>
            <a:spLocks noChangeShapeType="1"/>
          </p:cNvSpPr>
          <p:nvPr/>
        </p:nvSpPr>
        <p:spPr bwMode="auto">
          <a:xfrm flipV="1">
            <a:off x="6075363" y="5480050"/>
            <a:ext cx="7207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1" name="Line 57"/>
          <p:cNvSpPr>
            <a:spLocks noChangeShapeType="1"/>
          </p:cNvSpPr>
          <p:nvPr/>
        </p:nvSpPr>
        <p:spPr bwMode="auto">
          <a:xfrm flipV="1">
            <a:off x="7011988" y="5551488"/>
            <a:ext cx="647700" cy="6477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2" name="Line 58"/>
          <p:cNvSpPr>
            <a:spLocks noChangeShapeType="1"/>
          </p:cNvSpPr>
          <p:nvPr/>
        </p:nvSpPr>
        <p:spPr bwMode="auto">
          <a:xfrm flipH="1" flipV="1">
            <a:off x="8020050" y="5335588"/>
            <a:ext cx="360363" cy="7921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3" name="Textfeld 33"/>
          <p:cNvSpPr txBox="1">
            <a:spLocks noChangeArrowheads="1"/>
          </p:cNvSpPr>
          <p:nvPr/>
        </p:nvSpPr>
        <p:spPr bwMode="auto">
          <a:xfrm>
            <a:off x="7804150" y="6056313"/>
            <a:ext cx="1276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detectors</a:t>
            </a:r>
          </a:p>
        </p:txBody>
      </p:sp>
      <p:sp>
        <p:nvSpPr>
          <p:cNvPr id="12324" name="Line 26"/>
          <p:cNvSpPr>
            <a:spLocks noChangeShapeType="1"/>
          </p:cNvSpPr>
          <p:nvPr/>
        </p:nvSpPr>
        <p:spPr bwMode="auto">
          <a:xfrm>
            <a:off x="5607050" y="3975100"/>
            <a:ext cx="3313113" cy="0"/>
          </a:xfrm>
          <a:prstGeom prst="line">
            <a:avLst/>
          </a:prstGeom>
          <a:noFill/>
          <a:ln w="19050">
            <a:solidFill>
              <a:srgbClr val="FFFF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5" name="Textfeld 33"/>
          <p:cNvSpPr txBox="1">
            <a:spLocks noChangeArrowheads="1"/>
          </p:cNvSpPr>
          <p:nvPr/>
        </p:nvSpPr>
        <p:spPr bwMode="auto">
          <a:xfrm>
            <a:off x="5211763" y="4543425"/>
            <a:ext cx="755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chemeClr val="accent2"/>
                </a:solidFill>
                <a:latin typeface="Arial" charset="0"/>
              </a:rPr>
              <a:t>M5</a:t>
            </a:r>
          </a:p>
        </p:txBody>
      </p:sp>
      <p:sp>
        <p:nvSpPr>
          <p:cNvPr id="12326" name="Textfeld 33"/>
          <p:cNvSpPr txBox="1">
            <a:spLocks noChangeArrowheads="1"/>
          </p:cNvSpPr>
          <p:nvPr/>
        </p:nvSpPr>
        <p:spPr bwMode="auto">
          <a:xfrm>
            <a:off x="8523288" y="3030538"/>
            <a:ext cx="576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chemeClr val="accent2"/>
                </a:solidFill>
                <a:latin typeface="Arial" charset="0"/>
              </a:rPr>
              <a:t>M6</a:t>
            </a:r>
          </a:p>
        </p:txBody>
      </p:sp>
      <p:sp>
        <p:nvSpPr>
          <p:cNvPr id="12327" name="Line 62"/>
          <p:cNvSpPr>
            <a:spLocks noChangeShapeType="1"/>
          </p:cNvSpPr>
          <p:nvPr/>
        </p:nvSpPr>
        <p:spPr bwMode="auto">
          <a:xfrm flipV="1">
            <a:off x="5643563" y="4183063"/>
            <a:ext cx="431800" cy="431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8" name="Line 63"/>
          <p:cNvSpPr>
            <a:spLocks noChangeShapeType="1"/>
          </p:cNvSpPr>
          <p:nvPr/>
        </p:nvSpPr>
        <p:spPr bwMode="auto">
          <a:xfrm flipH="1">
            <a:off x="8451850" y="3390900"/>
            <a:ext cx="287338" cy="431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formation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084B2F-6AE4-4355-9AAD-290278FDA96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9" y="764704"/>
            <a:ext cx="8705810" cy="5152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23928" y="6108320"/>
            <a:ext cx="3329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much </a:t>
            </a:r>
            <a:r>
              <a:rPr lang="en-US" dirty="0" err="1" smtClean="0"/>
              <a:t>much</a:t>
            </a:r>
            <a:r>
              <a:rPr lang="en-US" dirty="0" smtClean="0"/>
              <a:t>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83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He7_cryostat6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844675"/>
            <a:ext cx="2773363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1008063"/>
            <a:r>
              <a:rPr lang="en-US" altLang="en-US" dirty="0" smtClean="0"/>
              <a:t>Concept prove at APEX</a:t>
            </a:r>
          </a:p>
        </p:txBody>
      </p:sp>
      <p:grpSp>
        <p:nvGrpSpPr>
          <p:cNvPr id="4100" name="Group 19"/>
          <p:cNvGrpSpPr>
            <a:grpSpLocks/>
          </p:cNvGrpSpPr>
          <p:nvPr/>
        </p:nvGrpSpPr>
        <p:grpSpPr bwMode="auto">
          <a:xfrm>
            <a:off x="2627313" y="3822700"/>
            <a:ext cx="3241675" cy="2744788"/>
            <a:chOff x="2109" y="643"/>
            <a:chExt cx="2141" cy="1828"/>
          </a:xfrm>
        </p:grpSpPr>
        <p:pic>
          <p:nvPicPr>
            <p:cNvPr id="4110" name="Picture 4" descr="PKS0537-441-mkid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5" y="672"/>
              <a:ext cx="2095" cy="1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7"/>
            <p:cNvSpPr txBox="1">
              <a:spLocks noChangeArrowheads="1"/>
            </p:cNvSpPr>
            <p:nvPr/>
          </p:nvSpPr>
          <p:spPr bwMode="auto">
            <a:xfrm>
              <a:off x="2109" y="643"/>
              <a:ext cx="823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100">
                  <a:solidFill>
                    <a:schemeClr val="bg1"/>
                  </a:solidFill>
                  <a:latin typeface="Arial" charset="0"/>
                </a:rPr>
                <a:t>PKS0537-441</a:t>
              </a:r>
            </a:p>
          </p:txBody>
        </p:sp>
      </p:grpSp>
      <p:grpSp>
        <p:nvGrpSpPr>
          <p:cNvPr id="4101" name="Group 20"/>
          <p:cNvGrpSpPr>
            <a:grpSpLocks/>
          </p:cNvGrpSpPr>
          <p:nvPr/>
        </p:nvGrpSpPr>
        <p:grpSpPr bwMode="auto">
          <a:xfrm>
            <a:off x="5938838" y="3860800"/>
            <a:ext cx="3135312" cy="2714625"/>
            <a:chOff x="1948" y="2411"/>
            <a:chExt cx="1975" cy="1710"/>
          </a:xfrm>
        </p:grpSpPr>
        <p:pic>
          <p:nvPicPr>
            <p:cNvPr id="4108" name="Picture 5" descr="PMNJ0210-mkid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8" y="2415"/>
              <a:ext cx="1975" cy="1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8"/>
            <p:cNvSpPr txBox="1">
              <a:spLocks noChangeArrowheads="1"/>
            </p:cNvSpPr>
            <p:nvPr/>
          </p:nvSpPr>
          <p:spPr bwMode="auto">
            <a:xfrm>
              <a:off x="1950" y="2411"/>
              <a:ext cx="65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100">
                  <a:solidFill>
                    <a:schemeClr val="bg1"/>
                  </a:solidFill>
                  <a:latin typeface="Arial" charset="0"/>
                </a:rPr>
                <a:t>PMNJ0210</a:t>
              </a:r>
            </a:p>
          </p:txBody>
        </p:sp>
      </p:grpSp>
      <p:grpSp>
        <p:nvGrpSpPr>
          <p:cNvPr id="4102" name="Group 18"/>
          <p:cNvGrpSpPr>
            <a:grpSpLocks/>
          </p:cNvGrpSpPr>
          <p:nvPr/>
        </p:nvGrpSpPr>
        <p:grpSpPr bwMode="auto">
          <a:xfrm>
            <a:off x="5867400" y="1016000"/>
            <a:ext cx="3243263" cy="2773363"/>
            <a:chOff x="22" y="688"/>
            <a:chExt cx="2047" cy="1790"/>
          </a:xfrm>
        </p:grpSpPr>
        <p:pic>
          <p:nvPicPr>
            <p:cNvPr id="4106" name="Picture 3" descr="J2253+161-mkid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" y="695"/>
              <a:ext cx="2014" cy="1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9"/>
            <p:cNvSpPr txBox="1">
              <a:spLocks noChangeArrowheads="1"/>
            </p:cNvSpPr>
            <p:nvPr/>
          </p:nvSpPr>
          <p:spPr bwMode="auto">
            <a:xfrm>
              <a:off x="22" y="688"/>
              <a:ext cx="659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100">
                  <a:solidFill>
                    <a:schemeClr val="bg1"/>
                  </a:solidFill>
                  <a:latin typeface="Arial" charset="0"/>
                </a:rPr>
                <a:t>J2253+161</a:t>
              </a:r>
            </a:p>
          </p:txBody>
        </p:sp>
      </p:grpSp>
      <p:grpSp>
        <p:nvGrpSpPr>
          <p:cNvPr id="4103" name="Group 17"/>
          <p:cNvGrpSpPr>
            <a:grpSpLocks/>
          </p:cNvGrpSpPr>
          <p:nvPr/>
        </p:nvGrpSpPr>
        <p:grpSpPr bwMode="auto">
          <a:xfrm>
            <a:off x="2987675" y="1171575"/>
            <a:ext cx="3168650" cy="2647951"/>
            <a:chOff x="1701" y="754"/>
            <a:chExt cx="1996" cy="1668"/>
          </a:xfrm>
        </p:grpSpPr>
        <p:sp>
          <p:nvSpPr>
            <p:cNvPr id="4104" name="Text Box 6"/>
            <p:cNvSpPr txBox="1">
              <a:spLocks noChangeArrowheads="1"/>
            </p:cNvSpPr>
            <p:nvPr/>
          </p:nvSpPr>
          <p:spPr bwMode="auto">
            <a:xfrm>
              <a:off x="1701" y="754"/>
              <a:ext cx="1996" cy="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867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400" dirty="0">
                  <a:latin typeface="Arial" charset="0"/>
                </a:rPr>
                <a:t>APEX test-camera @ 345GHz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Ø"/>
              </a:pPr>
              <a:r>
                <a:rPr lang="en-US" altLang="en-US" sz="1400" dirty="0">
                  <a:latin typeface="Arial" charset="0"/>
                </a:rPr>
                <a:t>wet-</a:t>
              </a:r>
              <a:r>
                <a:rPr lang="en-US" altLang="en-US" sz="1400" dirty="0" err="1">
                  <a:latin typeface="Arial" charset="0"/>
                </a:rPr>
                <a:t>dewar</a:t>
              </a:r>
              <a:endParaRPr lang="en-US" altLang="en-US" sz="1400" dirty="0">
                <a:latin typeface="Arial" charset="0"/>
              </a:endParaRPr>
            </a:p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Ø"/>
              </a:pPr>
              <a:r>
                <a:rPr lang="en-US" altLang="en-US" sz="1400" dirty="0">
                  <a:latin typeface="Arial" charset="0"/>
                </a:rPr>
                <a:t>He4+He3 cooler 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Ø"/>
              </a:pPr>
              <a:r>
                <a:rPr lang="en-US" altLang="en-US" sz="1400" dirty="0">
                  <a:latin typeface="Arial" charset="0"/>
                </a:rPr>
                <a:t>hold-time 24h @ 250 </a:t>
              </a:r>
              <a:r>
                <a:rPr lang="en-US" altLang="en-US" sz="1400" dirty="0" err="1">
                  <a:latin typeface="Arial" charset="0"/>
                </a:rPr>
                <a:t>mK</a:t>
              </a:r>
              <a:endParaRPr lang="en-US" altLang="en-US" sz="1400" dirty="0">
                <a:latin typeface="Arial" charset="0"/>
              </a:endParaRPr>
            </a:p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Ø"/>
              </a:pPr>
              <a:r>
                <a:rPr lang="en-US" altLang="en-US" sz="1400" dirty="0">
                  <a:latin typeface="Arial" charset="0"/>
                </a:rPr>
                <a:t>16 pixel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altLang="en-US" sz="1400" dirty="0">
                  <a:latin typeface="Arial" charset="0"/>
                </a:rPr>
                <a:t>results of one observing night in August 2011</a:t>
              </a:r>
              <a:br>
                <a:rPr lang="en-US" altLang="en-US" sz="1400" dirty="0">
                  <a:latin typeface="Arial" charset="0"/>
                </a:rPr>
              </a:br>
              <a:endParaRPr lang="en-US" altLang="en-US" sz="1400" dirty="0">
                <a:latin typeface="Arial" charset="0"/>
              </a:endParaRPr>
            </a:p>
            <a:p>
              <a:pPr eaLnBrk="1" hangingPunct="1">
                <a:spcBef>
                  <a:spcPct val="50000"/>
                </a:spcBef>
              </a:pPr>
              <a:r>
                <a:rPr lang="en-US" altLang="en-US" sz="1400" dirty="0">
                  <a:latin typeface="Arial" charset="0"/>
                </a:rPr>
                <a:t>mean sensitivity: 220 </a:t>
              </a:r>
              <a:r>
                <a:rPr lang="en-US" altLang="en-US" sz="1400" dirty="0" err="1">
                  <a:latin typeface="Arial" charset="0"/>
                </a:rPr>
                <a:t>mJy</a:t>
              </a:r>
              <a:r>
                <a:rPr lang="en-US" altLang="en-US" sz="1400" dirty="0">
                  <a:latin typeface="Arial" charset="0"/>
                </a:rPr>
                <a:t> </a:t>
              </a:r>
              <a:r>
                <a:rPr lang="en-US" altLang="en-US" sz="1400" dirty="0">
                  <a:latin typeface="Arial" charset="0"/>
                  <a:cs typeface="Arial" charset="0"/>
                </a:rPr>
                <a:t>√s</a:t>
              </a:r>
              <a:endParaRPr lang="en-US" altLang="en-US" sz="1400" dirty="0">
                <a:latin typeface="Arial" charset="0"/>
              </a:endParaRPr>
            </a:p>
            <a:p>
              <a:pPr eaLnBrk="1" hangingPunct="1">
                <a:spcBef>
                  <a:spcPct val="50000"/>
                </a:spcBef>
              </a:pPr>
              <a:endParaRPr lang="en-US" altLang="en-US" sz="1400" dirty="0">
                <a:latin typeface="Arial" charset="0"/>
              </a:endParaRPr>
            </a:p>
          </p:txBody>
        </p:sp>
        <p:sp>
          <p:nvSpPr>
            <p:cNvPr id="4105" name="Line 16"/>
            <p:cNvSpPr>
              <a:spLocks noChangeShapeType="1"/>
            </p:cNvSpPr>
            <p:nvPr/>
          </p:nvSpPr>
          <p:spPr bwMode="auto">
            <a:xfrm>
              <a:off x="3121" y="2047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398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6AAED5-0ABD-4863-BBB9-E3AE22BA7566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104"/>
            <a:ext cx="9145473" cy="685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146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 test cryostat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83EBE-7E55-4CA0-9B7F-DC80B73B7544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280920" cy="530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6124654"/>
            <a:ext cx="568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Started ~Oct 2012 – working June-July 2013…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4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Box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6AAED5-0ABD-4863-BBB9-E3AE22BA7566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  <p:pic>
        <p:nvPicPr>
          <p:cNvPr id="6146" name="Picture 2" descr="C:\Users\andrey\Documents\My Received Files\20140516_1156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8" r="22237"/>
          <a:stretch/>
        </p:blipFill>
        <p:spPr bwMode="auto">
          <a:xfrm rot="5400000">
            <a:off x="4829404" y="2638969"/>
            <a:ext cx="3245152" cy="421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000" y="324398"/>
            <a:ext cx="4211960" cy="279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990242" cy="531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1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83EBE-7E55-4CA0-9B7F-DC80B73B7544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3365"/>
            <a:ext cx="7768406" cy="559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85184"/>
            <a:ext cx="17716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890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DSC0193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049338"/>
            <a:ext cx="3671888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Final integration</a:t>
            </a:r>
          </a:p>
        </p:txBody>
      </p:sp>
      <p:pic>
        <p:nvPicPr>
          <p:cNvPr id="16388" name="Picture 4" descr="DSC0193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0963" y="1052513"/>
            <a:ext cx="5145087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DSC0193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267200"/>
            <a:ext cx="3025775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529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</a:t>
            </a:r>
            <a:r>
              <a:rPr lang="en-US" dirty="0" err="1" smtClean="0"/>
              <a:t>overvew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6AAED5-0ABD-4863-BBB9-E3AE22BA7566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  <p:pic>
        <p:nvPicPr>
          <p:cNvPr id="4" name="Picture 4" descr="DSC0195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24662"/>
            <a:ext cx="7416800" cy="554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5" descr="DSC0192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6114" y="3538860"/>
            <a:ext cx="3967886" cy="303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04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Tests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6AAED5-0ABD-4863-BBB9-E3AE22BA7566}" type="slidenum">
              <a:rPr lang="en-GB" smtClean="0"/>
              <a:pPr>
                <a:defRPr/>
              </a:pPr>
              <a:t>47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9"/>
          <a:stretch/>
        </p:blipFill>
        <p:spPr bwMode="auto">
          <a:xfrm>
            <a:off x="683568" y="903767"/>
            <a:ext cx="7848872" cy="532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2" y="5726328"/>
            <a:ext cx="14097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746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6AAED5-0ABD-4863-BBB9-E3AE22BA7566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  <p:pic>
        <p:nvPicPr>
          <p:cNvPr id="4" name="Picture 3" descr="pos_gortexfoil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2" t="4881" r="22364" b="7944"/>
          <a:stretch/>
        </p:blipFill>
        <p:spPr>
          <a:xfrm>
            <a:off x="21208" y="593156"/>
            <a:ext cx="6012160" cy="5710035"/>
          </a:xfrm>
          <a:prstGeom prst="rect">
            <a:avLst/>
          </a:prstGeom>
        </p:spPr>
      </p:pic>
      <p:pic>
        <p:nvPicPr>
          <p:cNvPr id="5" name="Picture 4" descr="gortexfoil_his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6" t="3789" r="8071" b="3021"/>
          <a:stretch/>
        </p:blipFill>
        <p:spPr>
          <a:xfrm>
            <a:off x="6063546" y="607988"/>
            <a:ext cx="3044958" cy="2498524"/>
          </a:xfrm>
          <a:prstGeom prst="rect">
            <a:avLst/>
          </a:prstGeom>
        </p:spPr>
      </p:pic>
      <p:pic>
        <p:nvPicPr>
          <p:cNvPr id="6" name="Picture 5" descr="pos_NEP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9" t="5667" r="26000" b="17009"/>
          <a:stretch/>
        </p:blipFill>
        <p:spPr>
          <a:xfrm>
            <a:off x="6063546" y="3172357"/>
            <a:ext cx="3044958" cy="3101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899428"/>
            <a:ext cx="1285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Responce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31234" y="3489835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NEP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9973" y="865922"/>
            <a:ext cx="1285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Responce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71696"/>
            <a:ext cx="3457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AIV on latest chips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6992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 descr="atlasgal-norm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91440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G_0096-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8425" y="1870075"/>
            <a:ext cx="35099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Outlook</a:t>
            </a:r>
          </a:p>
        </p:txBody>
      </p:sp>
      <p:sp>
        <p:nvSpPr>
          <p:cNvPr id="18436" name="Text Box 9"/>
          <p:cNvSpPr txBox="1">
            <a:spLocks noChangeArrowheads="1"/>
          </p:cNvSpPr>
          <p:nvPr/>
        </p:nvSpPr>
        <p:spPr bwMode="auto">
          <a:xfrm>
            <a:off x="179388" y="6092825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dirty="0" err="1">
                <a:latin typeface="Arial" charset="0"/>
                <a:cs typeface="Arial" charset="0"/>
              </a:rPr>
              <a:t>Atlasgal</a:t>
            </a:r>
            <a:endParaRPr lang="de-DE" altLang="en-US" dirty="0">
              <a:latin typeface="Arial" charset="0"/>
              <a:cs typeface="Arial" charset="0"/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9" y="1050925"/>
            <a:ext cx="8785100" cy="2594099"/>
          </a:xfrm>
          <a:solidFill>
            <a:schemeClr val="bg1">
              <a:alpha val="24000"/>
            </a:schemeClr>
          </a:solidFill>
        </p:spPr>
        <p:txBody>
          <a:bodyPr/>
          <a:lstStyle/>
          <a:p>
            <a:pPr>
              <a:lnSpc>
                <a:spcPct val="80000"/>
              </a:lnSpc>
              <a:buClr>
                <a:schemeClr val="accent2">
                  <a:lumMod val="40000"/>
                  <a:lumOff val="60000"/>
                </a:schemeClr>
              </a:buClr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installation at APEX in Nov/ Dec 2013 done</a:t>
            </a:r>
          </a:p>
          <a:p>
            <a:pPr>
              <a:lnSpc>
                <a:spcPct val="80000"/>
              </a:lnSpc>
              <a:buClr>
                <a:schemeClr val="accent2">
                  <a:lumMod val="40000"/>
                  <a:lumOff val="60000"/>
                </a:schemeClr>
              </a:buClr>
              <a:defRPr/>
            </a:pPr>
            <a:r>
              <a:rPr lang="en-US" b="1" dirty="0" smtClean="0">
                <a:solidFill>
                  <a:schemeClr val="tx1"/>
                </a:solidFill>
              </a:rPr>
              <a:t>Upgrade of chips 1 Jan - 26 May 2014 </a:t>
            </a:r>
            <a:r>
              <a:rPr lang="en-US" b="1" dirty="0" smtClean="0">
                <a:solidFill>
                  <a:schemeClr val="tx1"/>
                </a:solidFill>
              </a:rPr>
              <a:t>complete</a:t>
            </a:r>
            <a:endParaRPr lang="en-US" b="1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Clr>
                <a:schemeClr val="accent2">
                  <a:lumMod val="40000"/>
                  <a:lumOff val="60000"/>
                </a:schemeClr>
              </a:buClr>
              <a:defRPr/>
            </a:pPr>
            <a:r>
              <a:rPr lang="en-US" b="1" dirty="0" err="1" smtClean="0">
                <a:solidFill>
                  <a:schemeClr val="tx1"/>
                </a:solidFill>
              </a:rPr>
              <a:t>Commisioning</a:t>
            </a:r>
            <a:r>
              <a:rPr lang="en-US" b="1" dirty="0" smtClean="0">
                <a:solidFill>
                  <a:schemeClr val="tx1"/>
                </a:solidFill>
              </a:rPr>
              <a:t> / Science operations </a:t>
            </a:r>
            <a:r>
              <a:rPr lang="en-US" b="1" dirty="0" smtClean="0">
                <a:solidFill>
                  <a:schemeClr val="tx1"/>
                </a:solidFill>
              </a:rPr>
              <a:t>August/September </a:t>
            </a:r>
            <a:r>
              <a:rPr lang="en-US" b="1" dirty="0" smtClean="0">
                <a:solidFill>
                  <a:schemeClr val="tx1"/>
                </a:solidFill>
              </a:rPr>
              <a:t>2014</a:t>
            </a:r>
          </a:p>
          <a:p>
            <a:pPr>
              <a:lnSpc>
                <a:spcPct val="80000"/>
              </a:lnSpc>
              <a:buClr>
                <a:schemeClr val="accent2">
                  <a:lumMod val="40000"/>
                  <a:lumOff val="60000"/>
                </a:schemeClr>
              </a:buClr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Good science till 2017 </a:t>
            </a:r>
            <a:r>
              <a:rPr lang="en-US" sz="2000" b="1" dirty="0" smtClean="0">
                <a:solidFill>
                  <a:schemeClr val="tx1"/>
                </a:solidFill>
              </a:rPr>
              <a:t>inclusive</a:t>
            </a:r>
            <a:endParaRPr lang="en-US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87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E2D99-1FBD-4087-B970-CFD3FB71CC6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4034" name="Picture 2" descr="http://seeker401.files.wordpress.com/2011/10/55650610_alma_antenna_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280920" cy="663535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0"/>
            <a:ext cx="828092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Atakama</a:t>
            </a:r>
            <a:r>
              <a:rPr lang="en-US" dirty="0" smtClean="0">
                <a:solidFill>
                  <a:srgbClr val="000000"/>
                </a:solidFill>
              </a:rPr>
              <a:t> large millimeter </a:t>
            </a:r>
            <a:r>
              <a:rPr lang="en-US" dirty="0" err="1" smtClean="0">
                <a:solidFill>
                  <a:srgbClr val="000000"/>
                </a:solidFill>
              </a:rPr>
              <a:t>submillimeter</a:t>
            </a:r>
            <a:r>
              <a:rPr lang="en-US" dirty="0" smtClean="0">
                <a:solidFill>
                  <a:srgbClr val="000000"/>
                </a:solidFill>
              </a:rPr>
              <a:t> array (ALMA)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ALMA Frequency </a:t>
            </a:r>
            <a:r>
              <a:rPr lang="en-US" altLang="en-US" dirty="0" smtClean="0"/>
              <a:t>bands, </a:t>
            </a:r>
            <a:r>
              <a:rPr lang="en-US" altLang="en-US" dirty="0" err="1" smtClean="0"/>
              <a:t>athmosphere</a:t>
            </a:r>
            <a:endParaRPr lang="en-US" altLang="en-US" dirty="0"/>
          </a:p>
        </p:txBody>
      </p:sp>
      <p:pic>
        <p:nvPicPr>
          <p:cNvPr id="76803" name="Picture 3" descr="FreqBan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68413"/>
            <a:ext cx="8496300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07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ALMA project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chemeClr val="accent2"/>
                </a:solidFill>
              </a:rPr>
              <a:t>Initial project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Europe (</a:t>
            </a:r>
            <a:r>
              <a:rPr lang="en-US" altLang="en-US" sz="2000" dirty="0" err="1"/>
              <a:t>ESO+Spain</a:t>
            </a:r>
            <a:r>
              <a:rPr lang="en-US" altLang="en-US" sz="2000" dirty="0"/>
              <a:t>) + North America (</a:t>
            </a:r>
            <a:r>
              <a:rPr lang="en-US" altLang="en-US" sz="2000" dirty="0" err="1"/>
              <a:t>NRAO+Canada</a:t>
            </a:r>
            <a:r>
              <a:rPr lang="en-US" altLang="en-US" sz="2000" dirty="0"/>
              <a:t>) + Chile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 smtClean="0"/>
              <a:t>50 12-m </a:t>
            </a:r>
            <a:r>
              <a:rPr lang="en-US" altLang="en-US" sz="2000" dirty="0"/>
              <a:t>antennas at 5000-m in the </a:t>
            </a:r>
            <a:r>
              <a:rPr lang="en-GB" altLang="en-US" sz="2000" dirty="0">
                <a:solidFill>
                  <a:schemeClr val="tx2"/>
                </a:solidFill>
              </a:rPr>
              <a:t>Atacama desert in Chile</a:t>
            </a:r>
          </a:p>
          <a:p>
            <a:pPr lvl="1">
              <a:lnSpc>
                <a:spcPct val="80000"/>
              </a:lnSpc>
            </a:pPr>
            <a:r>
              <a:rPr lang="en-GB" altLang="en-US" sz="2000" dirty="0">
                <a:solidFill>
                  <a:schemeClr val="tx2"/>
                </a:solidFill>
              </a:rPr>
              <a:t>antenna baselines = 150 m to 18 km (reconfigurable)</a:t>
            </a:r>
          </a:p>
          <a:p>
            <a:pPr lvl="1">
              <a:lnSpc>
                <a:spcPct val="80000"/>
              </a:lnSpc>
            </a:pPr>
            <a:r>
              <a:rPr lang="en-GB" altLang="en-US" sz="2000" dirty="0">
                <a:solidFill>
                  <a:schemeClr val="tx2"/>
                </a:solidFill>
              </a:rPr>
              <a:t>4 receiver bands around 100, 250, 325, and 650 GHz (first light)</a:t>
            </a:r>
          </a:p>
          <a:p>
            <a:pPr lvl="2">
              <a:lnSpc>
                <a:spcPct val="80000"/>
              </a:lnSpc>
            </a:pPr>
            <a:r>
              <a:rPr lang="en-GB" altLang="en-US" sz="1800" dirty="0">
                <a:solidFill>
                  <a:schemeClr val="tx2"/>
                </a:solidFill>
              </a:rPr>
              <a:t>DSB/2SB receivers</a:t>
            </a:r>
          </a:p>
          <a:p>
            <a:pPr lvl="2">
              <a:lnSpc>
                <a:spcPct val="80000"/>
              </a:lnSpc>
            </a:pPr>
            <a:r>
              <a:rPr lang="en-GB" altLang="en-US" sz="1800" dirty="0">
                <a:solidFill>
                  <a:schemeClr val="tx2"/>
                </a:solidFill>
              </a:rPr>
              <a:t>Dual polarization</a:t>
            </a:r>
          </a:p>
          <a:p>
            <a:pPr lvl="2">
              <a:lnSpc>
                <a:spcPct val="80000"/>
              </a:lnSpc>
            </a:pPr>
            <a:r>
              <a:rPr lang="en-GB" altLang="en-US" sz="1800" dirty="0">
                <a:solidFill>
                  <a:schemeClr val="tx2"/>
                </a:solidFill>
              </a:rPr>
              <a:t>Wide band IF (4-12 GHz)</a:t>
            </a:r>
          </a:p>
          <a:p>
            <a:pPr lvl="2">
              <a:lnSpc>
                <a:spcPct val="80000"/>
              </a:lnSpc>
            </a:pPr>
            <a:r>
              <a:rPr lang="en-GB" altLang="en-US" sz="1800" dirty="0">
                <a:solidFill>
                  <a:schemeClr val="tx2"/>
                </a:solidFill>
              </a:rPr>
              <a:t>Cryogenic temperatures</a:t>
            </a:r>
          </a:p>
          <a:p>
            <a:pPr lvl="1">
              <a:lnSpc>
                <a:spcPct val="80000"/>
              </a:lnSpc>
            </a:pPr>
            <a:r>
              <a:rPr lang="en-GB" altLang="en-US" sz="2000" dirty="0">
                <a:solidFill>
                  <a:schemeClr val="tx2"/>
                </a:solidFill>
              </a:rPr>
              <a:t>possibility to expand to 10 bands over 30 GHz to 1 THz</a:t>
            </a:r>
          </a:p>
          <a:p>
            <a:pPr lvl="1">
              <a:lnSpc>
                <a:spcPct val="80000"/>
              </a:lnSpc>
            </a:pPr>
            <a:r>
              <a:rPr lang="en-GB" altLang="en-US" sz="2000" dirty="0">
                <a:solidFill>
                  <a:schemeClr val="tx2"/>
                </a:solidFill>
              </a:rPr>
              <a:t>Wide band IF (4-12 GHz) 6 Mb/s average data rates (60 Mb/s peak)</a:t>
            </a:r>
          </a:p>
          <a:p>
            <a:pPr>
              <a:lnSpc>
                <a:spcPct val="80000"/>
              </a:lnSpc>
            </a:pPr>
            <a:r>
              <a:rPr lang="en-GB" altLang="en-US" sz="2400" dirty="0">
                <a:solidFill>
                  <a:schemeClr val="accent2"/>
                </a:solidFill>
              </a:rPr>
              <a:t>After Japan has joined in 2004</a:t>
            </a:r>
          </a:p>
          <a:p>
            <a:pPr lvl="1">
              <a:lnSpc>
                <a:spcPct val="80000"/>
              </a:lnSpc>
            </a:pPr>
            <a:r>
              <a:rPr lang="en-GB" altLang="en-US" sz="2000" dirty="0">
                <a:solidFill>
                  <a:schemeClr val="tx2"/>
                </a:solidFill>
              </a:rPr>
              <a:t>additional 4 12-m + 12 7-m antennas (compact array)</a:t>
            </a:r>
          </a:p>
          <a:p>
            <a:pPr lvl="1">
              <a:lnSpc>
                <a:spcPct val="80000"/>
              </a:lnSpc>
            </a:pPr>
            <a:r>
              <a:rPr lang="en-GB" altLang="en-US" sz="2000" dirty="0">
                <a:solidFill>
                  <a:schemeClr val="tx2"/>
                </a:solidFill>
              </a:rPr>
              <a:t>additional </a:t>
            </a:r>
            <a:r>
              <a:rPr lang="en-GB" altLang="en-US" sz="2000" dirty="0" err="1">
                <a:solidFill>
                  <a:schemeClr val="tx2"/>
                </a:solidFill>
              </a:rPr>
              <a:t>correlator</a:t>
            </a:r>
            <a:endParaRPr lang="en-GB" altLang="en-US" sz="2000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altLang="en-US" sz="2000" dirty="0">
                <a:solidFill>
                  <a:schemeClr val="tx2"/>
                </a:solidFill>
              </a:rPr>
              <a:t>receiver bands around 150 and 450 GHz (+ possibly 850 GHz)</a:t>
            </a:r>
            <a:endParaRPr lang="en-US" altLang="en-US" sz="2000" dirty="0">
              <a:solidFill>
                <a:schemeClr val="tx2"/>
              </a:solidFill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783827" y="2708920"/>
            <a:ext cx="36726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600" b="1" dirty="0" smtClean="0">
                <a:solidFill>
                  <a:schemeClr val="folHlink"/>
                </a:solidFill>
              </a:rPr>
              <a:t>1200 </a:t>
            </a:r>
            <a:r>
              <a:rPr lang="en-US" altLang="en-US" sz="3600" b="1" dirty="0">
                <a:solidFill>
                  <a:schemeClr val="folHlink"/>
                </a:solidFill>
              </a:rPr>
              <a:t>M$ (Y2K)</a:t>
            </a:r>
          </a:p>
        </p:txBody>
      </p:sp>
    </p:spTree>
    <p:extLst>
      <p:ext uri="{BB962C8B-B14F-4D97-AF65-F5344CB8AC3E}">
        <p14:creationId xmlns:p14="http://schemas.microsoft.com/office/powerpoint/2010/main" val="19170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6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3492012" y="188913"/>
            <a:ext cx="29446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chemeClr val="folHlink"/>
                </a:solidFill>
              </a:rPr>
              <a:t>The ALMA Site</a:t>
            </a:r>
          </a:p>
        </p:txBody>
      </p:sp>
    </p:spTree>
    <p:extLst>
      <p:ext uri="{BB962C8B-B14F-4D97-AF65-F5344CB8AC3E}">
        <p14:creationId xmlns:p14="http://schemas.microsoft.com/office/powerpoint/2010/main" val="125076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304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RON-presentation">
  <a:themeElements>
    <a:clrScheme name="SRON-presentation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RON-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RON-presentation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ON-presentation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ON-presentation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ON-presentation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ON-presentation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ON-presentation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ON-presentation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ON-presentation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ON-presentation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RON-presentation">
  <a:themeElements>
    <a:clrScheme name="1_SRON-presentation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1_SRON-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SRON-presentation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RON-presentation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RON-presentation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RON-presentation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RON-presentation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RON-presentation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RON-presentation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RON-presentation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RON-presentation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SRON-presentation</Template>
  <TotalTime>13294</TotalTime>
  <Words>818</Words>
  <Application>Microsoft Office PowerPoint</Application>
  <PresentationFormat>On-screen Show (4:3)</PresentationFormat>
  <Paragraphs>215</Paragraphs>
  <Slides>49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SRON-presentation</vt:lpstr>
      <vt:lpstr>1_SRON-presentation</vt:lpstr>
      <vt:lpstr>Graph</vt:lpstr>
      <vt:lpstr>AMKID and ALMA Large Submillimeter Instruments in Atacama desert  </vt:lpstr>
      <vt:lpstr>Why far-infared submillimeter astronomy</vt:lpstr>
      <vt:lpstr>A lot of chemical information in spectral lines</vt:lpstr>
      <vt:lpstr>Star formation</vt:lpstr>
      <vt:lpstr>PowerPoint Presentation</vt:lpstr>
      <vt:lpstr>ALMA Frequency bands, athmosphere</vt:lpstr>
      <vt:lpstr>ALMA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ALMA Site</vt:lpstr>
      <vt:lpstr>ALMA Configurations</vt:lpstr>
      <vt:lpstr>Operation Support Facility</vt:lpstr>
      <vt:lpstr>ALMA Transporter</vt:lpstr>
      <vt:lpstr>Lore en Otto</vt:lpstr>
      <vt:lpstr>4 telescope types</vt:lpstr>
      <vt:lpstr>ALMA Antennas</vt:lpstr>
      <vt:lpstr>ALMA heterodyne receiver technology</vt:lpstr>
      <vt:lpstr>Achter elke telescoop:1 Cryostaat</vt:lpstr>
      <vt:lpstr>Cryostat met banden 3 tot 10</vt:lpstr>
      <vt:lpstr>Baseline receivers</vt:lpstr>
      <vt:lpstr>ALMA Band 9 design</vt:lpstr>
      <vt:lpstr>SIS Mixer</vt:lpstr>
      <vt:lpstr>SIS Technology</vt:lpstr>
      <vt:lpstr>ALMA BAND 9</vt:lpstr>
      <vt:lpstr>ALMA band 9, performance of almost all 73 receivers</vt:lpstr>
      <vt:lpstr>PowerPoint Presentation</vt:lpstr>
      <vt:lpstr>How to do large scale mapping</vt:lpstr>
      <vt:lpstr>Detectors</vt:lpstr>
      <vt:lpstr>Hybrid KIDs</vt:lpstr>
      <vt:lpstr>AMKID Specifications</vt:lpstr>
      <vt:lpstr>PowerPoint Presentation</vt:lpstr>
      <vt:lpstr>Draft sensitivities</vt:lpstr>
      <vt:lpstr>Optics layout</vt:lpstr>
      <vt:lpstr>cabin layout</vt:lpstr>
      <vt:lpstr>Concept prove at APEX</vt:lpstr>
      <vt:lpstr>PowerPoint Presentation</vt:lpstr>
      <vt:lpstr>King test cryostat</vt:lpstr>
      <vt:lpstr>Optics Box</vt:lpstr>
      <vt:lpstr>PowerPoint Presentation</vt:lpstr>
      <vt:lpstr>Final integration</vt:lpstr>
      <vt:lpstr>Cryostat overvew</vt:lpstr>
      <vt:lpstr>Dark Tests</vt:lpstr>
      <vt:lpstr>PowerPoint Presentation</vt:lpstr>
      <vt:lpstr>Outlook</vt:lpstr>
    </vt:vector>
  </TitlesOfParts>
  <Manager/>
  <Company>SRON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Andrey Baryshev</dc:creator>
  <cp:lastModifiedBy>Andrey Baryshev</cp:lastModifiedBy>
  <cp:revision>458</cp:revision>
  <dcterms:created xsi:type="dcterms:W3CDTF">2008-04-27T12:51:59Z</dcterms:created>
  <dcterms:modified xsi:type="dcterms:W3CDTF">2014-06-06T06:55:47Z</dcterms:modified>
</cp:coreProperties>
</file>