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  <p:sldMasterId id="2147483979" r:id="rId2"/>
  </p:sldMasterIdLst>
  <p:notesMasterIdLst>
    <p:notesMasterId r:id="rId25"/>
  </p:notesMasterIdLst>
  <p:handoutMasterIdLst>
    <p:handoutMasterId r:id="rId26"/>
  </p:handoutMasterIdLst>
  <p:sldIdLst>
    <p:sldId id="257" r:id="rId3"/>
    <p:sldId id="484" r:id="rId4"/>
    <p:sldId id="534" r:id="rId5"/>
    <p:sldId id="526" r:id="rId6"/>
    <p:sldId id="525" r:id="rId7"/>
    <p:sldId id="527" r:id="rId8"/>
    <p:sldId id="479" r:id="rId9"/>
    <p:sldId id="504" r:id="rId10"/>
    <p:sldId id="492" r:id="rId11"/>
    <p:sldId id="454" r:id="rId12"/>
    <p:sldId id="524" r:id="rId13"/>
    <p:sldId id="528" r:id="rId14"/>
    <p:sldId id="498" r:id="rId15"/>
    <p:sldId id="531" r:id="rId16"/>
    <p:sldId id="501" r:id="rId17"/>
    <p:sldId id="530" r:id="rId18"/>
    <p:sldId id="511" r:id="rId19"/>
    <p:sldId id="532" r:id="rId20"/>
    <p:sldId id="535" r:id="rId21"/>
    <p:sldId id="515" r:id="rId22"/>
    <p:sldId id="510" r:id="rId23"/>
    <p:sldId id="458" r:id="rId24"/>
  </p:sldIdLst>
  <p:sldSz cx="9144000" cy="6858000" type="screen4x3"/>
  <p:notesSz cx="6881813" cy="9167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FF0000"/>
    <a:srgbClr val="66FF66"/>
    <a:srgbClr val="990033"/>
    <a:srgbClr val="FFFF00"/>
    <a:srgbClr val="FF33CC"/>
    <a:srgbClr val="F9AAFF"/>
    <a:srgbClr val="FFA7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590" autoAdjust="0"/>
  </p:normalViewPr>
  <p:slideViewPr>
    <p:cSldViewPr>
      <p:cViewPr varScale="1">
        <p:scale>
          <a:sx n="65" d="100"/>
          <a:sy n="65" d="100"/>
        </p:scale>
        <p:origin x="-11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84"/>
    </p:cViewPr>
  </p:sorterViewPr>
  <p:notesViewPr>
    <p:cSldViewPr>
      <p:cViewPr varScale="1">
        <p:scale>
          <a:sx n="65" d="100"/>
          <a:sy n="65" d="100"/>
        </p:scale>
        <p:origin x="-870" y="-114"/>
      </p:cViewPr>
      <p:guideLst>
        <p:guide orient="horz" pos="288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869" cy="4588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0"/>
            <a:ext cx="2982869" cy="45883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B5B3B5-6504-461E-B9CF-089B2655C27F}" type="datetime1">
              <a:rPr lang="en-US" altLang="en-US"/>
              <a:pPr/>
              <a:t>6/5/2014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07517"/>
            <a:ext cx="2982869" cy="4588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8707517"/>
            <a:ext cx="2982869" cy="45883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EAA215-1FC8-4D6D-B886-629CF7E1D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1307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869" cy="4588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37" y="0"/>
            <a:ext cx="2982869" cy="4588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83113" cy="3436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861" y="4355225"/>
            <a:ext cx="5506093" cy="412507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37" y="8707517"/>
            <a:ext cx="2982869" cy="4588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5AE097-0F7E-41E1-A072-C93989C89E0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>
          <a:xfrm>
            <a:off x="0" y="8707438"/>
            <a:ext cx="2982913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49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9350" y="687388"/>
            <a:ext cx="4583113" cy="3436937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4953F01-A2BD-4FF2-8E8A-A9C7112B91AA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9350" y="687388"/>
            <a:ext cx="4583113" cy="3436937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A6F49BC-2CF8-4A76-AA5F-66523E8E1E6B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9350" y="687388"/>
            <a:ext cx="4583113" cy="3436937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3285AB6-3D44-42A2-969B-9609C3774AA2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0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7E00FB3-84D4-43EA-85DE-C1DBEA221EA9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6913"/>
            <a:ext cx="4564063" cy="3422650"/>
          </a:xfrm>
          <a:solidFill>
            <a:srgbClr val="FFFFFF"/>
          </a:solidFill>
          <a:ln/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9468" y="4353758"/>
            <a:ext cx="5485200" cy="41045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860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tIns="18288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rtlCol="0"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0D67D-E866-43D7-959F-5E2122808CB5}" type="datetime1">
              <a:rPr lang="en-US" smtClean="0"/>
              <a:t>6/5/2014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59402-5B6F-41EC-9B2B-699A63CAEE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7857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rtlCol="0" anchor="b"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rtlCol="0"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AC65B-0EFC-4471-8AD6-1612EAC4FD82}" type="datetime1">
              <a:rPr lang="en-US" smtClean="0"/>
              <a:t>6/5/2014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A28CDAB-EF26-444C-A729-6BF94D9238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723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BFDF9-A3D5-4C35-8CA9-726E5EB125C5}" type="datetime1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D6108-1E78-446D-9044-726FB58306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7761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7B26B-4F68-492D-9753-7E581198E9EF}" type="datetime1">
              <a:rPr lang="en-US" smtClean="0"/>
              <a:t>6/5/2014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85C32-B810-439C-ACF3-53F8E70612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83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7246-6054-436E-89B4-B537479973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398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96FD-BD7A-451B-A0E6-219FD98330A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335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8FC2A-4C2A-4975-95A3-37C4FF6E715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205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6751-6A83-4701-81BA-92883CC8E81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432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7F06-E270-4946-A75D-E82D9290CAF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929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772-0B84-4269-B9DA-15D5572E6E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30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C574-668E-4539-984E-466805CF38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06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 rotWithShape="1">
          <a:gsLst>
            <a:gs pos="23000">
              <a:schemeClr val="bg2">
                <a:tint val="10000"/>
                <a:alpha val="80000"/>
                <a:satMod val="300000"/>
              </a:schemeClr>
            </a:gs>
            <a:gs pos="100000">
              <a:schemeClr val="bg2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9039-A098-4419-BF48-FE62EE5291FA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4829B-F4C7-48E5-995E-E9D37B070F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5740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4958-CA0B-4AB9-AF4B-A37491CB753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3462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9B50-13D2-4745-8438-D1D8534EACF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687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4A31-7906-47F3-AA71-124279847E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13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CC83B-2267-4F87-83DB-82524C7238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71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rtlCol="0"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/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0" y="6557963"/>
            <a:ext cx="213360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CC646-4494-4675-B277-54D0A16D4006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557963"/>
            <a:ext cx="289560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010400" y="6557963"/>
            <a:ext cx="2133600" cy="300037"/>
          </a:xfrm>
        </p:spPr>
        <p:txBody>
          <a:bodyPr/>
          <a:lstStyle>
            <a:lvl1pPr>
              <a:defRPr/>
            </a:lvl1pPr>
          </a:lstStyle>
          <a:p>
            <a:fld id="{DF2D7042-0351-446A-8761-13A3B2D21E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545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rtlCol="0"/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F4030-8A9D-49A0-A5B3-C41842749BC7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7F717-BF0C-4D1E-8197-C78EEA2762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569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/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/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A849E-55E0-4102-92AC-90BC8BCFCA04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07E671-B84B-428B-914D-F0E4A083A3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782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35FBD1-428B-48AE-A3DD-7B881D2E5865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DB913-F198-4984-A196-827E4ECBF4B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3104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A702-0724-474A-BF34-C5DA9A6EC19A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FCD1D-DC47-4E15-8D1F-1CEE4C4DA5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6641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6F6-66D7-4981-8930-39D0F8F9FE7E}" type="datetime1">
              <a:rPr lang="en-US" smtClean="0"/>
              <a:t>6/5/2014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ED435-7525-49D6-8075-1B559333D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991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/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BBED2-C1C0-4A37-AF12-00B91FA1B3DF}" type="datetime1">
              <a:rPr lang="en-US" smtClean="0"/>
              <a:t>6/5/2014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240D4-62BE-4B17-B811-1E2329003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112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313613" cy="1263650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712"/>
          </a:xfrm>
          <a:prstGeom prst="rect">
            <a:avLst/>
          </a:prstGeom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80188"/>
            <a:ext cx="2133600" cy="2778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rgbClr val="7F7F7F"/>
                </a:solidFill>
                <a:latin typeface="Corbel" charset="0"/>
                <a:ea typeface="+mn-ea"/>
              </a:defRPr>
            </a:lvl1pPr>
          </a:lstStyle>
          <a:p>
            <a:pPr>
              <a:defRPr/>
            </a:pPr>
            <a:fld id="{7DD1C3C7-8616-4E6E-9FEE-5B2B417A8B31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80188"/>
            <a:ext cx="2895600" cy="2778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 b="1">
                <a:solidFill>
                  <a:srgbClr val="7F7F7F"/>
                </a:solidFill>
                <a:latin typeface="Corbel" charset="0"/>
                <a:ea typeface="+mn-ea"/>
              </a:defRPr>
            </a:lvl1pPr>
          </a:lstStyle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80188"/>
            <a:ext cx="2133600" cy="2778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7F7F7F"/>
                </a:solidFill>
                <a:latin typeface="Corbel" charset="0"/>
              </a:defRPr>
            </a:lvl1pPr>
          </a:lstStyle>
          <a:p>
            <a:fld id="{D25DB913-F198-4984-A196-827E4ECBF4B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66" r:id="rId2"/>
    <p:sldLayoutId id="2147483978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ts val="5600"/>
        </a:lnSpc>
        <a:spcBef>
          <a:spcPct val="0"/>
        </a:spcBef>
        <a:spcAft>
          <a:spcPct val="0"/>
        </a:spcAft>
        <a:defRPr sz="5400" b="1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latin typeface="+mj-lt"/>
          <a:ea typeface="MS PGothic" pitchFamily="34" charset="-128"/>
          <a:cs typeface="MS PGothic" pitchFamily="34" charset="-128"/>
        </a:defRPr>
      </a:lvl1pPr>
      <a:lvl2pPr algn="ctr" rtl="0" eaLnBrk="0" fontAlgn="base" hangingPunct="0">
        <a:lnSpc>
          <a:spcPts val="5600"/>
        </a:lnSpc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rbel" charset="0"/>
          <a:ea typeface="MS PGothic" pitchFamily="34" charset="-128"/>
          <a:cs typeface="MS PGothic" pitchFamily="34" charset="-128"/>
        </a:defRPr>
      </a:lvl2pPr>
      <a:lvl3pPr algn="ctr" rtl="0" eaLnBrk="0" fontAlgn="base" hangingPunct="0">
        <a:lnSpc>
          <a:spcPts val="5600"/>
        </a:lnSpc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rbel" charset="0"/>
          <a:ea typeface="MS PGothic" pitchFamily="34" charset="-128"/>
          <a:cs typeface="MS PGothic" pitchFamily="34" charset="-128"/>
        </a:defRPr>
      </a:lvl3pPr>
      <a:lvl4pPr algn="ctr" rtl="0" eaLnBrk="0" fontAlgn="base" hangingPunct="0">
        <a:lnSpc>
          <a:spcPts val="5600"/>
        </a:lnSpc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rbel" charset="0"/>
          <a:ea typeface="MS PGothic" pitchFamily="34" charset="-128"/>
          <a:cs typeface="MS PGothic" pitchFamily="34" charset="-128"/>
        </a:defRPr>
      </a:lvl4pPr>
      <a:lvl5pPr algn="ctr" rtl="0" eaLnBrk="0" fontAlgn="base" hangingPunct="0">
        <a:lnSpc>
          <a:spcPts val="5600"/>
        </a:lnSpc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rbel" charset="0"/>
          <a:ea typeface="MS PGothic" pitchFamily="34" charset="-128"/>
          <a:cs typeface="MS PGothic" pitchFamily="34" charset="-128"/>
        </a:defRPr>
      </a:lvl5pPr>
      <a:lvl6pPr marL="457200" algn="ctr" rtl="0" fontAlgn="base">
        <a:lnSpc>
          <a:spcPts val="5600"/>
        </a:lnSpc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rbel" charset="0"/>
          <a:ea typeface="MS PGothic" pitchFamily="34" charset="-128"/>
        </a:defRPr>
      </a:lvl6pPr>
      <a:lvl7pPr marL="914400" algn="ctr" rtl="0" fontAlgn="base">
        <a:lnSpc>
          <a:spcPts val="5600"/>
        </a:lnSpc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rbel" charset="0"/>
          <a:ea typeface="MS PGothic" pitchFamily="34" charset="-128"/>
        </a:defRPr>
      </a:lvl7pPr>
      <a:lvl8pPr marL="1371600" algn="ctr" rtl="0" fontAlgn="base">
        <a:lnSpc>
          <a:spcPts val="5600"/>
        </a:lnSpc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rbel" charset="0"/>
          <a:ea typeface="MS PGothic" pitchFamily="34" charset="-128"/>
        </a:defRPr>
      </a:lvl8pPr>
      <a:lvl9pPr marL="1828800" algn="ctr" rtl="0" fontAlgn="base">
        <a:lnSpc>
          <a:spcPts val="5600"/>
        </a:lnSpc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rbel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SzPct val="80000"/>
        <a:buFont typeface="Wingdings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latin typeface="+mn-lt"/>
          <a:ea typeface="MS PGothic" pitchFamily="34" charset="-128"/>
          <a:cs typeface="MS PGothic" pitchFamily="34" charset="-128"/>
        </a:defRPr>
      </a:lvl1pPr>
      <a:lvl2pPr marL="685800" indent="-3365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latin typeface="+mn-lt"/>
          <a:ea typeface="MS PGothic" pitchFamily="34" charset="-128"/>
          <a:cs typeface="MS PGothic" pitchFamily="34" charset="-128"/>
        </a:defRPr>
      </a:lvl2pPr>
      <a:lvl3pPr marL="1035050" indent="-3492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latin typeface="+mn-lt"/>
          <a:ea typeface="MS PGothic" pitchFamily="34" charset="-128"/>
          <a:cs typeface="MS PGothic" pitchFamily="34" charset="-128"/>
        </a:defRPr>
      </a:lvl3pPr>
      <a:lvl4pPr marL="1371600" indent="-3365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charset="2"/>
        <a:buChar char="l"/>
        <a:defRPr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latin typeface="+mn-lt"/>
          <a:ea typeface="MS PGothic" pitchFamily="34" charset="-128"/>
          <a:cs typeface="MS PGothic" pitchFamily="34" charset="-128"/>
        </a:defRPr>
      </a:lvl4pPr>
      <a:lvl5pPr marL="1720850" indent="-3492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charset="2"/>
        <a:buChar char="l"/>
        <a:defRPr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latin typeface="+mn-lt"/>
          <a:ea typeface="MS PGothic" pitchFamily="34" charset="-128"/>
          <a:cs typeface="MS PGothic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5268DCC-9F69-4FBC-952C-CFF33910475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609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57300" y="1752600"/>
            <a:ext cx="7010400" cy="2209800"/>
          </a:xfr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FF"/>
                </a:solidFill>
              </a:rPr>
              <a:t>R&amp;D on </a:t>
            </a:r>
            <a:r>
              <a:rPr lang="en-US" dirty="0" err="1">
                <a:solidFill>
                  <a:srgbClr val="0000FF"/>
                </a:solidFill>
              </a:rPr>
              <a:t>Calorimetry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>
                <a:solidFill>
                  <a:srgbClr val="0000FF"/>
                </a:solidFill>
              </a:rPr>
              <a:t>for </a:t>
            </a:r>
            <a:r>
              <a:rPr lang="en-US" dirty="0" err="1" smtClean="0">
                <a:solidFill>
                  <a:srgbClr val="0000FF"/>
                </a:solidFill>
              </a:rPr>
              <a:t>sPHENIX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experiment at </a:t>
            </a:r>
            <a:r>
              <a:rPr lang="en-US" dirty="0" smtClean="0">
                <a:solidFill>
                  <a:srgbClr val="0000FF"/>
                </a:solidFill>
              </a:rPr>
              <a:t>RHIC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14342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343400"/>
            <a:ext cx="6019800" cy="1752600"/>
          </a:xfrm>
          <a:ln>
            <a:miter lim="800000"/>
            <a:headEnd/>
            <a:tailEnd/>
          </a:ln>
        </p:spPr>
        <p:txBody>
          <a:bodyPr/>
          <a:lstStyle/>
          <a:p>
            <a:pPr fontAlgn="auto">
              <a:spcAft>
                <a:spcPts val="0"/>
              </a:spcAft>
              <a:buFont typeface="Wingdings" charset="2"/>
              <a:buNone/>
              <a:defRPr/>
            </a:pPr>
            <a:r>
              <a:rPr lang="en-US" i="1" dirty="0" smtClean="0"/>
              <a:t>TIPP 2014</a:t>
            </a:r>
          </a:p>
          <a:p>
            <a:pPr fontAlgn="auto">
              <a:spcAft>
                <a:spcPts val="0"/>
              </a:spcAft>
              <a:buFont typeface="Wingdings" charset="2"/>
              <a:buNone/>
              <a:defRPr/>
            </a:pPr>
            <a:r>
              <a:rPr lang="en-US" i="1" dirty="0" smtClean="0"/>
              <a:t>Amsterdam, June 6</a:t>
            </a:r>
            <a:r>
              <a:rPr lang="en-US" i="1" baseline="30000" dirty="0" smtClean="0"/>
              <a:t>th</a:t>
            </a:r>
            <a:r>
              <a:rPr lang="en-US" i="1" dirty="0" smtClean="0"/>
              <a:t>, 2014</a:t>
            </a:r>
          </a:p>
        </p:txBody>
      </p:sp>
      <p:sp>
        <p:nvSpPr>
          <p:cNvPr id="18436" name="Rectangle 16"/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BB0E365-0734-4622-AD6A-E0F9AC07FFDC}" type="datetime1">
              <a:rPr lang="en-US" altLang="en-US" sz="1100" smtClean="0">
                <a:solidFill>
                  <a:srgbClr val="7F7F7F"/>
                </a:solidFill>
                <a:latin typeface="Corbel" charset="0"/>
              </a:rPr>
              <a:t>6/5/2014</a:t>
            </a:fld>
            <a:endParaRPr lang="en-US" altLang="en-US" sz="1100" smtClean="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18437" name="Rectangle 1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385175" y="6473825"/>
            <a:ext cx="758825" cy="24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33E949B-6A8A-453F-919E-5B29596496ED}" type="slidenum">
              <a:rPr lang="en-US" alt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1</a:t>
            </a:fld>
            <a:endParaRPr lang="en-US" altLang="en-US" sz="140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5715000" y="0"/>
            <a:ext cx="3429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1800" b="1" i="1"/>
              <a:t>E. Kistenev,    BNL</a:t>
            </a:r>
          </a:p>
        </p:txBody>
      </p:sp>
      <p:sp>
        <p:nvSpPr>
          <p:cNvPr id="18439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100" dirty="0" smtClean="0">
                <a:solidFill>
                  <a:srgbClr val="7F7F7F"/>
                </a:solidFill>
                <a:latin typeface="Corbel" charset="0"/>
              </a:rPr>
              <a:t>TIPP 2014</a:t>
            </a:r>
          </a:p>
        </p:txBody>
      </p:sp>
      <p:pic>
        <p:nvPicPr>
          <p:cNvPr id="1844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257800"/>
            <a:ext cx="35814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10" descr="https://mail.google.com/mail/u/0/?ui=2&amp;ik=a81de69ff8&amp;view=att&amp;th=1453d7a8f0455e84&amp;attid=0.0.1.2&amp;disp=emb&amp;zw&amp;atsh=1"/>
          <p:cNvSpPr>
            <a:spLocks noChangeAspect="1" noChangeArrowheads="1"/>
          </p:cNvSpPr>
          <p:nvPr/>
        </p:nvSpPr>
        <p:spPr bwMode="auto">
          <a:xfrm>
            <a:off x="176213" y="-3284538"/>
            <a:ext cx="8372475" cy="684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solidFill>
            <a:srgbClr val="FF0000"/>
          </a:solidFill>
          <a:ln>
            <a:miter lim="800000"/>
            <a:headEnd/>
            <a:tailEnd/>
          </a:ln>
        </p:spPr>
        <p:txBody>
          <a:bodyPr lIns="64291" tIns="32146" rIns="64291" bIns="32146" rtlCol="0" anchor="t">
            <a:sp3d extrusionH="12700">
              <a:extrusionClr>
                <a:schemeClr val="bg1"/>
              </a:extrusion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err="1" smtClean="0">
                <a:solidFill>
                  <a:srgbClr val="FFFFFF"/>
                </a:solidFill>
                <a:ea typeface="+mj-ea"/>
                <a:cs typeface="+mj-cs"/>
              </a:rPr>
              <a:t>Hcal</a:t>
            </a:r>
            <a:r>
              <a:rPr lang="en-US" sz="4400" dirty="0" smtClean="0">
                <a:solidFill>
                  <a:srgbClr val="FFFFFF"/>
                </a:solidFill>
                <a:ea typeface="+mj-ea"/>
                <a:cs typeface="+mj-cs"/>
              </a:rPr>
              <a:t>: expectations (G4) 2012</a:t>
            </a:r>
            <a:endParaRPr lang="en-US" sz="440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605588"/>
            <a:ext cx="2133600" cy="2524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B341D6C-7214-46AE-B960-740D259D549B}" type="slidenum">
              <a:rPr lang="en-US" altLang="en-US" sz="1400">
                <a:solidFill>
                  <a:srgbClr val="7F7F7F"/>
                </a:solidFill>
              </a:rPr>
              <a:pPr eaLnBrk="1" hangingPunct="1"/>
              <a:t>10</a:t>
            </a:fld>
            <a:endParaRPr lang="en-US" altLang="en-US" sz="1400">
              <a:solidFill>
                <a:srgbClr val="7F7F7F"/>
              </a:solidFill>
            </a:endParaRPr>
          </a:p>
        </p:txBody>
      </p:sp>
      <p:pic>
        <p:nvPicPr>
          <p:cNvPr id="26628" name="Picture 7" descr="HCal-proton_energie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492" y="874110"/>
            <a:ext cx="3338308" cy="255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28" y="3733800"/>
            <a:ext cx="4163387" cy="282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Date Placeholder 8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778E901-3D7A-432B-AC6E-3B3E64928DF2}" type="datetime1">
              <a:rPr lang="en-US" altLang="en-US" sz="1100" smtClean="0">
                <a:solidFill>
                  <a:srgbClr val="7F7F7F"/>
                </a:solidFill>
                <a:latin typeface="Corbel" charset="0"/>
              </a:rPr>
              <a:t>6/5/2014</a:t>
            </a:fld>
            <a:endParaRPr lang="en-US" altLang="en-US" sz="1100" smtClean="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26631" name="Footer Placeholder 9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100" dirty="0" smtClean="0">
                <a:solidFill>
                  <a:srgbClr val="7F7F7F"/>
                </a:solidFill>
                <a:latin typeface="Corbel" charset="0"/>
              </a:rPr>
              <a:t>TIPP 2014</a:t>
            </a:r>
          </a:p>
        </p:txBody>
      </p:sp>
      <p:sp>
        <p:nvSpPr>
          <p:cNvPr id="26632" name="TextBox 11"/>
          <p:cNvSpPr txBox="1">
            <a:spLocks noChangeArrowheads="1"/>
          </p:cNvSpPr>
          <p:nvPr/>
        </p:nvSpPr>
        <p:spPr bwMode="auto">
          <a:xfrm>
            <a:off x="7101348" y="783835"/>
            <a:ext cx="2057400" cy="2585323"/>
          </a:xfrm>
          <a:prstGeom prst="rect">
            <a:avLst/>
          </a:prstGeom>
          <a:solidFill>
            <a:srgbClr val="66FF66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800" b="1" dirty="0"/>
              <a:t>Simulation effort has continued since the submission of the proposal to refine the design and optimize analysis software</a:t>
            </a:r>
          </a:p>
        </p:txBody>
      </p:sp>
      <p:pic>
        <p:nvPicPr>
          <p:cNvPr id="26637" name="Picture 12" descr="SF_123-120-33-87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932629"/>
            <a:ext cx="4419599" cy="2496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8" name="TextBox 13"/>
          <p:cNvSpPr txBox="1">
            <a:spLocks noChangeArrowheads="1"/>
          </p:cNvSpPr>
          <p:nvPr/>
        </p:nvSpPr>
        <p:spPr bwMode="auto">
          <a:xfrm>
            <a:off x="914401" y="838200"/>
            <a:ext cx="31241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800" b="1" i="1"/>
              <a:t>HCal radiography with </a:t>
            </a:r>
            <a:r>
              <a:rPr lang="en-US" altLang="en-US" sz="1800" b="1" i="1">
                <a:latin typeface="Symbol" charset="2"/>
              </a:rPr>
              <a:t>m</a:t>
            </a:r>
            <a:r>
              <a:rPr lang="en-US" altLang="en-US" sz="1800" b="1" i="1"/>
              <a:t>’s</a:t>
            </a:r>
          </a:p>
        </p:txBody>
      </p:sp>
      <p:sp>
        <p:nvSpPr>
          <p:cNvPr id="26639" name="TextBox 14"/>
          <p:cNvSpPr txBox="1">
            <a:spLocks noChangeArrowheads="1"/>
          </p:cNvSpPr>
          <p:nvPr/>
        </p:nvSpPr>
        <p:spPr bwMode="auto">
          <a:xfrm>
            <a:off x="1381540" y="1430166"/>
            <a:ext cx="8967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1" dirty="0"/>
              <a:t>HC</a:t>
            </a:r>
          </a:p>
          <a:p>
            <a:pPr eaLnBrk="1" hangingPunct="1"/>
            <a:r>
              <a:rPr lang="en-US" altLang="en-US" sz="1200" b="1" dirty="0">
                <a:solidFill>
                  <a:srgbClr val="FF0000"/>
                </a:solidFill>
              </a:rPr>
              <a:t>HC Inner</a:t>
            </a:r>
          </a:p>
          <a:p>
            <a:pPr eaLnBrk="1" hangingPunct="1"/>
            <a:r>
              <a:rPr lang="en-US" altLang="en-US" sz="1200" b="1" dirty="0">
                <a:solidFill>
                  <a:srgbClr val="0000CC"/>
                </a:solidFill>
              </a:rPr>
              <a:t>HC Outer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0800000" flipV="1">
            <a:off x="2725738" y="1487488"/>
            <a:ext cx="835025" cy="515937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 rot="10800000">
            <a:off x="2725738" y="2462213"/>
            <a:ext cx="835025" cy="287337"/>
          </a:xfrm>
          <a:prstGeom prst="straightConnector1">
            <a:avLst/>
          </a:prstGeom>
          <a:ln w="1905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42" name="TextBox 40"/>
          <p:cNvSpPr txBox="1">
            <a:spLocks noChangeArrowheads="1"/>
          </p:cNvSpPr>
          <p:nvPr/>
        </p:nvSpPr>
        <p:spPr bwMode="auto">
          <a:xfrm>
            <a:off x="2662583" y="1200936"/>
            <a:ext cx="8967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400" b="1" i="1"/>
              <a:t>Tilt 12</a:t>
            </a:r>
            <a:r>
              <a:rPr lang="en-US" altLang="en-US" sz="1400" b="1" i="1" baseline="50000"/>
              <a:t>o</a:t>
            </a:r>
          </a:p>
        </p:txBody>
      </p:sp>
      <p:sp>
        <p:nvSpPr>
          <p:cNvPr id="26635" name="TextBox 15"/>
          <p:cNvSpPr txBox="1">
            <a:spLocks noChangeArrowheads="1"/>
          </p:cNvSpPr>
          <p:nvPr/>
        </p:nvSpPr>
        <p:spPr bwMode="auto">
          <a:xfrm rot="16200000">
            <a:off x="1662501" y="1995100"/>
            <a:ext cx="152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1"/>
              <a:t>Sampling fraction</a:t>
            </a:r>
          </a:p>
        </p:txBody>
      </p:sp>
      <p:sp>
        <p:nvSpPr>
          <p:cNvPr id="26636" name="TextBox 18"/>
          <p:cNvSpPr txBox="1">
            <a:spLocks noChangeArrowheads="1"/>
          </p:cNvSpPr>
          <p:nvPr/>
        </p:nvSpPr>
        <p:spPr bwMode="auto">
          <a:xfrm rot="16200000">
            <a:off x="-318700" y="1690300"/>
            <a:ext cx="914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1"/>
              <a:t>Events</a:t>
            </a:r>
          </a:p>
        </p:txBody>
      </p: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539" y="3733800"/>
            <a:ext cx="4170811" cy="282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374" y="3733800"/>
            <a:ext cx="4060227" cy="2977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24" y="3814781"/>
            <a:ext cx="3926876" cy="268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8370" name="Picture 2" descr="C:\Users\kistenev\Desktop\t10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2" name="Picture 4" descr="C:\Users\kistenev\Desktop\t1044v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5052"/>
            <a:ext cx="3409167" cy="2256357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9C00-8BBF-4BF1-9612-7BDF85311A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5052"/>
            <a:ext cx="61722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chemeClr val="bg1"/>
                </a:solidFill>
              </a:rPr>
              <a:t>sPHENIX</a:t>
            </a:r>
            <a:r>
              <a:rPr lang="en-US" sz="3600" b="1" dirty="0" smtClean="0">
                <a:solidFill>
                  <a:schemeClr val="bg1"/>
                </a:solidFill>
              </a:rPr>
              <a:t> 2014: Test beam 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92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916" y="-7374"/>
            <a:ext cx="9148916" cy="693174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Inside the boxes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772-0B84-4269-B9DA-15D5572E6E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020" y="4335164"/>
            <a:ext cx="1664572" cy="141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40394" y="1571184"/>
            <a:ext cx="1518984" cy="1429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457" y="3046214"/>
            <a:ext cx="1346857" cy="1010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478" y="2286000"/>
            <a:ext cx="4986122" cy="282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6491"/>
            <a:ext cx="2398496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16" y="3856552"/>
            <a:ext cx="1239423" cy="107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684" y="3856552"/>
            <a:ext cx="1253343" cy="107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75604" y="5293994"/>
            <a:ext cx="1011152" cy="938696"/>
            <a:chOff x="2024063" y="1152525"/>
            <a:chExt cx="5095875" cy="455295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063" y="1152525"/>
              <a:ext cx="5095875" cy="455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3124200" y="26670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125" y="5278284"/>
            <a:ext cx="980460" cy="93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Left Arrow 16"/>
          <p:cNvSpPr/>
          <p:nvPr/>
        </p:nvSpPr>
        <p:spPr>
          <a:xfrm>
            <a:off x="3124200" y="5635693"/>
            <a:ext cx="4191000" cy="223878"/>
          </a:xfrm>
          <a:prstGeom prst="lef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191000" y="5293994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Beam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6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0000"/>
          </a:solidFill>
        </p:spPr>
        <p:txBody>
          <a:bodyPr/>
          <a:lstStyle/>
          <a:p>
            <a:pPr eaLnBrk="1"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  <a:defRPr/>
            </a:pPr>
            <a:r>
              <a:rPr lang="en-US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MPPC based optical readout</a:t>
            </a:r>
            <a:endParaRPr lang="en-US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2362200"/>
            <a:ext cx="4343400" cy="3886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err="1" smtClean="0"/>
              <a:t>EMCal</a:t>
            </a: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Fibers:</a:t>
            </a:r>
          </a:p>
          <a:p>
            <a:pPr marL="400050" lvl="1" indent="0">
              <a:buNone/>
            </a:pPr>
            <a:r>
              <a:rPr lang="en-US" sz="1400" b="1" dirty="0" smtClean="0"/>
              <a:t>Kuraray SCSF7, 1mm diameter, double clad;</a:t>
            </a:r>
          </a:p>
          <a:p>
            <a:pPr marL="0" indent="0">
              <a:buNone/>
            </a:pPr>
            <a:r>
              <a:rPr lang="en-US" sz="1400" b="1" dirty="0" smtClean="0"/>
              <a:t>Sampling fraction:     %;</a:t>
            </a:r>
          </a:p>
          <a:p>
            <a:pPr marL="0" indent="0">
              <a:buNone/>
            </a:pPr>
            <a:r>
              <a:rPr lang="en-US" sz="1400" b="1" dirty="0" smtClean="0"/>
              <a:t>Single MPPC per tower of 20x20 mm2;</a:t>
            </a:r>
          </a:p>
          <a:p>
            <a:pPr marL="0" indent="0">
              <a:buNone/>
            </a:pPr>
            <a:r>
              <a:rPr lang="en-US" sz="1400" b="1" dirty="0" smtClean="0"/>
              <a:t>Light collection:</a:t>
            </a:r>
          </a:p>
          <a:p>
            <a:pPr marL="400050" lvl="1" indent="0">
              <a:buNone/>
            </a:pPr>
            <a:r>
              <a:rPr lang="en-US" sz="1400" b="1" dirty="0" smtClean="0"/>
              <a:t>Air domes ~3cm tall;</a:t>
            </a:r>
          </a:p>
          <a:p>
            <a:pPr marL="400050" lvl="1" indent="0">
              <a:buNone/>
            </a:pPr>
            <a:r>
              <a:rPr lang="en-US" sz="1400" b="1" dirty="0" smtClean="0"/>
              <a:t>Average </a:t>
            </a:r>
            <a:r>
              <a:rPr lang="en-US" sz="1400" b="1" dirty="0"/>
              <a:t>efficiency = 4.7</a:t>
            </a:r>
            <a:r>
              <a:rPr lang="en-US" sz="1400" b="1" dirty="0" smtClean="0"/>
              <a:t>% (compare to area </a:t>
            </a:r>
            <a:r>
              <a:rPr lang="en-US" sz="1400" b="1" dirty="0"/>
              <a:t>ratio </a:t>
            </a:r>
            <a:r>
              <a:rPr lang="en-US" sz="1400" b="1" dirty="0" smtClean="0"/>
              <a:t>of </a:t>
            </a:r>
            <a:r>
              <a:rPr lang="en-US" sz="1400" b="1" dirty="0"/>
              <a:t>1.3</a:t>
            </a:r>
            <a:r>
              <a:rPr lang="en-US" sz="1400" b="1" dirty="0" smtClean="0"/>
              <a:t>%);</a:t>
            </a:r>
            <a:endParaRPr lang="en-US" sz="1400" b="1" dirty="0"/>
          </a:p>
          <a:p>
            <a:pPr marL="400050" lvl="1" indent="0">
              <a:buNone/>
            </a:pPr>
            <a:r>
              <a:rPr lang="en-US" sz="1400" b="1" dirty="0" err="1" smtClean="0"/>
              <a:t>Nonuniformity</a:t>
            </a:r>
            <a:r>
              <a:rPr lang="en-US" sz="1400" b="1" dirty="0" smtClean="0"/>
              <a:t> (Max/Min ratio) of  1.7;</a:t>
            </a:r>
            <a:endParaRPr lang="en-US" sz="1400" b="1" dirty="0"/>
          </a:p>
          <a:p>
            <a:pPr marL="0" indent="0">
              <a:buNone/>
            </a:pPr>
            <a:r>
              <a:rPr lang="en-US" sz="1400" b="1" dirty="0" smtClean="0"/>
              <a:t>Light yield:</a:t>
            </a:r>
          </a:p>
          <a:p>
            <a:pPr marL="400050" lvl="2" indent="0">
              <a:buNone/>
            </a:pPr>
            <a:r>
              <a:rPr lang="en-US" sz="1400" b="1" dirty="0">
                <a:sym typeface="Symbol"/>
              </a:rPr>
              <a:t>3900 </a:t>
            </a:r>
            <a:r>
              <a:rPr lang="en-US" sz="1400" b="1" dirty="0" err="1">
                <a:sym typeface="Symbol"/>
              </a:rPr>
              <a:t>p.e.</a:t>
            </a:r>
            <a:r>
              <a:rPr lang="en-US" sz="1400" b="1" dirty="0">
                <a:sym typeface="Symbol"/>
              </a:rPr>
              <a:t>/</a:t>
            </a:r>
            <a:r>
              <a:rPr lang="en-US" sz="1400" b="1" dirty="0" err="1">
                <a:sym typeface="Symbol"/>
              </a:rPr>
              <a:t>GeV</a:t>
            </a:r>
            <a:r>
              <a:rPr lang="en-US" sz="1400" b="1" dirty="0">
                <a:sym typeface="Symbol"/>
              </a:rPr>
              <a:t> </a:t>
            </a:r>
            <a:r>
              <a:rPr lang="en-US" sz="1400" b="1" dirty="0" smtClean="0">
                <a:sym typeface="Symbol"/>
              </a:rPr>
              <a:t>of energy deposited in calorimeter measured with calibrated phototube;</a:t>
            </a:r>
          </a:p>
          <a:p>
            <a:pPr marL="400050" lvl="2" indent="0">
              <a:buNone/>
            </a:pPr>
            <a:r>
              <a:rPr lang="en-US" sz="1400" b="1" dirty="0" smtClean="0">
                <a:sym typeface="Symbol"/>
              </a:rPr>
              <a:t>180 </a:t>
            </a:r>
            <a:r>
              <a:rPr lang="en-US" sz="1400" b="1" dirty="0" err="1" smtClean="0">
                <a:sym typeface="Symbol"/>
              </a:rPr>
              <a:t>p.e.</a:t>
            </a:r>
            <a:r>
              <a:rPr lang="en-US" sz="1400" b="1" dirty="0" smtClean="0">
                <a:sym typeface="Symbol"/>
              </a:rPr>
              <a:t>/</a:t>
            </a:r>
            <a:r>
              <a:rPr lang="en-US" sz="1400" b="1" dirty="0" err="1" smtClean="0">
                <a:sym typeface="Symbol"/>
              </a:rPr>
              <a:t>GeV</a:t>
            </a:r>
            <a:r>
              <a:rPr lang="en-US" sz="1400" b="1" dirty="0" smtClean="0">
                <a:sym typeface="Symbol"/>
              </a:rPr>
              <a:t> of energy deposited in calorimeter with MPPC’s and collection efficiency of 4.7%</a:t>
            </a:r>
            <a:endParaRPr lang="en-US" sz="1400" b="1" dirty="0">
              <a:sym typeface="Symbol"/>
            </a:endParaRPr>
          </a:p>
          <a:p>
            <a:pPr marL="400050" lvl="1" indent="0">
              <a:buNone/>
            </a:pPr>
            <a:endParaRPr lang="en-US" sz="1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343400" y="2362200"/>
            <a:ext cx="4495800" cy="3840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err="1" smtClean="0"/>
              <a:t>Hcal</a:t>
            </a: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Scintillator: </a:t>
            </a:r>
          </a:p>
          <a:p>
            <a:pPr marL="400050" lvl="1" indent="0">
              <a:buNone/>
            </a:pPr>
            <a:r>
              <a:rPr lang="en-US" sz="1400" b="1" dirty="0" smtClean="0"/>
              <a:t>extruded, polystyrene based (PTP+POPOP) tiles;</a:t>
            </a:r>
          </a:p>
          <a:p>
            <a:pPr marL="400050" lvl="1" indent="0">
              <a:buNone/>
            </a:pPr>
            <a:r>
              <a:rPr lang="en-US" sz="1400" b="1" dirty="0"/>
              <a:t>c</a:t>
            </a:r>
            <a:r>
              <a:rPr lang="en-US" sz="1400" b="1" dirty="0" smtClean="0"/>
              <a:t>hemically developed reflective coating for light containment; wrapped with Aluminized miler and protective plastic wrap;</a:t>
            </a:r>
          </a:p>
          <a:p>
            <a:pPr marL="0" indent="0">
              <a:buNone/>
            </a:pPr>
            <a:r>
              <a:rPr lang="en-US" sz="1400" b="1" dirty="0" smtClean="0"/>
              <a:t>Fibers:</a:t>
            </a:r>
          </a:p>
          <a:p>
            <a:pPr marL="400050" lvl="1" indent="0">
              <a:buNone/>
            </a:pPr>
            <a:r>
              <a:rPr lang="en-US" sz="1400" b="1" dirty="0" smtClean="0"/>
              <a:t>Kuraray Y11 single clad, 1mm OD;</a:t>
            </a:r>
          </a:p>
          <a:p>
            <a:pPr marL="0" indent="0">
              <a:buNone/>
            </a:pPr>
            <a:r>
              <a:rPr lang="en-US" sz="1400" b="1" dirty="0"/>
              <a:t>Sampling Fraction: 2.5-5%</a:t>
            </a:r>
          </a:p>
          <a:p>
            <a:pPr marL="0" indent="0">
              <a:buNone/>
            </a:pPr>
            <a:r>
              <a:rPr lang="en-US" sz="1400" b="1" dirty="0" smtClean="0"/>
              <a:t>Single </a:t>
            </a:r>
            <a:r>
              <a:rPr lang="en-US" sz="1400" b="1" dirty="0"/>
              <a:t>MPPC per Tower</a:t>
            </a:r>
          </a:p>
          <a:p>
            <a:pPr marL="0" indent="0">
              <a:buNone/>
            </a:pPr>
            <a:r>
              <a:rPr lang="en-US" sz="1400" b="1" dirty="0" smtClean="0"/>
              <a:t>Light yield (photoelectrons per MIP per fiber):</a:t>
            </a:r>
          </a:p>
          <a:p>
            <a:pPr marL="400050" lvl="1" indent="0">
              <a:buNone/>
            </a:pPr>
            <a:r>
              <a:rPr lang="en-US" altLang="en-US" sz="1400" b="1" dirty="0" smtClean="0">
                <a:solidFill>
                  <a:srgbClr val="000000"/>
                </a:solidFill>
              </a:rPr>
              <a:t>F. Ends: 11.9 </a:t>
            </a:r>
            <a:r>
              <a:rPr lang="en-US" altLang="en-US" sz="1400" b="1" dirty="0">
                <a:solidFill>
                  <a:srgbClr val="000000"/>
                </a:solidFill>
              </a:rPr>
              <a:t>– 12.9 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;   </a:t>
            </a:r>
            <a:r>
              <a:rPr lang="en-US" altLang="en-US" sz="1400" b="1" dirty="0" err="1" smtClean="0">
                <a:solidFill>
                  <a:srgbClr val="000000"/>
                </a:solidFill>
              </a:rPr>
              <a:t>F.Total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 24.8  (tile center)</a:t>
            </a:r>
            <a:endParaRPr lang="en-US" altLang="en-US" sz="1400" b="1" dirty="0">
              <a:solidFill>
                <a:srgbClr val="000000"/>
              </a:solidFill>
            </a:endParaRPr>
          </a:p>
          <a:p>
            <a:pPr marL="400050" lvl="1" indent="0">
              <a:buNone/>
            </a:pPr>
            <a:r>
              <a:rPr lang="en-US" altLang="en-US" sz="1400" b="1" dirty="0" smtClean="0">
                <a:solidFill>
                  <a:srgbClr val="000000"/>
                </a:solidFill>
              </a:rPr>
              <a:t>F. Ends: 12.9 </a:t>
            </a:r>
            <a:r>
              <a:rPr lang="en-US" altLang="en-US" sz="1400" b="1" dirty="0">
                <a:solidFill>
                  <a:srgbClr val="000000"/>
                </a:solidFill>
              </a:rPr>
              <a:t>– 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14.4;    </a:t>
            </a:r>
            <a:r>
              <a:rPr lang="en-US" altLang="en-US" sz="1400" b="1" dirty="0" err="1" smtClean="0">
                <a:solidFill>
                  <a:srgbClr val="000000"/>
                </a:solidFill>
              </a:rPr>
              <a:t>F.Total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400" b="1" dirty="0">
                <a:solidFill>
                  <a:srgbClr val="000000"/>
                </a:solidFill>
              </a:rPr>
              <a:t>27.3  (far 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from MPPC)</a:t>
            </a:r>
          </a:p>
          <a:p>
            <a:pPr marL="400050" lvl="1" indent="0">
              <a:buNone/>
            </a:pPr>
            <a:r>
              <a:rPr lang="en-US" altLang="en-US" sz="1400" b="1" dirty="0" smtClean="0">
                <a:solidFill>
                  <a:srgbClr val="000000"/>
                </a:solidFill>
              </a:rPr>
              <a:t>F. Ends  11.3 </a:t>
            </a:r>
            <a:r>
              <a:rPr lang="en-US" altLang="en-US" sz="1400" b="1" dirty="0">
                <a:solidFill>
                  <a:srgbClr val="000000"/>
                </a:solidFill>
              </a:rPr>
              <a:t>– 12.8 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;   </a:t>
            </a:r>
            <a:r>
              <a:rPr lang="en-US" altLang="en-US" sz="1400" b="1" dirty="0" err="1" smtClean="0">
                <a:solidFill>
                  <a:srgbClr val="000000"/>
                </a:solidFill>
              </a:rPr>
              <a:t>F.Total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400" b="1" dirty="0">
                <a:solidFill>
                  <a:srgbClr val="000000"/>
                </a:solidFill>
              </a:rPr>
              <a:t>24.1  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(close to MPPC)</a:t>
            </a:r>
            <a:endParaRPr lang="en-US" altLang="en-US" sz="14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400" b="1" dirty="0" smtClean="0"/>
              <a:t>4 sc. Tiles, 8 fiber ends bundled to point towards single MPPC. Air gap about 10 mm.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B5B41-E29F-400E-8824-31CAD3584A9E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829B-F4C7-48E5-995E-E9D37B070FFC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4114800" y="765175"/>
            <a:ext cx="3810000" cy="1216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0766" tIns="40383" rIns="80766" bIns="40383"/>
          <a:lstStyle>
            <a:lvl1pPr eaLnBrk="0" hangingPunct="0"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9575" algn="l"/>
                <a:tab pos="819150" algn="l"/>
                <a:tab pos="1230313" algn="l"/>
                <a:tab pos="1639888" algn="l"/>
                <a:tab pos="2051050" algn="l"/>
                <a:tab pos="2460625" algn="l"/>
                <a:tab pos="2871788" algn="l"/>
                <a:tab pos="3281363" algn="l"/>
                <a:tab pos="3692525" algn="l"/>
                <a:tab pos="4102100" algn="l"/>
                <a:tab pos="4511675" algn="l"/>
                <a:tab pos="4922838" algn="l"/>
                <a:tab pos="5332413" algn="l"/>
                <a:tab pos="5743575" algn="l"/>
                <a:tab pos="6153150" algn="l"/>
                <a:tab pos="6564313" algn="l"/>
                <a:tab pos="6973888" algn="l"/>
                <a:tab pos="7385050" algn="l"/>
                <a:tab pos="7794625" algn="l"/>
                <a:tab pos="820578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000000"/>
                </a:solidFill>
              </a:rPr>
              <a:t>MPPC 3x3 (S10363-33-025)</a:t>
            </a:r>
          </a:p>
          <a:p>
            <a:pPr eaLnBrk="1" hangingPunct="1"/>
            <a:r>
              <a:rPr lang="en-US" altLang="en-US" sz="1800" dirty="0" smtClean="0">
                <a:solidFill>
                  <a:srgbClr val="000000"/>
                </a:solidFill>
              </a:rPr>
              <a:t>Sensitive </a:t>
            </a:r>
            <a:r>
              <a:rPr lang="en-US" altLang="en-US" sz="1800" dirty="0">
                <a:solidFill>
                  <a:srgbClr val="000000"/>
                </a:solidFill>
              </a:rPr>
              <a:t>area: 3x3 mm</a:t>
            </a:r>
            <a:r>
              <a:rPr lang="en-US" altLang="en-US" sz="2500" baseline="33000" dirty="0">
                <a:solidFill>
                  <a:srgbClr val="000000"/>
                </a:solidFill>
              </a:rPr>
              <a:t>2</a:t>
            </a:r>
          </a:p>
          <a:p>
            <a:pPr eaLnBrk="1" hangingPunct="1"/>
            <a:r>
              <a:rPr lang="en-US" altLang="en-US" sz="1800" dirty="0">
                <a:solidFill>
                  <a:srgbClr val="000000"/>
                </a:solidFill>
              </a:rPr>
              <a:t>Number of pixels: 14400</a:t>
            </a:r>
          </a:p>
          <a:p>
            <a:pPr eaLnBrk="1" hangingPunct="1"/>
            <a:r>
              <a:rPr lang="en-US" altLang="en-US" sz="1800" b="1" dirty="0">
                <a:solidFill>
                  <a:srgbClr val="0000FF"/>
                </a:solidFill>
              </a:rPr>
              <a:t>Fill factor:  30.8%</a:t>
            </a:r>
          </a:p>
        </p:txBody>
      </p:sp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5174"/>
            <a:ext cx="204241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Test beam: Calibration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772-0B84-4269-B9DA-15D5572E6E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71" y="1016907"/>
            <a:ext cx="3744929" cy="2766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4800600" y="3681185"/>
            <a:ext cx="4139582" cy="3055994"/>
            <a:chOff x="4800600" y="3681185"/>
            <a:chExt cx="4139582" cy="3055994"/>
          </a:xfrm>
        </p:grpSpPr>
        <p:grpSp>
          <p:nvGrpSpPr>
            <p:cNvPr id="11" name="Group 10"/>
            <p:cNvGrpSpPr/>
            <p:nvPr/>
          </p:nvGrpSpPr>
          <p:grpSpPr>
            <a:xfrm>
              <a:off x="4800600" y="3681185"/>
              <a:ext cx="4139582" cy="2853021"/>
              <a:chOff x="4800600" y="3681185"/>
              <a:chExt cx="4139582" cy="2853021"/>
            </a:xfrm>
          </p:grpSpPr>
          <p:pic>
            <p:nvPicPr>
              <p:cNvPr id="8" name="Picture 3" descr="C:\Users\kistenev\Documents\Physics\sPHENIX\TestBeam\2014\figs\E_mip_20.gif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0600" y="3681185"/>
                <a:ext cx="4139582" cy="28073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Rectangle 8"/>
              <p:cNvSpPr/>
              <p:nvPr/>
            </p:nvSpPr>
            <p:spPr>
              <a:xfrm>
                <a:off x="5486400" y="3681185"/>
                <a:ext cx="2667000" cy="205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 flipV="1">
                <a:off x="5334000" y="6324599"/>
                <a:ext cx="3200400" cy="2096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7467601" y="6429402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E[</a:t>
              </a:r>
              <a:r>
                <a:rPr lang="en-US" sz="1400" b="1" dirty="0" err="1" smtClean="0"/>
                <a:t>GeV</a:t>
              </a:r>
              <a:r>
                <a:rPr lang="en-US" sz="1400" b="1" dirty="0" smtClean="0"/>
                <a:t>]</a:t>
              </a:r>
              <a:endParaRPr lang="en-US" sz="1400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04900" y="3681185"/>
            <a:ext cx="3733800" cy="3006909"/>
            <a:chOff x="533400" y="3681185"/>
            <a:chExt cx="3733800" cy="3006909"/>
          </a:xfrm>
        </p:grpSpPr>
        <p:grpSp>
          <p:nvGrpSpPr>
            <p:cNvPr id="15" name="Group 14"/>
            <p:cNvGrpSpPr/>
            <p:nvPr/>
          </p:nvGrpSpPr>
          <p:grpSpPr>
            <a:xfrm>
              <a:off x="533400" y="3741537"/>
              <a:ext cx="3733800" cy="2946557"/>
              <a:chOff x="533400" y="3741537"/>
              <a:chExt cx="3733800" cy="2946557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0" y="3741537"/>
                <a:ext cx="3733800" cy="2782845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2819400" y="6380317"/>
                <a:ext cx="1066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E[</a:t>
                </a:r>
                <a:r>
                  <a:rPr lang="en-US" sz="1400" b="1" dirty="0"/>
                  <a:t>M</a:t>
                </a:r>
                <a:r>
                  <a:rPr lang="en-US" sz="1400" b="1" dirty="0" smtClean="0"/>
                  <a:t>eV]</a:t>
                </a:r>
                <a:endParaRPr lang="en-US" sz="1400" b="1" dirty="0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066800" y="3681185"/>
              <a:ext cx="2590800" cy="205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057400" y="4343400"/>
            <a:ext cx="217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Cosmics</a:t>
            </a:r>
            <a:r>
              <a:rPr lang="en-US" b="1" dirty="0" smtClean="0"/>
              <a:t> </a:t>
            </a:r>
            <a:r>
              <a:rPr lang="en-US" b="1" dirty="0"/>
              <a:t>(</a:t>
            </a:r>
            <a:r>
              <a:rPr lang="en-US" b="1" dirty="0" smtClean="0"/>
              <a:t>lateral)</a:t>
            </a:r>
          </a:p>
          <a:p>
            <a:pPr algn="ctr"/>
            <a:r>
              <a:rPr lang="en-US" b="1" dirty="0"/>
              <a:t>s</a:t>
            </a:r>
            <a:r>
              <a:rPr lang="en-US" b="1" dirty="0" smtClean="0"/>
              <a:t>ingle tower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372100" y="43434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120 </a:t>
            </a:r>
            <a:r>
              <a:rPr lang="en-US" b="1" dirty="0" err="1" smtClean="0"/>
              <a:t>GeV</a:t>
            </a:r>
            <a:r>
              <a:rPr lang="en-US" b="1" dirty="0" smtClean="0"/>
              <a:t>/c p  (longitudinal)</a:t>
            </a:r>
          </a:p>
          <a:p>
            <a:pPr algn="ctr"/>
            <a:r>
              <a:rPr lang="en-US" b="1" dirty="0"/>
              <a:t>s</a:t>
            </a:r>
            <a:r>
              <a:rPr lang="en-US" b="1" dirty="0" smtClean="0"/>
              <a:t>ingle tower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867150" y="5084836"/>
            <a:ext cx="1943100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HCal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41506" y="2012286"/>
            <a:ext cx="1943100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EMCal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86400" y="13716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120 </a:t>
            </a:r>
            <a:r>
              <a:rPr lang="en-US" b="1" dirty="0" err="1" smtClean="0"/>
              <a:t>GeV</a:t>
            </a:r>
            <a:r>
              <a:rPr lang="en-US" b="1" dirty="0" smtClean="0"/>
              <a:t>/c p  </a:t>
            </a:r>
            <a:r>
              <a:rPr lang="en-US" b="1" dirty="0"/>
              <a:t>(</a:t>
            </a:r>
            <a:r>
              <a:rPr lang="en-US" b="1" dirty="0" smtClean="0"/>
              <a:t>longitudinal)</a:t>
            </a:r>
          </a:p>
          <a:p>
            <a:pPr algn="ctr"/>
            <a:r>
              <a:rPr lang="en-US" b="1" dirty="0"/>
              <a:t>s</a:t>
            </a:r>
            <a:r>
              <a:rPr lang="en-US" b="1" dirty="0" smtClean="0"/>
              <a:t>ingle tower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84355" y="1556266"/>
            <a:ext cx="407670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Both detectors are calibrated combining highest momentum beam data (protons at 120 </a:t>
            </a:r>
            <a:r>
              <a:rPr lang="en-US" b="1" dirty="0" err="1" smtClean="0"/>
              <a:t>GeV</a:t>
            </a:r>
            <a:r>
              <a:rPr lang="en-US" b="1" dirty="0" smtClean="0"/>
              <a:t>/c)  with cosmic </a:t>
            </a:r>
            <a:r>
              <a:rPr lang="en-US" b="1" dirty="0" err="1" smtClean="0"/>
              <a:t>muon</a:t>
            </a:r>
            <a:r>
              <a:rPr lang="en-US" b="1" dirty="0" smtClean="0"/>
              <a:t> exposure (important for </a:t>
            </a:r>
            <a:r>
              <a:rPr lang="en-US" b="1" dirty="0" err="1" smtClean="0"/>
              <a:t>Hcal</a:t>
            </a:r>
            <a:r>
              <a:rPr lang="en-US" b="1" dirty="0" smtClean="0"/>
              <a:t> towers on the detector edges).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72350" y="3629803"/>
            <a:ext cx="1562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ADC counts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9410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12"/>
          <p:cNvGrpSpPr>
            <a:grpSpLocks/>
          </p:cNvGrpSpPr>
          <p:nvPr/>
        </p:nvGrpSpPr>
        <p:grpSpPr bwMode="auto">
          <a:xfrm>
            <a:off x="152400" y="1066800"/>
            <a:ext cx="3922713" cy="2660650"/>
            <a:chOff x="152400" y="1066800"/>
            <a:chExt cx="3922770" cy="2660269"/>
          </a:xfrm>
        </p:grpSpPr>
        <p:pic>
          <p:nvPicPr>
            <p:cNvPr id="40979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066800"/>
              <a:ext cx="3922770" cy="2660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685808" y="1676313"/>
              <a:ext cx="1676424" cy="542847"/>
            </a:xfrm>
            <a:prstGeom prst="rect">
              <a:avLst/>
            </a:prstGeom>
            <a:solidFill>
              <a:srgbClr val="F9F913">
                <a:alpha val="1803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0963" name="Group 13"/>
          <p:cNvGrpSpPr>
            <a:grpSpLocks/>
          </p:cNvGrpSpPr>
          <p:nvPr/>
        </p:nvGrpSpPr>
        <p:grpSpPr bwMode="auto">
          <a:xfrm>
            <a:off x="2895600" y="2590800"/>
            <a:ext cx="3932238" cy="2667000"/>
            <a:chOff x="2514600" y="3124200"/>
            <a:chExt cx="3932695" cy="2667001"/>
          </a:xfrm>
        </p:grpSpPr>
        <p:pic>
          <p:nvPicPr>
            <p:cNvPr id="40977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3124200"/>
              <a:ext cx="3932695" cy="2667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4038777" y="4114800"/>
              <a:ext cx="762089" cy="271463"/>
            </a:xfrm>
            <a:prstGeom prst="rect">
              <a:avLst/>
            </a:prstGeom>
            <a:solidFill>
              <a:srgbClr val="F9F913">
                <a:alpha val="1803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0964" name="Group 14"/>
          <p:cNvGrpSpPr>
            <a:grpSpLocks/>
          </p:cNvGrpSpPr>
          <p:nvPr/>
        </p:nvGrpSpPr>
        <p:grpSpPr bwMode="auto">
          <a:xfrm>
            <a:off x="5211763" y="3657600"/>
            <a:ext cx="3932237" cy="2667000"/>
            <a:chOff x="5211305" y="3657600"/>
            <a:chExt cx="3932695" cy="2667000"/>
          </a:xfrm>
        </p:grpSpPr>
        <p:pic>
          <p:nvPicPr>
            <p:cNvPr id="40975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1305" y="3657600"/>
              <a:ext cx="3932695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6705316" y="4800600"/>
              <a:ext cx="546164" cy="195263"/>
            </a:xfrm>
            <a:prstGeom prst="rect">
              <a:avLst/>
            </a:prstGeom>
            <a:solidFill>
              <a:srgbClr val="F9F913">
                <a:alpha val="1803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0965" name="Group 9"/>
          <p:cNvGrpSpPr>
            <a:grpSpLocks/>
          </p:cNvGrpSpPr>
          <p:nvPr/>
        </p:nvGrpSpPr>
        <p:grpSpPr bwMode="auto">
          <a:xfrm>
            <a:off x="4876800" y="533400"/>
            <a:ext cx="2971800" cy="2286000"/>
            <a:chOff x="228599" y="685800"/>
            <a:chExt cx="4730151" cy="3581400"/>
          </a:xfrm>
        </p:grpSpPr>
        <p:pic>
          <p:nvPicPr>
            <p:cNvPr id="40973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99" y="685800"/>
              <a:ext cx="4730151" cy="358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74" name="TextBox 11"/>
            <p:cNvSpPr txBox="1">
              <a:spLocks noChangeArrowheads="1"/>
            </p:cNvSpPr>
            <p:nvPr/>
          </p:nvSpPr>
          <p:spPr bwMode="auto">
            <a:xfrm>
              <a:off x="2856461" y="1600199"/>
              <a:ext cx="1981003" cy="1012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800"/>
                <a:t>4 GeV/c</a:t>
              </a:r>
            </a:p>
            <a:p>
              <a:pPr algn="ctr" eaLnBrk="1" hangingPunct="1"/>
              <a:r>
                <a:rPr lang="en-US" altLang="en-US" sz="1800"/>
                <a:t>HCAL</a:t>
              </a:r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2362200" y="1676400"/>
            <a:ext cx="4876800" cy="3124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85800" y="2209800"/>
            <a:ext cx="6019800" cy="2819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968" name="Group 34"/>
          <p:cNvGrpSpPr>
            <a:grpSpLocks/>
          </p:cNvGrpSpPr>
          <p:nvPr/>
        </p:nvGrpSpPr>
        <p:grpSpPr bwMode="auto">
          <a:xfrm>
            <a:off x="122853" y="4229100"/>
            <a:ext cx="2895600" cy="2057400"/>
            <a:chOff x="3581400" y="3200400"/>
            <a:chExt cx="4772025" cy="3165217"/>
          </a:xfrm>
        </p:grpSpPr>
        <p:pic>
          <p:nvPicPr>
            <p:cNvPr id="40971" name="Picture 3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3200400"/>
              <a:ext cx="4772025" cy="3165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72" name="TextBox 36"/>
            <p:cNvSpPr txBox="1">
              <a:spLocks noChangeArrowheads="1"/>
            </p:cNvSpPr>
            <p:nvPr/>
          </p:nvSpPr>
          <p:spPr bwMode="auto">
            <a:xfrm>
              <a:off x="5918718" y="4038603"/>
              <a:ext cx="2045155" cy="852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1000"/>
                <a:t>8 GeV/c</a:t>
              </a:r>
            </a:p>
            <a:p>
              <a:pPr algn="ctr" eaLnBrk="1" hangingPunct="1"/>
              <a:r>
                <a:rPr lang="en-US" altLang="en-US" sz="1000"/>
                <a:t>EMC+HCAL</a:t>
              </a:r>
            </a:p>
            <a:p>
              <a:pPr algn="ctr" eaLnBrk="1" hangingPunct="1"/>
              <a:r>
                <a:rPr lang="en-US" altLang="en-US" sz="1000" b="1"/>
                <a:t>(norm at 4 GeV)</a:t>
              </a:r>
            </a:p>
          </p:txBody>
        </p:sp>
      </p:grpSp>
      <p:sp>
        <p:nvSpPr>
          <p:cNvPr id="39" name="Text Placeholder 38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54038"/>
          </a:xfrm>
          <a:solidFill>
            <a:srgbClr val="FF000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And it works</a:t>
            </a:r>
            <a:endParaRPr lang="en-US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Title 3"/>
          <p:cNvSpPr>
            <a:spLocks noGrp="1"/>
          </p:cNvSpPr>
          <p:nvPr>
            <p:ph type="title"/>
          </p:nvPr>
        </p:nvSpPr>
        <p:spPr>
          <a:xfrm>
            <a:off x="29498" y="0"/>
            <a:ext cx="9102212" cy="6858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System at a glance </a:t>
            </a:r>
            <a:endParaRPr lang="en-US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C6509B-D421-46DD-A1AF-5B4D8314D118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TIPP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F717-BF0C-4D1E-8197-C78EEA2762C9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066800" y="1066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EMCal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539331" y="2869168"/>
            <a:ext cx="2674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HCal</a:t>
            </a:r>
            <a:r>
              <a:rPr lang="en-US" b="1" dirty="0" smtClean="0"/>
              <a:t>-inner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12631" y="4044434"/>
            <a:ext cx="2674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HCal</a:t>
            </a:r>
            <a:r>
              <a:rPr lang="en-US" b="1" dirty="0" smtClean="0"/>
              <a:t>-outer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848599" y="6139934"/>
            <a:ext cx="104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X[cm]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75113" y="5050933"/>
            <a:ext cx="104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X[cm]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41471" y="3554968"/>
            <a:ext cx="104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X[cm]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4861719" y="4229100"/>
            <a:ext cx="104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Y</a:t>
            </a:r>
            <a:r>
              <a:rPr lang="en-US" b="1" dirty="0" smtClean="0"/>
              <a:t>[cm]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2498150" y="3204805"/>
            <a:ext cx="104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Y</a:t>
            </a:r>
            <a:r>
              <a:rPr lang="en-US" b="1" dirty="0" smtClean="0"/>
              <a:t>[cm]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16694" y="1641553"/>
            <a:ext cx="104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Y</a:t>
            </a:r>
            <a:r>
              <a:rPr lang="en-US" b="1" dirty="0" smtClean="0"/>
              <a:t>[cm]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246" y="4511451"/>
            <a:ext cx="3070153" cy="220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sz="3600" b="1" dirty="0" err="1" smtClean="0">
                <a:solidFill>
                  <a:schemeClr val="bg1"/>
                </a:solidFill>
              </a:rPr>
              <a:t>ECal</a:t>
            </a:r>
            <a:r>
              <a:rPr lang="en-US" sz="3600" b="1" dirty="0" smtClean="0">
                <a:solidFill>
                  <a:schemeClr val="bg1"/>
                </a:solidFill>
              </a:rPr>
              <a:t> – </a:t>
            </a:r>
            <a:r>
              <a:rPr lang="en-US" sz="3600" b="1" dirty="0">
                <a:solidFill>
                  <a:schemeClr val="bg1"/>
                </a:solidFill>
              </a:rPr>
              <a:t>W-</a:t>
            </a:r>
            <a:r>
              <a:rPr lang="en-US" sz="3600" b="1" dirty="0" err="1">
                <a:solidFill>
                  <a:schemeClr val="bg1"/>
                </a:solidFill>
              </a:rPr>
              <a:t>SciFi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</a:rPr>
              <a:t>compound is baseline </a:t>
            </a:r>
            <a:r>
              <a:rPr lang="en-US" sz="3600" b="1" dirty="0">
                <a:solidFill>
                  <a:schemeClr val="bg1"/>
                </a:solidFill>
              </a:rPr>
              <a:t>technology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772-0B84-4269-B9DA-15D5572E6E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051" y="4511451"/>
            <a:ext cx="2700697" cy="207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7983" y="4142119"/>
            <a:ext cx="5910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UCLA </a:t>
            </a:r>
            <a:r>
              <a:rPr lang="en-US" b="1" dirty="0" smtClean="0"/>
              <a:t>: </a:t>
            </a:r>
            <a:r>
              <a:rPr lang="en-US" b="1" dirty="0" smtClean="0"/>
              <a:t>W-epoxy compound </a:t>
            </a:r>
            <a:r>
              <a:rPr lang="en-US" b="1" dirty="0" err="1" smtClean="0"/>
              <a:t>SciFi</a:t>
            </a:r>
            <a:r>
              <a:rPr lang="en-US" b="1" dirty="0" smtClean="0"/>
              <a:t> prototype</a:t>
            </a:r>
            <a:endParaRPr lang="en-US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304800" y="1335958"/>
            <a:ext cx="8458200" cy="2549536"/>
            <a:chOff x="152400" y="1808705"/>
            <a:chExt cx="8458200" cy="2549536"/>
          </a:xfrm>
        </p:grpSpPr>
        <p:pic>
          <p:nvPicPr>
            <p:cNvPr id="5939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1207" y="1808705"/>
              <a:ext cx="3009393" cy="254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396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917365"/>
              <a:ext cx="2590800" cy="2422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397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1917365"/>
              <a:ext cx="2608006" cy="2440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304800" y="952500"/>
            <a:ext cx="525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BNL: </a:t>
            </a:r>
            <a:r>
              <a:rPr lang="en-US" b="1" dirty="0" smtClean="0"/>
              <a:t>tilted flat tiles W-</a:t>
            </a:r>
            <a:r>
              <a:rPr lang="en-US" b="1" dirty="0" err="1" smtClean="0"/>
              <a:t>SciFi</a:t>
            </a:r>
            <a:r>
              <a:rPr lang="en-US" b="1" dirty="0" smtClean="0"/>
              <a:t> EMC prototype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5218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533400"/>
            <a:ext cx="5039155" cy="3412761"/>
          </a:xfrm>
          <a:prstGeom prst="rect">
            <a:avLst/>
          </a:prstGeom>
        </p:spPr>
      </p:pic>
      <p:pic>
        <p:nvPicPr>
          <p:cNvPr id="2050" name="Picture 2" descr="C:\Users\kistenev\Documents\Travels\2014\06-TIPP2014\TIPP2014\HCal-e-reso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10925"/>
            <a:ext cx="5042941" cy="3678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 txBox="1">
            <a:spLocks/>
          </p:cNvSpPr>
          <p:nvPr/>
        </p:nvSpPr>
        <p:spPr>
          <a:xfrm>
            <a:off x="29498" y="0"/>
            <a:ext cx="9102212" cy="685800"/>
          </a:xfrm>
          <a:prstGeom prst="rect">
            <a:avLst/>
          </a:prstGeom>
          <a:solidFill>
            <a:srgbClr val="FF0000"/>
          </a:solidFill>
        </p:spPr>
        <p:txBody>
          <a:bodyPr>
            <a:noAutofit/>
          </a:bodyPr>
          <a:lstStyle>
            <a:lvl1pPr algn="ctr" rtl="0" eaLnBrk="0" fontAlgn="base" hangingPunct="0">
              <a:lnSpc>
                <a:spcPts val="5600"/>
              </a:lnSpc>
              <a:spcBef>
                <a:spcPct val="0"/>
              </a:spcBef>
              <a:spcAft>
                <a:spcPct val="0"/>
              </a:spcAft>
              <a:defRPr sz="54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ctr" rtl="0" eaLnBrk="0" fontAlgn="base" hangingPunct="0">
              <a:lnSpc>
                <a:spcPts val="5600"/>
              </a:lnSpc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Corbel" charset="0"/>
                <a:ea typeface="MS PGothic" pitchFamily="34" charset="-128"/>
                <a:cs typeface="MS PGothic" pitchFamily="34" charset="-128"/>
              </a:defRPr>
            </a:lvl2pPr>
            <a:lvl3pPr algn="ctr" rtl="0" eaLnBrk="0" fontAlgn="base" hangingPunct="0">
              <a:lnSpc>
                <a:spcPts val="5600"/>
              </a:lnSpc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Corbel" charset="0"/>
                <a:ea typeface="MS PGothic" pitchFamily="34" charset="-128"/>
                <a:cs typeface="MS PGothic" pitchFamily="34" charset="-128"/>
              </a:defRPr>
            </a:lvl3pPr>
            <a:lvl4pPr algn="ctr" rtl="0" eaLnBrk="0" fontAlgn="base" hangingPunct="0">
              <a:lnSpc>
                <a:spcPts val="5600"/>
              </a:lnSpc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Corbel" charset="0"/>
                <a:ea typeface="MS PGothic" pitchFamily="34" charset="-128"/>
                <a:cs typeface="MS PGothic" pitchFamily="34" charset="-128"/>
              </a:defRPr>
            </a:lvl4pPr>
            <a:lvl5pPr algn="ctr" rtl="0" eaLnBrk="0" fontAlgn="base" hangingPunct="0">
              <a:lnSpc>
                <a:spcPts val="5600"/>
              </a:lnSpc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Corbel" charset="0"/>
                <a:ea typeface="MS PGothic" pitchFamily="34" charset="-128"/>
                <a:cs typeface="MS PGothic" pitchFamily="34" charset="-128"/>
              </a:defRPr>
            </a:lvl5pPr>
            <a:lvl6pPr marL="457200" algn="ctr" rtl="0" fontAlgn="base">
              <a:lnSpc>
                <a:spcPts val="5600"/>
              </a:lnSpc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Corbel" charset="0"/>
                <a:ea typeface="MS PGothic" pitchFamily="34" charset="-128"/>
              </a:defRPr>
            </a:lvl6pPr>
            <a:lvl7pPr marL="914400" algn="ctr" rtl="0" fontAlgn="base">
              <a:lnSpc>
                <a:spcPts val="5600"/>
              </a:lnSpc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Corbel" charset="0"/>
                <a:ea typeface="MS PGothic" pitchFamily="34" charset="-128"/>
              </a:defRPr>
            </a:lvl7pPr>
            <a:lvl8pPr marL="1371600" algn="ctr" rtl="0" fontAlgn="base">
              <a:lnSpc>
                <a:spcPts val="5600"/>
              </a:lnSpc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Corbel" charset="0"/>
                <a:ea typeface="MS PGothic" pitchFamily="34" charset="-128"/>
              </a:defRPr>
            </a:lvl8pPr>
            <a:lvl9pPr marL="1828800" algn="ctr" rtl="0" fontAlgn="base">
              <a:lnSpc>
                <a:spcPts val="5600"/>
              </a:lnSpc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Corbel" charset="0"/>
                <a:ea typeface="MS PGothic" pitchFamily="34" charset="-128"/>
              </a:defRPr>
            </a:lvl9pPr>
          </a:lstStyle>
          <a:p>
            <a:r>
              <a:rPr lang="en-US" sz="3600" b="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Hcal</a:t>
            </a:r>
            <a:r>
              <a:rPr lang="en-US" sz="3600" b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: Performance at a glance </a:t>
            </a:r>
            <a:endParaRPr lang="en-US" sz="3600" b="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98" y="5030470"/>
            <a:ext cx="370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29498" y="3946161"/>
            <a:ext cx="47538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b="1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Linear everywhere in the energy range tested;</a:t>
            </a:r>
          </a:p>
          <a:p>
            <a:pPr marL="342900" indent="-342900">
              <a:buFontTx/>
              <a:buChar char="-"/>
            </a:pPr>
            <a:r>
              <a:rPr lang="en-US" b="1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In </a:t>
            </a:r>
            <a:r>
              <a:rPr lang="en-US" b="1" dirty="0">
                <a:solidFill>
                  <a:schemeClr val="accent5"/>
                </a:solidFill>
                <a:latin typeface="Arial Black" panose="020B0A04020102020204" pitchFamily="34" charset="0"/>
              </a:rPr>
              <a:t>the energy range of </a:t>
            </a:r>
            <a:r>
              <a:rPr lang="en-US" b="1" dirty="0" err="1">
                <a:solidFill>
                  <a:schemeClr val="accent5"/>
                </a:solidFill>
                <a:latin typeface="Arial Black" panose="020B0A04020102020204" pitchFamily="34" charset="0"/>
              </a:rPr>
              <a:t>sPHENIX</a:t>
            </a:r>
            <a:r>
              <a:rPr lang="en-US" b="1" dirty="0">
                <a:solidFill>
                  <a:schemeClr val="accent5"/>
                </a:solidFill>
                <a:latin typeface="Arial Black" panose="020B0A04020102020204" pitchFamily="34" charset="0"/>
              </a:rPr>
              <a:t> (below </a:t>
            </a:r>
            <a:r>
              <a:rPr lang="en-US" b="1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50GeV) energy resolution is dominated by stochastic fluctuations) ;</a:t>
            </a:r>
          </a:p>
          <a:p>
            <a:pPr marL="342900" indent="-342900">
              <a:buFontTx/>
              <a:buChar char="-"/>
            </a:pPr>
            <a:r>
              <a:rPr lang="en-US" b="1" dirty="0">
                <a:solidFill>
                  <a:schemeClr val="accent5"/>
                </a:solidFill>
                <a:latin typeface="Arial Black" panose="020B0A04020102020204" pitchFamily="34" charset="0"/>
              </a:rPr>
              <a:t>C</a:t>
            </a:r>
            <a:r>
              <a:rPr lang="en-US" b="1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onstant term  will be  reduced with LCG dependent corrections.</a:t>
            </a:r>
            <a:endParaRPr lang="en-US" b="1" dirty="0">
              <a:solidFill>
                <a:schemeClr val="accent5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AC9E48-9B03-402D-847B-67663CACCD0A}" type="datetime1">
              <a:rPr lang="en-US" smtClean="0"/>
              <a:t>6/5/2014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435-7525-49D6-8075-1B559333DD52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638800" y="12954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e/</a:t>
            </a:r>
            <a:r>
              <a:rPr lang="en-US" sz="2400" b="1" dirty="0" smtClean="0">
                <a:latin typeface="Symbol" panose="05050102010706020507" pitchFamily="18" charset="2"/>
              </a:rPr>
              <a:t>p</a:t>
            </a:r>
            <a:r>
              <a:rPr lang="en-US" sz="2400" b="1" dirty="0" smtClean="0"/>
              <a:t> = 1.17</a:t>
            </a:r>
          </a:p>
          <a:p>
            <a:endParaRPr lang="en-US" sz="2400" b="1" dirty="0"/>
          </a:p>
          <a:p>
            <a:r>
              <a:rPr lang="en-US" sz="2400" b="1" dirty="0" smtClean="0"/>
              <a:t>e/</a:t>
            </a:r>
            <a:r>
              <a:rPr lang="en-US" sz="2400" b="1" dirty="0" smtClean="0">
                <a:latin typeface="Symbol" panose="05050102010706020507" pitchFamily="18" charset="2"/>
              </a:rPr>
              <a:t>m</a:t>
            </a:r>
            <a:r>
              <a:rPr lang="en-US" sz="2400" b="1" dirty="0" smtClean="0"/>
              <a:t> = 0.77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292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39762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HCal</a:t>
            </a:r>
            <a:r>
              <a:rPr lang="en-US" b="1" dirty="0" smtClean="0">
                <a:solidFill>
                  <a:schemeClr val="bg1"/>
                </a:solidFill>
              </a:rPr>
              <a:t> vs </a:t>
            </a:r>
            <a:r>
              <a:rPr lang="en-US" b="1" dirty="0" err="1" smtClean="0">
                <a:solidFill>
                  <a:schemeClr val="bg1"/>
                </a:solidFill>
              </a:rPr>
              <a:t>HCal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1772-0B84-4269-B9DA-15D5572E6E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734"/>
            <a:ext cx="4572610" cy="380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1361"/>
            <a:ext cx="8229600" cy="3096381"/>
          </a:xfrm>
          <a:prstGeom prst="rect">
            <a:avLst/>
          </a:prstGeom>
        </p:spPr>
      </p:pic>
      <p:sp>
        <p:nvSpPr>
          <p:cNvPr id="7" name="Up-Down Arrow 6"/>
          <p:cNvSpPr/>
          <p:nvPr/>
        </p:nvSpPr>
        <p:spPr>
          <a:xfrm>
            <a:off x="3733800" y="2743200"/>
            <a:ext cx="685800" cy="2362200"/>
          </a:xfrm>
          <a:prstGeom prst="upDownArrow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420" name="Picture 4" descr="C:\Users\kistenev\Pictures\Copies\20140226_1328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685800"/>
            <a:ext cx="22352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1" name="Picture 5" descr="C:\Users\kistenev\Pictures\Copies\20140115_1911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710" y="2740742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21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848" y="0"/>
            <a:ext cx="9144000" cy="5334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SF variations &amp; energy leakage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C574-668E-4539-984E-466805CF38A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TIPP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D85-F41C-4407-99BE-D8236EEF68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3124200"/>
            <a:ext cx="4992329" cy="3341132"/>
            <a:chOff x="36871" y="545068"/>
            <a:chExt cx="6648450" cy="442698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71" y="914400"/>
              <a:ext cx="6648450" cy="405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6536" y="545068"/>
              <a:ext cx="2983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/>
                <a:t>R.Wigmans</a:t>
              </a:r>
              <a:r>
                <a:rPr lang="en-US" sz="1000" b="1" dirty="0" smtClean="0"/>
                <a:t>, </a:t>
              </a:r>
              <a:r>
                <a:rPr lang="en-US" sz="1000" b="1" dirty="0" err="1" smtClean="0"/>
                <a:t>Scientifica</a:t>
              </a:r>
              <a:r>
                <a:rPr lang="en-US" sz="1000" b="1" dirty="0" smtClean="0"/>
                <a:t> </a:t>
              </a:r>
              <a:r>
                <a:rPr lang="en-US" sz="1000" b="1" dirty="0" err="1" smtClean="0"/>
                <a:t>Acta</a:t>
              </a:r>
              <a:r>
                <a:rPr lang="en-US" sz="1000" b="1" dirty="0" smtClean="0"/>
                <a:t> 2, 1, 18-55 (2008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3588619" cy="201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76800" y="703177"/>
            <a:ext cx="41148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Tested prototype is only 5 Labs deep. Energy leakage exceeds 5% for energies above 30GeV contributing comparably to constant term in energy resolution. </a:t>
            </a:r>
          </a:p>
          <a:p>
            <a:endParaRPr lang="en-US" sz="1600" b="1" dirty="0" smtClean="0"/>
          </a:p>
          <a:p>
            <a:r>
              <a:rPr lang="en-US" sz="1600" b="1" dirty="0"/>
              <a:t>In the </a:t>
            </a:r>
            <a:r>
              <a:rPr lang="en-US" sz="1600" b="1" dirty="0" smtClean="0"/>
              <a:t>calorimeter  section with depth dependent sampling fraction the fluctuations in the shower profile may lead to overestimates to upstream energy and underestimates to downstream energy. The asymmetry estimator </a:t>
            </a:r>
            <a:r>
              <a:rPr lang="en-US" sz="1600" b="1" dirty="0" smtClean="0"/>
              <a:t> </a:t>
            </a:r>
            <a:r>
              <a:rPr lang="en-US" sz="1600" b="1" dirty="0" smtClean="0"/>
              <a:t>(E1-E2)/(E1+E2) </a:t>
            </a:r>
            <a:r>
              <a:rPr lang="en-US" sz="1600" b="1" dirty="0" smtClean="0"/>
              <a:t>then becomes neither </a:t>
            </a:r>
            <a:r>
              <a:rPr lang="en-US" sz="1600" b="1" dirty="0" smtClean="0"/>
              <a:t> linear nor  </a:t>
            </a:r>
            <a:r>
              <a:rPr lang="en-US" sz="1600" b="1" dirty="0" smtClean="0"/>
              <a:t>unambiguous function of LCG</a:t>
            </a:r>
            <a:r>
              <a:rPr lang="en-US" sz="1600" b="1" dirty="0" smtClean="0"/>
              <a:t>.</a:t>
            </a:r>
            <a:endParaRPr lang="en-US" sz="1600" b="1" dirty="0"/>
          </a:p>
          <a:p>
            <a:endParaRPr lang="en-US" sz="1600" b="1" dirty="0"/>
          </a:p>
          <a:p>
            <a:r>
              <a:rPr lang="en-US" sz="1600" b="1" dirty="0" smtClean="0"/>
              <a:t>Measuring LCG and correcting </a:t>
            </a:r>
            <a:r>
              <a:rPr lang="en-US" sz="1600" b="1" dirty="0" smtClean="0"/>
              <a:t> leakage and shower fluctuations needs </a:t>
            </a:r>
            <a:r>
              <a:rPr lang="en-US" sz="1600" b="1" dirty="0" smtClean="0"/>
              <a:t>better </a:t>
            </a:r>
            <a:r>
              <a:rPr lang="en-US" sz="1600" b="1" dirty="0" smtClean="0"/>
              <a:t>constrained </a:t>
            </a:r>
            <a:r>
              <a:rPr lang="en-US" sz="1600" b="1" dirty="0" smtClean="0"/>
              <a:t>data </a:t>
            </a:r>
            <a:r>
              <a:rPr lang="en-US" sz="1600" b="1" dirty="0" smtClean="0"/>
              <a:t>(EMC or third </a:t>
            </a:r>
            <a:r>
              <a:rPr lang="en-US" sz="1600" b="1" dirty="0" smtClean="0"/>
              <a:t>longitudinal segment) </a:t>
            </a:r>
            <a:r>
              <a:rPr lang="en-US" sz="1600" b="1" dirty="0" smtClean="0"/>
              <a:t>, minimizing </a:t>
            </a:r>
            <a:r>
              <a:rPr lang="en-US" sz="1600" b="1" dirty="0" smtClean="0"/>
              <a:t>the </a:t>
            </a:r>
            <a:r>
              <a:rPr lang="en-US" sz="1600" b="1" dirty="0" smtClean="0"/>
              <a:t>scale of SF variations </a:t>
            </a:r>
            <a:r>
              <a:rPr lang="en-US" sz="1600" b="1" dirty="0" smtClean="0"/>
              <a:t>(optimization </a:t>
            </a:r>
            <a:r>
              <a:rPr lang="en-US" sz="1600" b="1" dirty="0" smtClean="0"/>
              <a:t>to segment </a:t>
            </a:r>
            <a:r>
              <a:rPr lang="en-US" sz="1600" b="1" dirty="0" smtClean="0"/>
              <a:t>boundaries) and corrections. </a:t>
            </a:r>
            <a:r>
              <a:rPr lang="en-US" sz="1600" b="1" dirty="0" smtClean="0"/>
              <a:t> We are working on it.</a:t>
            </a:r>
            <a:endParaRPr lang="en-US" sz="1600" b="1" dirty="0"/>
          </a:p>
          <a:p>
            <a:endParaRPr lang="en-US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794311" y="1371600"/>
            <a:ext cx="3082489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91003" y="3402942"/>
            <a:ext cx="801326" cy="94045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17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3219"/>
            <a:ext cx="5727700" cy="401974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rtlCol="0">
            <a:sp3d extrusionH="12700">
              <a:extrusionClr>
                <a:schemeClr val="bg1"/>
              </a:extrusion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err="1" smtClean="0">
                <a:solidFill>
                  <a:srgbClr val="FFFFFF"/>
                </a:solidFill>
                <a:ea typeface="+mj-ea"/>
                <a:cs typeface="+mj-cs"/>
              </a:rPr>
              <a:t>sPHENIX</a:t>
            </a:r>
            <a:r>
              <a:rPr lang="en-US" sz="4400" dirty="0" smtClean="0">
                <a:solidFill>
                  <a:srgbClr val="FFFFFF"/>
                </a:solidFill>
                <a:ea typeface="+mj-ea"/>
                <a:cs typeface="+mj-cs"/>
              </a:rPr>
              <a:t> is the </a:t>
            </a:r>
            <a:r>
              <a:rPr lang="en-US" sz="4400" dirty="0" err="1" smtClean="0">
                <a:solidFill>
                  <a:srgbClr val="FFFFFF"/>
                </a:solidFill>
                <a:ea typeface="+mj-ea"/>
                <a:cs typeface="+mj-cs"/>
              </a:rPr>
              <a:t>calorimetry</a:t>
            </a:r>
            <a:r>
              <a:rPr lang="en-US" sz="4400" dirty="0" smtClean="0">
                <a:solidFill>
                  <a:srgbClr val="FFFFFF"/>
                </a:solidFill>
                <a:ea typeface="+mj-ea"/>
                <a:cs typeface="+mj-cs"/>
              </a:rPr>
              <a:t> based upgrade to PHENIX</a:t>
            </a:r>
            <a:endParaRPr lang="en-US" sz="440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B2D5817-27AF-4F71-B6C7-8395575BDF84}" type="datetime1">
              <a:rPr lang="en-US" altLang="en-US" sz="1100" smtClean="0">
                <a:solidFill>
                  <a:srgbClr val="7F7F7F"/>
                </a:solidFill>
                <a:latin typeface="Corbel" charset="0"/>
              </a:rPr>
              <a:t>6/5/2014</a:t>
            </a:fld>
            <a:endParaRPr lang="en-US" altLang="en-US" sz="1100" smtClean="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100" dirty="0" smtClean="0">
                <a:solidFill>
                  <a:srgbClr val="7F7F7F"/>
                </a:solidFill>
                <a:latin typeface="Corbel" charset="0"/>
              </a:rPr>
              <a:t>TIPP 2014</a:t>
            </a: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5C467AD-5833-4E1C-A12C-94C44203F9E4}" type="slidenum">
              <a:rPr lang="en-US" alt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2</a:t>
            </a:fld>
            <a:endParaRPr lang="en-US" altLang="en-US" sz="1400">
              <a:solidFill>
                <a:srgbClr val="7F7F7F"/>
              </a:solidFill>
              <a:latin typeface="Corbel" charset="0"/>
            </a:endParaRPr>
          </a:p>
        </p:txBody>
      </p:sp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461" y="1273175"/>
            <a:ext cx="3760539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646739" y="1310640"/>
            <a:ext cx="1497261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 </a:t>
            </a:r>
            <a:r>
              <a:rPr lang="en-US" b="1" dirty="0" err="1" smtClean="0"/>
              <a:t>HCal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98108" y="4381500"/>
            <a:ext cx="1497261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Solenoid</a:t>
            </a:r>
            <a:endParaRPr lang="en-US" b="1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7263730" y="3962400"/>
            <a:ext cx="1" cy="4191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lowchart: Connector 2"/>
          <p:cNvSpPr/>
          <p:nvPr/>
        </p:nvSpPr>
        <p:spPr>
          <a:xfrm>
            <a:off x="6565807" y="2362200"/>
            <a:ext cx="1377395" cy="1426464"/>
          </a:xfrm>
          <a:prstGeom prst="flowChartConnector">
            <a:avLst/>
          </a:prstGeom>
          <a:noFill/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194572" y="2258449"/>
            <a:ext cx="14972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EmCal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026035" y="1311139"/>
            <a:ext cx="6771491" cy="2933356"/>
            <a:chOff x="914400" y="1508158"/>
            <a:chExt cx="8107712" cy="4214461"/>
          </a:xfrm>
        </p:grpSpPr>
        <p:grpSp>
          <p:nvGrpSpPr>
            <p:cNvPr id="12" name="Group 11"/>
            <p:cNvGrpSpPr/>
            <p:nvPr/>
          </p:nvGrpSpPr>
          <p:grpSpPr>
            <a:xfrm>
              <a:off x="914400" y="1760219"/>
              <a:ext cx="6217981" cy="3962400"/>
              <a:chOff x="914400" y="1524000"/>
              <a:chExt cx="6217981" cy="39624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914400" y="1524000"/>
                <a:ext cx="6217981" cy="3962400"/>
                <a:chOff x="1495425" y="1088777"/>
                <a:chExt cx="6217981" cy="3962400"/>
              </a:xfrm>
            </p:grpSpPr>
            <p:pic>
              <p:nvPicPr>
                <p:cNvPr id="1027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5425" y="1088777"/>
                  <a:ext cx="4905375" cy="396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" name="TextBox 4"/>
                <p:cNvSpPr txBox="1"/>
                <p:nvPr/>
              </p:nvSpPr>
              <p:spPr>
                <a:xfrm>
                  <a:off x="5579806" y="2303212"/>
                  <a:ext cx="2133600" cy="4864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 smtClean="0"/>
                    <a:t>Beam</a:t>
                  </a:r>
                  <a:endParaRPr lang="en-US" sz="1600" b="1" dirty="0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579806" y="1870586"/>
                  <a:ext cx="2133600" cy="4864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 smtClean="0"/>
                    <a:t>Pivot</a:t>
                  </a:r>
                  <a:endParaRPr lang="en-US" sz="1600" b="1" dirty="0"/>
                </a:p>
              </p:txBody>
            </p:sp>
          </p:grpSp>
          <p:cxnSp>
            <p:nvCxnSpPr>
              <p:cNvPr id="9" name="Straight Arrow Connector 8"/>
              <p:cNvCxnSpPr/>
              <p:nvPr/>
            </p:nvCxnSpPr>
            <p:spPr>
              <a:xfrm flipH="1">
                <a:off x="4876800" y="2738435"/>
                <a:ext cx="1066799" cy="1351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Rectangle 1"/>
            <p:cNvSpPr/>
            <p:nvPr/>
          </p:nvSpPr>
          <p:spPr>
            <a:xfrm>
              <a:off x="3154680" y="1508158"/>
              <a:ext cx="685800" cy="22920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49864" y="1508158"/>
              <a:ext cx="685800" cy="22920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137228" y="3649981"/>
              <a:ext cx="1437968" cy="91438"/>
              <a:chOff x="3124200" y="3352800"/>
              <a:chExt cx="1437968" cy="91438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3124200" y="3352800"/>
                <a:ext cx="685800" cy="4571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876368" y="3398519"/>
                <a:ext cx="685800" cy="4571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5974111" y="2188085"/>
              <a:ext cx="3048001" cy="840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Trigger Scintillators for cosmic calibration</a:t>
              </a:r>
              <a:endParaRPr lang="en-US" sz="1600" b="1" dirty="0"/>
            </a:p>
          </p:txBody>
        </p:sp>
        <p:cxnSp>
          <p:nvCxnSpPr>
            <p:cNvPr id="14" name="Straight Arrow Connector 13"/>
            <p:cNvCxnSpPr>
              <a:stCxn id="7" idx="0"/>
            </p:cNvCxnSpPr>
            <p:nvPr/>
          </p:nvCxnSpPr>
          <p:spPr>
            <a:xfrm flipH="1" flipV="1">
              <a:off x="4876801" y="1622761"/>
              <a:ext cx="2621311" cy="5653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4292765" y="2923028"/>
              <a:ext cx="3174834" cy="7269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02758"/>
          </a:xfrm>
          <a:solidFill>
            <a:srgbClr val="FF0000"/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Constant term </a:t>
            </a:r>
            <a:r>
              <a:rPr lang="en-US" sz="3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and</a:t>
            </a:r>
            <a:r>
              <a:rPr lang="en-US" sz="3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tilt plates geometry</a:t>
            </a:r>
            <a:endParaRPr lang="en-US" sz="3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0749" y="4349621"/>
            <a:ext cx="9144001" cy="255454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Plates in the </a:t>
            </a:r>
            <a:r>
              <a:rPr lang="en-US" sz="2000" b="1" dirty="0" err="1" smtClean="0"/>
              <a:t>HCal</a:t>
            </a:r>
            <a:r>
              <a:rPr lang="en-US" sz="2000" b="1" dirty="0" smtClean="0"/>
              <a:t> are tilted at an angle chosen  to keep the  number of scintillating tiles crossed by </a:t>
            </a:r>
            <a:r>
              <a:rPr lang="en-US" sz="2000" b="1" dirty="0" err="1" smtClean="0"/>
              <a:t>geantino</a:t>
            </a:r>
            <a:r>
              <a:rPr lang="en-US" sz="2000" b="1" dirty="0" smtClean="0"/>
              <a:t> independent of azimuth. In the prototype the sampling fraction: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drops by x1.4 towards outside due to increases in Fe plate thickness;</a:t>
            </a:r>
            <a:r>
              <a:rPr lang="en-US" sz="2000" b="1" dirty="0"/>
              <a:t> </a:t>
            </a:r>
            <a:endParaRPr lang="en-US" sz="2000" b="1" dirty="0" smtClean="0"/>
          </a:p>
          <a:p>
            <a:pPr marL="342900" indent="-342900">
              <a:buFontTx/>
              <a:buChar char="-"/>
            </a:pPr>
            <a:r>
              <a:rPr lang="en-US" sz="2000" b="1" dirty="0"/>
              <a:t>v</a:t>
            </a:r>
            <a:r>
              <a:rPr lang="en-US" sz="2000" b="1" dirty="0" smtClean="0"/>
              <a:t>aries  by ~15% azimuthally with the angle between radius and scintillating tile at  crossings;</a:t>
            </a:r>
          </a:p>
          <a:p>
            <a:r>
              <a:rPr lang="en-US" sz="2000" b="1" dirty="0" smtClean="0"/>
              <a:t>Two effects are mutually compensating and tunable using the light collection controls. We are working on it.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6EA67A-FA31-4BE8-B795-02F34FD7C277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D1D-DC47-4E15-8D1F-1CEE4C4DA507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321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0"/>
          <p:cNvSpPr txBox="1">
            <a:spLocks/>
          </p:cNvSpPr>
          <p:nvPr/>
        </p:nvSpPr>
        <p:spPr>
          <a:xfrm>
            <a:off x="0" y="7374"/>
            <a:ext cx="9144000" cy="907026"/>
          </a:xfrm>
          <a:prstGeom prst="rect">
            <a:avLst/>
          </a:prstGeom>
          <a:solidFill>
            <a:srgbClr val="FF0000"/>
          </a:solidFill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Constant term and </a:t>
            </a:r>
            <a:r>
              <a:rPr lang="en-US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consistency of light collection</a:t>
            </a:r>
            <a:endParaRPr lang="en-US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5105400" cy="2456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038600" y="2989832"/>
            <a:ext cx="5105400" cy="3868168"/>
            <a:chOff x="3810000" y="2989832"/>
            <a:chExt cx="5334000" cy="3868168"/>
          </a:xfrm>
        </p:grpSpPr>
        <p:pic>
          <p:nvPicPr>
            <p:cNvPr id="583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2989832"/>
              <a:ext cx="5334000" cy="3868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" descr="C:\Users\kistenev\Documents\Travels\2014\04-CALOR2014\Presentation\Preamp-SiPPM_sid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2500" y="3180689"/>
              <a:ext cx="50800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362700" y="2989832"/>
              <a:ext cx="228600" cy="743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2887682"/>
            <a:ext cx="4267200" cy="39703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latin typeface="Arial Black" panose="020B0A04020102020204" pitchFamily="34" charset="0"/>
              </a:rPr>
              <a:t>3D printing is neither precise, </a:t>
            </a:r>
            <a:r>
              <a:rPr lang="en-US" dirty="0" smtClean="0">
                <a:latin typeface="Arial Black" panose="020B0A04020102020204" pitchFamily="34" charset="0"/>
              </a:rPr>
              <a:t>nor </a:t>
            </a:r>
            <a:r>
              <a:rPr lang="en-US" dirty="0" smtClean="0">
                <a:latin typeface="Arial Black" panose="020B0A04020102020204" pitchFamily="34" charset="0"/>
              </a:rPr>
              <a:t>repeatable</a:t>
            </a:r>
            <a:r>
              <a:rPr lang="en-US" dirty="0" smtClean="0">
                <a:latin typeface="Arial Black" panose="020B0A040201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Black" panose="020B0A04020102020204" pitchFamily="34" charset="0"/>
              </a:rPr>
              <a:t>Parts need further machining to match</a:t>
            </a:r>
            <a:r>
              <a:rPr lang="en-US" dirty="0" smtClean="0">
                <a:latin typeface="Arial Black" panose="020B0A040201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Black" panose="020B0A04020102020204" pitchFamily="34" charset="0"/>
              </a:rPr>
              <a:t>Surface </a:t>
            </a:r>
            <a:r>
              <a:rPr lang="en-US" dirty="0" smtClean="0">
                <a:latin typeface="Arial Black" panose="020B0A04020102020204" pitchFamily="34" charset="0"/>
              </a:rPr>
              <a:t>reflectivity inside cavity </a:t>
            </a:r>
            <a:r>
              <a:rPr lang="en-US" dirty="0" smtClean="0">
                <a:latin typeface="Arial Black" panose="020B0A04020102020204" pitchFamily="34" charset="0"/>
              </a:rPr>
              <a:t> is unknown.;</a:t>
            </a:r>
          </a:p>
          <a:p>
            <a:pPr marL="285750" indent="-285750">
              <a:buFontTx/>
              <a:buChar char="-"/>
            </a:pPr>
            <a:endParaRPr lang="en-US" dirty="0" smtClean="0">
              <a:latin typeface="Arial Black" panose="020B0A040201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Black" panose="020B0A04020102020204" pitchFamily="34" charset="0"/>
              </a:rPr>
              <a:t>Air gap coupling is </a:t>
            </a:r>
            <a:r>
              <a:rPr lang="en-US" dirty="0" smtClean="0">
                <a:latin typeface="Arial Black" panose="020B0A04020102020204" pitchFamily="34" charset="0"/>
              </a:rPr>
              <a:t>plainly </a:t>
            </a:r>
            <a:r>
              <a:rPr lang="en-US" dirty="0" smtClean="0">
                <a:latin typeface="Arial Black" panose="020B0A04020102020204" pitchFamily="34" charset="0"/>
              </a:rPr>
              <a:t>not practical </a:t>
            </a:r>
            <a:r>
              <a:rPr lang="en-US" dirty="0" smtClean="0">
                <a:latin typeface="Arial Black" panose="020B0A04020102020204" pitchFamily="34" charset="0"/>
              </a:rPr>
              <a:t>when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light yield and consistency are </a:t>
            </a:r>
            <a:r>
              <a:rPr lang="en-US" dirty="0" smtClean="0">
                <a:latin typeface="Arial Black" panose="020B0A04020102020204" pitchFamily="34" charset="0"/>
              </a:rPr>
              <a:t>essential. </a:t>
            </a:r>
            <a:r>
              <a:rPr lang="en-US" dirty="0" smtClean="0">
                <a:latin typeface="Arial Black" panose="020B0A04020102020204" pitchFamily="34" charset="0"/>
              </a:rPr>
              <a:t>We are  looking into one </a:t>
            </a:r>
            <a:r>
              <a:rPr lang="en-US" dirty="0" err="1" smtClean="0">
                <a:latin typeface="Arial Black" panose="020B0A04020102020204" pitchFamily="34" charset="0"/>
              </a:rPr>
              <a:t>SiPPM</a:t>
            </a:r>
            <a:r>
              <a:rPr lang="en-US" dirty="0" smtClean="0">
                <a:latin typeface="Arial Black" panose="020B0A04020102020204" pitchFamily="34" charset="0"/>
              </a:rPr>
              <a:t> per tile solution.</a:t>
            </a:r>
            <a:endParaRPr lang="en-US" dirty="0" smtClean="0">
              <a:latin typeface="Arial Black" panose="020B0A040201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6F2A7B-517D-4E53-AEA6-0B2F5153C9CF}" type="datetime1">
              <a:rPr lang="en-US" smtClean="0"/>
              <a:t>6/5/2014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TIPP 2014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435-7525-49D6-8075-1B559333DD52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558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2"/>
          <p:cNvSpPr>
            <a:spLocks noGrp="1"/>
          </p:cNvSpPr>
          <p:nvPr>
            <p:ph type="title"/>
          </p:nvPr>
        </p:nvSpPr>
        <p:spPr bwMode="auto">
          <a:xfrm>
            <a:off x="1588" y="-6350"/>
            <a:ext cx="9142412" cy="768350"/>
          </a:xfrm>
          <a:solidFill>
            <a:srgbClr val="FF0000"/>
          </a:solidFill>
          <a:ln>
            <a:miter lim="800000"/>
            <a:headEnd/>
            <a:tailEnd/>
          </a:ln>
        </p:spPr>
        <p:txBody>
          <a:bodyPr lIns="64291" tIns="32146" rIns="64291" bIns="32146" rtlCol="0" anchor="t">
            <a:sp3d extrusionH="12700">
              <a:extrusionClr>
                <a:schemeClr val="bg1"/>
              </a:extrusionClr>
            </a:sp3d>
          </a:bodyPr>
          <a:lstStyle/>
          <a:p>
            <a:pPr eaLnBrk="1" fontAlgn="auto" hangingPunct="1">
              <a:spcAft>
                <a:spcPts val="600"/>
              </a:spcAft>
              <a:defRPr/>
            </a:pPr>
            <a:r>
              <a:rPr lang="en-US" sz="4400" dirty="0" smtClean="0">
                <a:solidFill>
                  <a:schemeClr val="bg1"/>
                </a:solidFill>
                <a:latin typeface="Arial Black"/>
                <a:ea typeface="+mj-ea"/>
                <a:cs typeface="Arial Black"/>
              </a:rPr>
              <a:t>Summary </a:t>
            </a:r>
            <a:endParaRPr lang="en-US" sz="4400" dirty="0">
              <a:solidFill>
                <a:schemeClr val="bg1"/>
              </a:solidFill>
              <a:latin typeface="Arial Black"/>
              <a:ea typeface="+mj-ea"/>
              <a:cs typeface="Arial Black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228600" y="1371600"/>
            <a:ext cx="8686800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en-US" altLang="en-US" sz="1800" b="1" dirty="0"/>
              <a:t> </a:t>
            </a:r>
            <a:r>
              <a:rPr lang="en-US" altLang="en-US" sz="2000" b="1" dirty="0"/>
              <a:t>The </a:t>
            </a:r>
            <a:r>
              <a:rPr lang="en-US" altLang="en-US" sz="2000" b="1" dirty="0" smtClean="0"/>
              <a:t>calorimeters for </a:t>
            </a:r>
            <a:r>
              <a:rPr lang="en-US" altLang="en-US" sz="2000" b="1" dirty="0" err="1" smtClean="0"/>
              <a:t>sPHENIX</a:t>
            </a:r>
            <a:r>
              <a:rPr lang="en-US" altLang="en-US" sz="2000" b="1" dirty="0" smtClean="0"/>
              <a:t>  are </a:t>
            </a:r>
            <a:r>
              <a:rPr lang="en-US" altLang="en-US" sz="2000" b="1" dirty="0"/>
              <a:t>conceived to be  </a:t>
            </a:r>
            <a:r>
              <a:rPr lang="en-US" altLang="en-US" sz="2000" b="1" dirty="0" smtClean="0"/>
              <a:t>intrinsically </a:t>
            </a:r>
            <a:r>
              <a:rPr lang="en-US" altLang="en-US" sz="2000" b="1" dirty="0"/>
              <a:t>uniform </a:t>
            </a:r>
            <a:r>
              <a:rPr lang="en-US" altLang="en-US" sz="2000" b="1" dirty="0" smtClean="0"/>
              <a:t>devices </a:t>
            </a:r>
            <a:r>
              <a:rPr lang="en-US" altLang="en-US" sz="2000" b="1" dirty="0"/>
              <a:t>with minimal dead-areas </a:t>
            </a:r>
            <a:r>
              <a:rPr lang="en-US" altLang="en-US" sz="2000" b="1" dirty="0" smtClean="0"/>
              <a:t>and fit </a:t>
            </a:r>
            <a:r>
              <a:rPr lang="en-US" altLang="en-US" sz="2000" b="1" dirty="0"/>
              <a:t>to build in </a:t>
            </a:r>
            <a:r>
              <a:rPr lang="en-US" altLang="en-US" sz="2000" b="1" dirty="0" smtClean="0"/>
              <a:t>industry;</a:t>
            </a:r>
            <a:endParaRPr lang="en-US" altLang="en-US" sz="2000" b="1" dirty="0"/>
          </a:p>
          <a:p>
            <a:pPr eaLnBrk="1" hangingPunct="1"/>
            <a:endParaRPr lang="en-US" altLang="en-US" sz="2000" b="1" dirty="0"/>
          </a:p>
          <a:p>
            <a:pPr eaLnBrk="1" hangingPunct="1">
              <a:buFontTx/>
              <a:buChar char="-"/>
            </a:pPr>
            <a:r>
              <a:rPr lang="en-US" altLang="en-US" sz="2000" b="1" dirty="0" smtClean="0"/>
              <a:t>Prototype calorimeters are built and tested with e’s &amp; hadrons at FNAL. </a:t>
            </a:r>
            <a:r>
              <a:rPr lang="en-US" altLang="en-US" b="1" i="1" u="sng" dirty="0" smtClean="0">
                <a:solidFill>
                  <a:srgbClr val="FF0000"/>
                </a:solidFill>
              </a:rPr>
              <a:t>Test beam data </a:t>
            </a:r>
            <a:r>
              <a:rPr lang="en-US" altLang="en-US" b="1" i="1" u="sng" dirty="0" smtClean="0">
                <a:solidFill>
                  <a:srgbClr val="FF0000"/>
                </a:solidFill>
              </a:rPr>
              <a:t>is</a:t>
            </a:r>
            <a:r>
              <a:rPr lang="en-US" alt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altLang="en-US" b="1" i="1" u="sng" dirty="0" smtClean="0">
                <a:solidFill>
                  <a:srgbClr val="FF0000"/>
                </a:solidFill>
              </a:rPr>
              <a:t>now compared with simulation</a:t>
            </a:r>
            <a:r>
              <a:rPr lang="en-US" altLang="en-US" b="1" i="1" u="sng" dirty="0">
                <a:solidFill>
                  <a:srgbClr val="FF0000"/>
                </a:solidFill>
              </a:rPr>
              <a:t>;</a:t>
            </a:r>
            <a:r>
              <a:rPr lang="en-US" altLang="en-US" b="1" i="1" u="sng" dirty="0" smtClean="0">
                <a:solidFill>
                  <a:srgbClr val="FF0000"/>
                </a:solidFill>
              </a:rPr>
              <a:t>  </a:t>
            </a:r>
            <a:endParaRPr lang="en-US" altLang="en-US" b="1" i="1" u="sng" dirty="0">
              <a:solidFill>
                <a:srgbClr val="FF0000"/>
              </a:solidFill>
            </a:endParaRPr>
          </a:p>
          <a:p>
            <a:pPr eaLnBrk="1" hangingPunct="1"/>
            <a:endParaRPr lang="en-US" altLang="en-US" sz="1800" b="1" dirty="0"/>
          </a:p>
          <a:p>
            <a:pPr eaLnBrk="1" hangingPunct="1">
              <a:buFontTx/>
              <a:buChar char="-"/>
            </a:pPr>
            <a:r>
              <a:rPr lang="en-US" altLang="en-US" sz="2000" b="1" dirty="0"/>
              <a:t> </a:t>
            </a:r>
            <a:r>
              <a:rPr lang="en-US" altLang="en-US" sz="2000" b="1" dirty="0" smtClean="0"/>
              <a:t>Conclusions and observations based upon test beam performance of the 2012 concept prototype calorimeters are </a:t>
            </a:r>
            <a:r>
              <a:rPr lang="en-US" altLang="en-US" sz="2000" b="1" dirty="0" smtClean="0"/>
              <a:t>currently used </a:t>
            </a:r>
            <a:r>
              <a:rPr lang="en-US" altLang="en-US" sz="2000" b="1" dirty="0" smtClean="0"/>
              <a:t>to </a:t>
            </a:r>
            <a:r>
              <a:rPr lang="en-US" altLang="en-US" sz="2000" b="1" dirty="0" smtClean="0"/>
              <a:t>predict and optimize </a:t>
            </a:r>
            <a:r>
              <a:rPr lang="en-US" altLang="en-US" sz="2000" b="1" dirty="0" err="1" smtClean="0"/>
              <a:t>EMC&amp;HCal</a:t>
            </a:r>
            <a:r>
              <a:rPr lang="en-US" altLang="en-US" sz="2000" b="1" dirty="0" smtClean="0"/>
              <a:t> </a:t>
            </a:r>
            <a:r>
              <a:rPr lang="en-US" altLang="en-US" sz="2000" b="1" dirty="0"/>
              <a:t>system </a:t>
            </a:r>
            <a:r>
              <a:rPr lang="en-US" altLang="en-US" sz="2000" b="1" dirty="0" smtClean="0"/>
              <a:t>performance in 2014 geometry built around preexisting </a:t>
            </a:r>
            <a:r>
              <a:rPr lang="en-US" altLang="en-US" sz="2000" b="1" dirty="0" err="1" smtClean="0"/>
              <a:t>BaBar</a:t>
            </a:r>
            <a:r>
              <a:rPr lang="en-US" altLang="en-US" sz="2000" b="1" dirty="0"/>
              <a:t> </a:t>
            </a:r>
            <a:r>
              <a:rPr lang="en-US" altLang="en-US" sz="2000" b="1" dirty="0" smtClean="0"/>
              <a:t>superconducting solenoid;</a:t>
            </a:r>
            <a:endParaRPr lang="en-US" altLang="en-US" sz="2000" b="1" dirty="0"/>
          </a:p>
          <a:p>
            <a:pPr eaLnBrk="1" hangingPunct="1"/>
            <a:endParaRPr lang="en-US" altLang="en-US" sz="2000" b="1" dirty="0"/>
          </a:p>
          <a:p>
            <a:pPr eaLnBrk="1" hangingPunct="1">
              <a:buFontTx/>
              <a:buChar char="-"/>
            </a:pPr>
            <a:r>
              <a:rPr lang="en-US" altLang="en-US" sz="2000" b="1" dirty="0"/>
              <a:t> Plans are for </a:t>
            </a:r>
            <a:r>
              <a:rPr lang="en-US" altLang="en-US" sz="2000" b="1" dirty="0" smtClean="0"/>
              <a:t>upgraded prototypes </a:t>
            </a:r>
            <a:r>
              <a:rPr lang="en-US" altLang="en-US" sz="2000" b="1" dirty="0"/>
              <a:t>in the test beam in </a:t>
            </a:r>
            <a:r>
              <a:rPr lang="en-US" altLang="en-US" sz="2000" b="1" dirty="0" smtClean="0"/>
              <a:t>2015.</a:t>
            </a:r>
            <a:endParaRPr lang="en-US" altLang="en-US" sz="2000" b="1" dirty="0"/>
          </a:p>
        </p:txBody>
      </p:sp>
      <p:sp>
        <p:nvSpPr>
          <p:cNvPr id="4198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BF4BC6D-90BA-4439-A3E6-F2C4F4083414}" type="datetime1">
              <a:rPr lang="en-US" altLang="en-US" sz="1100" smtClean="0">
                <a:solidFill>
                  <a:srgbClr val="7F7F7F"/>
                </a:solidFill>
                <a:latin typeface="Corbel" charset="0"/>
              </a:rPr>
              <a:t>6/5/2014</a:t>
            </a:fld>
            <a:endParaRPr lang="en-US" altLang="en-US" sz="1100" smtClean="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4198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DC53252-4597-47A5-BB00-A0927853C0C6}" type="slidenum">
              <a:rPr lang="en-US" alt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22</a:t>
            </a:fld>
            <a:endParaRPr lang="en-US" altLang="en-US" sz="140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41990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100" dirty="0" smtClean="0">
                <a:solidFill>
                  <a:srgbClr val="7F7F7F"/>
                </a:solidFill>
                <a:latin typeface="Corbel" charset="0"/>
              </a:rPr>
              <a:t>TIPP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0000"/>
          </a:solidFill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Calorimeter controls  in </a:t>
            </a:r>
            <a:r>
              <a:rPr lang="en-US" sz="4400" dirty="0" err="1" smtClean="0">
                <a:solidFill>
                  <a:schemeClr val="bg1"/>
                </a:solidFill>
              </a:rPr>
              <a:t>sPHENIX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839972" y="4648200"/>
            <a:ext cx="75910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Technology Choices:</a:t>
            </a:r>
          </a:p>
          <a:p>
            <a:endParaRPr lang="en-US" sz="400" dirty="0" smtClean="0">
              <a:solidFill>
                <a:srgbClr val="FFFF99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EMCAL → Tungsten Scintillating Fiber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HCAL → Iron Scintillating Tile with WLS Fiber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Readout </a:t>
            </a:r>
            <a:r>
              <a:rPr lang="en-US" sz="2000" b="1" dirty="0">
                <a:solidFill>
                  <a:srgbClr val="0070C0"/>
                </a:solidFill>
              </a:rPr>
              <a:t>→ </a:t>
            </a:r>
            <a:r>
              <a:rPr lang="en-US" sz="2000" b="1" dirty="0" err="1" smtClean="0">
                <a:solidFill>
                  <a:srgbClr val="0070C0"/>
                </a:solidFill>
              </a:rPr>
              <a:t>SiPMs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3516" y="1094125"/>
            <a:ext cx="712727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Large solid angle coverage (± 1.1 in </a:t>
            </a:r>
            <a:r>
              <a:rPr lang="en-US" sz="2000" b="1" dirty="0" smtClean="0">
                <a:latin typeface="Symbol" pitchFamily="18" charset="2"/>
              </a:rPr>
              <a:t>h</a:t>
            </a:r>
            <a:r>
              <a:rPr lang="en-US" sz="2000" b="1" dirty="0" smtClean="0"/>
              <a:t>, 2</a:t>
            </a:r>
            <a:r>
              <a:rPr lang="en-US" sz="2000" b="1" dirty="0" smtClean="0">
                <a:latin typeface="Symbol" pitchFamily="18" charset="2"/>
              </a:rPr>
              <a:t>p</a:t>
            </a:r>
            <a:r>
              <a:rPr lang="en-US" sz="2000" b="1" dirty="0" smtClean="0"/>
              <a:t> in </a:t>
            </a:r>
            <a:r>
              <a:rPr lang="en-US" sz="2000" b="1" dirty="0" smtClean="0">
                <a:latin typeface="Symbol" pitchFamily="18" charset="2"/>
              </a:rPr>
              <a:t>f</a:t>
            </a:r>
            <a:r>
              <a:rPr lang="en-US" sz="2000" b="1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Moderate energy resolution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EMCAL ~ 15%/√E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HCAL ~ 75 %/√E (single particle</a:t>
            </a:r>
            <a:r>
              <a:rPr lang="en-US" sz="2000" b="1" dirty="0">
                <a:solidFill>
                  <a:srgbClr val="0070C0"/>
                </a:solidFill>
              </a:rPr>
              <a:t>), </a:t>
            </a:r>
            <a:r>
              <a:rPr lang="en-US" sz="2000" b="1" dirty="0" smtClean="0">
                <a:solidFill>
                  <a:srgbClr val="0070C0"/>
                </a:solidFill>
              </a:rPr>
              <a:t>~100 </a:t>
            </a:r>
            <a:r>
              <a:rPr lang="en-US" sz="2000" b="1" dirty="0">
                <a:solidFill>
                  <a:srgbClr val="0070C0"/>
                </a:solidFill>
              </a:rPr>
              <a:t>%/√E </a:t>
            </a:r>
            <a:r>
              <a:rPr lang="en-US" sz="2000" b="1" dirty="0" smtClean="0">
                <a:solidFill>
                  <a:srgbClr val="0070C0"/>
                </a:solidFill>
              </a:rPr>
              <a:t>(jet)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Compact (for EMCAL </a:t>
            </a:r>
            <a:r>
              <a:rPr lang="en-US" sz="2000" b="1" dirty="0" smtClean="0">
                <a:sym typeface="Symbol"/>
              </a:rPr>
              <a:t> small R</a:t>
            </a:r>
            <a:r>
              <a:rPr lang="en-US" sz="2000" b="1" baseline="-25000" dirty="0" smtClean="0">
                <a:sym typeface="Symbol"/>
              </a:rPr>
              <a:t>M</a:t>
            </a:r>
            <a:r>
              <a:rPr lang="en-US" sz="2000" b="1" dirty="0" smtClean="0">
                <a:sym typeface="Symbol"/>
              </a:rPr>
              <a:t>, short X</a:t>
            </a:r>
            <a:r>
              <a:rPr lang="en-US" sz="2000" b="1" baseline="-25000" dirty="0" smtClean="0">
                <a:sym typeface="Symbol"/>
              </a:rPr>
              <a:t>0</a:t>
            </a:r>
            <a:r>
              <a:rPr lang="en-US" sz="2000" b="1" dirty="0" smtClean="0">
                <a:sym typeface="Symbol"/>
              </a:rPr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</a:rPr>
              <a:t>Physically small (</a:t>
            </a:r>
            <a:r>
              <a:rPr lang="en-US" sz="2000" b="1" dirty="0" smtClean="0">
                <a:solidFill>
                  <a:srgbClr val="0070C0"/>
                </a:solidFill>
                <a:sym typeface="Symbol"/>
              </a:rPr>
              <a:t>dense) – occupies minimal space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</a:rPr>
              <a:t>High segmentation for heavy ion collisions 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Hermetic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Projective (approximately)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Readout works in a magnetic field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Low cost</a:t>
            </a:r>
            <a:endParaRPr lang="en-US" sz="2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2013 IEEE NSS N16-5, Seoul, Korea, 10/29/13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C60C4-EF99-4344-AF17-720BD7AB667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70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5" y="0"/>
            <a:ext cx="9142835" cy="609600"/>
          </a:xfrm>
          <a:solidFill>
            <a:srgbClr val="FF0000"/>
          </a:solidFill>
        </p:spPr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Super compact </a:t>
            </a:r>
            <a:r>
              <a:rPr lang="en-US" sz="4400" dirty="0" err="1">
                <a:solidFill>
                  <a:schemeClr val="bg1"/>
                </a:solidFill>
              </a:rPr>
              <a:t>EMCal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smtClean="0">
                <a:solidFill>
                  <a:schemeClr val="bg1"/>
                </a:solidFill>
              </a:rPr>
              <a:t>: W &amp; </a:t>
            </a:r>
            <a:r>
              <a:rPr lang="en-US" sz="4400" dirty="0" err="1" smtClean="0">
                <a:solidFill>
                  <a:schemeClr val="bg1"/>
                </a:solidFill>
              </a:rPr>
              <a:t>SciFi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C60C4-EF99-4344-AF17-720BD7AB667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3815" y="5029200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Scintillating fibers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        1.0 mm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844" y="2895600"/>
            <a:ext cx="4835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</a:t>
            </a:r>
            <a:r>
              <a:rPr lang="en-US" b="1" dirty="0" smtClean="0"/>
              <a:t>ure tungsten metal sheets (</a:t>
            </a:r>
            <a:r>
              <a:rPr lang="en-US" b="1" dirty="0" smtClean="0">
                <a:latin typeface="Symbol" pitchFamily="18" charset="2"/>
              </a:rPr>
              <a:t>r</a:t>
            </a:r>
            <a:r>
              <a:rPr lang="en-US" b="1" dirty="0" smtClean="0"/>
              <a:t> ~ 19.3 g/cm</a:t>
            </a:r>
            <a:r>
              <a:rPr lang="en-US" b="1" baseline="30000" dirty="0" smtClean="0"/>
              <a:t>3</a:t>
            </a:r>
            <a:r>
              <a:rPr lang="en-US" b="1" dirty="0" smtClean="0"/>
              <a:t>) Thickness:  2x1.0 mm</a:t>
            </a:r>
            <a:endParaRPr lang="en-US" b="1" baseline="30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60999" y="4465135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Epoxy (~ 0.1 mm)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403844" y="3886200"/>
            <a:ext cx="2549156" cy="2161927"/>
            <a:chOff x="2403844" y="4162673"/>
            <a:chExt cx="2549156" cy="2161927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8440" y="4162673"/>
              <a:ext cx="2194560" cy="21619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2438400" y="4927194"/>
              <a:ext cx="876300" cy="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453496" y="4191000"/>
              <a:ext cx="861204" cy="200273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2403844" y="5334000"/>
              <a:ext cx="910856" cy="152400"/>
            </a:xfrm>
            <a:prstGeom prst="straightConnector1">
              <a:avLst/>
            </a:prstGeom>
            <a:ln w="28575">
              <a:solidFill>
                <a:srgbClr val="99CC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584569" y="5867400"/>
            <a:ext cx="181927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  = 5.3 mm  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R</a:t>
            </a:r>
            <a:r>
              <a:rPr lang="en-US" b="1" baseline="-25000" dirty="0" smtClean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 = 15.4 mm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573272" y="1051194"/>
            <a:ext cx="4572000" cy="1488897"/>
            <a:chOff x="609600" y="2168703"/>
            <a:chExt cx="4572000" cy="1488897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2365211"/>
              <a:ext cx="4572000" cy="1292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1369277" y="3342380"/>
              <a:ext cx="2997937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2 W plates/layer </a:t>
              </a:r>
              <a:r>
                <a:rPr lang="en-US" sz="1400" dirty="0" smtClean="0">
                  <a:solidFill>
                    <a:schemeClr val="bg1"/>
                  </a:solidFill>
                  <a:sym typeface="Symbol"/>
                </a:rPr>
                <a:t> 0.6 X</a:t>
              </a:r>
              <a:r>
                <a:rPr lang="en-US" sz="1400" baseline="-25000" dirty="0" smtClean="0">
                  <a:solidFill>
                    <a:schemeClr val="bg1"/>
                  </a:solidFill>
                  <a:sym typeface="Symbol"/>
                </a:rPr>
                <a:t>0</a:t>
              </a:r>
              <a:r>
                <a:rPr lang="en-US" sz="1400" dirty="0" smtClean="0">
                  <a:solidFill>
                    <a:schemeClr val="bg1"/>
                  </a:solidFill>
                  <a:sym typeface="Symbol"/>
                </a:rPr>
                <a:t> sampling</a:t>
              </a:r>
              <a:endParaRPr lang="en-US" sz="14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09600" y="2168703"/>
              <a:ext cx="4571999" cy="2873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048000" y="2362200"/>
              <a:ext cx="1524000" cy="3011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838200" y="2362200"/>
              <a:ext cx="167640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320659" y="2211746"/>
              <a:ext cx="875561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sym typeface="Symbol"/>
                </a:rPr>
                <a:t>~ 10 cm </a:t>
              </a:r>
              <a:endParaRPr lang="en-US" sz="14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60916" y="2362200"/>
              <a:ext cx="620683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sym typeface="Symbol"/>
                </a:rPr>
                <a:t>18 X</a:t>
              </a:r>
              <a:r>
                <a:rPr lang="en-US" sz="1400" baseline="-25000" dirty="0" smtClean="0">
                  <a:solidFill>
                    <a:schemeClr val="bg1"/>
                  </a:solidFill>
                  <a:sym typeface="Symbol"/>
                </a:rPr>
                <a:t>0</a:t>
              </a:r>
              <a:endParaRPr lang="en-US" sz="1400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5" descr="03072013_iphone 0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888" y="1441762"/>
            <a:ext cx="2764141" cy="228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729" y="894735"/>
            <a:ext cx="1221527" cy="4572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0" name="Picture 4" descr="03072013_iphone 00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888" y="3777624"/>
            <a:ext cx="2764141" cy="234017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382000" y="609600"/>
            <a:ext cx="760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SBIR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609029" y="6400800"/>
            <a:ext cx="6153389" cy="369332"/>
          </a:xfrm>
          <a:prstGeom prst="rect">
            <a:avLst/>
          </a:prstGeom>
          <a:solidFill>
            <a:srgbClr val="66FF66"/>
          </a:solidFill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990033"/>
                </a:solidFill>
              </a:rPr>
              <a:t>Very ambitious, very difficult and ….. </a:t>
            </a:r>
            <a:r>
              <a:rPr lang="en-US" b="1" i="1" dirty="0">
                <a:solidFill>
                  <a:srgbClr val="990033"/>
                </a:solidFill>
              </a:rPr>
              <a:t>t</a:t>
            </a:r>
            <a:r>
              <a:rPr lang="en-US" b="1" i="1" dirty="0" smtClean="0">
                <a:solidFill>
                  <a:srgbClr val="990033"/>
                </a:solidFill>
              </a:rPr>
              <a:t>oo expensive …. </a:t>
            </a:r>
            <a:endParaRPr lang="en-US" b="1" i="1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58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58A702-0724-474A-BF34-C5DA9A6EC19A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67100" y="6580188"/>
            <a:ext cx="2895600" cy="277812"/>
          </a:xfrm>
        </p:spPr>
        <p:txBody>
          <a:bodyPr/>
          <a:lstStyle/>
          <a:p>
            <a:pPr>
              <a:defRPr/>
            </a:pPr>
            <a:r>
              <a:rPr lang="en-US" smtClean="0"/>
              <a:t>TIPP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D1D-DC47-4E15-8D1F-1CEE4C4DA507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00394"/>
          </a:xfrm>
          <a:solidFill>
            <a:srgbClr val="FF0000"/>
          </a:solidFill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chemeClr val="bg1"/>
                </a:solidFill>
              </a:rPr>
              <a:t>Compact &amp; Realistic </a:t>
            </a:r>
            <a:r>
              <a:rPr lang="en-US" sz="3600" dirty="0">
                <a:solidFill>
                  <a:schemeClr val="bg1"/>
                </a:solidFill>
              </a:rPr>
              <a:t>W</a:t>
            </a:r>
            <a:r>
              <a:rPr lang="en-US" sz="3600" dirty="0" smtClean="0">
                <a:solidFill>
                  <a:schemeClr val="bg1"/>
                </a:solidFill>
              </a:rPr>
              <a:t>-</a:t>
            </a:r>
            <a:r>
              <a:rPr lang="en-US" sz="3600" dirty="0" err="1" smtClean="0">
                <a:solidFill>
                  <a:schemeClr val="bg1"/>
                </a:solidFill>
              </a:rPr>
              <a:t>SciFi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EMCal</a:t>
            </a:r>
            <a:r>
              <a:rPr lang="en-US" sz="3600" dirty="0" smtClean="0">
                <a:solidFill>
                  <a:schemeClr val="bg1"/>
                </a:solidFill>
              </a:rPr>
              <a:t/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(tilted tiles) 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7" name="Picture 4" descr="11212013 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26" y="1390424"/>
            <a:ext cx="3446610" cy="333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880757" y="990600"/>
            <a:ext cx="2747493" cy="1828800"/>
          </a:xfrm>
          <a:prstGeom prst="rect">
            <a:avLst/>
          </a:prstGeom>
        </p:spPr>
      </p:pic>
      <p:sp>
        <p:nvSpPr>
          <p:cNvPr id="10" name="Flowchart: Connector 9"/>
          <p:cNvSpPr/>
          <p:nvPr/>
        </p:nvSpPr>
        <p:spPr>
          <a:xfrm>
            <a:off x="2456835" y="1752600"/>
            <a:ext cx="1377395" cy="1426464"/>
          </a:xfrm>
          <a:prstGeom prst="flowChartConnector">
            <a:avLst/>
          </a:prstGeom>
          <a:noFill/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048000" y="1600200"/>
            <a:ext cx="37338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094283"/>
            <a:ext cx="5410200" cy="32080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736008" y="3270024"/>
            <a:ext cx="6386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1mm W + 1mm Fiber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6871" y="5562600"/>
            <a:ext cx="4114800" cy="120032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Common concern:</a:t>
            </a:r>
          </a:p>
          <a:p>
            <a:pPr lvl="1"/>
            <a:r>
              <a:rPr lang="en-US" b="1" dirty="0" smtClean="0"/>
              <a:t>Implicit designed in asymmetry between  along-tile and  across-tile impacts-&gt;constant term </a:t>
            </a:r>
            <a:endParaRPr lang="en-US" b="1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200400" y="5486400"/>
            <a:ext cx="5715000" cy="1102442"/>
          </a:xfrm>
          <a:prstGeom prst="straightConnector1">
            <a:avLst/>
          </a:prstGeom>
          <a:ln w="31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67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5753" y="815183"/>
            <a:ext cx="3514837" cy="232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2217"/>
            <a:ext cx="9144000" cy="804217"/>
          </a:xfrm>
          <a:solidFill>
            <a:srgbClr val="FF0000"/>
          </a:solidFill>
        </p:spPr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Safe bet: </a:t>
            </a:r>
            <a:r>
              <a:rPr lang="en-US" sz="4400" dirty="0" err="1" smtClean="0">
                <a:solidFill>
                  <a:schemeClr val="bg1"/>
                </a:solidFill>
              </a:rPr>
              <a:t>SciFi</a:t>
            </a:r>
            <a:r>
              <a:rPr lang="en-US" sz="4400" dirty="0" smtClean="0">
                <a:solidFill>
                  <a:schemeClr val="bg1"/>
                </a:solidFill>
              </a:rPr>
              <a:t> in W-epoxy compound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58A702-0724-474A-BF34-C5DA9A6EC19A}" type="datetime1">
              <a:rPr lang="en-US" smtClean="0"/>
              <a:t>6/5/2014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TIPP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CD1D-DC47-4E15-8D1F-1CEE4C4DA507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6" name="Picture 5" descr="eRHIC_us_crop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 flipV="1">
            <a:off x="36226" y="874087"/>
            <a:ext cx="2819400" cy="19094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225" y="2777267"/>
            <a:ext cx="32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UCLA </a:t>
            </a:r>
            <a:r>
              <a:rPr lang="en-US" b="1" dirty="0" smtClean="0"/>
              <a:t>: W compound - </a:t>
            </a:r>
            <a:r>
              <a:rPr lang="en-US" b="1" dirty="0" err="1" smtClean="0"/>
              <a:t>SciFi</a:t>
            </a:r>
            <a:r>
              <a:rPr lang="en-US" b="1" dirty="0" smtClean="0"/>
              <a:t> prototype, </a:t>
            </a:r>
            <a:r>
              <a:rPr lang="en-US" b="1" dirty="0"/>
              <a:t>0.3 mm </a:t>
            </a:r>
            <a:r>
              <a:rPr lang="en-US" b="1" dirty="0" smtClean="0"/>
              <a:t>fibers, 0.8 </a:t>
            </a:r>
            <a:r>
              <a:rPr lang="en-US" b="1" dirty="0"/>
              <a:t>mm spacing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SzPct val="80000"/>
              <a:buFont typeface="Wingdings" charset="2"/>
              <a:buChar char="l"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+mn-lt"/>
                <a:ea typeface="MS PGothic" pitchFamily="34" charset="-128"/>
                <a:cs typeface="MS PGothic" pitchFamily="34" charset="-128"/>
              </a:defRPr>
            </a:lvl1pPr>
            <a:lvl2pPr marL="685800" indent="-33655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charset="2"/>
              <a:buChar char="l"/>
              <a:defRPr sz="22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+mn-lt"/>
                <a:ea typeface="MS PGothic" pitchFamily="34" charset="-128"/>
                <a:cs typeface="MS PGothic" pitchFamily="34" charset="-128"/>
              </a:defRPr>
            </a:lvl2pPr>
            <a:lvl3pPr marL="1035050" indent="-34925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charset="2"/>
              <a:buChar char="l"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+mn-lt"/>
                <a:ea typeface="MS PGothic" pitchFamily="34" charset="-128"/>
                <a:cs typeface="MS PGothic" pitchFamily="34" charset="-128"/>
              </a:defRPr>
            </a:lvl3pPr>
            <a:lvl4pPr marL="1371600" indent="-33655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charset="2"/>
              <a:buChar char="l"/>
              <a:defRPr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+mn-lt"/>
                <a:ea typeface="MS PGothic" pitchFamily="34" charset="-128"/>
                <a:cs typeface="MS PGothic" pitchFamily="34" charset="-128"/>
              </a:defRPr>
            </a:lvl4pPr>
            <a:lvl5pPr marL="1720850" indent="-34925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charset="2"/>
              <a:buChar char="l"/>
              <a:defRPr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atin typeface="+mn-lt"/>
                <a:ea typeface="MS PGothic" pitchFamily="34" charset="-128"/>
                <a:cs typeface="MS PGothic" pitchFamily="34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None/>
            </a:pPr>
            <a:endParaRPr lang="en-US" smtClean="0"/>
          </a:p>
          <a:p>
            <a:endParaRPr lang="en-US" dirty="0" smtClean="0"/>
          </a:p>
        </p:txBody>
      </p:sp>
      <p:pic>
        <p:nvPicPr>
          <p:cNvPr id="9" name="Picture 8" descr="fiber_ass1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1350" y="4800600"/>
            <a:ext cx="2185450" cy="1988574"/>
          </a:xfrm>
          <a:prstGeom prst="rect">
            <a:avLst/>
          </a:prstGeom>
        </p:spPr>
      </p:pic>
      <p:pic>
        <p:nvPicPr>
          <p:cNvPr id="10" name="Picture 9" descr="struct1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5860443" y="1269884"/>
            <a:ext cx="1614113" cy="4953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1" name="Picture 10" descr="fiber_ass3.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95607" y="795323"/>
            <a:ext cx="2015163" cy="18335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010400" y="1230868"/>
            <a:ext cx="211815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Stack of meshes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467600" y="1828800"/>
            <a:ext cx="166454" cy="1310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467600" y="3992984"/>
            <a:ext cx="332907" cy="15656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90803" y="3863180"/>
            <a:ext cx="251460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Fibers dropped in, meshes separated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15200" y="5703558"/>
            <a:ext cx="181335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 Compound </a:t>
            </a:r>
            <a:r>
              <a:rPr lang="en-US" b="1" dirty="0" err="1" smtClean="0">
                <a:solidFill>
                  <a:srgbClr val="FF0000"/>
                </a:solidFill>
              </a:rPr>
              <a:t>polimerized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pic>
        <p:nvPicPr>
          <p:cNvPr id="21" name="Picture 20" descr="gdh_pict 00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5124" y="4617944"/>
            <a:ext cx="2986741" cy="2240056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H="1">
            <a:off x="2727215" y="5737972"/>
            <a:ext cx="4130785" cy="2818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11865" y="5486400"/>
            <a:ext cx="193811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Readout ready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towers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505201" y="6349889"/>
            <a:ext cx="3352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Pictures from </a:t>
            </a:r>
            <a:r>
              <a:rPr lang="en-US" b="1" dirty="0" err="1" smtClean="0"/>
              <a:t>O.Tsai</a:t>
            </a:r>
            <a:r>
              <a:rPr lang="en-US" b="1" dirty="0" smtClean="0"/>
              <a:t>, UCLA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6225" y="3700597"/>
            <a:ext cx="3260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Compact: </a:t>
            </a:r>
            <a:r>
              <a:rPr lang="en-US" sz="1600" dirty="0" smtClean="0"/>
              <a:t> </a:t>
            </a:r>
            <a:r>
              <a:rPr lang="en-US" sz="1600" b="1" i="1" dirty="0" smtClean="0">
                <a:solidFill>
                  <a:schemeClr val="tx2"/>
                </a:solidFill>
                <a:latin typeface="Symbol" panose="05050102010706020507" pitchFamily="18" charset="2"/>
              </a:rPr>
              <a:t>r</a:t>
            </a:r>
            <a:r>
              <a:rPr lang="en-US" sz="1600" b="1" i="1" dirty="0" smtClean="0">
                <a:solidFill>
                  <a:schemeClr val="tx2"/>
                </a:solidFill>
              </a:rPr>
              <a:t>~</a:t>
            </a:r>
            <a:r>
              <a:rPr lang="en-US" sz="1600" b="1" i="1" dirty="0" smtClean="0">
                <a:solidFill>
                  <a:srgbClr val="FF0000"/>
                </a:solidFill>
              </a:rPr>
              <a:t>10.17</a:t>
            </a:r>
            <a:r>
              <a:rPr lang="en-US" sz="1600" b="1" i="1" dirty="0" smtClean="0">
                <a:solidFill>
                  <a:schemeClr val="tx2"/>
                </a:solidFill>
              </a:rPr>
              <a:t> g/cm3,  </a:t>
            </a:r>
          </a:p>
          <a:p>
            <a:r>
              <a:rPr lang="en-US" sz="1600" b="1" i="1" dirty="0" smtClean="0">
                <a:solidFill>
                  <a:srgbClr val="FF0000"/>
                </a:solidFill>
              </a:rPr>
              <a:t>X0 ~ 7 mm</a:t>
            </a:r>
            <a:r>
              <a:rPr lang="en-US" sz="1600" b="1" i="1" dirty="0" smtClean="0">
                <a:solidFill>
                  <a:schemeClr val="tx2"/>
                </a:solidFill>
              </a:rPr>
              <a:t>, </a:t>
            </a:r>
            <a:r>
              <a:rPr lang="en-US" sz="1600" b="1" i="1" dirty="0" smtClean="0">
                <a:solidFill>
                  <a:srgbClr val="FF0000"/>
                </a:solidFill>
              </a:rPr>
              <a:t>Rm ~ 2.3 cm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98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 bwMode="auto">
          <a:xfrm>
            <a:off x="0" y="12700"/>
            <a:ext cx="9144000" cy="809625"/>
          </a:xfrm>
          <a:solidFill>
            <a:srgbClr val="FF0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rtlCol="0" anchor="t">
            <a:sp3d extrusionH="12700">
              <a:extrusionClr>
                <a:schemeClr val="bg1"/>
              </a:extrusion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1"/>
                </a:solidFill>
                <a:ea typeface="+mj-ea"/>
                <a:cs typeface="+mj-cs"/>
              </a:rPr>
              <a:t>More about </a:t>
            </a:r>
            <a:r>
              <a:rPr lang="en-US" sz="4400" dirty="0" err="1" smtClean="0">
                <a:solidFill>
                  <a:schemeClr val="bg1"/>
                </a:solidFill>
                <a:ea typeface="+mj-ea"/>
                <a:cs typeface="+mj-cs"/>
              </a:rPr>
              <a:t>HCal</a:t>
            </a:r>
            <a:endParaRPr lang="en-US" sz="4400" dirty="0" smtClean="0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-19665" y="1082675"/>
            <a:ext cx="9144000" cy="575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800" b="1" i="1" u="sng" dirty="0"/>
              <a:t>Physics requirements</a:t>
            </a:r>
          </a:p>
          <a:p>
            <a:pPr lvl="1" eaLnBrk="1" hangingPunct="1">
              <a:buFontTx/>
              <a:buChar char="-"/>
            </a:pPr>
            <a:r>
              <a:rPr lang="en-US" altLang="en-US" b="1" dirty="0"/>
              <a:t>Containment up to 60 </a:t>
            </a:r>
            <a:r>
              <a:rPr lang="en-US" altLang="en-US" b="1" dirty="0" err="1"/>
              <a:t>GeV</a:t>
            </a:r>
            <a:r>
              <a:rPr lang="en-US" altLang="en-US" b="1" dirty="0"/>
              <a:t> hadrons</a:t>
            </a:r>
          </a:p>
          <a:p>
            <a:pPr lvl="1" eaLnBrk="1" hangingPunct="1">
              <a:buFontTx/>
              <a:buChar char="-"/>
            </a:pPr>
            <a:r>
              <a:rPr lang="en-US" altLang="en-US" b="1" dirty="0" err="1"/>
              <a:t>Hermeticity</a:t>
            </a:r>
            <a:r>
              <a:rPr lang="en-US" altLang="en-US" b="1" dirty="0"/>
              <a:t>, uniformity &amp; </a:t>
            </a:r>
            <a:r>
              <a:rPr lang="en-US" altLang="en-US" b="1" dirty="0" err="1"/>
              <a:t>projectivity</a:t>
            </a:r>
            <a:endParaRPr lang="en-US" altLang="en-US" b="1" dirty="0"/>
          </a:p>
          <a:p>
            <a:pPr lvl="1" eaLnBrk="1" hangingPunct="1">
              <a:buFontTx/>
              <a:buChar char="-"/>
            </a:pPr>
            <a:r>
              <a:rPr lang="en-US" altLang="en-US" b="1" dirty="0"/>
              <a:t>Energy resolution ≤ 100%/</a:t>
            </a:r>
            <a:r>
              <a:rPr lang="en-US" altLang="en-US" b="1" dirty="0">
                <a:latin typeface="Liberation Sans" pitchFamily="34" charset="0"/>
              </a:rPr>
              <a:t>√E</a:t>
            </a:r>
          </a:p>
          <a:p>
            <a:pPr lvl="1" eaLnBrk="1" hangingPunct="1">
              <a:buFontTx/>
              <a:buChar char="-"/>
            </a:pPr>
            <a:r>
              <a:rPr lang="en-US" altLang="en-US" b="1" dirty="0">
                <a:latin typeface="Liberation Sans" pitchFamily="34" charset="0"/>
              </a:rPr>
              <a:t>Full azimuthal coverage for |</a:t>
            </a:r>
            <a:r>
              <a:rPr lang="el-GR" altLang="en-US" b="1" dirty="0">
                <a:latin typeface="Liberation Sans" pitchFamily="34" charset="0"/>
              </a:rPr>
              <a:t>η</a:t>
            </a:r>
            <a:r>
              <a:rPr lang="en-US" altLang="en-US" b="1" dirty="0">
                <a:latin typeface="Liberation Sans" pitchFamily="34" charset="0"/>
              </a:rPr>
              <a:t>|&lt;1.</a:t>
            </a:r>
          </a:p>
          <a:p>
            <a:pPr lvl="1" eaLnBrk="1" hangingPunct="1">
              <a:buFontTx/>
              <a:buChar char="-"/>
            </a:pPr>
            <a:r>
              <a:rPr lang="en-US" altLang="en-US" b="1" dirty="0">
                <a:latin typeface="Liberation Sans" pitchFamily="34" charset="0"/>
              </a:rPr>
              <a:t>Granularity to allow correlated </a:t>
            </a:r>
          </a:p>
          <a:p>
            <a:pPr lvl="1" eaLnBrk="1" hangingPunct="1"/>
            <a:r>
              <a:rPr lang="en-US" altLang="en-US" b="1" dirty="0">
                <a:latin typeface="Liberation Sans" pitchFamily="34" charset="0"/>
              </a:rPr>
              <a:t>jet-jet and </a:t>
            </a:r>
            <a:r>
              <a:rPr lang="en-US" altLang="en-US" b="1" dirty="0">
                <a:latin typeface="Symbol" charset="2"/>
              </a:rPr>
              <a:t>g</a:t>
            </a:r>
            <a:r>
              <a:rPr lang="en-US" altLang="en-US" b="1" dirty="0">
                <a:latin typeface="Liberation Sans" pitchFamily="34" charset="0"/>
              </a:rPr>
              <a:t>-jet measurements</a:t>
            </a:r>
            <a:endParaRPr lang="en-US" altLang="en-US" b="1" dirty="0"/>
          </a:p>
          <a:p>
            <a:pPr eaLnBrk="1" hangingPunct="1"/>
            <a:endParaRPr lang="en-US" altLang="en-US" b="1" dirty="0"/>
          </a:p>
          <a:p>
            <a:pPr eaLnBrk="1" hangingPunct="1"/>
            <a:r>
              <a:rPr lang="en-US" altLang="en-US" sz="2800" b="1" i="1" u="sng" dirty="0"/>
              <a:t>Design goals</a:t>
            </a:r>
          </a:p>
          <a:p>
            <a:pPr lvl="1" eaLnBrk="1" hangingPunct="1">
              <a:buFontTx/>
              <a:buChar char="-"/>
            </a:pPr>
            <a:r>
              <a:rPr lang="en-US" altLang="en-US" b="1" dirty="0"/>
              <a:t>Simple to construct</a:t>
            </a:r>
          </a:p>
          <a:p>
            <a:pPr lvl="1" eaLnBrk="1" hangingPunct="1">
              <a:buFontTx/>
              <a:buChar char="-"/>
            </a:pPr>
            <a:r>
              <a:rPr lang="en-US" altLang="en-US" b="1" dirty="0"/>
              <a:t>Simple to collect and digitize signals</a:t>
            </a:r>
          </a:p>
          <a:p>
            <a:pPr lvl="1" eaLnBrk="1" hangingPunct="1">
              <a:buFontTx/>
              <a:buChar char="-"/>
            </a:pPr>
            <a:r>
              <a:rPr lang="en-US" altLang="en-US" b="1" dirty="0"/>
              <a:t>Use well established technologies</a:t>
            </a:r>
          </a:p>
          <a:p>
            <a:pPr lvl="1" eaLnBrk="1" hangingPunct="1">
              <a:buFontTx/>
              <a:buChar char="-"/>
            </a:pPr>
            <a:r>
              <a:rPr lang="en-US" altLang="en-US" b="1" dirty="0"/>
              <a:t>Readout electronics identical to EMCAL</a:t>
            </a:r>
          </a:p>
          <a:p>
            <a:pPr lvl="1" eaLnBrk="1" hangingPunct="1">
              <a:buFontTx/>
              <a:buChar char="-"/>
            </a:pPr>
            <a:r>
              <a:rPr lang="en-US" altLang="en-US" b="1" dirty="0"/>
              <a:t>Serves as flux return for solenoid</a:t>
            </a:r>
          </a:p>
          <a:p>
            <a:pPr lvl="1" eaLnBrk="1" hangingPunct="1">
              <a:buFontTx/>
              <a:buChar char="-"/>
            </a:pPr>
            <a:endParaRPr lang="en-US" altLang="en-US" b="1" dirty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5D55C8-BB6E-433C-A7A8-2BA8C0E0F52A}" type="datetime1">
              <a:rPr lang="en-US" altLang="en-US" sz="1100" smtClean="0">
                <a:solidFill>
                  <a:srgbClr val="7F7F7F"/>
                </a:solidFill>
                <a:latin typeface="Corbel" charset="0"/>
              </a:rPr>
              <a:t>6/5/2014</a:t>
            </a:fld>
            <a:endParaRPr lang="en-US" altLang="en-US" sz="1100" smtClean="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3F1EEF-FF7C-4186-894E-874E5E3A7AD6}" type="slidenum">
              <a:rPr lang="en-US" alt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7</a:t>
            </a:fld>
            <a:endParaRPr lang="en-US" altLang="en-US" sz="140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22534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100" dirty="0" smtClean="0">
                <a:solidFill>
                  <a:srgbClr val="7F7F7F"/>
                </a:solidFill>
                <a:latin typeface="Corbel" charset="0"/>
              </a:rPr>
              <a:t>TIPP 2014</a:t>
            </a:r>
          </a:p>
        </p:txBody>
      </p:sp>
      <p:sp>
        <p:nvSpPr>
          <p:cNvPr id="22535" name="TextBox 9"/>
          <p:cNvSpPr txBox="1">
            <a:spLocks noChangeArrowheads="1"/>
          </p:cNvSpPr>
          <p:nvPr/>
        </p:nvSpPr>
        <p:spPr bwMode="auto">
          <a:xfrm>
            <a:off x="6172200" y="838200"/>
            <a:ext cx="2971800" cy="4893647"/>
          </a:xfrm>
          <a:prstGeom prst="rect">
            <a:avLst/>
          </a:prstGeom>
          <a:solidFill>
            <a:srgbClr val="66FF66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dirty="0" smtClean="0">
                <a:solidFill>
                  <a:srgbClr val="FF0000"/>
                </a:solidFill>
                <a:latin typeface="Arial Black" charset="0"/>
              </a:rPr>
              <a:t>PHENIX </a:t>
            </a:r>
            <a:r>
              <a:rPr lang="en-US" altLang="en-US" b="1" dirty="0" smtClean="0">
                <a:latin typeface="Arial Black" charset="0"/>
              </a:rPr>
              <a:t>(BNL)</a:t>
            </a:r>
          </a:p>
          <a:p>
            <a:pPr eaLnBrk="1" hangingPunct="1"/>
            <a:r>
              <a:rPr lang="en-US" altLang="en-US" b="1" dirty="0" smtClean="0">
                <a:solidFill>
                  <a:srgbClr val="FF0000"/>
                </a:solidFill>
                <a:latin typeface="Arial Black" charset="0"/>
              </a:rPr>
              <a:t>BNL</a:t>
            </a:r>
            <a:r>
              <a:rPr lang="en-US" altLang="en-US" b="1" dirty="0">
                <a:latin typeface="Arial Black" charset="0"/>
              </a:rPr>
              <a:t> </a:t>
            </a:r>
            <a:r>
              <a:rPr lang="en-US" altLang="en-US" b="1" dirty="0" smtClean="0">
                <a:latin typeface="Arial Black" charset="0"/>
              </a:rPr>
              <a:t>(Physics, CAD, …)</a:t>
            </a:r>
            <a:endParaRPr lang="en-US" altLang="en-US" b="1" dirty="0">
              <a:latin typeface="Arial Black" charset="0"/>
            </a:endParaRPr>
          </a:p>
          <a:p>
            <a:pPr eaLnBrk="1" hangingPunct="1"/>
            <a:r>
              <a:rPr lang="en-US" altLang="en-US" b="1" dirty="0">
                <a:solidFill>
                  <a:srgbClr val="FF0000"/>
                </a:solidFill>
                <a:latin typeface="Arial Black" charset="0"/>
              </a:rPr>
              <a:t>INR</a:t>
            </a:r>
            <a:r>
              <a:rPr lang="en-US" altLang="en-US" b="1" dirty="0"/>
              <a:t> </a:t>
            </a:r>
            <a:r>
              <a:rPr lang="en-US" altLang="en-US" b="1" dirty="0">
                <a:latin typeface="Arial Black" panose="020B0A04020102020204" pitchFamily="34" charset="0"/>
              </a:rPr>
              <a:t>(Moscow, Russia)</a:t>
            </a:r>
          </a:p>
          <a:p>
            <a:pPr eaLnBrk="1" hangingPunct="1"/>
            <a:r>
              <a:rPr lang="en-US" altLang="en-US" b="1" dirty="0" smtClean="0">
                <a:solidFill>
                  <a:srgbClr val="FF0000"/>
                </a:solidFill>
                <a:latin typeface="Arial Black" charset="0"/>
              </a:rPr>
              <a:t>CSU</a:t>
            </a:r>
            <a:r>
              <a:rPr lang="en-US" altLang="en-US" b="1" dirty="0" smtClean="0"/>
              <a:t> </a:t>
            </a:r>
            <a:r>
              <a:rPr lang="en-US" altLang="en-US" b="1" dirty="0">
                <a:latin typeface="Arial Black" panose="020B0A04020102020204" pitchFamily="34" charset="0"/>
              </a:rPr>
              <a:t>(Boulder, Colorado</a:t>
            </a:r>
            <a:r>
              <a:rPr lang="en-US" altLang="en-US" b="1" dirty="0" smtClean="0">
                <a:latin typeface="Arial Black" panose="020B0A04020102020204" pitchFamily="34" charset="0"/>
              </a:rPr>
              <a:t>)</a:t>
            </a:r>
          </a:p>
          <a:p>
            <a:pPr eaLnBrk="1" hangingPunct="1"/>
            <a:r>
              <a:rPr lang="en-US" alt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G</a:t>
            </a:r>
            <a:r>
              <a:rPr lang="en-US" altLang="en-US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SU</a:t>
            </a:r>
            <a:r>
              <a:rPr lang="en-US" altLang="en-US" b="1" dirty="0" smtClean="0">
                <a:latin typeface="Arial Black" panose="020B0A04020102020204" pitchFamily="34" charset="0"/>
              </a:rPr>
              <a:t> (Atlanta, Florida)</a:t>
            </a:r>
          </a:p>
          <a:p>
            <a:pPr eaLnBrk="1" hangingPunct="1"/>
            <a:endParaRPr lang="en-US" altLang="en-US" b="1" dirty="0"/>
          </a:p>
          <a:p>
            <a:pPr eaLnBrk="1" hangingPunct="1"/>
            <a:r>
              <a:rPr lang="en-US" altLang="en-US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Uniplast</a:t>
            </a:r>
            <a:endParaRPr lang="en-US" altLang="en-US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eaLnBrk="1" hangingPunct="1"/>
            <a:r>
              <a:rPr lang="en-US" altLang="en-US" b="1" dirty="0" smtClean="0">
                <a:latin typeface="Arial Black" panose="020B0A04020102020204" pitchFamily="34" charset="0"/>
              </a:rPr>
              <a:t>(Vladimir, Russia)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0000"/>
          </a:solidFill>
        </p:spPr>
        <p:txBody>
          <a:bodyPr/>
          <a:lstStyle/>
          <a:p>
            <a:pPr>
              <a:defRPr/>
            </a:pPr>
            <a:r>
              <a:rPr lang="en-US" sz="4000" dirty="0" err="1" smtClean="0">
                <a:solidFill>
                  <a:schemeClr val="bg1"/>
                </a:solidFill>
                <a:latin typeface="Arial Black"/>
                <a:cs typeface="Arial Black"/>
              </a:rPr>
              <a:t>Hcal</a:t>
            </a:r>
            <a:r>
              <a:rPr lang="en-US" sz="4000" dirty="0" smtClean="0">
                <a:solidFill>
                  <a:schemeClr val="bg1"/>
                </a:solidFill>
                <a:latin typeface="Arial Black"/>
                <a:cs typeface="Arial Black"/>
              </a:rPr>
              <a:t>: Concept 2012</a:t>
            </a:r>
            <a:endParaRPr lang="en-US" sz="40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1021D22-6827-4470-AFF2-84539A30776E}" type="datetime1">
              <a:rPr lang="en-US" altLang="en-US" sz="1100" smtClean="0">
                <a:solidFill>
                  <a:srgbClr val="7F7F7F"/>
                </a:solidFill>
                <a:latin typeface="Corbel" charset="0"/>
              </a:rPr>
              <a:t>6/5/2014</a:t>
            </a:fld>
            <a:endParaRPr lang="en-US" altLang="en-US" sz="1100" smtClean="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100" dirty="0" smtClean="0">
                <a:solidFill>
                  <a:srgbClr val="7F7F7F"/>
                </a:solidFill>
                <a:latin typeface="Corbel" charset="0"/>
              </a:rPr>
              <a:t>TIPP 2014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93C4958-FF38-4FC7-B4B6-812BC3395AEA}" type="slidenum">
              <a:rPr lang="en-US" alt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8</a:t>
            </a:fld>
            <a:endParaRPr lang="en-US" altLang="en-US" sz="140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25607" name="TextBox 9"/>
          <p:cNvSpPr txBox="1">
            <a:spLocks noChangeArrowheads="1"/>
          </p:cNvSpPr>
          <p:nvPr/>
        </p:nvSpPr>
        <p:spPr bwMode="auto">
          <a:xfrm>
            <a:off x="3276600" y="662065"/>
            <a:ext cx="5867400" cy="314268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marL="24161750" indent="-24161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/>
            <a:endParaRPr lang="en-US" altLang="en-US" sz="2000" b="1" dirty="0"/>
          </a:p>
          <a:p>
            <a:pPr lvl="1" eaLnBrk="1" hangingPunct="1">
              <a:buFontTx/>
              <a:buChar char="-"/>
            </a:pPr>
            <a:r>
              <a:rPr lang="en-US" altLang="en-US" sz="2000" b="1" dirty="0"/>
              <a:t> Sampling  Fe-Scintillating tile calorimeter</a:t>
            </a:r>
          </a:p>
          <a:p>
            <a:pPr lvl="1" eaLnBrk="1" hangingPunct="1">
              <a:buFontTx/>
              <a:buChar char="-"/>
            </a:pPr>
            <a:r>
              <a:rPr lang="en-US" altLang="en-US" sz="2000" b="1" dirty="0"/>
              <a:t> Sampling cells (layers of Fe and scintillator extending along the beam line) tilted at a small angle to developing shower core</a:t>
            </a:r>
          </a:p>
          <a:p>
            <a:pPr lvl="1" eaLnBrk="1" hangingPunct="1">
              <a:buFontTx/>
              <a:buChar char="-"/>
            </a:pPr>
            <a:r>
              <a:rPr lang="en-US" altLang="en-US" sz="2000" b="1" dirty="0" smtClean="0"/>
              <a:t> Self-supporting</a:t>
            </a:r>
            <a:r>
              <a:rPr lang="en-US" altLang="en-US" sz="2000" b="1" dirty="0"/>
              <a:t>, dead area free, </a:t>
            </a:r>
          </a:p>
          <a:p>
            <a:pPr lvl="1" eaLnBrk="1" hangingPunct="1">
              <a:buFontTx/>
              <a:buChar char="-"/>
            </a:pPr>
            <a:r>
              <a:rPr lang="en-US" altLang="en-US" sz="2000" b="1" dirty="0"/>
              <a:t> Longitudinally segmented to avoid </a:t>
            </a:r>
            <a:r>
              <a:rPr lang="en-US" altLang="en-US" sz="2000" b="1" dirty="0" smtClean="0"/>
              <a:t>channeling and to minimize sampling fraction variations;</a:t>
            </a:r>
            <a:endParaRPr lang="en-US" altLang="en-US" sz="2000" b="1" dirty="0"/>
          </a:p>
        </p:txBody>
      </p:sp>
      <p:pic>
        <p:nvPicPr>
          <p:cNvPr id="14" name="Picture 7" descr="Hcal Tile Sections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566703"/>
            <a:ext cx="88741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51663" y="4958998"/>
            <a:ext cx="908651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58" y="909637"/>
            <a:ext cx="3027346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5" descr="20120918_1341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839435"/>
            <a:ext cx="4511040" cy="292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5240"/>
            <a:ext cx="9204960" cy="854675"/>
          </a:xfrm>
          <a:solidFill>
            <a:srgbClr val="FF0000"/>
          </a:solidFill>
          <a:ln w="57150">
            <a:solidFill>
              <a:schemeClr val="tx1"/>
            </a:solidFill>
          </a:ln>
        </p:spPr>
        <p:txBody>
          <a:bodyPr rtlCol="0">
            <a:sp3d extrusionH="12700">
              <a:extrusionClr>
                <a:schemeClr val="bg1"/>
              </a:extrusion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FFFF"/>
                </a:solidFill>
                <a:latin typeface="Arial Black" panose="020B0A04020102020204" pitchFamily="34" charset="0"/>
                <a:ea typeface="+mj-ea"/>
                <a:cs typeface="+mj-cs"/>
              </a:rPr>
              <a:t>Light collection:  patterning &amp; containment</a:t>
            </a:r>
            <a:endParaRPr lang="en-US" sz="2800" dirty="0">
              <a:solidFill>
                <a:srgbClr val="FFFFFF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  <p:sp>
        <p:nvSpPr>
          <p:cNvPr id="29699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B0D8DE9-BDF5-43FB-9D4E-E8B4B83C960C}" type="datetime1">
              <a:rPr lang="en-US" altLang="en-US" sz="1100" smtClean="0">
                <a:solidFill>
                  <a:srgbClr val="7F7F7F"/>
                </a:solidFill>
                <a:latin typeface="Corbel" charset="0"/>
              </a:rPr>
              <a:t>6/5/2014</a:t>
            </a:fld>
            <a:endParaRPr lang="en-US" altLang="en-US" sz="1100" smtClean="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100" dirty="0" smtClean="0">
                <a:solidFill>
                  <a:srgbClr val="7F7F7F"/>
                </a:solidFill>
                <a:latin typeface="Corbel" charset="0"/>
              </a:rPr>
              <a:t>TIPP 2014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06E3809-7B5A-4B59-BADF-86DE92CE6858}" type="slidenum">
              <a:rPr lang="en-US" altLang="en-US" sz="1400">
                <a:solidFill>
                  <a:srgbClr val="7F7F7F"/>
                </a:solidFill>
                <a:latin typeface="Corbel" charset="0"/>
              </a:rPr>
              <a:pPr eaLnBrk="1" hangingPunct="1"/>
              <a:t>9</a:t>
            </a:fld>
            <a:endParaRPr lang="en-US" altLang="en-US" sz="1400">
              <a:solidFill>
                <a:srgbClr val="7F7F7F"/>
              </a:solidFill>
              <a:latin typeface="Corbel" charset="0"/>
            </a:endParaRPr>
          </a:p>
        </p:txBody>
      </p:sp>
      <p:sp>
        <p:nvSpPr>
          <p:cNvPr id="29702" name="TextBox 10"/>
          <p:cNvSpPr txBox="1">
            <a:spLocks noChangeArrowheads="1"/>
          </p:cNvSpPr>
          <p:nvPr/>
        </p:nvSpPr>
        <p:spPr bwMode="auto">
          <a:xfrm>
            <a:off x="4509760" y="3886199"/>
            <a:ext cx="4649481" cy="1754326"/>
          </a:xfrm>
          <a:prstGeom prst="rect">
            <a:avLst/>
          </a:prstGeom>
          <a:solidFill>
            <a:srgbClr val="66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800" b="1" dirty="0"/>
              <a:t>Design rules:</a:t>
            </a:r>
          </a:p>
          <a:p>
            <a:pPr lvl="1" eaLnBrk="1" hangingPunct="1">
              <a:buFontTx/>
              <a:buChar char="-"/>
            </a:pPr>
            <a:r>
              <a:rPr lang="en-US" altLang="en-US" sz="1800" b="1" dirty="0"/>
              <a:t>Minimum bending diameter of 55mm;</a:t>
            </a:r>
          </a:p>
          <a:p>
            <a:pPr lvl="1" eaLnBrk="1" hangingPunct="1">
              <a:buFontTx/>
              <a:buChar char="-"/>
            </a:pPr>
            <a:r>
              <a:rPr lang="en-US" altLang="en-US" sz="1800" b="1" dirty="0"/>
              <a:t>Maximum point-to-fiber distance of 27mm</a:t>
            </a:r>
          </a:p>
          <a:p>
            <a:pPr lvl="1" eaLnBrk="1" hangingPunct="1">
              <a:buFontTx/>
              <a:buChar char="-"/>
            </a:pPr>
            <a:r>
              <a:rPr lang="en-US" altLang="en-US" sz="1800" b="1" dirty="0"/>
              <a:t>WLS fibers uncut</a:t>
            </a:r>
          </a:p>
        </p:txBody>
      </p:sp>
      <p:sp>
        <p:nvSpPr>
          <p:cNvPr id="29717" name="TextBox 25"/>
          <p:cNvSpPr txBox="1">
            <a:spLocks noChangeArrowheads="1"/>
          </p:cNvSpPr>
          <p:nvPr/>
        </p:nvSpPr>
        <p:spPr bwMode="auto">
          <a:xfrm>
            <a:off x="4509760" y="5828766"/>
            <a:ext cx="4634240" cy="923925"/>
          </a:xfrm>
          <a:prstGeom prst="rect">
            <a:avLst/>
          </a:prstGeom>
          <a:solidFill>
            <a:srgbClr val="66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800" b="1" i="1" dirty="0">
                <a:solidFill>
                  <a:srgbClr val="FF0000"/>
                </a:solidFill>
              </a:rPr>
              <a:t>Response uniformity measurements with cosmic </a:t>
            </a:r>
            <a:r>
              <a:rPr lang="en-US" altLang="en-US" sz="1800" b="1" i="1" dirty="0" err="1">
                <a:solidFill>
                  <a:srgbClr val="FF0000"/>
                </a:solidFill>
              </a:rPr>
              <a:t>muons</a:t>
            </a:r>
            <a:r>
              <a:rPr lang="en-US" altLang="en-US" sz="1800" b="1" i="1" dirty="0">
                <a:solidFill>
                  <a:srgbClr val="FF0000"/>
                </a:solidFill>
              </a:rPr>
              <a:t> and source were made  at INR and in Boulder, Colorado</a:t>
            </a: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1" y="3886199"/>
            <a:ext cx="4467206" cy="286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716" name="TextBox 13"/>
          <p:cNvSpPr txBox="1">
            <a:spLocks noChangeArrowheads="1"/>
          </p:cNvSpPr>
          <p:nvPr/>
        </p:nvSpPr>
        <p:spPr bwMode="auto">
          <a:xfrm>
            <a:off x="243840" y="980563"/>
            <a:ext cx="1263343" cy="307975"/>
          </a:xfrm>
          <a:prstGeom prst="rect">
            <a:avLst/>
          </a:prstGeom>
          <a:solidFill>
            <a:srgbClr val="66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400" b="1" dirty="0" err="1"/>
              <a:t>sPHENIX</a:t>
            </a:r>
            <a:r>
              <a:rPr lang="en-US" altLang="en-US" sz="1400" b="1" dirty="0"/>
              <a:t> </a:t>
            </a:r>
          </a:p>
        </p:txBody>
      </p:sp>
      <p:pic>
        <p:nvPicPr>
          <p:cNvPr id="29721" name="Picture 25" descr="C:\Users\kistenev\AppData\Local\Temp\13080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54676"/>
            <a:ext cx="4497686" cy="290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33359</TotalTime>
  <Words>1393</Words>
  <Application>Microsoft Office PowerPoint</Application>
  <PresentationFormat>On-screen Show (4:3)</PresentationFormat>
  <Paragraphs>267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Studio</vt:lpstr>
      <vt:lpstr>Office Theme</vt:lpstr>
      <vt:lpstr>R&amp;D on Calorimetry  for sPHENIX experiment at RHIC</vt:lpstr>
      <vt:lpstr>sPHENIX is the calorimetry based upgrade to PHENIX</vt:lpstr>
      <vt:lpstr>Calorimeter controls  in sPHENIX </vt:lpstr>
      <vt:lpstr>Super compact EMCal : W &amp; SciFi</vt:lpstr>
      <vt:lpstr>Compact &amp; Realistic W-SciFi EMCal (tilted tiles) </vt:lpstr>
      <vt:lpstr>Safe bet: SciFi in W-epoxy compound</vt:lpstr>
      <vt:lpstr>More about HCal</vt:lpstr>
      <vt:lpstr>Hcal: Concept 2012</vt:lpstr>
      <vt:lpstr>Light collection:  patterning &amp; containment</vt:lpstr>
      <vt:lpstr>Hcal: expectations (G4) 2012</vt:lpstr>
      <vt:lpstr>PowerPoint Presentation</vt:lpstr>
      <vt:lpstr>Inside the boxes</vt:lpstr>
      <vt:lpstr>MPPC based optical readout</vt:lpstr>
      <vt:lpstr>Test beam: Calibration</vt:lpstr>
      <vt:lpstr>System at a glance </vt:lpstr>
      <vt:lpstr>ECal – W-SciFi compound is baseline technology</vt:lpstr>
      <vt:lpstr>PowerPoint Presentation</vt:lpstr>
      <vt:lpstr>HCal vs HCal</vt:lpstr>
      <vt:lpstr>SF variations &amp; energy leakage</vt:lpstr>
      <vt:lpstr>Constant term and tilt plates geometry</vt:lpstr>
      <vt:lpstr>PowerPoint Presentation</vt:lpstr>
      <vt:lpstr>Summary </vt:lpstr>
    </vt:vector>
  </TitlesOfParts>
  <Company>Brookhaven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kistenev</dc:creator>
  <cp:lastModifiedBy>Kistenev, Edouard</cp:lastModifiedBy>
  <cp:revision>486</cp:revision>
  <cp:lastPrinted>2012-09-13T19:06:31Z</cp:lastPrinted>
  <dcterms:created xsi:type="dcterms:W3CDTF">2014-03-07T17:07:13Z</dcterms:created>
  <dcterms:modified xsi:type="dcterms:W3CDTF">2014-06-05T11:55:50Z</dcterms:modified>
</cp:coreProperties>
</file>