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34" r:id="rId1"/>
  </p:sldMasterIdLst>
  <p:notesMasterIdLst>
    <p:notesMasterId r:id="rId23"/>
  </p:notesMasterIdLst>
  <p:handoutMasterIdLst>
    <p:handoutMasterId r:id="rId24"/>
  </p:handoutMasterIdLst>
  <p:sldIdLst>
    <p:sldId id="295" r:id="rId2"/>
    <p:sldId id="316" r:id="rId3"/>
    <p:sldId id="307" r:id="rId4"/>
    <p:sldId id="309" r:id="rId5"/>
    <p:sldId id="310" r:id="rId6"/>
    <p:sldId id="317" r:id="rId7"/>
    <p:sldId id="324" r:id="rId8"/>
    <p:sldId id="318" r:id="rId9"/>
    <p:sldId id="298" r:id="rId10"/>
    <p:sldId id="323" r:id="rId11"/>
    <p:sldId id="327" r:id="rId12"/>
    <p:sldId id="333" r:id="rId13"/>
    <p:sldId id="320" r:id="rId14"/>
    <p:sldId id="299" r:id="rId15"/>
    <p:sldId id="334" r:id="rId16"/>
    <p:sldId id="329" r:id="rId17"/>
    <p:sldId id="330" r:id="rId18"/>
    <p:sldId id="331" r:id="rId19"/>
    <p:sldId id="332" r:id="rId20"/>
    <p:sldId id="335" r:id="rId21"/>
    <p:sldId id="308" r:id="rId22"/>
  </p:sldIdLst>
  <p:sldSz cx="9144000" cy="6858000" type="screen4x3"/>
  <p:notesSz cx="6797675" cy="9928225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54"/>
    <a:srgbClr val="003366"/>
    <a:srgbClr val="00254D"/>
    <a:srgbClr val="011C44"/>
    <a:srgbClr val="00306E"/>
    <a:srgbClr val="093265"/>
    <a:srgbClr val="04255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12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1272" y="-104"/>
      </p:cViewPr>
      <p:guideLst>
        <p:guide orient="horz" pos="3619"/>
        <p:guide pos="3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A02955-89E5-CD43-B9E8-5DF310A961E8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6CEF7C-DF3B-4E4C-B367-BA7050BFE035}">
      <dgm:prSet custT="1"/>
      <dgm:spPr/>
      <dgm:t>
        <a:bodyPr/>
        <a:lstStyle/>
        <a:p>
          <a:pPr rtl="0"/>
          <a:r>
            <a:rPr lang="en-US" sz="1800" dirty="0" err="1" smtClean="0">
              <a:latin typeface="Arial"/>
              <a:cs typeface="Arial"/>
            </a:rPr>
            <a:t>piezo</a:t>
          </a:r>
          <a:r>
            <a:rPr lang="en-US" sz="1800" dirty="0" smtClean="0">
              <a:latin typeface="Arial"/>
              <a:cs typeface="Arial"/>
            </a:rPr>
            <a:t> ceramic (PZ 27 disc, </a:t>
          </a:r>
          <a:r>
            <a:rPr lang="en-US" sz="2400" dirty="0" smtClean="0">
              <a:latin typeface="Arial"/>
              <a:cs typeface="Arial"/>
            </a:rPr>
            <a:t>⌀</a:t>
          </a:r>
          <a:r>
            <a:rPr lang="en-US" sz="1800" dirty="0" smtClean="0">
              <a:latin typeface="Arial"/>
              <a:cs typeface="Arial"/>
            </a:rPr>
            <a:t>=18 mm, h=11.5 mm)</a:t>
          </a:r>
          <a:endParaRPr lang="en-US" sz="1800" dirty="0">
            <a:latin typeface="Arial"/>
            <a:cs typeface="Arial"/>
          </a:endParaRPr>
        </a:p>
      </dgm:t>
    </dgm:pt>
    <dgm:pt modelId="{5D22D69B-0145-2B47-A431-3C066650448F}" type="parTrans" cxnId="{BE989F95-1124-8A40-A64F-CDAFB040C06C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0FFF923D-F790-1448-88D5-ECDE9DDB524A}" type="sibTrans" cxnId="{BE989F95-1124-8A40-A64F-CDAFB040C06C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6C328837-7655-9449-ACF7-DAFF7CADA712}">
      <dgm:prSet custT="1"/>
      <dgm:spPr/>
      <dgm:t>
        <a:bodyPr/>
        <a:lstStyle/>
        <a:p>
          <a:pPr rtl="0"/>
          <a:r>
            <a:rPr lang="en-US" sz="1800" smtClean="0">
              <a:latin typeface="Arial"/>
              <a:cs typeface="Arial"/>
            </a:rPr>
            <a:t>pre-amplifier (2-stage)</a:t>
          </a:r>
          <a:endParaRPr lang="en-US" sz="1800">
            <a:latin typeface="Arial"/>
            <a:cs typeface="Arial"/>
          </a:endParaRPr>
        </a:p>
      </dgm:t>
    </dgm:pt>
    <dgm:pt modelId="{3CE5ABDE-D4C8-7140-8BD2-079568161E08}" type="parTrans" cxnId="{85440F81-4A79-354E-AFBD-2B6485874727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96DCDD11-D199-AC49-87FD-40819DF8F728}" type="sibTrans" cxnId="{85440F81-4A79-354E-AFBD-2B6485874727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8CCD0ABD-24B2-3045-B017-3276E55DC25B}">
      <dgm:prSet custT="1"/>
      <dgm:spPr/>
      <dgm:t>
        <a:bodyPr/>
        <a:lstStyle/>
        <a:p>
          <a:pPr rtl="0"/>
          <a:r>
            <a:rPr lang="en-US" sz="1800" dirty="0" smtClean="0">
              <a:latin typeface="Arial"/>
              <a:cs typeface="Arial"/>
            </a:rPr>
            <a:t>high-pass filter</a:t>
          </a:r>
          <a:endParaRPr lang="en-US" sz="1800" dirty="0">
            <a:latin typeface="Arial"/>
            <a:cs typeface="Arial"/>
          </a:endParaRPr>
        </a:p>
      </dgm:t>
    </dgm:pt>
    <dgm:pt modelId="{6136113B-50BD-3045-98F9-CBB667AFD449}" type="parTrans" cxnId="{3E65DE0C-0930-584E-9106-DF041138F3BF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0F21B585-DF46-5642-9883-DA523C4DE7F9}" type="sibTrans" cxnId="{3E65DE0C-0930-584E-9106-DF041138F3BF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5F222180-6B6C-8845-A555-C3C075E48054}">
      <dgm:prSet custT="1"/>
      <dgm:spPr/>
      <dgm:t>
        <a:bodyPr/>
        <a:lstStyle/>
        <a:p>
          <a:pPr rtl="0"/>
          <a:r>
            <a:rPr lang="en-US" sz="1800" dirty="0" smtClean="0">
              <a:latin typeface="Arial"/>
              <a:cs typeface="Arial"/>
            </a:rPr>
            <a:t>ADC (sigma-delta AD7764, 24bit, 4V)</a:t>
          </a:r>
          <a:endParaRPr lang="en-US" sz="1800" dirty="0">
            <a:latin typeface="Arial"/>
            <a:cs typeface="Arial"/>
          </a:endParaRPr>
        </a:p>
      </dgm:t>
    </dgm:pt>
    <dgm:pt modelId="{F7886C28-9E08-2144-984A-8FAF6EBFBDC5}" type="parTrans" cxnId="{58E03D06-B3A4-0846-84EA-7CC75A38EC26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8C584FD8-78FE-3A45-9683-CE2BFF1E4AD5}" type="sibTrans" cxnId="{58E03D06-B3A4-0846-84EA-7CC75A38EC26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89D631FC-9FB9-B248-AE63-DF44370BB817}">
      <dgm:prSet custT="1"/>
      <dgm:spPr/>
      <dgm:t>
        <a:bodyPr/>
        <a:lstStyle/>
        <a:p>
          <a:pPr rtl="0"/>
          <a:r>
            <a:rPr lang="en-US" sz="1800" dirty="0" smtClean="0">
              <a:latin typeface="Arial"/>
              <a:cs typeface="Arial"/>
            </a:rPr>
            <a:t>FPGA (ICE40LP1K, AES-3 output)</a:t>
          </a:r>
          <a:endParaRPr lang="en-US" sz="1800" dirty="0">
            <a:latin typeface="Arial"/>
            <a:cs typeface="Arial"/>
          </a:endParaRPr>
        </a:p>
      </dgm:t>
    </dgm:pt>
    <dgm:pt modelId="{E151B311-286E-1B48-94B5-D030C19151A9}" type="parTrans" cxnId="{A5031A58-3670-664F-8C3A-8ACF4989F8A1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AE8D6F19-01FB-D64A-8DDB-9D5AD88B064F}" type="sibTrans" cxnId="{A5031A58-3670-664F-8C3A-8ACF4989F8A1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1AC79E89-5E4E-4342-ACBA-A1F054DBD183}">
      <dgm:prSet custT="1"/>
      <dgm:spPr/>
      <dgm:t>
        <a:bodyPr/>
        <a:lstStyle/>
        <a:p>
          <a:pPr rtl="0"/>
          <a:r>
            <a:rPr lang="en-US" sz="1800" dirty="0" smtClean="0">
              <a:latin typeface="Arial"/>
              <a:cs typeface="Arial"/>
            </a:rPr>
            <a:t>interfaces (clock in, read out, programming)</a:t>
          </a:r>
          <a:endParaRPr lang="en-US" sz="1800" dirty="0">
            <a:latin typeface="Arial"/>
            <a:cs typeface="Arial"/>
          </a:endParaRPr>
        </a:p>
      </dgm:t>
    </dgm:pt>
    <dgm:pt modelId="{4E2C9D86-A73F-2641-B370-C3B27F0D165A}" type="parTrans" cxnId="{07144FC3-471E-C943-8CC8-D167F24DE0C5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4C760C26-8A52-D543-A4F8-C92FB3D86DFC}" type="sibTrans" cxnId="{07144FC3-471E-C943-8CC8-D167F24DE0C5}">
      <dgm:prSet/>
      <dgm:spPr/>
      <dgm:t>
        <a:bodyPr/>
        <a:lstStyle/>
        <a:p>
          <a:endParaRPr lang="en-US" sz="1800">
            <a:latin typeface="Arial"/>
            <a:cs typeface="Arial"/>
          </a:endParaRPr>
        </a:p>
      </dgm:t>
    </dgm:pt>
    <dgm:pt modelId="{4BAE60BA-E7C3-924C-93FB-2B15640A5ECD}" type="pres">
      <dgm:prSet presAssocID="{F6A02955-89E5-CD43-B9E8-5DF310A961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5DF213-84E2-8246-BE3B-14776A04EAFD}" type="pres">
      <dgm:prSet presAssocID="{1AC79E89-5E4E-4342-ACBA-A1F054DBD183}" presName="boxAndChildren" presStyleCnt="0"/>
      <dgm:spPr/>
    </dgm:pt>
    <dgm:pt modelId="{3DD101BF-39F1-EB48-9531-3A38D0EA9399}" type="pres">
      <dgm:prSet presAssocID="{1AC79E89-5E4E-4342-ACBA-A1F054DBD183}" presName="parentTextBox" presStyleLbl="node1" presStyleIdx="0" presStyleCnt="6"/>
      <dgm:spPr/>
      <dgm:t>
        <a:bodyPr/>
        <a:lstStyle/>
        <a:p>
          <a:endParaRPr lang="en-US"/>
        </a:p>
      </dgm:t>
    </dgm:pt>
    <dgm:pt modelId="{0AAA2DE5-67BA-DF4F-8185-B521E61A219D}" type="pres">
      <dgm:prSet presAssocID="{AE8D6F19-01FB-D64A-8DDB-9D5AD88B064F}" presName="sp" presStyleCnt="0"/>
      <dgm:spPr/>
    </dgm:pt>
    <dgm:pt modelId="{0C6AD300-472E-6848-A8A5-64EA22833873}" type="pres">
      <dgm:prSet presAssocID="{89D631FC-9FB9-B248-AE63-DF44370BB817}" presName="arrowAndChildren" presStyleCnt="0"/>
      <dgm:spPr/>
    </dgm:pt>
    <dgm:pt modelId="{81D51104-D123-3748-BB05-DA0D21763660}" type="pres">
      <dgm:prSet presAssocID="{89D631FC-9FB9-B248-AE63-DF44370BB817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BCF180D2-363C-B34B-BD9A-48CBE4674AE7}" type="pres">
      <dgm:prSet presAssocID="{8C584FD8-78FE-3A45-9683-CE2BFF1E4AD5}" presName="sp" presStyleCnt="0"/>
      <dgm:spPr/>
    </dgm:pt>
    <dgm:pt modelId="{6EE2FB7C-B128-584B-9A8C-60D5AEA55745}" type="pres">
      <dgm:prSet presAssocID="{5F222180-6B6C-8845-A555-C3C075E48054}" presName="arrowAndChildren" presStyleCnt="0"/>
      <dgm:spPr/>
    </dgm:pt>
    <dgm:pt modelId="{19861E11-AEE9-3348-BB8B-0FEF2B6F4B9C}" type="pres">
      <dgm:prSet presAssocID="{5F222180-6B6C-8845-A555-C3C075E48054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040C93A2-3825-194C-8730-586CF999BF00}" type="pres">
      <dgm:prSet presAssocID="{0F21B585-DF46-5642-9883-DA523C4DE7F9}" presName="sp" presStyleCnt="0"/>
      <dgm:spPr/>
    </dgm:pt>
    <dgm:pt modelId="{4A248CC1-F7D9-C545-B542-7A094BEBB792}" type="pres">
      <dgm:prSet presAssocID="{8CCD0ABD-24B2-3045-B017-3276E55DC25B}" presName="arrowAndChildren" presStyleCnt="0"/>
      <dgm:spPr/>
    </dgm:pt>
    <dgm:pt modelId="{E3EBB1FD-96DC-4B42-B161-B5A202DB813E}" type="pres">
      <dgm:prSet presAssocID="{8CCD0ABD-24B2-3045-B017-3276E55DC25B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104F28F5-024B-7F41-BDD5-046869F37B9E}" type="pres">
      <dgm:prSet presAssocID="{96DCDD11-D199-AC49-87FD-40819DF8F728}" presName="sp" presStyleCnt="0"/>
      <dgm:spPr/>
    </dgm:pt>
    <dgm:pt modelId="{46169D20-844C-664B-A589-1A7096C73147}" type="pres">
      <dgm:prSet presAssocID="{6C328837-7655-9449-ACF7-DAFF7CADA712}" presName="arrowAndChildren" presStyleCnt="0"/>
      <dgm:spPr/>
    </dgm:pt>
    <dgm:pt modelId="{AC1F1C4B-EA46-1E43-8FAA-2DE22F7A8B68}" type="pres">
      <dgm:prSet presAssocID="{6C328837-7655-9449-ACF7-DAFF7CADA712}" presName="parentTextArrow" presStyleLbl="node1" presStyleIdx="4" presStyleCnt="6"/>
      <dgm:spPr/>
      <dgm:t>
        <a:bodyPr/>
        <a:lstStyle/>
        <a:p>
          <a:endParaRPr lang="en-US"/>
        </a:p>
      </dgm:t>
    </dgm:pt>
    <dgm:pt modelId="{27F4B511-8426-B349-AC8D-31A5F08DA21F}" type="pres">
      <dgm:prSet presAssocID="{0FFF923D-F790-1448-88D5-ECDE9DDB524A}" presName="sp" presStyleCnt="0"/>
      <dgm:spPr/>
    </dgm:pt>
    <dgm:pt modelId="{372D093A-7551-3042-A0C0-4BC466726F6E}" type="pres">
      <dgm:prSet presAssocID="{1B6CEF7C-DF3B-4E4C-B367-BA7050BFE035}" presName="arrowAndChildren" presStyleCnt="0"/>
      <dgm:spPr/>
    </dgm:pt>
    <dgm:pt modelId="{214109CE-92BB-5A44-8B41-C8E80911AD5F}" type="pres">
      <dgm:prSet presAssocID="{1B6CEF7C-DF3B-4E4C-B367-BA7050BFE035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739D2AA7-874E-CB46-9A8A-D037783669EA}" type="presOf" srcId="{F6A02955-89E5-CD43-B9E8-5DF310A961E8}" destId="{4BAE60BA-E7C3-924C-93FB-2B15640A5ECD}" srcOrd="0" destOrd="0" presId="urn:microsoft.com/office/officeart/2005/8/layout/process4"/>
    <dgm:cxn modelId="{71ACD206-A154-3740-B093-60B49866846A}" type="presOf" srcId="{8CCD0ABD-24B2-3045-B017-3276E55DC25B}" destId="{E3EBB1FD-96DC-4B42-B161-B5A202DB813E}" srcOrd="0" destOrd="0" presId="urn:microsoft.com/office/officeart/2005/8/layout/process4"/>
    <dgm:cxn modelId="{E3BD4A3E-37C9-C543-91EF-B69F15177260}" type="presOf" srcId="{1AC79E89-5E4E-4342-ACBA-A1F054DBD183}" destId="{3DD101BF-39F1-EB48-9531-3A38D0EA9399}" srcOrd="0" destOrd="0" presId="urn:microsoft.com/office/officeart/2005/8/layout/process4"/>
    <dgm:cxn modelId="{59C5D698-3FF6-194E-ACF8-4985F5041261}" type="presOf" srcId="{89D631FC-9FB9-B248-AE63-DF44370BB817}" destId="{81D51104-D123-3748-BB05-DA0D21763660}" srcOrd="0" destOrd="0" presId="urn:microsoft.com/office/officeart/2005/8/layout/process4"/>
    <dgm:cxn modelId="{3DEF7F92-642C-2346-A1D4-9B95C2C15EA2}" type="presOf" srcId="{6C328837-7655-9449-ACF7-DAFF7CADA712}" destId="{AC1F1C4B-EA46-1E43-8FAA-2DE22F7A8B68}" srcOrd="0" destOrd="0" presId="urn:microsoft.com/office/officeart/2005/8/layout/process4"/>
    <dgm:cxn modelId="{07144FC3-471E-C943-8CC8-D167F24DE0C5}" srcId="{F6A02955-89E5-CD43-B9E8-5DF310A961E8}" destId="{1AC79E89-5E4E-4342-ACBA-A1F054DBD183}" srcOrd="5" destOrd="0" parTransId="{4E2C9D86-A73F-2641-B370-C3B27F0D165A}" sibTransId="{4C760C26-8A52-D543-A4F8-C92FB3D86DFC}"/>
    <dgm:cxn modelId="{A5031A58-3670-664F-8C3A-8ACF4989F8A1}" srcId="{F6A02955-89E5-CD43-B9E8-5DF310A961E8}" destId="{89D631FC-9FB9-B248-AE63-DF44370BB817}" srcOrd="4" destOrd="0" parTransId="{E151B311-286E-1B48-94B5-D030C19151A9}" sibTransId="{AE8D6F19-01FB-D64A-8DDB-9D5AD88B064F}"/>
    <dgm:cxn modelId="{53F42B89-8BC9-3C44-9435-C9962A2DC822}" type="presOf" srcId="{1B6CEF7C-DF3B-4E4C-B367-BA7050BFE035}" destId="{214109CE-92BB-5A44-8B41-C8E80911AD5F}" srcOrd="0" destOrd="0" presId="urn:microsoft.com/office/officeart/2005/8/layout/process4"/>
    <dgm:cxn modelId="{77C9DEB8-A917-2C42-9569-585CFCA25A96}" type="presOf" srcId="{5F222180-6B6C-8845-A555-C3C075E48054}" destId="{19861E11-AEE9-3348-BB8B-0FEF2B6F4B9C}" srcOrd="0" destOrd="0" presId="urn:microsoft.com/office/officeart/2005/8/layout/process4"/>
    <dgm:cxn modelId="{58E03D06-B3A4-0846-84EA-7CC75A38EC26}" srcId="{F6A02955-89E5-CD43-B9E8-5DF310A961E8}" destId="{5F222180-6B6C-8845-A555-C3C075E48054}" srcOrd="3" destOrd="0" parTransId="{F7886C28-9E08-2144-984A-8FAF6EBFBDC5}" sibTransId="{8C584FD8-78FE-3A45-9683-CE2BFF1E4AD5}"/>
    <dgm:cxn modelId="{3E65DE0C-0930-584E-9106-DF041138F3BF}" srcId="{F6A02955-89E5-CD43-B9E8-5DF310A961E8}" destId="{8CCD0ABD-24B2-3045-B017-3276E55DC25B}" srcOrd="2" destOrd="0" parTransId="{6136113B-50BD-3045-98F9-CBB667AFD449}" sibTransId="{0F21B585-DF46-5642-9883-DA523C4DE7F9}"/>
    <dgm:cxn modelId="{BE989F95-1124-8A40-A64F-CDAFB040C06C}" srcId="{F6A02955-89E5-CD43-B9E8-5DF310A961E8}" destId="{1B6CEF7C-DF3B-4E4C-B367-BA7050BFE035}" srcOrd="0" destOrd="0" parTransId="{5D22D69B-0145-2B47-A431-3C066650448F}" sibTransId="{0FFF923D-F790-1448-88D5-ECDE9DDB524A}"/>
    <dgm:cxn modelId="{85440F81-4A79-354E-AFBD-2B6485874727}" srcId="{F6A02955-89E5-CD43-B9E8-5DF310A961E8}" destId="{6C328837-7655-9449-ACF7-DAFF7CADA712}" srcOrd="1" destOrd="0" parTransId="{3CE5ABDE-D4C8-7140-8BD2-079568161E08}" sibTransId="{96DCDD11-D199-AC49-87FD-40819DF8F728}"/>
    <dgm:cxn modelId="{C7591C07-5D28-8F4F-BC44-08E292AEC859}" type="presParOf" srcId="{4BAE60BA-E7C3-924C-93FB-2B15640A5ECD}" destId="{155DF213-84E2-8246-BE3B-14776A04EAFD}" srcOrd="0" destOrd="0" presId="urn:microsoft.com/office/officeart/2005/8/layout/process4"/>
    <dgm:cxn modelId="{796D9AAC-C276-BD40-A0B1-9D47773FE6A8}" type="presParOf" srcId="{155DF213-84E2-8246-BE3B-14776A04EAFD}" destId="{3DD101BF-39F1-EB48-9531-3A38D0EA9399}" srcOrd="0" destOrd="0" presId="urn:microsoft.com/office/officeart/2005/8/layout/process4"/>
    <dgm:cxn modelId="{14F08ECB-BAAB-3247-9985-61EEBDD11F9D}" type="presParOf" srcId="{4BAE60BA-E7C3-924C-93FB-2B15640A5ECD}" destId="{0AAA2DE5-67BA-DF4F-8185-B521E61A219D}" srcOrd="1" destOrd="0" presId="urn:microsoft.com/office/officeart/2005/8/layout/process4"/>
    <dgm:cxn modelId="{3FCB65C0-97E8-F940-8DFA-0D527C81094E}" type="presParOf" srcId="{4BAE60BA-E7C3-924C-93FB-2B15640A5ECD}" destId="{0C6AD300-472E-6848-A8A5-64EA22833873}" srcOrd="2" destOrd="0" presId="urn:microsoft.com/office/officeart/2005/8/layout/process4"/>
    <dgm:cxn modelId="{E762C47E-5371-3445-BE8E-1D569024DFBC}" type="presParOf" srcId="{0C6AD300-472E-6848-A8A5-64EA22833873}" destId="{81D51104-D123-3748-BB05-DA0D21763660}" srcOrd="0" destOrd="0" presId="urn:microsoft.com/office/officeart/2005/8/layout/process4"/>
    <dgm:cxn modelId="{1700D37E-E498-9841-981F-D7F2981772C0}" type="presParOf" srcId="{4BAE60BA-E7C3-924C-93FB-2B15640A5ECD}" destId="{BCF180D2-363C-B34B-BD9A-48CBE4674AE7}" srcOrd="3" destOrd="0" presId="urn:microsoft.com/office/officeart/2005/8/layout/process4"/>
    <dgm:cxn modelId="{C85E3661-ACB2-0445-9FE4-25662585B254}" type="presParOf" srcId="{4BAE60BA-E7C3-924C-93FB-2B15640A5ECD}" destId="{6EE2FB7C-B128-584B-9A8C-60D5AEA55745}" srcOrd="4" destOrd="0" presId="urn:microsoft.com/office/officeart/2005/8/layout/process4"/>
    <dgm:cxn modelId="{404E0B8B-2AFC-C041-A86B-07E0C83F6AAF}" type="presParOf" srcId="{6EE2FB7C-B128-584B-9A8C-60D5AEA55745}" destId="{19861E11-AEE9-3348-BB8B-0FEF2B6F4B9C}" srcOrd="0" destOrd="0" presId="urn:microsoft.com/office/officeart/2005/8/layout/process4"/>
    <dgm:cxn modelId="{77E904D6-FD18-F24C-8E95-F7911DC022F7}" type="presParOf" srcId="{4BAE60BA-E7C3-924C-93FB-2B15640A5ECD}" destId="{040C93A2-3825-194C-8730-586CF999BF00}" srcOrd="5" destOrd="0" presId="urn:microsoft.com/office/officeart/2005/8/layout/process4"/>
    <dgm:cxn modelId="{B96FADFE-137F-A544-8375-DECA15E8ABF1}" type="presParOf" srcId="{4BAE60BA-E7C3-924C-93FB-2B15640A5ECD}" destId="{4A248CC1-F7D9-C545-B542-7A094BEBB792}" srcOrd="6" destOrd="0" presId="urn:microsoft.com/office/officeart/2005/8/layout/process4"/>
    <dgm:cxn modelId="{E8F303EA-E5F1-A14D-A85D-198CFE7A12A0}" type="presParOf" srcId="{4A248CC1-F7D9-C545-B542-7A094BEBB792}" destId="{E3EBB1FD-96DC-4B42-B161-B5A202DB813E}" srcOrd="0" destOrd="0" presId="urn:microsoft.com/office/officeart/2005/8/layout/process4"/>
    <dgm:cxn modelId="{4159D8DA-01C9-8B4F-8549-23D94FC28D54}" type="presParOf" srcId="{4BAE60BA-E7C3-924C-93FB-2B15640A5ECD}" destId="{104F28F5-024B-7F41-BDD5-046869F37B9E}" srcOrd="7" destOrd="0" presId="urn:microsoft.com/office/officeart/2005/8/layout/process4"/>
    <dgm:cxn modelId="{6C96C3EB-5285-0640-8E05-A93A785235C0}" type="presParOf" srcId="{4BAE60BA-E7C3-924C-93FB-2B15640A5ECD}" destId="{46169D20-844C-664B-A589-1A7096C73147}" srcOrd="8" destOrd="0" presId="urn:microsoft.com/office/officeart/2005/8/layout/process4"/>
    <dgm:cxn modelId="{896C42F8-F844-D742-A3C3-49FD1023DBD9}" type="presParOf" srcId="{46169D20-844C-664B-A589-1A7096C73147}" destId="{AC1F1C4B-EA46-1E43-8FAA-2DE22F7A8B68}" srcOrd="0" destOrd="0" presId="urn:microsoft.com/office/officeart/2005/8/layout/process4"/>
    <dgm:cxn modelId="{EEECD92E-7275-DC44-AE2A-4C441198CC23}" type="presParOf" srcId="{4BAE60BA-E7C3-924C-93FB-2B15640A5ECD}" destId="{27F4B511-8426-B349-AC8D-31A5F08DA21F}" srcOrd="9" destOrd="0" presId="urn:microsoft.com/office/officeart/2005/8/layout/process4"/>
    <dgm:cxn modelId="{6B514F2C-1D0C-9748-A2C6-973CA8D774BE}" type="presParOf" srcId="{4BAE60BA-E7C3-924C-93FB-2B15640A5ECD}" destId="{372D093A-7551-3042-A0C0-4BC466726F6E}" srcOrd="10" destOrd="0" presId="urn:microsoft.com/office/officeart/2005/8/layout/process4"/>
    <dgm:cxn modelId="{133D6A52-1563-6D47-8541-9E9DA39725F3}" type="presParOf" srcId="{372D093A-7551-3042-A0C0-4BC466726F6E}" destId="{214109CE-92BB-5A44-8B41-C8E80911AD5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101BF-39F1-EB48-9531-3A38D0EA9399}">
      <dsp:nvSpPr>
        <dsp:cNvPr id="0" name=""/>
        <dsp:cNvSpPr/>
      </dsp:nvSpPr>
      <dsp:spPr>
        <a:xfrm>
          <a:off x="0" y="2750662"/>
          <a:ext cx="8135937" cy="3610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/>
              <a:cs typeface="Arial"/>
            </a:rPr>
            <a:t>interfaces (clock in, read out, programming)</a:t>
          </a:r>
          <a:endParaRPr lang="en-US" sz="1800" kern="1200" dirty="0">
            <a:latin typeface="Arial"/>
            <a:cs typeface="Arial"/>
          </a:endParaRPr>
        </a:p>
      </dsp:txBody>
      <dsp:txXfrm>
        <a:off x="0" y="2750662"/>
        <a:ext cx="8135937" cy="361022"/>
      </dsp:txXfrm>
    </dsp:sp>
    <dsp:sp modelId="{81D51104-D123-3748-BB05-DA0D21763660}">
      <dsp:nvSpPr>
        <dsp:cNvPr id="0" name=""/>
        <dsp:cNvSpPr/>
      </dsp:nvSpPr>
      <dsp:spPr>
        <a:xfrm rot="10800000">
          <a:off x="0" y="2200824"/>
          <a:ext cx="8135937" cy="55525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/>
              <a:cs typeface="Arial"/>
            </a:rPr>
            <a:t>FPGA (ICE40LP1K, AES-3 output)</a:t>
          </a:r>
          <a:endParaRPr lang="en-US" sz="1800" kern="1200" dirty="0">
            <a:latin typeface="Arial"/>
            <a:cs typeface="Arial"/>
          </a:endParaRPr>
        </a:p>
      </dsp:txBody>
      <dsp:txXfrm rot="10800000">
        <a:off x="0" y="2200824"/>
        <a:ext cx="8135937" cy="360787"/>
      </dsp:txXfrm>
    </dsp:sp>
    <dsp:sp modelId="{19861E11-AEE9-3348-BB8B-0FEF2B6F4B9C}">
      <dsp:nvSpPr>
        <dsp:cNvPr id="0" name=""/>
        <dsp:cNvSpPr/>
      </dsp:nvSpPr>
      <dsp:spPr>
        <a:xfrm rot="10800000">
          <a:off x="0" y="1650986"/>
          <a:ext cx="8135937" cy="55525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/>
              <a:cs typeface="Arial"/>
            </a:rPr>
            <a:t>ADC (sigma-delta AD7764, 24bit, 4V)</a:t>
          </a:r>
          <a:endParaRPr lang="en-US" sz="1800" kern="1200" dirty="0">
            <a:latin typeface="Arial"/>
            <a:cs typeface="Arial"/>
          </a:endParaRPr>
        </a:p>
      </dsp:txBody>
      <dsp:txXfrm rot="10800000">
        <a:off x="0" y="1650986"/>
        <a:ext cx="8135937" cy="360787"/>
      </dsp:txXfrm>
    </dsp:sp>
    <dsp:sp modelId="{E3EBB1FD-96DC-4B42-B161-B5A202DB813E}">
      <dsp:nvSpPr>
        <dsp:cNvPr id="0" name=""/>
        <dsp:cNvSpPr/>
      </dsp:nvSpPr>
      <dsp:spPr>
        <a:xfrm rot="10800000">
          <a:off x="0" y="1101148"/>
          <a:ext cx="8135937" cy="55525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/>
              <a:cs typeface="Arial"/>
            </a:rPr>
            <a:t>high-pass filter</a:t>
          </a:r>
          <a:endParaRPr lang="en-US" sz="1800" kern="1200" dirty="0">
            <a:latin typeface="Arial"/>
            <a:cs typeface="Arial"/>
          </a:endParaRPr>
        </a:p>
      </dsp:txBody>
      <dsp:txXfrm rot="10800000">
        <a:off x="0" y="1101148"/>
        <a:ext cx="8135937" cy="360787"/>
      </dsp:txXfrm>
    </dsp:sp>
    <dsp:sp modelId="{AC1F1C4B-EA46-1E43-8FAA-2DE22F7A8B68}">
      <dsp:nvSpPr>
        <dsp:cNvPr id="0" name=""/>
        <dsp:cNvSpPr/>
      </dsp:nvSpPr>
      <dsp:spPr>
        <a:xfrm rot="10800000">
          <a:off x="0" y="551310"/>
          <a:ext cx="8135937" cy="55525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Arial"/>
              <a:cs typeface="Arial"/>
            </a:rPr>
            <a:t>pre-amplifier (2-stage)</a:t>
          </a:r>
          <a:endParaRPr lang="en-US" sz="1800" kern="1200">
            <a:latin typeface="Arial"/>
            <a:cs typeface="Arial"/>
          </a:endParaRPr>
        </a:p>
      </dsp:txBody>
      <dsp:txXfrm rot="10800000">
        <a:off x="0" y="551310"/>
        <a:ext cx="8135937" cy="360787"/>
      </dsp:txXfrm>
    </dsp:sp>
    <dsp:sp modelId="{214109CE-92BB-5A44-8B41-C8E80911AD5F}">
      <dsp:nvSpPr>
        <dsp:cNvPr id="0" name=""/>
        <dsp:cNvSpPr/>
      </dsp:nvSpPr>
      <dsp:spPr>
        <a:xfrm rot="10800000">
          <a:off x="0" y="1472"/>
          <a:ext cx="8135937" cy="55525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Arial"/>
              <a:cs typeface="Arial"/>
            </a:rPr>
            <a:t>piezo</a:t>
          </a:r>
          <a:r>
            <a:rPr lang="en-US" sz="1800" kern="1200" dirty="0" smtClean="0">
              <a:latin typeface="Arial"/>
              <a:cs typeface="Arial"/>
            </a:rPr>
            <a:t> ceramic (PZ 27 disc, </a:t>
          </a:r>
          <a:r>
            <a:rPr lang="en-US" sz="2400" kern="1200" dirty="0" smtClean="0">
              <a:latin typeface="Arial"/>
              <a:cs typeface="Arial"/>
            </a:rPr>
            <a:t>⌀</a:t>
          </a:r>
          <a:r>
            <a:rPr lang="en-US" sz="1800" kern="1200" dirty="0" smtClean="0">
              <a:latin typeface="Arial"/>
              <a:cs typeface="Arial"/>
            </a:rPr>
            <a:t>=18 mm, h=11.5 mm)</a:t>
          </a:r>
          <a:endParaRPr lang="en-US" sz="1800" kern="1200" dirty="0">
            <a:latin typeface="Arial"/>
            <a:cs typeface="Arial"/>
          </a:endParaRPr>
        </a:p>
      </dsp:txBody>
      <dsp:txXfrm rot="10800000">
        <a:off x="0" y="1472"/>
        <a:ext cx="8135937" cy="360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Neue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Neue" charset="0"/>
              </a:defRPr>
            </a:lvl1pPr>
          </a:lstStyle>
          <a:p>
            <a:pPr>
              <a:defRPr/>
            </a:pPr>
            <a:fld id="{02B65EA6-BF5B-A140-8968-2802CBE5A98E}" type="datetime1">
              <a:rPr lang="de-DE"/>
              <a:pPr>
                <a:defRPr/>
              </a:pPr>
              <a:t>03/06/14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Neue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Neue" charset="0"/>
              </a:defRPr>
            </a:lvl1pPr>
          </a:lstStyle>
          <a:p>
            <a:pPr>
              <a:defRPr/>
            </a:pPr>
            <a:fld id="{CDC65DEF-D2D9-8F47-B651-F9786E2D61A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701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Neue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Neue" charset="0"/>
              </a:defRPr>
            </a:lvl1pPr>
          </a:lstStyle>
          <a:p>
            <a:pPr>
              <a:defRPr/>
            </a:pPr>
            <a:fld id="{33B8FD22-CA29-7343-8D69-4324C02B485A}" type="datetime1">
              <a:rPr lang="de-DE"/>
              <a:pPr>
                <a:defRPr/>
              </a:pPr>
              <a:t>03/06/14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038" y="4716463"/>
            <a:ext cx="5435600" cy="44688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Neue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Neue" charset="0"/>
              </a:defRPr>
            </a:lvl1pPr>
          </a:lstStyle>
          <a:p>
            <a:pPr>
              <a:defRPr/>
            </a:pPr>
            <a:fld id="{E0F5DBF4-BDA5-704C-B0E0-DABACE4729B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6355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Neue" charset="0"/>
        <a:ea typeface="ＭＳ Ｐゴシック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Neue" charset="0"/>
        <a:ea typeface="ＭＳ Ｐゴシック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Neue" charset="0"/>
        <a:ea typeface="ＭＳ Ｐゴシック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Neue" charset="0"/>
        <a:ea typeface="ＭＳ Ｐゴシック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 Neue" charset="0"/>
        <a:ea typeface="ＭＳ Ｐゴシック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en.wikipedia.org/wiki/Small_form-factor_pluggable_transceiver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SFP 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  <a:hlinkClick r:id="rId3"/>
              </a:rPr>
              <a:t>Small form-factor pluggable transceiver</a:t>
            </a:r>
            <a:endParaRPr lang="en-US" sz="1200" kern="1200" dirty="0" smtClean="0">
              <a:solidFill>
                <a:schemeClr val="tx1"/>
              </a:solidFill>
              <a:latin typeface="Helvetica Neue" charset="0"/>
              <a:ea typeface="ＭＳ Ｐゴシック" pitchFamily="34" charset="-128"/>
              <a:cs typeface="ＭＳ Ｐゴシック" charset="0"/>
            </a:endParaRPr>
          </a:p>
          <a:p>
            <a:r>
              <a:rPr lang="en-US" dirty="0" smtClean="0"/>
              <a:t>AHRS </a:t>
            </a:r>
            <a:r>
              <a:rPr lang="en-US" sz="1200" b="1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attitude and heading reference system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F5DBF4-BDA5-704C-B0E0-DABACE4729B5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0605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Der ADC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enthält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auch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einen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Anti-Alias-Filter ; das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ist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das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raffinierte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an den Sigma-Delta ADCs,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sie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haben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sehr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hohes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oversampling,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d.h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. das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analoge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Filter muss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nicht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sehr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steil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sein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Steilheit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kann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dann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aber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mit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einem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Digitalen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Filter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nach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dem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Sampling auf die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Auslese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-Rate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angepasst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werden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. Sigma-Delta ADC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sind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also gar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nicht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so 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unattraktiv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nur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hat Giorgio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leider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mit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dem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Audio-Stereo ADC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meines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Erachtens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keine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besonders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schlaue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Wahl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getroffen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aber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das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ist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eine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Geschichte.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FPGA-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Auslese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ist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AES-3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vom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digitalen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Standard,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aber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nicht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vom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elektrischen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wir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benutzen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LVDS, Standard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wäre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RS-485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oder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 so was </a:t>
            </a:r>
            <a:r>
              <a:rPr lang="en-US" sz="1200" kern="1200" dirty="0" err="1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ähnliches</a:t>
            </a:r>
            <a:r>
              <a:rPr lang="en-US" sz="1200" kern="1200" dirty="0" smtClean="0">
                <a:solidFill>
                  <a:schemeClr val="tx1"/>
                </a:solidFill>
                <a:latin typeface="Helvetica Neue" charset="0"/>
                <a:ea typeface="ＭＳ Ｐゴシック" pitchFamily="34" charset="-128"/>
                <a:cs typeface="ＭＳ Ｐゴシック" charset="0"/>
              </a:rPr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F5DBF4-BDA5-704C-B0E0-DABACE4729B5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10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M3NeT_Titl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7"/>
            <a:ext cx="9162000" cy="4880292"/>
          </a:xfrm>
          <a:prstGeom prst="rect">
            <a:avLst/>
          </a:prstGeom>
        </p:spPr>
      </p:pic>
      <p:pic>
        <p:nvPicPr>
          <p:cNvPr id="14" name="Picture 17" descr="Logo_FAU_DinA4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7700" y="5754688"/>
            <a:ext cx="2755900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3" descr="ecap_logo_big.pdf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7770" y="5728499"/>
            <a:ext cx="1608344" cy="58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9" descr="HESS.png"/>
          <p:cNvPicPr>
            <a:picLocks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010" y="5733255"/>
            <a:ext cx="585175" cy="58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7944" y="888457"/>
            <a:ext cx="8135937" cy="1619794"/>
          </a:xfrm>
        </p:spPr>
        <p:txBody>
          <a:bodyPr/>
          <a:lstStyle>
            <a:lvl1pPr>
              <a:lnSpc>
                <a:spcPts val="4200"/>
              </a:lnSpc>
              <a:defRPr sz="3600">
                <a:solidFill>
                  <a:srgbClr val="FFFFFF"/>
                </a:solidFill>
                <a:latin typeface="Helvetica Neue"/>
                <a:cs typeface="Helvetica Neue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7944" y="3402013"/>
            <a:ext cx="4073470" cy="1079500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baseline="0">
                <a:solidFill>
                  <a:srgbClr val="FFFFFF"/>
                </a:solidFill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Conference</a:t>
            </a:r>
          </a:p>
          <a:p>
            <a:pPr lvl="0"/>
            <a:r>
              <a:rPr lang="en-US" dirty="0" smtClean="0"/>
              <a:t>Name</a:t>
            </a:r>
          </a:p>
          <a:p>
            <a:pPr lvl="0"/>
            <a:r>
              <a:rPr lang="en-US" dirty="0" smtClean="0"/>
              <a:t>Address,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51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9500" y="539750"/>
            <a:ext cx="6981825" cy="693738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079500" y="1377950"/>
            <a:ext cx="3414713" cy="4524375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6613" y="1377950"/>
            <a:ext cx="3414712" cy="4524375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TIPP`14 - Amsterdam, June 2014 - Kay Graf</a:t>
            </a: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3AB875-6D95-714E-A0AE-2A5E816572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71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NT_Logo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540" y="226987"/>
            <a:ext cx="515009" cy="515009"/>
          </a:xfrm>
          <a:prstGeom prst="rect">
            <a:avLst/>
          </a:prstGeom>
        </p:spPr>
      </p:pic>
      <p:sp>
        <p:nvSpPr>
          <p:cNvPr id="4" name="Foliennummernplatzhalter 5"/>
          <p:cNvSpPr txBox="1">
            <a:spLocks/>
          </p:cNvSpPr>
          <p:nvPr/>
        </p:nvSpPr>
        <p:spPr>
          <a:xfrm>
            <a:off x="8312150" y="6408738"/>
            <a:ext cx="450850" cy="449262"/>
          </a:xfrm>
          <a:prstGeom prst="rect">
            <a:avLst/>
          </a:prstGeom>
        </p:spPr>
        <p:txBody>
          <a:bodyPr tIns="0" rIns="0" bIns="0" anchor="ctr"/>
          <a:lstStyle>
            <a:defPPr>
              <a:defRPr lang="de-DE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969696"/>
                </a:solidFill>
                <a:latin typeface="Helvetica Neue" charset="0"/>
                <a:ea typeface="ＭＳ Ｐゴシック" charset="0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E2E783F5-3C14-114F-BC8C-28922882E9B7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  <p:cxnSp>
        <p:nvCxnSpPr>
          <p:cNvPr id="5" name="Gerade Verbindung 6"/>
          <p:cNvCxnSpPr/>
          <p:nvPr/>
        </p:nvCxnSpPr>
        <p:spPr>
          <a:xfrm flipH="1">
            <a:off x="627063" y="863600"/>
            <a:ext cx="8135937" cy="0"/>
          </a:xfrm>
          <a:prstGeom prst="line">
            <a:avLst/>
          </a:prstGeom>
          <a:ln>
            <a:solidFill>
              <a:srgbClr val="00336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6" name="Picture 8" descr="ecap_logo_big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350" y="207963"/>
            <a:ext cx="15128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627063" y="1252538"/>
            <a:ext cx="8135937" cy="360362"/>
          </a:xfrm>
        </p:spPr>
        <p:txBody>
          <a:bodyPr anchor="b"/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idx="1"/>
          </p:nvPr>
        </p:nvSpPr>
        <p:spPr>
          <a:xfrm>
            <a:off x="627063" y="1973263"/>
            <a:ext cx="8135937" cy="4435475"/>
          </a:xfrm>
        </p:spPr>
        <p:txBody>
          <a:bodyPr/>
          <a:lstStyle>
            <a:lvl1pPr marL="277200">
              <a:defRPr/>
            </a:lvl1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 smtClean="0"/>
          </a:p>
        </p:txBody>
      </p:sp>
      <p:sp>
        <p:nvSpPr>
          <p:cNvPr id="7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TIPP`14 - Amsterdam, June 2014 - Kay Graf</a:t>
            </a:r>
            <a:endParaRPr lang="de-DE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F0BA6-C05C-3348-BE32-E15C9AAD7C1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887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6"/>
          <p:cNvCxnSpPr/>
          <p:nvPr/>
        </p:nvCxnSpPr>
        <p:spPr>
          <a:xfrm flipH="1">
            <a:off x="627063" y="863600"/>
            <a:ext cx="8135937" cy="0"/>
          </a:xfrm>
          <a:prstGeom prst="line">
            <a:avLst/>
          </a:prstGeom>
          <a:ln>
            <a:solidFill>
              <a:srgbClr val="00336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5" name="Picture 7" descr="ecap_logo_big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350" y="207963"/>
            <a:ext cx="15128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x-none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7200">
              <a:defRPr/>
            </a:lvl1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de-DE" dirty="0" smtClean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TIPP`14 - Amsterdam, June 2014 - Kay Graf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D1606-B9C1-D44E-A2C4-3729A0CF2A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12" name="Picture 9" descr="HES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356" y="215407"/>
            <a:ext cx="551377" cy="55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963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6400" y="3247200"/>
            <a:ext cx="8136000" cy="900000"/>
          </a:xfrm>
        </p:spPr>
        <p:txBody>
          <a:bodyPr>
            <a:normAutofit/>
          </a:bodyPr>
          <a:lstStyle>
            <a:lvl1pPr algn="l">
              <a:lnSpc>
                <a:spcPts val="3400"/>
              </a:lnSpc>
              <a:defRPr sz="2800" b="1" cap="none"/>
            </a:lvl1pPr>
          </a:lstStyle>
          <a:p>
            <a:r>
              <a:rPr lang="x-none" smtClean="0"/>
              <a:t>Click to edit Master title style</a:t>
            </a:r>
            <a:endParaRPr lang="de-DE" dirty="0"/>
          </a:p>
        </p:txBody>
      </p:sp>
      <p:pic>
        <p:nvPicPr>
          <p:cNvPr id="5" name="Picture 4" descr="Unterkapitel_KM3Ne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62000" cy="201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451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6"/>
          <p:cNvCxnSpPr/>
          <p:nvPr/>
        </p:nvCxnSpPr>
        <p:spPr>
          <a:xfrm flipH="1">
            <a:off x="627063" y="863600"/>
            <a:ext cx="8135937" cy="0"/>
          </a:xfrm>
          <a:prstGeom prst="line">
            <a:avLst/>
          </a:prstGeom>
          <a:ln>
            <a:solidFill>
              <a:srgbClr val="00336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de-DE"/>
          </a:p>
        </p:txBody>
      </p:sp>
      <p:sp>
        <p:nvSpPr>
          <p:cNvPr id="10" name="Inhaltsplatzhalter 2"/>
          <p:cNvSpPr>
            <a:spLocks noGrp="1"/>
          </p:cNvSpPr>
          <p:nvPr>
            <p:ph sz="half" idx="1"/>
          </p:nvPr>
        </p:nvSpPr>
        <p:spPr>
          <a:xfrm>
            <a:off x="626400" y="1701800"/>
            <a:ext cx="3960000" cy="4706200"/>
          </a:xfrm>
        </p:spPr>
        <p:txBody>
          <a:bodyPr/>
          <a:lstStyle>
            <a:lvl1pPr marL="277200">
              <a:lnSpc>
                <a:spcPts val="2400"/>
              </a:lnSpc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de-DE" dirty="0"/>
          </a:p>
        </p:txBody>
      </p:sp>
      <p:sp>
        <p:nvSpPr>
          <p:cNvPr id="11" name="Inhaltsplatzhalter 3"/>
          <p:cNvSpPr>
            <a:spLocks noGrp="1"/>
          </p:cNvSpPr>
          <p:nvPr>
            <p:ph sz="half" idx="2"/>
          </p:nvPr>
        </p:nvSpPr>
        <p:spPr>
          <a:xfrm>
            <a:off x="4802400" y="1701800"/>
            <a:ext cx="3960000" cy="4706200"/>
          </a:xfrm>
        </p:spPr>
        <p:txBody>
          <a:bodyPr/>
          <a:lstStyle>
            <a:lvl1pPr marL="27720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de-DE" dirty="0"/>
          </a:p>
        </p:txBody>
      </p:sp>
      <p:sp>
        <p:nvSpPr>
          <p:cNvPr id="7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TIPP`14 - Amsterdam, June 2014 - Kay Graf</a:t>
            </a:r>
            <a:endParaRPr lang="de-DE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8E2CC-F545-6D4A-9BB4-86E10266AA1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9" name="Picture 7" descr="ecap_logo_big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350" y="207963"/>
            <a:ext cx="15128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HES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356" y="215407"/>
            <a:ext cx="551377" cy="55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152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6"/>
          <p:cNvCxnSpPr/>
          <p:nvPr/>
        </p:nvCxnSpPr>
        <p:spPr>
          <a:xfrm flipH="1">
            <a:off x="627063" y="863600"/>
            <a:ext cx="8135937" cy="0"/>
          </a:xfrm>
          <a:prstGeom prst="line">
            <a:avLst/>
          </a:prstGeom>
          <a:ln>
            <a:solidFill>
              <a:srgbClr val="00336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676400"/>
            <a:ext cx="5486400" cy="42751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x-none" noProof="0" smtClean="0"/>
              <a:t>Drag picture to placeholder or click icon to add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951538"/>
            <a:ext cx="5486400" cy="457200"/>
          </a:xfrm>
        </p:spPr>
        <p:txBody>
          <a:bodyPr/>
          <a:lstStyle>
            <a:lvl1pPr marL="0" indent="0">
              <a:lnSpc>
                <a:spcPts val="17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6AAA-E222-CF4F-ABC6-85394CA4144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TIPP`14 - Amsterdam, June 2014 - Kay Graf</a:t>
            </a:r>
            <a:endParaRPr lang="de-DE"/>
          </a:p>
        </p:txBody>
      </p:sp>
      <p:pic>
        <p:nvPicPr>
          <p:cNvPr id="9" name="Picture 7" descr="ecap_logo_big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350" y="207963"/>
            <a:ext cx="15128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HES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356" y="215407"/>
            <a:ext cx="551377" cy="55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407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6"/>
          <p:cNvCxnSpPr/>
          <p:nvPr/>
        </p:nvCxnSpPr>
        <p:spPr>
          <a:xfrm flipH="1">
            <a:off x="627063" y="863600"/>
            <a:ext cx="8135937" cy="0"/>
          </a:xfrm>
          <a:prstGeom prst="line">
            <a:avLst/>
          </a:prstGeom>
          <a:ln>
            <a:solidFill>
              <a:srgbClr val="00336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de-DE" dirty="0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TIPP`14 - Amsterdam, June 2014 - Kay Graf</a:t>
            </a:r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BF8EB-E541-DB4B-8809-0345F747949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7" name="Picture 7" descr="ecap_logo_big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350" y="207963"/>
            <a:ext cx="15128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HES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356" y="215407"/>
            <a:ext cx="551377" cy="55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0005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6"/>
          <p:cNvCxnSpPr/>
          <p:nvPr/>
        </p:nvCxnSpPr>
        <p:spPr>
          <a:xfrm flipH="1">
            <a:off x="627063" y="863600"/>
            <a:ext cx="8135937" cy="0"/>
          </a:xfrm>
          <a:prstGeom prst="line">
            <a:avLst/>
          </a:prstGeom>
          <a:ln>
            <a:solidFill>
              <a:srgbClr val="00336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4" name="Picture 7" descr="ecap_logo_big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350" y="207963"/>
            <a:ext cx="15128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HES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356" y="215407"/>
            <a:ext cx="551377" cy="55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1324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Zusammenfass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6"/>
          <p:cNvCxnSpPr/>
          <p:nvPr/>
        </p:nvCxnSpPr>
        <p:spPr>
          <a:xfrm flipH="1">
            <a:off x="627063" y="863600"/>
            <a:ext cx="8135937" cy="0"/>
          </a:xfrm>
          <a:prstGeom prst="line">
            <a:avLst/>
          </a:prstGeom>
          <a:ln>
            <a:solidFill>
              <a:srgbClr val="00336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5" name="Picture 7" descr="ecap_logo_big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350" y="207963"/>
            <a:ext cx="15128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x-none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7063" y="1651000"/>
            <a:ext cx="8135937" cy="4757738"/>
          </a:xfrm>
        </p:spPr>
        <p:txBody>
          <a:bodyPr/>
          <a:lstStyle>
            <a:lvl1pPr marL="277200">
              <a:defRPr/>
            </a:lvl1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de-DE" dirty="0" smtClean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TIPP`14 - Amsterdam, June 2014 - Kay Graf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D1606-B9C1-D44E-A2C4-3729A0CF2A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12" name="Picture 9" descr="HES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356" y="215407"/>
            <a:ext cx="551377" cy="55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BMBF-Gef-Logo.bmp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00" y="5445126"/>
            <a:ext cx="20955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415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BMBF-Gef-Logo.bmp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867" y="5508625"/>
            <a:ext cx="209550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Logo_FAU_DinA4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7700" y="5754688"/>
            <a:ext cx="2755900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KM3NeT_Titl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7"/>
            <a:ext cx="9162000" cy="4880292"/>
          </a:xfrm>
          <a:prstGeom prst="rect">
            <a:avLst/>
          </a:prstGeom>
        </p:spPr>
      </p:pic>
      <p:sp>
        <p:nvSpPr>
          <p:cNvPr id="10" name="Titel 1"/>
          <p:cNvSpPr txBox="1">
            <a:spLocks/>
          </p:cNvSpPr>
          <p:nvPr userDrawn="1"/>
        </p:nvSpPr>
        <p:spPr bwMode="auto">
          <a:xfrm>
            <a:off x="619125" y="887413"/>
            <a:ext cx="8135937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4200"/>
              </a:lnSpc>
            </a:pPr>
            <a:r>
              <a:rPr lang="de-DE" sz="3600" b="1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Vielen Dank für </a:t>
            </a:r>
            <a:br>
              <a:rPr lang="de-DE" sz="3600" b="1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</a:br>
            <a:r>
              <a:rPr lang="de-DE" sz="3600" b="1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Ihre Aufmerksamkeit</a:t>
            </a:r>
            <a:endParaRPr lang="de-DE" sz="3600" b="1" dirty="0">
              <a:solidFill>
                <a:schemeClr val="bg1"/>
              </a:solidFill>
              <a:latin typeface="Helvetica Neue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72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27063" y="1083198"/>
            <a:ext cx="8135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27063" y="1651000"/>
            <a:ext cx="8135937" cy="475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27063" y="6408738"/>
            <a:ext cx="6813550" cy="4492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969696"/>
                </a:solidFill>
                <a:latin typeface="Helvetica Neue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TIPP`14 - Amsterdam, June 2014 - Kay Graf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12150" y="6408738"/>
            <a:ext cx="450850" cy="449262"/>
          </a:xfrm>
          <a:prstGeom prst="rect">
            <a:avLst/>
          </a:prstGeom>
        </p:spPr>
        <p:txBody>
          <a:bodyPr vert="horz" wrap="square" lIns="9144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69696"/>
                </a:solidFill>
                <a:latin typeface="Helvetica Neue" charset="0"/>
                <a:cs typeface="Arial" charset="0"/>
              </a:defRPr>
            </a:lvl1pPr>
          </a:lstStyle>
          <a:p>
            <a:pPr>
              <a:defRPr/>
            </a:pPr>
            <a:fld id="{AAAA4870-6BA5-2240-82F3-AD56ED42D7C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02" r:id="rId2"/>
    <p:sldLayoutId id="2147484119" r:id="rId3"/>
    <p:sldLayoutId id="2147484106" r:id="rId4"/>
    <p:sldLayoutId id="2147484107" r:id="rId5"/>
    <p:sldLayoutId id="2147484108" r:id="rId6"/>
    <p:sldLayoutId id="2147484110" r:id="rId7"/>
    <p:sldLayoutId id="2147484120" r:id="rId8"/>
    <p:sldLayoutId id="2147484111" r:id="rId9"/>
    <p:sldLayoutId id="2147484121" r:id="rId10"/>
    <p:sldLayoutId id="2147484122" r:id="rId11"/>
  </p:sldLayoutIdLst>
  <p:hf hdr="0" dt="0"/>
  <p:txStyles>
    <p:titleStyle>
      <a:lvl1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 kern="1200">
          <a:solidFill>
            <a:srgbClr val="003366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  <a:cs typeface="Arial" charset="0"/>
        </a:defRPr>
      </a:lvl2pPr>
      <a:lvl3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  <a:cs typeface="Arial" charset="0"/>
        </a:defRPr>
      </a:lvl3pPr>
      <a:lvl4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  <a:cs typeface="Arial" charset="0"/>
        </a:defRPr>
      </a:lvl4pPr>
      <a:lvl5pPr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  <a:cs typeface="Arial" charset="0"/>
        </a:defRPr>
      </a:lvl5pPr>
      <a:lvl6pPr marL="4572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Helvetica Neue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Helvetica Neue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Helvetica Neue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Helvetica Neue" charset="0"/>
          <a:ea typeface="ＭＳ Ｐゴシック" charset="0"/>
          <a:cs typeface="ＭＳ Ｐゴシック" charset="0"/>
        </a:defRPr>
      </a:lvl9pPr>
    </p:titleStyle>
    <p:bodyStyle>
      <a:lvl1pPr marL="236538" indent="-276225" algn="l" defTabSz="457200" rtl="0" eaLnBrk="1" fontAlgn="base" hangingPunct="1">
        <a:lnSpc>
          <a:spcPts val="2400"/>
        </a:lnSpc>
        <a:spcBef>
          <a:spcPts val="475"/>
        </a:spcBef>
        <a:spcAft>
          <a:spcPct val="0"/>
        </a:spcAft>
        <a:buClr>
          <a:srgbClr val="003366"/>
        </a:buClr>
        <a:buSzPct val="100000"/>
        <a:buFont typeface="Lucida Grande" charset="0"/>
        <a:buChar char="●"/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50888" indent="-276225" algn="l" defTabSz="457200" rtl="0" eaLnBrk="1" fontAlgn="base" hangingPunct="1">
        <a:lnSpc>
          <a:spcPts val="2200"/>
        </a:lnSpc>
        <a:spcBef>
          <a:spcPts val="438"/>
        </a:spcBef>
        <a:spcAft>
          <a:spcPct val="0"/>
        </a:spcAft>
        <a:buClr>
          <a:srgbClr val="003366"/>
        </a:buClr>
        <a:buSzPct val="80000"/>
        <a:buFont typeface="Lucida Grande" charset="0"/>
        <a:buChar char="●"/>
        <a:defRPr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marL="1201738" indent="-215900" algn="l" defTabSz="457200" rtl="0" eaLnBrk="1" fontAlgn="base" hangingPunct="1">
        <a:lnSpc>
          <a:spcPts val="2000"/>
        </a:lnSpc>
        <a:spcBef>
          <a:spcPts val="388"/>
        </a:spcBef>
        <a:spcAft>
          <a:spcPct val="0"/>
        </a:spcAft>
        <a:buClr>
          <a:srgbClr val="003366"/>
        </a:buClr>
        <a:buSzPct val="64000"/>
        <a:buFont typeface="Lucida Grande" charset="0"/>
        <a:buChar char="●"/>
        <a:defRPr sz="16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marL="1443038" indent="-215900" algn="l" defTabSz="457200" rtl="0" eaLnBrk="1" fontAlgn="base" hangingPunct="1">
        <a:lnSpc>
          <a:spcPts val="2000"/>
        </a:lnSpc>
        <a:spcBef>
          <a:spcPts val="388"/>
        </a:spcBef>
        <a:spcAft>
          <a:spcPct val="0"/>
        </a:spcAft>
        <a:buClr>
          <a:srgbClr val="003366"/>
        </a:buClr>
        <a:buSzPct val="64000"/>
        <a:buFont typeface="Lucida Grande" charset="0"/>
        <a:buChar char="●"/>
        <a:defRPr sz="16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marL="1655763" indent="-215900" algn="l" defTabSz="457200" rtl="0" eaLnBrk="1" fontAlgn="base" hangingPunct="1">
        <a:lnSpc>
          <a:spcPts val="2000"/>
        </a:lnSpc>
        <a:spcBef>
          <a:spcPts val="388"/>
        </a:spcBef>
        <a:spcAft>
          <a:spcPct val="0"/>
        </a:spcAft>
        <a:buClr>
          <a:srgbClr val="003366"/>
        </a:buClr>
        <a:buSzPct val="64000"/>
        <a:buFont typeface="Lucida Grande" charset="0"/>
        <a:buChar char="●"/>
        <a:defRPr sz="16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31.jpeg"/><Relationship Id="rId5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32.emf"/><Relationship Id="rId9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7.emf"/><Relationship Id="rId5" Type="http://schemas.openxmlformats.org/officeDocument/2006/relationships/image" Target="../media/image18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0.jpe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 txBox="1">
            <a:spLocks/>
          </p:cNvSpPr>
          <p:nvPr/>
        </p:nvSpPr>
        <p:spPr bwMode="auto">
          <a:xfrm>
            <a:off x="634239" y="3402013"/>
            <a:ext cx="40671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buClr>
                <a:srgbClr val="003366"/>
              </a:buClr>
              <a:buSzPct val="100000"/>
              <a:buFont typeface="Lucida Grande" charset="0"/>
              <a:buNone/>
            </a:pPr>
            <a:r>
              <a:rPr lang="de-DE" sz="1800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Kay </a:t>
            </a:r>
            <a:r>
              <a:rPr lang="de-DE" sz="1800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Graf – ECAP, University </a:t>
            </a:r>
            <a:r>
              <a:rPr lang="de-DE" sz="1800" dirty="0" err="1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of</a:t>
            </a:r>
            <a:r>
              <a:rPr lang="de-DE" sz="1800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 Erlangen</a:t>
            </a:r>
            <a:endParaRPr lang="de-DE" sz="1800" dirty="0" smtClean="0">
              <a:solidFill>
                <a:schemeClr val="bg1"/>
              </a:solidFill>
              <a:latin typeface="Helvetica Neue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buClr>
                <a:srgbClr val="003366"/>
              </a:buClr>
              <a:buSzPct val="100000"/>
              <a:buFont typeface="Lucida Grande" charset="0"/>
              <a:buNone/>
            </a:pPr>
            <a:r>
              <a:rPr lang="de-DE" sz="1800" dirty="0" err="1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for</a:t>
            </a:r>
            <a:r>
              <a:rPr lang="de-DE" sz="1800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the</a:t>
            </a:r>
            <a:r>
              <a:rPr lang="de-DE" sz="1800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 KM3NeT </a:t>
            </a:r>
            <a:r>
              <a:rPr lang="de-DE" sz="1800" dirty="0" err="1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Collaboration</a:t>
            </a:r>
            <a:endParaRPr lang="de-DE" sz="1800" dirty="0">
              <a:solidFill>
                <a:schemeClr val="bg1"/>
              </a:solidFill>
              <a:latin typeface="Helvetica Neue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buClr>
                <a:srgbClr val="003366"/>
              </a:buClr>
              <a:buSzPct val="100000"/>
              <a:buFont typeface="Lucida Grande" charset="0"/>
              <a:buNone/>
            </a:pPr>
            <a:r>
              <a:rPr lang="de-DE" sz="1800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TIPP 2014, Amsterdam, </a:t>
            </a:r>
            <a:r>
              <a:rPr lang="de-DE" sz="1800" dirty="0" err="1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Netherlands</a:t>
            </a:r>
            <a:endParaRPr lang="de-DE" sz="1800" dirty="0" smtClean="0">
              <a:solidFill>
                <a:schemeClr val="bg1"/>
              </a:solidFill>
              <a:latin typeface="Helvetica Neue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buClr>
                <a:srgbClr val="003366"/>
              </a:buClr>
              <a:buSzPct val="100000"/>
              <a:buFont typeface="Lucida Grande" charset="0"/>
              <a:buNone/>
            </a:pPr>
            <a:r>
              <a:rPr lang="de-DE" sz="1800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June 2-6, 2014</a:t>
            </a:r>
            <a:endParaRPr lang="de-DE" sz="1800" dirty="0">
              <a:solidFill>
                <a:schemeClr val="bg1"/>
              </a:solidFill>
              <a:latin typeface="Helvetica Neue" charset="0"/>
              <a:cs typeface="Arial" charset="0"/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626635" y="887413"/>
            <a:ext cx="8135937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4200"/>
              </a:lnSpc>
            </a:pPr>
            <a:r>
              <a:rPr lang="de-DE" sz="3200" b="1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A </a:t>
            </a:r>
            <a:r>
              <a:rPr lang="de-DE" sz="3200" b="1" dirty="0">
                <a:solidFill>
                  <a:schemeClr val="bg1"/>
                </a:solidFill>
                <a:latin typeface="Helvetica Neue" charset="0"/>
                <a:cs typeface="Arial" charset="0"/>
              </a:rPr>
              <a:t>multi-</a:t>
            </a:r>
            <a:r>
              <a:rPr lang="de-DE" sz="3200" b="1" dirty="0" err="1">
                <a:solidFill>
                  <a:schemeClr val="bg1"/>
                </a:solidFill>
                <a:latin typeface="Helvetica Neue" charset="0"/>
                <a:cs typeface="Arial" charset="0"/>
              </a:rPr>
              <a:t>purpose</a:t>
            </a:r>
            <a:r>
              <a:rPr lang="de-DE" sz="3200" b="1" dirty="0">
                <a:solidFill>
                  <a:schemeClr val="bg1"/>
                </a:solidFill>
                <a:latin typeface="Helvetica Neue" charset="0"/>
                <a:cs typeface="Arial" charset="0"/>
              </a:rPr>
              <a:t> digital </a:t>
            </a:r>
            <a:r>
              <a:rPr lang="de-DE" sz="3200" b="1" dirty="0" err="1">
                <a:solidFill>
                  <a:schemeClr val="bg1"/>
                </a:solidFill>
                <a:latin typeface="Helvetica Neue" charset="0"/>
                <a:cs typeface="Arial" charset="0"/>
              </a:rPr>
              <a:t>acoustic</a:t>
            </a:r>
            <a:r>
              <a:rPr lang="de-DE" sz="3200" b="1" dirty="0">
                <a:solidFill>
                  <a:schemeClr val="bg1"/>
                </a:solidFill>
                <a:latin typeface="Helvetica Neue" charset="0"/>
                <a:cs typeface="Arial" charset="0"/>
              </a:rPr>
              <a:t> </a:t>
            </a:r>
            <a:r>
              <a:rPr lang="de-DE" sz="3200" b="1" dirty="0" err="1">
                <a:solidFill>
                  <a:schemeClr val="bg1"/>
                </a:solidFill>
                <a:latin typeface="Helvetica Neue" charset="0"/>
                <a:cs typeface="Arial" charset="0"/>
              </a:rPr>
              <a:t>sensor</a:t>
            </a:r>
            <a:r>
              <a:rPr lang="de-DE" sz="3200" b="1" dirty="0">
                <a:solidFill>
                  <a:schemeClr val="bg1"/>
                </a:solidFill>
                <a:latin typeface="Helvetica Neue" charset="0"/>
                <a:cs typeface="Arial" charset="0"/>
              </a:rPr>
              <a:t> </a:t>
            </a:r>
            <a:r>
              <a:rPr lang="de-DE" sz="3200" b="1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/>
            </a:r>
            <a:br>
              <a:rPr lang="de-DE" sz="3200" b="1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</a:br>
            <a:r>
              <a:rPr lang="de-DE" sz="3200" b="1" dirty="0" err="1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for</a:t>
            </a:r>
            <a:r>
              <a:rPr lang="de-DE" sz="3200" b="1" dirty="0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 </a:t>
            </a:r>
            <a:r>
              <a:rPr lang="de-DE" sz="3200" b="1" dirty="0" err="1">
                <a:solidFill>
                  <a:schemeClr val="bg1"/>
                </a:solidFill>
                <a:latin typeface="Helvetica Neue" charset="0"/>
                <a:cs typeface="Arial" charset="0"/>
              </a:rPr>
              <a:t>the</a:t>
            </a:r>
            <a:r>
              <a:rPr lang="de-DE" sz="3200" b="1" dirty="0">
                <a:solidFill>
                  <a:schemeClr val="bg1"/>
                </a:solidFill>
                <a:latin typeface="Helvetica Neue" charset="0"/>
                <a:cs typeface="Arial" charset="0"/>
              </a:rPr>
              <a:t> </a:t>
            </a:r>
            <a:r>
              <a:rPr lang="de-DE" sz="3200" b="1" dirty="0" err="1">
                <a:solidFill>
                  <a:schemeClr val="bg1"/>
                </a:solidFill>
                <a:latin typeface="Helvetica Neue" charset="0"/>
                <a:cs typeface="Arial" charset="0"/>
              </a:rPr>
              <a:t>deep-sea</a:t>
            </a:r>
            <a:r>
              <a:rPr lang="de-DE" sz="3200" b="1" dirty="0">
                <a:solidFill>
                  <a:schemeClr val="bg1"/>
                </a:solidFill>
                <a:latin typeface="Helvetica Neue" charset="0"/>
                <a:cs typeface="Arial" charset="0"/>
              </a:rPr>
              <a:t> </a:t>
            </a:r>
            <a:r>
              <a:rPr lang="de-DE" sz="3200" b="1" dirty="0" err="1" smtClean="0">
                <a:solidFill>
                  <a:schemeClr val="bg1"/>
                </a:solidFill>
                <a:latin typeface="Helvetica Neue" charset="0"/>
                <a:cs typeface="Arial" charset="0"/>
              </a:rPr>
              <a:t>environment</a:t>
            </a:r>
            <a:endParaRPr lang="de-DE" sz="3200" b="1" dirty="0">
              <a:solidFill>
                <a:schemeClr val="bg1"/>
              </a:solidFill>
              <a:latin typeface="Helvetica Neue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41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Prototype Tests in ANTARES</a:t>
            </a:r>
            <a:endParaRPr lang="en-US" dirty="0">
              <a:latin typeface="Helvetica Neue"/>
              <a:cs typeface="Helvetica Neue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632" y="1900040"/>
            <a:ext cx="4491182" cy="378943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18884-733B-C649-BCF1-88FD12B2DC1C}" type="slidenum">
              <a:rPr lang="en-US" smtClean="0">
                <a:latin typeface="Helvetica Neue"/>
                <a:cs typeface="Helvetica Neue"/>
              </a:rPr>
              <a:pPr>
                <a:defRPr/>
              </a:pPr>
              <a:t>10</a:t>
            </a:fld>
            <a:endParaRPr lang="en-US">
              <a:latin typeface="Helvetica Neue"/>
              <a:cs typeface="Helvetica Neue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>
              <a:cs typeface="Helvetica Neue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273" y="2123074"/>
            <a:ext cx="1997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DOM including analogue sensor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48761" y="2123074"/>
            <a:ext cx="22028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Helvetica Neue"/>
                <a:cs typeface="Helvetica Neue"/>
              </a:rPr>
              <a:t>h</a:t>
            </a:r>
            <a:r>
              <a:rPr lang="en-US" sz="2000" dirty="0" smtClean="0">
                <a:latin typeface="Helvetica Neue"/>
                <a:cs typeface="Helvetica Neue"/>
              </a:rPr>
              <a:t>ydrophone:</a:t>
            </a:r>
          </a:p>
          <a:p>
            <a:r>
              <a:rPr lang="en-US" sz="2000" dirty="0" smtClean="0">
                <a:latin typeface="Helvetica Neue"/>
                <a:cs typeface="Helvetica Neue"/>
              </a:rPr>
              <a:t>- proven</a:t>
            </a:r>
          </a:p>
          <a:p>
            <a:r>
              <a:rPr lang="en-US" sz="2000" dirty="0" smtClean="0">
                <a:latin typeface="Helvetica Neue"/>
                <a:cs typeface="Helvetica Neue"/>
              </a:rPr>
              <a:t>  technology</a:t>
            </a:r>
          </a:p>
          <a:p>
            <a:r>
              <a:rPr lang="en-US" sz="2000" dirty="0" smtClean="0">
                <a:latin typeface="Helvetica Neue"/>
                <a:cs typeface="Helvetica Neue"/>
              </a:rPr>
              <a:t>- various devices</a:t>
            </a:r>
          </a:p>
          <a:p>
            <a:r>
              <a:rPr lang="en-US" sz="2000" dirty="0" smtClean="0">
                <a:latin typeface="Helvetica Neue"/>
                <a:cs typeface="Helvetica Neue"/>
              </a:rPr>
              <a:t>  available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8" name="Oval 7"/>
          <p:cNvSpPr/>
          <p:nvPr/>
        </p:nvSpPr>
        <p:spPr>
          <a:xfrm>
            <a:off x="5945909" y="3244273"/>
            <a:ext cx="865905" cy="146627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9" name="Oval 8"/>
          <p:cNvSpPr/>
          <p:nvPr/>
        </p:nvSpPr>
        <p:spPr>
          <a:xfrm>
            <a:off x="2251362" y="3431296"/>
            <a:ext cx="2101277" cy="2479964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063" y="5911260"/>
            <a:ext cx="736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Neue"/>
                <a:cs typeface="Helvetica Neue"/>
              </a:rPr>
              <a:t>⇒ comparable performance for position calibration</a:t>
            </a:r>
            <a:endParaRPr lang="en-US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16471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Laboratory Measurements</a:t>
            </a:r>
            <a:endParaRPr lang="en-US" dirty="0">
              <a:latin typeface="Helvetica Neue"/>
              <a:cs typeface="Helvetica Neue"/>
            </a:endParaRPr>
          </a:p>
        </p:txBody>
      </p:sp>
      <p:pic>
        <p:nvPicPr>
          <p:cNvPr id="4" name="Content Placeholder 3" descr="c4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75" r="7759" b="2664"/>
          <a:stretch/>
        </p:blipFill>
        <p:spPr>
          <a:xfrm>
            <a:off x="2484575" y="1708726"/>
            <a:ext cx="6440062" cy="4623811"/>
          </a:xfrm>
        </p:spPr>
      </p:pic>
      <p:sp>
        <p:nvSpPr>
          <p:cNvPr id="5" name="TextBox 4"/>
          <p:cNvSpPr txBox="1"/>
          <p:nvPr/>
        </p:nvSpPr>
        <p:spPr>
          <a:xfrm>
            <a:off x="548359" y="2450047"/>
            <a:ext cx="16337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Helvetica Neue"/>
                <a:cs typeface="Helvetica Neue"/>
              </a:rPr>
              <a:t>PMTs off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Helvetica Neue"/>
                <a:cs typeface="Helvetica Neue"/>
              </a:rPr>
              <a:t>PMTs on</a:t>
            </a:r>
          </a:p>
          <a:p>
            <a:endParaRPr lang="en-US" dirty="0">
              <a:latin typeface="Helvetica Neue"/>
              <a:cs typeface="Helvetica Neue"/>
            </a:endParaRPr>
          </a:p>
          <a:p>
            <a:r>
              <a:rPr lang="en-US" sz="2000" dirty="0" smtClean="0">
                <a:latin typeface="Helvetica Neue"/>
                <a:cs typeface="Helvetica Neue"/>
              </a:rPr>
              <a:t>operation of</a:t>
            </a:r>
          </a:p>
          <a:p>
            <a:r>
              <a:rPr lang="en-US" sz="2000" dirty="0" smtClean="0">
                <a:latin typeface="Helvetica Neue"/>
                <a:cs typeface="Helvetica Neue"/>
              </a:rPr>
              <a:t>PMTs</a:t>
            </a:r>
            <a:r>
              <a:rPr lang="en-US" sz="2000" dirty="0">
                <a:latin typeface="Helvetica Neue"/>
                <a:cs typeface="Helvetica Neue"/>
              </a:rPr>
              <a:t> </a:t>
            </a:r>
            <a:r>
              <a:rPr lang="en-US" sz="2000" dirty="0" smtClean="0">
                <a:latin typeface="Helvetica Neue"/>
                <a:cs typeface="Helvetica Neue"/>
              </a:rPr>
              <a:t>injects </a:t>
            </a:r>
            <a:br>
              <a:rPr lang="en-US" sz="2000" dirty="0" smtClean="0">
                <a:latin typeface="Helvetica Neue"/>
                <a:cs typeface="Helvetica Neue"/>
              </a:rPr>
            </a:br>
            <a:r>
              <a:rPr lang="en-US" sz="2000" dirty="0" smtClean="0">
                <a:latin typeface="Helvetica Neue"/>
                <a:cs typeface="Helvetica Neue"/>
              </a:rPr>
              <a:t>noise into</a:t>
            </a:r>
          </a:p>
          <a:p>
            <a:r>
              <a:rPr lang="en-US" sz="2000" dirty="0" smtClean="0">
                <a:latin typeface="Helvetica Neue"/>
                <a:cs typeface="Helvetica Neue"/>
              </a:rPr>
              <a:t>system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18884-733B-C649-BCF1-88FD12B2DC1C}" type="slidenum">
              <a:rPr lang="en-US" smtClean="0">
                <a:latin typeface="Helvetica Neue"/>
                <a:cs typeface="Helvetica Neue"/>
              </a:rPr>
              <a:pPr>
                <a:defRPr/>
              </a:pPr>
              <a:t>11</a:t>
            </a:fld>
            <a:endParaRPr lang="en-US">
              <a:latin typeface="Helvetica Neue"/>
              <a:cs typeface="Helvetica Neue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>
              <a:cs typeface="Helvetica Neu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75008" y="6177020"/>
            <a:ext cx="5472542" cy="314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11649" y="1686899"/>
            <a:ext cx="277091" cy="20816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75008" y="3666870"/>
            <a:ext cx="5587992" cy="4548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97917" y="4200608"/>
            <a:ext cx="277091" cy="20816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342385" y="1524006"/>
            <a:ext cx="6851903" cy="5193691"/>
            <a:chOff x="2342385" y="1524006"/>
            <a:chExt cx="6851903" cy="5193691"/>
          </a:xfrm>
        </p:grpSpPr>
        <p:sp>
          <p:nvSpPr>
            <p:cNvPr id="7" name="TextBox 6"/>
            <p:cNvSpPr txBox="1"/>
            <p:nvPr/>
          </p:nvSpPr>
          <p:spPr>
            <a:xfrm rot="16200000">
              <a:off x="1922619" y="2009110"/>
              <a:ext cx="12396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signal </a:t>
              </a:r>
              <a:r>
                <a:rPr lang="en-US" sz="2000" dirty="0">
                  <a:latin typeface="Helvetica Neue"/>
                  <a:cs typeface="Helvetica Neue"/>
                </a:rPr>
                <a:t>[</a:t>
              </a:r>
              <a:r>
                <a:rPr lang="en-US" sz="2000" dirty="0" smtClean="0">
                  <a:latin typeface="Helvetica Neue"/>
                  <a:cs typeface="Helvetica Neue"/>
                </a:rPr>
                <a:t>V]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50327" y="1524006"/>
              <a:ext cx="690425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 0.3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0.2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0.1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   0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-0.1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-0.2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-0.3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98318" y="3613737"/>
              <a:ext cx="58535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0 		0.1		  0.2	     0.3		0.4		   0.5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871901" y="3844642"/>
              <a:ext cx="13223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time [s]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18007" y="4204761"/>
              <a:ext cx="690425" cy="2077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 100</a:t>
              </a:r>
            </a:p>
            <a:p>
              <a:endParaRPr lang="en-US" sz="800" dirty="0" smtClean="0">
                <a:latin typeface="Helvetica Neue"/>
                <a:cs typeface="Helvetica Neue"/>
              </a:endParaRP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  10</a:t>
              </a:r>
            </a:p>
            <a:p>
              <a:r>
                <a:rPr lang="en-US" sz="500" dirty="0" smtClean="0">
                  <a:latin typeface="Helvetica Neue"/>
                  <a:cs typeface="Helvetica Neue"/>
                </a:rPr>
                <a:t> 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    1</a:t>
              </a:r>
            </a:p>
            <a:p>
              <a:endParaRPr lang="en-US" sz="800" dirty="0" smtClean="0">
                <a:latin typeface="Helvetica Neue"/>
                <a:cs typeface="Helvetica Neue"/>
              </a:endParaRP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 0.1</a:t>
              </a:r>
            </a:p>
            <a:p>
              <a:endParaRPr lang="en-US" sz="800" dirty="0" smtClean="0">
                <a:latin typeface="Helvetica Neue"/>
                <a:cs typeface="Helvetica Neue"/>
              </a:endParaRP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0.01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794255" y="4955400"/>
              <a:ext cx="14963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signal [</a:t>
              </a:r>
              <a:r>
                <a:rPr lang="en-US" sz="2000" dirty="0" err="1" smtClean="0">
                  <a:latin typeface="Helvetica Neue"/>
                  <a:cs typeface="Helvetica Neue"/>
                </a:rPr>
                <a:t>a.u</a:t>
              </a:r>
              <a:r>
                <a:rPr lang="en-US" sz="2000" dirty="0" smtClean="0">
                  <a:latin typeface="Helvetica Neue"/>
                  <a:cs typeface="Helvetica Neue"/>
                </a:rPr>
                <a:t>.]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86771" y="6073933"/>
              <a:ext cx="55879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0 	10	  20    30    40	50	  60	   70    80    90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96626" y="6317587"/>
              <a:ext cx="20243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frequency [kHz]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950842" y="1668757"/>
            <a:ext cx="3129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Helvetica Neue"/>
                <a:cs typeface="Helvetica Neue"/>
              </a:rPr>
              <a:t>KM3NeT preliminary</a:t>
            </a:r>
            <a:endParaRPr lang="en-US" sz="2000" dirty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Helvetica Neue"/>
              <a:cs typeface="Helvetica Neue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50842" y="4161204"/>
            <a:ext cx="3129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Helvetica Neue"/>
                <a:cs typeface="Helvetica Neue"/>
              </a:rPr>
              <a:t>KM3NeT preliminary</a:t>
            </a:r>
            <a:endParaRPr lang="en-US" sz="2000" dirty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90010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134" y="1083198"/>
            <a:ext cx="8135937" cy="360362"/>
          </a:xfrm>
        </p:spPr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Comparison: Performance in Lab and Sea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>
                <a:cs typeface="Helvetica Neue"/>
              </a:rPr>
              <a:t>TIPP`14 - Amsterdam, June 2014 - Kay Graf</a:t>
            </a:r>
            <a:endParaRPr lang="de-DE" dirty="0">
              <a:cs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294008" y="6410546"/>
            <a:ext cx="450850" cy="449262"/>
          </a:xfrm>
        </p:spPr>
        <p:txBody>
          <a:bodyPr/>
          <a:lstStyle/>
          <a:p>
            <a:pPr>
              <a:defRPr/>
            </a:pPr>
            <a:fld id="{088D1606-B9C1-D44E-A2C4-3729A0CF2AE9}" type="slidenum">
              <a:rPr lang="de-DE" smtClean="0">
                <a:latin typeface="Helvetica Neue"/>
                <a:cs typeface="Helvetica Neue"/>
              </a:rPr>
              <a:pPr>
                <a:defRPr/>
              </a:pPr>
              <a:t>12</a:t>
            </a:fld>
            <a:endParaRPr lang="de-DE" dirty="0">
              <a:latin typeface="Helvetica Neue"/>
              <a:cs typeface="Helvetica Neue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690" r="-219"/>
          <a:stretch/>
        </p:blipFill>
        <p:spPr>
          <a:xfrm>
            <a:off x="1715582" y="1617642"/>
            <a:ext cx="7181841" cy="4881805"/>
          </a:xfrm>
        </p:spPr>
      </p:pic>
      <p:sp>
        <p:nvSpPr>
          <p:cNvPr id="19" name="Rectangle 18"/>
          <p:cNvSpPr/>
          <p:nvPr/>
        </p:nvSpPr>
        <p:spPr>
          <a:xfrm>
            <a:off x="2911649" y="1686899"/>
            <a:ext cx="277091" cy="20816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16608" y="4244752"/>
            <a:ext cx="277091" cy="20816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175008" y="3666870"/>
            <a:ext cx="5587992" cy="4548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84079" y="6181309"/>
            <a:ext cx="5587992" cy="3090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342385" y="1524006"/>
            <a:ext cx="6851903" cy="5193691"/>
            <a:chOff x="2315172" y="1524006"/>
            <a:chExt cx="6851903" cy="5193691"/>
          </a:xfrm>
        </p:grpSpPr>
        <p:sp>
          <p:nvSpPr>
            <p:cNvPr id="10" name="TextBox 9"/>
            <p:cNvSpPr txBox="1"/>
            <p:nvPr/>
          </p:nvSpPr>
          <p:spPr>
            <a:xfrm rot="16200000">
              <a:off x="1895406" y="2009110"/>
              <a:ext cx="12396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signal </a:t>
              </a:r>
              <a:r>
                <a:rPr lang="en-US" sz="2000" dirty="0">
                  <a:latin typeface="Helvetica Neue"/>
                  <a:cs typeface="Helvetica Neue"/>
                </a:rPr>
                <a:t>[</a:t>
              </a:r>
              <a:r>
                <a:rPr lang="en-US" sz="2000" dirty="0" smtClean="0">
                  <a:latin typeface="Helvetica Neue"/>
                  <a:cs typeface="Helvetica Neue"/>
                </a:rPr>
                <a:t>V]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23114" y="1524006"/>
              <a:ext cx="690425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 0.3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0.2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0.1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   0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-0.1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-0.2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-0.3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71105" y="3613737"/>
              <a:ext cx="58535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0 		0.1		  0.2	     0.3		0.4		   0.5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44688" y="3844642"/>
              <a:ext cx="13223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time [s]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90794" y="4204761"/>
              <a:ext cx="690425" cy="2077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 100</a:t>
              </a:r>
            </a:p>
            <a:p>
              <a:endParaRPr lang="en-US" sz="800" dirty="0" smtClean="0">
                <a:latin typeface="Helvetica Neue"/>
                <a:cs typeface="Helvetica Neue"/>
              </a:endParaRP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  10</a:t>
              </a:r>
            </a:p>
            <a:p>
              <a:r>
                <a:rPr lang="en-US" sz="500" dirty="0" smtClean="0">
                  <a:latin typeface="Helvetica Neue"/>
                  <a:cs typeface="Helvetica Neue"/>
                </a:rPr>
                <a:t> </a:t>
              </a: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    1</a:t>
              </a:r>
            </a:p>
            <a:p>
              <a:endParaRPr lang="en-US" sz="800" dirty="0" smtClean="0">
                <a:latin typeface="Helvetica Neue"/>
                <a:cs typeface="Helvetica Neue"/>
              </a:endParaRP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  0.1</a:t>
              </a:r>
            </a:p>
            <a:p>
              <a:endParaRPr lang="en-US" sz="800" dirty="0" smtClean="0">
                <a:latin typeface="Helvetica Neue"/>
                <a:cs typeface="Helvetica Neue"/>
              </a:endParaRPr>
            </a:p>
            <a:p>
              <a:r>
                <a:rPr lang="en-US" sz="2000" dirty="0" smtClean="0">
                  <a:latin typeface="Helvetica Neue"/>
                  <a:cs typeface="Helvetica Neue"/>
                </a:rPr>
                <a:t>0.01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767042" y="4955400"/>
              <a:ext cx="14963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signal [</a:t>
              </a:r>
              <a:r>
                <a:rPr lang="en-US" sz="2000" dirty="0" err="1" smtClean="0">
                  <a:latin typeface="Helvetica Neue"/>
                  <a:cs typeface="Helvetica Neue"/>
                </a:rPr>
                <a:t>a.u</a:t>
              </a:r>
              <a:r>
                <a:rPr lang="en-US" sz="2000" dirty="0" smtClean="0">
                  <a:latin typeface="Helvetica Neue"/>
                  <a:cs typeface="Helvetica Neue"/>
                </a:rPr>
                <a:t>.]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59558" y="6073933"/>
              <a:ext cx="55879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0 	10	  20    30    40	50	  60	   70    80    90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69413" y="6317587"/>
              <a:ext cx="20243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frequency [kHz]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94152" y="2450047"/>
            <a:ext cx="13198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PMTs on: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Helvetica Neue"/>
                <a:cs typeface="Helvetica Neue"/>
              </a:rPr>
              <a:t>Sea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Helvetica Neue"/>
                <a:cs typeface="Helvetica Neue"/>
              </a:rPr>
              <a:t>Lab</a:t>
            </a:r>
          </a:p>
          <a:p>
            <a:endParaRPr lang="en-US" sz="2000" dirty="0" smtClean="0">
              <a:solidFill>
                <a:srgbClr val="0000FF"/>
              </a:solidFill>
              <a:latin typeface="Helvetica Neue"/>
              <a:cs typeface="Helvetica Neue"/>
            </a:endParaRPr>
          </a:p>
          <a:p>
            <a:r>
              <a:rPr lang="en-US" sz="2000" dirty="0" smtClean="0">
                <a:latin typeface="Helvetica Neue"/>
                <a:cs typeface="Helvetica Neue"/>
              </a:rPr>
              <a:t>less noise </a:t>
            </a:r>
            <a:br>
              <a:rPr lang="en-US" sz="2000" dirty="0" smtClean="0">
                <a:latin typeface="Helvetica Neue"/>
                <a:cs typeface="Helvetica Neue"/>
              </a:rPr>
            </a:br>
            <a:r>
              <a:rPr lang="en-US" sz="2000" dirty="0" smtClean="0">
                <a:latin typeface="Helvetica Neue"/>
                <a:cs typeface="Helvetica Neue"/>
              </a:rPr>
              <a:t>in the sea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50842" y="4161204"/>
            <a:ext cx="3129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Helvetica Neue"/>
                <a:cs typeface="Helvetica Neue"/>
              </a:rPr>
              <a:t>KM3NeT preliminary</a:t>
            </a:r>
            <a:endParaRPr lang="en-US" sz="2000" dirty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Helvetica Neue"/>
              <a:cs typeface="Helvetica Neue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50842" y="1632473"/>
            <a:ext cx="3129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Helvetica Neue"/>
                <a:cs typeface="Helvetica Neue"/>
              </a:rPr>
              <a:t>KM3NeT preliminary</a:t>
            </a:r>
            <a:endParaRPr lang="en-US" sz="2000" dirty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447481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Helvetica Neue"/>
                <a:cs typeface="Helvetica Neue"/>
              </a:rPr>
              <a:t>Acoustic </a:t>
            </a:r>
            <a:r>
              <a:rPr lang="en-US" dirty="0">
                <a:latin typeface="Helvetica Neue"/>
                <a:cs typeface="Helvetica Neue"/>
              </a:rPr>
              <a:t>D</a:t>
            </a:r>
            <a:r>
              <a:rPr lang="en-US" dirty="0" smtClean="0">
                <a:latin typeface="Helvetica Neue"/>
                <a:cs typeface="Helvetica Neue"/>
              </a:rPr>
              <a:t>ata from Prototype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558" y="1973263"/>
            <a:ext cx="8135937" cy="44354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>
                <a:latin typeface="Helvetica Neue"/>
                <a:ea typeface="ＭＳ Ｐゴシック" charset="0"/>
                <a:cs typeface="Helvetica Neue"/>
              </a:rPr>
              <a:t>	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593374" y="1612900"/>
            <a:ext cx="6435171" cy="4475393"/>
            <a:chOff x="683568" y="1612900"/>
            <a:chExt cx="7332111" cy="5099168"/>
          </a:xfrm>
        </p:grpSpPr>
        <p:pic>
          <p:nvPicPr>
            <p:cNvPr id="2" name="Picture 1" descr="r691_first_pinger_cycle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739" r="5675"/>
            <a:stretch/>
          </p:blipFill>
          <p:spPr>
            <a:xfrm>
              <a:off x="683568" y="1612900"/>
              <a:ext cx="7332111" cy="5097614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799184" y="2132856"/>
              <a:ext cx="3068051" cy="1157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Helvetica Neue"/>
                  <a:cs typeface="Helvetica Neue"/>
                </a:rPr>
                <a:t>a</a:t>
              </a:r>
              <a:r>
                <a:rPr lang="en-US" sz="2000" dirty="0" smtClean="0">
                  <a:latin typeface="Helvetica Neue"/>
                  <a:cs typeface="Helvetica Neue"/>
                </a:rPr>
                <a:t>coustic emitter cycle</a:t>
              </a:r>
              <a:br>
                <a:rPr lang="en-US" sz="2000" dirty="0" smtClean="0">
                  <a:latin typeface="Helvetica Neue"/>
                  <a:cs typeface="Helvetica Neue"/>
                </a:rPr>
              </a:br>
              <a:r>
                <a:rPr lang="en-US" sz="2000" dirty="0" smtClean="0">
                  <a:latin typeface="Helvetica Neue"/>
                  <a:cs typeface="Helvetica Neue"/>
                </a:rPr>
                <a:t>from ANTARES</a:t>
              </a:r>
              <a:br>
                <a:rPr lang="en-US" sz="2000" dirty="0" smtClean="0">
                  <a:latin typeface="Helvetica Neue"/>
                  <a:cs typeface="Helvetica Neue"/>
                </a:rPr>
              </a:br>
              <a:r>
                <a:rPr lang="en-US" sz="2000" dirty="0" smtClean="0">
                  <a:latin typeface="Helvetica Neue"/>
                  <a:cs typeface="Helvetica Neue"/>
                </a:rPr>
                <a:t>emitters on anchors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7" name="Donut 6"/>
            <p:cNvSpPr/>
            <p:nvPr/>
          </p:nvSpPr>
          <p:spPr>
            <a:xfrm>
              <a:off x="6170466" y="5229200"/>
              <a:ext cx="288032" cy="288032"/>
            </a:xfrm>
            <a:prstGeom prst="donut">
              <a:avLst>
                <a:gd name="adj" fmla="val 11416"/>
              </a:avLst>
            </a:prstGeom>
            <a:solidFill>
              <a:srgbClr val="008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Helvetica Neue"/>
                <a:cs typeface="Helvetica Neue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10735" y="6256191"/>
              <a:ext cx="3089981" cy="4558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time since run start </a:t>
              </a:r>
              <a:r>
                <a:rPr lang="en-US" sz="2000" dirty="0">
                  <a:latin typeface="Helvetica Neue"/>
                  <a:cs typeface="Helvetica Neue"/>
                </a:rPr>
                <a:t>[</a:t>
              </a:r>
              <a:r>
                <a:rPr lang="en-US" sz="2000" dirty="0" smtClean="0">
                  <a:latin typeface="Helvetica Neue"/>
                  <a:cs typeface="Helvetica Neue"/>
                </a:rPr>
                <a:t>s]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 flipV="1">
              <a:off x="1475657" y="1844825"/>
              <a:ext cx="6214574" cy="21771"/>
            </a:xfrm>
            <a:prstGeom prst="line">
              <a:avLst/>
            </a:prstGeom>
            <a:ln>
              <a:solidFill>
                <a:schemeClr val="tx1">
                  <a:alpha val="89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450897" y="1771941"/>
              <a:ext cx="1509338" cy="4558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saturation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413719" y="2118853"/>
              <a:ext cx="1384553" cy="455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Helvetica Neue"/>
                  <a:cs typeface="Helvetica Neue"/>
                </a:rPr>
                <a:t>signal </a:t>
              </a:r>
              <a:r>
                <a:rPr lang="en-US" sz="2000" dirty="0">
                  <a:latin typeface="Helvetica Neue"/>
                  <a:cs typeface="Helvetica Neue"/>
                </a:rPr>
                <a:t>[</a:t>
              </a:r>
              <a:r>
                <a:rPr lang="en-US" sz="2000" dirty="0" smtClean="0">
                  <a:latin typeface="Helvetica Neue"/>
                  <a:cs typeface="Helvetica Neue"/>
                </a:rPr>
                <a:t>V]</a:t>
              </a:r>
              <a:endParaRPr lang="en-US" sz="2000" dirty="0">
                <a:latin typeface="Helvetica Neue"/>
                <a:cs typeface="Helvetica Neue"/>
              </a:endParaRP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18884-733B-C649-BCF1-88FD12B2DC1C}" type="slidenum">
              <a:rPr lang="en-US" smtClean="0">
                <a:latin typeface="Helvetica Neue"/>
                <a:cs typeface="Helvetica Neue"/>
              </a:rPr>
              <a:pPr>
                <a:defRPr/>
              </a:pPr>
              <a:t>13</a:t>
            </a:fld>
            <a:endParaRPr lang="en-US">
              <a:latin typeface="Helvetica Neue"/>
              <a:cs typeface="Helvetica Neue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 dirty="0">
              <a:cs typeface="Helvetica Neue"/>
            </a:endParaRPr>
          </a:p>
        </p:txBody>
      </p:sp>
      <p:sp>
        <p:nvSpPr>
          <p:cNvPr id="22" name="Donut 21"/>
          <p:cNvSpPr/>
          <p:nvPr/>
        </p:nvSpPr>
        <p:spPr>
          <a:xfrm>
            <a:off x="6153141" y="3795604"/>
            <a:ext cx="265735" cy="265735"/>
          </a:xfrm>
          <a:prstGeom prst="donut">
            <a:avLst>
              <a:gd name="adj" fmla="val 11416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pic>
        <p:nvPicPr>
          <p:cNvPr id="20" name="Picture 19" descr="footprint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4" y="1881927"/>
            <a:ext cx="2085861" cy="398371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015995" y="1774681"/>
            <a:ext cx="392546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41399" y="4720971"/>
            <a:ext cx="505691" cy="11526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653145" y="3661615"/>
            <a:ext cx="119201" cy="119201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68036" y="3790016"/>
            <a:ext cx="1100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 Neue"/>
                <a:cs typeface="Helvetica Neue"/>
              </a:rPr>
              <a:t>prototype</a:t>
            </a:r>
          </a:p>
          <a:p>
            <a:endParaRPr lang="en-US" sz="1400" dirty="0" smtClean="0">
              <a:latin typeface="Helvetica Neue"/>
              <a:cs typeface="Helvetica Neue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7389" y="4832074"/>
            <a:ext cx="1648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elvetica Neue"/>
                <a:cs typeface="Helvetica Neue"/>
              </a:rPr>
              <a:t>f</a:t>
            </a:r>
            <a:r>
              <a:rPr lang="en-US" sz="2000" dirty="0" smtClean="0">
                <a:latin typeface="Helvetica Neue"/>
                <a:cs typeface="Helvetica Neue"/>
              </a:rPr>
              <a:t>ootprint</a:t>
            </a:r>
          </a:p>
          <a:p>
            <a:r>
              <a:rPr lang="en-US" sz="2000" dirty="0" smtClean="0">
                <a:latin typeface="Helvetica Neue"/>
                <a:cs typeface="Helvetica Neue"/>
              </a:rPr>
              <a:t>of ANTARES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26" name="Donut 25"/>
          <p:cNvSpPr/>
          <p:nvPr/>
        </p:nvSpPr>
        <p:spPr>
          <a:xfrm>
            <a:off x="37273" y="3119554"/>
            <a:ext cx="389868" cy="389868"/>
          </a:xfrm>
          <a:prstGeom prst="donut">
            <a:avLst>
              <a:gd name="adj" fmla="val 11416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27" name="Donut 26"/>
          <p:cNvSpPr/>
          <p:nvPr/>
        </p:nvSpPr>
        <p:spPr>
          <a:xfrm>
            <a:off x="1286593" y="4456974"/>
            <a:ext cx="375098" cy="375100"/>
          </a:xfrm>
          <a:prstGeom prst="donut">
            <a:avLst>
              <a:gd name="adj" fmla="val 11416"/>
            </a:avLst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0857" y="6168571"/>
            <a:ext cx="7719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⇒ allows for position calibration with                 statistical error</a:t>
            </a:r>
            <a:endParaRPr lang="en-US" sz="2000" dirty="0">
              <a:latin typeface="Helvetica Neue"/>
              <a:cs typeface="Helvetica Neue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6971" y="6244874"/>
            <a:ext cx="1081306" cy="30651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070700" y="5121708"/>
            <a:ext cx="3129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Helvetica Neue"/>
                <a:cs typeface="Helvetica Neue"/>
              </a:rPr>
              <a:t>KM3NeT preliminary</a:t>
            </a:r>
            <a:endParaRPr lang="en-US" sz="2000" dirty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8381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Digital Sensors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4018630"/>
            <a:ext cx="8135937" cy="2662237"/>
          </a:xfrm>
        </p:spPr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Advantages: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compact design</a:t>
            </a:r>
            <a:endParaRPr lang="en-US" dirty="0" smtClean="0">
              <a:latin typeface="Helvetica Neue"/>
              <a:cs typeface="Helvetica Neue"/>
            </a:endParaRP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easy </a:t>
            </a:r>
            <a:r>
              <a:rPr lang="en-US" dirty="0" smtClean="0">
                <a:latin typeface="Helvetica Neue"/>
                <a:cs typeface="Helvetica Neue"/>
              </a:rPr>
              <a:t>to integrate into different systems due </a:t>
            </a:r>
            <a:r>
              <a:rPr lang="en-US" dirty="0">
                <a:latin typeface="Helvetica Neue"/>
                <a:cs typeface="Helvetica Neue"/>
              </a:rPr>
              <a:t>to digital interface </a:t>
            </a:r>
            <a:endParaRPr lang="en-US" dirty="0" smtClean="0">
              <a:latin typeface="Helvetica Neue"/>
              <a:cs typeface="Helvetica Neue"/>
            </a:endParaRP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less </a:t>
            </a:r>
            <a:r>
              <a:rPr lang="en-US" dirty="0">
                <a:latin typeface="Helvetica Neue"/>
                <a:cs typeface="Helvetica Neue"/>
              </a:rPr>
              <a:t>susceptible to </a:t>
            </a:r>
            <a:r>
              <a:rPr lang="en-US" dirty="0" smtClean="0">
                <a:latin typeface="Helvetica Neue"/>
                <a:cs typeface="Helvetica Neue"/>
              </a:rPr>
              <a:t>electromagnetic interference at signal transmission</a:t>
            </a:r>
            <a:endParaRPr lang="en-US" dirty="0">
              <a:latin typeface="Helvetica Neue"/>
              <a:cs typeface="Helvetica Neue"/>
            </a:endParaRPr>
          </a:p>
          <a:p>
            <a:r>
              <a:rPr lang="en-US" dirty="0" smtClean="0">
                <a:latin typeface="Helvetica Neue"/>
                <a:cs typeface="Helvetica Neue"/>
              </a:rPr>
              <a:t>Disadvantages of digital sensor:</a:t>
            </a:r>
          </a:p>
          <a:p>
            <a:pPr lvl="1"/>
            <a:r>
              <a:rPr lang="en-US" dirty="0">
                <a:latin typeface="Helvetica Neue"/>
                <a:cs typeface="Helvetica Neue"/>
              </a:rPr>
              <a:t>h</a:t>
            </a:r>
            <a:r>
              <a:rPr lang="en-US" dirty="0" smtClean="0">
                <a:latin typeface="Helvetica Neue"/>
                <a:cs typeface="Helvetica Neue"/>
              </a:rPr>
              <a:t>igher power dissipation (~400 </a:t>
            </a:r>
            <a:r>
              <a:rPr lang="en-US" dirty="0" err="1" smtClean="0">
                <a:latin typeface="Helvetica Neue"/>
                <a:cs typeface="Helvetica Neue"/>
              </a:rPr>
              <a:t>mW</a:t>
            </a:r>
            <a:r>
              <a:rPr lang="en-US" dirty="0" smtClean="0">
                <a:latin typeface="Helvetica Neue"/>
                <a:cs typeface="Helvetica Neue"/>
              </a:rPr>
              <a:t>) in small volume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depending on external readout (clock) –</a:t>
            </a:r>
            <a:r>
              <a:rPr lang="en-US" dirty="0">
                <a:latin typeface="Helvetica Neue"/>
                <a:cs typeface="Helvetica Neue"/>
              </a:rPr>
              <a:t> </a:t>
            </a:r>
            <a:r>
              <a:rPr lang="en-US" dirty="0" smtClean="0">
                <a:latin typeface="Helvetica Neue"/>
                <a:cs typeface="Helvetica Neue"/>
              </a:rPr>
              <a:t>can be integrated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 dirty="0">
              <a:cs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8D1606-B9C1-D44E-A2C4-3729A0CF2AE9}" type="slidenum">
              <a:rPr lang="de-DE" smtClean="0">
                <a:latin typeface="Helvetica Neue"/>
                <a:cs typeface="Helvetica Neue"/>
              </a:rPr>
              <a:pPr>
                <a:defRPr/>
              </a:pPr>
              <a:t>14</a:t>
            </a:fld>
            <a:endParaRPr lang="de-DE">
              <a:latin typeface="Helvetica Neue"/>
              <a:cs typeface="Helvetica Neue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114616" y="1636690"/>
            <a:ext cx="4914768" cy="2346977"/>
            <a:chOff x="1773856" y="1428057"/>
            <a:chExt cx="4914768" cy="2346977"/>
          </a:xfrm>
        </p:grpSpPr>
        <p:pic>
          <p:nvPicPr>
            <p:cNvPr id="11" name="Content Placeholder 5" descr="digi_piezo_1.jpe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-304" b="-294"/>
            <a:stretch/>
          </p:blipFill>
          <p:spPr bwMode="auto">
            <a:xfrm>
              <a:off x="1773856" y="1428057"/>
              <a:ext cx="3249418" cy="234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3274" y="1428057"/>
              <a:ext cx="1665350" cy="2341584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3007179" y="3584178"/>
            <a:ext cx="3129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Helvetica Neue"/>
                <a:cs typeface="Helvetica Neue"/>
              </a:rPr>
              <a:t>KM3NeT prototypes</a:t>
            </a:r>
            <a:endParaRPr lang="en-US" sz="2000" dirty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1752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Digital Sensor </a:t>
            </a:r>
            <a:r>
              <a:rPr lang="en-US" dirty="0" smtClean="0">
                <a:latin typeface="Helvetica Neue"/>
                <a:cs typeface="Helvetica Neue"/>
              </a:rPr>
              <a:t>Characteristics</a:t>
            </a:r>
            <a:endParaRPr lang="en-US" dirty="0">
              <a:latin typeface="Helvetica Neue"/>
              <a:cs typeface="Helvetica Neue"/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560793"/>
              </p:ext>
            </p:extLst>
          </p:nvPr>
        </p:nvGraphicFramePr>
        <p:xfrm>
          <a:off x="627063" y="1651001"/>
          <a:ext cx="8135937" cy="3113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>
                <a:cs typeface="Helvetica Neue"/>
              </a:rPr>
              <a:t>TIPP`14 - Amsterdam, June 2014 - Kay Graf</a:t>
            </a:r>
            <a:endParaRPr lang="de-DE" dirty="0">
              <a:cs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>
                <a:latin typeface="Helvetica Neue"/>
                <a:cs typeface="Helvetica Neue"/>
              </a:rPr>
              <a:pPr>
                <a:defRPr/>
              </a:pPr>
              <a:t>15</a:t>
            </a:fld>
            <a:endParaRPr lang="de-DE">
              <a:latin typeface="Helvetica Neue"/>
              <a:cs typeface="Helvetica Neue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9654" y="4764158"/>
            <a:ext cx="8590700" cy="177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buFont typeface="Arial"/>
              <a:buChar char="•"/>
              <a:tabLst>
                <a:tab pos="6721475" algn="l"/>
              </a:tabLst>
            </a:pPr>
            <a:r>
              <a:rPr lang="en-US" sz="2000" dirty="0">
                <a:latin typeface="Helvetica Neue"/>
                <a:cs typeface="Helvetica Neue"/>
              </a:rPr>
              <a:t>Characteristics</a:t>
            </a:r>
          </a:p>
          <a:p>
            <a:pPr marL="800100" lvl="2" indent="-342900">
              <a:lnSpc>
                <a:spcPct val="110000"/>
              </a:lnSpc>
              <a:buFont typeface="Arial"/>
              <a:buChar char="•"/>
              <a:tabLst>
                <a:tab pos="6721475" algn="l"/>
              </a:tabLst>
            </a:pPr>
            <a:r>
              <a:rPr lang="en-US" sz="2000" dirty="0" smtClean="0">
                <a:latin typeface="Helvetica Neue"/>
                <a:cs typeface="Helvetica Neue"/>
              </a:rPr>
              <a:t>versatile digital interface 	– adaptable</a:t>
            </a:r>
          </a:p>
          <a:p>
            <a:pPr marL="800100" lvl="2" indent="-342900">
              <a:lnSpc>
                <a:spcPct val="110000"/>
              </a:lnSpc>
              <a:buFont typeface="Arial"/>
              <a:buChar char="•"/>
              <a:tabLst>
                <a:tab pos="6721475" algn="l"/>
              </a:tabLst>
            </a:pPr>
            <a:r>
              <a:rPr lang="en-US" sz="2000" dirty="0" smtClean="0">
                <a:latin typeface="Helvetica Neue"/>
                <a:cs typeface="Helvetica Neue"/>
              </a:rPr>
              <a:t>~</a:t>
            </a:r>
            <a:r>
              <a:rPr lang="en-US" sz="2000" dirty="0">
                <a:latin typeface="Helvetica Neue"/>
                <a:cs typeface="Helvetica Neue"/>
              </a:rPr>
              <a:t>190kSps sampling rate (5 – 80 kHz flat response) </a:t>
            </a:r>
            <a:r>
              <a:rPr lang="en-US" sz="2000" dirty="0" smtClean="0">
                <a:latin typeface="Helvetica Neue"/>
                <a:cs typeface="Helvetica Neue"/>
              </a:rPr>
              <a:t>	– adaptable</a:t>
            </a:r>
          </a:p>
          <a:p>
            <a:pPr marL="800100" lvl="2" indent="-342900">
              <a:lnSpc>
                <a:spcPct val="110000"/>
              </a:lnSpc>
              <a:buFont typeface="Arial"/>
              <a:buChar char="•"/>
              <a:tabLst>
                <a:tab pos="6721475" algn="l"/>
              </a:tabLst>
            </a:pPr>
            <a:r>
              <a:rPr lang="en-US" sz="2000" dirty="0" smtClean="0">
                <a:latin typeface="Helvetica Neue"/>
                <a:cs typeface="Helvetica Neue"/>
              </a:rPr>
              <a:t>low </a:t>
            </a:r>
            <a:r>
              <a:rPr lang="en-US" sz="2000" dirty="0">
                <a:latin typeface="Helvetica Neue"/>
                <a:cs typeface="Helvetica Neue"/>
              </a:rPr>
              <a:t>noise:                                  </a:t>
            </a:r>
            <a:endParaRPr lang="en-US" sz="2000" dirty="0" smtClean="0">
              <a:latin typeface="Helvetica Neue"/>
              <a:cs typeface="Helvetica Neue"/>
            </a:endParaRPr>
          </a:p>
          <a:p>
            <a:pPr marL="800100" lvl="2" indent="-342900">
              <a:lnSpc>
                <a:spcPct val="110000"/>
              </a:lnSpc>
              <a:buFont typeface="Arial"/>
              <a:buChar char="•"/>
              <a:tabLst>
                <a:tab pos="6721475" algn="l"/>
              </a:tabLst>
            </a:pPr>
            <a:r>
              <a:rPr lang="en-US" sz="2000" dirty="0" smtClean="0">
                <a:latin typeface="Helvetica Neue"/>
                <a:cs typeface="Helvetica Neue"/>
              </a:rPr>
              <a:t>high </a:t>
            </a:r>
            <a:r>
              <a:rPr lang="en-US" sz="2000" dirty="0">
                <a:latin typeface="Helvetica Neue"/>
                <a:cs typeface="Helvetica Neue"/>
              </a:rPr>
              <a:t>sensitivity: </a:t>
            </a:r>
            <a:r>
              <a:rPr lang="en-US" sz="2000" dirty="0" smtClean="0">
                <a:latin typeface="Helvetica Neue"/>
                <a:cs typeface="Helvetica Neue"/>
              </a:rPr>
              <a:t>                     </a:t>
            </a:r>
            <a:r>
              <a:rPr lang="en-US" sz="1200" dirty="0" smtClean="0">
                <a:latin typeface="Helvetica Neue"/>
                <a:cs typeface="Helvetica Neue"/>
              </a:rPr>
              <a:t>                                  	</a:t>
            </a:r>
            <a:r>
              <a:rPr lang="en-US" sz="2000" dirty="0" smtClean="0">
                <a:latin typeface="Helvetica Neue"/>
                <a:cs typeface="Helvetica Neue"/>
              </a:rPr>
              <a:t>– adaptable</a:t>
            </a:r>
            <a:endParaRPr lang="en-US" sz="2000" dirty="0">
              <a:latin typeface="Helvetica Neue"/>
              <a:cs typeface="Helvetica Neue"/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520" y="5783107"/>
            <a:ext cx="1710812" cy="422898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520" y="6250950"/>
            <a:ext cx="2545408" cy="24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4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24543" y="6574249"/>
            <a:ext cx="405031" cy="1994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Laboratory Measurements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>
              <a:cs typeface="Helvetica Neue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9A8121-D17C-4240-9517-8DE1D5343B15}" type="slidenum">
              <a:rPr lang="en-US" smtClean="0">
                <a:latin typeface="Helvetica Neue"/>
                <a:cs typeface="Helvetica Neue"/>
              </a:rPr>
              <a:pPr>
                <a:defRPr/>
              </a:pPr>
              <a:t>16</a:t>
            </a:fld>
            <a:endParaRPr lang="en-US" dirty="0">
              <a:latin typeface="Helvetica Neue"/>
              <a:cs typeface="Helvetica Neue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27063" y="1677247"/>
            <a:ext cx="7063040" cy="4677047"/>
            <a:chOff x="566534" y="2022456"/>
            <a:chExt cx="7063040" cy="4677047"/>
          </a:xfrm>
        </p:grpSpPr>
        <p:pic>
          <p:nvPicPr>
            <p:cNvPr id="5" name="Picture 4" descr="fft_digi_piezo_f-lin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6437" y="2077357"/>
              <a:ext cx="6953137" cy="442018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1645393" y="3619390"/>
              <a:ext cx="0" cy="1637323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304420" y="3128489"/>
              <a:ext cx="9713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Helvetica Neue"/>
                  <a:cs typeface="Helvetica Neue"/>
                </a:rPr>
                <a:t>5 kHz</a:t>
              </a:r>
              <a:endParaRPr lang="en-US" dirty="0">
                <a:solidFill>
                  <a:srgbClr val="FF0000"/>
                </a:solidFill>
                <a:latin typeface="Helvetica Neue"/>
                <a:cs typeface="Helvetica Neue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26476" y="2169045"/>
              <a:ext cx="31296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effectLst>
                    <a:outerShdw blurRad="50800" dist="38100" dir="2700000" algn="tl" rotWithShape="0">
                      <a:schemeClr val="bg1">
                        <a:alpha val="43000"/>
                      </a:schemeClr>
                    </a:outerShdw>
                  </a:effectLst>
                  <a:latin typeface="Helvetica Neue"/>
                  <a:cs typeface="Helvetica Neue"/>
                </a:rPr>
                <a:t>KM3NeT preliminary</a:t>
              </a:r>
              <a:endParaRPr lang="en-US" sz="2000" dirty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Helvetica Neue"/>
                <a:cs typeface="Helvetica Neue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-780326" y="3369316"/>
              <a:ext cx="309382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/>
                <a:t>Spectral Density [V/√Hz]</a:t>
              </a:r>
              <a:endParaRPr lang="en-US" sz="2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14952" y="6299393"/>
              <a:ext cx="265792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/>
                <a:t>Frequency [Hz]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97278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Laboratory Measurements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627063" y="1651001"/>
            <a:ext cx="8265417" cy="47303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>
              <a:cs typeface="Helvetica Neue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9A8121-D17C-4240-9517-8DE1D5343B15}" type="slidenum">
              <a:rPr lang="en-US" smtClean="0">
                <a:latin typeface="Helvetica Neue"/>
                <a:cs typeface="Helvetica Neue"/>
              </a:rPr>
              <a:pPr>
                <a:defRPr/>
              </a:pPr>
              <a:t>17</a:t>
            </a:fld>
            <a:endParaRPr lang="en-US">
              <a:latin typeface="Helvetica Neue"/>
              <a:cs typeface="Helvetica Neue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34680" y="1609582"/>
            <a:ext cx="8505980" cy="4987770"/>
            <a:chOff x="678847" y="1420871"/>
            <a:chExt cx="8146011" cy="518322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432" t="1846" r="5594"/>
            <a:stretch/>
          </p:blipFill>
          <p:spPr>
            <a:xfrm rot="5400000">
              <a:off x="2358177" y="-258459"/>
              <a:ext cx="4787350" cy="814600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368601" y="1442365"/>
              <a:ext cx="2456257" cy="2243316"/>
            </a:xfrm>
            <a:prstGeom prst="rect">
              <a:avLst/>
            </a:prstGeom>
            <a:solidFill>
              <a:srgbClr val="FFFFFF"/>
            </a:solidFill>
            <a:ln w="12700" cmpd="sng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full frequency range</a:t>
              </a:r>
            </a:p>
            <a:p>
              <a:endParaRPr lang="en-US" sz="2000" dirty="0"/>
            </a:p>
            <a:p>
              <a:r>
                <a:rPr lang="en-US" sz="1800" dirty="0" smtClean="0"/>
                <a:t>mean = 14760 LSB</a:t>
              </a:r>
            </a:p>
            <a:p>
              <a:r>
                <a:rPr lang="en-US" sz="1800" dirty="0" err="1" smtClean="0"/>
                <a:t>σ</a:t>
              </a:r>
              <a:r>
                <a:rPr lang="en-US" sz="1800" dirty="0" smtClean="0"/>
                <a:t> = 1398 LSB </a:t>
              </a:r>
              <a:br>
                <a:rPr lang="en-US" sz="1800" dirty="0" smtClean="0"/>
              </a:br>
              <a:r>
                <a:rPr lang="en-US" sz="1800" dirty="0" smtClean="0"/>
                <a:t>DR = 80 dB </a:t>
              </a:r>
            </a:p>
            <a:p>
              <a:r>
                <a:rPr lang="en-US" sz="1800" dirty="0" smtClean="0"/>
                <a:t>1 </a:t>
              </a:r>
              <a:r>
                <a:rPr lang="en-US" sz="1800" dirty="0"/>
                <a:t>LSB ~ 0.24  </a:t>
              </a:r>
              <a:r>
                <a:rPr lang="en-US" sz="1800" dirty="0" smtClean="0"/>
                <a:t>µV</a:t>
              </a:r>
              <a:endParaRPr lang="en-US" sz="2000" dirty="0"/>
            </a:p>
            <a:p>
              <a:r>
                <a:rPr lang="en-US" sz="1800" dirty="0"/>
                <a:t> </a:t>
              </a:r>
              <a:endParaRPr lang="en-US" sz="1600" dirty="0" smtClean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89500" y="1661122"/>
              <a:ext cx="31296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effectLst>
                    <a:outerShdw blurRad="50800" dist="38100" dir="2700000" algn="tl" rotWithShape="0">
                      <a:schemeClr val="bg1">
                        <a:alpha val="43000"/>
                      </a:schemeClr>
                    </a:outerShdw>
                  </a:effectLst>
                  <a:latin typeface="Helvetica Neue"/>
                  <a:cs typeface="Helvetica Neue"/>
                </a:rPr>
                <a:t>KM3NeT preliminary</a:t>
              </a:r>
              <a:endParaRPr lang="en-US" sz="2000" dirty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Helvetica Neue"/>
                <a:cs typeface="Helvetica Neue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66692" y="6208219"/>
              <a:ext cx="2206712" cy="39587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latin typeface="Helvetica Neue"/>
                  <a:cs typeface="Helvetica Neue"/>
                </a:rPr>
                <a:t>A</a:t>
              </a:r>
              <a:r>
                <a:rPr lang="en-US" sz="1800" dirty="0" smtClean="0">
                  <a:latin typeface="Helvetica Neue"/>
                  <a:cs typeface="Helvetica Neue"/>
                </a:rPr>
                <a:t>mplitude </a:t>
              </a:r>
              <a:r>
                <a:rPr lang="en-US" sz="1800" dirty="0">
                  <a:latin typeface="Helvetica Neue"/>
                  <a:cs typeface="Helvetica Neue"/>
                </a:rPr>
                <a:t>[</a:t>
              </a:r>
              <a:r>
                <a:rPr lang="en-US" sz="1800" dirty="0" smtClean="0">
                  <a:latin typeface="Helvetica Neue"/>
                  <a:cs typeface="Helvetica Neue"/>
                </a:rPr>
                <a:t>LSB</a:t>
              </a:r>
              <a:r>
                <a:rPr lang="en-US" sz="1800" dirty="0">
                  <a:latin typeface="Helvetica Neue"/>
                  <a:cs typeface="Helvetica Neue"/>
                </a:rPr>
                <a:t>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9871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Laboratory Measurements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>
              <a:cs typeface="Helvetica Neue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9A8121-D17C-4240-9517-8DE1D5343B15}" type="slidenum">
              <a:rPr lang="en-US" smtClean="0">
                <a:latin typeface="Helvetica Neue"/>
                <a:cs typeface="Helvetica Neue"/>
              </a:rPr>
              <a:pPr>
                <a:defRPr/>
              </a:pPr>
              <a:t>18</a:t>
            </a:fld>
            <a:endParaRPr lang="en-US">
              <a:latin typeface="Helvetica Neue"/>
              <a:cs typeface="Helvetica Neue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99565" y="1651000"/>
            <a:ext cx="8563435" cy="4907716"/>
            <a:chOff x="335622" y="1406070"/>
            <a:chExt cx="8641077" cy="5363864"/>
          </a:xfrm>
        </p:grpSpPr>
        <p:grpSp>
          <p:nvGrpSpPr>
            <p:cNvPr id="18" name="Group 17"/>
            <p:cNvGrpSpPr/>
            <p:nvPr/>
          </p:nvGrpSpPr>
          <p:grpSpPr>
            <a:xfrm>
              <a:off x="335622" y="1406070"/>
              <a:ext cx="8641077" cy="5322816"/>
              <a:chOff x="263055" y="526324"/>
              <a:chExt cx="8641077" cy="5322816"/>
            </a:xfrm>
          </p:grpSpPr>
          <p:pic>
            <p:nvPicPr>
              <p:cNvPr id="20" name="Picture 19" descr="sig_distr_digi_piezo_high-f.pdf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6100" r="1571" b="988"/>
              <a:stretch/>
            </p:blipFill>
            <p:spPr>
              <a:xfrm>
                <a:off x="263055" y="526324"/>
                <a:ext cx="8641077" cy="5322816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1387236" y="1992931"/>
                <a:ext cx="1846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>
                  <a:latin typeface="Helvetica Neue"/>
                  <a:cs typeface="Helvetica Neue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269975" y="751779"/>
                <a:ext cx="31296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effectLst>
                      <a:outerShdw blurRad="50800" dist="38100" dir="2700000" algn="tl" rotWithShape="0">
                        <a:schemeClr val="bg1">
                          <a:alpha val="43000"/>
                        </a:schemeClr>
                      </a:outerShdw>
                    </a:effectLst>
                    <a:latin typeface="Helvetica Neue"/>
                    <a:cs typeface="Helvetica Neue"/>
                  </a:rPr>
                  <a:t>KM3NeT preliminary</a:t>
                </a:r>
                <a:endParaRPr lang="en-US" sz="2000" dirty="0">
                  <a:effectLst>
                    <a:outerShdw blurRad="50800" dist="38100" dir="2700000" algn="tl" rotWithShape="0">
                      <a:schemeClr val="bg1">
                        <a:alpha val="43000"/>
                      </a:schemeClr>
                    </a:outerShdw>
                  </a:effectLst>
                  <a:latin typeface="Helvetica Neue"/>
                  <a:cs typeface="Helvetica Neue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195786" y="532963"/>
                <a:ext cx="2662991" cy="2354680"/>
              </a:xfrm>
              <a:prstGeom prst="rect">
                <a:avLst/>
              </a:prstGeom>
              <a:solidFill>
                <a:srgbClr val="FFFFFF"/>
              </a:solidFill>
              <a:ln w="12700" cmpd="sng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Helvetica Neue"/>
                    <a:cs typeface="Helvetica Neue"/>
                  </a:rPr>
                  <a:t>region </a:t>
                </a:r>
                <a:r>
                  <a:rPr lang="en-US" sz="2000" dirty="0" smtClean="0">
                    <a:latin typeface="Helvetica Neue"/>
                    <a:cs typeface="Helvetica Neue"/>
                  </a:rPr>
                  <a:t>&gt; 5kHz</a:t>
                </a:r>
                <a:endParaRPr lang="en-US" sz="2000" dirty="0">
                  <a:latin typeface="Helvetica Neue"/>
                  <a:cs typeface="Helvetica Neue"/>
                </a:endParaRPr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mean = 0 LSB</a:t>
                </a:r>
              </a:p>
              <a:p>
                <a:r>
                  <a:rPr lang="en-US" sz="2000" dirty="0" err="1" smtClean="0"/>
                  <a:t>σ</a:t>
                </a:r>
                <a:r>
                  <a:rPr lang="en-US" sz="2000" dirty="0" smtClean="0"/>
                  <a:t> = 296 LSB</a:t>
                </a:r>
              </a:p>
              <a:p>
                <a:r>
                  <a:rPr lang="en-US" sz="2000" dirty="0" smtClean="0"/>
                  <a:t>DR = 92 dB</a:t>
                </a:r>
              </a:p>
              <a:p>
                <a:r>
                  <a:rPr lang="en-US" sz="2000" dirty="0"/>
                  <a:t>1 LSB ~ 0.24  </a:t>
                </a:r>
                <a:r>
                  <a:rPr lang="en-US" sz="2000" dirty="0" smtClean="0"/>
                  <a:t>µV</a:t>
                </a:r>
              </a:p>
              <a:p>
                <a:r>
                  <a:rPr lang="en-US" sz="1400" dirty="0" smtClean="0"/>
                  <a:t> </a:t>
                </a:r>
                <a:endParaRPr lang="en-US" sz="1400" dirty="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364085" y="6400602"/>
              <a:ext cx="1852653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Helvetica Neue"/>
                  <a:cs typeface="Helvetica Neue"/>
                </a:rPr>
                <a:t>A</a:t>
              </a:r>
              <a:r>
                <a:rPr lang="en-US" sz="1800" dirty="0" smtClean="0">
                  <a:latin typeface="Helvetica Neue"/>
                  <a:cs typeface="Helvetica Neue"/>
                </a:rPr>
                <a:t>mplitude </a:t>
              </a:r>
              <a:r>
                <a:rPr lang="en-US" sz="1800" dirty="0">
                  <a:latin typeface="Helvetica Neue"/>
                  <a:cs typeface="Helvetica Neue"/>
                </a:rPr>
                <a:t>[</a:t>
              </a:r>
              <a:r>
                <a:rPr lang="en-US" sz="1800" dirty="0" smtClean="0">
                  <a:latin typeface="Helvetica Neue"/>
                  <a:cs typeface="Helvetica Neue"/>
                </a:rPr>
                <a:t>LSB</a:t>
              </a:r>
              <a:r>
                <a:rPr lang="en-US" sz="1800" dirty="0">
                  <a:latin typeface="Helvetica Neue"/>
                  <a:cs typeface="Helvetica Neue"/>
                </a:rPr>
                <a:t>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9462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Next Steps and Additional Possibilities 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10 prototypes produced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started production of 600 digital sensors for first phase of KM3NeT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testing and integration until end of 2014</a:t>
            </a:r>
            <a:endParaRPr lang="en-US" dirty="0">
              <a:latin typeface="Helvetica Neue"/>
              <a:cs typeface="Helvetica Neue"/>
            </a:endParaRPr>
          </a:p>
          <a:p>
            <a:endParaRPr lang="en-US" dirty="0" smtClean="0">
              <a:latin typeface="Helvetica Neue"/>
              <a:cs typeface="Helvetica Neue"/>
            </a:endParaRPr>
          </a:p>
          <a:p>
            <a:r>
              <a:rPr lang="en-US" dirty="0" smtClean="0">
                <a:latin typeface="Helvetica Neue"/>
                <a:cs typeface="Helvetica Neue"/>
              </a:rPr>
              <a:t>Characteristics</a:t>
            </a:r>
            <a:endParaRPr lang="en-US" dirty="0">
              <a:latin typeface="Helvetica Neue"/>
              <a:cs typeface="Helvetica Neue"/>
            </a:endParaRP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wide frequency band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high sensitivity, low noise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versatile due to programmable digital interface</a:t>
            </a:r>
          </a:p>
          <a:p>
            <a:pPr marL="271463" indent="0">
              <a:buNone/>
            </a:pPr>
            <a:r>
              <a:rPr lang="en-US" dirty="0" smtClean="0">
                <a:latin typeface="Helvetica Neue"/>
                <a:cs typeface="Helvetica Neue"/>
              </a:rPr>
              <a:t>allow for different fields of application:</a:t>
            </a:r>
            <a:endParaRPr lang="en-US" dirty="0">
              <a:latin typeface="Helvetica Neue"/>
              <a:cs typeface="Helvetica Neue"/>
            </a:endParaRP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position calibration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(deep) water bio-acoustics, acoustic pollution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acoustic neutrino detection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…</a:t>
            </a:r>
          </a:p>
          <a:p>
            <a:r>
              <a:rPr lang="en-US" dirty="0">
                <a:latin typeface="Helvetica Neue"/>
                <a:cs typeface="Helvetica Neue"/>
              </a:rPr>
              <a:t>application </a:t>
            </a:r>
            <a:r>
              <a:rPr lang="en-US" dirty="0" smtClean="0">
                <a:latin typeface="Helvetica Neue"/>
                <a:cs typeface="Helvetica Neue"/>
              </a:rPr>
              <a:t>as digital </a:t>
            </a:r>
            <a:r>
              <a:rPr lang="en-US" dirty="0">
                <a:latin typeface="Helvetica Neue"/>
                <a:cs typeface="Helvetica Neue"/>
              </a:rPr>
              <a:t>hydrophone possible – coating of sensor</a:t>
            </a:r>
          </a:p>
          <a:p>
            <a:pPr marL="975" indent="0">
              <a:buNone/>
            </a:pPr>
            <a:endParaRPr lang="en-US" dirty="0" smtClean="0">
              <a:latin typeface="Helvetica Neue"/>
              <a:cs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>
                <a:cs typeface="Helvetica Neue"/>
              </a:rPr>
              <a:t>TIPP`14 - Amsterdam, June 2014 - Kay Graf</a:t>
            </a:r>
            <a:endParaRPr lang="de-DE" dirty="0">
              <a:cs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8D1606-B9C1-D44E-A2C4-3729A0CF2AE9}" type="slidenum">
              <a:rPr lang="de-DE" smtClean="0">
                <a:latin typeface="Helvetica Neue"/>
                <a:cs typeface="Helvetica Neue"/>
              </a:rPr>
              <a:pPr>
                <a:defRPr/>
              </a:pPr>
              <a:t>19</a:t>
            </a:fld>
            <a:endParaRPr lang="de-DE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75675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latin typeface="Helvetica Neue"/>
                <a:cs typeface="Helvetica Neue"/>
              </a:rPr>
              <a:t>What is </a:t>
            </a:r>
            <a:r>
              <a:rPr lang="en-GB" sz="3200" dirty="0" smtClean="0">
                <a:latin typeface="Helvetica Neue"/>
                <a:cs typeface="Helvetica Neue"/>
              </a:rPr>
              <a:t>KM3NeT?</a:t>
            </a:r>
            <a:endParaRPr lang="en-GB" sz="3200" dirty="0">
              <a:latin typeface="Helvetica Neue"/>
              <a:cs typeface="Helvetica Neue"/>
            </a:endParaRPr>
          </a:p>
        </p:txBody>
      </p:sp>
      <p:pic>
        <p:nvPicPr>
          <p:cNvPr id="6758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789" b="10789"/>
          <a:stretch>
            <a:fillRect/>
          </a:stretch>
        </p:blipFill>
        <p:spPr>
          <a:noFill/>
        </p:spPr>
      </p:pic>
      <p:sp>
        <p:nvSpPr>
          <p:cNvPr id="67586" name="Segnaposto piè di pagina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000" smtClean="0">
                <a:solidFill>
                  <a:srgbClr val="003366"/>
                </a:solidFill>
                <a:latin typeface="Helvetica Neue"/>
                <a:cs typeface="Helvetica Neue"/>
              </a:rPr>
              <a:t>TIPP`14 - Amsterdam, June 2014 - Kay Graf</a:t>
            </a:r>
            <a:endParaRPr lang="de-DE" sz="1000">
              <a:solidFill>
                <a:srgbClr val="003366"/>
              </a:solidFill>
              <a:latin typeface="Helvetica Neue"/>
              <a:cs typeface="Helvetica Neue"/>
            </a:endParaRPr>
          </a:p>
        </p:txBody>
      </p:sp>
      <p:sp>
        <p:nvSpPr>
          <p:cNvPr id="67587" name="Segnaposto numero diapositiva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81AF218-621B-5945-BE7B-098FFFC232B0}" type="slidenum">
              <a:rPr lang="en-US" sz="1000">
                <a:latin typeface="Helvetica Neue"/>
                <a:cs typeface="Helvetica Neue"/>
              </a:rPr>
              <a:pPr eaLnBrk="1" hangingPunct="1"/>
              <a:t>2</a:t>
            </a:fld>
            <a:endParaRPr lang="en-US" sz="1000">
              <a:latin typeface="Helvetica Neue"/>
              <a:cs typeface="Helvetica Neue"/>
            </a:endParaRPr>
          </a:p>
        </p:txBody>
      </p:sp>
      <p:sp>
        <p:nvSpPr>
          <p:cNvPr id="6759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37503" y="1787681"/>
            <a:ext cx="3979863" cy="3886479"/>
          </a:xfr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marL="261938" indent="-261938">
              <a:lnSpc>
                <a:spcPct val="95000"/>
              </a:lnSpc>
              <a:spcAft>
                <a:spcPct val="25000"/>
              </a:spcAft>
              <a:buClr>
                <a:schemeClr val="bg1"/>
              </a:buClr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  <a:latin typeface="Helvetica Neue"/>
                <a:cs typeface="Helvetica Neue"/>
              </a:rPr>
              <a:t>f</a:t>
            </a:r>
            <a:r>
              <a:rPr lang="en-GB" sz="2000" dirty="0" smtClean="0">
                <a:solidFill>
                  <a:srgbClr val="FFFFFF"/>
                </a:solidFill>
                <a:latin typeface="Helvetica Neue"/>
                <a:cs typeface="Helvetica Neue"/>
              </a:rPr>
              <a:t>uture deep-sea research infrastructure in </a:t>
            </a:r>
            <a:r>
              <a:rPr lang="en-GB" sz="2000" dirty="0">
                <a:solidFill>
                  <a:srgbClr val="FFFFFF"/>
                </a:solidFill>
                <a:latin typeface="Helvetica Neue"/>
                <a:cs typeface="Helvetica Neue"/>
              </a:rPr>
              <a:t>the Mediterranean Sea</a:t>
            </a:r>
          </a:p>
          <a:p>
            <a:pPr marL="261938" indent="-261938">
              <a:lnSpc>
                <a:spcPct val="95000"/>
              </a:lnSpc>
              <a:spcAft>
                <a:spcPct val="25000"/>
              </a:spcAft>
              <a:buClr>
                <a:schemeClr val="bg1"/>
              </a:buClr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  <a:latin typeface="Helvetica Neue"/>
                <a:cs typeface="Helvetica Neue"/>
              </a:rPr>
              <a:t>i</a:t>
            </a:r>
            <a:r>
              <a:rPr lang="en-GB" sz="2000" dirty="0" smtClean="0">
                <a:solidFill>
                  <a:srgbClr val="FFFFFF"/>
                </a:solidFill>
                <a:latin typeface="Helvetica Neue"/>
                <a:cs typeface="Helvetica Neue"/>
              </a:rPr>
              <a:t>ncludes multi-cubic</a:t>
            </a:r>
            <a:r>
              <a:rPr lang="en-GB" sz="2000" dirty="0">
                <a:solidFill>
                  <a:srgbClr val="FFFFFF"/>
                </a:solidFill>
                <a:latin typeface="Helvetica Neue"/>
                <a:cs typeface="Helvetica Neue"/>
              </a:rPr>
              <a:t>-kilometre scale neutrino telescope</a:t>
            </a:r>
          </a:p>
          <a:p>
            <a:pPr marL="261938" indent="-261938">
              <a:lnSpc>
                <a:spcPct val="95000"/>
              </a:lnSpc>
              <a:spcAft>
                <a:spcPct val="25000"/>
              </a:spcAft>
              <a:buClr>
                <a:schemeClr val="bg1"/>
              </a:buClr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  <a:latin typeface="Helvetica Neue"/>
                <a:cs typeface="Helvetica Neue"/>
              </a:rPr>
              <a:t>e</a:t>
            </a:r>
            <a:r>
              <a:rPr lang="en-GB" sz="2000" dirty="0" smtClean="0">
                <a:solidFill>
                  <a:srgbClr val="FFFFFF"/>
                </a:solidFill>
                <a:latin typeface="Helvetica Neue"/>
                <a:cs typeface="Helvetica Neue"/>
              </a:rPr>
              <a:t>xceeds existing telescopes </a:t>
            </a:r>
            <a:r>
              <a:rPr lang="en-GB" sz="2000" dirty="0">
                <a:solidFill>
                  <a:srgbClr val="FFFFFF"/>
                </a:solidFill>
                <a:latin typeface="Helvetica Neue"/>
                <a:cs typeface="Helvetica Neue"/>
              </a:rPr>
              <a:t>by </a:t>
            </a:r>
            <a:r>
              <a:rPr lang="en-GB" sz="2000" dirty="0" smtClean="0">
                <a:solidFill>
                  <a:srgbClr val="FFFFFF"/>
                </a:solidFill>
                <a:latin typeface="Helvetica Neue"/>
                <a:cs typeface="Helvetica Neue"/>
              </a:rPr>
              <a:t>substantial factor in </a:t>
            </a:r>
            <a:r>
              <a:rPr lang="en-GB" sz="2000" dirty="0">
                <a:solidFill>
                  <a:srgbClr val="FFFFFF"/>
                </a:solidFill>
                <a:latin typeface="Helvetica Neue"/>
                <a:cs typeface="Helvetica Neue"/>
              </a:rPr>
              <a:t>sensitivity</a:t>
            </a:r>
          </a:p>
          <a:p>
            <a:pPr marL="261938" indent="-261938">
              <a:lnSpc>
                <a:spcPct val="95000"/>
              </a:lnSpc>
              <a:spcAft>
                <a:spcPct val="25000"/>
              </a:spcAft>
              <a:buClr>
                <a:schemeClr val="bg1"/>
              </a:buClr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  <a:latin typeface="Helvetica Neue"/>
                <a:cs typeface="Helvetica Neue"/>
              </a:rPr>
              <a:t>p</a:t>
            </a:r>
            <a:r>
              <a:rPr lang="en-GB" sz="2000" dirty="0" smtClean="0">
                <a:solidFill>
                  <a:srgbClr val="FFFFFF"/>
                </a:solidFill>
                <a:latin typeface="Helvetica Neue"/>
                <a:cs typeface="Helvetica Neue"/>
              </a:rPr>
              <a:t>rovides </a:t>
            </a:r>
            <a:r>
              <a:rPr lang="en-GB" sz="2000" dirty="0">
                <a:solidFill>
                  <a:srgbClr val="FFFFFF"/>
                </a:solidFill>
                <a:latin typeface="Helvetica Neue"/>
                <a:cs typeface="Helvetica Neue"/>
              </a:rPr>
              <a:t>node for earth and marine sciences</a:t>
            </a:r>
          </a:p>
        </p:txBody>
      </p:sp>
    </p:spTree>
    <p:extLst>
      <p:ext uri="{BB962C8B-B14F-4D97-AF65-F5344CB8AC3E}">
        <p14:creationId xmlns:p14="http://schemas.microsoft.com/office/powerpoint/2010/main" val="276885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Summary and Conclusion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developed digital acoustic sensor for underwater applications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primary application: position calibration for the future </a:t>
            </a:r>
            <a:r>
              <a:rPr lang="en-US" dirty="0" smtClean="0">
                <a:latin typeface="Helvetica Neue"/>
                <a:cs typeface="Helvetica Neue"/>
              </a:rPr>
              <a:t/>
            </a:r>
            <a:br>
              <a:rPr lang="en-US" dirty="0" smtClean="0">
                <a:latin typeface="Helvetica Neue"/>
                <a:cs typeface="Helvetica Neue"/>
              </a:rPr>
            </a:br>
            <a:r>
              <a:rPr lang="en-US" dirty="0" smtClean="0">
                <a:latin typeface="Helvetica Neue"/>
                <a:cs typeface="Helvetica Neue"/>
              </a:rPr>
              <a:t>KM3NeT </a:t>
            </a:r>
            <a:r>
              <a:rPr lang="en-US" dirty="0" smtClean="0">
                <a:latin typeface="Helvetica Neue"/>
                <a:cs typeface="Helvetica Neue"/>
              </a:rPr>
              <a:t>neutrino telescope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compact and versatile design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characteristics allow for different fields of application: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acoustic position calibration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marine science</a:t>
            </a:r>
          </a:p>
          <a:p>
            <a:pPr lvl="1"/>
            <a:r>
              <a:rPr lang="en-US" dirty="0" smtClean="0">
                <a:latin typeface="Helvetica Neue"/>
                <a:cs typeface="Helvetica Neue"/>
              </a:rPr>
              <a:t>acoustic particle detection</a:t>
            </a:r>
          </a:p>
          <a:p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>
              <a:cs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8D1606-B9C1-D44E-A2C4-3729A0CF2AE9}" type="slidenum">
              <a:rPr lang="de-DE" smtClean="0">
                <a:latin typeface="Helvetica Neue"/>
                <a:cs typeface="Helvetica Neue"/>
              </a:rPr>
              <a:pPr>
                <a:defRPr/>
              </a:pPr>
              <a:t>20</a:t>
            </a:fld>
            <a:endParaRPr lang="de-DE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38382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Helvetica Neue"/>
                <a:cs typeface="Helvetica Neue"/>
              </a:rPr>
              <a:t>Detection Units (DUs)</a:t>
            </a:r>
            <a:endParaRPr lang="en-GB" dirty="0">
              <a:latin typeface="Helvetica Neue"/>
              <a:cs typeface="Helvetica Neue"/>
            </a:endParaRPr>
          </a:p>
        </p:txBody>
      </p:sp>
      <p:sp>
        <p:nvSpPr>
          <p:cNvPr id="808962" name="Text Placeholder 54"/>
          <p:cNvSpPr>
            <a:spLocks noGrp="1"/>
          </p:cNvSpPr>
          <p:nvPr>
            <p:ph idx="1"/>
          </p:nvPr>
        </p:nvSpPr>
        <p:spPr/>
        <p:txBody>
          <a:bodyPr lIns="91440" tIns="45720" rIns="91440" bIns="45720"/>
          <a:lstStyle/>
          <a:p>
            <a:pPr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GB" dirty="0" smtClean="0">
                <a:latin typeface="Helvetica Neue"/>
                <a:cs typeface="Helvetica Neue"/>
              </a:rPr>
              <a:t>vertical unit of the detector:</a:t>
            </a:r>
          </a:p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GB" sz="2000" dirty="0" smtClean="0">
                <a:latin typeface="Helvetica Neue"/>
                <a:cs typeface="Helvetica Neue"/>
              </a:rPr>
              <a:t>underwater buoy, anchor</a:t>
            </a:r>
          </a:p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GB" sz="2000" dirty="0" smtClean="0">
                <a:latin typeface="Helvetica Neue"/>
                <a:cs typeface="Helvetica Neue"/>
              </a:rPr>
              <a:t>2 </a:t>
            </a:r>
            <a:r>
              <a:rPr lang="en-GB" sz="2000" dirty="0" err="1" smtClean="0">
                <a:latin typeface="Helvetica Neue"/>
                <a:cs typeface="Helvetica Neue"/>
              </a:rPr>
              <a:t>Dyneema</a:t>
            </a:r>
            <a:r>
              <a:rPr lang="en-GB" sz="2000" baseline="30000" dirty="0" smtClean="0">
                <a:latin typeface="Helvetica Neue"/>
                <a:cs typeface="Helvetica Neue"/>
              </a:rPr>
              <a:t>©</a:t>
            </a:r>
            <a:r>
              <a:rPr lang="en-GB" sz="2000" dirty="0" smtClean="0">
                <a:latin typeface="Helvetica Neue"/>
                <a:cs typeface="Helvetica Neue"/>
              </a:rPr>
              <a:t>-ropes (∅ 4 mm)</a:t>
            </a:r>
          </a:p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GB" sz="2000" dirty="0" smtClean="0">
                <a:latin typeface="Helvetica Neue"/>
                <a:cs typeface="Helvetica Neue"/>
              </a:rPr>
              <a:t>18 digital optical modules (DOMs), </a:t>
            </a:r>
            <a:br>
              <a:rPr lang="en-GB" sz="2000" dirty="0" smtClean="0">
                <a:latin typeface="Helvetica Neue"/>
                <a:cs typeface="Helvetica Neue"/>
              </a:rPr>
            </a:br>
            <a:r>
              <a:rPr lang="en-GB" sz="2000" dirty="0" smtClean="0">
                <a:latin typeface="Helvetica Neue"/>
                <a:cs typeface="Helvetica Neue"/>
              </a:rPr>
              <a:t>36m vertical distance</a:t>
            </a:r>
          </a:p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GB" sz="2000" dirty="0" smtClean="0">
                <a:latin typeface="Helvetica Neue"/>
                <a:cs typeface="Helvetica Neue"/>
              </a:rPr>
              <a:t>total height ~700m</a:t>
            </a:r>
          </a:p>
          <a:p>
            <a:pPr marL="269262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GB" dirty="0" smtClean="0">
                <a:latin typeface="Helvetica Neue"/>
                <a:cs typeface="Helvetica Neue"/>
              </a:rPr>
              <a:t>electro-optical cable:</a:t>
            </a:r>
          </a:p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GB" sz="2000" dirty="0" smtClean="0">
                <a:latin typeface="Helvetica Neue"/>
                <a:cs typeface="Helvetica Neue"/>
              </a:rPr>
              <a:t>flexible hose (∅ 6mm)</a:t>
            </a:r>
          </a:p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GB" sz="2000" dirty="0" smtClean="0">
                <a:latin typeface="Helvetica Neue"/>
                <a:cs typeface="Helvetica Neue"/>
              </a:rPr>
              <a:t>oil-filled</a:t>
            </a:r>
          </a:p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GB" sz="2000" dirty="0" smtClean="0">
                <a:latin typeface="Helvetica Neue"/>
                <a:cs typeface="Helvetica Neue"/>
              </a:rPr>
              <a:t>contains optical fibres and copper wires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>
                <a:cs typeface="Helvetica Neue"/>
              </a:rPr>
              <a:t>TIPP`14 - Amsterdam, June 2014 - Kay Graf</a:t>
            </a:r>
            <a:endParaRPr lang="en-GB">
              <a:cs typeface="Helvetica Neue"/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F5FE0B43-F3A8-B949-B994-D57E60918D51}" type="slidenum">
              <a:rPr lang="en-GB" smtClean="0">
                <a:latin typeface="Helvetica Neue"/>
                <a:cs typeface="Helvetica Neue"/>
              </a:rPr>
              <a:pPr/>
              <a:t>21</a:t>
            </a:fld>
            <a:endParaRPr lang="en-GB">
              <a:latin typeface="Helvetica Neue"/>
              <a:cs typeface="Helvetica Neue"/>
            </a:endParaRPr>
          </a:p>
        </p:txBody>
      </p:sp>
      <p:pic>
        <p:nvPicPr>
          <p:cNvPr id="808964" name="Picture 4" descr="String_Anch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882067"/>
            <a:ext cx="1092200" cy="57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8965" name="Picture 5" descr="String_T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4975" y="1421817"/>
            <a:ext cx="1089025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8966" name="Picture 6" descr="String_Midd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7238" y="1124955"/>
            <a:ext cx="962025" cy="541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71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 Neue"/>
                <a:cs typeface="Helvetica Neue"/>
              </a:rPr>
              <a:t>KM3NeT: </a:t>
            </a:r>
            <a:r>
              <a:rPr lang="de-DE" dirty="0" err="1" smtClean="0">
                <a:latin typeface="Helvetica Neue"/>
                <a:cs typeface="Helvetica Neue"/>
              </a:rPr>
              <a:t>Detector</a:t>
            </a:r>
            <a:r>
              <a:rPr lang="de-DE" dirty="0" smtClean="0">
                <a:latin typeface="Helvetica Neue"/>
                <a:cs typeface="Helvetica Neue"/>
              </a:rPr>
              <a:t> </a:t>
            </a:r>
            <a:r>
              <a:rPr lang="de-DE" dirty="0" err="1" smtClean="0">
                <a:latin typeface="Helvetica Neue"/>
                <a:cs typeface="Helvetica Neue"/>
              </a:rPr>
              <a:t>and</a:t>
            </a:r>
            <a:r>
              <a:rPr lang="de-DE" dirty="0" smtClean="0">
                <a:latin typeface="Helvetica Neue"/>
                <a:cs typeface="Helvetica Neue"/>
              </a:rPr>
              <a:t> </a:t>
            </a:r>
            <a:r>
              <a:rPr lang="de-DE" dirty="0" err="1" smtClean="0">
                <a:latin typeface="Helvetica Neue"/>
                <a:cs typeface="Helvetica Neue"/>
              </a:rPr>
              <a:t>Collaboration</a:t>
            </a:r>
            <a:endParaRPr lang="de-DE" dirty="0">
              <a:latin typeface="Helvetica Neue"/>
              <a:cs typeface="Helvetica Neue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ADC34-88A3-474C-A70A-101D519CFA7F}" type="slidenum">
              <a:rPr lang="en-US">
                <a:latin typeface="Helvetica Neue"/>
                <a:cs typeface="Helvetica Neue"/>
              </a:rPr>
              <a:pPr/>
              <a:t>3</a:t>
            </a:fld>
            <a:endParaRPr lang="en-US">
              <a:latin typeface="Helvetica Neue"/>
              <a:cs typeface="Helvetica Neue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cs typeface="Helvetica Neue"/>
              </a:rPr>
              <a:t>TIPP`14 - Amsterdam, June 2014 - Kay Graf</a:t>
            </a:r>
            <a:endParaRPr lang="de-DE" dirty="0">
              <a:cs typeface="Helvetica Neue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170043"/>
            <a:ext cx="6603383" cy="3701763"/>
          </a:xfrm>
          <a:prstGeom prst="rect">
            <a:avLst/>
          </a:prstGeom>
        </p:spPr>
      </p:pic>
      <p:pic>
        <p:nvPicPr>
          <p:cNvPr id="814089" name="Picture 9" descr="http://www.km3net.org/images/KM3NeT-Telescope-1.jpg"/>
          <p:cNvPicPr>
            <a:picLocks noChangeAspect="1" noChangeArrowheads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1997" y="1441298"/>
            <a:ext cx="5182003" cy="310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4090" name="Picture 10" descr="EiffelTower-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1182" y="3045788"/>
            <a:ext cx="1043636" cy="1352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3073" y="1521866"/>
            <a:ext cx="3285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Helvetica Neue"/>
                <a:cs typeface="Helvetica Neue"/>
              </a:rPr>
              <a:t>38 institutes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Helvetica Neue"/>
                <a:cs typeface="Helvetica Neue"/>
              </a:rPr>
              <a:t>3 installation sites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Helvetica Neue"/>
                <a:cs typeface="Helvetica Neue"/>
              </a:rPr>
              <a:t>starting installation of first phase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61997" y="4045927"/>
            <a:ext cx="2131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Helvetica Neue"/>
                <a:cs typeface="Helvetica Neue"/>
              </a:rPr>
              <a:t>a</a:t>
            </a:r>
            <a:r>
              <a:rPr lang="en-US" dirty="0" smtClean="0"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Helvetica Neue"/>
                <a:cs typeface="Helvetica Neue"/>
              </a:rPr>
              <a:t>rtist’s view</a:t>
            </a:r>
            <a:endParaRPr lang="en-US" dirty="0"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Helvetica Neue"/>
              <a:cs typeface="Helvetica Neu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4849" y="5461000"/>
            <a:ext cx="1012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"/>
                <a:cs typeface="Helvetica Neue"/>
              </a:rPr>
              <a:t>ANTARES</a:t>
            </a:r>
            <a:endParaRPr lang="en-US" sz="1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66218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4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651000"/>
            <a:ext cx="3512889" cy="4757737"/>
          </a:xfrm>
        </p:spPr>
        <p:txBody>
          <a:bodyPr lIns="91440" tIns="45720" rIns="91440" bIns="45720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dirty="0" smtClean="0">
                <a:latin typeface="Helvetica Neue"/>
                <a:cs typeface="Helvetica Neue"/>
              </a:rPr>
              <a:t>glass sphere (</a:t>
            </a:r>
            <a:r>
              <a:rPr lang="en-GB" sz="2400" dirty="0" smtClean="0">
                <a:latin typeface="Helvetica Neue"/>
                <a:cs typeface="Helvetica Neue"/>
              </a:rPr>
              <a:t>⌀</a:t>
            </a:r>
            <a:r>
              <a:rPr lang="en-GB" dirty="0" smtClean="0">
                <a:latin typeface="Helvetica Neue"/>
                <a:cs typeface="Helvetica Neue"/>
              </a:rPr>
              <a:t> 43 cm)</a:t>
            </a:r>
          </a:p>
          <a:p>
            <a:pPr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dirty="0" smtClean="0">
                <a:latin typeface="Helvetica Neue"/>
                <a:cs typeface="Helvetica Neue"/>
              </a:rPr>
              <a:t>31 3-inch photomultipliers</a:t>
            </a:r>
            <a:br>
              <a:rPr lang="en-GB" dirty="0" smtClean="0">
                <a:latin typeface="Helvetica Neue"/>
                <a:cs typeface="Helvetica Neue"/>
              </a:rPr>
            </a:br>
            <a:r>
              <a:rPr lang="en-GB" dirty="0" smtClean="0">
                <a:latin typeface="Helvetica Neue"/>
                <a:cs typeface="Helvetica Neue"/>
              </a:rPr>
              <a:t>(PMTs)</a:t>
            </a:r>
            <a:endParaRPr lang="en-GB" sz="1600" dirty="0" smtClean="0">
              <a:latin typeface="Helvetica Neue"/>
              <a:cs typeface="Helvetica Neue"/>
            </a:endParaRPr>
          </a:p>
          <a:p>
            <a:pPr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dirty="0" smtClean="0">
                <a:latin typeface="Helvetica Neue"/>
                <a:cs typeface="Helvetica Neue"/>
              </a:rPr>
              <a:t>electronics</a:t>
            </a:r>
          </a:p>
          <a:p>
            <a:pPr lvl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1800" dirty="0" smtClean="0">
                <a:latin typeface="Helvetica Neue"/>
                <a:cs typeface="Helvetica Neue"/>
              </a:rPr>
              <a:t>FPGA-based </a:t>
            </a:r>
            <a:r>
              <a:rPr lang="en-GB" sz="1800" dirty="0" smtClean="0">
                <a:latin typeface="Helvetica Neue"/>
                <a:cs typeface="Helvetica Neue"/>
              </a:rPr>
              <a:t>DAQ</a:t>
            </a:r>
          </a:p>
          <a:p>
            <a:pPr lvl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dirty="0" smtClean="0">
                <a:latin typeface="Helvetica Neue"/>
                <a:cs typeface="Helvetica Neue"/>
              </a:rPr>
              <a:t>“all-data-to-shore”</a:t>
            </a:r>
            <a:endParaRPr lang="en-GB" sz="1800" dirty="0" smtClean="0">
              <a:latin typeface="Helvetica Neue"/>
              <a:cs typeface="Helvetica Neue"/>
            </a:endParaRPr>
          </a:p>
          <a:p>
            <a:pPr lvl="1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1800" dirty="0" smtClean="0">
                <a:latin typeface="Helvetica Neue"/>
                <a:cs typeface="Helvetica Neue"/>
              </a:rPr>
              <a:t>digitisation </a:t>
            </a:r>
            <a:r>
              <a:rPr lang="en-GB" sz="1800" dirty="0" smtClean="0">
                <a:latin typeface="Helvetica Neue"/>
                <a:cs typeface="Helvetica Neue"/>
              </a:rPr>
              <a:t/>
            </a:r>
            <a:br>
              <a:rPr lang="en-GB" sz="1800" dirty="0" smtClean="0">
                <a:latin typeface="Helvetica Neue"/>
                <a:cs typeface="Helvetica Neue"/>
              </a:rPr>
            </a:br>
            <a:r>
              <a:rPr lang="en-GB" sz="1800" dirty="0" smtClean="0">
                <a:latin typeface="Helvetica Neue"/>
                <a:cs typeface="Helvetica Neue"/>
              </a:rPr>
              <a:t>(“time over threshold”)</a:t>
            </a:r>
          </a:p>
          <a:p>
            <a:pPr marL="698500" lvl="1" indent="-241300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dirty="0" smtClean="0">
                <a:latin typeface="Helvetica Neue"/>
                <a:cs typeface="Helvetica Neue"/>
              </a:rPr>
              <a:t>data transfer via SFP transceivers</a:t>
            </a:r>
          </a:p>
          <a:p>
            <a:pPr marL="698500" lvl="1" indent="-241300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dirty="0" smtClean="0">
                <a:latin typeface="Helvetica Neue"/>
                <a:cs typeface="Helvetica Neue"/>
              </a:rPr>
              <a:t>additional instrumentation</a:t>
            </a:r>
          </a:p>
          <a:p>
            <a:pPr marL="1149350" lvl="2" indent="-241300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1800" b="1" dirty="0" smtClean="0">
                <a:solidFill>
                  <a:srgbClr val="002554"/>
                </a:solidFill>
                <a:latin typeface="Helvetica Neue"/>
                <a:cs typeface="Helvetica Neue"/>
              </a:rPr>
              <a:t>acoustic sensor</a:t>
            </a:r>
          </a:p>
          <a:p>
            <a:pPr marL="1149350" lvl="2" indent="-241300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1800" dirty="0" smtClean="0">
                <a:latin typeface="Helvetica Neue"/>
                <a:cs typeface="Helvetica Neue"/>
              </a:rPr>
              <a:t>compass and </a:t>
            </a:r>
            <a:r>
              <a:rPr lang="en-GB" sz="1800" dirty="0" err="1" smtClean="0">
                <a:latin typeface="Helvetica Neue"/>
                <a:cs typeface="Helvetica Neue"/>
              </a:rPr>
              <a:t>tiltmeter</a:t>
            </a:r>
            <a:r>
              <a:rPr lang="en-GB" sz="1800" dirty="0">
                <a:latin typeface="Helvetica Neue"/>
                <a:cs typeface="Helvetica Neue"/>
              </a:rPr>
              <a:t> </a:t>
            </a:r>
            <a:r>
              <a:rPr lang="en-GB" sz="1800" dirty="0" smtClean="0">
                <a:latin typeface="Helvetica Neue"/>
                <a:cs typeface="Helvetica Neue"/>
              </a:rPr>
              <a:t>(AHRS)</a:t>
            </a:r>
          </a:p>
          <a:p>
            <a:pPr marL="1149350" lvl="2" indent="-241300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1800" dirty="0">
                <a:latin typeface="Helvetica Neue"/>
                <a:cs typeface="Helvetica Neue"/>
              </a:rPr>
              <a:t>optical </a:t>
            </a:r>
            <a:r>
              <a:rPr lang="en-GB" sz="1800" dirty="0" smtClean="0">
                <a:latin typeface="Helvetica Neue"/>
                <a:cs typeface="Helvetica Neue"/>
              </a:rPr>
              <a:t>emitters</a:t>
            </a:r>
          </a:p>
          <a:p>
            <a:pPr marL="1149350" lvl="2" indent="-241300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GB" sz="1800" dirty="0" smtClean="0">
                <a:latin typeface="Helvetica Neue"/>
                <a:cs typeface="Helvetica Neue"/>
              </a:rPr>
              <a:t>environment sensors </a:t>
            </a:r>
            <a:endParaRPr lang="en-GB" sz="1800" dirty="0">
              <a:latin typeface="Helvetica Neue"/>
              <a:cs typeface="Helvetica Neue"/>
            </a:endParaRP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>
                <a:cs typeface="Helvetica Neue"/>
              </a:rPr>
              <a:t>TIPP`14 - Amsterdam, June 2014 - Kay Graf</a:t>
            </a:r>
            <a:endParaRPr lang="en-GB" dirty="0">
              <a:cs typeface="Helvetica Neue"/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47043895-A6B3-AC48-A4E7-088EC3C898EF}" type="slidenum">
              <a:rPr lang="en-GB" smtClean="0">
                <a:latin typeface="Helvetica Neue"/>
                <a:cs typeface="Helvetica Neue"/>
              </a:rPr>
              <a:pPr/>
              <a:t>4</a:t>
            </a:fld>
            <a:endParaRPr lang="en-GB">
              <a:latin typeface="Helvetica Neue"/>
              <a:cs typeface="Helvetica Neue"/>
            </a:endParaRPr>
          </a:p>
        </p:txBody>
      </p:sp>
      <p:pic>
        <p:nvPicPr>
          <p:cNvPr id="828434" name="Picture 18" descr="dom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1452312"/>
            <a:ext cx="5000625" cy="510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8435" name="Picture 19" descr="dom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988887"/>
            <a:ext cx="5004048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Digital Optical Modules (DOMs)</a:t>
            </a:r>
            <a:endParaRPr lang="en-US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77649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DOM Specifications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7064" y="1651000"/>
            <a:ext cx="3541712" cy="4757737"/>
          </a:xfrm>
        </p:spPr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pressure and corrosion resistant </a:t>
            </a:r>
            <a:br>
              <a:rPr lang="en-US" dirty="0" smtClean="0">
                <a:latin typeface="Helvetica Neue"/>
                <a:cs typeface="Helvetica Neue"/>
              </a:rPr>
            </a:br>
            <a:r>
              <a:rPr lang="en-US" dirty="0" smtClean="0">
                <a:latin typeface="Helvetica Neue"/>
                <a:cs typeface="Helvetica Neue"/>
              </a:rPr>
              <a:t>(sea water up to 4 km depth)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stable operation for </a:t>
            </a:r>
            <a:br>
              <a:rPr lang="en-US" dirty="0" smtClean="0">
                <a:latin typeface="Helvetica Neue"/>
                <a:cs typeface="Helvetica Neue"/>
              </a:rPr>
            </a:br>
            <a:r>
              <a:rPr lang="en-US" dirty="0" smtClean="0">
                <a:latin typeface="Helvetica Neue"/>
                <a:cs typeface="Helvetica Neue"/>
              </a:rPr>
              <a:t>10+ years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low power (&lt;10W)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compact design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minimal “external” </a:t>
            </a:r>
            <a:br>
              <a:rPr lang="en-US" dirty="0" smtClean="0">
                <a:latin typeface="Helvetica Neue"/>
                <a:cs typeface="Helvetica Neue"/>
              </a:rPr>
            </a:br>
            <a:r>
              <a:rPr lang="en-US" dirty="0" smtClean="0">
                <a:latin typeface="Helvetica Neue"/>
                <a:cs typeface="Helvetica Neue"/>
              </a:rPr>
              <a:t>components</a:t>
            </a:r>
          </a:p>
          <a:p>
            <a:pPr marL="975" indent="0">
              <a:buNone/>
            </a:pPr>
            <a:endParaRPr lang="en-US" sz="1800" dirty="0" smtClean="0">
              <a:latin typeface="Helvetica Neue"/>
              <a:cs typeface="Helvetica Neue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>
                <a:cs typeface="Helvetica Neue"/>
              </a:rPr>
              <a:t>TIPP`14 - Amsterdam, June 2014 - Kay Graf</a:t>
            </a:r>
            <a:endParaRPr lang="de-DE">
              <a:cs typeface="Helvetica Neue"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19925F33-1AF4-FA47-9C89-6405BC280A9A}" type="slidenum">
              <a:rPr lang="en-US">
                <a:latin typeface="Helvetica Neue"/>
                <a:cs typeface="Helvetica Neue"/>
              </a:rPr>
              <a:pPr/>
              <a:t>5</a:t>
            </a:fld>
            <a:endParaRPr lang="en-US">
              <a:latin typeface="Helvetica Neue"/>
              <a:cs typeface="Helvetica Neue"/>
            </a:endParaRPr>
          </a:p>
        </p:txBody>
      </p:sp>
      <p:pic>
        <p:nvPicPr>
          <p:cNvPr id="845827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8775" y="0"/>
            <a:ext cx="50117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544486" y="4737281"/>
            <a:ext cx="2693000" cy="1070171"/>
            <a:chOff x="1622531" y="3298397"/>
            <a:chExt cx="6950293" cy="2868171"/>
          </a:xfrm>
        </p:grpSpPr>
        <p:pic>
          <p:nvPicPr>
            <p:cNvPr id="7" name="Immagine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622531" y="3298397"/>
              <a:ext cx="6950293" cy="2868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Oval 1"/>
            <p:cNvSpPr/>
            <p:nvPr/>
          </p:nvSpPr>
          <p:spPr>
            <a:xfrm>
              <a:off x="1622531" y="3298398"/>
              <a:ext cx="6950293" cy="286817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 Neue"/>
                <a:cs typeface="Helvetica Neu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4421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Acoustic </a:t>
            </a:r>
            <a:r>
              <a:rPr lang="en-US" dirty="0">
                <a:latin typeface="Helvetica Neue"/>
                <a:cs typeface="Helvetica Neue"/>
              </a:rPr>
              <a:t>Positioning </a:t>
            </a:r>
            <a:r>
              <a:rPr lang="en-US" dirty="0" smtClean="0">
                <a:latin typeface="Helvetica Neue"/>
                <a:cs typeface="Helvetica Neue"/>
              </a:rPr>
              <a:t>System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>
              <a:cs typeface="Helvetica Neue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08695" y="2297240"/>
            <a:ext cx="9525501" cy="4202466"/>
            <a:chOff x="-789046" y="1739603"/>
            <a:chExt cx="9525501" cy="4202466"/>
          </a:xfrm>
        </p:grpSpPr>
        <p:sp>
          <p:nvSpPr>
            <p:cNvPr id="3" name="Parallelogram 2"/>
            <p:cNvSpPr/>
            <p:nvPr/>
          </p:nvSpPr>
          <p:spPr>
            <a:xfrm rot="20100084" flipH="1">
              <a:off x="432038" y="2633400"/>
              <a:ext cx="8095267" cy="3003951"/>
            </a:xfrm>
            <a:prstGeom prst="parallelogram">
              <a:avLst>
                <a:gd name="adj" fmla="val 58592"/>
              </a:avLst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000000"/>
                  </a:solidFill>
                </a:ln>
                <a:latin typeface="Helvetica Neue"/>
                <a:cs typeface="Helvetica Neue"/>
              </a:endParaRPr>
            </a:p>
          </p:txBody>
        </p:sp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1054287" y="2188623"/>
              <a:ext cx="7682168" cy="3753446"/>
              <a:chOff x="-110938" y="954477"/>
              <a:chExt cx="10158090" cy="4682311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969270" y="4890416"/>
                <a:ext cx="178238" cy="1782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 Neue"/>
                  <a:cs typeface="Helvetica Neue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2031675" y="5458550"/>
                <a:ext cx="178238" cy="1782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 Neue"/>
                  <a:cs typeface="Helvetica Neue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6915006" y="954477"/>
                <a:ext cx="178238" cy="1782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 Neue"/>
                  <a:cs typeface="Helvetica Neue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343229" y="3820986"/>
                <a:ext cx="178238" cy="1782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etica Neue"/>
                  <a:cs typeface="Helvetica Neue"/>
                </a:endParaRPr>
              </a:p>
            </p:txBody>
          </p:sp>
          <p:cxnSp>
            <p:nvCxnSpPr>
              <p:cNvPr id="21" name="Straight Arrow Connector 20"/>
              <p:cNvCxnSpPr>
                <a:endCxn id="17" idx="7"/>
              </p:cNvCxnSpPr>
              <p:nvPr/>
            </p:nvCxnSpPr>
            <p:spPr>
              <a:xfrm flipH="1">
                <a:off x="1121405" y="2682726"/>
                <a:ext cx="1219802" cy="2233793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 w="med" len="lg"/>
                <a:tailEnd type="non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endCxn id="20" idx="1"/>
              </p:cNvCxnSpPr>
              <p:nvPr/>
            </p:nvCxnSpPr>
            <p:spPr>
              <a:xfrm>
                <a:off x="2667030" y="2657846"/>
                <a:ext cx="3702301" cy="11892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 w="med" len="lg"/>
                <a:tailEnd type="non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endCxn id="19" idx="2"/>
              </p:cNvCxnSpPr>
              <p:nvPr/>
            </p:nvCxnSpPr>
            <p:spPr>
              <a:xfrm flipV="1">
                <a:off x="2667030" y="1043596"/>
                <a:ext cx="4247976" cy="147246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 w="med" len="lg"/>
                <a:tailEnd type="non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flipH="1">
                <a:off x="6521467" y="1225389"/>
                <a:ext cx="482658" cy="251761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ysDash"/>
                <a:headEnd type="arrow" w="med" len="lg"/>
                <a:tailEnd type="arrow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>
                <a:off x="2306193" y="4043784"/>
                <a:ext cx="3955066" cy="150388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ysDash"/>
                <a:headEnd type="arrow" w="med" len="lg"/>
                <a:tailEnd type="arrow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1147508" y="5068654"/>
                <a:ext cx="791031" cy="47901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ysDash"/>
                <a:headEnd type="arrow" w="med" len="lg"/>
                <a:tailEnd type="arrow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V="1">
                <a:off x="1247795" y="3999224"/>
                <a:ext cx="4902053" cy="98031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ysDash"/>
                <a:headEnd type="arrow" w="med" len="lg"/>
                <a:tailEnd type="arrow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3159896" y="1161148"/>
                <a:ext cx="2803457" cy="499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  <a:latin typeface="Helvetica Neue"/>
                    <a:cs typeface="Helvetica Neue"/>
                  </a:rPr>
                  <a:t>d</a:t>
                </a:r>
                <a:r>
                  <a:rPr lang="en-US" sz="2000" dirty="0" smtClean="0"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  <a:latin typeface="Helvetica Neue"/>
                    <a:cs typeface="Helvetica Neue"/>
                  </a:rPr>
                  <a:t>etection unit</a:t>
                </a:r>
                <a:endParaRPr lang="en-US" sz="2000" dirty="0"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  <a:latin typeface="Helvetica Neue"/>
                  <a:cs typeface="Helvetica Neue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-110938" y="2212353"/>
                <a:ext cx="2283912" cy="499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  <a:latin typeface="Helvetica Neue"/>
                    <a:cs typeface="Helvetica Neue"/>
                  </a:rPr>
                  <a:t>r</a:t>
                </a:r>
                <a:r>
                  <a:rPr lang="en-US" sz="2000" dirty="0" smtClean="0"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  <a:latin typeface="Helvetica Neue"/>
                    <a:cs typeface="Helvetica Neue"/>
                  </a:rPr>
                  <a:t>eceiver</a:t>
                </a:r>
                <a:endParaRPr lang="en-US" sz="2000" dirty="0"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  <a:latin typeface="Helvetica Neue"/>
                  <a:cs typeface="Helvetica Neue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389490" y="4368170"/>
                <a:ext cx="3657662" cy="883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  <a:latin typeface="Helvetica Neue"/>
                    <a:cs typeface="Helvetica Neue"/>
                  </a:rPr>
                  <a:t>acoustic</a:t>
                </a:r>
                <a:br>
                  <a:rPr lang="en-US" sz="2000" dirty="0" smtClean="0"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  <a:latin typeface="Helvetica Neue"/>
                    <a:cs typeface="Helvetica Neue"/>
                  </a:rPr>
                </a:br>
                <a:r>
                  <a:rPr lang="en-US" sz="2000" dirty="0" smtClean="0"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  <a:latin typeface="Helvetica Neue"/>
                    <a:cs typeface="Helvetica Neue"/>
                  </a:rPr>
                  <a:t>transceiver</a:t>
                </a:r>
                <a:endParaRPr lang="en-US" sz="2000" dirty="0"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  <a:latin typeface="Helvetica Neue"/>
                  <a:cs typeface="Helvetica Neue"/>
                </a:endParaRPr>
              </a:p>
            </p:txBody>
          </p:sp>
        </p:grpSp>
        <p:graphicFrame>
          <p:nvGraphicFramePr>
            <p:cNvPr id="33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23417977"/>
                </p:ext>
              </p:extLst>
            </p:nvPr>
          </p:nvGraphicFramePr>
          <p:xfrm>
            <a:off x="-789046" y="3633441"/>
            <a:ext cx="2949427" cy="12207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0" name="Equation" r:id="rId3" imgW="1397000" imgH="546100" progId="Equation.3">
                    <p:embed/>
                  </p:oleObj>
                </mc:Choice>
                <mc:Fallback>
                  <p:oleObj name="Equation" r:id="rId3" imgW="1397000" imgH="546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789046" y="3633441"/>
                          <a:ext cx="2949427" cy="122076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4" name="Straight Connector 43"/>
            <p:cNvCxnSpPr/>
            <p:nvPr/>
          </p:nvCxnSpPr>
          <p:spPr>
            <a:xfrm>
              <a:off x="6098244" y="4670267"/>
              <a:ext cx="269490" cy="310073"/>
            </a:xfrm>
            <a:prstGeom prst="line">
              <a:avLst/>
            </a:prstGeom>
            <a:ln w="38100">
              <a:solidFill>
                <a:srgbClr val="002554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2187764" y="3440427"/>
              <a:ext cx="720984" cy="37640"/>
            </a:xfrm>
            <a:prstGeom prst="line">
              <a:avLst/>
            </a:prstGeom>
            <a:ln w="38100">
              <a:solidFill>
                <a:srgbClr val="002554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3062845" y="2685375"/>
              <a:ext cx="465046" cy="332323"/>
            </a:xfrm>
            <a:prstGeom prst="line">
              <a:avLst/>
            </a:prstGeom>
            <a:ln w="38100">
              <a:solidFill>
                <a:srgbClr val="002554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 descr="KM3NeT-String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1847" y="1739603"/>
              <a:ext cx="107798" cy="1606484"/>
            </a:xfrm>
            <a:prstGeom prst="rect">
              <a:avLst/>
            </a:prstGeom>
          </p:spPr>
        </p:pic>
        <p:pic>
          <p:nvPicPr>
            <p:cNvPr id="35" name="Picture 34" descr="KM3NeT-String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9617" y="3152855"/>
              <a:ext cx="107798" cy="1606484"/>
            </a:xfrm>
            <a:prstGeom prst="rect">
              <a:avLst/>
            </a:prstGeom>
          </p:spPr>
        </p:pic>
        <p:pic>
          <p:nvPicPr>
            <p:cNvPr id="36" name="Picture 35" descr="KM3NeT-String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8852" y="3083585"/>
              <a:ext cx="107798" cy="1606484"/>
            </a:xfrm>
            <a:prstGeom prst="rect">
              <a:avLst/>
            </a:prstGeom>
          </p:spPr>
        </p:pic>
        <p:cxnSp>
          <p:nvCxnSpPr>
            <p:cNvPr id="37" name="Straight Arrow Connector 36"/>
            <p:cNvCxnSpPr>
              <a:endCxn id="18" idx="0"/>
            </p:cNvCxnSpPr>
            <p:nvPr/>
          </p:nvCxnSpPr>
          <p:spPr>
            <a:xfrm flipH="1">
              <a:off x="2742055" y="3587992"/>
              <a:ext cx="289896" cy="221119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lg"/>
              <a:tailEnd type="non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2972745" y="3440427"/>
              <a:ext cx="113655" cy="1136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 Neue"/>
                <a:cs typeface="Helvetica Neue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8D1606-B9C1-D44E-A2C4-3729A0CF2AE9}" type="slidenum">
              <a:rPr lang="de-DE" smtClean="0">
                <a:latin typeface="Helvetica Neue"/>
                <a:cs typeface="Helvetica Neue"/>
              </a:rPr>
              <a:pPr>
                <a:defRPr/>
              </a:pPr>
              <a:t>6</a:t>
            </a:fld>
            <a:endParaRPr lang="de-DE">
              <a:latin typeface="Helvetica Neue"/>
              <a:cs typeface="Helvetica Neu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3463" y="1813642"/>
            <a:ext cx="6839600" cy="144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000" dirty="0">
                <a:latin typeface="Helvetica Neue"/>
                <a:cs typeface="Helvetica Neue"/>
              </a:rPr>
              <a:t>detection units not </a:t>
            </a:r>
            <a:r>
              <a:rPr lang="en-US" sz="2000" dirty="0" smtClean="0">
                <a:latin typeface="Helvetica Neue"/>
                <a:cs typeface="Helvetica Neue"/>
              </a:rPr>
              <a:t>rigid, bending in sea current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000" dirty="0" smtClean="0">
                <a:latin typeface="Helvetica Neue"/>
                <a:cs typeface="Helvetica Neue"/>
              </a:rPr>
              <a:t>monitoring of position with ~10 cm accuracy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Helvetica Neue"/>
                <a:cs typeface="Helvetica Neue"/>
              </a:rPr>
              <a:t>⇒ acoustic positioning system 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Helvetica Neue"/>
                <a:cs typeface="Helvetica Neue"/>
              </a:rPr>
              <a:t>⇒ acoustic sensor in DOM</a:t>
            </a:r>
            <a:endParaRPr lang="en-US" sz="2000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411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/>
                <a:cs typeface="Helvetica Neue"/>
              </a:rPr>
              <a:t>Basic </a:t>
            </a:r>
            <a:r>
              <a:rPr lang="en-US" dirty="0" smtClean="0">
                <a:latin typeface="Helvetica Neue"/>
                <a:cs typeface="Helvetica Neue"/>
              </a:rPr>
              <a:t>Concept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>
              <a:cs typeface="Helvetica Neue"/>
            </a:endParaRPr>
          </a:p>
        </p:txBody>
      </p:sp>
      <p:pic>
        <p:nvPicPr>
          <p:cNvPr id="7" name="Picture 6" descr="P1030362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1991" y="2915033"/>
            <a:ext cx="2302009" cy="3109708"/>
          </a:xfrm>
          <a:prstGeom prst="rect">
            <a:avLst/>
          </a:prstGeom>
        </p:spPr>
      </p:pic>
      <p:pic>
        <p:nvPicPr>
          <p:cNvPr id="8" name="Picture 7" descr="piezo_in_dome-snip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915033"/>
            <a:ext cx="7072813" cy="310970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27063" y="1655030"/>
            <a:ext cx="8302048" cy="4524375"/>
          </a:xfrm>
        </p:spPr>
        <p:txBody>
          <a:bodyPr/>
          <a:lstStyle/>
          <a:p>
            <a:pPr marL="0" indent="0">
              <a:lnSpc>
                <a:spcPts val="2455"/>
              </a:lnSpc>
              <a:buNone/>
            </a:pPr>
            <a:r>
              <a:rPr lang="en-US" dirty="0">
                <a:latin typeface="Helvetica Neue"/>
                <a:cs typeface="Helvetica Neue"/>
              </a:rPr>
              <a:t>Integration of </a:t>
            </a:r>
            <a:r>
              <a:rPr lang="en-US" dirty="0" smtClean="0">
                <a:latin typeface="Helvetica Neue"/>
                <a:cs typeface="Helvetica Neue"/>
              </a:rPr>
              <a:t>acoustic </a:t>
            </a:r>
            <a:r>
              <a:rPr lang="en-US" dirty="0">
                <a:latin typeface="Helvetica Neue"/>
                <a:cs typeface="Helvetica Neue"/>
              </a:rPr>
              <a:t>sensor(s) in DOMs </a:t>
            </a:r>
          </a:p>
          <a:p>
            <a:pPr marL="0" indent="0">
              <a:lnSpc>
                <a:spcPts val="2455"/>
              </a:lnSpc>
              <a:buNone/>
            </a:pPr>
            <a:r>
              <a:rPr lang="en-US" dirty="0">
                <a:latin typeface="Helvetica Neue"/>
                <a:cs typeface="Helvetica Neue"/>
              </a:rPr>
              <a:t>⇒ compact, low-cost integrated acoustic sensors needed</a:t>
            </a:r>
          </a:p>
          <a:p>
            <a:pPr marL="0" indent="0">
              <a:lnSpc>
                <a:spcPts val="2455"/>
              </a:lnSpc>
              <a:buNone/>
            </a:pPr>
            <a:r>
              <a:rPr lang="en-US" dirty="0">
                <a:latin typeface="Helvetica Neue"/>
                <a:cs typeface="Helvetica Neue"/>
              </a:rPr>
              <a:t>⇒ main challenge: electromagnetic interference from photomultipliers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82668" y="6032981"/>
            <a:ext cx="3548045" cy="327170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pPr algn="ctr"/>
            <a:r>
              <a:rPr lang="en-US" sz="1600" dirty="0">
                <a:latin typeface="Helvetica Neue"/>
                <a:cs typeface="Helvetica Neue"/>
              </a:rPr>
              <a:t>Reference: www.km3net.org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8D1606-B9C1-D44E-A2C4-3729A0CF2AE9}" type="slidenum">
              <a:rPr lang="de-DE" smtClean="0">
                <a:latin typeface="Helvetica Neue"/>
                <a:cs typeface="Helvetica Neue"/>
              </a:rPr>
              <a:pPr>
                <a:defRPr/>
              </a:pPr>
              <a:t>7</a:t>
            </a:fld>
            <a:endParaRPr lang="de-DE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5672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Acoustic Sensor Design Steps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000" smtClean="0">
                <a:solidFill>
                  <a:srgbClr val="969696"/>
                </a:solidFill>
                <a:latin typeface="Helvetica Neue"/>
                <a:cs typeface="Helvetica Neue"/>
              </a:rPr>
              <a:t>TIPP`14 - Amsterdam, June 2014 - Kay Graf</a:t>
            </a:r>
            <a:endParaRPr lang="de-DE" sz="1000" dirty="0">
              <a:solidFill>
                <a:srgbClr val="969696"/>
              </a:solidFill>
              <a:latin typeface="Helvetica Neue"/>
              <a:cs typeface="Helvetica Neue"/>
            </a:endParaRP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1CDE47-BDEC-2B43-A634-E02C83D71827}" type="slidenum">
              <a:rPr lang="de-DE" sz="1000">
                <a:solidFill>
                  <a:srgbClr val="969696"/>
                </a:solidFill>
                <a:latin typeface="Helvetica Neue"/>
                <a:cs typeface="Helvetica Neue"/>
              </a:rPr>
              <a:pPr eaLnBrk="1" hangingPunct="1"/>
              <a:t>8</a:t>
            </a:fld>
            <a:endParaRPr lang="de-DE" sz="1000">
              <a:solidFill>
                <a:srgbClr val="969696"/>
              </a:solidFill>
              <a:latin typeface="Helvetica Neue"/>
              <a:cs typeface="Helvetica Neue"/>
            </a:endParaRPr>
          </a:p>
        </p:txBody>
      </p: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7797800" y="4826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>
              <a:latin typeface="Helvetica Neue"/>
              <a:cs typeface="Helvetica Neue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558129" y="2270875"/>
            <a:ext cx="1154545" cy="719440"/>
            <a:chOff x="912091" y="2239818"/>
            <a:chExt cx="1154545" cy="719440"/>
          </a:xfrm>
        </p:grpSpPr>
        <p:sp>
          <p:nvSpPr>
            <p:cNvPr id="3" name="Rectangle 2"/>
            <p:cNvSpPr/>
            <p:nvPr/>
          </p:nvSpPr>
          <p:spPr>
            <a:xfrm>
              <a:off x="912091" y="2239818"/>
              <a:ext cx="1154545" cy="715818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Helvetica Neue"/>
                <a:cs typeface="Helvetica Neue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58279" y="2251372"/>
              <a:ext cx="10737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sensor</a:t>
              </a:r>
            </a:p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head</a:t>
              </a:r>
              <a:endParaRPr lang="en-US" sz="2000" dirty="0">
                <a:solidFill>
                  <a:srgbClr val="FFFFFF"/>
                </a:solidFill>
                <a:latin typeface="Helvetica Neue"/>
                <a:cs typeface="Helvetica Neue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26737" y="2270875"/>
            <a:ext cx="1209951" cy="719440"/>
            <a:chOff x="891324" y="3200368"/>
            <a:chExt cx="1209951" cy="719440"/>
          </a:xfrm>
        </p:grpSpPr>
        <p:sp>
          <p:nvSpPr>
            <p:cNvPr id="10" name="Rectangle 9"/>
            <p:cNvSpPr/>
            <p:nvPr/>
          </p:nvSpPr>
          <p:spPr>
            <a:xfrm>
              <a:off x="914406" y="3200368"/>
              <a:ext cx="1154545" cy="715818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Helvetica Neue"/>
                <a:cs typeface="Helvetica Neue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91324" y="3211922"/>
              <a:ext cx="120995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FF"/>
                  </a:solidFill>
                  <a:latin typeface="Helvetica Neue"/>
                  <a:cs typeface="Helvetica Neue"/>
                </a:rPr>
                <a:t>m</a:t>
              </a:r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ain amplifier</a:t>
              </a:r>
              <a:endParaRPr lang="en-US" sz="2000" dirty="0">
                <a:solidFill>
                  <a:srgbClr val="FFFFFF"/>
                </a:solidFill>
                <a:latin typeface="Helvetica Neue"/>
                <a:cs typeface="Helvetica Neue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527632" y="2270875"/>
            <a:ext cx="1154545" cy="715818"/>
            <a:chOff x="914406" y="4193238"/>
            <a:chExt cx="1154545" cy="715818"/>
          </a:xfrm>
        </p:grpSpPr>
        <p:sp>
          <p:nvSpPr>
            <p:cNvPr id="11" name="Rectangle 10"/>
            <p:cNvSpPr/>
            <p:nvPr/>
          </p:nvSpPr>
          <p:spPr>
            <a:xfrm>
              <a:off x="914406" y="4193238"/>
              <a:ext cx="1154545" cy="715818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Helvetica Neue"/>
                <a:cs typeface="Helvetica Neue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60594" y="4343332"/>
              <a:ext cx="10737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ADC</a:t>
              </a:r>
              <a:endParaRPr lang="en-US" sz="2000" dirty="0">
                <a:solidFill>
                  <a:srgbClr val="FFFFFF"/>
                </a:solidFill>
                <a:latin typeface="Helvetica Neue"/>
                <a:cs typeface="Helvetica Neue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037200" y="2270840"/>
            <a:ext cx="1154545" cy="730985"/>
            <a:chOff x="914406" y="5266923"/>
            <a:chExt cx="1154545" cy="730985"/>
          </a:xfrm>
        </p:grpSpPr>
        <p:sp>
          <p:nvSpPr>
            <p:cNvPr id="12" name="Rectangle 11"/>
            <p:cNvSpPr/>
            <p:nvPr/>
          </p:nvSpPr>
          <p:spPr>
            <a:xfrm>
              <a:off x="914406" y="5266923"/>
              <a:ext cx="1154545" cy="715818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Helvetica Neue"/>
                <a:cs typeface="Helvetica Neue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60594" y="5290022"/>
              <a:ext cx="10737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DAQ</a:t>
              </a:r>
            </a:p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(FPGA)</a:t>
              </a:r>
              <a:endParaRPr lang="en-US" sz="2000" dirty="0">
                <a:solidFill>
                  <a:srgbClr val="FFFFFF"/>
                </a:solidFill>
                <a:latin typeface="Helvetica Neue"/>
                <a:cs typeface="Helvetica Neue"/>
              </a:endParaRPr>
            </a:p>
          </p:txBody>
        </p:sp>
      </p:grpSp>
      <p:cxnSp>
        <p:nvCxnSpPr>
          <p:cNvPr id="16" name="Straight Arrow Connector 15"/>
          <p:cNvCxnSpPr>
            <a:stCxn id="3" idx="3"/>
            <a:endCxn id="10" idx="1"/>
          </p:cNvCxnSpPr>
          <p:nvPr/>
        </p:nvCxnSpPr>
        <p:spPr>
          <a:xfrm>
            <a:off x="3712674" y="2628784"/>
            <a:ext cx="337145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190508" y="2631100"/>
            <a:ext cx="350931" cy="5272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1" idx="3"/>
          </p:cNvCxnSpPr>
          <p:nvPr/>
        </p:nvCxnSpPr>
        <p:spPr>
          <a:xfrm>
            <a:off x="6682177" y="2628784"/>
            <a:ext cx="383202" cy="2315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04110" y="2944096"/>
            <a:ext cx="162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latin typeface="Helvetica Neue"/>
                <a:cs typeface="Helvetica Neue"/>
              </a:rPr>
              <a:t>p</a:t>
            </a:r>
            <a:r>
              <a:rPr lang="en-US" sz="2000" dirty="0" err="1" smtClean="0">
                <a:latin typeface="Helvetica Neue"/>
                <a:cs typeface="Helvetica Neue"/>
              </a:rPr>
              <a:t>iezo</a:t>
            </a:r>
            <a:r>
              <a:rPr lang="en-US" sz="2000" dirty="0" smtClean="0">
                <a:latin typeface="Helvetica Neue"/>
                <a:cs typeface="Helvetica Neue"/>
              </a:rPr>
              <a:t> + preamplifier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61095" y="2946411"/>
            <a:ext cx="1821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Helvetica Neue"/>
                <a:cs typeface="Helvetica Neue"/>
              </a:rPr>
              <a:t>m</a:t>
            </a:r>
            <a:r>
              <a:rPr lang="en-US" sz="2000" dirty="0" smtClean="0">
                <a:latin typeface="Helvetica Neue"/>
                <a:cs typeface="Helvetica Neue"/>
              </a:rPr>
              <a:t>ain amplifier + filter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42" name="Left Brace 41"/>
          <p:cNvSpPr/>
          <p:nvPr/>
        </p:nvSpPr>
        <p:spPr>
          <a:xfrm rot="5400000">
            <a:off x="5180106" y="772364"/>
            <a:ext cx="367095" cy="2863268"/>
          </a:xfrm>
          <a:prstGeom prst="leftBrace">
            <a:avLst>
              <a:gd name="adj1" fmla="val 28307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Helvetica Neue"/>
              <a:cs typeface="Helvetica Neue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4038204" y="4616825"/>
            <a:ext cx="1154545" cy="719440"/>
            <a:chOff x="912091" y="2239818"/>
            <a:chExt cx="1154545" cy="719440"/>
          </a:xfrm>
        </p:grpSpPr>
        <p:sp>
          <p:nvSpPr>
            <p:cNvPr id="53" name="Rectangle 52"/>
            <p:cNvSpPr/>
            <p:nvPr/>
          </p:nvSpPr>
          <p:spPr>
            <a:xfrm>
              <a:off x="912091" y="2239818"/>
              <a:ext cx="1154545" cy="715818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Helvetica Neue"/>
                <a:cs typeface="Helvetica Neue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58279" y="2251372"/>
              <a:ext cx="10737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sensor</a:t>
              </a:r>
            </a:p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head</a:t>
              </a:r>
              <a:endParaRPr lang="en-US" sz="2000" dirty="0">
                <a:solidFill>
                  <a:srgbClr val="FFFFFF"/>
                </a:solidFill>
                <a:latin typeface="Helvetica Neue"/>
                <a:cs typeface="Helvetica Neue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039515" y="4616790"/>
            <a:ext cx="1154545" cy="730985"/>
            <a:chOff x="914406" y="5266923"/>
            <a:chExt cx="1154545" cy="730985"/>
          </a:xfrm>
        </p:grpSpPr>
        <p:sp>
          <p:nvSpPr>
            <p:cNvPr id="62" name="Rectangle 61"/>
            <p:cNvSpPr/>
            <p:nvPr/>
          </p:nvSpPr>
          <p:spPr>
            <a:xfrm>
              <a:off x="914406" y="5266923"/>
              <a:ext cx="1154545" cy="715818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Helvetica Neue"/>
                <a:cs typeface="Helvetica Neue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960594" y="5290022"/>
              <a:ext cx="10737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DAQ</a:t>
              </a:r>
            </a:p>
            <a:p>
              <a:pPr algn="ctr"/>
              <a:r>
                <a:rPr lang="en-US" sz="2000" dirty="0" smtClean="0">
                  <a:solidFill>
                    <a:srgbClr val="FFFFFF"/>
                  </a:solidFill>
                  <a:latin typeface="Helvetica Neue"/>
                  <a:cs typeface="Helvetica Neue"/>
                </a:rPr>
                <a:t>(FPGA)</a:t>
              </a:r>
              <a:endParaRPr lang="en-US" sz="2000" dirty="0">
                <a:solidFill>
                  <a:srgbClr val="FFFFFF"/>
                </a:solidFill>
                <a:latin typeface="Helvetica Neue"/>
                <a:cs typeface="Helvetica Neue"/>
              </a:endParaRPr>
            </a:p>
          </p:txBody>
        </p:sp>
      </p:grpSp>
      <p:cxnSp>
        <p:nvCxnSpPr>
          <p:cNvPr id="64" name="Straight Arrow Connector 63"/>
          <p:cNvCxnSpPr>
            <a:stCxn id="53" idx="3"/>
            <a:endCxn id="62" idx="1"/>
          </p:cNvCxnSpPr>
          <p:nvPr/>
        </p:nvCxnSpPr>
        <p:spPr>
          <a:xfrm flipV="1">
            <a:off x="5192749" y="4974699"/>
            <a:ext cx="1846766" cy="35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Left Brace 70"/>
          <p:cNvSpPr/>
          <p:nvPr/>
        </p:nvSpPr>
        <p:spPr>
          <a:xfrm rot="16200000">
            <a:off x="4429649" y="1966124"/>
            <a:ext cx="367095" cy="4364181"/>
          </a:xfrm>
          <a:prstGeom prst="leftBrace">
            <a:avLst>
              <a:gd name="adj1" fmla="val 28307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Helvetica Neue"/>
              <a:cs typeface="Helvetica Neue"/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8194060" y="2634057"/>
            <a:ext cx="383202" cy="2315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8196375" y="4972384"/>
            <a:ext cx="383202" cy="2315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67378" y="2139858"/>
            <a:ext cx="1582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prototype:</a:t>
            </a:r>
          </a:p>
          <a:p>
            <a:r>
              <a:rPr lang="en-US" sz="2000" dirty="0" smtClean="0">
                <a:latin typeface="Helvetica Neue"/>
                <a:cs typeface="Helvetica Neue"/>
              </a:rPr>
              <a:t>analogue</a:t>
            </a:r>
            <a:r>
              <a:rPr lang="en-US" sz="2000" dirty="0">
                <a:latin typeface="Helvetica Neue"/>
                <a:cs typeface="Helvetica Neue"/>
              </a:rPr>
              <a:t> </a:t>
            </a:r>
            <a:r>
              <a:rPr lang="en-US" sz="2000" dirty="0" smtClean="0">
                <a:latin typeface="Helvetica Neue"/>
                <a:cs typeface="Helvetica Neue"/>
              </a:rPr>
              <a:t/>
            </a:r>
            <a:br>
              <a:rPr lang="en-US" sz="2000" dirty="0" smtClean="0">
                <a:latin typeface="Helvetica Neue"/>
                <a:cs typeface="Helvetica Neue"/>
              </a:rPr>
            </a:br>
            <a:r>
              <a:rPr lang="en-US" sz="2000" dirty="0" smtClean="0">
                <a:latin typeface="Helvetica Neue"/>
                <a:cs typeface="Helvetica Neue"/>
              </a:rPr>
              <a:t>sensor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67378" y="4489004"/>
            <a:ext cx="22167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final design for KM3NeT:</a:t>
            </a:r>
          </a:p>
          <a:p>
            <a:r>
              <a:rPr lang="en-US" sz="2000" dirty="0" smtClean="0">
                <a:latin typeface="Helvetica Neue"/>
                <a:cs typeface="Helvetica Neue"/>
              </a:rPr>
              <a:t>digital sensor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22244" y="3244346"/>
            <a:ext cx="133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all data </a:t>
            </a:r>
            <a:br>
              <a:rPr lang="en-US" sz="2000" dirty="0" smtClean="0">
                <a:latin typeface="Helvetica Neue"/>
                <a:cs typeface="Helvetica Neue"/>
              </a:rPr>
            </a:br>
            <a:r>
              <a:rPr lang="en-US" sz="2000" dirty="0" smtClean="0">
                <a:latin typeface="Helvetica Neue"/>
                <a:cs typeface="Helvetica Neue"/>
              </a:rPr>
              <a:t>to </a:t>
            </a:r>
            <a:r>
              <a:rPr lang="en-US" sz="2000" dirty="0" smtClean="0">
                <a:latin typeface="Helvetica Neue"/>
                <a:cs typeface="Helvetica Neue"/>
              </a:rPr>
              <a:t>shore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1336" y="5660923"/>
            <a:ext cx="8191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⇒ on shore: data processing in computer farm 	</a:t>
            </a:r>
            <a:br>
              <a:rPr lang="en-US" sz="2000" dirty="0" smtClean="0">
                <a:latin typeface="Helvetica Neue"/>
                <a:cs typeface="Helvetica Neue"/>
              </a:rPr>
            </a:br>
            <a:r>
              <a:rPr lang="en-US" sz="2000" dirty="0" smtClean="0">
                <a:latin typeface="Helvetica Neue"/>
                <a:cs typeface="Helvetica Neue"/>
              </a:rPr>
              <a:t>     (filtering, time of arrival, position calculation</a:t>
            </a:r>
            <a:r>
              <a:rPr lang="en-US" sz="2000" dirty="0">
                <a:latin typeface="Helvetica Neue"/>
                <a:cs typeface="Helvetica Neue"/>
              </a:rPr>
              <a:t>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195093" y="1638482"/>
            <a:ext cx="2336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Helvetica Neue"/>
                <a:cs typeface="Helvetica Neue"/>
              </a:rPr>
              <a:t>additional boards</a:t>
            </a:r>
            <a:endParaRPr lang="en-US" sz="2000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29407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ANTARES_schematic.pd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494" r="-16494"/>
          <a:stretch>
            <a:fillRect/>
          </a:stretch>
        </p:blipFill>
        <p:spPr>
          <a:xfrm>
            <a:off x="-972936" y="1835774"/>
            <a:ext cx="8135937" cy="4757737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3499" y="859390"/>
            <a:ext cx="3000502" cy="24660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08346" y="1914675"/>
            <a:ext cx="1012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"/>
                <a:cs typeface="Helvetica Neue"/>
              </a:rPr>
              <a:t>ANTARES</a:t>
            </a:r>
            <a:endParaRPr lang="en-US" sz="1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 Neue"/>
                <a:cs typeface="Helvetica Neue"/>
              </a:rPr>
              <a:t>ANTARES </a:t>
            </a:r>
            <a:r>
              <a:rPr lang="de-DE" dirty="0" err="1" smtClean="0">
                <a:latin typeface="Helvetica Neue"/>
                <a:cs typeface="Helvetica Neue"/>
              </a:rPr>
              <a:t>Detector</a:t>
            </a:r>
            <a:endParaRPr lang="de-DE" dirty="0">
              <a:latin typeface="Helvetica Neue"/>
              <a:cs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cs typeface="Helvetica Neue"/>
              </a:rPr>
              <a:t>TIPP`14 - Amsterdam, June 2014 - Kay Graf</a:t>
            </a:r>
            <a:endParaRPr lang="de-DE" dirty="0">
              <a:cs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E107DB-8484-5349-A1D3-059C0416D480}" type="slidenum">
              <a:rPr lang="en-US" smtClean="0">
                <a:latin typeface="Helvetica Neue"/>
                <a:cs typeface="Helvetica Neue"/>
              </a:rPr>
              <a:t>9</a:t>
            </a:fld>
            <a:endParaRPr lang="en-US">
              <a:latin typeface="Helvetica Neue"/>
              <a:cs typeface="Helvetica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610" y="4851400"/>
            <a:ext cx="2294593" cy="171449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4521410" y="5041900"/>
            <a:ext cx="1073370" cy="647700"/>
          </a:xfrm>
          <a:prstGeom prst="straightConnector1">
            <a:avLst/>
          </a:prstGeom>
          <a:ln>
            <a:solidFill>
              <a:srgbClr val="8B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677610" y="6104234"/>
            <a:ext cx="1513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Helvetica Neue"/>
                <a:cs typeface="Helvetica Neue"/>
              </a:rPr>
              <a:t>prototype</a:t>
            </a:r>
            <a:endParaRPr lang="en-US" dirty="0"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009457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M3NeT_CD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3366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KM3NeT_CD.potx</Template>
  <TotalTime>63283</TotalTime>
  <Words>1005</Words>
  <Application>Microsoft Macintosh PowerPoint</Application>
  <PresentationFormat>On-screen Show (4:3)</PresentationFormat>
  <Paragraphs>275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KM3NeT_CD</vt:lpstr>
      <vt:lpstr>Equation</vt:lpstr>
      <vt:lpstr>PowerPoint Presentation</vt:lpstr>
      <vt:lpstr>What is KM3NeT?</vt:lpstr>
      <vt:lpstr>KM3NeT: Detector and Collaboration</vt:lpstr>
      <vt:lpstr>Digital Optical Modules (DOMs)</vt:lpstr>
      <vt:lpstr>DOM Specifications</vt:lpstr>
      <vt:lpstr>Acoustic Positioning System</vt:lpstr>
      <vt:lpstr>Basic Concept</vt:lpstr>
      <vt:lpstr>Acoustic Sensor Design Steps</vt:lpstr>
      <vt:lpstr>ANTARES Detector</vt:lpstr>
      <vt:lpstr>Prototype Tests in ANTARES</vt:lpstr>
      <vt:lpstr>Laboratory Measurements</vt:lpstr>
      <vt:lpstr>Comparison: Performance in Lab and Sea</vt:lpstr>
      <vt:lpstr>Acoustic Data from Prototype</vt:lpstr>
      <vt:lpstr>Digital Sensors</vt:lpstr>
      <vt:lpstr>Digital Sensor Characteristics</vt:lpstr>
      <vt:lpstr>Laboratory Measurements</vt:lpstr>
      <vt:lpstr>Laboratory Measurements</vt:lpstr>
      <vt:lpstr>Laboratory Measurements</vt:lpstr>
      <vt:lpstr>Next Steps and Additional Possibilities </vt:lpstr>
      <vt:lpstr>Summary and Conclusion</vt:lpstr>
      <vt:lpstr>Detection Units (DUs)</vt:lpstr>
    </vt:vector>
  </TitlesOfParts>
  <Company>FAU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 auch zweizeilig  Untertitel der Präsentation</dc:title>
  <dc:creator>Lukas Walenciak</dc:creator>
  <cp:lastModifiedBy>Kay Graf</cp:lastModifiedBy>
  <cp:revision>189</cp:revision>
  <cp:lastPrinted>2011-07-19T13:40:57Z</cp:lastPrinted>
  <dcterms:created xsi:type="dcterms:W3CDTF">2013-03-15T11:11:15Z</dcterms:created>
  <dcterms:modified xsi:type="dcterms:W3CDTF">2014-06-05T05:23:17Z</dcterms:modified>
</cp:coreProperties>
</file>