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2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90692" r:id="rId2"/>
    <p:sldMasterId id="2147490855" r:id="rId3"/>
    <p:sldMasterId id="2147490868" r:id="rId4"/>
    <p:sldMasterId id="2147491685" r:id="rId5"/>
    <p:sldMasterId id="2147491698" r:id="rId6"/>
    <p:sldMasterId id="2147491713" r:id="rId7"/>
    <p:sldMasterId id="2147491740" r:id="rId8"/>
    <p:sldMasterId id="2147492115" r:id="rId9"/>
    <p:sldMasterId id="2147492333" r:id="rId10"/>
    <p:sldMasterId id="2147492345" r:id="rId11"/>
    <p:sldMasterId id="2147492358" r:id="rId12"/>
    <p:sldMasterId id="2147494413" r:id="rId13"/>
  </p:sldMasterIdLst>
  <p:notesMasterIdLst>
    <p:notesMasterId r:id="rId31"/>
  </p:notesMasterIdLst>
  <p:handoutMasterIdLst>
    <p:handoutMasterId r:id="rId32"/>
  </p:handoutMasterIdLst>
  <p:sldIdLst>
    <p:sldId id="868" r:id="rId14"/>
    <p:sldId id="839" r:id="rId15"/>
    <p:sldId id="866" r:id="rId16"/>
    <p:sldId id="867" r:id="rId17"/>
    <p:sldId id="862" r:id="rId18"/>
    <p:sldId id="885" r:id="rId19"/>
    <p:sldId id="851" r:id="rId20"/>
    <p:sldId id="873" r:id="rId21"/>
    <p:sldId id="871" r:id="rId22"/>
    <p:sldId id="863" r:id="rId23"/>
    <p:sldId id="869" r:id="rId24"/>
    <p:sldId id="859" r:id="rId25"/>
    <p:sldId id="856" r:id="rId26"/>
    <p:sldId id="864" r:id="rId27"/>
    <p:sldId id="797" r:id="rId28"/>
    <p:sldId id="887" r:id="rId29"/>
    <p:sldId id="872" r:id="rId30"/>
  </p:sldIdLst>
  <p:sldSz cx="9144000" cy="6858000" type="screen4x3"/>
  <p:notesSz cx="6794500" cy="99314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3333FF"/>
    <a:srgbClr val="006600"/>
    <a:srgbClr val="008000"/>
    <a:srgbClr val="000099"/>
    <a:srgbClr val="003300"/>
    <a:srgbClr val="6699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16" autoAdjust="0"/>
    <p:restoredTop sz="97640" autoAdjust="0"/>
  </p:normalViewPr>
  <p:slideViewPr>
    <p:cSldViewPr showGuides="1">
      <p:cViewPr>
        <p:scale>
          <a:sx n="80" d="100"/>
          <a:sy n="80" d="100"/>
        </p:scale>
        <p:origin x="-468" y="-90"/>
      </p:cViewPr>
      <p:guideLst>
        <p:guide orient="horz" pos="3566"/>
        <p:guide pos="319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68" tIns="45984" rIns="91968" bIns="45984" numCol="1" anchor="t" anchorCtr="0" compatLnSpc="1">
            <a:prstTxWarp prst="textNoShape">
              <a:avLst/>
            </a:prstTxWarp>
          </a:bodyPr>
          <a:lstStyle>
            <a:lvl1pPr defTabSz="919163">
              <a:defRPr kumimoji="1"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68" tIns="45984" rIns="91968" bIns="45984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1"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6100"/>
            <a:ext cx="2944813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68" tIns="45984" rIns="91968" bIns="45984" numCol="1" anchor="b" anchorCtr="0" compatLnSpc="1">
            <a:prstTxWarp prst="textNoShape">
              <a:avLst/>
            </a:prstTxWarp>
          </a:bodyPr>
          <a:lstStyle>
            <a:lvl1pPr defTabSz="919163">
              <a:defRPr kumimoji="1"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6100"/>
            <a:ext cx="2944812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68" tIns="45984" rIns="91968" bIns="45984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1"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0B8C1FB-B7C1-4470-936C-B7DB2BCB2C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8267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47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68" tIns="45984" rIns="91968" bIns="45984" numCol="1" anchor="t" anchorCtr="0" compatLnSpc="1">
            <a:prstTxWarp prst="textNoShape">
              <a:avLst/>
            </a:prstTxWarp>
          </a:bodyPr>
          <a:lstStyle>
            <a:lvl1pPr defTabSz="919163">
              <a:defRPr kumimoji="1"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4288" y="0"/>
            <a:ext cx="2986087" cy="447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68" tIns="45984" rIns="91968" bIns="45984" numCol="1" anchor="t" anchorCtr="0" compatLnSpc="1">
            <a:prstTxWarp prst="textNoShape">
              <a:avLst/>
            </a:prstTxWarp>
          </a:bodyPr>
          <a:lstStyle>
            <a:lvl1pPr algn="r" defTabSz="919163">
              <a:defRPr kumimoji="1"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3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85813"/>
            <a:ext cx="4938713" cy="37036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0588" y="4711700"/>
            <a:ext cx="4978400" cy="44894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68" tIns="45984" rIns="91968" bIns="459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6575"/>
            <a:ext cx="2933700" cy="449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68" tIns="45984" rIns="91968" bIns="45984" numCol="1" anchor="b" anchorCtr="0" compatLnSpc="1">
            <a:prstTxWarp prst="textNoShape">
              <a:avLst/>
            </a:prstTxWarp>
          </a:bodyPr>
          <a:lstStyle>
            <a:lvl1pPr defTabSz="919163">
              <a:defRPr kumimoji="1"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4288" y="9426575"/>
            <a:ext cx="2986087" cy="4492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68" tIns="45984" rIns="91968" bIns="45984" numCol="1" anchor="b" anchorCtr="0" compatLnSpc="1">
            <a:prstTxWarp prst="textNoShape">
              <a:avLst/>
            </a:prstTxWarp>
          </a:bodyPr>
          <a:lstStyle>
            <a:lvl1pPr algn="r" defTabSz="919163">
              <a:defRPr kumimoji="1" sz="12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B2F1B25-A603-4859-BBB6-49B1CEB30D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32892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23" name="ノート プレースホル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  <p:sp>
        <p:nvSpPr>
          <p:cNvPr id="18432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1679846-8DD4-4A10-8230-3D0F19C0E378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2F1B25-A603-4859-BBB6-49B1CEB30D92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7763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5587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  <p:sp>
        <p:nvSpPr>
          <p:cNvPr id="19558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32BF3B8-9251-4943-AA80-F86C60994B67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altLang="ja-JP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763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763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1363" indent="-284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39825" indent="-22701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597025" indent="-22701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2638" indent="-22701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09838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67038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4238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1438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defTabSz="914400" eaLnBrk="1" hangingPunct="1">
              <a:spcBef>
                <a:spcPct val="0"/>
              </a:spcBef>
            </a:pPr>
            <a:fld id="{755E6A83-7105-4554-901E-795145466165}" type="slidenum">
              <a:rPr lang="ja-JP" altLang="en-US" smtClean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pPr defTabSz="914400" eaLnBrk="1" hangingPunct="1">
                <a:spcBef>
                  <a:spcPct val="0"/>
                </a:spcBef>
              </a:pPr>
              <a:t>17</a:t>
            </a:fld>
            <a:endParaRPr lang="en-US" altLang="ja-JP" smtClean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ノート プレースホル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  <p:sp>
        <p:nvSpPr>
          <p:cNvPr id="18534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1757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1757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1757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17575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C1EBC05-A58F-4D18-8448-5E9ACC9FAFE2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63C5414-FA70-47F3-80AC-024A6DBE87D1}" type="slidenum">
              <a:rPr lang="ja-JP" altLang="en-US" smtClean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ja-JP" smtClean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186371" name="Rectangle 7"/>
          <p:cNvSpPr txBox="1">
            <a:spLocks noGrp="1" noChangeArrowheads="1"/>
          </p:cNvSpPr>
          <p:nvPr/>
        </p:nvSpPr>
        <p:spPr bwMode="auto">
          <a:xfrm>
            <a:off x="3824288" y="9426575"/>
            <a:ext cx="2986087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951" tIns="45975" rIns="91951" bIns="45975" anchor="b"/>
          <a:lstStyle>
            <a:lvl1pPr defTabSz="9159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159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159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159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15988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1598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0DD57E5-955F-4EC0-9BB2-A25817D8BCDF}" type="slidenum">
              <a:rPr lang="en-US" altLang="ja-JP">
                <a:solidFill>
                  <a:srgbClr val="000000"/>
                </a:solidFill>
                <a:ea typeface="ＭＳ Ｐゴシック" pitchFamily="50" charset="-128"/>
                <a:cs typeface="Arial" pitchFamily="34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>
              <a:solidFill>
                <a:srgbClr val="000000"/>
              </a:solidFill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186372" name="Rectangle 7"/>
          <p:cNvSpPr txBox="1">
            <a:spLocks noGrp="1" noChangeArrowheads="1"/>
          </p:cNvSpPr>
          <p:nvPr/>
        </p:nvSpPr>
        <p:spPr bwMode="auto">
          <a:xfrm>
            <a:off x="3848100" y="9434513"/>
            <a:ext cx="29448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47" tIns="47774" rIns="95547" bIns="47774" anchor="b"/>
          <a:lstStyle>
            <a:lvl1pPr defTabSz="9525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525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525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525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525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39161DA-1010-47F2-91CE-B50DF94EF212}" type="slidenum">
              <a:rPr lang="en-US" altLang="ja-JP" sz="1300">
                <a:solidFill>
                  <a:srgbClr val="000000"/>
                </a:solidFill>
                <a:latin typeface="Calibri" pitchFamily="34" charset="0"/>
                <a:ea typeface="ＭＳ Ｐゴシック" pitchFamily="50" charset="-128"/>
                <a:cs typeface="Arial" pitchFamily="34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 sz="1300">
              <a:solidFill>
                <a:srgbClr val="000000"/>
              </a:solidFill>
              <a:latin typeface="Calibri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186373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6125"/>
            <a:ext cx="4960938" cy="3722688"/>
          </a:xfrm>
          <a:ln/>
        </p:spPr>
      </p:sp>
      <p:sp>
        <p:nvSpPr>
          <p:cNvPr id="186374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679450" y="4716463"/>
            <a:ext cx="5435600" cy="4468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47" tIns="47774" rIns="95547" bIns="47774"/>
          <a:lstStyle/>
          <a:p>
            <a:pPr eaLnBrk="1" hangingPunct="1">
              <a:spcBef>
                <a:spcPct val="0"/>
              </a:spcBef>
            </a:pPr>
            <a:endParaRPr lang="ja-JP" altLang="ja-JP" smtClean="0"/>
          </a:p>
        </p:txBody>
      </p:sp>
      <p:sp>
        <p:nvSpPr>
          <p:cNvPr id="186375" name="スライド番号プレースホルダ 3"/>
          <p:cNvSpPr txBox="1">
            <a:spLocks noGrp="1"/>
          </p:cNvSpPr>
          <p:nvPr/>
        </p:nvSpPr>
        <p:spPr bwMode="auto">
          <a:xfrm>
            <a:off x="3848100" y="9434513"/>
            <a:ext cx="29448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47" tIns="47774" rIns="95547" bIns="47774" anchor="b"/>
          <a:lstStyle>
            <a:lvl1pPr defTabSz="9525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525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525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525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525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0A6854D-2AC2-4735-96FB-27E469AFB9E7}" type="slidenum">
              <a:rPr lang="en-US" altLang="ja-JP" sz="1300">
                <a:solidFill>
                  <a:srgbClr val="000000"/>
                </a:solidFill>
                <a:latin typeface="Calibri" pitchFamily="34" charset="0"/>
                <a:ea typeface="ＭＳ Ｐゴシック" pitchFamily="50" charset="-128"/>
                <a:cs typeface="Arial" pitchFamily="34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ja-JP" sz="1300">
              <a:solidFill>
                <a:srgbClr val="000000"/>
              </a:solidFill>
              <a:latin typeface="Calibri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739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  <p:sp>
        <p:nvSpPr>
          <p:cNvPr id="18739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9197DB66-7D18-43AB-8432-584C19E71228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4</a:t>
            </a:fld>
            <a:endParaRPr lang="en-US" altLang="ja-JP" smtClean="0"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944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  <p:sp>
        <p:nvSpPr>
          <p:cNvPr id="18944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B53EB88-82B5-4E6C-96B8-CCDF320620AC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7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0467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046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1363" indent="-284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1413" indent="-22701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597025" indent="-22701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4225" indent="-22701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1425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68625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5825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3025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defTabSz="914400" eaLnBrk="1" hangingPunct="1">
              <a:spcBef>
                <a:spcPct val="0"/>
              </a:spcBef>
            </a:pPr>
            <a:fld id="{B47DA5CA-AB5C-432A-A9B6-9AB5C0E49DFE}" type="slidenum">
              <a:rPr lang="ja-JP" altLang="en-US" smtClean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pPr defTabSz="914400" eaLnBrk="1" hangingPunct="1">
                <a:spcBef>
                  <a:spcPct val="0"/>
                </a:spcBef>
              </a:pPr>
              <a:t>8</a:t>
            </a:fld>
            <a:endParaRPr lang="en-US" altLang="ja-JP" smtClean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1491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149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4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6175" indent="-22701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6550" indent="-22701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66925" indent="-22701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24125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81325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38525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95725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defTabSz="914400" eaLnBrk="1" hangingPunct="1">
              <a:spcBef>
                <a:spcPct val="0"/>
              </a:spcBef>
            </a:pPr>
            <a:fld id="{0EA2A127-ED72-49E1-A8F4-9293DD7A9293}" type="slidenum">
              <a:rPr lang="en-US" altLang="ja-JP" sz="1300" smtClean="0">
                <a:solidFill>
                  <a:srgbClr val="000000"/>
                </a:solidFill>
                <a:ea typeface="ＭＳ Ｐゴシック" pitchFamily="50" charset="-128"/>
                <a:cs typeface="Arial" pitchFamily="34" charset="0"/>
              </a:rPr>
              <a:pPr defTabSz="914400" eaLnBrk="1" hangingPunct="1">
                <a:spcBef>
                  <a:spcPct val="0"/>
                </a:spcBef>
              </a:pPr>
              <a:t>9</a:t>
            </a:fld>
            <a:endParaRPr lang="en-US" altLang="ja-JP" sz="1300" smtClean="0">
              <a:solidFill>
                <a:srgbClr val="000000"/>
              </a:solidFill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2515" name="ノート プレースホル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41" tIns="45920" rIns="91841" bIns="45920"/>
          <a:lstStyle/>
          <a:p>
            <a:endParaRPr lang="ja-JP" altLang="en-US" smtClean="0"/>
          </a:p>
        </p:txBody>
      </p:sp>
      <p:sp>
        <p:nvSpPr>
          <p:cNvPr id="192516" name="スライド番号プレースホルダ 3"/>
          <p:cNvSpPr txBox="1">
            <a:spLocks noGrp="1"/>
          </p:cNvSpPr>
          <p:nvPr/>
        </p:nvSpPr>
        <p:spPr bwMode="auto">
          <a:xfrm>
            <a:off x="3824288" y="9424988"/>
            <a:ext cx="2986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41" tIns="45920" rIns="91841" bIns="45920" anchor="b"/>
          <a:lstStyle>
            <a:lvl1pPr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0DC734C-6369-4E90-A650-3AA3D80723E3}" type="slidenum">
              <a:rPr lang="en-US" altLang="ja-JP">
                <a:solidFill>
                  <a:srgbClr val="000000"/>
                </a:solidFill>
                <a:ea typeface="ＭＳ Ｐゴシック" pitchFamily="50" charset="-128"/>
                <a:cs typeface="Arial" pitchFamily="34" charset="0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US" altLang="ja-JP">
              <a:solidFill>
                <a:srgbClr val="000000"/>
              </a:solidFill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1pPr>
            <a:lvl2pPr marL="742950" indent="-28575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2pPr>
            <a:lvl3pPr marL="11430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3pPr>
            <a:lvl4pPr marL="16002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4pPr>
            <a:lvl5pPr marL="2057400" indent="-228600" defTabSz="919163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itchFamily="18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FCE6EBA-DDD0-4866-9B63-FCE1C1C31D3C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935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55650"/>
            <a:ext cx="4960937" cy="3722688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35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5600" cy="4470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C1714-0FB4-482C-8C56-0922E99F04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2666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2BB7D-3D83-4A17-9DB0-5DE3643BDB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334339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51E87580-18CC-456C-8246-AFFD5A317B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3678144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54A5595D-ACA7-4805-AD10-D7D515D4C22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241843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976DBE41-8F14-4693-9BBF-932ABCF111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16067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8E7D1F70-B6A5-4EF6-A955-2934FEC752BD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4AEE90AD-E8DB-4B15-B5E1-027A23DEC6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350381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gray">
          <a:xfrm>
            <a:off x="0" y="6629400"/>
            <a:ext cx="9144000" cy="2286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9pPr>
          </a:lstStyle>
          <a:p>
            <a:pPr eaLnBrk="1" hangingPunct="1">
              <a:defRPr/>
            </a:pPr>
            <a:endParaRPr lang="ja-JP" altLang="en-US" sz="1800" smtClean="0">
              <a:solidFill>
                <a:srgbClr val="000000"/>
              </a:solidFill>
              <a:latin typeface="Calibri" pitchFamily="34" charset="0"/>
              <a:ea typeface="ＭＳ Ｐゴシック"/>
            </a:endParaRPr>
          </a:p>
        </p:txBody>
      </p:sp>
      <p:sp>
        <p:nvSpPr>
          <p:cNvPr id="5" name="Rectangle 3"/>
          <p:cNvSpPr>
            <a:spLocks noChangeArrowheads="1"/>
          </p:cNvSpPr>
          <p:nvPr userDrawn="1"/>
        </p:nvSpPr>
        <p:spPr bwMode="gray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45454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9pPr>
          </a:lstStyle>
          <a:p>
            <a:pPr eaLnBrk="1" hangingPunct="1">
              <a:defRPr/>
            </a:pPr>
            <a:endParaRPr lang="ja-JP" altLang="en-US" sz="1800" smtClean="0">
              <a:solidFill>
                <a:srgbClr val="000000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gray">
          <a:xfrm>
            <a:off x="0" y="765175"/>
            <a:ext cx="9144000" cy="71438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9pPr>
          </a:lstStyle>
          <a:p>
            <a:pPr eaLnBrk="1" hangingPunct="1">
              <a:defRPr/>
            </a:pPr>
            <a:endParaRPr lang="ja-JP" altLang="en-US" sz="1800" smtClean="0">
              <a:solidFill>
                <a:srgbClr val="000000"/>
              </a:solidFill>
              <a:latin typeface="Calibri" pitchFamily="34" charset="0"/>
              <a:ea typeface="ＭＳ Ｐゴシック"/>
            </a:endParaRPr>
          </a:p>
        </p:txBody>
      </p:sp>
      <p:sp>
        <p:nvSpPr>
          <p:cNvPr id="7" name="テキスト ボックス 6"/>
          <p:cNvSpPr txBox="1">
            <a:spLocks noChangeArrowheads="1"/>
          </p:cNvSpPr>
          <p:nvPr userDrawn="1"/>
        </p:nvSpPr>
        <p:spPr bwMode="auto">
          <a:xfrm>
            <a:off x="6191250" y="6577013"/>
            <a:ext cx="2519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sz="1400" smtClean="0">
                <a:solidFill>
                  <a:srgbClr val="595959"/>
                </a:solidFill>
                <a:latin typeface="Comic Sans MS" pitchFamily="66" charset="0"/>
                <a:ea typeface="ＭＳ Ｐゴシック"/>
              </a:rPr>
              <a:t>Y. Mizumura (Kyoto Univ.)</a:t>
            </a:r>
            <a:endParaRPr lang="ja-JP" altLang="en-US" sz="1400" smtClean="0">
              <a:solidFill>
                <a:srgbClr val="595959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8" name="テキスト ボックス 7"/>
          <p:cNvSpPr txBox="1">
            <a:spLocks noChangeArrowheads="1"/>
          </p:cNvSpPr>
          <p:nvPr userDrawn="1"/>
        </p:nvSpPr>
        <p:spPr bwMode="auto">
          <a:xfrm>
            <a:off x="7331075" y="25400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smtClean="0">
                <a:solidFill>
                  <a:srgbClr val="BFBFBF"/>
                </a:solidFill>
                <a:latin typeface="Comic Sans MS" pitchFamily="66" charset="0"/>
                <a:ea typeface="ＭＳ Ｐゴシック"/>
              </a:rPr>
              <a:t>The 4</a:t>
            </a:r>
            <a:r>
              <a:rPr lang="en-US" altLang="ja-JP" sz="1400" baseline="30000" smtClean="0">
                <a:solidFill>
                  <a:srgbClr val="BFBFBF"/>
                </a:solidFill>
                <a:latin typeface="Comic Sans MS" pitchFamily="66" charset="0"/>
                <a:ea typeface="ＭＳ Ｐゴシック"/>
              </a:rPr>
              <a:t>th</a:t>
            </a:r>
            <a:r>
              <a:rPr lang="en-US" altLang="ja-JP" sz="1400" smtClean="0">
                <a:solidFill>
                  <a:srgbClr val="BFBFBF"/>
                </a:solidFill>
                <a:latin typeface="Comic Sans MS" pitchFamily="66" charset="0"/>
                <a:ea typeface="ＭＳ Ｐゴシック"/>
              </a:rPr>
              <a:t> Symposium</a:t>
            </a:r>
            <a:br>
              <a:rPr lang="en-US" altLang="ja-JP" sz="1400" smtClean="0">
                <a:solidFill>
                  <a:srgbClr val="BFBFBF"/>
                </a:solidFill>
                <a:latin typeface="Comic Sans MS" pitchFamily="66" charset="0"/>
                <a:ea typeface="ＭＳ Ｐゴシック"/>
              </a:rPr>
            </a:br>
            <a:r>
              <a:rPr lang="en-US" altLang="ja-JP" sz="1400" smtClean="0">
                <a:solidFill>
                  <a:srgbClr val="BFBFBF"/>
                </a:solidFill>
                <a:latin typeface="Comic Sans MS" pitchFamily="66" charset="0"/>
                <a:ea typeface="ＭＳ Ｐゴシック"/>
              </a:rPr>
              <a:t>on Polar Science</a:t>
            </a:r>
            <a:endParaRPr lang="ja-JP" altLang="en-US" sz="1400" smtClean="0">
              <a:solidFill>
                <a:srgbClr val="BFBFBF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9" name="テキスト ボックス 8"/>
          <p:cNvSpPr txBox="1">
            <a:spLocks noChangeArrowheads="1"/>
          </p:cNvSpPr>
          <p:nvPr userDrawn="1"/>
        </p:nvSpPr>
        <p:spPr bwMode="auto">
          <a:xfrm>
            <a:off x="7343775" y="457200"/>
            <a:ext cx="180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Symbol" pitchFamily="18" charset="2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smtClean="0">
                <a:solidFill>
                  <a:srgbClr val="BFBFBF"/>
                </a:solidFill>
                <a:latin typeface="Comic Sans MS" pitchFamily="66" charset="0"/>
                <a:ea typeface="ＭＳ Ｐゴシック"/>
              </a:rPr>
              <a:t>@NiPR (Tachikawa)</a:t>
            </a:r>
            <a:endParaRPr lang="ja-JP" altLang="en-US" sz="1400" smtClean="0">
              <a:solidFill>
                <a:srgbClr val="BFBFBF"/>
              </a:solidFill>
              <a:latin typeface="Comic Sans MS" pitchFamily="66" charset="0"/>
              <a:ea typeface="ＭＳ Ｐゴシック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16624"/>
          </a:xfrm>
        </p:spPr>
        <p:txBody>
          <a:bodyPr/>
          <a:lstStyle>
            <a:lvl1pPr>
              <a:defRPr>
                <a:latin typeface="Comic Sans MS" pitchFamily="66" charset="0"/>
              </a:defRPr>
            </a:lvl1pPr>
            <a:lvl2pPr>
              <a:defRPr>
                <a:latin typeface="Comic Sans MS" pitchFamily="66" charset="0"/>
              </a:defRPr>
            </a:lvl2pPr>
            <a:lvl3pPr>
              <a:defRPr>
                <a:latin typeface="Comic Sans MS" pitchFamily="66" charset="0"/>
              </a:defRPr>
            </a:lvl3pPr>
            <a:lvl4pPr>
              <a:defRPr>
                <a:latin typeface="Comic Sans MS" pitchFamily="66" charset="0"/>
              </a:defRPr>
            </a:lvl4pPr>
            <a:lvl5pPr>
              <a:defRPr>
                <a:latin typeface="Comic Sans MS" pitchFamily="66" charset="0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0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C86E6859-0744-41BF-983E-B57F8F0F0BE9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11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2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532813" y="6548438"/>
            <a:ext cx="611187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C3F2C25F-879F-4AD7-A282-669CCF39FD4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400648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73B4C002-2084-4037-A543-E3CE37D07A1A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7EDB89B5-2A44-418C-9148-A16D24DF40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554855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B5BAF416-FD4F-4BB1-9C4B-E37B3C6DCAC4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736C0A66-DBFD-4A3C-AB20-B111DE6794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852965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7304FCE4-A051-4B77-8439-F931E01695CF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3F322F47-433A-4E7F-A516-1CAB74C019C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3741588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84BA06E9-672C-46C2-88A3-D2FEBB4CA777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8B16872F-022E-4647-B7A1-E27CB6ACBD6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6109529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FD421734-ED3E-451E-8242-5BEFE59D366D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E4104581-A0BF-4994-8CFA-198C44E174C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17778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D37A1-FFDC-403B-83B6-B9E39CE06C3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8152705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AA587B8D-014C-4737-8F18-16ADFEA35B46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C8719545-669E-48E8-B64E-42A3EAF43DD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396580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F4DF1C5A-18D5-4A73-9C89-D9EB105DD793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67AD06BD-A904-4CF7-AB00-D5D568CCDDD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870697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E0FB5B8F-72FD-4905-A544-36E9E69A0CE5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D878610D-F9C7-4F2D-9681-7A1035E504B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019938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D4C720E5-1322-4FEE-8C0C-95FDEA306F65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kumimoji="0">
                <a:latin typeface="Symbol" pitchFamily="18" charset="2"/>
                <a:ea typeface="ＭＳ Ｐゴシック" pitchFamily="50" charset="-128"/>
              </a:defRPr>
            </a:lvl1pPr>
          </a:lstStyle>
          <a:p>
            <a:pPr>
              <a:defRPr/>
            </a:pPr>
            <a:fld id="{9BA69112-E98B-4C24-8400-77B81A5539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7227452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60350"/>
            <a:ext cx="7772400" cy="1555750"/>
          </a:xfrm>
        </p:spPr>
        <p:txBody>
          <a:bodyPr/>
          <a:lstStyle>
            <a:lvl1pPr>
              <a:defRPr sz="48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31913" y="29241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663300"/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2B28848A-0781-46EB-97CB-CC4BC21E1B5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147913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66EF368C-0B05-4F1B-8558-FD0DC89BC45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177917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362BF23B-CDC0-4F9D-8C05-CF47A3E4581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21397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D94571F0-CF25-42EF-B6D3-45C984CB884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523988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CE91C940-5639-4626-8116-F164F8608E8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898352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AA55B98B-F23B-4BDC-AE1A-7B6BA8E76DB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0643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6AB61-9B32-4896-853C-B721E971D0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3840855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14C9F9D5-6061-40E9-ADAF-7EB9A2EFF56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605596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1D1FEBFB-F713-445D-A0ED-D9005085993D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225015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A59035B7-BBAA-4296-AA29-19709ECF6D9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351775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5DDBE8BB-635B-4662-A11C-06A6443291D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679217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392863" y="-100013"/>
            <a:ext cx="2293937" cy="62309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-488950" y="-100013"/>
            <a:ext cx="6729413" cy="62309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8A00DA30-DF15-41F4-BB48-06A33D09370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03189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488950" y="-100013"/>
            <a:ext cx="8229600" cy="113982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5E698374-B0F4-4D9F-8659-21A53237281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86192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60350"/>
            <a:ext cx="7772400" cy="1555750"/>
          </a:xfrm>
        </p:spPr>
        <p:txBody>
          <a:bodyPr/>
          <a:lstStyle>
            <a:lvl1pPr>
              <a:defRPr sz="48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31913" y="29241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663300"/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A2677337-51E6-41C5-8A8C-85533D4C201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049890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C05F750A-96A2-43AA-8DA6-A783EF43488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365925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A8C894E9-AB96-40BB-825E-3D4175C8BC8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662468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8ABEF10A-13AA-4450-8AA9-0EAEB6E3BDB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7057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3A333EEA-FDB6-4681-8F9E-F6CD72EDF2BC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91C8E826-869A-41A1-8C14-C9712568251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71394273"/>
      </p:ext>
    </p:extLst>
  </p:cSld>
  <p:clrMapOvr>
    <a:masterClrMapping/>
  </p:clrMapOvr>
  <p:transition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74C24D39-AF71-407C-B782-0E42DF0904DD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38648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B9DA0B66-12AF-4A42-B257-C773ABF49E6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327807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237B075F-FE01-45FB-B754-9D4917A78E8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0425489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CCCEDDF8-B310-4ECB-9830-945D08D24CD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9960946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12D29796-C4E5-4787-BDEA-CFE101BB798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295350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D21F1287-3502-48D3-B878-3055FF44B9F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770009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392863" y="-100013"/>
            <a:ext cx="2293937" cy="62309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-488950" y="-100013"/>
            <a:ext cx="6729413" cy="62309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C57C6EA2-0D23-45A3-8B2C-140CF6CC675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6291539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488950" y="-100013"/>
            <a:ext cx="8229600" cy="113982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B127F7C6-07C5-4DD9-BC59-945E8FF405F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122417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/>
          <p:cNvCxnSpPr/>
          <p:nvPr userDrawn="1"/>
        </p:nvCxnSpPr>
        <p:spPr>
          <a:xfrm>
            <a:off x="6300788" y="692150"/>
            <a:ext cx="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133600"/>
            <a:ext cx="5791200" cy="1752600"/>
          </a:xfrm>
        </p:spPr>
        <p:txBody>
          <a:bodyPr/>
          <a:lstStyle>
            <a:lvl1pPr algn="ctr">
              <a:defRPr sz="2800"/>
            </a:lvl1pPr>
          </a:lstStyle>
          <a:p>
            <a:pPr lvl="0"/>
            <a:r>
              <a:rPr lang="ja-JP" altLang="en-US" noProof="0" dirty="0" smtClean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648200"/>
            <a:ext cx="5715000" cy="9144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7889875" y="6550025"/>
            <a:ext cx="1219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>
              <a:defRPr kumimoji="1" sz="1600">
                <a:solidFill>
                  <a:srgbClr val="FFFFFF"/>
                </a:solidFill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ja-JP">
                <a:ea typeface="ＭＳ Ｐゴシック"/>
              </a:rPr>
              <a:t>2013/9/22</a:t>
            </a:r>
            <a:endParaRPr lang="en-US" altLang="ja-JP" dirty="0">
              <a:ea typeface="ＭＳ Ｐゴシック"/>
            </a:endParaRPr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" y="6550025"/>
            <a:ext cx="6553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>
              <a:defRPr kumimoji="1" sz="1600">
                <a:solidFill>
                  <a:srgbClr val="FFFFFF"/>
                </a:solidFill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>
                <a:ea typeface="ＭＳ Ｐゴシック"/>
              </a:rPr>
              <a:t>日本物理学会 </a:t>
            </a:r>
            <a:r>
              <a:rPr lang="en-US" altLang="zh-CN">
                <a:ea typeface="ＭＳ Ｐゴシック"/>
              </a:rPr>
              <a:t>2013</a:t>
            </a:r>
            <a:r>
              <a:rPr lang="zh-CN" altLang="en-US">
                <a:ea typeface="ＭＳ Ｐゴシック"/>
              </a:rPr>
              <a:t>年秋季大会 </a:t>
            </a:r>
            <a:r>
              <a:rPr lang="en-US" altLang="zh-CN">
                <a:ea typeface="ＭＳ Ｐゴシック"/>
              </a:rPr>
              <a:t>22pSD-4</a:t>
            </a:r>
            <a:endParaRPr lang="en-US" altLang="ja-JP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0844926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11088"/>
            <a:ext cx="7543800" cy="609600"/>
          </a:xfrm>
        </p:spPr>
        <p:txBody>
          <a:bodyPr/>
          <a:lstStyle>
            <a:lvl1pPr>
              <a:defRPr sz="2800" i="0" u="heavy" baseline="0">
                <a:solidFill>
                  <a:schemeClr val="accent6"/>
                </a:solidFill>
                <a:uFill>
                  <a:solidFill>
                    <a:schemeClr val="accent6"/>
                  </a:solidFill>
                </a:u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28600" y="620688"/>
            <a:ext cx="7848600" cy="5334000"/>
          </a:xfrm>
        </p:spPr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7889875" y="6550025"/>
            <a:ext cx="1219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>
              <a:defRPr kumimoji="1" sz="1600">
                <a:solidFill>
                  <a:srgbClr val="FFFFFF"/>
                </a:solidFill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ja-JP">
                <a:ea typeface="ＭＳ Ｐゴシック"/>
              </a:rPr>
              <a:t>2013/9/22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" y="6550025"/>
            <a:ext cx="6553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>
              <a:defRPr kumimoji="1" sz="1600">
                <a:solidFill>
                  <a:srgbClr val="FFFFFF"/>
                </a:solidFill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>
                <a:ea typeface="ＭＳ Ｐゴシック"/>
              </a:rPr>
              <a:t>日本物理学会 </a:t>
            </a:r>
            <a:r>
              <a:rPr lang="en-US" altLang="zh-CN">
                <a:ea typeface="ＭＳ Ｐゴシック"/>
              </a:rPr>
              <a:t>2013</a:t>
            </a:r>
            <a:r>
              <a:rPr lang="zh-CN" altLang="en-US">
                <a:ea typeface="ＭＳ Ｐゴシック"/>
              </a:rPr>
              <a:t>年秋季大会 </a:t>
            </a:r>
            <a:r>
              <a:rPr lang="en-US" altLang="zh-CN">
                <a:ea typeface="ＭＳ Ｐゴシック"/>
              </a:rPr>
              <a:t>22pSD-4</a:t>
            </a:r>
            <a:endParaRPr lang="en-US" altLang="ja-JP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55040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4013" indent="-342900">
              <a:buFont typeface="Wingdings" pitchFamily="2" charset="2"/>
              <a:buChar char="n"/>
              <a:defRPr/>
            </a:lvl1pPr>
            <a:lvl2pPr marL="536575" indent="-354013">
              <a:buFont typeface="Wingdings" pitchFamily="2" charset="2"/>
              <a:buChar char="p"/>
              <a:defRPr/>
            </a:lvl2pPr>
            <a:lvl3pPr marL="628650" indent="-274638">
              <a:buFont typeface="Wingdings" pitchFamily="2" charset="2"/>
              <a:buChar char="Ø"/>
              <a:defRPr/>
            </a:lvl3pPr>
            <a:lvl4pPr marL="811213" indent="-234950">
              <a:buFont typeface="Wingdings" pitchFamily="2" charset="2"/>
              <a:buChar char="l"/>
              <a:defRPr/>
            </a:lvl4pPr>
            <a:lvl5pPr marL="982663" indent="-171450"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C6A7E91D-DDEC-4154-BF34-21AA3701EB7D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A635BF02-CCCE-4C96-8729-5A010C54A4D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8431485"/>
      </p:ext>
    </p:extLst>
  </p:cSld>
  <p:clrMapOvr>
    <a:masterClrMapping/>
  </p:clrMapOvr>
  <p:transition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51520" y="-60920"/>
            <a:ext cx="7543800" cy="609600"/>
          </a:xfrm>
        </p:spPr>
        <p:txBody>
          <a:bodyPr/>
          <a:lstStyle>
            <a:lvl1pPr>
              <a:defRPr sz="2800" b="0" i="0" u="heavy" baseline="0">
                <a:solidFill>
                  <a:schemeClr val="accent6"/>
                </a:solidFill>
                <a:uFill>
                  <a:solidFill>
                    <a:schemeClr val="accent6"/>
                  </a:solidFill>
                </a:u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7889875" y="6550025"/>
            <a:ext cx="1219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>
              <a:defRPr kumimoji="1" sz="1600">
                <a:solidFill>
                  <a:srgbClr val="FFFFFF"/>
                </a:solidFill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ja-JP">
                <a:ea typeface="ＭＳ Ｐゴシック"/>
              </a:rPr>
              <a:t>2013/9/22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" y="6550025"/>
            <a:ext cx="6553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 algn="l">
              <a:defRPr kumimoji="1" sz="1600">
                <a:solidFill>
                  <a:srgbClr val="FFFFFF"/>
                </a:solidFill>
                <a:latin typeface="Arial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>
                <a:ea typeface="ＭＳ Ｐゴシック"/>
              </a:rPr>
              <a:t>日本物理学会 </a:t>
            </a:r>
            <a:r>
              <a:rPr lang="en-US" altLang="zh-CN">
                <a:ea typeface="ＭＳ Ｐゴシック"/>
              </a:rPr>
              <a:t>2013</a:t>
            </a:r>
            <a:r>
              <a:rPr lang="zh-CN" altLang="en-US">
                <a:ea typeface="ＭＳ Ｐゴシック"/>
              </a:rPr>
              <a:t>年秋季大会 </a:t>
            </a:r>
            <a:r>
              <a:rPr lang="en-US" altLang="zh-CN">
                <a:ea typeface="ＭＳ Ｐゴシック"/>
              </a:rPr>
              <a:t>22pSD-4</a:t>
            </a:r>
            <a:endParaRPr lang="en-US" altLang="ja-JP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6387164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  <a:cs typeface="Arial" charset="0"/>
              </a:defRPr>
            </a:lvl1pPr>
          </a:lstStyle>
          <a:p>
            <a:pPr algn="ctr">
              <a:defRPr/>
            </a:pPr>
            <a:fld id="{02652A3D-3A7E-40B1-99A1-ED6E880A2AC1}" type="datetimeFigureOut">
              <a:rPr kumimoji="0" lang="ja-JP" altLang="en-US" sz="2400">
                <a:latin typeface="Symbol" pitchFamily="18" charset="2"/>
                <a:ea typeface="ＭＳ Ｐゴシック"/>
              </a:rPr>
              <a:pPr algn="ctr">
                <a:defRPr/>
              </a:pPr>
              <a:t>2014/6/3</a:t>
            </a:fld>
            <a:endParaRPr kumimoji="0" lang="ja-JP" altLang="en-US" sz="2400">
              <a:latin typeface="Symbol" pitchFamily="18" charset="2"/>
              <a:ea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  <a:cs typeface="Arial" charset="0"/>
              </a:defRPr>
            </a:lvl1pPr>
          </a:lstStyle>
          <a:p>
            <a:pPr algn="ctr">
              <a:defRPr/>
            </a:pPr>
            <a:endParaRPr kumimoji="0" lang="ja-JP" altLang="en-US" sz="2400">
              <a:latin typeface="Symbol" pitchFamily="18" charset="2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  <a:cs typeface="Arial" charset="0"/>
              </a:defRPr>
            </a:lvl1pPr>
          </a:lstStyle>
          <a:p>
            <a:pPr algn="ctr">
              <a:defRPr/>
            </a:pPr>
            <a:fld id="{40F85C04-0C93-4348-A4F1-6755B85D9D96}" type="slidenum">
              <a:rPr kumimoji="0" lang="ja-JP" altLang="en-US" sz="2400">
                <a:latin typeface="Symbol" pitchFamily="18" charset="2"/>
                <a:ea typeface="ＭＳ Ｐゴシック"/>
              </a:rPr>
              <a:pPr algn="ctr">
                <a:defRPr/>
              </a:pPr>
              <a:t>‹#›</a:t>
            </a:fld>
            <a:endParaRPr kumimoji="0" lang="ja-JP" altLang="en-US" sz="2400">
              <a:latin typeface="Symbol" pitchFamily="18" charset="2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38989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9992" y="980728"/>
            <a:ext cx="4320000" cy="243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0" name="コンテンツ プレースホルダ 2"/>
          <p:cNvSpPr>
            <a:spLocks noGrp="1"/>
          </p:cNvSpPr>
          <p:nvPr>
            <p:ph sz="half" idx="13"/>
          </p:nvPr>
        </p:nvSpPr>
        <p:spPr>
          <a:xfrm>
            <a:off x="4644488" y="980728"/>
            <a:ext cx="4320000" cy="243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sz="half" idx="14"/>
          </p:nvPr>
        </p:nvSpPr>
        <p:spPr>
          <a:xfrm>
            <a:off x="179512" y="3501008"/>
            <a:ext cx="4320000" cy="243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" name="コンテンツ プレースホルダ 2"/>
          <p:cNvSpPr>
            <a:spLocks noGrp="1"/>
          </p:cNvSpPr>
          <p:nvPr>
            <p:ph sz="half" idx="15"/>
          </p:nvPr>
        </p:nvSpPr>
        <p:spPr>
          <a:xfrm>
            <a:off x="4644008" y="3501008"/>
            <a:ext cx="4320000" cy="243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3" name="コンテンツ プレースホルダ 2"/>
          <p:cNvSpPr>
            <a:spLocks noGrp="1"/>
          </p:cNvSpPr>
          <p:nvPr>
            <p:ph sz="half" idx="16"/>
          </p:nvPr>
        </p:nvSpPr>
        <p:spPr>
          <a:xfrm>
            <a:off x="179512" y="6021288"/>
            <a:ext cx="8784976" cy="504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8" name="日付プレースホルダ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9E3F2B21-D482-4B31-8EF6-DCFC00282318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9" name="フッター プレースホルダ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4" name="スライド番号プレースホルダ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E720114F-FF2A-4124-A62A-DA38004F9A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158812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6F6CB15A-2B03-4E1A-8260-66E723B5D0C0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055DE14C-766F-4FEC-8BFA-BA45ED520AE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400991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638624AB-D967-42E6-99FC-A83E77816039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825B4447-B567-40CE-A3AA-A952FB6FA7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10196414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234897BB-CE4B-4E73-9D1A-437B7BDC0F6D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A3833DA2-12FB-46F0-87BA-FD0B7886158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3340630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C6DF3AF5-3FD4-4A22-A701-C0A2AA67DB68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914882E7-94C1-45B4-A8C5-FA0AFEA77A7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9876334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6F082-4D36-4641-9F4C-5C87D316D0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2723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5FAF8900-01BD-47BE-B8A5-40B7C5FEAEB6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A0BCFB86-5A26-45AE-8496-509C39E9D45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5982794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49C5441B-3E09-49D0-B2F1-9EF0DA88C100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1F89BA80-7BF1-4CAF-80DE-F8845A8FC70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698421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4696503E-985B-4D26-94A9-3B38DA6A07A5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C710850D-2988-4AF9-B600-A4FAE6CCDC3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675286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6D2B1167-5515-449B-B386-621C406F5DA3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71BC5300-07C2-48F9-A38F-1A3317FDC8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52405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BDFFD909-EAED-43BA-AD2B-2DBE3BE27B8A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816E3D79-946C-4185-A405-5FF2724372D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5250320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7BBF6856-9509-4C48-837B-D6164F0A1BFD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FC24DD6B-7AB6-4190-A398-83B44E4AA7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9797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4013" indent="-342900">
              <a:buFont typeface="Wingdings" pitchFamily="2" charset="2"/>
              <a:buChar char="n"/>
              <a:defRPr/>
            </a:lvl1pPr>
            <a:lvl2pPr marL="536575" indent="-354013">
              <a:buFont typeface="Wingdings" pitchFamily="2" charset="2"/>
              <a:buChar char="p"/>
              <a:defRPr/>
            </a:lvl2pPr>
            <a:lvl3pPr marL="628650" indent="-274638">
              <a:buFont typeface="Wingdings" pitchFamily="2" charset="2"/>
              <a:buChar char="Ø"/>
              <a:defRPr/>
            </a:lvl3pPr>
            <a:lvl4pPr marL="811213" indent="-234950">
              <a:buFont typeface="Wingdings" pitchFamily="2" charset="2"/>
              <a:buChar char="l"/>
              <a:defRPr/>
            </a:lvl4pPr>
            <a:lvl5pPr marL="982663" indent="-171450"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A2686FBE-6BF1-40DA-93D5-C3749BEC585A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958050A4-8D13-4DFD-AD83-922D8EA1A68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4683490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9992" y="980728"/>
            <a:ext cx="4320000" cy="243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0" name="コンテンツ プレースホルダ 2"/>
          <p:cNvSpPr>
            <a:spLocks noGrp="1"/>
          </p:cNvSpPr>
          <p:nvPr>
            <p:ph sz="half" idx="13"/>
          </p:nvPr>
        </p:nvSpPr>
        <p:spPr>
          <a:xfrm>
            <a:off x="4644488" y="980728"/>
            <a:ext cx="4320000" cy="243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1" name="コンテンツ プレースホルダ 2"/>
          <p:cNvSpPr>
            <a:spLocks noGrp="1"/>
          </p:cNvSpPr>
          <p:nvPr>
            <p:ph sz="half" idx="14"/>
          </p:nvPr>
        </p:nvSpPr>
        <p:spPr>
          <a:xfrm>
            <a:off x="179512" y="3501008"/>
            <a:ext cx="4320000" cy="243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2" name="コンテンツ プレースホルダ 2"/>
          <p:cNvSpPr>
            <a:spLocks noGrp="1"/>
          </p:cNvSpPr>
          <p:nvPr>
            <p:ph sz="half" idx="15"/>
          </p:nvPr>
        </p:nvSpPr>
        <p:spPr>
          <a:xfrm>
            <a:off x="4644008" y="3501008"/>
            <a:ext cx="4320000" cy="243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13" name="コンテンツ プレースホルダ 2"/>
          <p:cNvSpPr>
            <a:spLocks noGrp="1"/>
          </p:cNvSpPr>
          <p:nvPr>
            <p:ph sz="half" idx="16"/>
          </p:nvPr>
        </p:nvSpPr>
        <p:spPr>
          <a:xfrm>
            <a:off x="179512" y="6021288"/>
            <a:ext cx="8784976" cy="504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8" name="日付プレースホルダ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5D039F62-AF7A-475F-891E-29066A35108D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9" name="フッター プレースホルダ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4" name="スライド番号プレースホルダ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C6CAEEC2-77F0-4B94-8C68-93B4BB9A98F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2702139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302F9796-778E-4B89-B2C4-2130262A3D09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EFC25B77-3355-44FD-B5D9-61FD5AC0BDA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8603482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C92B9C93-5202-4A30-935C-09E3C0C844E7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443241C7-313C-4D69-B1FC-A45D0FE7369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385906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7C2EF-325A-4564-A161-856FC22769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19775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9A860A5B-2367-4C5C-984A-A4A64907C185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2BDDC362-9063-4B28-88D0-BEACC474B5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40697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32C07C18-DC86-41B4-8006-198D2F8A4A83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F45E2F6C-5032-416E-A230-3524365FE99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0232797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907E49B1-8B2C-4C23-B2D9-2ACEA9CFD59E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514F7C9C-3F87-43E6-B397-2A48F92FC8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76871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509CF75E-A14B-41A3-B936-84C188D21927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757B3025-9202-40CD-8D5E-40285497B3A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9158598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5225BFEB-77B5-478D-BA5E-D7A5FDCD438C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BC89F80D-213D-403A-8BF8-D6A92885B8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45898672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9CFF1EF9-A996-4603-86BA-71014E8311C6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63954896-DFDC-4E5B-8315-5FB723B8D1A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64331900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D53BD16F-C853-4606-986E-999DE0170F83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HG丸ｺﾞｼｯｸM-PRO" pitchFamily="50" charset="-128"/>
              </a:defRPr>
            </a:lvl1pPr>
          </a:lstStyle>
          <a:p>
            <a:pPr>
              <a:defRPr/>
            </a:pPr>
            <a:fld id="{DE3527F0-A693-4F67-A3F3-1B262F97FE3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69798069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3"/>
          <p:cNvCxnSpPr/>
          <p:nvPr userDrawn="1"/>
        </p:nvCxnSpPr>
        <p:spPr>
          <a:xfrm>
            <a:off x="6300788" y="692150"/>
            <a:ext cx="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133600"/>
            <a:ext cx="5791200" cy="1752600"/>
          </a:xfrm>
        </p:spPr>
        <p:txBody>
          <a:bodyPr/>
          <a:lstStyle>
            <a:lvl1pPr algn="ctr">
              <a:defRPr sz="2800"/>
            </a:lvl1pPr>
          </a:lstStyle>
          <a:p>
            <a:pPr lvl="0"/>
            <a:r>
              <a:rPr lang="ja-JP" altLang="en-US" noProof="0" dirty="0" smtClean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648200"/>
            <a:ext cx="5715000" cy="9144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7889875" y="6550025"/>
            <a:ext cx="1219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>
              <a:defRPr sz="16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2014/3/30</a:t>
            </a:r>
            <a:endParaRPr lang="en-US" altLang="ja-JP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" y="6550025"/>
            <a:ext cx="6553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>
              <a:defRPr sz="16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zh-CN" altLang="en-US"/>
              <a:t>日本物理学会 第</a:t>
            </a:r>
            <a:r>
              <a:rPr lang="en-US" altLang="zh-CN"/>
              <a:t>69</a:t>
            </a:r>
            <a:r>
              <a:rPr lang="zh-CN" altLang="en-US"/>
              <a:t>回年次大会 </a:t>
            </a:r>
            <a:r>
              <a:rPr lang="en-US" altLang="zh-CN"/>
              <a:t>30aTK-1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04119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11088"/>
            <a:ext cx="7543800" cy="609600"/>
          </a:xfrm>
        </p:spPr>
        <p:txBody>
          <a:bodyPr/>
          <a:lstStyle>
            <a:lvl1pPr>
              <a:defRPr sz="2800" i="0" u="heavy" baseline="0">
                <a:solidFill>
                  <a:schemeClr val="accent6"/>
                </a:solidFill>
                <a:uFill>
                  <a:solidFill>
                    <a:schemeClr val="accent6"/>
                  </a:solidFill>
                </a:u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28600" y="620688"/>
            <a:ext cx="7848600" cy="5334000"/>
          </a:xfrm>
        </p:spPr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7889875" y="6550025"/>
            <a:ext cx="1219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>
              <a:defRPr sz="16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2014/3/30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" y="6550025"/>
            <a:ext cx="6553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>
              <a:defRPr sz="16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zh-CN" altLang="en-US"/>
              <a:t>日本物理学会 第</a:t>
            </a:r>
            <a:r>
              <a:rPr lang="en-US" altLang="zh-CN"/>
              <a:t>69</a:t>
            </a:r>
            <a:r>
              <a:rPr lang="zh-CN" altLang="en-US"/>
              <a:t>回年次大会 </a:t>
            </a:r>
            <a:r>
              <a:rPr lang="en-US" altLang="zh-CN"/>
              <a:t>30aTK-1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039039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51520" y="-60920"/>
            <a:ext cx="7543800" cy="609600"/>
          </a:xfrm>
        </p:spPr>
        <p:txBody>
          <a:bodyPr/>
          <a:lstStyle>
            <a:lvl1pPr>
              <a:defRPr sz="2800" b="0" i="0" u="heavy" baseline="0">
                <a:solidFill>
                  <a:schemeClr val="accent6"/>
                </a:solidFill>
                <a:uFill>
                  <a:solidFill>
                    <a:schemeClr val="accent6"/>
                  </a:solidFill>
                </a:u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7889875" y="6550025"/>
            <a:ext cx="1219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>
              <a:defRPr sz="16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2014/3/30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" y="6550025"/>
            <a:ext cx="6553200" cy="28733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/>
          <a:lstStyle>
            <a:lvl1pPr>
              <a:defRPr sz="1600">
                <a:solidFill>
                  <a:srgbClr val="FFFFFF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zh-CN" altLang="en-US"/>
              <a:t>日本物理学会 第</a:t>
            </a:r>
            <a:r>
              <a:rPr lang="en-US" altLang="zh-CN"/>
              <a:t>69</a:t>
            </a:r>
            <a:r>
              <a:rPr lang="zh-CN" altLang="en-US"/>
              <a:t>回年次大会 </a:t>
            </a:r>
            <a:r>
              <a:rPr lang="en-US" altLang="zh-CN"/>
              <a:t>30aTK-1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48023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03813-501E-431A-991D-9875B44891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67356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AE52D78-8003-4BB3-8861-9EBC4BBFD34C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32138" y="64928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88D6132B-DFCB-447A-A4AF-F27534ED305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9728971"/>
      </p:ext>
    </p:extLst>
  </p:cSld>
  <p:clrMapOvr>
    <a:masterClrMapping/>
  </p:clrMapOvr>
  <p:transition>
    <p:split orient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2AEC0-7021-48E0-B532-B308F15407F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18597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5CE10-62DA-4E43-A95F-F31479A9B99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85718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BB09D-263B-4EAB-8E3E-D812FB4541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5348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74987-9E49-40B1-894F-24128872F6B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88999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B761D-8001-4983-8079-820BF5B54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80607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7F287-4445-49CF-975D-400FBD4EF73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74798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E4AD2-8051-47B9-8F12-6C0E5C6FA3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508167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694BE-E551-4DB1-A371-E67779FF6F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958230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D9E20-7808-4B42-965A-96863E94FE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256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4C18F-EFED-40C4-AEF3-A5974CE301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510164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5CC5B-C623-46C1-A4A8-1715E6B8F3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16456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EF925-CE65-42CB-9377-59DA9EA7E5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33155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BE73C-E70B-4A7E-853A-4213DB331A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513616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60350"/>
            <a:ext cx="7772400" cy="1555750"/>
          </a:xfrm>
        </p:spPr>
        <p:txBody>
          <a:bodyPr/>
          <a:lstStyle>
            <a:lvl1pPr>
              <a:defRPr sz="48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31913" y="29241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663300"/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6DD54322-EA9F-41E8-8B38-5A36FA6C6EC5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62313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776D9915-0CC2-45ED-800C-2BD3D036408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63553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C6261AC6-1D7E-4DA9-9DF9-96CCA26DEA9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311200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E81B7ED3-DC84-4D4F-9C8D-A7CE9F728D3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927784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C3C54466-4368-43B9-B28E-97404D03953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96758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2BB02B99-9D2E-461C-ACCA-BB3C0EF4E47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263991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B069D41F-AFD3-4571-8138-62C72F9E4B6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8994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0F0D4-B528-4C02-819B-BF44434181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4856715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F9B5557A-B6A4-4B9B-A592-B206882DBAB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977964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CEBC739A-7C9A-4571-AFA9-F8E9DF32807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809058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45B8F166-A9EF-4472-B169-1AE4DF8A194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115815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392863" y="-100013"/>
            <a:ext cx="2293937" cy="62309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-488950" y="-100013"/>
            <a:ext cx="6729413" cy="62309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0EA64A50-D081-44DC-84A3-AE25E1A7FDF5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308581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488950" y="-100013"/>
            <a:ext cx="8229600" cy="113982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435FD708-C961-4C6B-A160-3F7A11E540C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26987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488950" y="-100013"/>
            <a:ext cx="8229600" cy="113982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/>
            </a:lvl1pPr>
          </a:lstStyle>
          <a:p>
            <a:pPr>
              <a:defRPr/>
            </a:pPr>
            <a:fld id="{F2EF1216-D768-462C-91EA-AFD4816938E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74273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9pPr>
          </a:lstStyle>
          <a:p>
            <a:pPr algn="ctr" eaLnBrk="1" hangingPunct="1">
              <a:defRPr/>
            </a:pPr>
            <a:endParaRPr kumimoji="0" lang="ja-JP" altLang="en-US" sz="4400">
              <a:solidFill>
                <a:srgbClr val="000066"/>
              </a:solidFill>
              <a:latin typeface="Franklin Gothic Medium" pitchFamily="34" charset="0"/>
              <a:ea typeface="ヒラギノ角ゴ Pro W6"/>
              <a:cs typeface="ヒラギノ角ゴ Pro W6"/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7200" y="1600200"/>
            <a:ext cx="82296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000066"/>
              </a:buClr>
              <a:buSzPct val="50000"/>
              <a:buFont typeface="Wingdings 2" pitchFamily="18" charset="2"/>
              <a:buChar char="ß"/>
              <a:defRPr/>
            </a:pPr>
            <a:endParaRPr kumimoji="0" lang="ja-JP" altLang="en-US">
              <a:solidFill>
                <a:srgbClr val="000000"/>
              </a:solidFill>
              <a:latin typeface="Franklin Gothic Book" pitchFamily="34" charset="0"/>
              <a:ea typeface="ヒラギノ角ゴ Pro W6"/>
              <a:cs typeface="ヒラギノ角ゴ Pro W6"/>
            </a:endParaRPr>
          </a:p>
        </p:txBody>
      </p:sp>
    </p:spTree>
    <p:extLst>
      <p:ext uri="{BB962C8B-B14F-4D97-AF65-F5344CB8AC3E}">
        <p14:creationId xmlns:p14="http://schemas.microsoft.com/office/powerpoint/2010/main" val="5209726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73EBF-F6B0-46C6-940C-0B9DD0A615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18604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EEA5A-8B32-4227-A0E1-6D53B43B5C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499351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80919-06B0-4EB3-B3D4-E50A74AB889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4449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0046A-7380-4385-86DC-E876E3A35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72814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90431-A7BC-492E-9179-50351E2462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56689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5632A-67DC-48EF-A5C1-1024B52BE8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32367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8B30C-2C8F-4887-A257-C4F06A6D2AE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566667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B84C5-187C-4174-9278-CD584EC90A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761787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9E74D-60AA-4E87-A84B-0CE9DC4A09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973462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BB6E7-8EA5-4B8F-B97B-EED5192C362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323131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20958-2B45-49B1-8954-8F63678608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66738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0F054-1629-428B-97BE-F6171C0604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741991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B3F4A-6546-4B68-AA64-24F26013735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452992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D7DB-BE48-41D9-AF1F-B3AB53BD7B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4389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4E3E9-AE8E-48C2-95FF-BD63289D89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8264782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F38E4-A85F-409E-AEAD-7AD16E2ACA5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840652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E5466-C694-41A5-B27D-6F1CD30BF3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39226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1162C-C1AC-4271-BF10-9132535551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566145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8C917-9759-4BD4-8887-5994FFA501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68372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BBFD6-BCB7-4B96-BA97-A5B1A0A826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060892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C59C0-D037-48D9-BF20-CB2042198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543634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46249-73A6-4F6B-8D05-6FBE00F2D5A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26795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24D76-5DA0-4B1C-8E7E-F96501E768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847393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B415E-0740-4CD5-9090-DB7D3A3967C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500310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B89B-124F-4927-85F4-C855D25089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453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961BF-E6A4-4DDE-A3D7-38C62E968A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741792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0094E-B4A9-45DD-A18D-6F8CBE05C4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691504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DB7FFB8B-4350-4007-B7A4-A16E311D5C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485846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1125E0D0-2520-47CB-9E60-06DF489FE6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996677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C1BC8D49-6479-4403-9479-E66FC994F0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2022279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10BAC377-25CB-44BC-B905-85DD866FCA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4172116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AB4FD66D-90B1-4401-A001-BC49AC1184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28545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7E595F64-D336-4EE6-8F6C-89E0C39E7D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342677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117707D1-EFE5-4459-967C-CEB91B7C3A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4782445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74C1A560-2FCF-4E5F-AD8A-9131D339B90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5409854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 defTabSz="914400" hangingPunct="1">
              <a:buClrTx/>
              <a:buSzTx/>
              <a:buFontTx/>
              <a:buNone/>
              <a:defRPr kumimoji="1"/>
            </a:lvl1pPr>
          </a:lstStyle>
          <a:p>
            <a:pPr>
              <a:defRPr/>
            </a:pPr>
            <a:fld id="{2C60BE02-814D-42E9-9D50-55926072A0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029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1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image" Target="../media/image1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12" Type="http://schemas.openxmlformats.org/officeDocument/2006/relationships/slideLayout" Target="../slideLayouts/slideLayout137.xml"/><Relationship Id="rId2" Type="http://schemas.openxmlformats.org/officeDocument/2006/relationships/slideLayout" Target="../slideLayouts/slideLayout12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Relationship Id="rId14" Type="http://schemas.openxmlformats.org/officeDocument/2006/relationships/image" Target="../media/image1.jpe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image" Target="../media/image1.jpeg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54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95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5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5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618CBCCB-0D55-4731-AFE5-87E2BA3323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52" r:id="rId1"/>
    <p:sldLayoutId id="2147494253" r:id="rId2"/>
    <p:sldLayoutId id="2147494254" r:id="rId3"/>
    <p:sldLayoutId id="2147494255" r:id="rId4"/>
    <p:sldLayoutId id="2147494256" r:id="rId5"/>
    <p:sldLayoutId id="2147494257" r:id="rId6"/>
    <p:sldLayoutId id="2147494258" r:id="rId7"/>
    <p:sldLayoutId id="2147494259" r:id="rId8"/>
    <p:sldLayoutId id="2147494260" r:id="rId9"/>
    <p:sldLayoutId id="2147494261" r:id="rId10"/>
    <p:sldLayoutId id="2147494262" r:id="rId11"/>
    <p:sldLayoutId id="21474942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179388" y="44450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229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250825" y="836613"/>
            <a:ext cx="8642350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0" y="6597650"/>
            <a:ext cx="1116013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Arial" charset="0"/>
              </a:defRPr>
            </a:lvl1pPr>
          </a:lstStyle>
          <a:p>
            <a:pPr>
              <a:defRPr/>
            </a:pPr>
            <a:fld id="{36AC8B3F-34A7-42F9-9048-BF337F7DBAB2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619250" y="6597650"/>
            <a:ext cx="2895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Arial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532813" y="6524625"/>
            <a:ext cx="611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400">
                <a:solidFill>
                  <a:prstClr val="black"/>
                </a:solidFill>
                <a:latin typeface="Calibri"/>
                <a:ea typeface="ＭＳ Ｐゴシック"/>
                <a:cs typeface="Arial" charset="0"/>
              </a:defRPr>
            </a:lvl1pPr>
          </a:lstStyle>
          <a:p>
            <a:pPr>
              <a:defRPr/>
            </a:pPr>
            <a:fld id="{A4B5EE34-BE86-4451-98E7-BAE3B660C7D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378" r:id="rId1"/>
    <p:sldLayoutId id="2147494379" r:id="rId2"/>
    <p:sldLayoutId id="2147494380" r:id="rId3"/>
    <p:sldLayoutId id="2147494381" r:id="rId4"/>
    <p:sldLayoutId id="2147494382" r:id="rId5"/>
    <p:sldLayoutId id="2147494383" r:id="rId6"/>
    <p:sldLayoutId id="2147494384" r:id="rId7"/>
    <p:sldLayoutId id="2147494385" r:id="rId8"/>
    <p:sldLayoutId id="2147494386" r:id="rId9"/>
    <p:sldLayoutId id="2147494387" r:id="rId10"/>
    <p:sldLayoutId id="214749438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u"/>
        <a:defRPr kumimoji="1" sz="3200" kern="1200">
          <a:solidFill>
            <a:srgbClr val="0070C0"/>
          </a:solidFill>
          <a:latin typeface="+mn-lt"/>
          <a:ea typeface="+mn-ea"/>
          <a:cs typeface="+mn-cs"/>
        </a:defRPr>
      </a:lvl1pPr>
      <a:lvl2pPr marL="446088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p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213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-488950" y="-100013"/>
            <a:ext cx="8229600" cy="1139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868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fld id="{1002BA7E-193E-4190-A26C-AC5FC56FDBD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389" r:id="rId1"/>
    <p:sldLayoutId id="2147494390" r:id="rId2"/>
    <p:sldLayoutId id="2147494391" r:id="rId3"/>
    <p:sldLayoutId id="2147494392" r:id="rId4"/>
    <p:sldLayoutId id="2147494393" r:id="rId5"/>
    <p:sldLayoutId id="2147494394" r:id="rId6"/>
    <p:sldLayoutId id="2147494395" r:id="rId7"/>
    <p:sldLayoutId id="2147494396" r:id="rId8"/>
    <p:sldLayoutId id="2147494397" r:id="rId9"/>
    <p:sldLayoutId id="2147494398" r:id="rId10"/>
    <p:sldLayoutId id="2147494399" r:id="rId11"/>
    <p:sldLayoutId id="214749440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15"/>
        </a:buBlip>
        <a:defRPr sz="3200" b="1">
          <a:solidFill>
            <a:srgbClr val="00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6"/>
        </a:buBlip>
        <a:defRPr sz="2800" b="1">
          <a:solidFill>
            <a:srgbClr val="66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400" b="1">
          <a:solidFill>
            <a:srgbClr val="00000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-488950" y="-100013"/>
            <a:ext cx="8229600" cy="1139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868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  <a:cs typeface="Arial" charset="0"/>
              </a:defRPr>
            </a:lvl1pPr>
          </a:lstStyle>
          <a:p>
            <a:pPr>
              <a:defRPr/>
            </a:pPr>
            <a:fld id="{DB242618-EA07-4841-9826-7A3A2C65503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401" r:id="rId1"/>
    <p:sldLayoutId id="2147494402" r:id="rId2"/>
    <p:sldLayoutId id="2147494403" r:id="rId3"/>
    <p:sldLayoutId id="2147494404" r:id="rId4"/>
    <p:sldLayoutId id="2147494405" r:id="rId5"/>
    <p:sldLayoutId id="2147494406" r:id="rId6"/>
    <p:sldLayoutId id="2147494407" r:id="rId7"/>
    <p:sldLayoutId id="2147494408" r:id="rId8"/>
    <p:sldLayoutId id="2147494409" r:id="rId9"/>
    <p:sldLayoutId id="2147494410" r:id="rId10"/>
    <p:sldLayoutId id="2147494411" r:id="rId11"/>
    <p:sldLayoutId id="214749441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15"/>
        </a:buBlip>
        <a:defRPr sz="3200" b="1">
          <a:solidFill>
            <a:srgbClr val="00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6"/>
        </a:buBlip>
        <a:defRPr sz="2800" b="1">
          <a:solidFill>
            <a:srgbClr val="66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400" b="1">
          <a:solidFill>
            <a:srgbClr val="00000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"/>
            <a:ext cx="7543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144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237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414" r:id="rId1"/>
    <p:sldLayoutId id="2147494415" r:id="rId2"/>
    <p:sldLayoutId id="2147494416" r:id="rId3"/>
    <p:sldLayoutId id="214749441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07950" y="125413"/>
            <a:ext cx="8928100" cy="711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179388" y="919163"/>
            <a:ext cx="8785225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fld id="{981206DD-FB23-4B02-A8D3-47236B3D1C0F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32138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prstClr val="black"/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fld id="{3DE20AA0-118C-405F-915C-3B55509DD98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312" r:id="rId1"/>
    <p:sldLayoutId id="2147494313" r:id="rId2"/>
    <p:sldLayoutId id="2147494314" r:id="rId3"/>
    <p:sldLayoutId id="2147494315" r:id="rId4"/>
    <p:sldLayoutId id="2147494316" r:id="rId5"/>
    <p:sldLayoutId id="2147494317" r:id="rId6"/>
    <p:sldLayoutId id="2147494318" r:id="rId7"/>
    <p:sldLayoutId id="2147494319" r:id="rId8"/>
    <p:sldLayoutId id="2147494320" r:id="rId9"/>
    <p:sldLayoutId id="2147494321" r:id="rId10"/>
    <p:sldLayoutId id="2147494322" r:id="rId11"/>
    <p:sldLayoutId id="2147494323" r:id="rId12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54013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3200" kern="1200">
          <a:solidFill>
            <a:srgbClr val="0070C0"/>
          </a:solidFill>
          <a:latin typeface="+mn-lt"/>
          <a:ea typeface="+mn-ea"/>
          <a:cs typeface="+mn-cs"/>
        </a:defRPr>
      </a:lvl1pPr>
      <a:lvl2pPr marL="536575" indent="-35401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p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274638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811213" indent="-239713" algn="l" defTabSz="892175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82663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07950" y="125413"/>
            <a:ext cx="8928100" cy="711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09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179388" y="919163"/>
            <a:ext cx="8785225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fld id="{DE12D93B-0441-4A92-8C8B-2D5BC918B0D1}" type="datetime1">
              <a:rPr lang="ja-JP" altLang="en-US"/>
              <a:pPr>
                <a:defRPr/>
              </a:pPr>
              <a:t>2014/6/3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32138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prstClr val="black"/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fld id="{5B0D3588-8DF8-48AB-91DB-5BBFA5E7D41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324" r:id="rId1"/>
    <p:sldLayoutId id="2147494325" r:id="rId2"/>
    <p:sldLayoutId id="2147494326" r:id="rId3"/>
    <p:sldLayoutId id="2147494327" r:id="rId4"/>
    <p:sldLayoutId id="2147494328" r:id="rId5"/>
    <p:sldLayoutId id="2147494329" r:id="rId6"/>
    <p:sldLayoutId id="2147494330" r:id="rId7"/>
    <p:sldLayoutId id="2147494331" r:id="rId8"/>
    <p:sldLayoutId id="2147494332" r:id="rId9"/>
    <p:sldLayoutId id="2147494333" r:id="rId10"/>
    <p:sldLayoutId id="2147494334" r:id="rId11"/>
    <p:sldLayoutId id="2147494335" r:id="rId12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54013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3200" kern="1200">
          <a:solidFill>
            <a:srgbClr val="0070C0"/>
          </a:solidFill>
          <a:latin typeface="+mn-lt"/>
          <a:ea typeface="+mn-ea"/>
          <a:cs typeface="+mn-cs"/>
        </a:defRPr>
      </a:lvl1pPr>
      <a:lvl2pPr marL="536575" indent="-35401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p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274638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811213" indent="-239713" algn="l" defTabSz="892175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982663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"/>
            <a:ext cx="7543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14400"/>
            <a:ext cx="7848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336" r:id="rId1"/>
    <p:sldLayoutId id="2147494337" r:id="rId2"/>
    <p:sldLayoutId id="2147494338" r:id="rId3"/>
    <p:sldLayoutId id="2147494339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000" b="1">
          <a:solidFill>
            <a:srgbClr val="0080FF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95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5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5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A25D2AA-C07A-4ED6-8721-5374F23907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6" r:id="rId1"/>
    <p:sldLayoutId id="2147494277" r:id="rId2"/>
    <p:sldLayoutId id="2147494278" r:id="rId3"/>
    <p:sldLayoutId id="2147494279" r:id="rId4"/>
    <p:sldLayoutId id="2147494280" r:id="rId5"/>
    <p:sldLayoutId id="2147494281" r:id="rId6"/>
    <p:sldLayoutId id="2147494282" r:id="rId7"/>
    <p:sldLayoutId id="2147494283" r:id="rId8"/>
    <p:sldLayoutId id="2147494284" r:id="rId9"/>
    <p:sldLayoutId id="2147494285" r:id="rId10"/>
    <p:sldLayoutId id="2147494286" r:id="rId11"/>
    <p:sldLayoutId id="21474942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-488950" y="-100013"/>
            <a:ext cx="8229600" cy="1139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868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BBCF682B-FD05-4BB3-9889-F77DD0A08EE5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352" r:id="rId1"/>
    <p:sldLayoutId id="2147494353" r:id="rId2"/>
    <p:sldLayoutId id="2147494354" r:id="rId3"/>
    <p:sldLayoutId id="2147494355" r:id="rId4"/>
    <p:sldLayoutId id="2147494356" r:id="rId5"/>
    <p:sldLayoutId id="2147494357" r:id="rId6"/>
    <p:sldLayoutId id="2147494358" r:id="rId7"/>
    <p:sldLayoutId id="2147494359" r:id="rId8"/>
    <p:sldLayoutId id="2147494360" r:id="rId9"/>
    <p:sldLayoutId id="2147494361" r:id="rId10"/>
    <p:sldLayoutId id="2147494362" r:id="rId11"/>
    <p:sldLayoutId id="2147494363" r:id="rId12"/>
    <p:sldLayoutId id="2147494364" r:id="rId13"/>
    <p:sldLayoutId id="2147494365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17"/>
        </a:buBlip>
        <a:defRPr sz="3200" b="1">
          <a:solidFill>
            <a:srgbClr val="00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8"/>
        </a:buBlip>
        <a:defRPr sz="2800" b="1">
          <a:solidFill>
            <a:srgbClr val="66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400" b="1">
          <a:solidFill>
            <a:srgbClr val="00000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95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5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5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7E0DEA-5A17-4DE3-8817-2092AD9067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88" r:id="rId1"/>
    <p:sldLayoutId id="2147494289" r:id="rId2"/>
    <p:sldLayoutId id="2147494290" r:id="rId3"/>
    <p:sldLayoutId id="2147494291" r:id="rId4"/>
    <p:sldLayoutId id="2147494292" r:id="rId5"/>
    <p:sldLayoutId id="2147494293" r:id="rId6"/>
    <p:sldLayoutId id="2147494294" r:id="rId7"/>
    <p:sldLayoutId id="2147494295" r:id="rId8"/>
    <p:sldLayoutId id="2147494296" r:id="rId9"/>
    <p:sldLayoutId id="2147494297" r:id="rId10"/>
    <p:sldLayoutId id="2147494298" r:id="rId11"/>
    <p:sldLayoutId id="21474942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955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5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5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C8C29E1-5104-4AD0-9B46-090EAA9527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300" r:id="rId1"/>
    <p:sldLayoutId id="2147494301" r:id="rId2"/>
    <p:sldLayoutId id="2147494302" r:id="rId3"/>
    <p:sldLayoutId id="2147494303" r:id="rId4"/>
    <p:sldLayoutId id="2147494304" r:id="rId5"/>
    <p:sldLayoutId id="2147494305" r:id="rId6"/>
    <p:sldLayoutId id="2147494306" r:id="rId7"/>
    <p:sldLayoutId id="2147494307" r:id="rId8"/>
    <p:sldLayoutId id="2147494308" r:id="rId9"/>
    <p:sldLayoutId id="2147494309" r:id="rId10"/>
    <p:sldLayoutId id="2147494310" r:id="rId11"/>
    <p:sldLayoutId id="21474943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the title text format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Click to edit the outline text format</a:t>
            </a:r>
          </a:p>
          <a:p>
            <a:pPr lvl="1"/>
            <a:r>
              <a:rPr lang="en-GB" altLang="ja-JP" smtClean="0"/>
              <a:t>Second Outline Level</a:t>
            </a:r>
          </a:p>
          <a:p>
            <a:pPr lvl="2"/>
            <a:r>
              <a:rPr lang="en-GB" altLang="ja-JP" smtClean="0"/>
              <a:t>Third Outline Level</a:t>
            </a:r>
          </a:p>
          <a:p>
            <a:pPr lvl="3"/>
            <a:r>
              <a:rPr lang="en-GB" altLang="ja-JP" smtClean="0"/>
              <a:t>Fourth Outline Level</a:t>
            </a:r>
          </a:p>
          <a:p>
            <a:pPr lvl="4"/>
            <a:r>
              <a:rPr lang="en-GB" altLang="ja-JP" smtClean="0"/>
              <a:t>Fifth Outline Level</a:t>
            </a:r>
          </a:p>
          <a:p>
            <a:pPr lvl="4"/>
            <a:r>
              <a:rPr lang="en-GB" altLang="ja-JP" smtClean="0"/>
              <a:t>Sixth Outline Level</a:t>
            </a:r>
          </a:p>
          <a:p>
            <a:pPr lvl="4"/>
            <a:r>
              <a:rPr lang="en-GB" altLang="ja-JP" smtClean="0"/>
              <a:t>Seventh Outline Level</a:t>
            </a:r>
          </a:p>
          <a:p>
            <a:pPr lvl="4"/>
            <a:r>
              <a:rPr lang="en-GB" altLang="ja-JP" smtClean="0"/>
              <a:t>Eighth Outline Level</a:t>
            </a:r>
          </a:p>
          <a:p>
            <a:pPr lvl="4"/>
            <a:r>
              <a:rPr lang="en-GB" altLang="ja-JP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7250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06400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55638" algn="l"/>
                <a:tab pos="1312863" algn="l"/>
                <a:tab pos="1968500" algn="l"/>
              </a:tabLst>
              <a:defRPr kumimoji="0" sz="1300">
                <a:solidFill>
                  <a:srgbClr val="000000"/>
                </a:solidFill>
                <a:latin typeface="Times New Roman" pitchFamily="18" charset="0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defTabSz="406400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55638" algn="l"/>
                <a:tab pos="1312863" algn="l"/>
                <a:tab pos="1968500" algn="l"/>
                <a:tab pos="2625725" algn="l"/>
              </a:tabLst>
              <a:defRPr kumimoji="0" sz="1300">
                <a:solidFill>
                  <a:srgbClr val="000000"/>
                </a:solidFill>
                <a:latin typeface="Times New Roman" pitchFamily="18" charset="0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06400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55638" algn="l"/>
                <a:tab pos="1312863" algn="l"/>
                <a:tab pos="1968500" algn="l"/>
              </a:tabLst>
              <a:defRPr kumimoji="0" sz="1300">
                <a:solidFill>
                  <a:srgbClr val="000000"/>
                </a:solidFill>
                <a:latin typeface="Times New Roman" pitchFamily="18" charset="0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>
              <a:defRPr/>
            </a:pPr>
            <a:fld id="{72781B59-05F2-44DF-B760-9F05BFB8E1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366" r:id="rId1"/>
    <p:sldLayoutId id="2147494367" r:id="rId2"/>
    <p:sldLayoutId id="2147494368" r:id="rId3"/>
    <p:sldLayoutId id="2147494369" r:id="rId4"/>
    <p:sldLayoutId id="2147494370" r:id="rId5"/>
    <p:sldLayoutId id="2147494371" r:id="rId6"/>
    <p:sldLayoutId id="2147494372" r:id="rId7"/>
    <p:sldLayoutId id="2147494373" r:id="rId8"/>
    <p:sldLayoutId id="2147494374" r:id="rId9"/>
    <p:sldLayoutId id="2147494375" r:id="rId10"/>
    <p:sldLayoutId id="2147494376" r:id="rId11"/>
    <p:sldLayoutId id="2147494377" r:id="rId12"/>
  </p:sldLayoutIdLst>
  <p:txStyles>
    <p:titleStyle>
      <a:lvl1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ＭＳ Ｐゴシック" charset="-128"/>
        </a:defRPr>
      </a:lvl2pPr>
      <a:lvl3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ＭＳ Ｐゴシック" charset="-128"/>
        </a:defRPr>
      </a:lvl3pPr>
      <a:lvl4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ＭＳ Ｐゴシック" charset="-128"/>
        </a:defRPr>
      </a:lvl4pPr>
      <a:lvl5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ＭＳ Ｐゴシック" charset="-128"/>
        </a:defRPr>
      </a:lvl5pPr>
      <a:lvl6pPr marL="2280994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ＭＳ Ｐゴシック" charset="-128"/>
        </a:defRPr>
      </a:lvl6pPr>
      <a:lvl7pPr marL="2695720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ＭＳ Ｐゴシック" charset="-128"/>
        </a:defRPr>
      </a:lvl7pPr>
      <a:lvl8pPr marL="3110446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ＭＳ Ｐゴシック" charset="-128"/>
        </a:defRPr>
      </a:lvl8pPr>
      <a:lvl9pPr marL="3525172" indent="-207363" algn="ctr" defTabSz="40752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09563" indent="-309563" algn="l" defTabSz="406400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itchFamily="18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100" indent="-258763" algn="l" defTabSz="406400" rtl="0" eaLnBrk="0" fontAlgn="base" hangingPunct="0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100000"/>
        <a:buFont typeface="Times New Roman" pitchFamily="18" charset="0"/>
        <a:defRPr sz="2500">
          <a:solidFill>
            <a:srgbClr val="000000"/>
          </a:solidFill>
          <a:latin typeface="+mn-lt"/>
          <a:ea typeface="+mn-ea"/>
        </a:defRPr>
      </a:lvl2pPr>
      <a:lvl3pPr marL="1036638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</a:defRPr>
      </a:lvl3pPr>
      <a:lvl4pPr marL="1450975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4pPr>
      <a:lvl5pPr marL="1865313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5pPr>
      <a:lvl6pPr marL="2280994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720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10446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5172" indent="-207363" algn="l" defTabSz="407526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9452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8.png"/><Relationship Id="rId4" Type="http://schemas.openxmlformats.org/officeDocument/2006/relationships/image" Target="../media/image5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wmf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42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9.png"/><Relationship Id="rId7" Type="http://schemas.openxmlformats.org/officeDocument/2006/relationships/image" Target="../media/image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.png"/><Relationship Id="rId5" Type="http://schemas.openxmlformats.org/officeDocument/2006/relationships/image" Target="../media/image51.png"/><Relationship Id="rId10" Type="http://schemas.openxmlformats.org/officeDocument/2006/relationships/image" Target="../media/image54.png"/><Relationship Id="rId4" Type="http://schemas.openxmlformats.org/officeDocument/2006/relationships/image" Target="../media/image50.png"/><Relationship Id="rId9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13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1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59.xml"/><Relationship Id="rId1" Type="http://schemas.openxmlformats.org/officeDocument/2006/relationships/video" Target="file:///C:\Users\tanimori\Documents\JST\TIPP2014\Thyroid.mpeg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40956"/>
            <a:ext cx="9144000" cy="1174750"/>
          </a:xfrm>
          <a:solidFill>
            <a:srgbClr val="CC99FF"/>
          </a:solidFill>
        </p:spPr>
        <p:txBody>
          <a:bodyPr/>
          <a:lstStyle/>
          <a:p>
            <a:r>
              <a:rPr lang="en-US" altLang="ja-JP" sz="2400" smtClean="0">
                <a:latin typeface="Comic Sans MS" pitchFamily="66" charset="0"/>
                <a:ea typeface="HG丸ｺﾞｼｯｸM-PRO" pitchFamily="50" charset="-128"/>
              </a:rPr>
              <a:t>Real-time Imaging of prompt gammas in proton therapy using improved Electron Tracking Compton Camera (ETCC)</a:t>
            </a:r>
            <a:endParaRPr lang="ja-JP" altLang="en-US" sz="2400" smtClean="0">
              <a:latin typeface="Comic Sans MS" pitchFamily="66" charset="0"/>
              <a:ea typeface="HG丸ｺﾞｼｯｸM-PRO" pitchFamily="50" charset="-128"/>
            </a:endParaRPr>
          </a:p>
        </p:txBody>
      </p:sp>
      <p:sp>
        <p:nvSpPr>
          <p:cNvPr id="161795" name="Rectangle 4"/>
          <p:cNvSpPr>
            <a:spLocks noChangeArrowheads="1"/>
          </p:cNvSpPr>
          <p:nvPr/>
        </p:nvSpPr>
        <p:spPr bwMode="auto">
          <a:xfrm>
            <a:off x="1447800" y="35814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ja-JP" sz="2400">
              <a:solidFill>
                <a:srgbClr val="000000"/>
              </a:solidFill>
            </a:endParaRPr>
          </a:p>
        </p:txBody>
      </p:sp>
      <p:grpSp>
        <p:nvGrpSpPr>
          <p:cNvPr id="161796" name="Group 66"/>
          <p:cNvGrpSpPr>
            <a:grpSpLocks/>
          </p:cNvGrpSpPr>
          <p:nvPr/>
        </p:nvGrpSpPr>
        <p:grpSpPr bwMode="auto">
          <a:xfrm>
            <a:off x="337314" y="1173701"/>
            <a:ext cx="3168352" cy="2232248"/>
            <a:chOff x="0" y="1162"/>
            <a:chExt cx="2436" cy="1501"/>
          </a:xfrm>
        </p:grpSpPr>
        <p:pic>
          <p:nvPicPr>
            <p:cNvPr id="161800" name="Picture 204" descr="Compton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7894168">
              <a:off x="21" y="1286"/>
              <a:ext cx="1010" cy="1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1801" name="AutoShape 216"/>
            <p:cNvSpPr>
              <a:spLocks noChangeArrowheads="1"/>
            </p:cNvSpPr>
            <p:nvPr/>
          </p:nvSpPr>
          <p:spPr bwMode="auto">
            <a:xfrm rot="-7012026">
              <a:off x="438" y="1851"/>
              <a:ext cx="68" cy="84"/>
            </a:xfrm>
            <a:prstGeom prst="irregularSeal1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ja-JP" sz="1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61802" name="Oval 217"/>
            <p:cNvSpPr>
              <a:spLocks noChangeArrowheads="1"/>
            </p:cNvSpPr>
            <p:nvPr/>
          </p:nvSpPr>
          <p:spPr bwMode="auto">
            <a:xfrm rot="-9148387">
              <a:off x="231" y="1816"/>
              <a:ext cx="228" cy="47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ja-JP" sz="1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61803" name="Oval 218"/>
            <p:cNvSpPr>
              <a:spLocks noChangeArrowheads="1"/>
            </p:cNvSpPr>
            <p:nvPr/>
          </p:nvSpPr>
          <p:spPr bwMode="auto">
            <a:xfrm rot="-7012026">
              <a:off x="447" y="1880"/>
              <a:ext cx="34" cy="3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ja-JP" sz="1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61804" name="Line 219"/>
            <p:cNvSpPr>
              <a:spLocks noChangeShapeType="1"/>
            </p:cNvSpPr>
            <p:nvPr/>
          </p:nvSpPr>
          <p:spPr bwMode="auto">
            <a:xfrm rot="14587974" flipV="1">
              <a:off x="242" y="1749"/>
              <a:ext cx="190" cy="17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805" name="Line 220"/>
            <p:cNvSpPr>
              <a:spLocks noChangeShapeType="1"/>
            </p:cNvSpPr>
            <p:nvPr/>
          </p:nvSpPr>
          <p:spPr bwMode="auto">
            <a:xfrm rot="-7012026">
              <a:off x="252" y="1657"/>
              <a:ext cx="361" cy="6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806" name="AutoShape 221"/>
            <p:cNvSpPr>
              <a:spLocks noChangeArrowheads="1"/>
            </p:cNvSpPr>
            <p:nvPr/>
          </p:nvSpPr>
          <p:spPr bwMode="auto">
            <a:xfrm rot="-7012026">
              <a:off x="359" y="1446"/>
              <a:ext cx="69" cy="84"/>
            </a:xfrm>
            <a:prstGeom prst="irregularSeal1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ja-JP" sz="1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61807" name="Oval 222"/>
            <p:cNvSpPr>
              <a:spLocks noChangeArrowheads="1"/>
            </p:cNvSpPr>
            <p:nvPr/>
          </p:nvSpPr>
          <p:spPr bwMode="auto">
            <a:xfrm rot="-7012026">
              <a:off x="369" y="1475"/>
              <a:ext cx="35" cy="3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ja-JP" sz="1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61808" name="Text Box 110"/>
            <p:cNvSpPr txBox="1">
              <a:spLocks noChangeArrowheads="1"/>
            </p:cNvSpPr>
            <p:nvPr/>
          </p:nvSpPr>
          <p:spPr bwMode="auto">
            <a:xfrm>
              <a:off x="0" y="1993"/>
              <a:ext cx="385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52" tIns="45671" rIns="91352" bIns="45671">
              <a:spAutoFit/>
            </a:bodyPr>
            <a:lstStyle>
              <a:lvl1pPr defTabSz="911225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defTabSz="911225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defTabSz="911225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defTabSz="911225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defTabSz="911225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defTabSz="9112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defTabSz="9112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defTabSz="9112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defTabSz="9112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ja-JP" sz="1000" b="1">
                  <a:solidFill>
                    <a:srgbClr val="0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  <a:sym typeface="Symbol" pitchFamily="18" charset="2"/>
                </a:rPr>
                <a:t></a:t>
              </a:r>
              <a:r>
                <a:rPr lang="en-US" altLang="ja-JP" sz="1000" b="1">
                  <a:solidFill>
                    <a:srgbClr val="0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TPC </a:t>
              </a:r>
            </a:p>
          </p:txBody>
        </p:sp>
        <p:sp>
          <p:nvSpPr>
            <p:cNvPr id="161809" name="Rectangle 113"/>
            <p:cNvSpPr>
              <a:spLocks noChangeArrowheads="1"/>
            </p:cNvSpPr>
            <p:nvPr/>
          </p:nvSpPr>
          <p:spPr bwMode="auto">
            <a:xfrm>
              <a:off x="106" y="1200"/>
              <a:ext cx="1013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52" tIns="45671" rIns="91352" bIns="45671">
              <a:spAutoFit/>
            </a:bodyPr>
            <a:lstStyle>
              <a:lvl1pPr defTabSz="911225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defTabSz="911225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defTabSz="911225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defTabSz="911225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defTabSz="911225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defTabSz="9112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defTabSz="9112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defTabSz="9112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defTabSz="9112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lnSpc>
                  <a:spcPct val="90000"/>
                </a:lnSpc>
                <a:buClr>
                  <a:srgbClr val="008000"/>
                </a:buClr>
                <a:buSzPct val="75000"/>
                <a:buFontTx/>
                <a:buNone/>
              </a:pPr>
              <a:r>
                <a:rPr lang="en-US" altLang="ja-JP" sz="1000" b="1">
                  <a:solidFill>
                    <a:srgbClr val="0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Pixel Scintillator Arrays (PSA)</a:t>
              </a:r>
            </a:p>
          </p:txBody>
        </p:sp>
        <p:sp>
          <p:nvSpPr>
            <p:cNvPr id="161810" name="正方形/長方形 380"/>
            <p:cNvSpPr>
              <a:spLocks noChangeArrowheads="1"/>
            </p:cNvSpPr>
            <p:nvPr/>
          </p:nvSpPr>
          <p:spPr bwMode="auto">
            <a:xfrm rot="-4208168">
              <a:off x="450" y="1814"/>
              <a:ext cx="117" cy="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 type="triangle" w="med" len="med"/>
                  <a:tailEnd/>
                </a14:hiddenLine>
              </a:ext>
            </a:extLst>
          </p:spPr>
          <p:txBody>
            <a:bodyPr rot="10800000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ja-JP" altLang="ja-JP" sz="1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aphicFrame>
          <p:nvGraphicFramePr>
            <p:cNvPr id="161811" name="Object 436"/>
            <p:cNvGraphicFramePr>
              <a:graphicFrameLocks noChangeAspect="1"/>
            </p:cNvGraphicFramePr>
            <p:nvPr/>
          </p:nvGraphicFramePr>
          <p:xfrm>
            <a:off x="437" y="2327"/>
            <a:ext cx="414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1908" name="Image" r:id="rId5" imgW="1224987" imgH="822613" progId="">
                    <p:embed/>
                  </p:oleObj>
                </mc:Choice>
                <mc:Fallback>
                  <p:oleObj name="Image" r:id="rId5" imgW="1224987" imgH="822613" progId="">
                    <p:embed/>
                    <p:pic>
                      <p:nvPicPr>
                        <p:cNvPr id="0" name="Object 4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" y="2327"/>
                          <a:ext cx="414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1812" name="Oval 224"/>
            <p:cNvSpPr>
              <a:spLocks noChangeArrowheads="1"/>
            </p:cNvSpPr>
            <p:nvPr/>
          </p:nvSpPr>
          <p:spPr bwMode="auto">
            <a:xfrm rot="-5858430">
              <a:off x="534" y="2407"/>
              <a:ext cx="68" cy="20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ja-JP" sz="1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61813" name="AutoShape 225"/>
            <p:cNvSpPr>
              <a:spLocks noChangeArrowheads="1"/>
            </p:cNvSpPr>
            <p:nvPr/>
          </p:nvSpPr>
          <p:spPr bwMode="auto">
            <a:xfrm rot="10274577">
              <a:off x="535" y="2473"/>
              <a:ext cx="149" cy="75"/>
            </a:xfrm>
            <a:prstGeom prst="moon">
              <a:avLst>
                <a:gd name="adj" fmla="val 22912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ja-JP" sz="1000" b="1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61814" name="AutoShape 18"/>
            <p:cNvSpPr>
              <a:spLocks noChangeArrowheads="1"/>
            </p:cNvSpPr>
            <p:nvPr/>
          </p:nvSpPr>
          <p:spPr bwMode="auto">
            <a:xfrm rot="-7012026">
              <a:off x="649" y="2455"/>
              <a:ext cx="56" cy="66"/>
            </a:xfrm>
            <a:prstGeom prst="sun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ja-JP" altLang="ja-JP" sz="1000" b="1">
                <a:solidFill>
                  <a:srgbClr val="000000"/>
                </a:solidFill>
                <a:latin typeface="Arial" pitchFamily="34" charset="0"/>
                <a:ea typeface="ＭＳ ゴシック" pitchFamily="49" charset="-128"/>
              </a:endParaRPr>
            </a:p>
          </p:txBody>
        </p:sp>
        <p:sp>
          <p:nvSpPr>
            <p:cNvPr id="161815" name="Line 215"/>
            <p:cNvSpPr>
              <a:spLocks noChangeShapeType="1"/>
            </p:cNvSpPr>
            <p:nvPr/>
          </p:nvSpPr>
          <p:spPr bwMode="auto">
            <a:xfrm rot="-7012026">
              <a:off x="272" y="2150"/>
              <a:ext cx="598" cy="57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prstDash val="sysDot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1816" name="テキスト ボックス 232"/>
            <p:cNvSpPr txBox="1">
              <a:spLocks noChangeArrowheads="1"/>
            </p:cNvSpPr>
            <p:nvPr/>
          </p:nvSpPr>
          <p:spPr bwMode="auto">
            <a:xfrm>
              <a:off x="617" y="2520"/>
              <a:ext cx="56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ja-JP" sz="1000" b="1">
                  <a:solidFill>
                    <a:srgbClr val="0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RI reagent</a:t>
              </a:r>
            </a:p>
          </p:txBody>
        </p:sp>
        <p:sp>
          <p:nvSpPr>
            <p:cNvPr id="161817" name="Line 223"/>
            <p:cNvSpPr>
              <a:spLocks noChangeShapeType="1"/>
            </p:cNvSpPr>
            <p:nvPr/>
          </p:nvSpPr>
          <p:spPr bwMode="auto">
            <a:xfrm rot="-7012026">
              <a:off x="230" y="2131"/>
              <a:ext cx="594" cy="1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98" name="直線矢印コネクタ 97"/>
            <p:cNvCxnSpPr/>
            <p:nvPr/>
          </p:nvCxnSpPr>
          <p:spPr>
            <a:xfrm rot="5400000" flipH="1" flipV="1">
              <a:off x="24" y="1465"/>
              <a:ext cx="434" cy="28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61819" name="Picture 2" descr="G:\KC360113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" y="1162"/>
              <a:ext cx="1214" cy="1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円弧 70"/>
            <p:cNvSpPr/>
            <p:nvPr/>
          </p:nvSpPr>
          <p:spPr bwMode="auto">
            <a:xfrm>
              <a:off x="1656" y="1196"/>
              <a:ext cx="614" cy="688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pPr defTabSz="4983163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b="1">
                <a:solidFill>
                  <a:srgbClr val="000000"/>
                </a:solidFill>
                <a:latin typeface="Times New Roman"/>
                <a:ea typeface="ＭＳ Ｐゴシック" charset="-128"/>
              </a:endParaRPr>
            </a:p>
          </p:txBody>
        </p:sp>
        <p:graphicFrame>
          <p:nvGraphicFramePr>
            <p:cNvPr id="161821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41766567"/>
                </p:ext>
              </p:extLst>
            </p:nvPr>
          </p:nvGraphicFramePr>
          <p:xfrm>
            <a:off x="2119" y="1913"/>
            <a:ext cx="317" cy="1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1909" name="Image" r:id="rId8" imgW="1224987" imgH="822613" progId="">
                    <p:embed/>
                  </p:oleObj>
                </mc:Choice>
                <mc:Fallback>
                  <p:oleObj name="Image" r:id="rId8" imgW="1224987" imgH="822613" progId="">
                    <p:embed/>
                    <p:pic>
                      <p:nvPicPr>
                        <p:cNvPr id="0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9" y="1913"/>
                          <a:ext cx="317" cy="17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1822" name="Line 204"/>
            <p:cNvSpPr>
              <a:spLocks noChangeShapeType="1"/>
            </p:cNvSpPr>
            <p:nvPr/>
          </p:nvSpPr>
          <p:spPr bwMode="auto">
            <a:xfrm rot="-7012026">
              <a:off x="1661" y="1813"/>
              <a:ext cx="399" cy="60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prstDash val="sysDot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80" name="直線コネクタ 79"/>
            <p:cNvCxnSpPr/>
            <p:nvPr/>
          </p:nvCxnSpPr>
          <p:spPr>
            <a:xfrm>
              <a:off x="754" y="1524"/>
              <a:ext cx="929" cy="18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/>
            <p:cNvCxnSpPr/>
            <p:nvPr/>
          </p:nvCxnSpPr>
          <p:spPr>
            <a:xfrm flipV="1">
              <a:off x="754" y="1682"/>
              <a:ext cx="1009" cy="456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1797" name="正方形/長方形 1"/>
          <p:cNvSpPr>
            <a:spLocks noChangeArrowheads="1"/>
          </p:cNvSpPr>
          <p:nvPr/>
        </p:nvSpPr>
        <p:spPr bwMode="auto">
          <a:xfrm>
            <a:off x="3338220" y="3284984"/>
            <a:ext cx="58388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Blip>
                <a:blip r:embed="rId9"/>
              </a:buBlip>
            </a:pPr>
            <a:r>
              <a:rPr lang="en-US" altLang="ja-JP" sz="2000" dirty="0">
                <a:solidFill>
                  <a:srgbClr val="000000"/>
                </a:solidFill>
                <a:latin typeface="Comic Sans MS" pitchFamily="66" charset="0"/>
              </a:rPr>
              <a:t>Electron Tracking Compton Camera (ETCC)</a:t>
            </a:r>
            <a:r>
              <a:rPr lang="ja-JP" altLang="en-US" sz="2000" dirty="0">
                <a:solidFill>
                  <a:srgbClr val="000000"/>
                </a:solidFill>
                <a:latin typeface="Comic Sans MS" pitchFamily="66" charset="0"/>
              </a:rPr>
              <a:t>　</a:t>
            </a:r>
            <a:r>
              <a:rPr lang="en-US" altLang="ja-JP" sz="2000" dirty="0">
                <a:solidFill>
                  <a:srgbClr val="000000"/>
                </a:solidFill>
                <a:latin typeface="Comic Sans MS" pitchFamily="66" charset="0"/>
              </a:rPr>
              <a:t>&amp; its Medical application</a:t>
            </a:r>
          </a:p>
          <a:p>
            <a:pPr eaLnBrk="1" hangingPunct="1">
              <a:buFontTx/>
              <a:buBlip>
                <a:blip r:embed="rId9"/>
              </a:buBlip>
            </a:pPr>
            <a:r>
              <a:rPr lang="en-US" altLang="ja-JP" sz="2000" dirty="0">
                <a:solidFill>
                  <a:srgbClr val="000000"/>
                </a:solidFill>
                <a:latin typeface="Comic Sans MS" pitchFamily="66" charset="0"/>
              </a:rPr>
              <a:t>Improvement in new ETCC in SMILE-II</a:t>
            </a:r>
          </a:p>
          <a:p>
            <a:pPr eaLnBrk="1" hangingPunct="1">
              <a:buFontTx/>
              <a:buBlip>
                <a:blip r:embed="rId9"/>
              </a:buBlip>
            </a:pPr>
            <a:r>
              <a:rPr lang="en-US" altLang="ja-JP" sz="2000" dirty="0">
                <a:solidFill>
                  <a:srgbClr val="000000"/>
                </a:solidFill>
                <a:latin typeface="Comic Sans MS" pitchFamily="66" charset="0"/>
              </a:rPr>
              <a:t>Result from Beam test</a:t>
            </a:r>
          </a:p>
          <a:p>
            <a:pPr eaLnBrk="1" hangingPunct="1">
              <a:buFontTx/>
              <a:buBlip>
                <a:blip r:embed="rId9"/>
              </a:buBlip>
            </a:pPr>
            <a:r>
              <a:rPr lang="en-US" altLang="ja-JP" sz="2000" dirty="0">
                <a:solidFill>
                  <a:srgbClr val="000000"/>
                </a:solidFill>
                <a:latin typeface="Comic Sans MS" pitchFamily="66" charset="0"/>
              </a:rPr>
              <a:t>Summary</a:t>
            </a:r>
            <a:endParaRPr lang="en-US" altLang="ja-JP" sz="2800" dirty="0">
              <a:solidFill>
                <a:srgbClr val="000000"/>
              </a:solidFill>
            </a:endParaRPr>
          </a:p>
        </p:txBody>
      </p:sp>
      <p:pic>
        <p:nvPicPr>
          <p:cNvPr id="161798" name="Picture 4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1728788" cy="173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7A5C"/>
                  </a:outerShdw>
                </a:effectLst>
              </a14:hiddenEffects>
            </a:ext>
          </a:extLst>
        </p:spPr>
      </p:pic>
      <p:sp>
        <p:nvSpPr>
          <p:cNvPr id="161799" name="正方形/長方形 1"/>
          <p:cNvSpPr>
            <a:spLocks noChangeArrowheads="1"/>
          </p:cNvSpPr>
          <p:nvPr/>
        </p:nvSpPr>
        <p:spPr bwMode="auto">
          <a:xfrm>
            <a:off x="0" y="5334000"/>
            <a:ext cx="9144000" cy="156966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lvl="0" algn="ctr" eaLnBrk="1" hangingPunct="1">
              <a:spcBef>
                <a:spcPct val="0"/>
              </a:spcBef>
              <a:buClr>
                <a:srgbClr val="663300"/>
              </a:buClr>
              <a:buNone/>
            </a:pPr>
            <a:r>
              <a:rPr kumimoji="0" lang="en-US" altLang="ja-JP" sz="1800" b="1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 T.Tanimori</a:t>
            </a:r>
            <a:r>
              <a:rPr kumimoji="0" lang="en-US" altLang="ja-JP" sz="1800" b="1" baseline="300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1</a:t>
            </a:r>
            <a:r>
              <a:rPr kumimoji="0" lang="en-US" altLang="ja-JP" sz="1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H.Kubo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A.Takada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S.Iwaki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 smtClean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S.Komura</a:t>
            </a:r>
            <a:r>
              <a:rPr kumimoji="0" lang="en-US" altLang="ja-JP" sz="1800" baseline="30000" dirty="0" smtClean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 smtClean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</a:t>
            </a:r>
            <a:r>
              <a:rPr kumimoji="0" lang="ja-JP" altLang="en-US" sz="1800" dirty="0" smtClean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 </a:t>
            </a:r>
            <a:r>
              <a:rPr kumimoji="0" lang="en-US" altLang="ja-JP" sz="1800" dirty="0" smtClean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.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Matsuoka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, K.Miuchi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2</a:t>
            </a:r>
            <a:r>
              <a:rPr kumimoji="0" lang="en-US" altLang="ja-JP" sz="180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</a:t>
            </a:r>
            <a:r>
              <a:rPr kumimoji="0" lang="en-US" altLang="ja-JP" sz="1800" smtClean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T.Mizumoto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smtClean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Y.Mizumura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K.Nakamura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S.Nakamura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M.Oda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. J.D.Parker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T.Sawano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 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S.Sonoda</a:t>
            </a:r>
            <a:r>
              <a:rPr kumimoji="0" lang="en-US" altLang="ja-JP" sz="1800" baseline="300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</a:t>
            </a:r>
            <a:r>
              <a:rPr kumimoji="0" lang="en-US" altLang="ja-JP" sz="1800" dirty="0" smtClean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D.Tomono</a:t>
            </a:r>
            <a:r>
              <a:rPr kumimoji="0" lang="en-US" altLang="ja-JP" sz="1800" baseline="30000" dirty="0" smtClean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1</a:t>
            </a:r>
            <a:r>
              <a:rPr kumimoji="0" lang="en-US" altLang="ja-JP" sz="1800" dirty="0" smtClean="0">
                <a:solidFill>
                  <a:srgbClr val="00206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, </a:t>
            </a:r>
            <a:r>
              <a:rPr kumimoji="0" lang="en-US" altLang="ja-JP" sz="18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S.Kurosawa</a:t>
            </a:r>
            <a:r>
              <a:rPr kumimoji="0" lang="en-US" altLang="ja-JP" sz="1800" baseline="300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3</a:t>
            </a:r>
          </a:p>
          <a:p>
            <a:pPr algn="ctr" eaLnBrk="1" hangingPunct="1">
              <a:spcBef>
                <a:spcPct val="0"/>
              </a:spcBef>
              <a:buClr>
                <a:srgbClr val="663300"/>
              </a:buClr>
              <a:buFontTx/>
              <a:buNone/>
              <a:defRPr/>
            </a:pPr>
            <a:endParaRPr kumimoji="0" lang="en-US" altLang="ja-JP" sz="14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  <a:p>
            <a:pPr algn="ctr" eaLnBrk="1" hangingPunct="1">
              <a:spcBef>
                <a:spcPct val="0"/>
              </a:spcBef>
              <a:buClr>
                <a:srgbClr val="663300"/>
              </a:buClr>
              <a:buFontTx/>
              <a:buNone/>
              <a:defRPr/>
            </a:pPr>
            <a:r>
              <a:rPr kumimoji="0" lang="en-US" altLang="ja-JP" sz="1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1)Dep. of </a:t>
            </a:r>
            <a:r>
              <a:rPr kumimoji="0" lang="en-US" altLang="ja-JP" sz="1400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Phys</a:t>
            </a:r>
            <a:r>
              <a:rPr kumimoji="0" lang="en-US" altLang="ja-JP" sz="1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, Kyoto Univ., Kyoto, Japan,  2) </a:t>
            </a:r>
            <a:r>
              <a:rPr kumimoji="0" lang="en-US" altLang="ja-JP" sz="1400" b="1" dirty="0" err="1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Dep.of</a:t>
            </a:r>
            <a:r>
              <a:rPr kumimoji="0" lang="en-US" altLang="ja-JP" sz="1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Physics  Kobe University, Japan,</a:t>
            </a:r>
          </a:p>
          <a:p>
            <a:pPr algn="ctr" eaLnBrk="1" hangingPunct="1">
              <a:spcBef>
                <a:spcPct val="0"/>
              </a:spcBef>
              <a:buClr>
                <a:srgbClr val="663300"/>
              </a:buClr>
              <a:buFontTx/>
              <a:buNone/>
              <a:defRPr/>
            </a:pPr>
            <a:r>
              <a:rPr kumimoji="0" lang="en-US" altLang="ja-JP" sz="1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3) Institute of Material Research,  Tohoku University, Japan 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5004048" y="5013176"/>
            <a:ext cx="37401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kern="0" dirty="0">
                <a:solidFill>
                  <a:srgbClr val="FF000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3</a:t>
            </a:r>
            <a:r>
              <a: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ＭＳ Ｐゴシック" charset="-128"/>
                <a:cs typeface="Arial" charset="0"/>
              </a:rPr>
              <a:t>/June/2014 TIPP2014@Amsterdam</a:t>
            </a:r>
            <a:endParaRPr kumimoji="0" lang="ja-JP" alt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61873" name="Picture 8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82" y="3595256"/>
            <a:ext cx="3115168" cy="172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1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38175"/>
          </a:xfrm>
          <a:solidFill>
            <a:srgbClr val="0066FF"/>
          </a:solidFill>
        </p:spPr>
        <p:txBody>
          <a:bodyPr anchorCtr="0"/>
          <a:lstStyle/>
          <a:p>
            <a:pPr eaLnBrk="1" hangingPunct="1"/>
            <a:r>
              <a:rPr lang="en-US" altLang="ja-JP" sz="3200" b="0" smtClean="0">
                <a:solidFill>
                  <a:schemeClr val="bg1"/>
                </a:solidFill>
                <a:effectLst/>
                <a:latin typeface="Comic Sans MS" pitchFamily="66" charset="0"/>
                <a:ea typeface="HG丸ｺﾞｼｯｸM-PRO" pitchFamily="50" charset="-128"/>
              </a:rPr>
              <a:t>First Proton Therapy Beam-on Imaging @2009</a:t>
            </a:r>
            <a:r>
              <a:rPr lang="ja-JP" altLang="en-US" sz="3200" b="0" smtClean="0">
                <a:solidFill>
                  <a:schemeClr val="bg1"/>
                </a:solidFill>
                <a:effectLst/>
                <a:latin typeface="Comic Sans MS" pitchFamily="66" charset="0"/>
                <a:ea typeface="HG丸ｺﾞｼｯｸM-PRO" pitchFamily="50" charset="-128"/>
              </a:rPr>
              <a:t> </a:t>
            </a:r>
            <a:r>
              <a:rPr lang="en-US" altLang="ja-JP" sz="3200" b="0" smtClean="0">
                <a:solidFill>
                  <a:schemeClr val="bg1"/>
                </a:solidFill>
                <a:effectLst/>
                <a:latin typeface="Comic Sans MS" pitchFamily="66" charset="0"/>
                <a:ea typeface="HG丸ｺﾞｼｯｸM-PRO" pitchFamily="50" charset="-128"/>
              </a:rPr>
              <a:t> </a:t>
            </a:r>
            <a:endParaRPr lang="en-US" altLang="ja-JP" sz="3200" smtClean="0">
              <a:solidFill>
                <a:schemeClr val="bg1"/>
              </a:solidFill>
              <a:effectLst/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171011" name="グループ化 1"/>
          <p:cNvGrpSpPr>
            <a:grpSpLocks/>
          </p:cNvGrpSpPr>
          <p:nvPr/>
        </p:nvGrpSpPr>
        <p:grpSpPr bwMode="auto">
          <a:xfrm>
            <a:off x="0" y="4292600"/>
            <a:ext cx="2987675" cy="2173288"/>
            <a:chOff x="660400" y="1672704"/>
            <a:chExt cx="3476025" cy="2764359"/>
          </a:xfrm>
        </p:grpSpPr>
        <p:pic>
          <p:nvPicPr>
            <p:cNvPr id="17102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0" y="1672704"/>
              <a:ext cx="3476025" cy="2764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1026" name="Rectangle 8"/>
            <p:cNvSpPr>
              <a:spLocks noChangeArrowheads="1"/>
            </p:cNvSpPr>
            <p:nvPr/>
          </p:nvSpPr>
          <p:spPr bwMode="auto">
            <a:xfrm>
              <a:off x="1373336" y="3762632"/>
              <a:ext cx="1076490" cy="364079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708688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4"/>
                </a:buBlip>
                <a:defRPr sz="3200" b="1">
                  <a:solidFill>
                    <a:srgbClr val="003300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5"/>
                </a:buBlip>
                <a:defRPr sz="2800" b="1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>
                <a:lnSpc>
                  <a:spcPct val="90000"/>
                </a:lnSpc>
                <a:buClrTx/>
                <a:buSzTx/>
                <a:buFontTx/>
                <a:buNone/>
              </a:pPr>
              <a:r>
                <a:rPr kumimoji="0" lang="en-US" altLang="ja-JP" sz="1400">
                  <a:solidFill>
                    <a:srgbClr val="FFFFFF"/>
                  </a:solidFill>
                  <a:latin typeface="Comic Sans MS" pitchFamily="66" charset="0"/>
                  <a:ea typeface="HG丸ｺﾞｼｯｸM-PRO" pitchFamily="50" charset="-128"/>
                </a:rPr>
                <a:t>511keVγ</a:t>
              </a:r>
              <a:endParaRPr kumimoji="0" lang="ja-JP" altLang="en-US" sz="140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endParaRPr>
            </a:p>
          </p:txBody>
        </p:sp>
      </p:grpSp>
      <p:pic>
        <p:nvPicPr>
          <p:cNvPr id="17101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365625"/>
            <a:ext cx="2865437" cy="219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13" name="Rectangle 7"/>
          <p:cNvSpPr>
            <a:spLocks noChangeArrowheads="1"/>
          </p:cNvSpPr>
          <p:nvPr/>
        </p:nvSpPr>
        <p:spPr bwMode="auto">
          <a:xfrm>
            <a:off x="4022725" y="5961063"/>
            <a:ext cx="1852613" cy="28416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5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buClrTx/>
              <a:buSzTx/>
              <a:buFontTx/>
              <a:buNone/>
            </a:pPr>
            <a:r>
              <a:rPr kumimoji="0" lang="en-US" altLang="ja-JP" sz="140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800-2000keVγ</a:t>
            </a:r>
            <a:endParaRPr kumimoji="0" lang="ja-JP" altLang="en-US" sz="1800" b="0">
              <a:solidFill>
                <a:srgbClr val="000000"/>
              </a:solidFill>
              <a:latin typeface="Comic Sans MS" pitchFamily="66" charset="0"/>
              <a:ea typeface="HG丸ｺﾞｼｯｸM-PRO" pitchFamily="50" charset="-128"/>
            </a:endParaRPr>
          </a:p>
        </p:txBody>
      </p:sp>
      <p:sp>
        <p:nvSpPr>
          <p:cNvPr id="171014" name="Rectangle 9"/>
          <p:cNvSpPr>
            <a:spLocks noChangeArrowheads="1"/>
          </p:cNvSpPr>
          <p:nvPr/>
        </p:nvSpPr>
        <p:spPr bwMode="auto">
          <a:xfrm>
            <a:off x="3995738" y="6518275"/>
            <a:ext cx="1273175" cy="31273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708688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5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90000"/>
              </a:lnSpc>
              <a:buClrTx/>
              <a:buSzTx/>
              <a:buFontTx/>
              <a:buNone/>
            </a:pPr>
            <a:r>
              <a:rPr kumimoji="0" lang="en-US" altLang="ja-JP" sz="160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</a:rPr>
              <a:t>Bragg Peak</a:t>
            </a:r>
            <a:endParaRPr kumimoji="0" lang="ja-JP" altLang="en-US" sz="1600">
              <a:solidFill>
                <a:srgbClr val="000000"/>
              </a:solidFill>
              <a:latin typeface="Comic Sans MS" pitchFamily="66" charset="0"/>
              <a:ea typeface="HG丸ｺﾞｼｯｸM-PRO" pitchFamily="50" charset="-128"/>
            </a:endParaRPr>
          </a:p>
        </p:txBody>
      </p:sp>
      <p:sp>
        <p:nvSpPr>
          <p:cNvPr id="171015" name="Rectangle 77"/>
          <p:cNvSpPr>
            <a:spLocks noChangeArrowheads="1"/>
          </p:cNvSpPr>
          <p:nvPr/>
        </p:nvSpPr>
        <p:spPr bwMode="auto">
          <a:xfrm>
            <a:off x="4530725" y="1052513"/>
            <a:ext cx="4357688" cy="230981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prstShdw prst="shdw17" dist="17961" dir="2700000">
              <a:srgbClr val="99995C"/>
            </a:prst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5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ja-JP" sz="2400" b="0">
                <a:solidFill>
                  <a:srgbClr val="FF3300"/>
                </a:solidFill>
                <a:latin typeface="Comic Sans MS" pitchFamily="66" charset="0"/>
                <a:ea typeface="HG丸ｺﾞｼｯｸM-PRO" pitchFamily="50" charset="-128"/>
              </a:rPr>
              <a:t>First Imaging of continuum gammas at Beam-on  by ETCC using SMILE-I technology.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ja-JP" sz="2400" b="0">
                <a:solidFill>
                  <a:srgbClr val="FF3300"/>
                </a:solidFill>
                <a:latin typeface="Comic Sans MS" pitchFamily="66" charset="0"/>
                <a:ea typeface="HG丸ｺﾞｼｯｸM-PRO" pitchFamily="50" charset="-128"/>
              </a:rPr>
              <a:t>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ja-JP" sz="2400" b="0">
                <a:solidFill>
                  <a:srgbClr val="FF3300"/>
                </a:solidFill>
                <a:latin typeface="Comic Sans MS" pitchFamily="66" charset="0"/>
                <a:ea typeface="HG丸ｺﾞｼｯｸM-PRO" pitchFamily="50" charset="-128"/>
              </a:rPr>
              <a:t>But intensity &lt;0.01nA &amp;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ja-JP" sz="2400" b="0">
                <a:solidFill>
                  <a:srgbClr val="FF3300"/>
                </a:solidFill>
                <a:latin typeface="Comic Sans MS" pitchFamily="66" charset="0"/>
                <a:ea typeface="HG丸ｺﾞｼｯｸM-PRO" pitchFamily="50" charset="-128"/>
              </a:rPr>
              <a:t>    Trigger rate &lt;50Hz !!</a:t>
            </a:r>
          </a:p>
        </p:txBody>
      </p:sp>
      <p:sp>
        <p:nvSpPr>
          <p:cNvPr id="171016" name="テキスト ボックス 4"/>
          <p:cNvSpPr txBox="1">
            <a:spLocks noChangeArrowheads="1"/>
          </p:cNvSpPr>
          <p:nvPr/>
        </p:nvSpPr>
        <p:spPr bwMode="auto">
          <a:xfrm>
            <a:off x="784225" y="652463"/>
            <a:ext cx="2633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5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800" b="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</a:rPr>
              <a:t>Kurosawa  et al. (2012)</a:t>
            </a:r>
          </a:p>
        </p:txBody>
      </p:sp>
      <p:grpSp>
        <p:nvGrpSpPr>
          <p:cNvPr id="171017" name="グループ化 38"/>
          <p:cNvGrpSpPr>
            <a:grpSpLocks/>
          </p:cNvGrpSpPr>
          <p:nvPr/>
        </p:nvGrpSpPr>
        <p:grpSpPr bwMode="auto">
          <a:xfrm>
            <a:off x="346075" y="1230313"/>
            <a:ext cx="4103688" cy="2735262"/>
            <a:chOff x="5148263" y="4103688"/>
            <a:chExt cx="3600450" cy="2754312"/>
          </a:xfrm>
        </p:grpSpPr>
        <p:pic>
          <p:nvPicPr>
            <p:cNvPr id="171020" name="Picture 3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263" y="4103688"/>
              <a:ext cx="3600450" cy="275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1021" name="Rectangle 47"/>
            <p:cNvSpPr>
              <a:spLocks noChangeArrowheads="1"/>
            </p:cNvSpPr>
            <p:nvPr/>
          </p:nvSpPr>
          <p:spPr bwMode="auto">
            <a:xfrm>
              <a:off x="5724525" y="5661025"/>
              <a:ext cx="1558738" cy="34073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7A99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4"/>
                </a:buBlip>
                <a:defRPr sz="3200" b="1">
                  <a:solidFill>
                    <a:srgbClr val="003300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5"/>
                </a:buBlip>
                <a:defRPr sz="2800" b="1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1600" b="0">
                  <a:solidFill>
                    <a:srgbClr val="000000"/>
                  </a:solidFill>
                  <a:latin typeface="Comic Sans MS" pitchFamily="66" charset="0"/>
                  <a:ea typeface="HG丸ｺﾞｼｯｸM-PRO" pitchFamily="50" charset="-128"/>
                </a:rPr>
                <a:t>800-2000 keV</a:t>
              </a:r>
            </a:p>
          </p:txBody>
        </p:sp>
        <p:sp>
          <p:nvSpPr>
            <p:cNvPr id="171022" name="Rectangle 48"/>
            <p:cNvSpPr>
              <a:spLocks noChangeArrowheads="1"/>
            </p:cNvSpPr>
            <p:nvPr/>
          </p:nvSpPr>
          <p:spPr bwMode="auto">
            <a:xfrm>
              <a:off x="6877050" y="5013325"/>
              <a:ext cx="1139107" cy="34988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7A99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4"/>
                </a:buBlip>
                <a:defRPr sz="3200" b="1">
                  <a:solidFill>
                    <a:srgbClr val="003300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5"/>
                </a:buBlip>
                <a:defRPr sz="2800" b="1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1600" b="0">
                  <a:solidFill>
                    <a:srgbClr val="000000"/>
                  </a:solidFill>
                  <a:latin typeface="Comic Sans MS" pitchFamily="66" charset="0"/>
                  <a:ea typeface="HG丸ｺﾞｼｯｸM-PRO" pitchFamily="50" charset="-128"/>
                </a:rPr>
                <a:t>&gt;2000keV</a:t>
              </a:r>
              <a:endParaRPr lang="ja-JP" altLang="en-US" sz="1600" b="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</a:endParaRPr>
            </a:p>
          </p:txBody>
        </p:sp>
        <p:sp>
          <p:nvSpPr>
            <p:cNvPr id="171023" name="Rectangle 49"/>
            <p:cNvSpPr>
              <a:spLocks noChangeArrowheads="1"/>
            </p:cNvSpPr>
            <p:nvPr/>
          </p:nvSpPr>
          <p:spPr bwMode="auto">
            <a:xfrm>
              <a:off x="5940425" y="6237288"/>
              <a:ext cx="909521" cy="34073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7A99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4"/>
                </a:buBlip>
                <a:defRPr sz="3200" b="1">
                  <a:solidFill>
                    <a:srgbClr val="003300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5"/>
                </a:buBlip>
                <a:defRPr sz="2800" b="1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1600" b="0">
                  <a:solidFill>
                    <a:srgbClr val="000000"/>
                  </a:solidFill>
                  <a:latin typeface="Comic Sans MS" pitchFamily="66" charset="0"/>
                  <a:ea typeface="HG丸ｺﾞｼｯｸM-PRO" pitchFamily="50" charset="-128"/>
                </a:rPr>
                <a:t>511 keV</a:t>
              </a:r>
            </a:p>
          </p:txBody>
        </p:sp>
        <p:sp>
          <p:nvSpPr>
            <p:cNvPr id="171024" name="Rectangle 50"/>
            <p:cNvSpPr>
              <a:spLocks noChangeArrowheads="1"/>
            </p:cNvSpPr>
            <p:nvPr/>
          </p:nvSpPr>
          <p:spPr bwMode="auto">
            <a:xfrm>
              <a:off x="6877050" y="4437063"/>
              <a:ext cx="1153178" cy="34073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7A99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4"/>
                </a:buBlip>
                <a:defRPr sz="3200" b="1">
                  <a:solidFill>
                    <a:srgbClr val="003300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5"/>
                </a:buBlip>
                <a:defRPr sz="2800" b="1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1600" b="0">
                  <a:solidFill>
                    <a:srgbClr val="000000"/>
                  </a:solidFill>
                  <a:latin typeface="Comic Sans MS" pitchFamily="66" charset="0"/>
                  <a:ea typeface="HG丸ｺﾞｼｯｸM-PRO" pitchFamily="50" charset="-128"/>
                </a:rPr>
                <a:t>All energy</a:t>
              </a:r>
            </a:p>
          </p:txBody>
        </p:sp>
      </p:grpSp>
      <p:sp>
        <p:nvSpPr>
          <p:cNvPr id="171018" name="正方形/長方形 1"/>
          <p:cNvSpPr>
            <a:spLocks noChangeArrowheads="1"/>
          </p:cNvSpPr>
          <p:nvPr/>
        </p:nvSpPr>
        <p:spPr bwMode="auto">
          <a:xfrm>
            <a:off x="395288" y="1052513"/>
            <a:ext cx="14303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5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2000" b="0">
                <a:solidFill>
                  <a:schemeClr val="tx1"/>
                </a:solidFill>
                <a:latin typeface="Comic Sans MS" pitchFamily="66" charset="0"/>
                <a:ea typeface="HG丸ｺﾞｼｯｸM-PRO" pitchFamily="50" charset="-128"/>
              </a:rPr>
              <a:t>Simulation</a:t>
            </a:r>
            <a:endParaRPr lang="ja-JP" altLang="en-US" sz="2000" b="0">
              <a:solidFill>
                <a:schemeClr val="tx1"/>
              </a:solidFill>
              <a:latin typeface="Comic Sans MS" pitchFamily="66" charset="0"/>
              <a:ea typeface="HG丸ｺﾞｼｯｸM-PRO" pitchFamily="50" charset="-128"/>
            </a:endParaRPr>
          </a:p>
        </p:txBody>
      </p:sp>
      <p:pic>
        <p:nvPicPr>
          <p:cNvPr id="17101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508500"/>
            <a:ext cx="3049588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07950"/>
            <a:ext cx="9144000" cy="728638"/>
          </a:xfrm>
          <a:solidFill>
            <a:srgbClr val="0070C0"/>
          </a:solidFill>
        </p:spPr>
        <p:txBody>
          <a:bodyPr tIns="77712"/>
          <a:lstStyle/>
          <a:p>
            <a:pPr defTabSz="407526" eaLnBrk="1">
              <a:lnSpc>
                <a:spcPct val="83000"/>
              </a:lnSpc>
              <a:buFont typeface="Times New Roman" pitchFamily="16" charset="0"/>
              <a:buNone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</a:tabLst>
              <a:defRPr/>
            </a:pPr>
            <a:r>
              <a:rPr kumimoji="1" lang="en-US" altLang="ja-JP" sz="3200" kern="1200" dirty="0">
                <a:solidFill>
                  <a:schemeClr val="bg1"/>
                </a:solidFill>
                <a:latin typeface="Comic Sans MS" panose="030F0702030302020204" pitchFamily="66" charset="0"/>
              </a:rPr>
              <a:t>New 30cmETCC beam test </a:t>
            </a:r>
            <a:r>
              <a:rPr kumimoji="1" lang="en-US" altLang="ja-JP" sz="3200" kern="1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using 140MeV p</a:t>
            </a:r>
            <a:endParaRPr lang="ja-JP" altLang="ja-JP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7203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3" r="5551" b="15433"/>
          <a:stretch>
            <a:fillRect/>
          </a:stretch>
        </p:blipFill>
        <p:spPr bwMode="auto">
          <a:xfrm>
            <a:off x="5442813" y="692696"/>
            <a:ext cx="3701187" cy="230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6163" r="5551" b="1543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2036" name="Text Box 47"/>
          <p:cNvSpPr txBox="1">
            <a:spLocks noChangeArrowheads="1"/>
          </p:cNvSpPr>
          <p:nvPr/>
        </p:nvSpPr>
        <p:spPr bwMode="auto">
          <a:xfrm>
            <a:off x="1043608" y="3212976"/>
            <a:ext cx="4246115" cy="432048"/>
          </a:xfrm>
          <a:prstGeom prst="rect">
            <a:avLst/>
          </a:prstGeom>
          <a:solidFill>
            <a:srgbClr val="FFFFFF">
              <a:alpha val="8980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5304" tIns="38889" rIns="65304" bIns="24490"/>
          <a:lstStyle>
            <a:lvl1pPr defTabSz="406400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9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06400" eaLnBrk="0" hangingPunct="0">
              <a:lnSpc>
                <a:spcPct val="93000"/>
              </a:lnSpc>
              <a:spcAft>
                <a:spcPts val="103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5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06400" eaLnBrk="0" hangingPunct="0"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2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06400" eaLnBrk="0" hangingPunct="0">
              <a:lnSpc>
                <a:spcPct val="93000"/>
              </a:lnSpc>
              <a:spcAft>
                <a:spcPts val="52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06400" eaLnBrk="0" hangingPunct="0"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>
              <a:spcAft>
                <a:spcPct val="0"/>
              </a:spcAft>
              <a:buFontTx/>
              <a:buNone/>
            </a:pPr>
            <a:r>
              <a:rPr kumimoji="0" lang="en-US" altLang="ja-JP" sz="2000" dirty="0" smtClean="0">
                <a:latin typeface="Comic Sans MS" panose="030F0702030302020204" pitchFamily="66" charset="0"/>
              </a:rPr>
              <a:t>Ring Cyclotron @RCNP Osaka Univ</a:t>
            </a:r>
            <a:r>
              <a:rPr kumimoji="0" lang="en-US" altLang="ja-JP" sz="1600" dirty="0" smtClean="0"/>
              <a:t>.</a:t>
            </a:r>
            <a:endParaRPr kumimoji="0" lang="en-US" altLang="ja-JP" sz="1600" dirty="0"/>
          </a:p>
        </p:txBody>
      </p:sp>
      <p:sp>
        <p:nvSpPr>
          <p:cNvPr id="172037" name="Text Box 49"/>
          <p:cNvSpPr txBox="1">
            <a:spLocks noChangeArrowheads="1"/>
          </p:cNvSpPr>
          <p:nvPr/>
        </p:nvSpPr>
        <p:spPr bwMode="auto">
          <a:xfrm>
            <a:off x="5592" y="6353944"/>
            <a:ext cx="5472608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1" tIns="60015" rIns="0" bIns="40816"/>
          <a:lstStyle>
            <a:lvl1pPr defTabSz="406400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9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06400" eaLnBrk="0" hangingPunct="0">
              <a:lnSpc>
                <a:spcPct val="93000"/>
              </a:lnSpc>
              <a:spcAft>
                <a:spcPts val="103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5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06400" eaLnBrk="0" hangingPunct="0"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 sz="22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06400" eaLnBrk="0" hangingPunct="0">
              <a:lnSpc>
                <a:spcPct val="93000"/>
              </a:lnSpc>
              <a:spcAft>
                <a:spcPts val="52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06400" eaLnBrk="0" hangingPunct="0"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>
              <a:spcAft>
                <a:spcPct val="0"/>
              </a:spcAft>
              <a:buFontTx/>
              <a:buNone/>
            </a:pPr>
            <a:r>
              <a:rPr kumimoji="0" lang="ja-JP" altLang="ja-JP" sz="2200" dirty="0" smtClean="0"/>
              <a:t>・</a:t>
            </a:r>
            <a:r>
              <a:rPr kumimoji="0" lang="en-US" altLang="ja-JP" sz="1800" dirty="0" smtClean="0">
                <a:latin typeface="Comic Sans MS" panose="030F0702030302020204" pitchFamily="66" charset="0"/>
              </a:rPr>
              <a:t>Similar intensity of neutron to gammas (~</a:t>
            </a:r>
            <a:r>
              <a:rPr kumimoji="0" lang="en-US" altLang="ja-JP" sz="1800" dirty="0">
                <a:latin typeface="Comic Sans MS" panose="030F0702030302020204" pitchFamily="66" charset="0"/>
              </a:rPr>
              <a:t>1/10)</a:t>
            </a:r>
          </a:p>
        </p:txBody>
      </p:sp>
      <p:sp>
        <p:nvSpPr>
          <p:cNvPr id="172038" name="Line 60"/>
          <p:cNvSpPr>
            <a:spLocks noChangeShapeType="1"/>
          </p:cNvSpPr>
          <p:nvPr/>
        </p:nvSpPr>
        <p:spPr bwMode="auto">
          <a:xfrm flipH="1">
            <a:off x="5652120" y="1916832"/>
            <a:ext cx="2092325" cy="204787"/>
          </a:xfrm>
          <a:prstGeom prst="line">
            <a:avLst/>
          </a:prstGeom>
          <a:noFill/>
          <a:ln w="38160" cap="sq">
            <a:solidFill>
              <a:srgbClr val="FF3333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2936" tIns="41469" rIns="82936" bIns="41469"/>
          <a:lstStyle/>
          <a:p>
            <a:endParaRPr lang="ja-JP" altLang="en-US"/>
          </a:p>
        </p:txBody>
      </p:sp>
      <p:grpSp>
        <p:nvGrpSpPr>
          <p:cNvPr id="172041" name="グループ化 3"/>
          <p:cNvGrpSpPr>
            <a:grpSpLocks/>
          </p:cNvGrpSpPr>
          <p:nvPr/>
        </p:nvGrpSpPr>
        <p:grpSpPr bwMode="auto">
          <a:xfrm>
            <a:off x="179512" y="3717032"/>
            <a:ext cx="3006725" cy="2664296"/>
            <a:chOff x="345600" y="3580216"/>
            <a:chExt cx="3245760" cy="2882478"/>
          </a:xfrm>
        </p:grpSpPr>
        <p:pic>
          <p:nvPicPr>
            <p:cNvPr id="172097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20" b="4980"/>
            <a:stretch>
              <a:fillRect/>
            </a:stretch>
          </p:blipFill>
          <p:spPr bwMode="auto">
            <a:xfrm>
              <a:off x="345600" y="3580216"/>
              <a:ext cx="3245760" cy="2815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t="7320" b="4980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72098" name="Line 50"/>
            <p:cNvSpPr>
              <a:spLocks noChangeShapeType="1"/>
            </p:cNvSpPr>
            <p:nvPr/>
          </p:nvSpPr>
          <p:spPr bwMode="auto">
            <a:xfrm flipV="1">
              <a:off x="653762" y="5223430"/>
              <a:ext cx="2579040" cy="754639"/>
            </a:xfrm>
            <a:prstGeom prst="line">
              <a:avLst/>
            </a:prstGeom>
            <a:noFill/>
            <a:ln w="36000">
              <a:solidFill>
                <a:srgbClr val="FF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2936" tIns="41469" rIns="82936" bIns="41469"/>
            <a:lstStyle/>
            <a:p>
              <a:endParaRPr lang="ja-JP" altLang="en-US"/>
            </a:p>
          </p:txBody>
        </p:sp>
        <p:sp>
          <p:nvSpPr>
            <p:cNvPr id="172099" name="Text Box 52"/>
            <p:cNvSpPr txBox="1">
              <a:spLocks noChangeArrowheads="1"/>
            </p:cNvSpPr>
            <p:nvPr/>
          </p:nvSpPr>
          <p:spPr bwMode="auto">
            <a:xfrm>
              <a:off x="1430640" y="3593178"/>
              <a:ext cx="2024640" cy="40943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1631" tIns="56815" rIns="0" bIns="40816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  <a:tab pos="21717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  <a:tab pos="21717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  <a:tab pos="21717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r>
                <a:rPr kumimoji="0" lang="en-US" altLang="ja-JP" sz="1600"/>
                <a:t>Liquid Scintillator</a:t>
              </a:r>
            </a:p>
          </p:txBody>
        </p:sp>
        <p:sp>
          <p:nvSpPr>
            <p:cNvPr id="172100" name="Text Box 67"/>
            <p:cNvSpPr txBox="1">
              <a:spLocks noChangeArrowheads="1"/>
            </p:cNvSpPr>
            <p:nvPr/>
          </p:nvSpPr>
          <p:spPr bwMode="auto">
            <a:xfrm>
              <a:off x="3070082" y="6270420"/>
              <a:ext cx="462556" cy="1922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6326" tIns="11199" rIns="16326" bIns="0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r>
                <a:rPr kumimoji="0" lang="en-US" altLang="ja-JP" sz="1300" dirty="0" err="1"/>
                <a:t>keV</a:t>
              </a:r>
              <a:endParaRPr kumimoji="0" lang="en-US" altLang="ja-JP" sz="1300" dirty="0"/>
            </a:p>
          </p:txBody>
        </p:sp>
        <p:sp>
          <p:nvSpPr>
            <p:cNvPr id="172101" name="Text Box 71"/>
            <p:cNvSpPr txBox="1">
              <a:spLocks noChangeArrowheads="1"/>
            </p:cNvSpPr>
            <p:nvPr/>
          </p:nvSpPr>
          <p:spPr bwMode="auto">
            <a:xfrm>
              <a:off x="2122562" y="5682837"/>
              <a:ext cx="914400" cy="321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1631" tIns="55215" rIns="0" bIns="40816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r>
                <a:rPr kumimoji="0" lang="en-US" altLang="ja-JP" sz="1600" b="1"/>
                <a:t>gamma</a:t>
              </a:r>
            </a:p>
          </p:txBody>
        </p:sp>
        <p:sp>
          <p:nvSpPr>
            <p:cNvPr id="172102" name="Text Box 72"/>
            <p:cNvSpPr txBox="1">
              <a:spLocks noChangeArrowheads="1"/>
            </p:cNvSpPr>
            <p:nvPr/>
          </p:nvSpPr>
          <p:spPr bwMode="auto">
            <a:xfrm>
              <a:off x="1147680" y="4931078"/>
              <a:ext cx="979200" cy="321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81631" tIns="55215" rIns="0" bIns="40816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r>
                <a:rPr kumimoji="0" lang="en-US" altLang="ja-JP" sz="1600" b="1"/>
                <a:t>neutron</a:t>
              </a:r>
            </a:p>
          </p:txBody>
        </p:sp>
      </p:grpSp>
      <p:grpSp>
        <p:nvGrpSpPr>
          <p:cNvPr id="172042" name="グループ化 1"/>
          <p:cNvGrpSpPr>
            <a:grpSpLocks/>
          </p:cNvGrpSpPr>
          <p:nvPr/>
        </p:nvGrpSpPr>
        <p:grpSpPr bwMode="auto">
          <a:xfrm>
            <a:off x="107504" y="620688"/>
            <a:ext cx="5215880" cy="2520280"/>
            <a:chOff x="215900" y="450265"/>
            <a:chExt cx="6264275" cy="3437523"/>
          </a:xfrm>
        </p:grpSpPr>
        <p:sp>
          <p:nvSpPr>
            <p:cNvPr id="172047" name="Rectangle 1"/>
            <p:cNvSpPr>
              <a:spLocks noChangeArrowheads="1"/>
            </p:cNvSpPr>
            <p:nvPr/>
          </p:nvSpPr>
          <p:spPr bwMode="auto">
            <a:xfrm>
              <a:off x="215900" y="900113"/>
              <a:ext cx="6264275" cy="28797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3465A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48" name="Rectangle 2"/>
            <p:cNvSpPr>
              <a:spLocks noChangeArrowheads="1"/>
            </p:cNvSpPr>
            <p:nvPr/>
          </p:nvSpPr>
          <p:spPr bwMode="auto">
            <a:xfrm rot="-5400000">
              <a:off x="1596232" y="2712243"/>
              <a:ext cx="609600" cy="373063"/>
            </a:xfrm>
            <a:prstGeom prst="rect">
              <a:avLst/>
            </a:prstGeom>
            <a:solidFill>
              <a:srgbClr val="FFFF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49" name="Rectangle 3"/>
            <p:cNvSpPr>
              <a:spLocks noChangeArrowheads="1"/>
            </p:cNvSpPr>
            <p:nvPr/>
          </p:nvSpPr>
          <p:spPr bwMode="auto">
            <a:xfrm rot="-5400000">
              <a:off x="1614488" y="2305050"/>
              <a:ext cx="1358900" cy="695325"/>
            </a:xfrm>
            <a:prstGeom prst="rect">
              <a:avLst/>
            </a:prstGeom>
            <a:solidFill>
              <a:srgbClr val="BBE0E3">
                <a:alpha val="50195"/>
              </a:srgbClr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50" name="Line 9"/>
            <p:cNvSpPr>
              <a:spLocks noChangeShapeType="1"/>
            </p:cNvSpPr>
            <p:nvPr/>
          </p:nvSpPr>
          <p:spPr bwMode="auto">
            <a:xfrm flipH="1" flipV="1">
              <a:off x="2319338" y="1433513"/>
              <a:ext cx="4762" cy="1011237"/>
            </a:xfrm>
            <a:prstGeom prst="line">
              <a:avLst/>
            </a:prstGeom>
            <a:noFill/>
            <a:ln w="38160" cap="sq">
              <a:solidFill>
                <a:srgbClr val="FF3333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051" name="Line 10"/>
            <p:cNvSpPr>
              <a:spLocks noChangeShapeType="1"/>
            </p:cNvSpPr>
            <p:nvPr/>
          </p:nvSpPr>
          <p:spPr bwMode="auto">
            <a:xfrm>
              <a:off x="2371725" y="1209523"/>
              <a:ext cx="3401431" cy="1739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052" name="Line 11"/>
            <p:cNvSpPr>
              <a:spLocks noChangeShapeType="1"/>
            </p:cNvSpPr>
            <p:nvPr/>
          </p:nvSpPr>
          <p:spPr bwMode="auto">
            <a:xfrm flipV="1">
              <a:off x="1476375" y="2949575"/>
              <a:ext cx="201613" cy="363538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053" name="Rectangle 12"/>
            <p:cNvSpPr>
              <a:spLocks noChangeArrowheads="1"/>
            </p:cNvSpPr>
            <p:nvPr/>
          </p:nvSpPr>
          <p:spPr bwMode="auto">
            <a:xfrm rot="-5400000">
              <a:off x="3405188" y="2505075"/>
              <a:ext cx="1692275" cy="85725"/>
            </a:xfrm>
            <a:prstGeom prst="rect">
              <a:avLst/>
            </a:prstGeom>
            <a:solidFill>
              <a:srgbClr val="0099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54" name="Text Box 13"/>
            <p:cNvSpPr txBox="1">
              <a:spLocks noChangeArrowheads="1"/>
            </p:cNvSpPr>
            <p:nvPr/>
          </p:nvSpPr>
          <p:spPr bwMode="auto">
            <a:xfrm rot="-5400000">
              <a:off x="3225006" y="2366221"/>
              <a:ext cx="1627187" cy="358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913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 b="1">
                  <a:latin typeface="Comic Sans MS" pitchFamily="66" charset="0"/>
                </a:rPr>
                <a:t>Scintillator</a:t>
              </a:r>
            </a:p>
          </p:txBody>
        </p:sp>
        <p:sp>
          <p:nvSpPr>
            <p:cNvPr id="172055" name="Text Box 14"/>
            <p:cNvSpPr txBox="1">
              <a:spLocks noChangeArrowheads="1"/>
            </p:cNvSpPr>
            <p:nvPr/>
          </p:nvSpPr>
          <p:spPr bwMode="auto">
            <a:xfrm>
              <a:off x="5400675" y="3419475"/>
              <a:ext cx="912813" cy="375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913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 b="1">
                  <a:latin typeface="Comic Sans MS" pitchFamily="66" charset="0"/>
                </a:rPr>
                <a:t>ETCC</a:t>
              </a:r>
            </a:p>
          </p:txBody>
        </p:sp>
        <p:sp>
          <p:nvSpPr>
            <p:cNvPr id="172056" name="Rectangle 15"/>
            <p:cNvSpPr>
              <a:spLocks noChangeArrowheads="1"/>
            </p:cNvSpPr>
            <p:nvPr/>
          </p:nvSpPr>
          <p:spPr bwMode="auto">
            <a:xfrm rot="-5400000">
              <a:off x="5410994" y="2382044"/>
              <a:ext cx="1146175" cy="27463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57" name="Rectangle 16"/>
            <p:cNvSpPr>
              <a:spLocks noChangeArrowheads="1"/>
            </p:cNvSpPr>
            <p:nvPr/>
          </p:nvSpPr>
          <p:spPr bwMode="auto">
            <a:xfrm rot="-5400000">
              <a:off x="5132388" y="1293813"/>
              <a:ext cx="209550" cy="73660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58" name="Rectangle 17"/>
            <p:cNvSpPr>
              <a:spLocks noChangeArrowheads="1"/>
            </p:cNvSpPr>
            <p:nvPr/>
          </p:nvSpPr>
          <p:spPr bwMode="auto">
            <a:xfrm rot="-5400000">
              <a:off x="5122863" y="2952750"/>
              <a:ext cx="234950" cy="73660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grpSp>
          <p:nvGrpSpPr>
            <p:cNvPr id="172059" name="Group 18"/>
            <p:cNvGrpSpPr>
              <a:grpSpLocks/>
            </p:cNvGrpSpPr>
            <p:nvPr/>
          </p:nvGrpSpPr>
          <p:grpSpPr bwMode="auto">
            <a:xfrm>
              <a:off x="4494213" y="1651000"/>
              <a:ext cx="1327150" cy="1644650"/>
              <a:chOff x="2831" y="1040"/>
              <a:chExt cx="836" cy="1036"/>
            </a:xfrm>
          </p:grpSpPr>
          <p:sp>
            <p:nvSpPr>
              <p:cNvPr id="172084" name="Rectangle 19"/>
              <p:cNvSpPr>
                <a:spLocks noChangeArrowheads="1"/>
              </p:cNvSpPr>
              <p:nvPr/>
            </p:nvSpPr>
            <p:spPr bwMode="auto">
              <a:xfrm rot="-5400000">
                <a:off x="2831" y="1181"/>
                <a:ext cx="845" cy="75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85" name="Rectangle 20"/>
              <p:cNvSpPr>
                <a:spLocks noChangeArrowheads="1"/>
              </p:cNvSpPr>
              <p:nvPr/>
            </p:nvSpPr>
            <p:spPr bwMode="auto">
              <a:xfrm rot="-5400000">
                <a:off x="3092" y="1502"/>
                <a:ext cx="1036" cy="11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86" name="Rectangle 21"/>
              <p:cNvSpPr>
                <a:spLocks noChangeArrowheads="1"/>
              </p:cNvSpPr>
              <p:nvPr/>
            </p:nvSpPr>
            <p:spPr bwMode="auto">
              <a:xfrm rot="-5400000">
                <a:off x="3223" y="1684"/>
                <a:ext cx="28" cy="55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87" name="Rectangle 22"/>
              <p:cNvSpPr>
                <a:spLocks noChangeArrowheads="1"/>
              </p:cNvSpPr>
              <p:nvPr/>
            </p:nvSpPr>
            <p:spPr bwMode="auto">
              <a:xfrm rot="-5400000">
                <a:off x="2543" y="1541"/>
                <a:ext cx="723" cy="4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88" name="Rectangle 23"/>
              <p:cNvSpPr>
                <a:spLocks noChangeArrowheads="1"/>
              </p:cNvSpPr>
              <p:nvPr/>
            </p:nvSpPr>
            <p:spPr bwMode="auto">
              <a:xfrm rot="-5400000">
                <a:off x="3219" y="885"/>
                <a:ext cx="34" cy="55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89" name="Rectangle 24"/>
              <p:cNvSpPr>
                <a:spLocks noChangeArrowheads="1"/>
              </p:cNvSpPr>
              <p:nvPr/>
            </p:nvSpPr>
            <p:spPr bwMode="auto">
              <a:xfrm rot="-5400000">
                <a:off x="2889" y="1241"/>
                <a:ext cx="736" cy="64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90" name="Rectangle 25"/>
              <p:cNvSpPr>
                <a:spLocks noChangeArrowheads="1"/>
              </p:cNvSpPr>
              <p:nvPr/>
            </p:nvSpPr>
            <p:spPr bwMode="auto">
              <a:xfrm rot="-5400000">
                <a:off x="2889" y="1149"/>
                <a:ext cx="61" cy="8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91" name="Rectangle 26"/>
              <p:cNvSpPr>
                <a:spLocks noChangeArrowheads="1"/>
              </p:cNvSpPr>
              <p:nvPr/>
            </p:nvSpPr>
            <p:spPr bwMode="auto">
              <a:xfrm rot="-5400000">
                <a:off x="2889" y="1897"/>
                <a:ext cx="63" cy="8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92" name="Rectangle 27"/>
              <p:cNvSpPr>
                <a:spLocks noChangeArrowheads="1"/>
              </p:cNvSpPr>
              <p:nvPr/>
            </p:nvSpPr>
            <p:spPr bwMode="auto">
              <a:xfrm rot="-5400000">
                <a:off x="3522" y="1896"/>
                <a:ext cx="63" cy="8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93" name="Rectangle 28"/>
              <p:cNvSpPr>
                <a:spLocks noChangeArrowheads="1"/>
              </p:cNvSpPr>
              <p:nvPr/>
            </p:nvSpPr>
            <p:spPr bwMode="auto">
              <a:xfrm rot="-5400000">
                <a:off x="3523" y="1144"/>
                <a:ext cx="62" cy="8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94" name="Rectangle 29"/>
              <p:cNvSpPr>
                <a:spLocks noChangeArrowheads="1"/>
              </p:cNvSpPr>
              <p:nvPr/>
            </p:nvSpPr>
            <p:spPr bwMode="auto">
              <a:xfrm rot="-5400000">
                <a:off x="2839" y="1099"/>
                <a:ext cx="62" cy="7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95" name="Rectangle 30"/>
              <p:cNvSpPr>
                <a:spLocks noChangeArrowheads="1"/>
              </p:cNvSpPr>
              <p:nvPr/>
            </p:nvSpPr>
            <p:spPr bwMode="auto">
              <a:xfrm rot="-5400000">
                <a:off x="2838" y="1944"/>
                <a:ext cx="65" cy="7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  <p:sp>
            <p:nvSpPr>
              <p:cNvPr id="172096" name="Rectangle 31"/>
              <p:cNvSpPr>
                <a:spLocks noChangeArrowheads="1"/>
              </p:cNvSpPr>
              <p:nvPr/>
            </p:nvSpPr>
            <p:spPr bwMode="auto">
              <a:xfrm rot="-5400000">
                <a:off x="3120" y="1555"/>
                <a:ext cx="938" cy="1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defTabSz="406400" eaLnBrk="0" hangingPunct="0">
                  <a:lnSpc>
                    <a:spcPct val="93000"/>
                  </a:lnSpc>
                  <a:spcAft>
                    <a:spcPts val="128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9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406400" eaLnBrk="0" hangingPunct="0">
                  <a:lnSpc>
                    <a:spcPct val="93000"/>
                  </a:lnSpc>
                  <a:spcAft>
                    <a:spcPts val="1038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5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406400" eaLnBrk="0" hangingPunct="0">
                  <a:lnSpc>
                    <a:spcPct val="93000"/>
                  </a:lnSpc>
                  <a:spcAft>
                    <a:spcPts val="77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2200"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406400" eaLnBrk="0" hangingPunct="0">
                  <a:lnSpc>
                    <a:spcPct val="93000"/>
                  </a:lnSpc>
                  <a:spcAft>
                    <a:spcPts val="525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406400" eaLnBrk="0" hangingPunct="0">
                  <a:lnSpc>
                    <a:spcPct val="93000"/>
                  </a:lnSpc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406400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ts val="263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>
                    <a:solidFill>
                      <a:srgbClr val="000000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>
                  <a:spcAft>
                    <a:spcPct val="0"/>
                  </a:spcAft>
                  <a:buFontTx/>
                  <a:buNone/>
                </a:pPr>
                <a:endParaRPr kumimoji="0" lang="ja-JP" altLang="en-US" sz="1400"/>
              </a:p>
            </p:txBody>
          </p:sp>
        </p:grpSp>
        <p:sp>
          <p:nvSpPr>
            <p:cNvPr id="172060" name="Rectangle 32"/>
            <p:cNvSpPr>
              <a:spLocks noChangeArrowheads="1"/>
            </p:cNvSpPr>
            <p:nvPr/>
          </p:nvSpPr>
          <p:spPr bwMode="auto">
            <a:xfrm>
              <a:off x="4765675" y="2312988"/>
              <a:ext cx="570771" cy="375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>
                  <a:solidFill>
                    <a:srgbClr val="FFFFFF"/>
                  </a:solidFill>
                  <a:latin typeface="Comic Sans MS" pitchFamily="66" charset="0"/>
                </a:rPr>
                <a:t>TPC</a:t>
              </a:r>
            </a:p>
          </p:txBody>
        </p:sp>
        <p:sp>
          <p:nvSpPr>
            <p:cNvPr id="172061" name="Line 33"/>
            <p:cNvSpPr>
              <a:spLocks noChangeShapeType="1"/>
            </p:cNvSpPr>
            <p:nvPr/>
          </p:nvSpPr>
          <p:spPr bwMode="auto">
            <a:xfrm flipH="1" flipV="1">
              <a:off x="4367213" y="1847850"/>
              <a:ext cx="4762" cy="1177925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062" name="Line 34"/>
            <p:cNvSpPr>
              <a:spLocks noChangeShapeType="1"/>
            </p:cNvSpPr>
            <p:nvPr/>
          </p:nvSpPr>
          <p:spPr bwMode="auto">
            <a:xfrm flipV="1">
              <a:off x="4616450" y="1497013"/>
              <a:ext cx="1200150" cy="4762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063" name="Rectangle 35"/>
            <p:cNvSpPr>
              <a:spLocks noChangeArrowheads="1"/>
            </p:cNvSpPr>
            <p:nvPr/>
          </p:nvSpPr>
          <p:spPr bwMode="auto">
            <a:xfrm rot="-5400000">
              <a:off x="5351872" y="2227951"/>
              <a:ext cx="1269186" cy="351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>
                  <a:solidFill>
                    <a:srgbClr val="FFFFFF"/>
                  </a:solidFill>
                  <a:latin typeface="Comic Sans MS" pitchFamily="66" charset="0"/>
                </a:rPr>
                <a:t>6x6 PSAs </a:t>
              </a:r>
            </a:p>
          </p:txBody>
        </p:sp>
        <p:sp>
          <p:nvSpPr>
            <p:cNvPr id="172064" name="Rectangle 36"/>
            <p:cNvSpPr>
              <a:spLocks noChangeArrowheads="1"/>
            </p:cNvSpPr>
            <p:nvPr/>
          </p:nvSpPr>
          <p:spPr bwMode="auto">
            <a:xfrm>
              <a:off x="4645025" y="3155950"/>
              <a:ext cx="1128131" cy="375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>
                  <a:latin typeface="Comic Sans MS" pitchFamily="66" charset="0"/>
                </a:rPr>
                <a:t>3x6 PSAs</a:t>
              </a:r>
            </a:p>
          </p:txBody>
        </p:sp>
        <p:sp>
          <p:nvSpPr>
            <p:cNvPr id="172065" name="Rectangle 37"/>
            <p:cNvSpPr>
              <a:spLocks noChangeArrowheads="1"/>
            </p:cNvSpPr>
            <p:nvPr/>
          </p:nvSpPr>
          <p:spPr bwMode="auto">
            <a:xfrm rot="-5400000">
              <a:off x="4070481" y="2302564"/>
              <a:ext cx="764914" cy="351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913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>
                  <a:latin typeface="Comic Sans MS" pitchFamily="66" charset="0"/>
                </a:rPr>
                <a:t>30cm</a:t>
              </a:r>
            </a:p>
          </p:txBody>
        </p:sp>
        <p:sp>
          <p:nvSpPr>
            <p:cNvPr id="172066" name="Rectangle 38"/>
            <p:cNvSpPr>
              <a:spLocks noChangeArrowheads="1"/>
            </p:cNvSpPr>
            <p:nvPr/>
          </p:nvSpPr>
          <p:spPr bwMode="auto">
            <a:xfrm rot="-5400000">
              <a:off x="2378869" y="1406526"/>
              <a:ext cx="1728787" cy="180975"/>
            </a:xfrm>
            <a:prstGeom prst="rect">
              <a:avLst/>
            </a:prstGeom>
            <a:solidFill>
              <a:srgbClr val="808080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67" name="Oval 39"/>
            <p:cNvSpPr>
              <a:spLocks noChangeArrowheads="1"/>
            </p:cNvSpPr>
            <p:nvPr/>
          </p:nvSpPr>
          <p:spPr bwMode="auto">
            <a:xfrm rot="-5400000">
              <a:off x="3440113" y="1985962"/>
              <a:ext cx="128588" cy="214313"/>
            </a:xfrm>
            <a:prstGeom prst="ellipse">
              <a:avLst/>
            </a:prstGeom>
            <a:solidFill>
              <a:srgbClr val="FF0000"/>
            </a:solidFill>
            <a:ln w="25560" cap="sq">
              <a:solidFill>
                <a:srgbClr val="89A4A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68" name="Rectangle 40"/>
            <p:cNvSpPr>
              <a:spLocks noChangeArrowheads="1"/>
            </p:cNvSpPr>
            <p:nvPr/>
          </p:nvSpPr>
          <p:spPr bwMode="auto">
            <a:xfrm rot="-5400000">
              <a:off x="529431" y="2478882"/>
              <a:ext cx="276225" cy="576262"/>
            </a:xfrm>
            <a:prstGeom prst="rect">
              <a:avLst/>
            </a:prstGeom>
            <a:solidFill>
              <a:srgbClr val="6666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69" name="Rectangle 41"/>
            <p:cNvSpPr>
              <a:spLocks noChangeArrowheads="1"/>
            </p:cNvSpPr>
            <p:nvPr/>
          </p:nvSpPr>
          <p:spPr bwMode="auto">
            <a:xfrm>
              <a:off x="346075" y="2916238"/>
              <a:ext cx="609600" cy="373062"/>
            </a:xfrm>
            <a:prstGeom prst="rect">
              <a:avLst/>
            </a:prstGeom>
            <a:solidFill>
              <a:srgbClr val="FFFF99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70" name="Rectangle 42"/>
            <p:cNvSpPr>
              <a:spLocks noChangeArrowheads="1"/>
            </p:cNvSpPr>
            <p:nvPr/>
          </p:nvSpPr>
          <p:spPr bwMode="auto">
            <a:xfrm>
              <a:off x="431800" y="1476375"/>
              <a:ext cx="501650" cy="373063"/>
            </a:xfrm>
            <a:prstGeom prst="rect">
              <a:avLst/>
            </a:prstGeom>
            <a:solidFill>
              <a:srgbClr val="9999FF"/>
            </a:solidFill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spcAft>
                  <a:spcPct val="0"/>
                </a:spcAft>
                <a:buFontTx/>
                <a:buNone/>
              </a:pPr>
              <a:endParaRPr kumimoji="0" lang="ja-JP" altLang="en-US" sz="1400"/>
            </a:p>
          </p:txBody>
        </p:sp>
        <p:sp>
          <p:nvSpPr>
            <p:cNvPr id="172071" name="Line 43"/>
            <p:cNvSpPr>
              <a:spLocks noChangeShapeType="1"/>
            </p:cNvSpPr>
            <p:nvPr/>
          </p:nvSpPr>
          <p:spPr bwMode="auto">
            <a:xfrm flipH="1" flipV="1">
              <a:off x="1006475" y="3059113"/>
              <a:ext cx="219075" cy="274637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072" name="Text Box 44"/>
            <p:cNvSpPr txBox="1">
              <a:spLocks noChangeArrowheads="1"/>
            </p:cNvSpPr>
            <p:nvPr/>
          </p:nvSpPr>
          <p:spPr bwMode="auto">
            <a:xfrm>
              <a:off x="215900" y="2232025"/>
              <a:ext cx="1812925" cy="375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913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 b="1">
                  <a:latin typeface="Comic Sans MS" pitchFamily="66" charset="0"/>
                </a:rPr>
                <a:t>GSO Scintillator</a:t>
              </a:r>
            </a:p>
          </p:txBody>
        </p:sp>
        <p:sp>
          <p:nvSpPr>
            <p:cNvPr id="172073" name="Text Box 45"/>
            <p:cNvSpPr txBox="1">
              <a:spLocks noChangeArrowheads="1"/>
            </p:cNvSpPr>
            <p:nvPr/>
          </p:nvSpPr>
          <p:spPr bwMode="auto">
            <a:xfrm rot="-5400000">
              <a:off x="2167731" y="2402733"/>
              <a:ext cx="1627188" cy="3586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913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 b="1">
                  <a:latin typeface="Comic Sans MS" pitchFamily="66" charset="0"/>
                </a:rPr>
                <a:t>Shield Plate</a:t>
              </a:r>
            </a:p>
          </p:txBody>
        </p:sp>
        <p:sp>
          <p:nvSpPr>
            <p:cNvPr id="172074" name="Line 46"/>
            <p:cNvSpPr>
              <a:spLocks noChangeShapeType="1"/>
            </p:cNvSpPr>
            <p:nvPr/>
          </p:nvSpPr>
          <p:spPr bwMode="auto">
            <a:xfrm flipH="1">
              <a:off x="954088" y="2484438"/>
              <a:ext cx="271462" cy="21590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075" name="Rectangle 53"/>
            <p:cNvSpPr>
              <a:spLocks noChangeArrowheads="1"/>
            </p:cNvSpPr>
            <p:nvPr/>
          </p:nvSpPr>
          <p:spPr bwMode="auto">
            <a:xfrm>
              <a:off x="3808452" y="916114"/>
              <a:ext cx="855535" cy="4227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913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 dirty="0" smtClean="0">
                  <a:latin typeface="Comic Sans MS" pitchFamily="66" charset="0"/>
                </a:rPr>
                <a:t>150cm</a:t>
              </a:r>
              <a:endParaRPr kumimoji="0" lang="en-US" altLang="ja-JP" sz="1400" dirty="0">
                <a:latin typeface="Comic Sans MS" pitchFamily="66" charset="0"/>
              </a:endParaRPr>
            </a:p>
          </p:txBody>
        </p:sp>
        <p:sp>
          <p:nvSpPr>
            <p:cNvPr id="172076" name="Rectangle 54"/>
            <p:cNvSpPr>
              <a:spLocks noChangeArrowheads="1"/>
            </p:cNvSpPr>
            <p:nvPr/>
          </p:nvSpPr>
          <p:spPr bwMode="auto">
            <a:xfrm>
              <a:off x="4870450" y="1162050"/>
              <a:ext cx="716011" cy="375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913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>
                  <a:latin typeface="Comic Sans MS" pitchFamily="66" charset="0"/>
                </a:rPr>
                <a:t>30cm</a:t>
              </a:r>
            </a:p>
          </p:txBody>
        </p:sp>
        <p:sp>
          <p:nvSpPr>
            <p:cNvPr id="172077" name="Text Box 55"/>
            <p:cNvSpPr txBox="1">
              <a:spLocks noChangeArrowheads="1"/>
            </p:cNvSpPr>
            <p:nvPr/>
          </p:nvSpPr>
          <p:spPr bwMode="auto">
            <a:xfrm>
              <a:off x="3333750" y="1476375"/>
              <a:ext cx="1035050" cy="657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0" bIns="45000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lnSpc>
                  <a:spcPct val="117000"/>
                </a:lnSpc>
                <a:spcAft>
                  <a:spcPct val="0"/>
                </a:spcAft>
                <a:buFontTx/>
                <a:buNone/>
              </a:pPr>
              <a:r>
                <a:rPr kumimoji="0" lang="en-US" altLang="ja-JP" sz="1400" b="1" baseline="33000">
                  <a:latin typeface="Comic Sans MS" pitchFamily="66" charset="0"/>
                </a:rPr>
                <a:t>137</a:t>
              </a:r>
              <a:r>
                <a:rPr kumimoji="0" lang="en-US" altLang="ja-JP" sz="1400" b="1">
                  <a:latin typeface="Comic Sans MS" pitchFamily="66" charset="0"/>
                </a:rPr>
                <a:t>Cs</a:t>
              </a:r>
            </a:p>
            <a:p>
              <a:pPr eaLnBrk="1">
                <a:lnSpc>
                  <a:spcPct val="117000"/>
                </a:lnSpc>
                <a:spcAft>
                  <a:spcPct val="0"/>
                </a:spcAft>
                <a:buFontTx/>
                <a:buNone/>
              </a:pPr>
              <a:r>
                <a:rPr kumimoji="0" lang="en-US" altLang="ja-JP" sz="1400" b="1">
                  <a:latin typeface="Comic Sans MS" pitchFamily="66" charset="0"/>
                </a:rPr>
                <a:t>0.7MBq</a:t>
              </a:r>
            </a:p>
          </p:txBody>
        </p:sp>
        <p:sp>
          <p:nvSpPr>
            <p:cNvPr id="172078" name="Text Box 56"/>
            <p:cNvSpPr txBox="1">
              <a:spLocks noChangeArrowheads="1"/>
            </p:cNvSpPr>
            <p:nvPr/>
          </p:nvSpPr>
          <p:spPr bwMode="auto">
            <a:xfrm>
              <a:off x="2124075" y="3262312"/>
              <a:ext cx="863600" cy="375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913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 b="1">
                  <a:latin typeface="Comic Sans MS" pitchFamily="66" charset="0"/>
                </a:rPr>
                <a:t>water</a:t>
              </a:r>
            </a:p>
          </p:txBody>
        </p:sp>
        <p:sp>
          <p:nvSpPr>
            <p:cNvPr id="172079" name="Text Box 57"/>
            <p:cNvSpPr txBox="1">
              <a:spLocks noChangeArrowheads="1"/>
            </p:cNvSpPr>
            <p:nvPr/>
          </p:nvSpPr>
          <p:spPr bwMode="auto">
            <a:xfrm>
              <a:off x="741363" y="3230563"/>
              <a:ext cx="1346200" cy="657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0" bIns="45000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lnSpc>
                  <a:spcPct val="117000"/>
                </a:lnSpc>
                <a:spcAft>
                  <a:spcPct val="0"/>
                </a:spcAft>
                <a:buFontTx/>
                <a:buNone/>
              </a:pPr>
              <a:r>
                <a:rPr kumimoji="0" lang="en-US" altLang="ja-JP" sz="1400" b="1">
                  <a:latin typeface="Comic Sans MS" pitchFamily="66" charset="0"/>
                </a:rPr>
                <a:t>Plastic</a:t>
              </a:r>
            </a:p>
            <a:p>
              <a:pPr eaLnBrk="1">
                <a:lnSpc>
                  <a:spcPct val="117000"/>
                </a:lnSpc>
                <a:spcAft>
                  <a:spcPct val="0"/>
                </a:spcAft>
                <a:buFontTx/>
                <a:buNone/>
              </a:pPr>
              <a:r>
                <a:rPr kumimoji="0" lang="en-US" altLang="ja-JP" sz="1400" b="1">
                  <a:latin typeface="Comic Sans MS" pitchFamily="66" charset="0"/>
                </a:rPr>
                <a:t>Scintillator</a:t>
              </a:r>
            </a:p>
          </p:txBody>
        </p:sp>
        <p:sp>
          <p:nvSpPr>
            <p:cNvPr id="172080" name="Text Box 58"/>
            <p:cNvSpPr txBox="1">
              <a:spLocks noChangeArrowheads="1"/>
            </p:cNvSpPr>
            <p:nvPr/>
          </p:nvSpPr>
          <p:spPr bwMode="auto">
            <a:xfrm>
              <a:off x="1464238" y="450265"/>
              <a:ext cx="1035050" cy="939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0" bIns="45000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lnSpc>
                  <a:spcPct val="117000"/>
                </a:lnSpc>
                <a:spcAft>
                  <a:spcPct val="0"/>
                </a:spcAft>
                <a:buFontTx/>
                <a:buNone/>
              </a:pPr>
              <a:r>
                <a:rPr kumimoji="0" lang="en-US" altLang="ja-JP" sz="1400" b="1" dirty="0">
                  <a:solidFill>
                    <a:srgbClr val="FF3333"/>
                  </a:solidFill>
                  <a:latin typeface="Comic Sans MS" pitchFamily="66" charset="0"/>
                </a:rPr>
                <a:t>140MeV</a:t>
              </a:r>
            </a:p>
            <a:p>
              <a:pPr eaLnBrk="1">
                <a:lnSpc>
                  <a:spcPct val="117000"/>
                </a:lnSpc>
                <a:spcAft>
                  <a:spcPct val="0"/>
                </a:spcAft>
                <a:buFontTx/>
                <a:buNone/>
              </a:pPr>
              <a:r>
                <a:rPr kumimoji="0" lang="en-US" altLang="ja-JP" sz="1400" b="1" dirty="0">
                  <a:solidFill>
                    <a:srgbClr val="FF3333"/>
                  </a:solidFill>
                  <a:latin typeface="Comic Sans MS" pitchFamily="66" charset="0"/>
                </a:rPr>
                <a:t>Proton</a:t>
              </a:r>
            </a:p>
            <a:p>
              <a:pPr eaLnBrk="1">
                <a:lnSpc>
                  <a:spcPct val="117000"/>
                </a:lnSpc>
                <a:spcAft>
                  <a:spcPct val="0"/>
                </a:spcAft>
                <a:buFontTx/>
                <a:buNone/>
              </a:pPr>
              <a:r>
                <a:rPr kumimoji="0" lang="en-US" altLang="ja-JP" sz="1400" b="1" dirty="0" smtClean="0">
                  <a:solidFill>
                    <a:srgbClr val="FF3333"/>
                  </a:solidFill>
                  <a:latin typeface="Comic Sans MS" pitchFamily="66" charset="0"/>
                </a:rPr>
                <a:t>&gt;0.1nA</a:t>
              </a:r>
              <a:endParaRPr kumimoji="0" lang="en-US" altLang="ja-JP" sz="1400" b="1" dirty="0">
                <a:solidFill>
                  <a:srgbClr val="FF3333"/>
                </a:solidFill>
                <a:latin typeface="Comic Sans MS" pitchFamily="66" charset="0"/>
              </a:endParaRPr>
            </a:p>
          </p:txBody>
        </p:sp>
        <p:sp>
          <p:nvSpPr>
            <p:cNvPr id="172081" name="Text Box 59"/>
            <p:cNvSpPr txBox="1">
              <a:spLocks noChangeArrowheads="1"/>
            </p:cNvSpPr>
            <p:nvPr/>
          </p:nvSpPr>
          <p:spPr bwMode="auto">
            <a:xfrm>
              <a:off x="319088" y="955675"/>
              <a:ext cx="1346200" cy="657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0" bIns="45000"/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>
                <a:lnSpc>
                  <a:spcPct val="117000"/>
                </a:lnSpc>
                <a:spcAft>
                  <a:spcPct val="0"/>
                </a:spcAft>
                <a:buFontTx/>
                <a:buNone/>
              </a:pPr>
              <a:r>
                <a:rPr kumimoji="0" lang="en-US" altLang="ja-JP" sz="1400" b="1">
                  <a:latin typeface="Comic Sans MS" pitchFamily="66" charset="0"/>
                </a:rPr>
                <a:t>Liquid</a:t>
              </a:r>
            </a:p>
            <a:p>
              <a:pPr eaLnBrk="1">
                <a:lnSpc>
                  <a:spcPct val="117000"/>
                </a:lnSpc>
                <a:spcAft>
                  <a:spcPct val="0"/>
                </a:spcAft>
                <a:buFontTx/>
                <a:buNone/>
              </a:pPr>
              <a:r>
                <a:rPr kumimoji="0" lang="en-US" altLang="ja-JP" sz="1400" b="1">
                  <a:latin typeface="Comic Sans MS" pitchFamily="66" charset="0"/>
                </a:rPr>
                <a:t>Scintillator</a:t>
              </a:r>
            </a:p>
          </p:txBody>
        </p:sp>
        <p:sp>
          <p:nvSpPr>
            <p:cNvPr id="172082" name="Line 73"/>
            <p:cNvSpPr>
              <a:spLocks noChangeShapeType="1"/>
            </p:cNvSpPr>
            <p:nvPr/>
          </p:nvSpPr>
          <p:spPr bwMode="auto">
            <a:xfrm flipV="1">
              <a:off x="3333750" y="1473200"/>
              <a:ext cx="1282700" cy="4763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083" name="Rectangle 74"/>
            <p:cNvSpPr>
              <a:spLocks noChangeArrowheads="1"/>
            </p:cNvSpPr>
            <p:nvPr/>
          </p:nvSpPr>
          <p:spPr bwMode="auto">
            <a:xfrm>
              <a:off x="3743325" y="1211263"/>
              <a:ext cx="716011" cy="375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06400" eaLnBrk="0" hangingPunct="0">
                <a:lnSpc>
                  <a:spcPct val="93000"/>
                </a:lnSpc>
                <a:spcAft>
                  <a:spcPts val="128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9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defTabSz="406400" eaLnBrk="0" hangingPunct="0">
                <a:lnSpc>
                  <a:spcPct val="93000"/>
                </a:lnSpc>
                <a:spcAft>
                  <a:spcPts val="1038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5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defTabSz="406400" eaLnBrk="0" hangingPunct="0">
                <a:lnSpc>
                  <a:spcPct val="93000"/>
                </a:lnSpc>
                <a:spcAft>
                  <a:spcPts val="77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 sz="2200"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defTabSz="406400" eaLnBrk="0" hangingPunct="0">
                <a:lnSpc>
                  <a:spcPct val="93000"/>
                </a:lnSpc>
                <a:spcAft>
                  <a:spcPts val="525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defTabSz="406400" eaLnBrk="0" hangingPunct="0">
                <a:lnSpc>
                  <a:spcPct val="93000"/>
                </a:lnSpc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defTabSz="4064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ts val="263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ts val="913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0" lang="en-US" altLang="ja-JP" sz="1400">
                  <a:latin typeface="Comic Sans MS" pitchFamily="66" charset="0"/>
                </a:rPr>
                <a:t>70cm</a:t>
              </a:r>
            </a:p>
          </p:txBody>
        </p:sp>
      </p:grpSp>
      <p:sp>
        <p:nvSpPr>
          <p:cNvPr id="172043" name="Rectangle 75"/>
          <p:cNvSpPr>
            <a:spLocks noChangeArrowheads="1"/>
          </p:cNvSpPr>
          <p:nvPr/>
        </p:nvSpPr>
        <p:spPr bwMode="auto">
          <a:xfrm>
            <a:off x="6826250" y="1228725"/>
            <a:ext cx="669925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1" tIns="42448" rIns="81631" bIns="42448">
            <a:spAutoFit/>
          </a:bodyPr>
          <a:lstStyle>
            <a:lvl1pPr defTabSz="406400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9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06400" eaLnBrk="0" hangingPunct="0">
              <a:lnSpc>
                <a:spcPct val="93000"/>
              </a:lnSpc>
              <a:spcAft>
                <a:spcPts val="103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5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06400" eaLnBrk="0" hangingPunct="0"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 sz="22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06400" eaLnBrk="0" hangingPunct="0">
              <a:lnSpc>
                <a:spcPct val="93000"/>
              </a:lnSpc>
              <a:spcAft>
                <a:spcPts val="52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06400" eaLnBrk="0" hangingPunct="0"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913"/>
              </a:spcBef>
              <a:spcAft>
                <a:spcPct val="0"/>
              </a:spcAft>
              <a:buClrTx/>
              <a:buFontTx/>
              <a:buNone/>
            </a:pPr>
            <a:r>
              <a:rPr kumimoji="0" lang="en-US" altLang="ja-JP" sz="1500" b="1">
                <a:solidFill>
                  <a:srgbClr val="FFFFFF"/>
                </a:solidFill>
                <a:latin typeface="Comic Sans MS" pitchFamily="66" charset="0"/>
              </a:rPr>
              <a:t>ETCC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592763" y="1630363"/>
            <a:ext cx="1847850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800" kern="0" dirty="0">
                <a:solidFill>
                  <a:schemeClr val="bg1"/>
                </a:solidFill>
              </a:rPr>
              <a:t>Proton beam</a:t>
            </a:r>
            <a:endParaRPr kumimoji="0" lang="ja-JP" altLang="en-US" sz="1800" kern="0" dirty="0">
              <a:solidFill>
                <a:schemeClr val="bg1"/>
              </a:solidFill>
            </a:endParaRPr>
          </a:p>
        </p:txBody>
      </p:sp>
      <p:sp>
        <p:nvSpPr>
          <p:cNvPr id="172046" name="正方形/長方形 5"/>
          <p:cNvSpPr>
            <a:spLocks noChangeArrowheads="1"/>
          </p:cNvSpPr>
          <p:nvPr/>
        </p:nvSpPr>
        <p:spPr bwMode="auto">
          <a:xfrm>
            <a:off x="7164288" y="1988840"/>
            <a:ext cx="1244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defRPr sz="29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lnSpc>
                <a:spcPct val="93000"/>
              </a:lnSpc>
              <a:spcAft>
                <a:spcPts val="1038"/>
              </a:spcAft>
              <a:buClr>
                <a:srgbClr val="000000"/>
              </a:buClr>
              <a:buSzPct val="100000"/>
              <a:buFont typeface="Times New Roman" pitchFamily="18" charset="0"/>
              <a:defRPr sz="25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itchFamily="18" charset="0"/>
              <a:defRPr sz="22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lnSpc>
                <a:spcPct val="93000"/>
              </a:lnSpc>
              <a:spcAft>
                <a:spcPts val="525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ja-JP" sz="1400" b="1" dirty="0">
                <a:latin typeface="Comic Sans MS" pitchFamily="66" charset="0"/>
              </a:rPr>
              <a:t>H2O Target</a:t>
            </a:r>
            <a:endParaRPr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172040" name="Text Box 62"/>
          <p:cNvSpPr txBox="1">
            <a:spLocks noChangeArrowheads="1"/>
          </p:cNvSpPr>
          <p:nvPr/>
        </p:nvSpPr>
        <p:spPr bwMode="auto">
          <a:xfrm>
            <a:off x="5316537" y="3140968"/>
            <a:ext cx="3827463" cy="712788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lIns="81631" tIns="60015" rIns="0" bIns="40816"/>
          <a:lstStyle>
            <a:lvl1pPr defTabSz="406400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9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406400" eaLnBrk="0" hangingPunct="0">
              <a:lnSpc>
                <a:spcPct val="93000"/>
              </a:lnSpc>
              <a:spcAft>
                <a:spcPts val="1038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5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406400" eaLnBrk="0" hangingPunct="0">
              <a:lnSpc>
                <a:spcPct val="93000"/>
              </a:lnSpc>
              <a:spcAft>
                <a:spcPts val="77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20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406400" eaLnBrk="0" hangingPunct="0">
              <a:lnSpc>
                <a:spcPct val="93000"/>
              </a:lnSpc>
              <a:spcAft>
                <a:spcPts val="525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406400" eaLnBrk="0" hangingPunct="0">
              <a:lnSpc>
                <a:spcPct val="93000"/>
              </a:lnSpc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4064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63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>
              <a:spcAft>
                <a:spcPct val="0"/>
              </a:spcAft>
              <a:buFontTx/>
              <a:buNone/>
            </a:pPr>
            <a:r>
              <a:rPr kumimoji="0" lang="en-US" altLang="ja-JP" sz="1800" dirty="0">
                <a:latin typeface="Comic Sans MS" pitchFamily="66" charset="0"/>
              </a:rPr>
              <a:t>140MeV p beam Intensity &gt;01.nA</a:t>
            </a:r>
          </a:p>
          <a:p>
            <a:pPr eaLnBrk="1">
              <a:spcAft>
                <a:spcPct val="0"/>
              </a:spcAft>
              <a:buFontTx/>
              <a:buNone/>
            </a:pPr>
            <a:r>
              <a:rPr kumimoji="0" lang="en-US" altLang="ja-JP" sz="1800" dirty="0">
                <a:latin typeface="Comic Sans MS" pitchFamily="66" charset="0"/>
              </a:rPr>
              <a:t>Trigger rate 0.3-1kHz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5436096" y="3861048"/>
            <a:ext cx="3456384" cy="2946385"/>
            <a:chOff x="5436096" y="4005064"/>
            <a:chExt cx="3390473" cy="2802369"/>
          </a:xfrm>
        </p:grpSpPr>
        <p:sp>
          <p:nvSpPr>
            <p:cNvPr id="72" name="テキスト ボックス 73"/>
            <p:cNvSpPr txBox="1">
              <a:spLocks noChangeArrowheads="1"/>
            </p:cNvSpPr>
            <p:nvPr/>
          </p:nvSpPr>
          <p:spPr bwMode="auto">
            <a:xfrm>
              <a:off x="7432864" y="5223000"/>
              <a:ext cx="690897" cy="34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  <a:ea typeface="ＭＳ Ｐゴシック" pitchFamily="50" charset="-128"/>
                  <a:cs typeface="Arial" pitchFamily="34" charset="0"/>
                </a:rPr>
                <a:t> </a:t>
              </a:r>
              <a:r>
                <a:rPr kumimoji="1" lang="en-US" altLang="ja-JP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  <a:ea typeface="ＭＳ Ｐゴシック" pitchFamily="50" charset="-128"/>
                  <a:cs typeface="Arial" pitchFamily="34" charset="0"/>
                </a:rPr>
                <a:t>p +n</a:t>
              </a:r>
              <a:endParaRPr kumimoji="1" lang="ja-JP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73" name="テキスト ボックス 74"/>
            <p:cNvSpPr txBox="1">
              <a:spLocks noChangeArrowheads="1"/>
            </p:cNvSpPr>
            <p:nvPr/>
          </p:nvSpPr>
          <p:spPr bwMode="auto">
            <a:xfrm rot="17142302">
              <a:off x="6094246" y="5718686"/>
              <a:ext cx="642509" cy="324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mic Sans MS" pitchFamily="66" charset="0"/>
                  <a:ea typeface="ＭＳ Ｐゴシック" pitchFamily="50" charset="-128"/>
                  <a:cs typeface="Arial" pitchFamily="34" charset="0"/>
                </a:rPr>
                <a:t>MIPs</a:t>
              </a:r>
              <a:endParaRPr kumimoji="1" lang="ja-JP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  <a:ea typeface="ＭＳ Ｐゴシック" pitchFamily="50" charset="-128"/>
                <a:cs typeface="Arial" pitchFamily="34" charset="0"/>
              </a:endParaRPr>
            </a:p>
          </p:txBody>
        </p:sp>
        <p:pic>
          <p:nvPicPr>
            <p:cNvPr id="74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4005064"/>
              <a:ext cx="3390473" cy="2802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5" name="テキスト ボックス 16"/>
          <p:cNvSpPr txBox="1">
            <a:spLocks noChangeArrowheads="1"/>
          </p:cNvSpPr>
          <p:nvPr/>
        </p:nvSpPr>
        <p:spPr bwMode="auto">
          <a:xfrm>
            <a:off x="4139953" y="4293096"/>
            <a:ext cx="1470274" cy="338554"/>
          </a:xfrm>
          <a:prstGeom prst="rect">
            <a:avLst/>
          </a:prstGeom>
          <a:solidFill>
            <a:sysClr val="window" lastClr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n"/>
              <a:defRPr kumimoji="1" sz="3200">
                <a:solidFill>
                  <a:srgbClr val="0070C0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p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Ø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892175" eaLnBrk="0" hangingPunct="0">
              <a:spcBef>
                <a:spcPct val="20000"/>
              </a:spcBef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ＭＳ Ｐゴシック" pitchFamily="50" charset="-128"/>
                <a:cs typeface="Arial" pitchFamily="34" charset="0"/>
              </a:rPr>
              <a:t>ETCC </a:t>
            </a:r>
            <a:r>
              <a:rPr kumimoji="1" lang="en-US" altLang="ja-JP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ＭＳ Ｐゴシック" pitchFamily="50" charset="-128"/>
                <a:cs typeface="Arial" pitchFamily="34" charset="0"/>
              </a:rPr>
              <a:t>dE</a:t>
            </a:r>
            <a:r>
              <a:rPr kumimoji="1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ＭＳ Ｐゴシック" pitchFamily="50" charset="-128"/>
                <a:cs typeface="Arial" pitchFamily="34" charset="0"/>
              </a:rPr>
              <a:t>/dx </a:t>
            </a:r>
            <a:endParaRPr kumimoji="1" lang="ja-JP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3779912" y="1340768"/>
            <a:ext cx="5082170" cy="2088232"/>
            <a:chOff x="3738302" y="980728"/>
            <a:chExt cx="5226186" cy="2160240"/>
          </a:xfrm>
        </p:grpSpPr>
        <p:pic>
          <p:nvPicPr>
            <p:cNvPr id="173073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7885" y="1231571"/>
              <a:ext cx="2119228" cy="1867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3074" name="テキスト ボックス 44"/>
            <p:cNvSpPr txBox="1">
              <a:spLocks noChangeArrowheads="1"/>
            </p:cNvSpPr>
            <p:nvPr/>
          </p:nvSpPr>
          <p:spPr bwMode="auto">
            <a:xfrm rot="16200000">
              <a:off x="3446415" y="1540297"/>
              <a:ext cx="89155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solidFill>
                    <a:srgbClr val="000000"/>
                  </a:solidFill>
                  <a:latin typeface="Comic Sans MS" panose="030F0702030302020204" pitchFamily="66" charset="0"/>
                </a:rPr>
                <a:t>↑ </a:t>
              </a:r>
              <a:r>
                <a:rPr lang="en-US" altLang="ja-JP" sz="1400">
                  <a:solidFill>
                    <a:srgbClr val="000000"/>
                  </a:solidFill>
                  <a:latin typeface="Comic Sans MS" panose="030F0702030302020204" pitchFamily="66" charset="0"/>
                </a:rPr>
                <a:t>Top</a:t>
              </a:r>
              <a:endParaRPr lang="ja-JP" altLang="en-US" sz="1400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73075" name="テキスト ボックス 46"/>
            <p:cNvSpPr txBox="1">
              <a:spLocks noChangeArrowheads="1"/>
            </p:cNvSpPr>
            <p:nvPr/>
          </p:nvSpPr>
          <p:spPr bwMode="auto">
            <a:xfrm>
              <a:off x="5078413" y="980728"/>
              <a:ext cx="96240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dirty="0">
                  <a:solidFill>
                    <a:srgbClr val="000000"/>
                  </a:solidFill>
                  <a:latin typeface="Comic Sans MS" panose="030F0702030302020204" pitchFamily="66" charset="0"/>
                </a:rPr>
                <a:t>beam</a:t>
              </a:r>
              <a:endParaRPr lang="ja-JP" altLang="en-US" sz="1400" dirty="0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73076" name="テキスト ボックス 47"/>
            <p:cNvSpPr txBox="1">
              <a:spLocks noChangeArrowheads="1"/>
            </p:cNvSpPr>
            <p:nvPr/>
          </p:nvSpPr>
          <p:spPr bwMode="auto">
            <a:xfrm>
              <a:off x="3779912" y="980728"/>
              <a:ext cx="15121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solidFill>
                    <a:srgbClr val="000000"/>
                  </a:solidFill>
                  <a:latin typeface="Comic Sans MS" panose="030F0702030302020204" pitchFamily="66" charset="0"/>
                </a:rPr>
                <a:t>Water Target</a:t>
              </a:r>
              <a:endParaRPr lang="ja-JP" altLang="en-US" sz="1400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pic>
          <p:nvPicPr>
            <p:cNvPr id="173077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9039" y="1189473"/>
              <a:ext cx="2199309" cy="1951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3078" name="正方形/長方形 3"/>
            <p:cNvSpPr>
              <a:spLocks noChangeArrowheads="1"/>
            </p:cNvSpPr>
            <p:nvPr/>
          </p:nvSpPr>
          <p:spPr bwMode="auto">
            <a:xfrm>
              <a:off x="7668344" y="1268760"/>
              <a:ext cx="120577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 dirty="0">
                  <a:solidFill>
                    <a:srgbClr val="FF0000"/>
                  </a:solidFill>
                  <a:latin typeface="Comic Sans MS" panose="030F0702030302020204" pitchFamily="66" charset="0"/>
                </a:rPr>
                <a:t>&gt; 1500 </a:t>
              </a:r>
              <a:r>
                <a:rPr lang="en-US" altLang="ja-JP" sz="1400" b="1" dirty="0" err="1">
                  <a:solidFill>
                    <a:srgbClr val="FF0000"/>
                  </a:solidFill>
                  <a:latin typeface="Comic Sans MS" panose="030F0702030302020204" pitchFamily="66" charset="0"/>
                </a:rPr>
                <a:t>keV</a:t>
              </a:r>
              <a:endParaRPr lang="ja-JP" altLang="en-US" sz="14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  <p:cxnSp>
          <p:nvCxnSpPr>
            <p:cNvPr id="6" name="直線コネクタ 5"/>
            <p:cNvCxnSpPr/>
            <p:nvPr/>
          </p:nvCxnSpPr>
          <p:spPr bwMode="auto">
            <a:xfrm>
              <a:off x="3914175" y="2079928"/>
              <a:ext cx="5050313" cy="0"/>
            </a:xfrm>
            <a:prstGeom prst="line">
              <a:avLst/>
            </a:prstGeom>
            <a:ln w="38100">
              <a:solidFill>
                <a:srgbClr val="002060"/>
              </a:solidFill>
              <a:prstDash val="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矢印コネクタ 9"/>
            <p:cNvCxnSpPr>
              <a:stCxn id="173076" idx="2"/>
            </p:cNvCxnSpPr>
            <p:nvPr/>
          </p:nvCxnSpPr>
          <p:spPr bwMode="auto">
            <a:xfrm>
              <a:off x="4535996" y="1288505"/>
              <a:ext cx="571754" cy="778933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081" name="正方形/長方形 10"/>
            <p:cNvSpPr>
              <a:spLocks noChangeArrowheads="1"/>
            </p:cNvSpPr>
            <p:nvPr/>
          </p:nvSpPr>
          <p:spPr bwMode="auto">
            <a:xfrm>
              <a:off x="5940152" y="1772816"/>
              <a:ext cx="130035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b="1" dirty="0">
                  <a:solidFill>
                    <a:schemeClr val="tx1"/>
                  </a:solidFill>
                  <a:latin typeface="Comic Sans MS" panose="030F0702030302020204" pitchFamily="66" charset="0"/>
                  <a:ea typeface="HG丸ｺﾞｼｯｸM-PRO" pitchFamily="50" charset="-128"/>
                </a:rPr>
                <a:t>Bragg peak</a:t>
              </a:r>
            </a:p>
          </p:txBody>
        </p:sp>
        <p:sp>
          <p:nvSpPr>
            <p:cNvPr id="173082" name="テキスト ボックス 46"/>
            <p:cNvSpPr txBox="1">
              <a:spLocks noChangeArrowheads="1"/>
            </p:cNvSpPr>
            <p:nvPr/>
          </p:nvSpPr>
          <p:spPr bwMode="auto">
            <a:xfrm>
              <a:off x="7682024" y="986790"/>
              <a:ext cx="85041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solidFill>
                    <a:srgbClr val="000000"/>
                  </a:solidFill>
                  <a:latin typeface="Comic Sans MS" panose="030F0702030302020204" pitchFamily="66" charset="0"/>
                </a:rPr>
                <a:t>beam</a:t>
              </a:r>
              <a:endParaRPr lang="ja-JP" altLang="en-US" sz="1400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73083" name="正方形/長方形 2"/>
            <p:cNvSpPr>
              <a:spLocks noChangeArrowheads="1"/>
            </p:cNvSpPr>
            <p:nvPr/>
          </p:nvSpPr>
          <p:spPr bwMode="auto">
            <a:xfrm>
              <a:off x="5046044" y="1268760"/>
              <a:ext cx="161134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 b="1" dirty="0">
                  <a:solidFill>
                    <a:srgbClr val="FF0000"/>
                  </a:solidFill>
                  <a:latin typeface="Comic Sans MS" panose="030F0702030302020204" pitchFamily="66" charset="0"/>
                </a:rPr>
                <a:t>511 </a:t>
              </a:r>
              <a:r>
                <a:rPr lang="en-US" altLang="ja-JP" sz="1400" b="1" dirty="0" err="1">
                  <a:solidFill>
                    <a:srgbClr val="FF0000"/>
                  </a:solidFill>
                  <a:latin typeface="Comic Sans MS" panose="030F0702030302020204" pitchFamily="66" charset="0"/>
                </a:rPr>
                <a:t>keV</a:t>
              </a:r>
              <a:r>
                <a:rPr lang="en-US" altLang="ja-JP" sz="1400" b="1" dirty="0">
                  <a:solidFill>
                    <a:srgbClr val="FF0000"/>
                  </a:solidFill>
                  <a:latin typeface="Comic Sans MS" panose="030F0702030302020204" pitchFamily="66" charset="0"/>
                </a:rPr>
                <a:t> ± 10%</a:t>
              </a:r>
              <a:endParaRPr lang="ja-JP" altLang="en-US" sz="14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173061" name="グループ化 2"/>
          <p:cNvGrpSpPr>
            <a:grpSpLocks/>
          </p:cNvGrpSpPr>
          <p:nvPr/>
        </p:nvGrpSpPr>
        <p:grpSpPr bwMode="auto">
          <a:xfrm>
            <a:off x="-108520" y="404664"/>
            <a:ext cx="3888432" cy="3096344"/>
            <a:chOff x="1260475" y="538163"/>
            <a:chExt cx="4143375" cy="2976562"/>
          </a:xfrm>
        </p:grpSpPr>
        <p:pic>
          <p:nvPicPr>
            <p:cNvPr id="173068" name="Picture 2" descr="C:\Users\tanimori\Documents\ballon-exp\RCNP-beam\spect_all_20131016_Per_8_prop_v5.1.1_Ke_num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0475" y="538163"/>
              <a:ext cx="4143375" cy="2976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3069" name="正方形/長方形 2"/>
            <p:cNvSpPr>
              <a:spLocks noChangeArrowheads="1"/>
            </p:cNvSpPr>
            <p:nvPr/>
          </p:nvSpPr>
          <p:spPr bwMode="auto">
            <a:xfrm>
              <a:off x="2181225" y="745830"/>
              <a:ext cx="290353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>
                  <a:solidFill>
                    <a:srgbClr val="000000"/>
                  </a:solidFill>
                  <a:latin typeface="Arial" pitchFamily="34" charset="0"/>
                  <a:ea typeface="HG丸ｺﾞｼｯｸM-PRO" pitchFamily="50" charset="-128"/>
                </a:rPr>
                <a:t>ETCC</a:t>
              </a:r>
              <a:r>
                <a:rPr lang="ja-JP" altLang="en-US" sz="1800" dirty="0">
                  <a:solidFill>
                    <a:srgbClr val="000000"/>
                  </a:solidFill>
                  <a:latin typeface="Arial" pitchFamily="34" charset="0"/>
                  <a:ea typeface="HG丸ｺﾞｼｯｸM-PRO" pitchFamily="50" charset="-128"/>
                </a:rPr>
                <a:t>　</a:t>
              </a:r>
              <a:r>
                <a:rPr lang="en-US" altLang="ja-JP" sz="1800" dirty="0">
                  <a:solidFill>
                    <a:srgbClr val="000000"/>
                  </a:solidFill>
                  <a:latin typeface="Arial" pitchFamily="34" charset="0"/>
                  <a:ea typeface="HG丸ｺﾞｼｯｸM-PRO" pitchFamily="50" charset="-128"/>
                </a:rPr>
                <a:t>Energy Spectrum</a:t>
              </a:r>
              <a:endParaRPr lang="ja-JP" altLang="en-US" sz="1800" dirty="0">
                <a:solidFill>
                  <a:srgbClr val="000000"/>
                </a:solidFill>
                <a:latin typeface="Arial" pitchFamily="34" charset="0"/>
                <a:ea typeface="HG丸ｺﾞｼｯｸM-PRO" pitchFamily="50" charset="-128"/>
              </a:endParaRPr>
            </a:p>
          </p:txBody>
        </p:sp>
        <p:sp>
          <p:nvSpPr>
            <p:cNvPr id="4" name="下矢印 3"/>
            <p:cNvSpPr/>
            <p:nvPr/>
          </p:nvSpPr>
          <p:spPr>
            <a:xfrm>
              <a:off x="2443162" y="1774826"/>
              <a:ext cx="381000" cy="490537"/>
            </a:xfrm>
            <a:prstGeom prst="downArrow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73071" name="正方形/長方形 4"/>
            <p:cNvSpPr>
              <a:spLocks noChangeArrowheads="1"/>
            </p:cNvSpPr>
            <p:nvPr/>
          </p:nvSpPr>
          <p:spPr bwMode="auto">
            <a:xfrm>
              <a:off x="2867025" y="1835150"/>
              <a:ext cx="114776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>
                  <a:solidFill>
                    <a:srgbClr val="000000"/>
                  </a:solidFill>
                  <a:latin typeface="Arial" pitchFamily="34" charset="0"/>
                  <a:ea typeface="HG丸ｺﾞｼｯｸM-PRO" pitchFamily="50" charset="-128"/>
                </a:rPr>
                <a:t>dE/dx cut</a:t>
              </a:r>
              <a:endParaRPr lang="ja-JP" altLang="en-US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endParaRPr>
            </a:p>
          </p:txBody>
        </p:sp>
        <p:sp>
          <p:nvSpPr>
            <p:cNvPr id="173072" name="正方形/長方形 6"/>
            <p:cNvSpPr>
              <a:spLocks noChangeArrowheads="1"/>
            </p:cNvSpPr>
            <p:nvPr/>
          </p:nvSpPr>
          <p:spPr bwMode="auto">
            <a:xfrm>
              <a:off x="2168525" y="2846388"/>
              <a:ext cx="7874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n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892175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 dirty="0">
                  <a:solidFill>
                    <a:srgbClr val="000000"/>
                  </a:solidFill>
                  <a:latin typeface="Arial" pitchFamily="34" charset="0"/>
                  <a:ea typeface="HG丸ｺﾞｼｯｸM-PRO" pitchFamily="50" charset="-128"/>
                </a:rPr>
                <a:t>1MeV</a:t>
              </a:r>
              <a:endParaRPr lang="ja-JP" altLang="en-US" dirty="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</a:endParaRPr>
            </a:p>
          </p:txBody>
        </p:sp>
      </p:grpSp>
      <p:sp>
        <p:nvSpPr>
          <p:cNvPr id="179210" name="正方形/長方形 7"/>
          <p:cNvSpPr>
            <a:spLocks noChangeArrowheads="1"/>
          </p:cNvSpPr>
          <p:nvPr/>
        </p:nvSpPr>
        <p:spPr bwMode="auto">
          <a:xfrm>
            <a:off x="3635896" y="620688"/>
            <a:ext cx="4838184" cy="369332"/>
          </a:xfrm>
          <a:prstGeom prst="rect">
            <a:avLst/>
          </a:prstGeom>
          <a:solidFill>
            <a:schemeClr val="accent1">
              <a:lumMod val="20000"/>
              <a:lumOff val="80000"/>
              <a:alpha val="30000"/>
            </a:schemeClr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n"/>
              <a:defRPr kumimoji="1" sz="3200">
                <a:solidFill>
                  <a:srgbClr val="0070C0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p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Ø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892175" eaLnBrk="0" hangingPunct="0">
              <a:spcBef>
                <a:spcPct val="20000"/>
              </a:spcBef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8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Direct gamma-ray Back</a:t>
            </a:r>
            <a:r>
              <a:rPr lang="ja-JP" altLang="en-US" sz="18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　</a:t>
            </a:r>
            <a:r>
              <a:rPr lang="en-US" altLang="ja-JP" sz="18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Projection  Image</a:t>
            </a:r>
            <a:endParaRPr lang="ja-JP" altLang="en-US" sz="1800" dirty="0" smtClean="0">
              <a:solidFill>
                <a:srgbClr val="000000"/>
              </a:solidFill>
              <a:latin typeface="Comic Sans MS" panose="030F0702030302020204" pitchFamily="66" charset="0"/>
              <a:ea typeface="HG丸ｺﾞｼｯｸM-PRO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864814" y="3791068"/>
            <a:ext cx="3333554" cy="2460700"/>
            <a:chOff x="4848225" y="717550"/>
            <a:chExt cx="4137025" cy="3252788"/>
          </a:xfrm>
        </p:grpSpPr>
        <p:grpSp>
          <p:nvGrpSpPr>
            <p:cNvPr id="29" name="グループ化 1"/>
            <p:cNvGrpSpPr>
              <a:grpSpLocks/>
            </p:cNvGrpSpPr>
            <p:nvPr/>
          </p:nvGrpSpPr>
          <p:grpSpPr bwMode="auto">
            <a:xfrm>
              <a:off x="4848225" y="1039813"/>
              <a:ext cx="3984625" cy="2930525"/>
              <a:chOff x="4356100" y="908050"/>
              <a:chExt cx="4346575" cy="3325813"/>
            </a:xfrm>
          </p:grpSpPr>
          <p:pic>
            <p:nvPicPr>
              <p:cNvPr id="31" name="図 1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86" t="8740" r="8699"/>
              <a:stretch>
                <a:fillRect/>
              </a:stretch>
            </p:blipFill>
            <p:spPr bwMode="auto">
              <a:xfrm>
                <a:off x="4356100" y="908050"/>
                <a:ext cx="4346575" cy="3325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右矢印 31"/>
              <p:cNvSpPr/>
              <p:nvPr/>
            </p:nvSpPr>
            <p:spPr>
              <a:xfrm rot="16200000" flipH="1">
                <a:off x="5554017" y="1735001"/>
                <a:ext cx="601745" cy="580121"/>
              </a:xfrm>
              <a:prstGeom prst="rightArrow">
                <a:avLst/>
              </a:prstGeom>
              <a:solidFill>
                <a:srgbClr val="003300"/>
              </a:solidFill>
              <a:ln w="25400" cap="flat" cmpd="sng" algn="ctr">
                <a:solidFill>
                  <a:srgbClr val="003300">
                    <a:shade val="50000"/>
                  </a:srgbClr>
                </a:solidFill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Symbol" pitchFamily="18" charset="2"/>
                    <a:cs typeface="Arial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Symbol" pitchFamily="18" charset="2"/>
                    <a:cs typeface="Arial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Symbol" pitchFamily="18" charset="2"/>
                    <a:cs typeface="Arial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Symbol" pitchFamily="18" charset="2"/>
                    <a:cs typeface="Arial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Symbol" pitchFamily="18" charset="2"/>
                    <a:cs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Symbol" pitchFamily="18" charset="2"/>
                    <a:cs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Symbol" pitchFamily="18" charset="2"/>
                    <a:cs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Symbol" pitchFamily="18" charset="2"/>
                    <a:cs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Symbol" pitchFamily="18" charset="2"/>
                    <a:cs typeface="Arial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テキスト ボックス 19"/>
              <p:cNvSpPr txBox="1">
                <a:spLocks noChangeArrowheads="1"/>
              </p:cNvSpPr>
              <p:nvPr/>
            </p:nvSpPr>
            <p:spPr bwMode="auto">
              <a:xfrm>
                <a:off x="7224712" y="1471614"/>
                <a:ext cx="1341270" cy="4669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hlink"/>
                  </a:buClr>
                  <a:buSzPct val="75000"/>
                  <a:buFont typeface="Wingdings" pitchFamily="2" charset="2"/>
                  <a:buBlip>
                    <a:blip r:embed="rId6"/>
                  </a:buBlip>
                  <a:defRPr sz="3200" b="1">
                    <a:solidFill>
                      <a:srgbClr val="003300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Blip>
                    <a:blip r:embed="rId7"/>
                  </a:buBlip>
                  <a:defRPr sz="2800" b="1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4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omic Sans MS" pitchFamily="66" charset="0"/>
                    <a:cs typeface="Arial" pitchFamily="34" charset="0"/>
                  </a:rPr>
                  <a:t>Raw data</a:t>
                </a:r>
                <a:endParaRPr kumimoji="0" lang="ja-JP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endParaRPr>
              </a:p>
            </p:txBody>
          </p:sp>
          <p:sp>
            <p:nvSpPr>
              <p:cNvPr id="34" name="テキスト ボックス 20"/>
              <p:cNvSpPr txBox="1">
                <a:spLocks noChangeArrowheads="1"/>
              </p:cNvSpPr>
              <p:nvPr/>
            </p:nvSpPr>
            <p:spPr bwMode="auto">
              <a:xfrm>
                <a:off x="7446963" y="3165475"/>
                <a:ext cx="1052185" cy="4669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hlink"/>
                  </a:buClr>
                  <a:buSzPct val="75000"/>
                  <a:buFont typeface="Wingdings" pitchFamily="2" charset="2"/>
                  <a:buBlip>
                    <a:blip r:embed="rId6"/>
                  </a:buBlip>
                  <a:defRPr sz="3200" b="1">
                    <a:solidFill>
                      <a:srgbClr val="003300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Blip>
                    <a:blip r:embed="rId7"/>
                  </a:buBlip>
                  <a:defRPr sz="2800" b="1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4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omic Sans MS" pitchFamily="66" charset="0"/>
                    <a:cs typeface="Arial" pitchFamily="34" charset="0"/>
                  </a:rPr>
                  <a:t>gamma</a:t>
                </a:r>
              </a:p>
            </p:txBody>
          </p:sp>
          <p:cxnSp>
            <p:nvCxnSpPr>
              <p:cNvPr id="35" name="直線矢印コネクタ 34"/>
              <p:cNvCxnSpPr/>
              <p:nvPr/>
            </p:nvCxnSpPr>
            <p:spPr>
              <a:xfrm flipH="1" flipV="1">
                <a:off x="6659265" y="2924076"/>
                <a:ext cx="8659" cy="48464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36" name="テキスト ボックス 22"/>
              <p:cNvSpPr txBox="1">
                <a:spLocks noChangeArrowheads="1"/>
              </p:cNvSpPr>
              <p:nvPr/>
            </p:nvSpPr>
            <p:spPr bwMode="auto">
              <a:xfrm>
                <a:off x="6372224" y="3500439"/>
                <a:ext cx="1249008" cy="4669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hlink"/>
                  </a:buClr>
                  <a:buSzPct val="75000"/>
                  <a:buFont typeface="Wingdings" pitchFamily="2" charset="2"/>
                  <a:buBlip>
                    <a:blip r:embed="rId6"/>
                  </a:buBlip>
                  <a:defRPr sz="3200" b="1">
                    <a:solidFill>
                      <a:srgbClr val="003300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Blip>
                    <a:blip r:embed="rId7"/>
                  </a:buBlip>
                  <a:defRPr sz="2800" b="1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4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  <a:cs typeface="Arial" pitchFamily="34" charset="0"/>
                  </a:rPr>
                  <a:t>662 keV</a:t>
                </a:r>
                <a:endParaRPr kumimoji="0" lang="ja-JP" alt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endParaRPr>
              </a:p>
            </p:txBody>
          </p:sp>
        </p:grpSp>
        <p:sp>
          <p:nvSpPr>
            <p:cNvPr id="30" name="テキスト ボックス 15"/>
            <p:cNvSpPr txBox="1">
              <a:spLocks noChangeArrowheads="1"/>
            </p:cNvSpPr>
            <p:nvPr/>
          </p:nvSpPr>
          <p:spPr bwMode="auto">
            <a:xfrm>
              <a:off x="4848225" y="717550"/>
              <a:ext cx="4137025" cy="710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6"/>
                </a:buBlip>
                <a:defRPr sz="3200" b="1">
                  <a:solidFill>
                    <a:srgbClr val="003300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7"/>
                </a:buBlip>
                <a:defRPr sz="2800" b="1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background </a:t>
              </a:r>
              <a:r>
                <a:rPr kumimoji="0" lang="ja-JP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　</a:t>
              </a: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1/10</a:t>
              </a:r>
              <a:r>
                <a:rPr kumimoji="0" lang="ja-JP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　</a:t>
              </a: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by</a:t>
              </a:r>
              <a:r>
                <a:rPr kumimoji="0" lang="ja-JP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　</a:t>
              </a:r>
              <a:r>
                <a:rPr kumimoji="0" lang="ja-JP" alt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ｄ</a:t>
              </a: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E/dx cut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  </a:t>
              </a:r>
              <a:r>
                <a:rPr kumimoji="0" lang="en-US" altLang="ja-JP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Sexcess</a:t>
              </a:r>
              <a:r>
                <a:rPr kumimoji="0" lang="en-US" altLang="ja-JP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 @ 511, 662 </a:t>
              </a:r>
              <a:r>
                <a:rPr kumimoji="0" lang="en-US" altLang="ja-JP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cs typeface="Arial" pitchFamily="34" charset="0"/>
                </a:rPr>
                <a:t>keV</a:t>
              </a:r>
              <a:endPara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endParaRPr>
            </a:p>
          </p:txBody>
        </p:sp>
      </p:grpSp>
      <p:grpSp>
        <p:nvGrpSpPr>
          <p:cNvPr id="37" name="グループ化 1"/>
          <p:cNvGrpSpPr>
            <a:grpSpLocks/>
          </p:cNvGrpSpPr>
          <p:nvPr/>
        </p:nvGrpSpPr>
        <p:grpSpPr bwMode="auto">
          <a:xfrm>
            <a:off x="5652120" y="3645024"/>
            <a:ext cx="3024336" cy="2520280"/>
            <a:chOff x="214392" y="3407262"/>
            <a:chExt cx="4460619" cy="3452348"/>
          </a:xfrm>
        </p:grpSpPr>
        <p:pic>
          <p:nvPicPr>
            <p:cNvPr id="38" name="図 3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666" t="8188"/>
            <a:stretch>
              <a:fillRect/>
            </a:stretch>
          </p:blipFill>
          <p:spPr bwMode="auto">
            <a:xfrm>
              <a:off x="214392" y="3429000"/>
              <a:ext cx="3932517" cy="3430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正方形/長方形 8"/>
            <p:cNvSpPr>
              <a:spLocks noChangeArrowheads="1"/>
            </p:cNvSpPr>
            <p:nvPr/>
          </p:nvSpPr>
          <p:spPr bwMode="auto">
            <a:xfrm>
              <a:off x="839310" y="4156995"/>
              <a:ext cx="1092570" cy="564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ja-JP" sz="2000" kern="0" baseline="30000" dirty="0">
                  <a:solidFill>
                    <a:prstClr val="white"/>
                  </a:solidFill>
                  <a:latin typeface="Comic Sans MS"/>
                </a:rPr>
                <a:t>137</a:t>
              </a:r>
              <a:r>
                <a:rPr lang="en-US" altLang="ja-JP" sz="2000" kern="0" dirty="0">
                  <a:solidFill>
                    <a:prstClr val="white"/>
                  </a:solidFill>
                  <a:latin typeface="Comic Sans MS"/>
                </a:rPr>
                <a:t>Cs</a:t>
              </a:r>
            </a:p>
          </p:txBody>
        </p:sp>
        <p:cxnSp>
          <p:nvCxnSpPr>
            <p:cNvPr id="40" name="直線矢印コネクタ 39"/>
            <p:cNvCxnSpPr/>
            <p:nvPr/>
          </p:nvCxnSpPr>
          <p:spPr>
            <a:xfrm>
              <a:off x="2022703" y="3473309"/>
              <a:ext cx="0" cy="3022144"/>
            </a:xfrm>
            <a:prstGeom prst="straightConnector1">
              <a:avLst/>
            </a:prstGeom>
            <a:ln w="25400">
              <a:solidFill>
                <a:srgbClr val="FF66FF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38"/>
            <p:cNvSpPr txBox="1">
              <a:spLocks noChangeArrowheads="1"/>
            </p:cNvSpPr>
            <p:nvPr/>
          </p:nvSpPr>
          <p:spPr bwMode="auto">
            <a:xfrm>
              <a:off x="687502" y="3407262"/>
              <a:ext cx="13131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6"/>
                </a:buBlip>
                <a:defRPr sz="3200" b="1">
                  <a:solidFill>
                    <a:srgbClr val="003300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7"/>
                </a:buBlip>
                <a:defRPr sz="2800" b="1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2000" b="0" dirty="0">
                  <a:solidFill>
                    <a:srgbClr val="FFFFFF"/>
                  </a:solidFill>
                  <a:latin typeface="Comic Sans MS" pitchFamily="66" charset="0"/>
                </a:rPr>
                <a:t>Beam line</a:t>
              </a:r>
              <a:endParaRPr lang="ja-JP" altLang="en-US" sz="2000" b="0" dirty="0">
                <a:solidFill>
                  <a:srgbClr val="FFFFFF"/>
                </a:solidFill>
                <a:latin typeface="Comic Sans MS" pitchFamily="66" charset="0"/>
              </a:endParaRPr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1672533" y="4264101"/>
              <a:ext cx="359148" cy="39628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ja-JP" altLang="en-US" sz="1800" smtClean="0">
                <a:solidFill>
                  <a:srgbClr val="FFFFFF"/>
                </a:solidFill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1672533" y="5276242"/>
              <a:ext cx="359148" cy="39628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ja-JP" altLang="en-US" sz="1800" smtClean="0">
                <a:solidFill>
                  <a:srgbClr val="FFFFFF"/>
                </a:solidFill>
                <a:latin typeface="Arial" pitchFamily="34" charset="0"/>
                <a:ea typeface="ＭＳ Ｐゴシック" pitchFamily="50" charset="-128"/>
              </a:endParaRPr>
            </a:p>
          </p:txBody>
        </p:sp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8" t="8412" r="53893"/>
            <a:stretch>
              <a:fillRect/>
            </a:stretch>
          </p:blipFill>
          <p:spPr bwMode="auto">
            <a:xfrm>
              <a:off x="2830763" y="5027677"/>
              <a:ext cx="1844248" cy="1824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5" name="直線矢印コネクタ 44"/>
            <p:cNvCxnSpPr>
              <a:stCxn id="42" idx="6"/>
            </p:cNvCxnSpPr>
            <p:nvPr/>
          </p:nvCxnSpPr>
          <p:spPr>
            <a:xfrm>
              <a:off x="2031681" y="4462245"/>
              <a:ext cx="1799332" cy="101214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矢印コネクタ 45"/>
            <p:cNvCxnSpPr>
              <a:stCxn id="43" idx="5"/>
            </p:cNvCxnSpPr>
            <p:nvPr/>
          </p:nvCxnSpPr>
          <p:spPr>
            <a:xfrm>
              <a:off x="1979605" y="5613623"/>
              <a:ext cx="1346805" cy="621208"/>
            </a:xfrm>
            <a:prstGeom prst="straightConnector1">
              <a:avLst/>
            </a:prstGeom>
            <a:ln w="571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テキスト ボックス 16"/>
          <p:cNvSpPr txBox="1">
            <a:spLocks noChangeArrowheads="1"/>
          </p:cNvSpPr>
          <p:nvPr/>
        </p:nvSpPr>
        <p:spPr bwMode="auto">
          <a:xfrm>
            <a:off x="4788024" y="6223086"/>
            <a:ext cx="4119563" cy="646113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6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7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cs typeface="Arial" pitchFamily="34" charset="0"/>
              </a:rPr>
              <a:t>ETCC detected gamma ray correctly with same efficiency as  no beam. </a:t>
            </a:r>
            <a:endParaRPr kumimoji="0" lang="ja-JP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0" y="7450"/>
            <a:ext cx="9144000" cy="613238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kumimoji="0" lang="en-US" altLang="ja-JP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  <a:ea typeface="ＭＳ Ｐゴシック" pitchFamily="50" charset="-128"/>
                <a:cs typeface="Arial"/>
              </a:rPr>
              <a:t>Imaging test </a:t>
            </a:r>
            <a:r>
              <a:rPr lang="en-US" altLang="ja-JP" sz="3200" kern="0" dirty="0">
                <a:solidFill>
                  <a:srgbClr val="FFFFFF"/>
                </a:solidFill>
                <a:latin typeface="Comic Sans MS" pitchFamily="66" charset="0"/>
                <a:ea typeface="ＭＳ Ｐゴシック" pitchFamily="50" charset="-128"/>
                <a:cs typeface="Arial"/>
              </a:rPr>
              <a:t>in intense BG environment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0" y="3501008"/>
            <a:ext cx="9144000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2267744" y="3068960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800" dirty="0">
                <a:ea typeface="HG丸ｺﾞｼｯｸM-PRO" pitchFamily="50" charset="-128"/>
              </a:rPr>
              <a:t>3</a:t>
            </a:r>
            <a:r>
              <a:rPr lang="en-US" altLang="ja-JP" sz="1800" dirty="0" smtClean="0">
                <a:ea typeface="HG丸ｺﾞｼｯｸM-PRO" pitchFamily="50" charset="-128"/>
              </a:rPr>
              <a:t>MeV</a:t>
            </a:r>
            <a:endParaRPr lang="ja-JP" altLang="en-US" dirty="0">
              <a:ea typeface="HG丸ｺﾞｼｯｸM-PRO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547664" y="6309320"/>
            <a:ext cx="23487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ja-JP" sz="1600" kern="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Trigger rate ~500Hz</a:t>
            </a:r>
            <a:r>
              <a:rPr kumimoji="0" lang="ja-JP" altLang="en-US" sz="1600" kern="0" dirty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>　</a:t>
            </a:r>
            <a:endParaRPr lang="ja-JP" altLang="en-US" dirty="0"/>
          </a:p>
        </p:txBody>
      </p:sp>
      <p:sp>
        <p:nvSpPr>
          <p:cNvPr id="57" name="正方形/長方形 56"/>
          <p:cNvSpPr/>
          <p:nvPr/>
        </p:nvSpPr>
        <p:spPr bwMode="auto">
          <a:xfrm rot="224362">
            <a:off x="3717523" y="4981258"/>
            <a:ext cx="27217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b="1" dirty="0">
                <a:ln w="900" cmpd="sng">
                  <a:noFill/>
                  <a:prstDash val="solid"/>
                </a:ln>
                <a:solidFill>
                  <a:srgbClr val="FF0000">
                    <a:lumMod val="75000"/>
                    <a:alpha val="39000"/>
                  </a:srgbClr>
                </a:solidFill>
                <a:effectLst>
                  <a:innerShdw blurRad="101600" dist="76200" dir="5400000">
                    <a:srgbClr val="BBE0E3">
                      <a:satMod val="190000"/>
                      <a:tint val="100000"/>
                      <a:alpha val="74000"/>
                    </a:srgbClr>
                  </a:innerShdw>
                </a:effectLst>
                <a:latin typeface="Arial" charset="0"/>
                <a:cs typeface="Arial"/>
              </a:rPr>
              <a:t>Preliminary</a:t>
            </a:r>
            <a:endParaRPr kumimoji="1" lang="ja-JP" altLang="en-US" b="1" dirty="0">
              <a:ln w="900" cmpd="sng">
                <a:noFill/>
                <a:prstDash val="solid"/>
              </a:ln>
              <a:solidFill>
                <a:srgbClr val="FF0000">
                  <a:lumMod val="75000"/>
                  <a:alpha val="39000"/>
                </a:srgbClr>
              </a:solidFill>
              <a:effectLst>
                <a:innerShdw blurRad="101600" dist="76200" dir="5400000">
                  <a:srgbClr val="BBE0E3">
                    <a:satMod val="190000"/>
                    <a:tint val="100000"/>
                    <a:alpha val="74000"/>
                  </a:srgbClr>
                </a:innerShdw>
              </a:effectLst>
              <a:latin typeface="Arial" charset="0"/>
              <a:cs typeface="Arial"/>
            </a:endParaRPr>
          </a:p>
        </p:txBody>
      </p:sp>
      <p:sp>
        <p:nvSpPr>
          <p:cNvPr id="58" name="正方形/長方形 57"/>
          <p:cNvSpPr/>
          <p:nvPr/>
        </p:nvSpPr>
        <p:spPr bwMode="auto">
          <a:xfrm rot="224362">
            <a:off x="4950218" y="2796987"/>
            <a:ext cx="27217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3600" b="1" dirty="0">
                <a:ln w="900" cmpd="sng">
                  <a:noFill/>
                  <a:prstDash val="solid"/>
                </a:ln>
                <a:solidFill>
                  <a:srgbClr val="FF0000">
                    <a:lumMod val="75000"/>
                    <a:alpha val="39000"/>
                  </a:srgbClr>
                </a:solidFill>
                <a:effectLst>
                  <a:innerShdw blurRad="101600" dist="76200" dir="5400000">
                    <a:srgbClr val="BBE0E3">
                      <a:satMod val="190000"/>
                      <a:tint val="100000"/>
                      <a:alpha val="74000"/>
                    </a:srgbClr>
                  </a:innerShdw>
                </a:effectLst>
                <a:latin typeface="Arial" charset="0"/>
                <a:cs typeface="Arial"/>
              </a:rPr>
              <a:t>Preliminary</a:t>
            </a:r>
            <a:endParaRPr kumimoji="1" lang="ja-JP" altLang="en-US" sz="3600" b="1" dirty="0">
              <a:ln w="900" cmpd="sng">
                <a:noFill/>
                <a:prstDash val="solid"/>
              </a:ln>
              <a:solidFill>
                <a:srgbClr val="FF0000">
                  <a:lumMod val="75000"/>
                  <a:alpha val="39000"/>
                </a:srgbClr>
              </a:solidFill>
              <a:effectLst>
                <a:innerShdw blurRad="101600" dist="76200" dir="5400000">
                  <a:srgbClr val="BBE0E3">
                    <a:satMod val="190000"/>
                    <a:tint val="100000"/>
                    <a:alpha val="74000"/>
                  </a:srgbClr>
                </a:innerShdw>
              </a:effectLst>
              <a:latin typeface="Arial" charset="0"/>
              <a:cs typeface="Arial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259632" y="1124744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Measured time 14min.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6156176" y="980728"/>
            <a:ext cx="2864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~2000 </a:t>
            </a:r>
            <a:r>
              <a:rPr lang="en-US" altLang="ja-JP" sz="1800" dirty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gammas  &gt;</a:t>
            </a:r>
            <a:r>
              <a:rPr lang="en-US" altLang="ja-JP" sz="18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1.5MeV </a:t>
            </a:r>
            <a:endParaRPr lang="ja-JP" altLang="en-US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107503" y="3611824"/>
            <a:ext cx="1728192" cy="2990669"/>
            <a:chOff x="107503" y="3611824"/>
            <a:chExt cx="1728192" cy="2990669"/>
          </a:xfrm>
        </p:grpSpPr>
        <p:pic>
          <p:nvPicPr>
            <p:cNvPr id="173084" name="Picture 2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523736" y="4243063"/>
              <a:ext cx="2990669" cy="172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accent1">
                        <a:gamma/>
                        <a:shade val="60000"/>
                        <a:invGamma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" name="正方形/長方形 7"/>
            <p:cNvSpPr/>
            <p:nvPr/>
          </p:nvSpPr>
          <p:spPr>
            <a:xfrm rot="16200000">
              <a:off x="1154589" y="5014325"/>
              <a:ext cx="582211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lvl="0">
                <a:spcBef>
                  <a:spcPts val="913"/>
                </a:spcBef>
              </a:pPr>
              <a:r>
                <a:rPr kumimoji="0" lang="en-US" altLang="ja-JP" sz="1050" dirty="0">
                  <a:solidFill>
                    <a:srgbClr val="000000"/>
                  </a:solidFill>
                  <a:latin typeface="Comic Sans MS" pitchFamily="66" charset="0"/>
                </a:rPr>
                <a:t>150cm</a:t>
              </a: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V="1">
              <a:off x="1572653" y="4058412"/>
              <a:ext cx="0" cy="219132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79512" y="1124744"/>
            <a:ext cx="4067944" cy="3816424"/>
          </a:xfrm>
          <a:prstGeom prst="rect">
            <a:avLst/>
          </a:prstGeom>
          <a:solidFill>
            <a:srgbClr val="FFFF9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70" y="-30943"/>
            <a:ext cx="9143999" cy="711200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What are needed in Practical use</a:t>
            </a:r>
            <a:endParaRPr lang="ja-JP" altLang="en-US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76131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n"/>
              <a:defRPr kumimoji="1" sz="3200">
                <a:solidFill>
                  <a:srgbClr val="0070C0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p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Ø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892175" eaLnBrk="0" hangingPunct="0">
              <a:spcBef>
                <a:spcPct val="20000"/>
              </a:spcBef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C7D2A07-5580-4FD3-87D8-64227944EE5D}" type="slidenum">
              <a:rPr lang="ja-JP" altLang="en-US" sz="160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ja-JP" altLang="en-US" sz="1600" smtClean="0">
              <a:solidFill>
                <a:srgbClr val="000000"/>
              </a:solidFill>
              <a:latin typeface="Comic Sans MS" panose="030F0702030302020204" pitchFamily="66" charset="0"/>
              <a:ea typeface="HG丸ｺﾞｼｯｸM-PRO" pitchFamily="50" charset="-128"/>
            </a:endParaRPr>
          </a:p>
        </p:txBody>
      </p:sp>
      <p:sp>
        <p:nvSpPr>
          <p:cNvPr id="176132" name="正方形/長方形 3"/>
          <p:cNvSpPr>
            <a:spLocks noChangeArrowheads="1"/>
          </p:cNvSpPr>
          <p:nvPr/>
        </p:nvSpPr>
        <p:spPr bwMode="auto">
          <a:xfrm>
            <a:off x="179512" y="1340768"/>
            <a:ext cx="4032448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n"/>
              <a:defRPr kumimoji="1" sz="3200">
                <a:solidFill>
                  <a:srgbClr val="0070C0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p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Ø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892175" eaLnBrk="0" hangingPunct="0">
              <a:spcBef>
                <a:spcPct val="20000"/>
              </a:spcBef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400" dirty="0" smtClean="0">
                <a:solidFill>
                  <a:srgbClr val="C00000"/>
                </a:solidFill>
                <a:latin typeface="Comic Sans MS" pitchFamily="66" charset="0"/>
              </a:rPr>
              <a:t>Beam Therapy Imaging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 smtClean="0">
                <a:solidFill>
                  <a:srgbClr val="006600"/>
                </a:solidFill>
                <a:latin typeface="Comic Sans MS" pitchFamily="66" charset="0"/>
              </a:rPr>
              <a:t>Present </a:t>
            </a:r>
            <a:r>
              <a:rPr lang="en-US" altLang="ja-JP" sz="1800" dirty="0">
                <a:solidFill>
                  <a:srgbClr val="006600"/>
                </a:solidFill>
                <a:latin typeface="Comic Sans MS" pitchFamily="66" charset="0"/>
              </a:rPr>
              <a:t>Status</a:t>
            </a:r>
            <a:endParaRPr lang="en-US" altLang="ja-JP" sz="1800" dirty="0">
              <a:solidFill>
                <a:srgbClr val="00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  <a:latin typeface="Comic Sans MS" pitchFamily="66" charset="0"/>
              </a:rPr>
              <a:t>-&gt;  </a:t>
            </a:r>
            <a:r>
              <a:rPr lang="en-US" altLang="ja-JP" sz="1800" dirty="0" smtClean="0">
                <a:solidFill>
                  <a:srgbClr val="000000"/>
                </a:solidFill>
                <a:latin typeface="Comic Sans MS" pitchFamily="66" charset="0"/>
              </a:rPr>
              <a:t>3 </a:t>
            </a:r>
            <a:r>
              <a:rPr lang="en-US" altLang="ja-JP" sz="1800" dirty="0">
                <a:solidFill>
                  <a:srgbClr val="000000"/>
                </a:solidFill>
                <a:latin typeface="Comic Sans MS" pitchFamily="66" charset="0"/>
              </a:rPr>
              <a:t>gammas/sec  &gt;</a:t>
            </a:r>
            <a:r>
              <a:rPr lang="en-US" altLang="ja-JP" sz="1800" dirty="0" smtClean="0">
                <a:solidFill>
                  <a:srgbClr val="000000"/>
                </a:solidFill>
                <a:latin typeface="Comic Sans MS" pitchFamily="66" charset="0"/>
              </a:rPr>
              <a:t>1.5MeV</a:t>
            </a:r>
            <a:endParaRPr lang="en-US" altLang="ja-JP" sz="1800" dirty="0">
              <a:solidFill>
                <a:srgbClr val="00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 dirty="0">
              <a:solidFill>
                <a:srgbClr val="00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C00000"/>
                </a:solidFill>
                <a:latin typeface="Comic Sans MS" pitchFamily="66" charset="0"/>
              </a:rPr>
              <a:t>D</a:t>
            </a:r>
            <a:r>
              <a:rPr lang="en-US" altLang="ja-JP" sz="1800" dirty="0" smtClean="0">
                <a:solidFill>
                  <a:srgbClr val="C00000"/>
                </a:solidFill>
                <a:latin typeface="Comic Sans MS" pitchFamily="66" charset="0"/>
              </a:rPr>
              <a:t>evelopment factor s         </a:t>
            </a:r>
            <a:endParaRPr lang="en-US" altLang="ja-JP" sz="1800" dirty="0">
              <a:solidFill>
                <a:srgbClr val="C0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  <a:latin typeface="Comic Sans MS" pitchFamily="66" charset="0"/>
              </a:rPr>
              <a:t>1. Distance  1.5m -&gt;40cm       x 10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  <a:latin typeface="Comic Sans MS" pitchFamily="66" charset="0"/>
              </a:rPr>
              <a:t>2.  Efficiency  develop.          x </a:t>
            </a:r>
            <a:r>
              <a:rPr lang="en-US" altLang="ja-JP" sz="1800" dirty="0" smtClean="0">
                <a:solidFill>
                  <a:srgbClr val="000000"/>
                </a:solidFill>
                <a:latin typeface="Comic Sans MS" pitchFamily="66" charset="0"/>
              </a:rPr>
              <a:t>50</a:t>
            </a:r>
            <a:endParaRPr lang="en-US" altLang="ja-JP" sz="1800" dirty="0">
              <a:solidFill>
                <a:srgbClr val="000000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  <a:latin typeface="Comic Sans MS" pitchFamily="66" charset="0"/>
              </a:rPr>
              <a:t>3.  Beam Intensity                x ~10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rgbClr val="000000"/>
                </a:solidFill>
                <a:latin typeface="Comic Sans MS" pitchFamily="66" charset="0"/>
              </a:rPr>
              <a:t>Total      5x10</a:t>
            </a:r>
            <a:r>
              <a:rPr lang="en-US" altLang="ja-JP" sz="1800" baseline="30000" dirty="0">
                <a:solidFill>
                  <a:srgbClr val="000000"/>
                </a:solidFill>
                <a:latin typeface="Comic Sans MS" pitchFamily="66" charset="0"/>
              </a:rPr>
              <a:t>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00"/>
                </a:solidFill>
                <a:latin typeface="Comic Sans MS" pitchFamily="66" charset="0"/>
              </a:rPr>
              <a:t>Expected  gammas &gt;1MeV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00"/>
                </a:solidFill>
                <a:latin typeface="Comic Sans MS" pitchFamily="66" charset="0"/>
              </a:rPr>
              <a:t>     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itchFamily="66" charset="0"/>
              </a:rPr>
              <a:t>1.5x10</a:t>
            </a:r>
            <a:r>
              <a:rPr lang="en-US" altLang="ja-JP" sz="2000" baseline="30000" dirty="0" smtClean="0">
                <a:solidFill>
                  <a:srgbClr val="000000"/>
                </a:solidFill>
                <a:latin typeface="Comic Sans MS" pitchFamily="66" charset="0"/>
              </a:rPr>
              <a:t>4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altLang="ja-JP" sz="2000" dirty="0">
                <a:solidFill>
                  <a:srgbClr val="000000"/>
                </a:solidFill>
                <a:latin typeface="Comic Sans MS" pitchFamily="66" charset="0"/>
              </a:rPr>
              <a:t>/sec.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76133" name="正方形/長方形 4"/>
          <p:cNvSpPr>
            <a:spLocks noChangeArrowheads="1"/>
          </p:cNvSpPr>
          <p:nvPr/>
        </p:nvSpPr>
        <p:spPr bwMode="auto">
          <a:xfrm>
            <a:off x="4211960" y="836712"/>
            <a:ext cx="5256584" cy="4975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n"/>
              <a:defRPr kumimoji="1" sz="3200">
                <a:solidFill>
                  <a:srgbClr val="0070C0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p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Ø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892175" eaLnBrk="0" hangingPunct="0">
              <a:spcBef>
                <a:spcPct val="20000"/>
              </a:spcBef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Expected Trigger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5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00x 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(10x50) x10= ~10</a:t>
            </a:r>
            <a:r>
              <a:rPr lang="en-US" altLang="ja-JP" sz="2000" baseline="30000" dirty="0">
                <a:solidFill>
                  <a:srgbClr val="000000"/>
                </a:solidFill>
                <a:latin typeface="Comic Sans MS" panose="030F0702030302020204" pitchFamily="66" charset="0"/>
              </a:rPr>
              <a:t>6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Hz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But   </a:t>
            </a:r>
            <a:endParaRPr lang="en-US" altLang="ja-JP" sz="20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Energy 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threshold &gt;0.8 MeV -&gt; 1/4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 + limited Field of View 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x1/4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=&gt;  Expected Trigger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rate   </a:t>
            </a:r>
            <a:r>
              <a:rPr lang="en-US" altLang="ja-JP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10</a:t>
            </a:r>
            <a:r>
              <a:rPr lang="en-US" altLang="ja-JP" sz="2000" baseline="30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5</a:t>
            </a:r>
            <a:r>
              <a:rPr lang="en-US" altLang="ja-JP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Hz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0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000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DAQ  Improvement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VME bus (~2KHz) -&gt; network   x &gt;10</a:t>
            </a:r>
            <a:r>
              <a:rPr lang="en-US" altLang="ja-JP" sz="2000" baseline="30000" dirty="0" smtClean="0">
                <a:solidFill>
                  <a:srgbClr val="3333FF"/>
                </a:solidFill>
                <a:latin typeface="Comic Sans MS" panose="030F0702030302020204" pitchFamily="66" charset="0"/>
              </a:rPr>
              <a:t>2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000" dirty="0" smtClean="0">
              <a:solidFill>
                <a:srgbClr val="3333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000" baseline="300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aseline="30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2KHz x 10</a:t>
            </a:r>
            <a:r>
              <a:rPr lang="en-US" altLang="ja-JP" sz="2000" baseline="30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2 </a:t>
            </a:r>
            <a:r>
              <a:rPr lang="en-US" altLang="ja-JP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~2x10</a:t>
            </a:r>
            <a:r>
              <a:rPr lang="en-US" altLang="ja-JP" sz="2000" baseline="30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5</a:t>
            </a:r>
            <a:r>
              <a:rPr lang="en-US" altLang="ja-JP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Hz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Multi heads =&gt;    several 10</a:t>
            </a:r>
            <a:r>
              <a:rPr lang="en-US" altLang="ja-JP" sz="2000" baseline="30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4</a:t>
            </a:r>
            <a:r>
              <a:rPr lang="en-US" altLang="ja-JP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Hz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Possible by present hardware 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aseline="30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 </a:t>
            </a:r>
            <a:endParaRPr lang="en-US" altLang="ja-JP" sz="2000" baseline="300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76134" name="正方形/長方形 2"/>
          <p:cNvSpPr>
            <a:spLocks noChangeArrowheads="1"/>
          </p:cNvSpPr>
          <p:nvPr/>
        </p:nvSpPr>
        <p:spPr bwMode="auto">
          <a:xfrm>
            <a:off x="179512" y="5529011"/>
            <a:ext cx="6624736" cy="132343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n"/>
              <a:defRPr kumimoji="1" sz="3200">
                <a:solidFill>
                  <a:srgbClr val="0070C0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p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Ø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892175" eaLnBrk="0" hangingPunct="0">
              <a:spcBef>
                <a:spcPct val="20000"/>
              </a:spcBef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ea typeface="HG丸ｺﾞｼｯｸM-PRO" pitchFamily="50" charset="-128"/>
              </a:rPr>
              <a:t>Bragg peak </a:t>
            </a:r>
            <a:r>
              <a:rPr lang="en-US" altLang="ja-JP" sz="2000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ea typeface="HG丸ｺﾞｼｯｸM-PRO" pitchFamily="50" charset="-128"/>
              </a:rPr>
              <a:t>position determination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  1cm 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position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resolution for 1 gamma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  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-&gt; 100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gammas  for &lt;1mm accuracy  per second  </a:t>
            </a:r>
            <a:endParaRPr lang="en-US" altLang="ja-JP" sz="2000" dirty="0">
              <a:solidFill>
                <a:srgbClr val="000000"/>
              </a:solidFill>
              <a:latin typeface="Comic Sans MS" panose="030F0702030302020204" pitchFamily="66" charset="0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 at 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least 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several 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x10</a:t>
            </a:r>
            <a:r>
              <a:rPr lang="en-US" altLang="ja-JP" sz="2000" baseline="30000" dirty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2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gammas/sec 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&gt;1MeV is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HG丸ｺﾞｼｯｸM-PRO" pitchFamily="50" charset="-128"/>
              </a:rPr>
              <a:t>needed !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8782"/>
          </a:xfrm>
          <a:solidFill>
            <a:srgbClr val="0070C0"/>
          </a:solidFill>
        </p:spPr>
        <p:txBody>
          <a:bodyPr/>
          <a:lstStyle/>
          <a:p>
            <a:r>
              <a:rPr lang="en-US" altLang="ja-JP" sz="3200" dirty="0" smtClean="0">
                <a:solidFill>
                  <a:schemeClr val="bg1"/>
                </a:solidFill>
                <a:latin typeface="Comic Sans MS" pitchFamily="66" charset="0"/>
              </a:rPr>
              <a:t>Imaging for Boron chemicals in BNCT</a:t>
            </a:r>
            <a:endParaRPr lang="ja-JP" altLang="en-US" sz="32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7510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24128" y="1341189"/>
            <a:ext cx="3744912" cy="10080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ja-JP" sz="2000" baseline="30000" dirty="0" smtClean="0">
                <a:latin typeface="Comic Sans MS" pitchFamily="66" charset="0"/>
              </a:rPr>
              <a:t>10</a:t>
            </a:r>
            <a:r>
              <a:rPr lang="en-US" altLang="ja-JP" sz="2000" dirty="0" smtClean="0">
                <a:latin typeface="Comic Sans MS" pitchFamily="66" charset="0"/>
              </a:rPr>
              <a:t>B+n -&gt; </a:t>
            </a:r>
            <a:r>
              <a:rPr lang="en-US" altLang="ja-JP" sz="2000" baseline="30000" dirty="0" smtClean="0">
                <a:latin typeface="Comic Sans MS" pitchFamily="66" charset="0"/>
              </a:rPr>
              <a:t>7</a:t>
            </a:r>
            <a:r>
              <a:rPr lang="en-US" altLang="ja-JP" sz="2000" dirty="0" smtClean="0">
                <a:latin typeface="Comic Sans MS" pitchFamily="66" charset="0"/>
              </a:rPr>
              <a:t>Li* +</a:t>
            </a:r>
            <a:r>
              <a:rPr lang="en-US" altLang="ja-JP" sz="2000" dirty="0" smtClean="0">
                <a:latin typeface="Symbol" pitchFamily="18" charset="2"/>
              </a:rPr>
              <a:t>a</a:t>
            </a:r>
            <a:r>
              <a:rPr lang="en-US" altLang="ja-JP" sz="2000" dirty="0" smtClean="0">
                <a:latin typeface="Comic Sans MS" pitchFamily="66" charset="0"/>
              </a:rPr>
              <a:t> (94%)</a:t>
            </a:r>
          </a:p>
          <a:p>
            <a:pPr marL="0" indent="0">
              <a:buFontTx/>
              <a:buNone/>
            </a:pPr>
            <a:r>
              <a:rPr lang="en-US" altLang="ja-JP" sz="2000" dirty="0" smtClean="0">
                <a:latin typeface="Comic Sans MS" pitchFamily="66" charset="0"/>
              </a:rPr>
              <a:t> </a:t>
            </a:r>
            <a:r>
              <a:rPr lang="en-US" altLang="ja-JP" sz="2000" baseline="30000" dirty="0" smtClean="0">
                <a:latin typeface="Comic Sans MS" pitchFamily="66" charset="0"/>
              </a:rPr>
              <a:t>7</a:t>
            </a:r>
            <a:r>
              <a:rPr lang="en-US" altLang="ja-JP" sz="2000" dirty="0" smtClean="0">
                <a:latin typeface="Comic Sans MS" pitchFamily="66" charset="0"/>
              </a:rPr>
              <a:t>Li* -&gt; </a:t>
            </a:r>
            <a:r>
              <a:rPr lang="en-US" altLang="ja-JP" sz="2000" baseline="30000" dirty="0" smtClean="0">
                <a:latin typeface="Comic Sans MS" pitchFamily="66" charset="0"/>
              </a:rPr>
              <a:t>7</a:t>
            </a:r>
            <a:r>
              <a:rPr lang="en-US" altLang="ja-JP" sz="2000" dirty="0" smtClean="0">
                <a:latin typeface="Comic Sans MS" pitchFamily="66" charset="0"/>
              </a:rPr>
              <a:t>Li +</a:t>
            </a:r>
            <a:r>
              <a:rPr lang="en-US" altLang="ja-JP" sz="2000" b="1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</a:rPr>
              <a:t>(478keV)</a:t>
            </a:r>
          </a:p>
          <a:p>
            <a:pPr marL="0" indent="0">
              <a:buFontTx/>
              <a:buNone/>
            </a:pPr>
            <a:endParaRPr lang="en-US" altLang="ja-JP" sz="2000" dirty="0" smtClean="0">
              <a:latin typeface="Comic Sans MS" pitchFamily="66" charset="0"/>
            </a:endParaRPr>
          </a:p>
          <a:p>
            <a:pPr marL="0" indent="0">
              <a:buFontTx/>
              <a:buNone/>
            </a:pPr>
            <a:endParaRPr lang="en-US" altLang="ja-JP" sz="2000" dirty="0" smtClean="0">
              <a:latin typeface="Comic Sans MS" pitchFamily="66" charset="0"/>
            </a:endParaRPr>
          </a:p>
          <a:p>
            <a:pPr marL="0" indent="0">
              <a:buFontTx/>
              <a:buNone/>
            </a:pPr>
            <a:endParaRPr lang="ja-JP" altLang="en-US" sz="2000" dirty="0" smtClean="0">
              <a:latin typeface="Comic Sans MS" pitchFamily="66" charset="0"/>
            </a:endParaRPr>
          </a:p>
        </p:txBody>
      </p:sp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0"/>
            <a:ext cx="3384550" cy="17970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1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908720"/>
            <a:ext cx="3384376" cy="187300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12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945" y="856081"/>
            <a:ext cx="1296144" cy="2932488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9236" y="2996952"/>
            <a:ext cx="4827588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altLang="ja-JP" sz="2000" kern="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</a:rPr>
              <a:t>Imaging of Boron chemicals(BC)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en-US" altLang="ja-JP" sz="2000" kern="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</a:rPr>
              <a:t> BC+ </a:t>
            </a:r>
            <a:r>
              <a:rPr lang="en-US" altLang="ja-JP" sz="2000" kern="0" baseline="3000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</a:rPr>
              <a:t>18</a:t>
            </a:r>
            <a:r>
              <a:rPr lang="en-US" altLang="ja-JP" sz="2000" kern="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</a:rPr>
              <a:t>F for PET</a:t>
            </a:r>
          </a:p>
          <a:p>
            <a:pPr eaLnBrk="0" hangingPunct="0">
              <a:spcBef>
                <a:spcPct val="20000"/>
              </a:spcBef>
              <a:defRPr/>
            </a:pPr>
            <a:endParaRPr lang="en-US" altLang="ja-JP" sz="2000" kern="0" dirty="0">
              <a:solidFill>
                <a:srgbClr val="000000"/>
              </a:solidFill>
              <a:latin typeface="Comic Sans MS" panose="030F0702030302020204" pitchFamily="66" charset="0"/>
              <a:ea typeface="ＭＳ Ｐゴシック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en-US" altLang="ja-JP" sz="2000" kern="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</a:rPr>
              <a:t>However, no guarantee for BC+</a:t>
            </a:r>
            <a:r>
              <a:rPr lang="en-US" altLang="ja-JP" sz="2000" kern="0" baseline="3000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</a:rPr>
              <a:t>18</a:t>
            </a:r>
            <a:r>
              <a:rPr lang="en-US" altLang="ja-JP" sz="2000" kern="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</a:rPr>
              <a:t>F with same distribution as BC in body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067175" y="3213100"/>
            <a:ext cx="153352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altLang="ja-JP" sz="2000" kern="0" dirty="0">
                <a:solidFill>
                  <a:schemeClr val="bg1"/>
                </a:solidFill>
                <a:latin typeface="Comic Sans MS" panose="030F0702030302020204" pitchFamily="66" charset="0"/>
                <a:ea typeface="ＭＳ Ｐゴシック"/>
              </a:rPr>
              <a:t>PET image</a:t>
            </a:r>
            <a:r>
              <a:rPr lang="en-US" altLang="ja-JP" kern="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</a:rPr>
              <a:t> 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476213" y="2642939"/>
            <a:ext cx="3635375" cy="70802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altLang="ja-JP" sz="2000" kern="0" dirty="0">
                <a:solidFill>
                  <a:srgbClr val="C00000"/>
                </a:solidFill>
                <a:latin typeface="Comic Sans MS" panose="030F0702030302020204" pitchFamily="66" charset="0"/>
                <a:ea typeface="ＭＳ Ｐゴシック"/>
              </a:rPr>
              <a:t>Only ETCC may image this </a:t>
            </a:r>
            <a:r>
              <a:rPr lang="en-US" altLang="ja-JP" sz="2000" b="1" kern="0" dirty="0">
                <a:solidFill>
                  <a:srgbClr val="C00000"/>
                </a:solidFill>
                <a:latin typeface="Symbol" panose="05050102010706020507" pitchFamily="18" charset="2"/>
                <a:ea typeface="ＭＳ Ｐゴシック"/>
              </a:rPr>
              <a:t>g </a:t>
            </a:r>
            <a:r>
              <a:rPr lang="en-US" altLang="ja-JP" sz="2000" b="1" kern="0" dirty="0">
                <a:solidFill>
                  <a:srgbClr val="C00000"/>
                </a:solidFill>
                <a:latin typeface="Comic Sans MS" panose="030F0702030302020204" pitchFamily="66" charset="0"/>
                <a:ea typeface="ＭＳ Ｐゴシック"/>
              </a:rPr>
              <a:t>u</a:t>
            </a:r>
            <a:r>
              <a:rPr lang="en-US" altLang="ja-JP" sz="2000" kern="0" dirty="0">
                <a:solidFill>
                  <a:srgbClr val="C00000"/>
                </a:solidFill>
                <a:latin typeface="Comic Sans MS" panose="030F0702030302020204" pitchFamily="66" charset="0"/>
                <a:ea typeface="ＭＳ Ｐゴシック"/>
              </a:rPr>
              <a:t>nder neutron background !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885153" y="4293096"/>
            <a:ext cx="432117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altLang="ja-JP" sz="2000" kern="0" dirty="0">
                <a:solidFill>
                  <a:srgbClr val="C00000"/>
                </a:solidFill>
                <a:latin typeface="Comic Sans MS" panose="030F0702030302020204" pitchFamily="66" charset="0"/>
                <a:ea typeface="ＭＳ Ｐゴシック"/>
              </a:rPr>
              <a:t>Imaging System of BC in mice is </a:t>
            </a:r>
            <a:r>
              <a:rPr lang="en-US" altLang="ja-JP" sz="2000" kern="0" dirty="0" smtClean="0">
                <a:solidFill>
                  <a:srgbClr val="C00000"/>
                </a:solidFill>
                <a:latin typeface="Comic Sans MS" panose="030F0702030302020204" pitchFamily="66" charset="0"/>
                <a:ea typeface="ＭＳ Ｐゴシック"/>
              </a:rPr>
              <a:t>inevitable for developing new BCs</a:t>
            </a:r>
            <a:endParaRPr lang="en-US" altLang="ja-JP" sz="2000" kern="0" dirty="0">
              <a:solidFill>
                <a:srgbClr val="C00000"/>
              </a:solidFill>
              <a:latin typeface="Comic Sans MS" panose="030F0702030302020204" pitchFamily="66" charset="0"/>
              <a:ea typeface="ＭＳ Ｐゴシック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356100" y="5661025"/>
            <a:ext cx="4572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kern="0" dirty="0">
                <a:solidFill>
                  <a:srgbClr val="C00000"/>
                </a:solidFill>
                <a:latin typeface="Comic Sans MS" panose="030F0702030302020204" pitchFamily="66" charset="0"/>
                <a:ea typeface="ＭＳ Ｐゴシック"/>
              </a:rPr>
              <a:t>Solution: </a:t>
            </a:r>
          </a:p>
          <a:p>
            <a:pPr>
              <a:defRPr/>
            </a:pPr>
            <a:r>
              <a:rPr lang="en-US" altLang="ja-JP" sz="2000" kern="0" dirty="0">
                <a:solidFill>
                  <a:srgbClr val="C00000"/>
                </a:solidFill>
                <a:latin typeface="Comic Sans MS" panose="030F0702030302020204" pitchFamily="66" charset="0"/>
                <a:ea typeface="ＭＳ Ｐゴシック"/>
              </a:rPr>
              <a:t> </a:t>
            </a:r>
            <a:r>
              <a:rPr lang="en-US" altLang="ja-JP" sz="2000" kern="0" dirty="0">
                <a:solidFill>
                  <a:srgbClr val="000099"/>
                </a:solidFill>
                <a:latin typeface="Comic Sans MS" panose="030F0702030302020204" pitchFamily="66" charset="0"/>
                <a:ea typeface="ＭＳ Ｐゴシック"/>
              </a:rPr>
              <a:t>Small neutron source ( 3MeV proton LINAC+ modulator) + ETCC</a:t>
            </a:r>
            <a:endParaRPr lang="ja-JP" altLang="en-US" dirty="0">
              <a:solidFill>
                <a:srgbClr val="000099"/>
              </a:solidFill>
            </a:endParaRPr>
          </a:p>
        </p:txBody>
      </p:sp>
      <p:sp>
        <p:nvSpPr>
          <p:cNvPr id="175116" name="下矢印 7"/>
          <p:cNvSpPr>
            <a:spLocks noChangeArrowheads="1"/>
          </p:cNvSpPr>
          <p:nvPr/>
        </p:nvSpPr>
        <p:spPr bwMode="auto">
          <a:xfrm>
            <a:off x="6642100" y="5034950"/>
            <a:ext cx="503237" cy="688975"/>
          </a:xfrm>
          <a:prstGeom prst="downArrow">
            <a:avLst>
              <a:gd name="adj1" fmla="val 50000"/>
              <a:gd name="adj2" fmla="val 49978"/>
            </a:avLst>
          </a:prstGeom>
          <a:solidFill>
            <a:srgbClr val="CCFFFF"/>
          </a:solidFill>
          <a:ln w="9525" algn="ctr">
            <a:solidFill>
              <a:srgbClr val="00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ja-JP" altLang="en-US">
              <a:latin typeface="Arial" pitchFamily="34" charset="0"/>
              <a:ea typeface="HG丸ｺﾞｼｯｸM-PRO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51520" y="908720"/>
            <a:ext cx="256512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altLang="ja-JP" sz="1800" kern="0" dirty="0" smtClean="0">
                <a:latin typeface="Comic Sans MS" panose="030F0702030302020204" pitchFamily="66" charset="0"/>
                <a:ea typeface="ＭＳ Ｐゴシック"/>
              </a:rPr>
              <a:t>Boron Chemicals (BCs)</a:t>
            </a:r>
            <a:endParaRPr lang="ja-JP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0" y="1"/>
            <a:ext cx="9144000" cy="692696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77155" name="タイトル 1"/>
          <p:cNvSpPr>
            <a:spLocks noGrp="1"/>
          </p:cNvSpPr>
          <p:nvPr>
            <p:ph type="title"/>
          </p:nvPr>
        </p:nvSpPr>
        <p:spPr>
          <a:xfrm>
            <a:off x="395288" y="0"/>
            <a:ext cx="7705725" cy="692150"/>
          </a:xfrm>
        </p:spPr>
        <p:txBody>
          <a:bodyPr/>
          <a:lstStyle/>
          <a:p>
            <a:r>
              <a:rPr lang="en-US" altLang="ja-JP" sz="3600" smtClean="0">
                <a:solidFill>
                  <a:schemeClr val="bg1"/>
                </a:solidFill>
                <a:latin typeface="Comic Sans MS" pitchFamily="66" charset="0"/>
              </a:rPr>
              <a:t>Way to Practical Use of </a:t>
            </a:r>
            <a:r>
              <a:rPr lang="ja-JP" altLang="en-US" sz="3600" smtClean="0">
                <a:solidFill>
                  <a:schemeClr val="bg1"/>
                </a:solidFill>
                <a:latin typeface="Comic Sans MS" pitchFamily="66" charset="0"/>
              </a:rPr>
              <a:t>ＥＴＣ</a:t>
            </a:r>
            <a:r>
              <a:rPr lang="en-US" altLang="ja-JP" sz="3600" smtClean="0">
                <a:solidFill>
                  <a:schemeClr val="bg1"/>
                </a:solidFill>
                <a:latin typeface="Comic Sans MS" pitchFamily="66" charset="0"/>
              </a:rPr>
              <a:t>C</a:t>
            </a:r>
            <a:endParaRPr lang="ja-JP" altLang="en-US" sz="360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836712"/>
            <a:ext cx="8748713" cy="5544616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altLang="ja-JP" sz="2000" dirty="0" smtClean="0">
                <a:latin typeface="Comic Sans MS" panose="030F0702030302020204" pitchFamily="66" charset="0"/>
              </a:rPr>
              <a:t>GOAL for  Medical ETCC head in Practical Use  </a:t>
            </a:r>
          </a:p>
          <a:p>
            <a:pPr marL="0" indent="0">
              <a:buFontTx/>
              <a:buNone/>
              <a:defRPr/>
            </a:pPr>
            <a:r>
              <a:rPr lang="ja-JP" altLang="en-US" sz="2000" dirty="0" smtClean="0">
                <a:latin typeface="Comic Sans MS" panose="030F0702030302020204" pitchFamily="66" charset="0"/>
              </a:rPr>
              <a:t>　　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Position Resolution</a:t>
            </a:r>
            <a:r>
              <a:rPr lang="ja-JP" altLang="en-US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　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-&gt; 2-3mm in human </a:t>
            </a:r>
          </a:p>
          <a:p>
            <a:pPr marL="0" indent="0">
              <a:buFontTx/>
              <a:buNone/>
              <a:defRPr/>
            </a:pPr>
            <a:r>
              <a:rPr lang="ja-JP" altLang="en-US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　　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Observation Time </a:t>
            </a:r>
            <a:r>
              <a:rPr lang="ja-JP" altLang="en-US" sz="2000" dirty="0">
                <a:solidFill>
                  <a:srgbClr val="000099"/>
                </a:solidFill>
                <a:latin typeface="Comic Sans MS" panose="030F0702030302020204" pitchFamily="66" charset="0"/>
              </a:rPr>
              <a:t> </a:t>
            </a:r>
            <a:r>
              <a:rPr lang="ja-JP" altLang="en-US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 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-&gt; </a:t>
            </a:r>
            <a:r>
              <a:rPr lang="en-US" altLang="ja-JP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10 minutes for human </a:t>
            </a:r>
            <a:r>
              <a:rPr lang="ja-JP" altLang="en-US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　</a:t>
            </a:r>
            <a:endParaRPr lang="en-US" altLang="ja-JP" sz="2000" dirty="0" smtClean="0">
              <a:solidFill>
                <a:srgbClr val="000099"/>
              </a:solidFill>
              <a:latin typeface="Comic Sans MS" panose="030F0702030302020204" pitchFamily="66" charset="0"/>
            </a:endParaRPr>
          </a:p>
          <a:p>
            <a:pPr marL="0" indent="0">
              <a:buFontTx/>
              <a:buNone/>
              <a:defRPr/>
            </a:pPr>
            <a:r>
              <a:rPr lang="ja-JP" altLang="en-US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　</a:t>
            </a:r>
            <a:r>
              <a:rPr lang="ja-JP" altLang="en-US" sz="2000" dirty="0">
                <a:solidFill>
                  <a:srgbClr val="000099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High Efficiency</a:t>
            </a:r>
            <a:r>
              <a:rPr lang="ja-JP" altLang="en-US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　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-&gt; ~1%  (3atm CF</a:t>
            </a:r>
            <a:r>
              <a:rPr lang="en-US" altLang="ja-JP" sz="2000" baseline="-25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4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gas in 10cm ETCC)</a:t>
            </a:r>
          </a:p>
          <a:p>
            <a:pPr marL="0" indent="0">
              <a:buFontTx/>
              <a:buNone/>
              <a:defRPr/>
            </a:pPr>
            <a:r>
              <a:rPr lang="en-US" altLang="ja-JP" sz="2000" dirty="0">
                <a:solidFill>
                  <a:srgbClr val="000099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 High counting rate   &gt;50KHz at one head</a:t>
            </a:r>
          </a:p>
          <a:p>
            <a:pPr marL="0" indent="0">
              <a:buFontTx/>
              <a:buNone/>
              <a:defRPr/>
            </a:pPr>
            <a:r>
              <a:rPr lang="ja-JP" altLang="en-US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　　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3-6 ETCC ring heads system  for CT imaging</a:t>
            </a:r>
          </a:p>
          <a:p>
            <a:pPr marL="0" indent="0">
              <a:buFontTx/>
              <a:buNone/>
              <a:defRPr/>
            </a:pPr>
            <a:r>
              <a:rPr lang="en-US" altLang="ja-JP" sz="2000" dirty="0">
                <a:solidFill>
                  <a:srgbClr val="000099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>
              <a:buFontTx/>
              <a:buNone/>
              <a:defRPr/>
            </a:pPr>
            <a:endParaRPr lang="en-US" altLang="ja-JP" sz="2000" dirty="0" smtClean="0">
              <a:solidFill>
                <a:srgbClr val="000099"/>
              </a:solidFill>
              <a:latin typeface="Comic Sans MS" panose="030F0702030302020204" pitchFamily="66" charset="0"/>
            </a:endParaRPr>
          </a:p>
          <a:p>
            <a:pPr marL="0" indent="0">
              <a:buFontTx/>
              <a:buNone/>
              <a:defRPr/>
            </a:pPr>
            <a:r>
              <a:rPr lang="en-US" altLang="ja-JP" sz="2000" dirty="0" smtClean="0">
                <a:latin typeface="Comic Sans MS" panose="030F0702030302020204" pitchFamily="66" charset="0"/>
              </a:rPr>
              <a:t>Near future developments</a:t>
            </a:r>
          </a:p>
          <a:p>
            <a:pPr marL="0" indent="0">
              <a:buFontTx/>
              <a:buNone/>
              <a:defRPr/>
            </a:pPr>
            <a:r>
              <a:rPr lang="en-US" altLang="ja-JP" sz="2000" dirty="0">
                <a:solidFill>
                  <a:srgbClr val="000099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 New  Medical ETCC is now OK( ~1KHz operation) and 2</a:t>
            </a:r>
            <a:r>
              <a:rPr lang="en-US" altLang="ja-JP" sz="2000" baseline="30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nd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one soon</a:t>
            </a:r>
          </a:p>
          <a:p>
            <a:pPr marL="0" indent="0">
              <a:buFontTx/>
              <a:buNone/>
              <a:defRPr/>
            </a:pPr>
            <a:r>
              <a:rPr lang="en-US" altLang="ja-JP" sz="2000" dirty="0">
                <a:solidFill>
                  <a:srgbClr val="000099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2000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Following tests using 2 ETCC heads will be done in 1-2 years.                               </a:t>
            </a:r>
            <a:endParaRPr lang="en-US" altLang="ja-JP" sz="2400" dirty="0" smtClean="0">
              <a:solidFill>
                <a:srgbClr val="0066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ja-JP" sz="2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Multi tracer 3D image with </a:t>
            </a:r>
            <a:r>
              <a:rPr lang="en-US" altLang="ja-JP" sz="2000" baseline="30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99m</a:t>
            </a:r>
            <a:r>
              <a:rPr lang="en-US" altLang="ja-JP" sz="2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Tc </a:t>
            </a:r>
            <a:r>
              <a:rPr lang="en-US" altLang="ja-JP" sz="2000" dirty="0">
                <a:solidFill>
                  <a:srgbClr val="006600"/>
                </a:solidFill>
                <a:latin typeface="Comic Sans MS" panose="030F0702030302020204" pitchFamily="66" charset="0"/>
              </a:rPr>
              <a:t>and </a:t>
            </a:r>
            <a:r>
              <a:rPr lang="en-US" altLang="ja-JP" sz="2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FDG  in mouse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ja-JP" sz="2000" baseline="30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10</a:t>
            </a:r>
            <a:r>
              <a:rPr lang="en-US" altLang="ja-JP" sz="2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B imaging in mouse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ja-JP" sz="20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 High through put rate imaging under intense radiation for particle therapy</a:t>
            </a:r>
          </a:p>
          <a:p>
            <a:pPr marL="0" indent="0">
              <a:buFontTx/>
              <a:buNone/>
              <a:defRPr/>
            </a:pPr>
            <a:endParaRPr lang="en-US" altLang="ja-JP" sz="2800" dirty="0" smtClean="0"/>
          </a:p>
          <a:p>
            <a:pPr marL="0" indent="0">
              <a:buFontTx/>
              <a:buNone/>
              <a:defRPr/>
            </a:pPr>
            <a:endParaRPr lang="en-US" altLang="ja-JP" sz="2800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n-US" altLang="ja-JP" dirty="0" smtClean="0">
                <a:solidFill>
                  <a:srgbClr val="FF0000"/>
                </a:solidFill>
              </a:rPr>
              <a:t>    </a:t>
            </a:r>
          </a:p>
        </p:txBody>
      </p:sp>
      <p:pic>
        <p:nvPicPr>
          <p:cNvPr id="177157" name="Picture 8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780928"/>
            <a:ext cx="288864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7A5C"/>
                  </a:outerShdw>
                </a:effectLst>
              </a14:hiddenEffects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3248117" y="6150114"/>
            <a:ext cx="5880136" cy="707886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Comic Sans MS" panose="030F0702030302020204" pitchFamily="66" charset="0"/>
              </a:rPr>
              <a:t>Detail of SMILE=II is presented in 4</a:t>
            </a:r>
            <a:r>
              <a:rPr lang="en-US" altLang="ja-JP" sz="2000" baseline="30000" dirty="0" smtClean="0">
                <a:latin typeface="Comic Sans MS" panose="030F0702030302020204" pitchFamily="66" charset="0"/>
              </a:rPr>
              <a:t>th</a:t>
            </a:r>
            <a:r>
              <a:rPr lang="en-US" altLang="ja-JP" sz="2000" dirty="0" smtClean="0">
                <a:latin typeface="Comic Sans MS" panose="030F0702030302020204" pitchFamily="66" charset="0"/>
              </a:rPr>
              <a:t> evening </a:t>
            </a:r>
          </a:p>
          <a:p>
            <a:r>
              <a:rPr lang="en-US" altLang="ja-JP" sz="2000" dirty="0" smtClean="0">
                <a:latin typeface="Comic Sans MS" panose="030F0702030302020204" pitchFamily="66" charset="0"/>
              </a:rPr>
              <a:t>in  </a:t>
            </a:r>
            <a:r>
              <a:rPr lang="en-US" altLang="ja-JP" sz="2000" dirty="0" err="1" smtClean="0">
                <a:latin typeface="Comic Sans MS" panose="030F0702030302020204" pitchFamily="66" charset="0"/>
              </a:rPr>
              <a:t>II.b</a:t>
            </a:r>
            <a:r>
              <a:rPr lang="en-US" altLang="ja-JP" sz="2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2000" dirty="0" err="1">
                <a:latin typeface="Comic Sans MS" panose="030F0702030302020204" pitchFamily="66" charset="0"/>
              </a:rPr>
              <a:t>Astro</a:t>
            </a:r>
            <a:r>
              <a:rPr lang="en-US" altLang="ja-JP" sz="2000" dirty="0">
                <a:latin typeface="Comic Sans MS" panose="030F0702030302020204" pitchFamily="66" charset="0"/>
              </a:rPr>
              <a:t> &amp; </a:t>
            </a:r>
            <a:r>
              <a:rPr lang="en-US" altLang="ja-JP" sz="2000" dirty="0" smtClean="0">
                <a:latin typeface="Comic Sans MS" panose="030F0702030302020204" pitchFamily="66" charset="0"/>
              </a:rPr>
              <a:t>Space session1</a:t>
            </a:r>
            <a:endParaRPr lang="ja-JP" altLang="en-US" sz="2000" dirty="0">
              <a:latin typeface="Comic Sans MS" panose="030F0702030302020204" pitchFamily="66" charset="0"/>
            </a:endParaRPr>
          </a:p>
        </p:txBody>
      </p:sp>
      <p:pic>
        <p:nvPicPr>
          <p:cNvPr id="8" name="Picture 6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052734"/>
            <a:ext cx="1656184" cy="172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7A5C"/>
                  </a:outerShdw>
                </a:effectLst>
              </a14:hiddenEffects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6889857" y="692696"/>
            <a:ext cx="2254143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altLang="ja-JP" sz="1400" kern="0" dirty="0">
                <a:solidFill>
                  <a:srgbClr val="000099"/>
                </a:solidFill>
                <a:latin typeface="Comic Sans MS" panose="030F0702030302020204" pitchFamily="66" charset="0"/>
                <a:ea typeface="ＭＳ Ｐゴシック"/>
              </a:rPr>
              <a:t>New  Medical </a:t>
            </a:r>
            <a:r>
              <a:rPr lang="en-US" altLang="ja-JP" sz="1400" kern="0" dirty="0" smtClean="0">
                <a:solidFill>
                  <a:srgbClr val="000099"/>
                </a:solidFill>
                <a:latin typeface="Comic Sans MS" panose="030F0702030302020204" pitchFamily="66" charset="0"/>
                <a:ea typeface="ＭＳ Ｐゴシック"/>
              </a:rPr>
              <a:t>ETCC head</a:t>
            </a:r>
            <a:endParaRPr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052513"/>
            <a:ext cx="4697413" cy="456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50825" y="11113"/>
            <a:ext cx="8713788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ja-JP" dirty="0" smtClean="0">
                <a:latin typeface="Comic Sans MS" panose="030F0702030302020204" pitchFamily="66" charset="0"/>
              </a:rPr>
              <a:t>Observation </a:t>
            </a:r>
            <a:r>
              <a:rPr lang="en-US" altLang="ja-JP" dirty="0">
                <a:latin typeface="Comic Sans MS" panose="030F0702030302020204" pitchFamily="66" charset="0"/>
              </a:rPr>
              <a:t>of </a:t>
            </a:r>
            <a:r>
              <a:rPr lang="en-US" altLang="ja-JP" dirty="0" smtClean="0">
                <a:latin typeface="Comic Sans MS" panose="030F0702030302020204" pitchFamily="66" charset="0"/>
              </a:rPr>
              <a:t>time variation </a:t>
            </a:r>
            <a:endParaRPr lang="ja-JP" altLang="en-US" dirty="0">
              <a:latin typeface="Comic Sans MS" panose="030F0702030302020204" pitchFamily="66" charset="0"/>
            </a:endParaRPr>
          </a:p>
        </p:txBody>
      </p:sp>
      <p:grpSp>
        <p:nvGrpSpPr>
          <p:cNvPr id="67588" name="グループ化 57"/>
          <p:cNvGrpSpPr>
            <a:grpSpLocks/>
          </p:cNvGrpSpPr>
          <p:nvPr/>
        </p:nvGrpSpPr>
        <p:grpSpPr bwMode="auto">
          <a:xfrm>
            <a:off x="188913" y="1528763"/>
            <a:ext cx="1639887" cy="1881187"/>
            <a:chOff x="189306" y="1798135"/>
            <a:chExt cx="1640077" cy="1881187"/>
          </a:xfrm>
        </p:grpSpPr>
        <p:sp>
          <p:nvSpPr>
            <p:cNvPr id="6" name="Rectangle 27"/>
            <p:cNvSpPr>
              <a:spLocks noChangeArrowheads="1"/>
            </p:cNvSpPr>
            <p:nvPr/>
          </p:nvSpPr>
          <p:spPr bwMode="auto">
            <a:xfrm rot="5400000">
              <a:off x="-246447" y="2621238"/>
              <a:ext cx="1146175" cy="27466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kumimoji="0" lang="ja-JP" altLang="en-US" sz="1600" kern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  <a:cs typeface="Arial" charset="0"/>
              </a:endParaRPr>
            </a:p>
          </p:txBody>
        </p:sp>
        <p:sp>
          <p:nvSpPr>
            <p:cNvPr id="7" name="Rectangle 28"/>
            <p:cNvSpPr>
              <a:spLocks noChangeArrowheads="1"/>
            </p:cNvSpPr>
            <p:nvPr/>
          </p:nvSpPr>
          <p:spPr bwMode="auto">
            <a:xfrm rot="5400000">
              <a:off x="982366" y="3206998"/>
              <a:ext cx="209550" cy="73509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wrap="none" anchor="ctr"/>
            <a:lstStyle/>
            <a:p>
              <a:pPr algn="ctr">
                <a:defRPr/>
              </a:pPr>
              <a:endParaRPr kumimoji="0" lang="ja-JP" altLang="en-US" sz="1600" kern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  <a:cs typeface="Arial" charset="0"/>
              </a:endParaRPr>
            </a:p>
          </p:txBody>
        </p:sp>
        <p:sp>
          <p:nvSpPr>
            <p:cNvPr id="8" name="Rectangle 29"/>
            <p:cNvSpPr>
              <a:spLocks noChangeArrowheads="1"/>
            </p:cNvSpPr>
            <p:nvPr/>
          </p:nvSpPr>
          <p:spPr bwMode="auto">
            <a:xfrm rot="5400000">
              <a:off x="969666" y="1548061"/>
              <a:ext cx="234950" cy="73509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wrap="none" anchor="ctr"/>
            <a:lstStyle/>
            <a:p>
              <a:pPr algn="ctr">
                <a:defRPr/>
              </a:pPr>
              <a:endParaRPr kumimoji="0" lang="ja-JP" altLang="en-US" sz="1600" kern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  <a:cs typeface="Arial" charset="0"/>
              </a:endParaRPr>
            </a:p>
          </p:txBody>
        </p:sp>
        <p:grpSp>
          <p:nvGrpSpPr>
            <p:cNvPr id="67632" name="グループ化 8"/>
            <p:cNvGrpSpPr>
              <a:grpSpLocks/>
            </p:cNvGrpSpPr>
            <p:nvPr/>
          </p:nvGrpSpPr>
          <p:grpSpPr bwMode="auto">
            <a:xfrm rot="5400000">
              <a:off x="341936" y="2103169"/>
              <a:ext cx="1651004" cy="1323890"/>
              <a:chOff x="512968" y="4720829"/>
              <a:chExt cx="1651004" cy="1323890"/>
            </a:xfrm>
          </p:grpSpPr>
          <p:sp>
            <p:nvSpPr>
              <p:cNvPr id="15" name="Rectangle 27"/>
              <p:cNvSpPr>
                <a:spLocks noChangeArrowheads="1"/>
              </p:cNvSpPr>
              <p:nvPr/>
            </p:nvSpPr>
            <p:spPr bwMode="auto">
              <a:xfrm>
                <a:off x="663590" y="4803389"/>
                <a:ext cx="1347787" cy="1201876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16" name="Rectangle 28"/>
              <p:cNvSpPr>
                <a:spLocks noChangeArrowheads="1"/>
              </p:cNvSpPr>
              <p:nvPr/>
            </p:nvSpPr>
            <p:spPr bwMode="auto">
              <a:xfrm>
                <a:off x="512777" y="5876663"/>
                <a:ext cx="1651000" cy="18258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679465" y="4941517"/>
                <a:ext cx="46037" cy="87481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18" name="Rectangle 31"/>
              <p:cNvSpPr>
                <a:spLocks noChangeArrowheads="1"/>
              </p:cNvSpPr>
              <p:nvPr/>
            </p:nvSpPr>
            <p:spPr bwMode="auto">
              <a:xfrm>
                <a:off x="758840" y="4803389"/>
                <a:ext cx="1150937" cy="66683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19" name="Rectangle 32"/>
              <p:cNvSpPr>
                <a:spLocks noChangeArrowheads="1"/>
              </p:cNvSpPr>
              <p:nvPr/>
            </p:nvSpPr>
            <p:spPr bwMode="auto">
              <a:xfrm>
                <a:off x="1944702" y="4941517"/>
                <a:ext cx="52388" cy="87481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20" name="Rectangle 33"/>
              <p:cNvSpPr>
                <a:spLocks noChangeArrowheads="1"/>
              </p:cNvSpPr>
              <p:nvPr/>
            </p:nvSpPr>
            <p:spPr bwMode="auto">
              <a:xfrm>
                <a:off x="747728" y="4898651"/>
                <a:ext cx="1173163" cy="102088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21" name="Rectangle 35"/>
              <p:cNvSpPr>
                <a:spLocks noChangeArrowheads="1"/>
              </p:cNvSpPr>
              <p:nvPr/>
            </p:nvSpPr>
            <p:spPr bwMode="auto">
              <a:xfrm>
                <a:off x="1879615" y="4812915"/>
                <a:ext cx="98425" cy="12860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22" name="Rectangle 36"/>
              <p:cNvSpPr>
                <a:spLocks noChangeArrowheads="1"/>
              </p:cNvSpPr>
              <p:nvPr/>
            </p:nvSpPr>
            <p:spPr bwMode="auto">
              <a:xfrm>
                <a:off x="685815" y="4812915"/>
                <a:ext cx="103187" cy="12860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23" name="Rectangle 37"/>
              <p:cNvSpPr>
                <a:spLocks noChangeArrowheads="1"/>
              </p:cNvSpPr>
              <p:nvPr/>
            </p:nvSpPr>
            <p:spPr bwMode="auto">
              <a:xfrm>
                <a:off x="685816" y="5817919"/>
                <a:ext cx="103187" cy="12860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24" name="Rectangle 38"/>
              <p:cNvSpPr>
                <a:spLocks noChangeArrowheads="1"/>
              </p:cNvSpPr>
              <p:nvPr/>
            </p:nvSpPr>
            <p:spPr bwMode="auto">
              <a:xfrm>
                <a:off x="1884377" y="5817918"/>
                <a:ext cx="101600" cy="12860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25" name="Rectangle 40"/>
              <p:cNvSpPr>
                <a:spLocks noChangeArrowheads="1"/>
              </p:cNvSpPr>
              <p:nvPr/>
            </p:nvSpPr>
            <p:spPr bwMode="auto">
              <a:xfrm>
                <a:off x="1958990" y="4720830"/>
                <a:ext cx="101600" cy="1270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26" name="Rectangle 41"/>
              <p:cNvSpPr>
                <a:spLocks noChangeArrowheads="1"/>
              </p:cNvSpPr>
              <p:nvPr/>
            </p:nvSpPr>
            <p:spPr bwMode="auto">
              <a:xfrm>
                <a:off x="609616" y="4720830"/>
                <a:ext cx="104775" cy="1270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27" name="Rectangle 49"/>
              <p:cNvSpPr>
                <a:spLocks noChangeArrowheads="1"/>
              </p:cNvSpPr>
              <p:nvPr/>
            </p:nvSpPr>
            <p:spPr bwMode="auto">
              <a:xfrm>
                <a:off x="582628" y="5921119"/>
                <a:ext cx="1495425" cy="3016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</p:grp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 rot="5400000">
              <a:off x="733934" y="2658540"/>
              <a:ext cx="912813" cy="338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ja-JP" sz="1600" kern="0" dirty="0" smtClean="0">
                  <a:solidFill>
                    <a:prstClr val="black"/>
                  </a:solidFill>
                  <a:latin typeface="Comic Sans MS" panose="030F0702030302020204" pitchFamily="66" charset="0"/>
                  <a:cs typeface="Arial" charset="0"/>
                </a:rPr>
                <a:t>ETCC</a:t>
              </a:r>
            </a:p>
          </p:txBody>
        </p:sp>
      </p:grpSp>
      <p:grpSp>
        <p:nvGrpSpPr>
          <p:cNvPr id="67589" name="グループ化 58"/>
          <p:cNvGrpSpPr>
            <a:grpSpLocks/>
          </p:cNvGrpSpPr>
          <p:nvPr/>
        </p:nvGrpSpPr>
        <p:grpSpPr bwMode="auto">
          <a:xfrm>
            <a:off x="185738" y="4249738"/>
            <a:ext cx="1641475" cy="1881187"/>
            <a:chOff x="186442" y="4519973"/>
            <a:chExt cx="1640077" cy="1881187"/>
          </a:xfrm>
        </p:grpSpPr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 rot="5400000">
              <a:off x="-249444" y="5343209"/>
              <a:ext cx="1146175" cy="27440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ctr">
                <a:defRPr/>
              </a:pPr>
              <a:endParaRPr kumimoji="0" lang="ja-JP" altLang="en-US" sz="1600" kern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  <a:cs typeface="Arial" charset="0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 rot="5400000">
              <a:off x="978633" y="5929192"/>
              <a:ext cx="209550" cy="73438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wrap="none" anchor="ctr"/>
            <a:lstStyle/>
            <a:p>
              <a:pPr algn="ctr">
                <a:defRPr/>
              </a:pPr>
              <a:endParaRPr kumimoji="0" lang="ja-JP" altLang="en-US" sz="1600" kern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  <a:cs typeface="Arial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 rot="5400000">
              <a:off x="965933" y="4270255"/>
              <a:ext cx="234950" cy="73438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wrap="none" anchor="ctr"/>
            <a:lstStyle/>
            <a:p>
              <a:pPr algn="ctr">
                <a:defRPr/>
              </a:pPr>
              <a:endParaRPr kumimoji="0" lang="ja-JP" altLang="en-US" sz="1600" kern="0">
                <a:solidFill>
                  <a:srgbClr val="000000"/>
                </a:solidFill>
                <a:latin typeface="Comic Sans MS" panose="030F0702030302020204" pitchFamily="66" charset="0"/>
                <a:ea typeface="ＭＳ Ｐゴシック"/>
                <a:cs typeface="Arial" charset="0"/>
              </a:endParaRPr>
            </a:p>
          </p:txBody>
        </p:sp>
        <p:grpSp>
          <p:nvGrpSpPr>
            <p:cNvPr id="67614" name="グループ化 31"/>
            <p:cNvGrpSpPr>
              <a:grpSpLocks/>
            </p:cNvGrpSpPr>
            <p:nvPr/>
          </p:nvGrpSpPr>
          <p:grpSpPr bwMode="auto">
            <a:xfrm rot="5400000">
              <a:off x="339072" y="4825007"/>
              <a:ext cx="1651004" cy="1323890"/>
              <a:chOff x="512968" y="4720829"/>
              <a:chExt cx="1651004" cy="1323890"/>
            </a:xfrm>
          </p:grpSpPr>
          <p:sp>
            <p:nvSpPr>
              <p:cNvPr id="38" name="Rectangle 27"/>
              <p:cNvSpPr>
                <a:spLocks noChangeArrowheads="1"/>
              </p:cNvSpPr>
              <p:nvPr/>
            </p:nvSpPr>
            <p:spPr bwMode="auto">
              <a:xfrm>
                <a:off x="663591" y="4774758"/>
                <a:ext cx="1347787" cy="120230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39" name="Rectangle 28"/>
              <p:cNvSpPr>
                <a:spLocks noChangeArrowheads="1"/>
              </p:cNvSpPr>
              <p:nvPr/>
            </p:nvSpPr>
            <p:spPr bwMode="auto">
              <a:xfrm>
                <a:off x="512777" y="5862855"/>
                <a:ext cx="1651000" cy="18240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40" name="Rectangle 29"/>
              <p:cNvSpPr>
                <a:spLocks noChangeArrowheads="1"/>
              </p:cNvSpPr>
              <p:nvPr/>
            </p:nvSpPr>
            <p:spPr bwMode="auto">
              <a:xfrm>
                <a:off x="679466" y="4912754"/>
                <a:ext cx="46037" cy="87555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41" name="Rectangle 31"/>
              <p:cNvSpPr>
                <a:spLocks noChangeArrowheads="1"/>
              </p:cNvSpPr>
              <p:nvPr/>
            </p:nvSpPr>
            <p:spPr bwMode="auto">
              <a:xfrm>
                <a:off x="758841" y="4789034"/>
                <a:ext cx="1150937" cy="6661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42" name="Rectangle 32"/>
              <p:cNvSpPr>
                <a:spLocks noChangeArrowheads="1"/>
              </p:cNvSpPr>
              <p:nvPr/>
            </p:nvSpPr>
            <p:spPr bwMode="auto">
              <a:xfrm>
                <a:off x="1944703" y="4912753"/>
                <a:ext cx="52388" cy="87555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43" name="Rectangle 33"/>
              <p:cNvSpPr>
                <a:spLocks noChangeArrowheads="1"/>
              </p:cNvSpPr>
              <p:nvPr/>
            </p:nvSpPr>
            <p:spPr bwMode="auto">
              <a:xfrm>
                <a:off x="747728" y="4869927"/>
                <a:ext cx="1173163" cy="102148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44" name="Rectangle 35"/>
              <p:cNvSpPr>
                <a:spLocks noChangeArrowheads="1"/>
              </p:cNvSpPr>
              <p:nvPr/>
            </p:nvSpPr>
            <p:spPr bwMode="auto">
              <a:xfrm>
                <a:off x="1879616" y="4798551"/>
                <a:ext cx="98425" cy="12847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45" name="Rectangle 36"/>
              <p:cNvSpPr>
                <a:spLocks noChangeArrowheads="1"/>
              </p:cNvSpPr>
              <p:nvPr/>
            </p:nvSpPr>
            <p:spPr bwMode="auto">
              <a:xfrm>
                <a:off x="685816" y="4798551"/>
                <a:ext cx="103187" cy="12847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46" name="Rectangle 37"/>
              <p:cNvSpPr>
                <a:spLocks noChangeArrowheads="1"/>
              </p:cNvSpPr>
              <p:nvPr/>
            </p:nvSpPr>
            <p:spPr bwMode="auto">
              <a:xfrm>
                <a:off x="685816" y="5804169"/>
                <a:ext cx="103187" cy="12847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47" name="Rectangle 38"/>
              <p:cNvSpPr>
                <a:spLocks noChangeArrowheads="1"/>
              </p:cNvSpPr>
              <p:nvPr/>
            </p:nvSpPr>
            <p:spPr bwMode="auto">
              <a:xfrm>
                <a:off x="1884377" y="5804168"/>
                <a:ext cx="101600" cy="12847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48" name="Rectangle 40"/>
              <p:cNvSpPr>
                <a:spLocks noChangeArrowheads="1"/>
              </p:cNvSpPr>
              <p:nvPr/>
            </p:nvSpPr>
            <p:spPr bwMode="auto">
              <a:xfrm>
                <a:off x="1958991" y="4706554"/>
                <a:ext cx="101600" cy="1268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49" name="Rectangle 41"/>
              <p:cNvSpPr>
                <a:spLocks noChangeArrowheads="1"/>
              </p:cNvSpPr>
              <p:nvPr/>
            </p:nvSpPr>
            <p:spPr bwMode="auto">
              <a:xfrm>
                <a:off x="609616" y="4706555"/>
                <a:ext cx="104775" cy="1268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  <p:sp>
            <p:nvSpPr>
              <p:cNvPr id="50" name="Rectangle 49"/>
              <p:cNvSpPr>
                <a:spLocks noChangeArrowheads="1"/>
              </p:cNvSpPr>
              <p:nvPr/>
            </p:nvSpPr>
            <p:spPr bwMode="auto">
              <a:xfrm>
                <a:off x="582628" y="5892993"/>
                <a:ext cx="1495425" cy="2855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>
                  <a:defRPr/>
                </a:pPr>
                <a:endParaRPr kumimoji="0" lang="ja-JP" altLang="en-US" sz="1600" kern="0">
                  <a:solidFill>
                    <a:srgbClr val="000000"/>
                  </a:solidFill>
                  <a:latin typeface="Comic Sans MS" panose="030F0702030302020204" pitchFamily="66" charset="0"/>
                  <a:ea typeface="ＭＳ Ｐゴシック"/>
                  <a:cs typeface="Arial" charset="0"/>
                </a:endParaRPr>
              </a:p>
            </p:txBody>
          </p:sp>
        </p:grpSp>
        <p:sp>
          <p:nvSpPr>
            <p:cNvPr id="37" name="Text Box 15"/>
            <p:cNvSpPr txBox="1">
              <a:spLocks noChangeArrowheads="1"/>
            </p:cNvSpPr>
            <p:nvPr/>
          </p:nvSpPr>
          <p:spPr bwMode="auto">
            <a:xfrm rot="5400000">
              <a:off x="731687" y="5380542"/>
              <a:ext cx="912813" cy="337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ja-JP" sz="1600" kern="0" dirty="0" smtClean="0">
                  <a:solidFill>
                    <a:prstClr val="black"/>
                  </a:solidFill>
                  <a:latin typeface="Comic Sans MS" panose="030F0702030302020204" pitchFamily="66" charset="0"/>
                  <a:cs typeface="Arial" charset="0"/>
                </a:rPr>
                <a:t>ETCC</a:t>
              </a:r>
            </a:p>
          </p:txBody>
        </p:sp>
      </p:grpSp>
      <p:sp>
        <p:nvSpPr>
          <p:cNvPr id="67590" name="テキスト ボックス 50"/>
          <p:cNvSpPr txBox="1">
            <a:spLocks noChangeArrowheads="1"/>
          </p:cNvSpPr>
          <p:nvPr/>
        </p:nvSpPr>
        <p:spPr bwMode="auto">
          <a:xfrm>
            <a:off x="2378075" y="2301875"/>
            <a:ext cx="11493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No source</a:t>
            </a:r>
            <a:endParaRPr kumimoji="0" lang="ja-JP" altLang="en-US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52" name="下矢印 51"/>
          <p:cNvSpPr/>
          <p:nvPr/>
        </p:nvSpPr>
        <p:spPr>
          <a:xfrm>
            <a:off x="1700213" y="3683000"/>
            <a:ext cx="809625" cy="477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ja-JP" altLang="en-US" sz="160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67592" name="テキスト ボックス 52"/>
          <p:cNvSpPr txBox="1">
            <a:spLocks noChangeArrowheads="1"/>
          </p:cNvSpPr>
          <p:nvPr/>
        </p:nvSpPr>
        <p:spPr bwMode="auto">
          <a:xfrm>
            <a:off x="2419350" y="4533900"/>
            <a:ext cx="9413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~20 min</a:t>
            </a:r>
            <a:endParaRPr kumimoji="0" lang="ja-JP" altLang="en-US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593" name="テキスト ボックス 54"/>
          <p:cNvSpPr txBox="1">
            <a:spLocks noChangeArrowheads="1"/>
          </p:cNvSpPr>
          <p:nvPr/>
        </p:nvSpPr>
        <p:spPr bwMode="auto">
          <a:xfrm>
            <a:off x="1639888" y="5784850"/>
            <a:ext cx="23320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baseline="30000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54</a:t>
            </a:r>
            <a:r>
              <a:rPr kumimoji="0" lang="en-US" altLang="ja-JP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Mn (835 keV, 1 MBq)</a:t>
            </a:r>
            <a:endParaRPr kumimoji="0" lang="ja-JP" altLang="en-US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</p:txBody>
      </p:sp>
      <p:cxnSp>
        <p:nvCxnSpPr>
          <p:cNvPr id="57" name="直線コネクタ 56"/>
          <p:cNvCxnSpPr/>
          <p:nvPr/>
        </p:nvCxnSpPr>
        <p:spPr>
          <a:xfrm>
            <a:off x="1684338" y="5213350"/>
            <a:ext cx="1416050" cy="4778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星 5 53"/>
          <p:cNvSpPr>
            <a:spLocks noChangeAspect="1"/>
          </p:cNvSpPr>
          <p:nvPr/>
        </p:nvSpPr>
        <p:spPr>
          <a:xfrm>
            <a:off x="2949575" y="5518150"/>
            <a:ext cx="290513" cy="290513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ja-JP" altLang="en-US" sz="160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67596" name="テキスト ボックス 60"/>
          <p:cNvSpPr txBox="1">
            <a:spLocks noChangeArrowheads="1"/>
          </p:cNvSpPr>
          <p:nvPr/>
        </p:nvSpPr>
        <p:spPr bwMode="auto">
          <a:xfrm rot="1133338">
            <a:off x="2222500" y="5232400"/>
            <a:ext cx="6524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~3 m</a:t>
            </a:r>
            <a:endParaRPr kumimoji="0" lang="ja-JP" altLang="en-US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597" name="テキスト ボックス 61"/>
          <p:cNvSpPr txBox="1">
            <a:spLocks noChangeArrowheads="1"/>
          </p:cNvSpPr>
          <p:nvPr/>
        </p:nvSpPr>
        <p:spPr bwMode="auto">
          <a:xfrm>
            <a:off x="2289175" y="1881188"/>
            <a:ext cx="1025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~3 hours</a:t>
            </a:r>
            <a:endParaRPr kumimoji="0" lang="ja-JP" altLang="en-US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598" name="テキスト ボックス 63"/>
          <p:cNvSpPr txBox="1">
            <a:spLocks noChangeArrowheads="1"/>
          </p:cNvSpPr>
          <p:nvPr/>
        </p:nvSpPr>
        <p:spPr bwMode="auto">
          <a:xfrm>
            <a:off x="8397875" y="1412875"/>
            <a:ext cx="735013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0.025</a:t>
            </a:r>
            <a:endParaRPr kumimoji="0" lang="ja-JP" altLang="en-US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599" name="テキスト ボックス 64"/>
          <p:cNvSpPr txBox="1">
            <a:spLocks noChangeArrowheads="1"/>
          </p:cNvSpPr>
          <p:nvPr/>
        </p:nvSpPr>
        <p:spPr bwMode="auto">
          <a:xfrm>
            <a:off x="8388350" y="2133600"/>
            <a:ext cx="735013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0.020</a:t>
            </a:r>
            <a:endParaRPr kumimoji="0" lang="ja-JP" altLang="en-US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600" name="テキスト ボックス 65"/>
          <p:cNvSpPr txBox="1">
            <a:spLocks noChangeArrowheads="1"/>
          </p:cNvSpPr>
          <p:nvPr/>
        </p:nvSpPr>
        <p:spPr bwMode="auto">
          <a:xfrm>
            <a:off x="8435975" y="2871788"/>
            <a:ext cx="703263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0.015</a:t>
            </a:r>
            <a:endParaRPr kumimoji="0" lang="ja-JP" altLang="en-US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601" name="テキスト ボックス 66"/>
          <p:cNvSpPr txBox="1">
            <a:spLocks noChangeArrowheads="1"/>
          </p:cNvSpPr>
          <p:nvPr/>
        </p:nvSpPr>
        <p:spPr bwMode="auto">
          <a:xfrm>
            <a:off x="8443913" y="3592513"/>
            <a:ext cx="703262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0.010</a:t>
            </a:r>
            <a:endParaRPr kumimoji="0" lang="ja-JP" altLang="en-US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602" name="テキスト ボックス 67"/>
          <p:cNvSpPr txBox="1">
            <a:spLocks noChangeArrowheads="1"/>
          </p:cNvSpPr>
          <p:nvPr/>
        </p:nvSpPr>
        <p:spPr bwMode="auto">
          <a:xfrm>
            <a:off x="8442325" y="4344988"/>
            <a:ext cx="735013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0.005</a:t>
            </a:r>
            <a:endParaRPr kumimoji="0" lang="ja-JP" altLang="en-US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603" name="テキスト ボックス 9"/>
          <p:cNvSpPr txBox="1">
            <a:spLocks noChangeArrowheads="1"/>
          </p:cNvSpPr>
          <p:nvPr/>
        </p:nvSpPr>
        <p:spPr bwMode="auto">
          <a:xfrm>
            <a:off x="4330700" y="5664200"/>
            <a:ext cx="4489450" cy="584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SMILE-II clearly detected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     gamma-ray source with only 10 minutes.</a:t>
            </a:r>
            <a:endParaRPr kumimoji="0" lang="ja-JP" altLang="en-US" smtClean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1" name="円/楕円 10"/>
          <p:cNvSpPr>
            <a:spLocks noChangeAspect="1"/>
          </p:cNvSpPr>
          <p:nvPr/>
        </p:nvSpPr>
        <p:spPr>
          <a:xfrm>
            <a:off x="5405438" y="2487613"/>
            <a:ext cx="1797050" cy="1797050"/>
          </a:xfrm>
          <a:prstGeom prst="ellipse">
            <a:avLst/>
          </a:prstGeom>
          <a:noFill/>
          <a:ln w="38100" cmpd="sng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ja-JP" altLang="en-US" sz="160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60" name="円/楕円 59"/>
          <p:cNvSpPr>
            <a:spLocks noChangeAspect="1"/>
          </p:cNvSpPr>
          <p:nvPr/>
        </p:nvSpPr>
        <p:spPr>
          <a:xfrm>
            <a:off x="4487863" y="1543050"/>
            <a:ext cx="3646487" cy="3644900"/>
          </a:xfrm>
          <a:prstGeom prst="ellipse">
            <a:avLst/>
          </a:prstGeom>
          <a:noFill/>
          <a:ln w="38100" cmpd="sng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ja-JP" altLang="en-US" sz="160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67606" name="テキスト ボックス 62"/>
          <p:cNvSpPr txBox="1">
            <a:spLocks noChangeArrowheads="1"/>
          </p:cNvSpPr>
          <p:nvPr/>
        </p:nvSpPr>
        <p:spPr bwMode="auto">
          <a:xfrm>
            <a:off x="4556125" y="1903413"/>
            <a:ext cx="15970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FFFFFF"/>
                </a:solidFill>
                <a:latin typeface="Comic Sans MS" pitchFamily="66" charset="0"/>
                <a:cs typeface="Arial" charset="0"/>
              </a:rPr>
              <a:t>~10 min/frame</a:t>
            </a:r>
            <a:endParaRPr kumimoji="0" lang="ja-JP" altLang="en-US" smtClean="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607" name="テキスト ボックス 4"/>
          <p:cNvSpPr txBox="1">
            <a:spLocks noChangeArrowheads="1"/>
          </p:cNvSpPr>
          <p:nvPr/>
        </p:nvSpPr>
        <p:spPr bwMode="auto">
          <a:xfrm>
            <a:off x="4594225" y="1590675"/>
            <a:ext cx="1568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FFFFFF"/>
                </a:solidFill>
                <a:latin typeface="Comic Sans MS" pitchFamily="66" charset="0"/>
                <a:cs typeface="Arial" charset="0"/>
              </a:rPr>
              <a:t>835 keV±10%</a:t>
            </a:r>
            <a:endParaRPr kumimoji="0" lang="ja-JP" altLang="en-US" smtClean="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608" name="テキスト ボックス 11"/>
          <p:cNvSpPr txBox="1">
            <a:spLocks noChangeArrowheads="1"/>
          </p:cNvSpPr>
          <p:nvPr/>
        </p:nvSpPr>
        <p:spPr bwMode="auto">
          <a:xfrm>
            <a:off x="5691188" y="3875088"/>
            <a:ext cx="5492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FFFFFF"/>
                </a:solidFill>
                <a:latin typeface="Comic Sans MS" pitchFamily="66" charset="0"/>
                <a:cs typeface="Arial" charset="0"/>
              </a:rPr>
              <a:t>30˚</a:t>
            </a:r>
            <a:endParaRPr kumimoji="0" lang="ja-JP" altLang="en-US" smtClean="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609" name="テキスト ボックス 68"/>
          <p:cNvSpPr txBox="1">
            <a:spLocks noChangeArrowheads="1"/>
          </p:cNvSpPr>
          <p:nvPr/>
        </p:nvSpPr>
        <p:spPr bwMode="auto">
          <a:xfrm>
            <a:off x="5273675" y="4673600"/>
            <a:ext cx="5476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FFFFFF"/>
                </a:solidFill>
                <a:latin typeface="Comic Sans MS" pitchFamily="66" charset="0"/>
                <a:cs typeface="Arial" charset="0"/>
              </a:rPr>
              <a:t>60˚</a:t>
            </a:r>
            <a:endParaRPr kumimoji="0" lang="ja-JP" altLang="en-US" smtClean="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67610" name="テキスト ボックス 3"/>
          <p:cNvSpPr txBox="1">
            <a:spLocks noChangeArrowheads="1"/>
          </p:cNvSpPr>
          <p:nvPr/>
        </p:nvSpPr>
        <p:spPr bwMode="auto">
          <a:xfrm>
            <a:off x="1612900" y="4927600"/>
            <a:ext cx="13652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+0.01 mSv/h</a:t>
            </a:r>
            <a:endParaRPr kumimoji="0" lang="ja-JP" altLang="en-US" smtClean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2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8638" y="-100013"/>
            <a:ext cx="8229600" cy="1139826"/>
          </a:xfrm>
        </p:spPr>
        <p:txBody>
          <a:bodyPr/>
          <a:lstStyle/>
          <a:p>
            <a:pPr>
              <a:defRPr/>
            </a:pPr>
            <a:r>
              <a:rPr kumimoji="1" lang="en-US" altLang="ja-JP" sz="3600" dirty="0" smtClean="0">
                <a:latin typeface="Comic Sans MS" panose="030F0702030302020204" pitchFamily="66" charset="0"/>
                <a:ea typeface="ＭＳ Ｐゴシック" pitchFamily="50" charset="-128"/>
              </a:rPr>
              <a:t>Difference </a:t>
            </a:r>
            <a:r>
              <a:rPr kumimoji="1" lang="en-US" altLang="ja-JP" sz="3600" b="0" dirty="0" smtClean="0">
                <a:effectLst/>
                <a:latin typeface="Comic Sans MS" panose="030F0702030302020204" pitchFamily="66" charset="0"/>
                <a:ea typeface="ＭＳ Ｐゴシック" pitchFamily="50" charset="-128"/>
              </a:rPr>
              <a:t>in</a:t>
            </a:r>
            <a:r>
              <a:rPr kumimoji="1" lang="en-US" altLang="ja-JP" sz="3600" dirty="0" smtClean="0">
                <a:latin typeface="Comic Sans MS" panose="030F0702030302020204" pitchFamily="66" charset="0"/>
                <a:ea typeface="ＭＳ Ｐゴシック" pitchFamily="50" charset="-128"/>
              </a:rPr>
              <a:t> Noise reduction</a:t>
            </a:r>
            <a:endParaRPr kumimoji="1" lang="ja-JP" altLang="en-US" sz="3600" dirty="0" smtClean="0">
              <a:latin typeface="Comic Sans MS" panose="030F0702030302020204" pitchFamily="66" charset="0"/>
              <a:ea typeface="ＭＳ Ｐゴシック" pitchFamily="50" charset="-128"/>
            </a:endParaRPr>
          </a:p>
        </p:txBody>
      </p:sp>
      <p:sp>
        <p:nvSpPr>
          <p:cNvPr id="17920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950" y="4508500"/>
            <a:ext cx="4319588" cy="144145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kumimoji="1" lang="en-US" altLang="ja-JP" sz="2000" b="0" smtClean="0">
                <a:effectLst/>
                <a:ea typeface="ＭＳ Ｐゴシック" pitchFamily="50" charset="-128"/>
              </a:rPr>
              <a:t>Noise reduction in Classical CC   </a:t>
            </a:r>
          </a:p>
          <a:p>
            <a:pPr marL="0" indent="0">
              <a:buFont typeface="Wingdings" pitchFamily="2" charset="2"/>
              <a:buNone/>
            </a:pPr>
            <a:r>
              <a:rPr kumimoji="1" lang="en-US" altLang="ja-JP" sz="2000" b="0" smtClean="0">
                <a:effectLst/>
                <a:ea typeface="ＭＳ Ｐゴシック" pitchFamily="50" charset="-128"/>
              </a:rPr>
              <a:t>Only Cut for E1 or E2, or E</a:t>
            </a:r>
            <a:r>
              <a:rPr kumimoji="1" lang="en-US" altLang="ja-JP" sz="2000" b="0" baseline="-25000" smtClean="0">
                <a:effectLst/>
                <a:ea typeface="ＭＳ Ｐゴシック" pitchFamily="50" charset="-128"/>
              </a:rPr>
              <a:t>1</a:t>
            </a:r>
            <a:r>
              <a:rPr kumimoji="1" lang="en-US" altLang="ja-JP" sz="2000" b="0" smtClean="0">
                <a:effectLst/>
                <a:ea typeface="ＭＳ Ｐゴシック" pitchFamily="50" charset="-128"/>
              </a:rPr>
              <a:t>/E</a:t>
            </a:r>
            <a:r>
              <a:rPr kumimoji="1" lang="en-US" altLang="ja-JP" sz="2000" b="0" baseline="-25000" smtClean="0">
                <a:effectLst/>
                <a:ea typeface="ＭＳ Ｐゴシック" pitchFamily="50" charset="-128"/>
              </a:rPr>
              <a:t>2</a:t>
            </a:r>
            <a:endParaRPr kumimoji="1" lang="en-US" altLang="ja-JP" sz="2000" b="0" smtClean="0">
              <a:effectLst/>
              <a:ea typeface="ＭＳ Ｐゴシック" pitchFamily="50" charset="-128"/>
            </a:endParaRPr>
          </a:p>
          <a:p>
            <a:pPr marL="0" indent="0">
              <a:buFont typeface="Wingdings" pitchFamily="2" charset="2"/>
              <a:buNone/>
            </a:pPr>
            <a:r>
              <a:rPr kumimoji="1" lang="en-US" altLang="ja-JP" sz="2000" b="0" smtClean="0">
                <a:effectLst/>
                <a:ea typeface="ＭＳ Ｐゴシック" pitchFamily="50" charset="-128"/>
              </a:rPr>
              <a:t>Anyway, some of real </a:t>
            </a:r>
            <a:r>
              <a:rPr kumimoji="1" lang="en-US" altLang="ja-JP" sz="2000" b="0" smtClean="0">
                <a:effectLst/>
                <a:latin typeface="Comic Sans MS" pitchFamily="66" charset="0"/>
                <a:ea typeface="ＭＳ Ｐゴシック" pitchFamily="50" charset="-128"/>
              </a:rPr>
              <a:t>gamma</a:t>
            </a:r>
            <a:r>
              <a:rPr kumimoji="1" lang="en-US" altLang="ja-JP" sz="2000" b="0" smtClean="0">
                <a:effectLst/>
                <a:ea typeface="ＭＳ Ｐゴシック" pitchFamily="50" charset="-128"/>
              </a:rPr>
              <a:t> events are lost </a:t>
            </a:r>
          </a:p>
        </p:txBody>
      </p:sp>
      <p:grpSp>
        <p:nvGrpSpPr>
          <p:cNvPr id="179204" name="グループ化 78"/>
          <p:cNvGrpSpPr>
            <a:grpSpLocks/>
          </p:cNvGrpSpPr>
          <p:nvPr/>
        </p:nvGrpSpPr>
        <p:grpSpPr bwMode="auto">
          <a:xfrm>
            <a:off x="755650" y="908050"/>
            <a:ext cx="2936875" cy="2736850"/>
            <a:chOff x="755576" y="908720"/>
            <a:chExt cx="2937462" cy="2736304"/>
          </a:xfrm>
        </p:grpSpPr>
        <p:graphicFrame>
          <p:nvGraphicFramePr>
            <p:cNvPr id="179223" name="Object 5"/>
            <p:cNvGraphicFramePr>
              <a:graphicFrameLocks noChangeAspect="1"/>
            </p:cNvGraphicFramePr>
            <p:nvPr/>
          </p:nvGraphicFramePr>
          <p:xfrm>
            <a:off x="755576" y="908720"/>
            <a:ext cx="2808312" cy="2736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9269" name="Picture" r:id="rId4" imgW="4388757" imgH="4065696" progId="PhotoDraw.Document">
                    <p:embed/>
                  </p:oleObj>
                </mc:Choice>
                <mc:Fallback>
                  <p:oleObj name="Picture" r:id="rId4" imgW="4388757" imgH="4065696" progId="PhotoDraw.Document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5576" y="908720"/>
                          <a:ext cx="2808312" cy="27363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2505351" y="972207"/>
              <a:ext cx="535095" cy="376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i="1" kern="0" dirty="0">
                  <a:solidFill>
                    <a:srgbClr val="A50021"/>
                  </a:solidFill>
                  <a:latin typeface="Tahoma" pitchFamily="34" charset="0"/>
                </a:rPr>
                <a:t>E</a:t>
              </a:r>
              <a:r>
                <a:rPr lang="en-US" altLang="ja-JP" sz="2000" i="1" kern="0" baseline="-25000" dirty="0">
                  <a:solidFill>
                    <a:srgbClr val="A50021"/>
                  </a:solidFill>
                  <a:latin typeface="Tahoma" pitchFamily="34" charset="0"/>
                </a:rPr>
                <a:t>0</a:t>
              </a:r>
              <a:endParaRPr lang="en-US" altLang="ja-JP" sz="2000" i="1" kern="0" dirty="0">
                <a:solidFill>
                  <a:srgbClr val="A50021"/>
                </a:solidFill>
                <a:latin typeface="Tahoma" pitchFamily="34" charset="0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2578390" y="1835635"/>
              <a:ext cx="396954" cy="376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i="1" kern="0" dirty="0">
                  <a:solidFill>
                    <a:srgbClr val="FF0000"/>
                  </a:solidFill>
                  <a:latin typeface="Tahoma" pitchFamily="34" charset="0"/>
                </a:rPr>
                <a:t>E</a:t>
              </a:r>
              <a:r>
                <a:rPr lang="en-US" altLang="ja-JP" sz="2000" i="1" kern="0" baseline="-25000" dirty="0">
                  <a:solidFill>
                    <a:srgbClr val="FF0000"/>
                  </a:solidFill>
                  <a:latin typeface="Tahoma" pitchFamily="34" charset="0"/>
                </a:rPr>
                <a:t>1</a:t>
              </a:r>
              <a:endParaRPr lang="en-US" altLang="ja-JP" sz="2000" i="1" kern="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2433899" y="2699063"/>
              <a:ext cx="792320" cy="40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i="1" kern="0" dirty="0">
                  <a:solidFill>
                    <a:srgbClr val="FFFFFF"/>
                  </a:solidFill>
                  <a:latin typeface="Tahoma" pitchFamily="34" charset="0"/>
                </a:rPr>
                <a:t>E</a:t>
              </a:r>
              <a:r>
                <a:rPr lang="en-US" altLang="ja-JP" sz="2000" i="1" kern="0" baseline="-25000" dirty="0">
                  <a:solidFill>
                    <a:srgbClr val="FFFFFF"/>
                  </a:solidFill>
                  <a:latin typeface="Tahoma" pitchFamily="34" charset="0"/>
                </a:rPr>
                <a:t>2</a:t>
              </a:r>
              <a:endParaRPr lang="en-US" altLang="ja-JP" sz="2000" i="1" kern="0" dirty="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12" name="Rectangle 30"/>
            <p:cNvSpPr>
              <a:spLocks noChangeArrowheads="1"/>
            </p:cNvSpPr>
            <p:nvPr/>
          </p:nvSpPr>
          <p:spPr bwMode="auto">
            <a:xfrm>
              <a:off x="3370712" y="1548355"/>
              <a:ext cx="322326" cy="4333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1800" b="1" kern="0" dirty="0">
                  <a:solidFill>
                    <a:srgbClr val="00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q</a:t>
              </a:r>
            </a:p>
          </p:txBody>
        </p:sp>
      </p:grpSp>
      <p:pic>
        <p:nvPicPr>
          <p:cNvPr id="17920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789363"/>
            <a:ext cx="34290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9206" name="コンテンツ プレースホルダー 2"/>
          <p:cNvSpPr txBox="1">
            <a:spLocks/>
          </p:cNvSpPr>
          <p:nvPr/>
        </p:nvSpPr>
        <p:spPr bwMode="auto">
          <a:xfrm>
            <a:off x="4586288" y="4418013"/>
            <a:ext cx="4557712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7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8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Clr>
                <a:srgbClr val="663300"/>
              </a:buClr>
              <a:buFont typeface="Wingdings" pitchFamily="2" charset="2"/>
              <a:buNone/>
            </a:pPr>
            <a:r>
              <a:rPr lang="en-US" altLang="ja-JP" sz="2000" b="0"/>
              <a:t>Noise reduction in ETCC </a:t>
            </a:r>
          </a:p>
          <a:p>
            <a:pPr>
              <a:buClr>
                <a:srgbClr val="663300"/>
              </a:buClr>
              <a:buFont typeface="Wingdings" pitchFamily="2" charset="2"/>
              <a:buNone/>
            </a:pPr>
            <a:r>
              <a:rPr lang="en-US" altLang="ja-JP" sz="2000" b="0"/>
              <a:t>Only cut for dE/dx,</a:t>
            </a:r>
          </a:p>
          <a:p>
            <a:pPr>
              <a:buClr>
                <a:srgbClr val="663300"/>
              </a:buClr>
              <a:buFont typeface="Wingdings" pitchFamily="2" charset="2"/>
              <a:buNone/>
            </a:pPr>
            <a:r>
              <a:rPr lang="en-US" altLang="ja-JP" sz="2000" b="0"/>
              <a:t>dE/dx is not used for  </a:t>
            </a:r>
            <a:r>
              <a:rPr lang="en-US" altLang="ja-JP" sz="2000" b="0">
                <a:latin typeface="Comic Sans MS" pitchFamily="66" charset="0"/>
              </a:rPr>
              <a:t>event</a:t>
            </a:r>
            <a:r>
              <a:rPr lang="en-US" altLang="ja-JP" sz="2000" b="0"/>
              <a:t> reconstruction, </a:t>
            </a:r>
          </a:p>
          <a:p>
            <a:pPr>
              <a:buClr>
                <a:srgbClr val="663300"/>
              </a:buClr>
              <a:buFont typeface="Wingdings" pitchFamily="2" charset="2"/>
              <a:buNone/>
            </a:pPr>
            <a:r>
              <a:rPr lang="en-US" altLang="ja-JP" sz="2000" b="0"/>
              <a:t>Good dE/dx reduces backgrounds without loss of real gamma events</a:t>
            </a:r>
          </a:p>
        </p:txBody>
      </p:sp>
      <p:grpSp>
        <p:nvGrpSpPr>
          <p:cNvPr id="179207" name="グループ化 2"/>
          <p:cNvGrpSpPr>
            <a:grpSpLocks/>
          </p:cNvGrpSpPr>
          <p:nvPr/>
        </p:nvGrpSpPr>
        <p:grpSpPr bwMode="auto">
          <a:xfrm>
            <a:off x="5184775" y="914400"/>
            <a:ext cx="2592388" cy="3208338"/>
            <a:chOff x="6178549" y="765175"/>
            <a:chExt cx="2592389" cy="3208338"/>
          </a:xfrm>
        </p:grpSpPr>
        <p:grpSp>
          <p:nvGrpSpPr>
            <p:cNvPr id="179208" name="グループ化 64"/>
            <p:cNvGrpSpPr>
              <a:grpSpLocks/>
            </p:cNvGrpSpPr>
            <p:nvPr/>
          </p:nvGrpSpPr>
          <p:grpSpPr bwMode="auto">
            <a:xfrm>
              <a:off x="6178549" y="765175"/>
              <a:ext cx="2592389" cy="2808290"/>
              <a:chOff x="5076056" y="3501008"/>
              <a:chExt cx="2592288" cy="2808314"/>
            </a:xfrm>
          </p:grpSpPr>
          <p:sp>
            <p:nvSpPr>
              <p:cNvPr id="179212" name="正方形/長方形 65"/>
              <p:cNvSpPr>
                <a:spLocks noChangeArrowheads="1"/>
              </p:cNvSpPr>
              <p:nvPr/>
            </p:nvSpPr>
            <p:spPr bwMode="auto">
              <a:xfrm>
                <a:off x="5652120" y="4221088"/>
                <a:ext cx="1728192" cy="1656184"/>
              </a:xfrm>
              <a:prstGeom prst="rect">
                <a:avLst/>
              </a:prstGeom>
              <a:solidFill>
                <a:srgbClr val="CCCCFF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hlink"/>
                  </a:buClr>
                  <a:buSzPct val="75000"/>
                  <a:buFont typeface="Wingdings" pitchFamily="2" charset="2"/>
                  <a:buBlip>
                    <a:blip r:embed="rId7"/>
                  </a:buBlip>
                  <a:defRPr sz="3200" b="1">
                    <a:solidFill>
                      <a:srgbClr val="003300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Wingdings" pitchFamily="2" charset="2"/>
                  <a:buBlip>
                    <a:blip r:embed="rId8"/>
                  </a:buBlip>
                  <a:defRPr sz="2800" b="1">
                    <a:solidFill>
                      <a:srgbClr val="663300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4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0000"/>
                  </a:buClr>
                  <a:buSzPct val="75000"/>
                  <a:buChar char="•"/>
                  <a:defRPr sz="2000" b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0" lang="ja-JP" altLang="en-US" sz="2400" b="0">
                  <a:solidFill>
                    <a:srgbClr val="000000"/>
                  </a:solidFill>
                  <a:latin typeface="Symbol" pitchFamily="18" charset="2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 bwMode="auto">
              <a:xfrm>
                <a:off x="5436405" y="6021980"/>
                <a:ext cx="2231939" cy="287340"/>
              </a:xfrm>
              <a:prstGeom prst="rect">
                <a:avLst/>
              </a:prstGeom>
              <a:solidFill>
                <a:schemeClr val="accent1">
                  <a:lumMod val="50000"/>
                  <a:lumOff val="50000"/>
                </a:schemeClr>
              </a:solidFill>
              <a:ln>
                <a:noFill/>
              </a:ln>
              <a:effectLst/>
              <a:extLst/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Symbol" pitchFamily="18" charset="2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Symbol" pitchFamily="18" charset="2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Symbol" pitchFamily="18" charset="2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Symbol" pitchFamily="18" charset="2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Symbol" pitchFamily="18" charset="2"/>
                    <a:cs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Symbol" pitchFamily="18" charset="2"/>
                    <a:cs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Symbol" pitchFamily="18" charset="2"/>
                    <a:cs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Symbol" pitchFamily="18" charset="2"/>
                    <a:cs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Symbol" pitchFamily="18" charset="2"/>
                    <a:cs typeface="Arial" charset="0"/>
                  </a:defRPr>
                </a:lvl9pPr>
              </a:lstStyle>
              <a:p>
                <a:pPr algn="ctr" eaLnBrk="1" hangingPunct="1">
                  <a:defRPr/>
                </a:pPr>
                <a:endParaRPr kumimoji="0" lang="ja-JP" altLang="en-US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79214" name="グループ化 67"/>
              <p:cNvGrpSpPr>
                <a:grpSpLocks/>
              </p:cNvGrpSpPr>
              <p:nvPr/>
            </p:nvGrpSpPr>
            <p:grpSpPr bwMode="auto">
              <a:xfrm>
                <a:off x="5076056" y="3501008"/>
                <a:ext cx="1690621" cy="1376586"/>
                <a:chOff x="5387802" y="1077888"/>
                <a:chExt cx="1979296" cy="1684362"/>
              </a:xfrm>
            </p:grpSpPr>
            <p:sp>
              <p:nvSpPr>
                <p:cNvPr id="72" name="Line 36"/>
                <p:cNvSpPr>
                  <a:spLocks noChangeShapeType="1"/>
                </p:cNvSpPr>
                <p:nvPr/>
              </p:nvSpPr>
              <p:spPr bwMode="auto">
                <a:xfrm>
                  <a:off x="6735212" y="1672277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srgbClr val="000000"/>
                    </a:solidFill>
                    <a:ea typeface="HG丸ｺﾞｼｯｸM-PRO" pitchFamily="50" charset="-128"/>
                  </a:endParaRPr>
                </a:p>
              </p:txBody>
            </p:sp>
            <p:sp>
              <p:nvSpPr>
                <p:cNvPr id="73" name="Rectangle 49"/>
                <p:cNvSpPr>
                  <a:spLocks noChangeArrowheads="1"/>
                </p:cNvSpPr>
                <p:nvPr/>
              </p:nvSpPr>
              <p:spPr bwMode="auto">
                <a:xfrm>
                  <a:off x="5543916" y="1536306"/>
                  <a:ext cx="501794" cy="4564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kumimoji="0" lang="en-US" altLang="ja-JP" sz="2400" b="1" kern="0" dirty="0" smtClean="0">
                      <a:solidFill>
                        <a:srgbClr val="0066CC"/>
                      </a:solidFill>
                      <a:latin typeface="HGPｺﾞｼｯｸE" panose="020B0900000000000000" pitchFamily="50" charset="-128"/>
                      <a:ea typeface="HGPｺﾞｼｯｸE" panose="020B0900000000000000" pitchFamily="50" charset="-128"/>
                    </a:rPr>
                    <a:t>γ</a:t>
                  </a:r>
                </a:p>
              </p:txBody>
            </p:sp>
            <p:sp>
              <p:nvSpPr>
                <p:cNvPr id="74" name="AutoShape 52"/>
                <p:cNvSpPr>
                  <a:spLocks noChangeArrowheads="1"/>
                </p:cNvSpPr>
                <p:nvPr/>
              </p:nvSpPr>
              <p:spPr bwMode="auto">
                <a:xfrm>
                  <a:off x="5387802" y="1077888"/>
                  <a:ext cx="299218" cy="365180"/>
                </a:xfrm>
                <a:prstGeom prst="star5">
                  <a:avLst/>
                </a:prstGeom>
                <a:solidFill>
                  <a:srgbClr val="FF6600"/>
                </a:solidFill>
                <a:ln w="9525">
                  <a:solidFill>
                    <a:srgbClr val="A5002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ja-JP" sz="1800" b="1" kern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75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0703" y="2223933"/>
                  <a:ext cx="546398" cy="3962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1pPr>
                  <a:lvl2pPr marL="742950" indent="-28575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2pPr>
                  <a:lvl3pPr marL="11430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3pPr>
                  <a:lvl4pPr marL="16002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4pPr>
                  <a:lvl5pPr marL="2057400" indent="-228600" eaLnBrk="0" hangingPunct="0"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Arial" pitchFamily="34" charset="0"/>
                      <a:ea typeface="HG丸ｺﾞｼｯｸM-PRO" pitchFamily="50" charset="-128"/>
                    </a:defRPr>
                  </a:lvl9pPr>
                </a:lstStyle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ja-JP" sz="2000" b="1" i="1" kern="0" dirty="0" smtClean="0">
                      <a:solidFill>
                        <a:srgbClr val="000000"/>
                      </a:solidFill>
                      <a:latin typeface="Times New Roman" pitchFamily="18" charset="0"/>
                      <a:ea typeface="ＭＳ Ｐゴシック" pitchFamily="50" charset="-128"/>
                    </a:rPr>
                    <a:t>E</a:t>
                  </a:r>
                  <a:r>
                    <a:rPr lang="en-US" altLang="ja-JP" sz="2000" b="1" i="1" kern="0" baseline="-25000" dirty="0" smtClean="0">
                      <a:solidFill>
                        <a:srgbClr val="000000"/>
                      </a:solidFill>
                      <a:latin typeface="Times New Roman" pitchFamily="18" charset="0"/>
                      <a:ea typeface="ＭＳ Ｐゴシック" pitchFamily="50" charset="-128"/>
                    </a:rPr>
                    <a:t>1</a:t>
                  </a:r>
                  <a:endParaRPr lang="en-US" altLang="ja-JP" sz="2000" b="1" i="1" kern="0" dirty="0" smtClean="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179222" name="Freeform 27"/>
                <p:cNvSpPr>
                  <a:spLocks/>
                </p:cNvSpPr>
                <p:nvPr/>
              </p:nvSpPr>
              <p:spPr bwMode="auto">
                <a:xfrm rot="2979921">
                  <a:off x="5462861" y="2017724"/>
                  <a:ext cx="1443333" cy="45720"/>
                </a:xfrm>
                <a:custGeom>
                  <a:avLst/>
                  <a:gdLst>
                    <a:gd name="T0" fmla="*/ 0 w 590"/>
                    <a:gd name="T1" fmla="*/ 2147483647 h 257"/>
                    <a:gd name="T2" fmla="*/ 2147483647 w 590"/>
                    <a:gd name="T3" fmla="*/ 2147483647 h 257"/>
                    <a:gd name="T4" fmla="*/ 2147483647 w 590"/>
                    <a:gd name="T5" fmla="*/ 2147483647 h 257"/>
                    <a:gd name="T6" fmla="*/ 2147483647 w 590"/>
                    <a:gd name="T7" fmla="*/ 2147483647 h 257"/>
                    <a:gd name="T8" fmla="*/ 2147483647 w 590"/>
                    <a:gd name="T9" fmla="*/ 2147483647 h 257"/>
                    <a:gd name="T10" fmla="*/ 2147483647 w 590"/>
                    <a:gd name="T11" fmla="*/ 2147483647 h 257"/>
                    <a:gd name="T12" fmla="*/ 2147483647 w 590"/>
                    <a:gd name="T13" fmla="*/ 2147483647 h 257"/>
                    <a:gd name="T14" fmla="*/ 2147483647 w 590"/>
                    <a:gd name="T15" fmla="*/ 2147483647 h 25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90" h="257">
                      <a:moveTo>
                        <a:pt x="0" y="151"/>
                      </a:moveTo>
                      <a:cubicBezTo>
                        <a:pt x="30" y="75"/>
                        <a:pt x="61" y="0"/>
                        <a:pt x="91" y="15"/>
                      </a:cubicBezTo>
                      <a:cubicBezTo>
                        <a:pt x="121" y="30"/>
                        <a:pt x="151" y="242"/>
                        <a:pt x="181" y="242"/>
                      </a:cubicBezTo>
                      <a:cubicBezTo>
                        <a:pt x="211" y="242"/>
                        <a:pt x="242" y="15"/>
                        <a:pt x="272" y="15"/>
                      </a:cubicBezTo>
                      <a:cubicBezTo>
                        <a:pt x="302" y="15"/>
                        <a:pt x="333" y="242"/>
                        <a:pt x="363" y="242"/>
                      </a:cubicBezTo>
                      <a:cubicBezTo>
                        <a:pt x="393" y="242"/>
                        <a:pt x="423" y="15"/>
                        <a:pt x="453" y="15"/>
                      </a:cubicBezTo>
                      <a:cubicBezTo>
                        <a:pt x="483" y="15"/>
                        <a:pt x="521" y="227"/>
                        <a:pt x="544" y="242"/>
                      </a:cubicBezTo>
                      <a:cubicBezTo>
                        <a:pt x="567" y="257"/>
                        <a:pt x="578" y="181"/>
                        <a:pt x="590" y="106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000000"/>
                  </a:solidFill>
                  <a:prstDash val="solid"/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69" name="Oval 32"/>
              <p:cNvSpPr>
                <a:spLocks noChangeArrowheads="1"/>
              </p:cNvSpPr>
              <p:nvPr/>
            </p:nvSpPr>
            <p:spPr bwMode="auto">
              <a:xfrm rot="2979921">
                <a:off x="6192022" y="4686884"/>
                <a:ext cx="166689" cy="169856"/>
              </a:xfrm>
              <a:prstGeom prst="ellipse">
                <a:avLst/>
              </a:prstGeom>
              <a:gradFill rotWithShape="0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Line 42"/>
              <p:cNvSpPr>
                <a:spLocks noChangeShapeType="1"/>
              </p:cNvSpPr>
              <p:nvPr/>
            </p:nvSpPr>
            <p:spPr bwMode="auto">
              <a:xfrm>
                <a:off x="6084080" y="4724981"/>
                <a:ext cx="496868" cy="93663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srgbClr val="000000"/>
                  </a:solidFill>
                  <a:ea typeface="HG丸ｺﾞｼｯｸM-PRO" pitchFamily="50" charset="-128"/>
                </a:endParaRPr>
              </a:p>
            </p:txBody>
          </p:sp>
          <p:sp>
            <p:nvSpPr>
              <p:cNvPr id="179217" name="Freeform 28"/>
              <p:cNvSpPr>
                <a:spLocks/>
              </p:cNvSpPr>
              <p:nvPr/>
            </p:nvSpPr>
            <p:spPr bwMode="auto">
              <a:xfrm rot="6223608" flipV="1">
                <a:off x="5332303" y="5418010"/>
                <a:ext cx="1377773" cy="126793"/>
              </a:xfrm>
              <a:custGeom>
                <a:avLst/>
                <a:gdLst>
                  <a:gd name="T0" fmla="*/ 0 w 590"/>
                  <a:gd name="T1" fmla="*/ 2147483647 h 257"/>
                  <a:gd name="T2" fmla="*/ 2147483647 w 590"/>
                  <a:gd name="T3" fmla="*/ 2147483647 h 257"/>
                  <a:gd name="T4" fmla="*/ 2147483647 w 590"/>
                  <a:gd name="T5" fmla="*/ 2147483647 h 257"/>
                  <a:gd name="T6" fmla="*/ 2147483647 w 590"/>
                  <a:gd name="T7" fmla="*/ 2147483647 h 257"/>
                  <a:gd name="T8" fmla="*/ 2147483647 w 590"/>
                  <a:gd name="T9" fmla="*/ 2147483647 h 257"/>
                  <a:gd name="T10" fmla="*/ 2147483647 w 590"/>
                  <a:gd name="T11" fmla="*/ 2147483647 h 257"/>
                  <a:gd name="T12" fmla="*/ 2147483647 w 590"/>
                  <a:gd name="T13" fmla="*/ 2147483647 h 257"/>
                  <a:gd name="T14" fmla="*/ 2147483647 w 590"/>
                  <a:gd name="T15" fmla="*/ 2147483647 h 2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90" h="257">
                    <a:moveTo>
                      <a:pt x="0" y="151"/>
                    </a:moveTo>
                    <a:cubicBezTo>
                      <a:pt x="30" y="75"/>
                      <a:pt x="61" y="0"/>
                      <a:pt x="91" y="15"/>
                    </a:cubicBezTo>
                    <a:cubicBezTo>
                      <a:pt x="121" y="30"/>
                      <a:pt x="151" y="242"/>
                      <a:pt x="181" y="242"/>
                    </a:cubicBezTo>
                    <a:cubicBezTo>
                      <a:pt x="211" y="242"/>
                      <a:pt x="242" y="15"/>
                      <a:pt x="272" y="15"/>
                    </a:cubicBezTo>
                    <a:cubicBezTo>
                      <a:pt x="302" y="15"/>
                      <a:pt x="333" y="242"/>
                      <a:pt x="363" y="242"/>
                    </a:cubicBezTo>
                    <a:cubicBezTo>
                      <a:pt x="393" y="242"/>
                      <a:pt x="423" y="15"/>
                      <a:pt x="453" y="15"/>
                    </a:cubicBezTo>
                    <a:cubicBezTo>
                      <a:pt x="483" y="15"/>
                      <a:pt x="521" y="227"/>
                      <a:pt x="544" y="242"/>
                    </a:cubicBezTo>
                    <a:cubicBezTo>
                      <a:pt x="567" y="257"/>
                      <a:pt x="578" y="181"/>
                      <a:pt x="590" y="106"/>
                    </a:cubicBezTo>
                  </a:path>
                </a:pathLst>
              </a:custGeom>
              <a:noFill/>
              <a:ln w="38100" cap="flat" cmpd="sng">
                <a:solidFill>
                  <a:srgbClr val="0066CC"/>
                </a:solidFill>
                <a:prstDash val="solid"/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79209" name="正方形/長方形 77"/>
            <p:cNvSpPr>
              <a:spLocks noChangeArrowheads="1"/>
            </p:cNvSpPr>
            <p:nvPr/>
          </p:nvSpPr>
          <p:spPr bwMode="auto">
            <a:xfrm>
              <a:off x="7549471" y="2154238"/>
              <a:ext cx="9284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7"/>
                </a:buBlip>
                <a:defRPr sz="3200" b="1">
                  <a:solidFill>
                    <a:srgbClr val="003300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8"/>
                </a:buBlip>
                <a:defRPr sz="2800" b="1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ja-JP" sz="2000" b="0">
                  <a:solidFill>
                    <a:srgbClr val="C00000"/>
                  </a:solidFill>
                  <a:latin typeface="Comic Sans MS" pitchFamily="66" charset="0"/>
                  <a:ea typeface="HGPｺﾞｼｯｸE" pitchFamily="50" charset="-128"/>
                </a:rPr>
                <a:t>dE/dx</a:t>
              </a:r>
            </a:p>
          </p:txBody>
        </p:sp>
        <p:sp>
          <p:nvSpPr>
            <p:cNvPr id="80" name="Rectangle 53"/>
            <p:cNvSpPr>
              <a:spLocks noChangeArrowheads="1"/>
            </p:cNvSpPr>
            <p:nvPr/>
          </p:nvSpPr>
          <p:spPr bwMode="auto">
            <a:xfrm>
              <a:off x="6875462" y="3573463"/>
              <a:ext cx="46672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i="1" kern="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E</a:t>
              </a:r>
              <a:r>
                <a:rPr lang="en-US" altLang="ja-JP" sz="2000" b="1" i="1" kern="0" baseline="-2500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2</a:t>
              </a:r>
              <a:endParaRPr lang="en-US" altLang="ja-JP" sz="2000" b="1" i="1" kern="0" dirty="0" smtClean="0">
                <a:solidFill>
                  <a:srgbClr val="000000"/>
                </a:solidFill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7793038" y="2663825"/>
              <a:ext cx="647700" cy="4000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ja-JP" sz="2000" kern="0" dirty="0">
                  <a:solidFill>
                    <a:srgbClr val="000000"/>
                  </a:solidFill>
                  <a:latin typeface="Comic Sans MS" panose="030F0702030302020204" pitchFamily="66" charset="0"/>
                  <a:ea typeface="HGPｺﾞｼｯｸE" panose="020B0900000000000000" pitchFamily="50" charset="-128"/>
                </a:rPr>
                <a:t>TPC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Rectangle 2"/>
          <p:cNvSpPr>
            <a:spLocks noChangeArrowheads="1"/>
          </p:cNvSpPr>
          <p:nvPr/>
        </p:nvSpPr>
        <p:spPr bwMode="auto">
          <a:xfrm>
            <a:off x="-107950" y="0"/>
            <a:ext cx="9251950" cy="692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2820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458200" cy="720725"/>
          </a:xfrm>
        </p:spPr>
        <p:txBody>
          <a:bodyPr/>
          <a:lstStyle/>
          <a:p>
            <a:r>
              <a:rPr lang="en-US" altLang="ja-JP" sz="2800" b="1" smtClean="0">
                <a:solidFill>
                  <a:schemeClr val="bg1"/>
                </a:solidFill>
                <a:latin typeface="Comic Sans MS" pitchFamily="66" charset="0"/>
                <a:ea typeface="HG丸ｺﾞｼｯｸM-PRO" pitchFamily="50" charset="-128"/>
                <a:cs typeface="Arial Unicode MS" pitchFamily="50" charset="-128"/>
              </a:rPr>
              <a:t>Electron Tracking Compton Camera</a:t>
            </a:r>
            <a:r>
              <a:rPr lang="ja-JP" altLang="en-US" sz="2800" b="1" smtClean="0">
                <a:solidFill>
                  <a:schemeClr val="bg1"/>
                </a:solidFill>
                <a:latin typeface="Comic Sans MS" pitchFamily="66" charset="0"/>
                <a:ea typeface="HG丸ｺﾞｼｯｸM-PRO" pitchFamily="50" charset="-128"/>
                <a:cs typeface="Arial Unicode MS" pitchFamily="50" charset="-128"/>
              </a:rPr>
              <a:t>　</a:t>
            </a:r>
            <a:r>
              <a:rPr lang="en-US" altLang="ja-JP" sz="2800" b="1" smtClean="0">
                <a:solidFill>
                  <a:schemeClr val="bg1"/>
                </a:solidFill>
                <a:latin typeface="Comic Sans MS" pitchFamily="66" charset="0"/>
                <a:ea typeface="HG丸ｺﾞｼｯｸM-PRO" pitchFamily="50" charset="-128"/>
                <a:cs typeface="Arial Unicode MS" pitchFamily="50" charset="-128"/>
              </a:rPr>
              <a:t>(ETCC</a:t>
            </a:r>
            <a:r>
              <a:rPr lang="en-US" altLang="ja-JP" sz="2800" b="1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  <a:cs typeface="Arial Unicode MS" pitchFamily="50" charset="-128"/>
              </a:rPr>
              <a:t>)</a:t>
            </a:r>
            <a:endParaRPr lang="ja-JP" altLang="en-US" sz="2400" smtClean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  <a:cs typeface="Arial Unicode MS" pitchFamily="50" charset="-128"/>
            </a:endParaRPr>
          </a:p>
        </p:txBody>
      </p:sp>
      <p:sp>
        <p:nvSpPr>
          <p:cNvPr id="162821" name="Rectangle 72"/>
          <p:cNvSpPr>
            <a:spLocks noChangeArrowheads="1"/>
          </p:cNvSpPr>
          <p:nvPr/>
        </p:nvSpPr>
        <p:spPr bwMode="auto">
          <a:xfrm>
            <a:off x="7821613" y="3883025"/>
            <a:ext cx="11509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000" b="1">
                <a:solidFill>
                  <a:srgbClr val="FFFFFF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W(I-131:364keV)</a:t>
            </a:r>
          </a:p>
        </p:txBody>
      </p:sp>
      <p:pic>
        <p:nvPicPr>
          <p:cNvPr id="162822" name="Picture 4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393" y="3102803"/>
            <a:ext cx="1293813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7A9999"/>
                  </a:outerShdw>
                </a:effectLst>
              </a14:hiddenEffects>
            </a:ext>
          </a:extLst>
        </p:spPr>
      </p:pic>
      <p:sp>
        <p:nvSpPr>
          <p:cNvPr id="162823" name="スライド番号プレースホルダ 3"/>
          <p:cNvSpPr txBox="1">
            <a:spLocks/>
          </p:cNvSpPr>
          <p:nvPr/>
        </p:nvSpPr>
        <p:spPr bwMode="auto">
          <a:xfrm>
            <a:off x="7442200" y="71405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3595212-227F-4E1D-94DB-AB66AA6B6D16}" type="slidenum">
              <a:rPr lang="ja-JP" altLang="en-US" sz="1400">
                <a:solidFill>
                  <a:srgbClr val="000000"/>
                </a:solidFill>
                <a:latin typeface="Arial" pitchFamily="34" charset="0"/>
                <a:ea typeface="HG丸ｺﾞｼｯｸM-PRO" pitchFamily="50" charset="-128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ja-JP" altLang="en-US" sz="1400">
              <a:solidFill>
                <a:srgbClr val="000000"/>
              </a:solidFill>
              <a:latin typeface="Arial" pitchFamily="34" charset="0"/>
              <a:ea typeface="HG丸ｺﾞｼｯｸM-PRO" pitchFamily="50" charset="-128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3455988" y="847725"/>
            <a:ext cx="5508625" cy="1827213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15000"/>
              </a:lnSpc>
              <a:buFont typeface="Wingdings" pitchFamily="2" charset="2"/>
              <a:buBlip>
                <a:blip r:embed="rId4"/>
              </a:buBlip>
              <a:defRPr/>
            </a:pPr>
            <a:r>
              <a:rPr lang="en-US" altLang="ja-JP" sz="2000" dirty="0">
                <a:solidFill>
                  <a:srgbClr val="C00000"/>
                </a:solidFill>
                <a:latin typeface="Comic Sans MS" pitchFamily="66" charset="0"/>
                <a:ea typeface="HG丸ｺﾞｼｯｸM-PRO" pitchFamily="50" charset="-128"/>
                <a:cs typeface="Arial" charset="0"/>
              </a:rPr>
              <a:t>direction of photon by photon with SPD   useful for Noise cut. &amp; Clear Imaging   </a:t>
            </a:r>
          </a:p>
          <a:p>
            <a:pPr marL="457200" indent="-457200">
              <a:lnSpc>
                <a:spcPct val="115000"/>
              </a:lnSpc>
              <a:buFont typeface="Wingdings" pitchFamily="2" charset="2"/>
              <a:buBlip>
                <a:blip r:embed="rId4"/>
              </a:buBlip>
              <a:defRPr/>
            </a:pPr>
            <a:r>
              <a:rPr lang="en-US" altLang="ja-JP" sz="2000" dirty="0">
                <a:solidFill>
                  <a:srgbClr val="000066"/>
                </a:solidFill>
                <a:latin typeface="Comic Sans MS" pitchFamily="66" charset="0"/>
                <a:ea typeface="HG丸ｺﾞｼｯｸM-PRO" pitchFamily="50" charset="-128"/>
                <a:cs typeface="Arial" charset="0"/>
              </a:rPr>
              <a:t>Noise Reduction by Kinematics(a)+</a:t>
            </a:r>
            <a:r>
              <a:rPr lang="en-US" altLang="ja-JP" sz="2000" dirty="0" err="1">
                <a:solidFill>
                  <a:srgbClr val="FF0000"/>
                </a:solidFill>
                <a:latin typeface="Comic Sans MS" pitchFamily="66" charset="0"/>
                <a:ea typeface="HG丸ｺﾞｼｯｸM-PRO" pitchFamily="50" charset="-128"/>
                <a:cs typeface="Arial" charset="0"/>
              </a:rPr>
              <a:t>dE</a:t>
            </a:r>
            <a:r>
              <a:rPr lang="en-US" altLang="ja-JP" sz="2000" dirty="0">
                <a:solidFill>
                  <a:srgbClr val="FF0000"/>
                </a:solidFill>
                <a:latin typeface="Comic Sans MS" pitchFamily="66" charset="0"/>
                <a:ea typeface="HG丸ｺﾞｼｯｸM-PRO" pitchFamily="50" charset="-128"/>
                <a:cs typeface="Arial" charset="0"/>
              </a:rPr>
              <a:t>/dx</a:t>
            </a:r>
          </a:p>
          <a:p>
            <a:pPr marL="457200" indent="-457200">
              <a:lnSpc>
                <a:spcPct val="115000"/>
              </a:lnSpc>
              <a:buFont typeface="Wingdings" pitchFamily="2" charset="2"/>
              <a:buBlip>
                <a:blip r:embed="rId4"/>
              </a:buBlip>
              <a:defRPr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HG丸ｺﾞｼｯｸM-PRO" pitchFamily="50" charset="-128"/>
                <a:cs typeface="Arial" charset="0"/>
              </a:rPr>
              <a:t>Large </a:t>
            </a:r>
            <a:r>
              <a:rPr lang="en-US" altLang="ja-JP" sz="2000" dirty="0" err="1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HG丸ｺﾞｼｯｸM-PRO" pitchFamily="50" charset="-128"/>
                <a:cs typeface="Arial" charset="0"/>
              </a:rPr>
              <a:t>FoV</a:t>
            </a: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HG丸ｺﾞｼｯｸM-PRO" pitchFamily="50" charset="-128"/>
                <a:cs typeface="Arial" charset="0"/>
              </a:rPr>
              <a:t>  &gt;4str(good for monitoring)</a:t>
            </a:r>
            <a:endParaRPr lang="ja-JP" altLang="en-US" sz="1800" dirty="0">
              <a:solidFill>
                <a:schemeClr val="accent1">
                  <a:lumMod val="50000"/>
                </a:schemeClr>
              </a:solidFill>
              <a:latin typeface="HG丸ｺﾞｼｯｸM-PRO" pitchFamily="50" charset="-128"/>
              <a:ea typeface="HG丸ｺﾞｼｯｸM-PRO" pitchFamily="50" charset="-128"/>
              <a:cs typeface="Arial" charset="0"/>
            </a:endParaRPr>
          </a:p>
          <a:p>
            <a:pPr marL="457200" indent="-457200">
              <a:lnSpc>
                <a:spcPct val="115000"/>
              </a:lnSpc>
              <a:buFont typeface="Wingdings" pitchFamily="2" charset="2"/>
              <a:buBlip>
                <a:blip r:embed="rId4"/>
              </a:buBlip>
              <a:defRPr/>
            </a:pPr>
            <a:r>
              <a:rPr lang="en-US" altLang="ja-JP" sz="18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HG丸ｺﾞｼｯｸM-PRO" pitchFamily="50" charset="-128"/>
              </a:rPr>
              <a:t>Modular structure</a:t>
            </a:r>
          </a:p>
        </p:txBody>
      </p:sp>
      <p:grpSp>
        <p:nvGrpSpPr>
          <p:cNvPr id="162825" name="グループ化 19"/>
          <p:cNvGrpSpPr>
            <a:grpSpLocks/>
          </p:cNvGrpSpPr>
          <p:nvPr/>
        </p:nvGrpSpPr>
        <p:grpSpPr bwMode="auto">
          <a:xfrm>
            <a:off x="3313113" y="4208463"/>
            <a:ext cx="5513387" cy="2505075"/>
            <a:chOff x="354013" y="3970679"/>
            <a:chExt cx="6161087" cy="2698409"/>
          </a:xfrm>
        </p:grpSpPr>
        <p:pic>
          <p:nvPicPr>
            <p:cNvPr id="162833" name="Picture 2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013" y="4284663"/>
              <a:ext cx="2778125" cy="238442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9999"/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2834" name="グループ化 20"/>
            <p:cNvGrpSpPr>
              <a:grpSpLocks/>
            </p:cNvGrpSpPr>
            <p:nvPr/>
          </p:nvGrpSpPr>
          <p:grpSpPr bwMode="auto">
            <a:xfrm>
              <a:off x="3419475" y="4292600"/>
              <a:ext cx="3095625" cy="2368550"/>
              <a:chOff x="5133406" y="4020425"/>
              <a:chExt cx="4000500" cy="2817812"/>
            </a:xfrm>
          </p:grpSpPr>
          <p:pic>
            <p:nvPicPr>
              <p:cNvPr id="162838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33406" y="4020425"/>
                <a:ext cx="4000500" cy="2817812"/>
              </a:xfrm>
              <a:prstGeom prst="rect">
                <a:avLst/>
              </a:prstGeom>
              <a:noFill/>
              <a:ln>
                <a:noFill/>
              </a:ln>
              <a:effectLst>
                <a:prstShdw prst="shdw17" dist="17961" dir="2700000">
                  <a:srgbClr val="999999"/>
                </a:prst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" name="Rectangle 17"/>
              <p:cNvSpPr>
                <a:spLocks noChangeArrowheads="1"/>
              </p:cNvSpPr>
              <p:nvPr/>
            </p:nvSpPr>
            <p:spPr bwMode="auto">
              <a:xfrm>
                <a:off x="6522694" y="5991210"/>
                <a:ext cx="2482829" cy="4373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itchFamily="18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itchFamily="18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charset="-128"/>
                  </a:defRPr>
                </a:lvl9pPr>
              </a:lstStyle>
              <a:p>
                <a:pPr eaLnBrk="1" fontAlgn="auto" hangingPunct="1">
                  <a:spcBef>
                    <a:spcPct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en-US" altLang="ja-JP" sz="1800" kern="0" smtClean="0">
                    <a:solidFill>
                      <a:srgbClr val="000066"/>
                    </a:solidFill>
                    <a:latin typeface="Comic Sans MS" panose="030F0702030302020204" pitchFamily="66" charset="0"/>
                    <a:cs typeface="Arial" charset="0"/>
                  </a:rPr>
                  <a:t>Event Selection</a:t>
                </a:r>
              </a:p>
            </p:txBody>
          </p:sp>
        </p:grpSp>
        <p:sp>
          <p:nvSpPr>
            <p:cNvPr id="23" name="下矢印 22"/>
            <p:cNvSpPr/>
            <p:nvPr/>
          </p:nvSpPr>
          <p:spPr bwMode="auto">
            <a:xfrm>
              <a:off x="4212453" y="4652976"/>
              <a:ext cx="214654" cy="576277"/>
            </a:xfrm>
            <a:prstGeom prst="downArrow">
              <a:avLst/>
            </a:prstGeom>
            <a:solidFill>
              <a:srgbClr val="000066">
                <a:lumMod val="60000"/>
                <a:lumOff val="40000"/>
              </a:srgbClr>
            </a:solidFill>
            <a:ln>
              <a:noFill/>
            </a:ln>
            <a:effectLst/>
            <a:extLst/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3200" kern="0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3157643" y="3970679"/>
              <a:ext cx="3100945" cy="3693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fontAlgn="auto">
                <a:spcBef>
                  <a:spcPct val="20000"/>
                </a:spcBef>
                <a:spcAft>
                  <a:spcPts val="0"/>
                </a:spcAft>
                <a:buClr>
                  <a:srgbClr val="000066"/>
                </a:buClr>
                <a:buSzPct val="75000"/>
                <a:defRPr/>
              </a:pPr>
              <a:r>
                <a:rPr kumimoji="0" lang="en-US" altLang="ja-JP" sz="1800" kern="0" dirty="0" err="1">
                  <a:solidFill>
                    <a:srgbClr val="000000"/>
                  </a:solidFill>
                  <a:latin typeface="Comic Sans MS" panose="030F0702030302020204" pitchFamily="66" charset="0"/>
                  <a:cs typeface="Arial"/>
                </a:rPr>
                <a:t>dE</a:t>
              </a:r>
              <a:r>
                <a:rPr kumimoji="0" lang="en-US" altLang="ja-JP" sz="1800" kern="0" dirty="0">
                  <a:solidFill>
                    <a:srgbClr val="000000"/>
                  </a:solidFill>
                  <a:latin typeface="Comic Sans MS" panose="030F0702030302020204" pitchFamily="66" charset="0"/>
                  <a:cs typeface="Arial"/>
                </a:rPr>
                <a:t>/dx background cut </a:t>
              </a: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611242" y="4581155"/>
              <a:ext cx="1078589" cy="46170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kern="0" smtClean="0">
                  <a:solidFill>
                    <a:srgbClr val="000000"/>
                  </a:solidFill>
                  <a:latin typeface="Comic Sans MS" pitchFamily="66" charset="0"/>
                </a:rPr>
                <a:t>dE/dx</a:t>
              </a:r>
              <a:endParaRPr kumimoji="0" lang="ja-JP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62826" name="グループ化 29"/>
          <p:cNvGrpSpPr>
            <a:grpSpLocks/>
          </p:cNvGrpSpPr>
          <p:nvPr/>
        </p:nvGrpSpPr>
        <p:grpSpPr bwMode="auto">
          <a:xfrm>
            <a:off x="652463" y="3803650"/>
            <a:ext cx="1930400" cy="2974975"/>
            <a:chOff x="7352277" y="1052513"/>
            <a:chExt cx="1815536" cy="3024186"/>
          </a:xfrm>
        </p:grpSpPr>
        <p:pic>
          <p:nvPicPr>
            <p:cNvPr id="162830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2277" y="1700212"/>
              <a:ext cx="1815536" cy="2376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999999"/>
                    </a:outerShdw>
                  </a:effectLst>
                </a14:hiddenEffects>
              </a:ext>
            </a:extLst>
          </p:spPr>
        </p:pic>
        <p:sp>
          <p:nvSpPr>
            <p:cNvPr id="162831" name="正方形/長方形 31"/>
            <p:cNvSpPr>
              <a:spLocks noChangeArrowheads="1"/>
            </p:cNvSpPr>
            <p:nvPr/>
          </p:nvSpPr>
          <p:spPr bwMode="auto">
            <a:xfrm>
              <a:off x="7368700" y="1052513"/>
              <a:ext cx="1775224" cy="58579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ja-JP" sz="1600">
                  <a:solidFill>
                    <a:srgbClr val="262626"/>
                  </a:solidFill>
                  <a:latin typeface="Comic Sans MS" pitchFamily="66" charset="0"/>
                  <a:ea typeface="HGP創英角ﾎﾟｯﾌﾟ体" pitchFamily="50" charset="-128"/>
                  <a:cs typeface="Arial" pitchFamily="34" charset="0"/>
                </a:rPr>
                <a:t>SMILE-I (2006)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ja-JP" sz="1600">
                  <a:solidFill>
                    <a:srgbClr val="262626"/>
                  </a:solidFill>
                  <a:latin typeface="Comic Sans MS" pitchFamily="66" charset="0"/>
                  <a:ea typeface="HGP創英角ﾎﾟｯﾌﾟ体" pitchFamily="50" charset="-128"/>
                  <a:cs typeface="Arial" pitchFamily="34" charset="0"/>
                </a:rPr>
                <a:t>10cm-cube ETCC</a:t>
              </a:r>
              <a:endParaRPr kumimoji="0" lang="ja-JP" altLang="en-US" sz="1600">
                <a:solidFill>
                  <a:srgbClr val="000000"/>
                </a:solidFill>
                <a:latin typeface="Symbol" pitchFamily="18" charset="2"/>
                <a:ea typeface="HGP創英角ﾎﾟｯﾌﾟ体" pitchFamily="50" charset="-128"/>
                <a:cs typeface="Arial" pitchFamily="34" charset="0"/>
              </a:endParaRPr>
            </a:p>
          </p:txBody>
        </p:sp>
        <p:sp>
          <p:nvSpPr>
            <p:cNvPr id="33" name="下矢印 32"/>
            <p:cNvSpPr/>
            <p:nvPr/>
          </p:nvSpPr>
          <p:spPr bwMode="auto">
            <a:xfrm>
              <a:off x="8171955" y="1557620"/>
              <a:ext cx="144825" cy="358255"/>
            </a:xfrm>
            <a:prstGeom prst="downArrow">
              <a:avLst/>
            </a:prstGeom>
            <a:solidFill>
              <a:srgbClr val="000066">
                <a:lumMod val="60000"/>
                <a:lumOff val="40000"/>
              </a:srgbClr>
            </a:solidFill>
            <a:ln>
              <a:noFill/>
            </a:ln>
            <a:effectLst/>
            <a:extLst/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3200" kern="0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162827" name="正方形/長方形 33"/>
          <p:cNvSpPr>
            <a:spLocks noChangeArrowheads="1"/>
          </p:cNvSpPr>
          <p:nvPr/>
        </p:nvSpPr>
        <p:spPr bwMode="auto">
          <a:xfrm>
            <a:off x="4518025" y="2776538"/>
            <a:ext cx="4416425" cy="6461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ja-JP" sz="1800">
                <a:solidFill>
                  <a:srgbClr val="262626"/>
                </a:solidFill>
                <a:latin typeface="Comic Sans MS" pitchFamily="66" charset="0"/>
                <a:ea typeface="HGP創英角ﾎﾟｯﾌﾟ体" pitchFamily="50" charset="-128"/>
                <a:cs typeface="Arial" pitchFamily="34" charset="0"/>
              </a:rPr>
              <a:t>Old Medical ETCC based on SMILE-I (2006) balloon model </a:t>
            </a:r>
            <a:r>
              <a:rPr kumimoji="0" lang="ja-JP" altLang="en-US" sz="1800">
                <a:solidFill>
                  <a:srgbClr val="262626"/>
                </a:solidFill>
                <a:latin typeface="Comic Sans MS" pitchFamily="66" charset="0"/>
                <a:ea typeface="HGP創英角ﾎﾟｯﾌﾟ体" pitchFamily="50" charset="-128"/>
                <a:cs typeface="Arial" pitchFamily="34" charset="0"/>
              </a:rPr>
              <a:t>　　</a:t>
            </a:r>
            <a:endParaRPr kumimoji="0" lang="ja-JP" altLang="en-US" sz="1800">
              <a:solidFill>
                <a:srgbClr val="262626"/>
              </a:solidFill>
              <a:latin typeface="Symbol" pitchFamily="18" charset="2"/>
              <a:ea typeface="HGP創英角ﾎﾟｯﾌﾟ体" pitchFamily="50" charset="-128"/>
              <a:cs typeface="Arial" pitchFamily="34" charset="0"/>
            </a:endParaRPr>
          </a:p>
        </p:txBody>
      </p:sp>
      <p:sp>
        <p:nvSpPr>
          <p:cNvPr id="162828" name="下矢印 1"/>
          <p:cNvSpPr>
            <a:spLocks noChangeArrowheads="1"/>
          </p:cNvSpPr>
          <p:nvPr/>
        </p:nvSpPr>
        <p:spPr bwMode="auto">
          <a:xfrm>
            <a:off x="6669088" y="3549650"/>
            <a:ext cx="288925" cy="195263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CFFFF"/>
          </a:solidFill>
          <a:ln w="9525" algn="ctr">
            <a:solidFill>
              <a:srgbClr val="00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ja-JP" altLang="en-US">
              <a:latin typeface="Arial" pitchFamily="34" charset="0"/>
              <a:ea typeface="HG丸ｺﾞｼｯｸM-PRO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479925" y="3770313"/>
            <a:ext cx="4572000" cy="4000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kumimoji="0" lang="en-US" altLang="ja-JP" sz="2000" kern="0" dirty="0">
                <a:solidFill>
                  <a:srgbClr val="FF0000"/>
                </a:solidFill>
                <a:latin typeface="Comic Sans MS" pitchFamily="66" charset="0"/>
                <a:ea typeface="HGP創英角ﾎﾟｯﾌﾟ体" pitchFamily="50" charset="-128"/>
              </a:rPr>
              <a:t>New one based on SIMLE-II (2013)</a:t>
            </a:r>
          </a:p>
        </p:txBody>
      </p:sp>
      <p:grpSp>
        <p:nvGrpSpPr>
          <p:cNvPr id="26" name="グループ化 25"/>
          <p:cNvGrpSpPr/>
          <p:nvPr/>
        </p:nvGrpSpPr>
        <p:grpSpPr>
          <a:xfrm>
            <a:off x="66297" y="898579"/>
            <a:ext cx="3003134" cy="2871734"/>
            <a:chOff x="-46097" y="746938"/>
            <a:chExt cx="3003134" cy="2871734"/>
          </a:xfrm>
        </p:grpSpPr>
        <p:sp>
          <p:nvSpPr>
            <p:cNvPr id="28" name="テキスト ボックス 25"/>
            <p:cNvSpPr txBox="1">
              <a:spLocks noChangeArrowheads="1"/>
            </p:cNvSpPr>
            <p:nvPr/>
          </p:nvSpPr>
          <p:spPr bwMode="auto">
            <a:xfrm>
              <a:off x="1201738" y="1838325"/>
              <a:ext cx="70802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8"/>
                </a:buBlip>
                <a:defRPr sz="3200" b="1">
                  <a:solidFill>
                    <a:srgbClr val="003300"/>
                  </a:solidFill>
                  <a:latin typeface="Arial" charset="0"/>
                  <a:cs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9"/>
                </a:buBlip>
                <a:defRPr sz="2800" b="1">
                  <a:solidFill>
                    <a:srgbClr val="663300"/>
                  </a:solidFill>
                  <a:latin typeface="Arial" charset="0"/>
                  <a:cs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charset="0"/>
                  <a:cs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charset="0"/>
                  <a:cs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cs typeface="Arial" charset="0"/>
                </a:rPr>
                <a:t>gas</a:t>
              </a:r>
              <a:endParaRPr kumimoji="0" lang="ja-JP" altLang="en-US" sz="1600" b="1" i="0" u="none" strike="noStrike" kern="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cs typeface="Arial" charset="0"/>
              </a:endParaRPr>
            </a:p>
          </p:txBody>
        </p:sp>
        <p:pic>
          <p:nvPicPr>
            <p:cNvPr id="29" name="Picture 2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2" y="746938"/>
              <a:ext cx="2936875" cy="28128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7A5C"/>
                    </a:outerShdw>
                  </a:effectLst>
                </a14:hiddenEffects>
              </a:ext>
            </a:extLst>
          </p:spPr>
        </p:pic>
        <p:sp>
          <p:nvSpPr>
            <p:cNvPr id="30" name="正方形/長方形 29"/>
            <p:cNvSpPr/>
            <p:nvPr/>
          </p:nvSpPr>
          <p:spPr>
            <a:xfrm>
              <a:off x="767015" y="2619001"/>
              <a:ext cx="2190022" cy="307777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Symbol" pitchFamily="18" charset="2"/>
                  <a:cs typeface="Arial"/>
                </a:rPr>
                <a:t>m</a:t>
              </a:r>
              <a:r>
                <a:rPr kumimoji="0" lang="en-US" altLang="ja-JP" sz="14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Comic Sans MS" pitchFamily="66" charset="0"/>
                  <a:cs typeface="Arial"/>
                </a:rPr>
                <a:t>PIC</a:t>
              </a:r>
              <a:r>
                <a: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Comic Sans MS" pitchFamily="66" charset="0"/>
                  <a:cs typeface="Arial"/>
                </a:rPr>
                <a:t> with 400</a:t>
              </a:r>
              <a:r>
                <a: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Symbol" pitchFamily="18" charset="2"/>
                  <a:cs typeface="Arial"/>
                </a:rPr>
                <a:t>m</a:t>
              </a:r>
              <a:r>
                <a: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Comic Sans MS" pitchFamily="66" charset="0"/>
                  <a:cs typeface="Arial"/>
                </a:rPr>
                <a:t>m pitch</a:t>
              </a:r>
              <a:endParaRPr kumimoji="0" lang="ja-JP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Symbol" pitchFamily="18" charset="2"/>
                <a:cs typeface="Arial" charset="0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43852" y="3310895"/>
              <a:ext cx="2137125" cy="307777"/>
            </a:xfrm>
            <a:prstGeom prst="rect">
              <a:avLst/>
            </a:prstGeom>
            <a:solidFill>
              <a:srgbClr val="FFFF99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3300"/>
                  </a:solidFill>
                  <a:effectLst/>
                  <a:uLnTx/>
                  <a:uFillTx/>
                  <a:latin typeface="Comic Sans MS" pitchFamily="66" charset="0"/>
                  <a:cs typeface="Arial"/>
                </a:rPr>
                <a:t>GSO pixel scintillator </a:t>
              </a:r>
              <a:endParaRPr kumimoji="0" lang="ja-JP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cs typeface="Arial" charset="0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-46097" y="1267956"/>
              <a:ext cx="800219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3300"/>
                  </a:solidFill>
                  <a:effectLst/>
                  <a:uLnTx/>
                  <a:uFillTx/>
                  <a:latin typeface="Comic Sans MS" pitchFamily="66" charset="0"/>
                  <a:cs typeface="Arial"/>
                </a:rPr>
                <a:t>Gas TPC</a:t>
              </a:r>
              <a:endParaRPr kumimoji="0" lang="ja-JP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itchFamily="18" charset="2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Thyroid.mpe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77072"/>
            <a:ext cx="18573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7762" name="Group 2"/>
          <p:cNvGraphicFramePr>
            <a:graphicFrameLocks noGrp="1"/>
          </p:cNvGraphicFramePr>
          <p:nvPr/>
        </p:nvGraphicFramePr>
        <p:xfrm>
          <a:off x="33338" y="981075"/>
          <a:ext cx="9109075" cy="1862138"/>
        </p:xfrm>
        <a:graphic>
          <a:graphicData uri="http://schemas.openxmlformats.org/drawingml/2006/table">
            <a:tbl>
              <a:tblPr/>
              <a:tblGrid>
                <a:gridCol w="650875"/>
                <a:gridCol w="649287"/>
                <a:gridCol w="650875"/>
                <a:gridCol w="650875"/>
                <a:gridCol w="650875"/>
                <a:gridCol w="650875"/>
                <a:gridCol w="650875"/>
                <a:gridCol w="649288"/>
                <a:gridCol w="650875"/>
                <a:gridCol w="650875"/>
                <a:gridCol w="649287"/>
                <a:gridCol w="650875"/>
                <a:gridCol w="650875"/>
                <a:gridCol w="652463"/>
              </a:tblGrid>
              <a:tr h="575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  <a:ea typeface="HG丸ｺﾞｼｯｸM-PRO" pitchFamily="50" charset="-128"/>
                        <a:cs typeface="Arial" pitchFamily="34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Ce-139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Cr-  51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Ba-133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I-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131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Au-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198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Na- 22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F-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18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Cu- 64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Cs-137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Mn-54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Fe- 59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Zn-65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Co- 60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43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Energy </a:t>
                      </a: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[keV]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167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320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354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364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410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511, 1275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511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511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662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835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1095, 1292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1116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1173, 1333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6431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Life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itchFamily="66" charset="0"/>
                        <a:ea typeface="HG丸ｺﾞｼｯｸM-PRO" pitchFamily="50" charset="-128"/>
                        <a:cs typeface="Arial" pitchFamily="34" charset="0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137.6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day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27.7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day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10.52year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8.01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day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2.6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day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2.609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Ｙ</a:t>
                      </a: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ear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109.8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min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12.70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hour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30.04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year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312.1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day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44.5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day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244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day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5.271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itchFamily="66" charset="0"/>
                          <a:ea typeface="HG丸ｺﾞｼｯｸM-PRO" pitchFamily="50" charset="-128"/>
                          <a:cs typeface="Arial" pitchFamily="34" charset="0"/>
                        </a:rPr>
                        <a:t>year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</a:tbl>
          </a:graphicData>
        </a:graphic>
      </p:graphicFrame>
      <p:sp>
        <p:nvSpPr>
          <p:cNvPr id="163904" name="テキスト ボックス 7"/>
          <p:cNvSpPr txBox="1">
            <a:spLocks noChangeArrowheads="1"/>
          </p:cNvSpPr>
          <p:nvPr/>
        </p:nvSpPr>
        <p:spPr bwMode="auto">
          <a:xfrm>
            <a:off x="5456238" y="2925763"/>
            <a:ext cx="3819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5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40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</a:rPr>
              <a:t>Energy dynamic range : 167 – 1333 keV</a:t>
            </a:r>
            <a:r>
              <a:rPr lang="en-US" altLang="ja-JP" sz="1400" b="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</a:rPr>
              <a:t>. </a:t>
            </a:r>
          </a:p>
        </p:txBody>
      </p:sp>
      <p:sp>
        <p:nvSpPr>
          <p:cNvPr id="16" name="ストライプ矢印 15"/>
          <p:cNvSpPr/>
          <p:nvPr/>
        </p:nvSpPr>
        <p:spPr bwMode="auto">
          <a:xfrm>
            <a:off x="539552" y="3284984"/>
            <a:ext cx="8334375" cy="185738"/>
          </a:xfrm>
          <a:prstGeom prst="stripedRightArrow">
            <a:avLst>
              <a:gd name="adj1" fmla="val 100000"/>
              <a:gd name="adj2" fmla="val 32638"/>
            </a:avLst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800" b="1" dirty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ETCC</a:t>
            </a:r>
            <a:endParaRPr lang="ja-JP" altLang="en-US" sz="1800" b="1" dirty="0">
              <a:solidFill>
                <a:srgbClr val="FFFFFF"/>
              </a:solidFill>
              <a:latin typeface="Comic Sans MS" pitchFamily="66" charset="0"/>
              <a:ea typeface="HG丸ｺﾞｼｯｸM-PRO" pitchFamily="50" charset="-128"/>
            </a:endParaRPr>
          </a:p>
        </p:txBody>
      </p:sp>
      <p:sp>
        <p:nvSpPr>
          <p:cNvPr id="17486" name="Text Box 70"/>
          <p:cNvSpPr txBox="1">
            <a:spLocks noChangeArrowheads="1"/>
          </p:cNvSpPr>
          <p:nvPr/>
        </p:nvSpPr>
        <p:spPr bwMode="auto">
          <a:xfrm>
            <a:off x="3284538" y="3659188"/>
            <a:ext cx="3040062" cy="339725"/>
          </a:xfrm>
          <a:prstGeom prst="rect">
            <a:avLst/>
          </a:prstGeom>
          <a:noFill/>
          <a:ln w="952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en-US" altLang="ja-JP" sz="1600" b="1" dirty="0" smtClean="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</a:rPr>
              <a:t>Zn-65-Porphyrin (1.2MeV) </a:t>
            </a:r>
          </a:p>
        </p:txBody>
      </p:sp>
      <p:sp>
        <p:nvSpPr>
          <p:cNvPr id="28" name="ストライプ矢印 27"/>
          <p:cNvSpPr/>
          <p:nvPr/>
        </p:nvSpPr>
        <p:spPr bwMode="auto">
          <a:xfrm rot="10800000">
            <a:off x="469900" y="2925763"/>
            <a:ext cx="2286000" cy="330200"/>
          </a:xfrm>
          <a:prstGeom prst="stripedRightArrow">
            <a:avLst>
              <a:gd name="adj1" fmla="val 100000"/>
              <a:gd name="adj2" fmla="val 32638"/>
            </a:avLst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 dirty="0">
              <a:solidFill>
                <a:srgbClr val="FFFFFF"/>
              </a:solidFill>
              <a:latin typeface="Comic Sans MS" pitchFamily="66" charset="0"/>
              <a:ea typeface="HG丸ｺﾞｼｯｸM-PRO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4468974" y="2938460"/>
            <a:ext cx="849794" cy="357189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srgbClr val="FFFFFF"/>
              </a:solidFill>
              <a:latin typeface="Comic Sans MS" pitchFamily="66" charset="0"/>
              <a:ea typeface="HG丸ｺﾞｼｯｸM-PRO" pitchFamily="50" charset="-128"/>
            </a:endParaRPr>
          </a:p>
        </p:txBody>
      </p:sp>
      <p:sp>
        <p:nvSpPr>
          <p:cNvPr id="163911" name="テキスト ボックス 29"/>
          <p:cNvSpPr txBox="1">
            <a:spLocks noChangeArrowheads="1"/>
          </p:cNvSpPr>
          <p:nvPr/>
        </p:nvSpPr>
        <p:spPr bwMode="auto">
          <a:xfrm>
            <a:off x="1393825" y="2874963"/>
            <a:ext cx="906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5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800" b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SPECT</a:t>
            </a:r>
          </a:p>
        </p:txBody>
      </p:sp>
      <p:sp>
        <p:nvSpPr>
          <p:cNvPr id="163912" name="テキスト ボックス 30"/>
          <p:cNvSpPr txBox="1">
            <a:spLocks noChangeArrowheads="1"/>
          </p:cNvSpPr>
          <p:nvPr/>
        </p:nvSpPr>
        <p:spPr bwMode="auto">
          <a:xfrm>
            <a:off x="4562475" y="2925763"/>
            <a:ext cx="606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5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800" b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PET</a:t>
            </a:r>
          </a:p>
        </p:txBody>
      </p:sp>
      <p:sp>
        <p:nvSpPr>
          <p:cNvPr id="163913" name="Rectangle 79"/>
          <p:cNvSpPr>
            <a:spLocks noChangeArrowheads="1"/>
          </p:cNvSpPr>
          <p:nvPr/>
        </p:nvSpPr>
        <p:spPr bwMode="auto">
          <a:xfrm>
            <a:off x="0" y="0"/>
            <a:ext cx="9144000" cy="76517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5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ja-JP" altLang="ja-JP" sz="1800" b="0">
              <a:solidFill>
                <a:srgbClr val="000000"/>
              </a:solidFill>
            </a:endParaRPr>
          </a:p>
        </p:txBody>
      </p:sp>
      <p:sp>
        <p:nvSpPr>
          <p:cNvPr id="163914" name="Rectangle 61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-171450"/>
            <a:ext cx="8277225" cy="1143000"/>
          </a:xfrm>
          <a:noFill/>
        </p:spPr>
        <p:txBody>
          <a:bodyPr anchorCtr="0"/>
          <a:lstStyle/>
          <a:p>
            <a:pPr eaLnBrk="1" hangingPunct="1"/>
            <a:r>
              <a:rPr lang="en-US" altLang="ja-JP" sz="3600" b="0" smtClean="0">
                <a:solidFill>
                  <a:schemeClr val="bg1"/>
                </a:solidFill>
                <a:effectLst/>
                <a:latin typeface="Comic Sans MS" pitchFamily="66" charset="0"/>
                <a:ea typeface="HG丸ｺﾞｼｯｸM-PRO" pitchFamily="50" charset="-128"/>
              </a:rPr>
              <a:t>Variety of RI applications in ETCC</a:t>
            </a:r>
          </a:p>
        </p:txBody>
      </p:sp>
      <p:grpSp>
        <p:nvGrpSpPr>
          <p:cNvPr id="163915" name="グループ化 3"/>
          <p:cNvGrpSpPr>
            <a:grpSpLocks/>
          </p:cNvGrpSpPr>
          <p:nvPr/>
        </p:nvGrpSpPr>
        <p:grpSpPr bwMode="auto">
          <a:xfrm>
            <a:off x="4070350" y="4122738"/>
            <a:ext cx="2195513" cy="2393950"/>
            <a:chOff x="7274291" y="4614903"/>
            <a:chExt cx="1925309" cy="2154189"/>
          </a:xfrm>
        </p:grpSpPr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7533226" y="6183404"/>
              <a:ext cx="900705" cy="2571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105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/>
                  <a:ea typeface="HG丸ｺﾞｼｯｸM-PRO" pitchFamily="50" charset="-128"/>
                </a:rPr>
                <a:t>W (364keV)</a:t>
              </a:r>
            </a:p>
          </p:txBody>
        </p:sp>
        <p:pic>
          <p:nvPicPr>
            <p:cNvPr id="163925" name="Picture 13" descr="C:\cygwin\home\kabuki\Analysis\lmosem\lmosem\tmp\phantom_SLZ000+phantom+phantom_coronal_0.0-30.0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57" t="16257" r="16257" b="16257"/>
            <a:stretch>
              <a:fillRect/>
            </a:stretch>
          </p:blipFill>
          <p:spPr bwMode="auto">
            <a:xfrm>
              <a:off x="7300796" y="4614903"/>
              <a:ext cx="1834132" cy="2152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円/楕円 22"/>
            <p:cNvSpPr/>
            <p:nvPr/>
          </p:nvSpPr>
          <p:spPr bwMode="auto">
            <a:xfrm>
              <a:off x="8087292" y="5502006"/>
              <a:ext cx="249191" cy="52854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050">
                <a:solidFill>
                  <a:srgbClr val="FFFFFF"/>
                </a:solidFill>
                <a:ea typeface="ＭＳ Ｐゴシック" pitchFamily="50" charset="-128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8212583" y="5404867"/>
              <a:ext cx="261719" cy="33855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050">
                <a:solidFill>
                  <a:srgbClr val="FFFFFF"/>
                </a:solidFill>
                <a:ea typeface="ＭＳ Ｐゴシック" pitchFamily="50" charset="-128"/>
              </a:endParaRPr>
            </a:p>
          </p:txBody>
        </p:sp>
        <p:cxnSp>
          <p:nvCxnSpPr>
            <p:cNvPr id="25" name="直線矢印コネクタ 24"/>
            <p:cNvCxnSpPr/>
            <p:nvPr/>
          </p:nvCxnSpPr>
          <p:spPr bwMode="auto">
            <a:xfrm rot="5400000">
              <a:off x="7336304" y="5779154"/>
              <a:ext cx="924244" cy="1393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14"/>
            <p:cNvSpPr txBox="1">
              <a:spLocks noChangeArrowheads="1"/>
            </p:cNvSpPr>
            <p:nvPr/>
          </p:nvSpPr>
          <p:spPr bwMode="auto">
            <a:xfrm>
              <a:off x="7466404" y="5707711"/>
              <a:ext cx="463578" cy="252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050" dirty="0" smtClean="0">
                  <a:solidFill>
                    <a:srgbClr val="FFFFFF"/>
                  </a:solidFill>
                  <a:latin typeface="Lucida Sans Unicode" pitchFamily="34" charset="0"/>
                </a:rPr>
                <a:t>6cm</a:t>
              </a:r>
            </a:p>
          </p:txBody>
        </p:sp>
        <p:sp>
          <p:nvSpPr>
            <p:cNvPr id="27" name="Rectangle 18"/>
            <p:cNvSpPr>
              <a:spLocks noChangeArrowheads="1"/>
            </p:cNvSpPr>
            <p:nvPr/>
          </p:nvSpPr>
          <p:spPr bwMode="auto">
            <a:xfrm>
              <a:off x="8158291" y="4720613"/>
              <a:ext cx="1005114" cy="417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050" b="1">
                  <a:solidFill>
                    <a:srgbClr val="FFFFFF"/>
                  </a:solidFill>
                  <a:latin typeface="Lucida Sans Unicode" pitchFamily="34" charset="0"/>
                </a:rPr>
                <a:t>Cal.source</a:t>
              </a:r>
            </a:p>
            <a:p>
              <a:pPr>
                <a:defRPr/>
              </a:pPr>
              <a:r>
                <a:rPr lang="en-US" altLang="ja-JP" sz="1050" b="1">
                  <a:solidFill>
                    <a:srgbClr val="FFFFFF"/>
                  </a:solidFill>
                  <a:latin typeface="Lucida Sans Unicode" pitchFamily="34" charset="0"/>
                </a:rPr>
                <a:t>  Ba. 335keV</a:t>
              </a:r>
            </a:p>
          </p:txBody>
        </p:sp>
        <p:sp>
          <p:nvSpPr>
            <p:cNvPr id="30" name="テキスト ボックス 77"/>
            <p:cNvSpPr txBox="1">
              <a:spLocks noChangeArrowheads="1"/>
            </p:cNvSpPr>
            <p:nvPr/>
          </p:nvSpPr>
          <p:spPr bwMode="auto">
            <a:xfrm>
              <a:off x="7274291" y="6514818"/>
              <a:ext cx="1925309" cy="254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pitchFamily="66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050" b="1" smtClean="0">
                  <a:solidFill>
                    <a:srgbClr val="FFFFFF"/>
                  </a:solidFill>
                  <a:latin typeface="Lucida Sans Unicode" pitchFamily="34" charset="0"/>
                </a:rPr>
                <a:t>Zn-65-Porphyrin (1.1MeV)</a:t>
              </a:r>
            </a:p>
          </p:txBody>
        </p:sp>
      </p:grpSp>
      <p:sp>
        <p:nvSpPr>
          <p:cNvPr id="163916" name="正方形/長方形 2"/>
          <p:cNvSpPr>
            <a:spLocks noChangeArrowheads="1"/>
          </p:cNvSpPr>
          <p:nvPr/>
        </p:nvSpPr>
        <p:spPr bwMode="auto">
          <a:xfrm>
            <a:off x="469900" y="3629025"/>
            <a:ext cx="2663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5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Comic Sans MS" pitchFamily="66" charset="0"/>
              </a:rPr>
              <a:t>I-131 364keV</a:t>
            </a:r>
            <a:endParaRPr lang="en-US" altLang="ja-JP" sz="1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63917" name="テキスト ボックス 10"/>
          <p:cNvSpPr txBox="1">
            <a:spLocks noChangeArrowheads="1"/>
          </p:cNvSpPr>
          <p:nvPr/>
        </p:nvSpPr>
        <p:spPr bwMode="auto">
          <a:xfrm>
            <a:off x="296863" y="6283325"/>
            <a:ext cx="26320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5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400" b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Rainbow</a:t>
            </a:r>
            <a:r>
              <a:rPr lang="ja-JP" altLang="en-US" sz="1400" b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： </a:t>
            </a:r>
            <a:r>
              <a:rPr lang="en-US" altLang="ja-JP" sz="1400" b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511keV</a:t>
            </a:r>
            <a:r>
              <a:rPr lang="ja-JP" altLang="en-US" sz="1400" b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（</a:t>
            </a:r>
            <a:r>
              <a:rPr lang="en-US" altLang="ja-JP" sz="1400" b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FDG)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400" b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Orange</a:t>
            </a:r>
            <a:r>
              <a:rPr lang="ja-JP" altLang="en-US" sz="1400" b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： </a:t>
            </a:r>
            <a:r>
              <a:rPr lang="en-US" altLang="ja-JP" sz="1400" b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365keV(MIBG)</a:t>
            </a:r>
          </a:p>
        </p:txBody>
      </p:sp>
      <p:pic>
        <p:nvPicPr>
          <p:cNvPr id="163918" name="Picture 10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075113"/>
            <a:ext cx="3857625" cy="247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1F00"/>
                  </a:outerShdw>
                </a:effectLst>
              </a14:hiddenEffects>
            </a:ext>
          </a:extLst>
        </p:spPr>
      </p:pic>
      <p:sp>
        <p:nvSpPr>
          <p:cNvPr id="163923" name="Rectangle 19"/>
          <p:cNvSpPr>
            <a:spLocks noChangeArrowheads="1"/>
          </p:cNvSpPr>
          <p:nvPr/>
        </p:nvSpPr>
        <p:spPr bwMode="auto">
          <a:xfrm>
            <a:off x="6781035" y="5400949"/>
            <a:ext cx="1632476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5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600" b="0" dirty="0">
                <a:solidFill>
                  <a:srgbClr val="FFFFFF"/>
                </a:solidFill>
                <a:latin typeface="Comic Sans MS" pitchFamily="66" charset="0"/>
                <a:ea typeface="HG丸ｺﾞｼｯｸM-PRO" pitchFamily="50" charset="-128"/>
              </a:rPr>
              <a:t>(I-131:364keV)</a:t>
            </a:r>
          </a:p>
        </p:txBody>
      </p:sp>
      <p:sp>
        <p:nvSpPr>
          <p:cNvPr id="163920" name="正方形/長方形 2"/>
          <p:cNvSpPr>
            <a:spLocks noChangeArrowheads="1"/>
          </p:cNvSpPr>
          <p:nvPr/>
        </p:nvSpPr>
        <p:spPr bwMode="auto">
          <a:xfrm>
            <a:off x="6300192" y="3501008"/>
            <a:ext cx="26997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5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6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400" b="0" dirty="0" smtClean="0">
                <a:solidFill>
                  <a:schemeClr val="tx1"/>
                </a:solidFill>
                <a:latin typeface="Comic Sans MS" pitchFamily="66" charset="0"/>
              </a:rPr>
              <a:t>Thyroid gland phantom  from </a:t>
            </a:r>
            <a:r>
              <a:rPr lang="en-US" altLang="ja-JP" sz="1400" b="0" dirty="0">
                <a:solidFill>
                  <a:schemeClr val="tx1"/>
                </a:solidFill>
                <a:latin typeface="Comic Sans MS" pitchFamily="66" charset="0"/>
              </a:rPr>
              <a:t>one </a:t>
            </a:r>
            <a:r>
              <a:rPr lang="en-US" altLang="ja-JP" sz="1400" b="0" dirty="0" smtClean="0">
                <a:solidFill>
                  <a:schemeClr val="tx1"/>
                </a:solidFill>
                <a:latin typeface="Comic Sans MS" pitchFamily="66" charset="0"/>
              </a:rPr>
              <a:t>direction</a:t>
            </a:r>
            <a:r>
              <a:rPr lang="ja-JP" altLang="en-US" sz="1400" b="0" dirty="0" smtClean="0">
                <a:solidFill>
                  <a:schemeClr val="tx1"/>
                </a:solidFill>
                <a:latin typeface="Comic Sans MS" pitchFamily="66" charset="0"/>
              </a:rPr>
              <a:t>　</a:t>
            </a:r>
            <a:endParaRPr lang="en-US" altLang="ja-JP" sz="1400" b="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41" name="Picture 7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63318">
            <a:off x="7817284" y="6317829"/>
            <a:ext cx="315903" cy="513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7A5C"/>
                  </a:outerShdw>
                </a:effectLst>
              </a14:hiddenEffects>
            </a:ext>
          </a:extLst>
        </p:spPr>
      </p:pic>
      <p:grpSp>
        <p:nvGrpSpPr>
          <p:cNvPr id="34" name="Group 97"/>
          <p:cNvGrpSpPr>
            <a:grpSpLocks/>
          </p:cNvGrpSpPr>
          <p:nvPr/>
        </p:nvGrpSpPr>
        <p:grpSpPr bwMode="auto">
          <a:xfrm rot="16200000">
            <a:off x="7240555" y="5671613"/>
            <a:ext cx="350276" cy="1119085"/>
            <a:chOff x="4014" y="2296"/>
            <a:chExt cx="408" cy="1179"/>
          </a:xfrm>
        </p:grpSpPr>
        <p:sp>
          <p:nvSpPr>
            <p:cNvPr id="35" name="Oval 98"/>
            <p:cNvSpPr>
              <a:spLocks noChangeArrowheads="1"/>
            </p:cNvSpPr>
            <p:nvPr/>
          </p:nvSpPr>
          <p:spPr bwMode="auto">
            <a:xfrm>
              <a:off x="4059" y="2704"/>
              <a:ext cx="363" cy="317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1pPr>
              <a:lvl2pPr marL="742950" indent="-28575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2pPr>
              <a:lvl3pPr marL="11430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3pPr>
              <a:lvl4pPr marL="16002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4pPr>
              <a:lvl5pPr marL="20574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</a:endParaRPr>
            </a:p>
          </p:txBody>
        </p:sp>
        <p:sp>
          <p:nvSpPr>
            <p:cNvPr id="36" name="Oval 99"/>
            <p:cNvSpPr>
              <a:spLocks noChangeArrowheads="1"/>
            </p:cNvSpPr>
            <p:nvPr/>
          </p:nvSpPr>
          <p:spPr bwMode="auto">
            <a:xfrm>
              <a:off x="4014" y="2432"/>
              <a:ext cx="408" cy="907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1pPr>
              <a:lvl2pPr marL="742950" indent="-28575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2pPr>
              <a:lvl3pPr marL="11430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3pPr>
              <a:lvl4pPr marL="16002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4pPr>
              <a:lvl5pPr marL="20574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</a:endParaRPr>
            </a:p>
          </p:txBody>
        </p:sp>
        <p:sp>
          <p:nvSpPr>
            <p:cNvPr id="37" name="AutoShape 100"/>
            <p:cNvSpPr>
              <a:spLocks noChangeArrowheads="1"/>
            </p:cNvSpPr>
            <p:nvPr/>
          </p:nvSpPr>
          <p:spPr bwMode="auto">
            <a:xfrm>
              <a:off x="4032" y="3022"/>
              <a:ext cx="181" cy="172"/>
            </a:xfrm>
            <a:prstGeom prst="star5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</a:endParaRPr>
            </a:p>
          </p:txBody>
        </p:sp>
        <p:sp>
          <p:nvSpPr>
            <p:cNvPr id="38" name="Oval 101"/>
            <p:cNvSpPr>
              <a:spLocks noChangeArrowheads="1"/>
            </p:cNvSpPr>
            <p:nvPr/>
          </p:nvSpPr>
          <p:spPr bwMode="auto">
            <a:xfrm>
              <a:off x="4059" y="3294"/>
              <a:ext cx="182" cy="181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1pPr>
              <a:lvl2pPr marL="742950" indent="-28575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2pPr>
              <a:lvl3pPr marL="11430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3pPr>
              <a:lvl4pPr marL="16002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4pPr>
              <a:lvl5pPr marL="20574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</a:endParaRPr>
            </a:p>
          </p:txBody>
        </p:sp>
        <p:sp>
          <p:nvSpPr>
            <p:cNvPr id="39" name="Oval 102"/>
            <p:cNvSpPr>
              <a:spLocks noChangeArrowheads="1"/>
            </p:cNvSpPr>
            <p:nvPr/>
          </p:nvSpPr>
          <p:spPr bwMode="auto">
            <a:xfrm>
              <a:off x="4059" y="2296"/>
              <a:ext cx="182" cy="181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1pPr>
              <a:lvl2pPr marL="742950" indent="-28575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2pPr>
              <a:lvl3pPr marL="11430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3pPr>
              <a:lvl4pPr marL="16002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4pPr>
              <a:lvl5pPr marL="2057400" indent="-228600" eaLnBrk="0" hangingPunct="0"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200">
                  <a:solidFill>
                    <a:schemeClr val="tx1"/>
                  </a:solidFill>
                  <a:latin typeface="Arial" charset="0"/>
                  <a:ea typeface="HG丸ｺﾞｼｯｸM-PRO" pitchFamily="50" charset="-128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18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4867" name="Rectangle 113"/>
          <p:cNvSpPr>
            <a:spLocks noChangeArrowheads="1"/>
          </p:cNvSpPr>
          <p:nvPr/>
        </p:nvSpPr>
        <p:spPr bwMode="auto">
          <a:xfrm>
            <a:off x="-323850" y="-366713"/>
            <a:ext cx="1898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52" tIns="45671" rIns="91352" bIns="45671">
            <a:spAutoFit/>
          </a:bodyPr>
          <a:lstStyle>
            <a:lvl1pPr defTabSz="911225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defTabSz="911225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defTabSz="911225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defTabSz="911225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defTabSz="911225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defTabSz="9112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defTabSz="9112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defTabSz="9112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defTabSz="9112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008000"/>
              </a:buClr>
              <a:buSzPct val="75000"/>
              <a:buFontTx/>
              <a:buNone/>
            </a:pPr>
            <a:endParaRPr kumimoji="0" lang="ja-JP" altLang="ja-JP" sz="2000" b="1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64868" name="タイトル 1"/>
          <p:cNvSpPr>
            <a:spLocks noGrp="1"/>
          </p:cNvSpPr>
          <p:nvPr>
            <p:ph type="title" idx="4294967295"/>
          </p:nvPr>
        </p:nvSpPr>
        <p:spPr>
          <a:xfrm>
            <a:off x="939800" y="77788"/>
            <a:ext cx="8024813" cy="687387"/>
          </a:xfrm>
        </p:spPr>
        <p:txBody>
          <a:bodyPr/>
          <a:lstStyle/>
          <a:p>
            <a:pPr eaLnBrk="1" hangingPunct="1"/>
            <a:r>
              <a:rPr lang="en-US" altLang="ja-JP" sz="2800" smtClean="0">
                <a:solidFill>
                  <a:schemeClr val="bg1"/>
                </a:solidFill>
                <a:latin typeface="Comic Sans MS" pitchFamily="66" charset="0"/>
                <a:ea typeface="ＭＳ ゴシック" pitchFamily="49" charset="-128"/>
              </a:rPr>
              <a:t>Improvement from 1stMedicalETCC </a:t>
            </a:r>
            <a:endParaRPr lang="en-US" altLang="ja-JP" sz="280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34155" name="Rectangle 78"/>
          <p:cNvSpPr>
            <a:spLocks noChangeArrowheads="1"/>
          </p:cNvSpPr>
          <p:nvPr/>
        </p:nvSpPr>
        <p:spPr bwMode="auto">
          <a:xfrm>
            <a:off x="0" y="703263"/>
            <a:ext cx="3506788" cy="3714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en-US" altLang="ja-JP" sz="1800" dirty="0">
                <a:solidFill>
                  <a:srgbClr val="000000"/>
                </a:solidFill>
                <a:latin typeface="Comic Sans MS" pitchFamily="66" charset="0"/>
                <a:ea typeface="HGｺﾞｼｯｸE" pitchFamily="49" charset="-128"/>
              </a:rPr>
              <a:t>1</a:t>
            </a:r>
            <a:r>
              <a:rPr lang="en-US" altLang="ja-JP" sz="1800" baseline="30000" dirty="0">
                <a:solidFill>
                  <a:srgbClr val="000000"/>
                </a:solidFill>
                <a:latin typeface="Comic Sans MS" pitchFamily="66" charset="0"/>
                <a:ea typeface="HGｺﾞｼｯｸE" pitchFamily="49" charset="-128"/>
              </a:rPr>
              <a:t>st</a:t>
            </a:r>
            <a:r>
              <a:rPr lang="en-US" altLang="ja-JP" sz="1800" dirty="0">
                <a:solidFill>
                  <a:srgbClr val="000000"/>
                </a:solidFill>
                <a:latin typeface="Comic Sans MS" pitchFamily="66" charset="0"/>
                <a:ea typeface="HGｺﾞｼｯｸE" pitchFamily="49" charset="-128"/>
              </a:rPr>
              <a:t>  Medical 10cm-cube ETCC </a:t>
            </a:r>
          </a:p>
        </p:txBody>
      </p:sp>
      <p:sp>
        <p:nvSpPr>
          <p:cNvPr id="164870" name="正方形/長方形 3"/>
          <p:cNvSpPr>
            <a:spLocks noChangeArrowheads="1"/>
          </p:cNvSpPr>
          <p:nvPr/>
        </p:nvSpPr>
        <p:spPr bwMode="auto">
          <a:xfrm>
            <a:off x="303213" y="3830638"/>
            <a:ext cx="3632200" cy="17541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000000"/>
                </a:solidFill>
                <a:latin typeface="Comic Sans MS" pitchFamily="66" charset="0"/>
              </a:rPr>
              <a:t>Observation Time:</a:t>
            </a:r>
            <a:r>
              <a:rPr lang="ja-JP" altLang="en-US" sz="1800" b="1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en-US" altLang="ja-JP" sz="1800" b="1">
                <a:solidFill>
                  <a:srgbClr val="C00000"/>
                </a:solidFill>
                <a:latin typeface="Comic Sans MS" pitchFamily="66" charset="0"/>
              </a:rPr>
              <a:t>~3 hours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000000"/>
                </a:solidFill>
                <a:latin typeface="Comic Sans MS" pitchFamily="66" charset="0"/>
              </a:rPr>
              <a:t>Pos. Res.:</a:t>
            </a:r>
            <a:r>
              <a:rPr lang="ja-JP" altLang="en-US" sz="1800" b="1">
                <a:solidFill>
                  <a:srgbClr val="000000"/>
                </a:solidFill>
                <a:latin typeface="Comic Sans MS" pitchFamily="66" charset="0"/>
              </a:rPr>
              <a:t>　   </a:t>
            </a:r>
            <a:r>
              <a:rPr lang="en-US" altLang="ja-JP" sz="1800" b="1">
                <a:solidFill>
                  <a:srgbClr val="C00000"/>
                </a:solidFill>
                <a:latin typeface="Comic Sans MS" pitchFamily="66" charset="0"/>
              </a:rPr>
              <a:t>8-5mm(FWHM)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006600"/>
                </a:solidFill>
                <a:latin typeface="Comic Sans MS" pitchFamily="66" charset="0"/>
              </a:rPr>
              <a:t>   (8</a:t>
            </a:r>
            <a:r>
              <a:rPr lang="en-US" altLang="ja-JP" sz="1800" b="1" baseline="30000">
                <a:solidFill>
                  <a:srgbClr val="006600"/>
                </a:solidFill>
                <a:latin typeface="Comic Sans MS" pitchFamily="66" charset="0"/>
              </a:rPr>
              <a:t>o</a:t>
            </a:r>
            <a:r>
              <a:rPr lang="en-US" altLang="ja-JP" sz="1800" b="1">
                <a:solidFill>
                  <a:srgbClr val="006600"/>
                </a:solidFill>
                <a:latin typeface="Comic Sans MS" pitchFamily="66" charset="0"/>
              </a:rPr>
              <a:t> at 662keV GSO)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000000"/>
                </a:solidFill>
                <a:latin typeface="Comic Sans MS" pitchFamily="66" charset="0"/>
              </a:rPr>
              <a:t>Energy range:</a:t>
            </a:r>
            <a:r>
              <a:rPr lang="ja-JP" altLang="en-US" sz="1800" b="1">
                <a:solidFill>
                  <a:srgbClr val="000000"/>
                </a:solidFill>
                <a:latin typeface="Comic Sans MS" pitchFamily="66" charset="0"/>
              </a:rPr>
              <a:t>　</a:t>
            </a:r>
            <a:r>
              <a:rPr lang="en-US" altLang="ja-JP" sz="1800" b="1">
                <a:solidFill>
                  <a:srgbClr val="00664D"/>
                </a:solidFill>
                <a:latin typeface="Comic Sans MS" pitchFamily="66" charset="0"/>
              </a:rPr>
              <a:t>150keV-2MeV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000000"/>
                </a:solidFill>
                <a:latin typeface="Comic Sans MS" pitchFamily="66" charset="0"/>
              </a:rPr>
              <a:t>FoV</a:t>
            </a:r>
            <a:r>
              <a:rPr lang="ja-JP" altLang="en-US" sz="1800" b="1">
                <a:solidFill>
                  <a:srgbClr val="000000"/>
                </a:solidFill>
                <a:latin typeface="Comic Sans MS" pitchFamily="66" charset="0"/>
              </a:rPr>
              <a:t>：</a:t>
            </a:r>
            <a:r>
              <a:rPr lang="en-US" altLang="ja-JP" sz="1800" b="1">
                <a:solidFill>
                  <a:srgbClr val="00664D"/>
                </a:solidFill>
                <a:latin typeface="Comic Sans MS" pitchFamily="66" charset="0"/>
              </a:rPr>
              <a:t>2 0x20cm</a:t>
            </a:r>
            <a:r>
              <a:rPr lang="ja-JP" altLang="en-US" sz="1800" b="1">
                <a:solidFill>
                  <a:srgbClr val="00664D"/>
                </a:solidFill>
                <a:latin typeface="Comic Sans MS" pitchFamily="66" charset="0"/>
              </a:rPr>
              <a:t>＠</a:t>
            </a:r>
            <a:r>
              <a:rPr lang="en-US" altLang="ja-JP" sz="1800" b="1">
                <a:solidFill>
                  <a:srgbClr val="00664D"/>
                </a:solidFill>
                <a:latin typeface="Comic Sans MS" pitchFamily="66" charset="0"/>
              </a:rPr>
              <a:t>10cm</a:t>
            </a:r>
            <a:r>
              <a:rPr lang="ja-JP" altLang="en-US" sz="1800" b="1">
                <a:solidFill>
                  <a:srgbClr val="00664D"/>
                </a:solidFill>
                <a:latin typeface="Comic Sans MS" pitchFamily="66" charset="0"/>
              </a:rPr>
              <a:t> </a:t>
            </a:r>
            <a:r>
              <a:rPr lang="en-US" altLang="ja-JP" sz="1800" b="1">
                <a:solidFill>
                  <a:srgbClr val="00664D"/>
                </a:solidFill>
                <a:latin typeface="Comic Sans MS" pitchFamily="66" charset="0"/>
              </a:rPr>
              <a:t>front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>
                <a:solidFill>
                  <a:srgbClr val="C00000"/>
                </a:solidFill>
                <a:latin typeface="Comic Sans MS" pitchFamily="66" charset="0"/>
              </a:rPr>
              <a:t>Max. Trigger rate  &lt;30Hz</a:t>
            </a:r>
          </a:p>
        </p:txBody>
      </p:sp>
      <p:sp>
        <p:nvSpPr>
          <p:cNvPr id="54" name="テキスト ボックス 22"/>
          <p:cNvSpPr txBox="1">
            <a:spLocks noChangeArrowheads="1"/>
          </p:cNvSpPr>
          <p:nvPr/>
        </p:nvSpPr>
        <p:spPr bwMode="auto">
          <a:xfrm>
            <a:off x="6986588" y="5967413"/>
            <a:ext cx="33607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Wingdings" pitchFamily="2" charset="2"/>
              <a:buChar char="u"/>
              <a:defRPr kumimoji="1" sz="3200">
                <a:solidFill>
                  <a:srgbClr val="0070C0"/>
                </a:solidFill>
                <a:latin typeface="Calibri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Wingdings" pitchFamily="2" charset="2"/>
              <a:buChar char="p"/>
              <a:defRPr kumimoji="1"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Wingdings" pitchFamily="2" charset="2"/>
              <a:buChar char="Ø"/>
              <a:defRPr kumimoji="1"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ja-JP" sz="2000" kern="0" smtClean="0">
                <a:solidFill>
                  <a:srgbClr val="000000"/>
                </a:solidFill>
                <a:latin typeface="Comic Sans MS" pitchFamily="66" charset="0"/>
                <a:ea typeface="ＭＳ Ｐゴシック"/>
                <a:cs typeface="Arial" pitchFamily="34" charset="0"/>
              </a:rPr>
              <a:t/>
            </a:r>
            <a:br>
              <a:rPr lang="en-US" altLang="ja-JP" sz="2000" kern="0" smtClean="0">
                <a:solidFill>
                  <a:srgbClr val="000000"/>
                </a:solidFill>
                <a:latin typeface="Comic Sans MS" pitchFamily="66" charset="0"/>
                <a:ea typeface="ＭＳ Ｐゴシック"/>
                <a:cs typeface="Arial" pitchFamily="34" charset="0"/>
              </a:rPr>
            </a:br>
            <a:endParaRPr lang="ja-JP" altLang="en-US" sz="2000" kern="0" smtClean="0">
              <a:solidFill>
                <a:srgbClr val="000000"/>
              </a:solidFill>
              <a:latin typeface="Comic Sans MS" pitchFamily="66" charset="0"/>
              <a:ea typeface="ＭＳ Ｐゴシック"/>
              <a:cs typeface="Arial" pitchFamily="34" charset="0"/>
            </a:endParaRPr>
          </a:p>
        </p:txBody>
      </p:sp>
      <p:sp>
        <p:nvSpPr>
          <p:cNvPr id="164872" name="下矢印 1"/>
          <p:cNvSpPr>
            <a:spLocks noChangeArrowheads="1"/>
          </p:cNvSpPr>
          <p:nvPr/>
        </p:nvSpPr>
        <p:spPr bwMode="auto">
          <a:xfrm>
            <a:off x="1992313" y="5541963"/>
            <a:ext cx="333375" cy="488950"/>
          </a:xfrm>
          <a:prstGeom prst="downArrow">
            <a:avLst>
              <a:gd name="adj1" fmla="val 50000"/>
              <a:gd name="adj2" fmla="val 49935"/>
            </a:avLst>
          </a:prstGeom>
          <a:solidFill>
            <a:srgbClr val="FF0000"/>
          </a:solidFill>
          <a:ln w="9525" algn="ctr">
            <a:solidFill>
              <a:srgbClr val="003300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ja-JP" altLang="en-US">
              <a:latin typeface="Arial" pitchFamily="34" charset="0"/>
              <a:ea typeface="HG丸ｺﾞｼｯｸM-PRO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5400" y="6045200"/>
            <a:ext cx="4259263" cy="708025"/>
          </a:xfrm>
          <a:prstGeom prst="rect">
            <a:avLst/>
          </a:prstGeom>
          <a:solidFill>
            <a:schemeClr val="accent5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Comic Sans MS" pitchFamily="66" charset="0"/>
              </a:rPr>
              <a:t>Due to ~10% tracking efficiency </a:t>
            </a:r>
          </a:p>
          <a:p>
            <a:pPr>
              <a:defRPr/>
            </a:pPr>
            <a:r>
              <a:rPr lang="en-US" altLang="ja-JP" sz="2000" b="1" dirty="0">
                <a:solidFill>
                  <a:schemeClr val="tx2">
                    <a:lumMod val="85000"/>
                    <a:lumOff val="15000"/>
                  </a:schemeClr>
                </a:solidFill>
                <a:latin typeface="Comic Sans MS" pitchFamily="66" charset="0"/>
              </a:rPr>
              <a:t>&amp; slow Electronics </a:t>
            </a:r>
          </a:p>
        </p:txBody>
      </p:sp>
      <p:grpSp>
        <p:nvGrpSpPr>
          <p:cNvPr id="164874" name="グループ化 60"/>
          <p:cNvGrpSpPr>
            <a:grpSpLocks/>
          </p:cNvGrpSpPr>
          <p:nvPr/>
        </p:nvGrpSpPr>
        <p:grpSpPr bwMode="auto">
          <a:xfrm>
            <a:off x="4251325" y="747713"/>
            <a:ext cx="1630363" cy="1857375"/>
            <a:chOff x="5894456" y="814137"/>
            <a:chExt cx="3249544" cy="4071692"/>
          </a:xfrm>
        </p:grpSpPr>
        <p:pic>
          <p:nvPicPr>
            <p:cNvPr id="16490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4456" y="814137"/>
              <a:ext cx="3249544" cy="40716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64907" name="直線矢印コネクタ 62"/>
            <p:cNvCxnSpPr>
              <a:cxnSpLocks noChangeShapeType="1"/>
            </p:cNvCxnSpPr>
            <p:nvPr/>
          </p:nvCxnSpPr>
          <p:spPr bwMode="auto">
            <a:xfrm>
              <a:off x="6188206" y="3874146"/>
              <a:ext cx="2730200" cy="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" name="テキスト ボックス 63"/>
            <p:cNvSpPr txBox="1"/>
            <p:nvPr/>
          </p:nvSpPr>
          <p:spPr>
            <a:xfrm>
              <a:off x="7198070" y="3873125"/>
              <a:ext cx="1215019" cy="68905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1600" kern="0" dirty="0">
                  <a:solidFill>
                    <a:prstClr val="black"/>
                  </a:solidFill>
                  <a:latin typeface="Comic Sans MS"/>
                  <a:ea typeface="HG丸ｺﾞｼｯｸM-PRO"/>
                </a:rPr>
                <a:t>~1 m</a:t>
              </a:r>
              <a:endParaRPr kumimoji="0" lang="ja-JP" altLang="en-US" sz="1600" kern="0" dirty="0">
                <a:solidFill>
                  <a:prstClr val="black"/>
                </a:solidFill>
                <a:latin typeface="Comic Sans MS"/>
                <a:ea typeface="HG丸ｺﾞｼｯｸM-PRO"/>
              </a:endParaRPr>
            </a:p>
          </p:txBody>
        </p:sp>
      </p:grpSp>
      <p:grpSp>
        <p:nvGrpSpPr>
          <p:cNvPr id="164875" name="グループ化 5"/>
          <p:cNvGrpSpPr>
            <a:grpSpLocks/>
          </p:cNvGrpSpPr>
          <p:nvPr/>
        </p:nvGrpSpPr>
        <p:grpSpPr bwMode="auto">
          <a:xfrm>
            <a:off x="6156176" y="1052736"/>
            <a:ext cx="1752600" cy="1343025"/>
            <a:chOff x="1439991" y="5052768"/>
            <a:chExt cx="1653417" cy="1287909"/>
          </a:xfrm>
        </p:grpSpPr>
        <p:sp>
          <p:nvSpPr>
            <p:cNvPr id="67" name="正方形/長方形 66"/>
            <p:cNvSpPr/>
            <p:nvPr/>
          </p:nvSpPr>
          <p:spPr>
            <a:xfrm>
              <a:off x="1513377" y="5914419"/>
              <a:ext cx="1443745" cy="103520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>
                <a:solidFill>
                  <a:prstClr val="black"/>
                </a:solidFill>
              </a:endParaRPr>
            </a:p>
          </p:txBody>
        </p:sp>
        <p:sp>
          <p:nvSpPr>
            <p:cNvPr id="68" name="正方形/長方形 67"/>
            <p:cNvSpPr/>
            <p:nvPr/>
          </p:nvSpPr>
          <p:spPr>
            <a:xfrm rot="5400000">
              <a:off x="2166706" y="5668075"/>
              <a:ext cx="141579" cy="9570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 dirty="0">
                <a:solidFill>
                  <a:prstClr val="black"/>
                </a:solidFill>
              </a:endParaRPr>
            </a:p>
          </p:txBody>
        </p:sp>
        <p:sp>
          <p:nvSpPr>
            <p:cNvPr id="164897" name="テキスト ボックス 15"/>
            <p:cNvSpPr txBox="1">
              <a:spLocks noChangeArrowheads="1"/>
            </p:cNvSpPr>
            <p:nvPr/>
          </p:nvSpPr>
          <p:spPr bwMode="auto">
            <a:xfrm>
              <a:off x="1962152" y="5991225"/>
              <a:ext cx="629078" cy="349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100">
                  <a:solidFill>
                    <a:srgbClr val="000000"/>
                  </a:solidFill>
                  <a:latin typeface="Comic Sans MS" pitchFamily="66" charset="0"/>
                  <a:ea typeface="HG丸ｺﾞｼｯｸM-PRO" pitchFamily="50" charset="-128"/>
                  <a:cs typeface="Arial" pitchFamily="34" charset="0"/>
                </a:rPr>
                <a:t>GSO</a:t>
              </a:r>
              <a:endParaRPr lang="ja-JP" altLang="en-US" sz="110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  <a:cs typeface="Arial" pitchFamily="34" charset="0"/>
              </a:endParaRPr>
            </a:p>
          </p:txBody>
        </p:sp>
        <p:sp>
          <p:nvSpPr>
            <p:cNvPr id="164898" name="テキスト ボックス 51"/>
            <p:cNvSpPr txBox="1">
              <a:spLocks noChangeArrowheads="1"/>
            </p:cNvSpPr>
            <p:nvPr/>
          </p:nvSpPr>
          <p:spPr bwMode="auto">
            <a:xfrm rot="-5400000">
              <a:off x="2597938" y="5492589"/>
              <a:ext cx="655652" cy="33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100">
                  <a:solidFill>
                    <a:srgbClr val="000000"/>
                  </a:solidFill>
                  <a:latin typeface="Comic Sans MS" pitchFamily="66" charset="0"/>
                  <a:ea typeface="HG丸ｺﾞｼｯｸM-PRO" pitchFamily="50" charset="-128"/>
                  <a:cs typeface="Arial" pitchFamily="34" charset="0"/>
                </a:rPr>
                <a:t>GSO</a:t>
              </a:r>
              <a:endParaRPr lang="ja-JP" altLang="en-US" sz="110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  <a:cs typeface="Arial" pitchFamily="34" charset="0"/>
              </a:endParaRPr>
            </a:p>
          </p:txBody>
        </p:sp>
        <p:grpSp>
          <p:nvGrpSpPr>
            <p:cNvPr id="164899" name="グループ化 3"/>
            <p:cNvGrpSpPr>
              <a:grpSpLocks/>
            </p:cNvGrpSpPr>
            <p:nvPr/>
          </p:nvGrpSpPr>
          <p:grpSpPr bwMode="auto">
            <a:xfrm>
              <a:off x="1439991" y="5052768"/>
              <a:ext cx="1485771" cy="969691"/>
              <a:chOff x="1492684" y="4123975"/>
              <a:chExt cx="1485771" cy="969691"/>
            </a:xfrm>
          </p:grpSpPr>
          <p:sp>
            <p:nvSpPr>
              <p:cNvPr id="73" name="角丸四角形 72"/>
              <p:cNvSpPr/>
              <p:nvPr/>
            </p:nvSpPr>
            <p:spPr>
              <a:xfrm>
                <a:off x="1747286" y="4123975"/>
                <a:ext cx="1090297" cy="881442"/>
              </a:xfrm>
              <a:prstGeom prst="roundRect">
                <a:avLst>
                  <a:gd name="adj" fmla="val 0"/>
                </a:avLst>
              </a:prstGeom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</a:rPr>
                  <a:t>TPC</a:t>
                </a: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1613995" y="4553278"/>
                <a:ext cx="125804" cy="43387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1100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2851063" y="4548711"/>
                <a:ext cx="127301" cy="43539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11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4903" name="テキスト ボックス 50"/>
              <p:cNvSpPr txBox="1">
                <a:spLocks noChangeArrowheads="1"/>
              </p:cNvSpPr>
              <p:nvPr/>
            </p:nvSpPr>
            <p:spPr bwMode="auto">
              <a:xfrm rot="-5400000">
                <a:off x="1332503" y="4598195"/>
                <a:ext cx="655652" cy="3352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100">
                    <a:solidFill>
                      <a:srgbClr val="000000"/>
                    </a:solidFill>
                    <a:latin typeface="Comic Sans MS" pitchFamily="66" charset="0"/>
                    <a:ea typeface="HG丸ｺﾞｼｯｸM-PRO" pitchFamily="50" charset="-128"/>
                    <a:cs typeface="Arial" pitchFamily="34" charset="0"/>
                  </a:rPr>
                  <a:t>GSO</a:t>
                </a:r>
                <a:endParaRPr lang="ja-JP" altLang="en-US" sz="1100">
                  <a:solidFill>
                    <a:srgbClr val="000000"/>
                  </a:solidFill>
                  <a:latin typeface="Comic Sans MS" pitchFamily="66" charset="0"/>
                  <a:ea typeface="HG丸ｺﾞｼｯｸM-PRO" pitchFamily="50" charset="-128"/>
                  <a:cs typeface="Arial" pitchFamily="34" charset="0"/>
                </a:endParaRPr>
              </a:p>
            </p:txBody>
          </p:sp>
          <p:cxnSp>
            <p:nvCxnSpPr>
              <p:cNvPr id="77" name="直線矢印コネクタ 76"/>
              <p:cNvCxnSpPr/>
              <p:nvPr/>
            </p:nvCxnSpPr>
            <p:spPr>
              <a:xfrm>
                <a:off x="1799705" y="4918642"/>
                <a:ext cx="976475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905" name="テキスト ボックス 23"/>
              <p:cNvSpPr txBox="1">
                <a:spLocks noChangeArrowheads="1"/>
              </p:cNvSpPr>
              <p:nvPr/>
            </p:nvSpPr>
            <p:spPr bwMode="auto">
              <a:xfrm>
                <a:off x="2036524" y="4710942"/>
                <a:ext cx="690712" cy="349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100">
                    <a:solidFill>
                      <a:srgbClr val="FF0000"/>
                    </a:solidFill>
                    <a:latin typeface="Comic Sans MS" pitchFamily="66" charset="0"/>
                    <a:ea typeface="HG丸ｺﾞｼｯｸM-PRO" pitchFamily="50" charset="-128"/>
                    <a:cs typeface="Arial" pitchFamily="34" charset="0"/>
                  </a:rPr>
                  <a:t>30cm</a:t>
                </a:r>
                <a:endParaRPr lang="ja-JP" altLang="en-US" sz="1100">
                  <a:solidFill>
                    <a:srgbClr val="FF0000"/>
                  </a:solidFill>
                  <a:latin typeface="Comic Sans MS" pitchFamily="66" charset="0"/>
                  <a:ea typeface="HG丸ｺﾞｼｯｸM-PRO" pitchFamily="50" charset="-128"/>
                  <a:cs typeface="Arial" pitchFamily="34" charset="0"/>
                </a:endParaRPr>
              </a:p>
            </p:txBody>
          </p:sp>
        </p:grpSp>
      </p:grpSp>
      <p:cxnSp>
        <p:nvCxnSpPr>
          <p:cNvPr id="164876" name="直線矢印コネクタ 6"/>
          <p:cNvCxnSpPr>
            <a:cxnSpLocks noChangeShapeType="1"/>
          </p:cNvCxnSpPr>
          <p:nvPr/>
        </p:nvCxnSpPr>
        <p:spPr bwMode="auto">
          <a:xfrm flipH="1" flipV="1">
            <a:off x="5580063" y="1354138"/>
            <a:ext cx="1287462" cy="288925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164877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213" y="4681538"/>
            <a:ext cx="2363787" cy="221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</p:pic>
      <p:grpSp>
        <p:nvGrpSpPr>
          <p:cNvPr id="164878" name="Group 21"/>
          <p:cNvGrpSpPr>
            <a:grpSpLocks/>
          </p:cNvGrpSpPr>
          <p:nvPr/>
        </p:nvGrpSpPr>
        <p:grpSpPr bwMode="auto">
          <a:xfrm>
            <a:off x="6226175" y="3441700"/>
            <a:ext cx="1736725" cy="1493838"/>
            <a:chOff x="3120" y="1968"/>
            <a:chExt cx="2352" cy="2268"/>
          </a:xfrm>
        </p:grpSpPr>
        <p:pic>
          <p:nvPicPr>
            <p:cNvPr id="164892" name="Picture 22" descr="track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1968"/>
              <a:ext cx="2352" cy="2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" name="Rectangle 23"/>
            <p:cNvSpPr>
              <a:spLocks noChangeArrowheads="1"/>
            </p:cNvSpPr>
            <p:nvPr/>
          </p:nvSpPr>
          <p:spPr bwMode="auto">
            <a:xfrm>
              <a:off x="4464" y="2209"/>
              <a:ext cx="716" cy="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0" lang="en-US" altLang="ja-JP" sz="9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/>
                  <a:cs typeface="Arial"/>
                </a:rPr>
                <a:t>proton</a:t>
              </a:r>
            </a:p>
          </p:txBody>
        </p:sp>
        <p:sp>
          <p:nvSpPr>
            <p:cNvPr id="164894" name="Rectangle 24"/>
            <p:cNvSpPr>
              <a:spLocks noChangeArrowheads="1"/>
            </p:cNvSpPr>
            <p:nvPr/>
          </p:nvSpPr>
          <p:spPr bwMode="auto">
            <a:xfrm>
              <a:off x="4606" y="3412"/>
              <a:ext cx="818" cy="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ja-JP" sz="9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electron</a:t>
              </a:r>
            </a:p>
          </p:txBody>
        </p:sp>
      </p:grpSp>
      <p:grpSp>
        <p:nvGrpSpPr>
          <p:cNvPr id="164879" name="グループ化 8"/>
          <p:cNvGrpSpPr>
            <a:grpSpLocks/>
          </p:cNvGrpSpPr>
          <p:nvPr/>
        </p:nvGrpSpPr>
        <p:grpSpPr bwMode="auto">
          <a:xfrm>
            <a:off x="8158163" y="4381500"/>
            <a:ext cx="920750" cy="868363"/>
            <a:chOff x="7399578" y="3303061"/>
            <a:chExt cx="1599663" cy="1305452"/>
          </a:xfrm>
        </p:grpSpPr>
        <p:sp>
          <p:nvSpPr>
            <p:cNvPr id="164890" name="正方形/長方形 7"/>
            <p:cNvSpPr>
              <a:spLocks noChangeArrowheads="1"/>
            </p:cNvSpPr>
            <p:nvPr/>
          </p:nvSpPr>
          <p:spPr bwMode="auto">
            <a:xfrm>
              <a:off x="7416863" y="3352964"/>
              <a:ext cx="1566103" cy="1227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kumimoji="0" lang="ja-JP" altLang="en-US">
                <a:latin typeface="Arial" pitchFamily="34" charset="0"/>
                <a:ea typeface="HG丸ｺﾞｼｯｸM-PRO" pitchFamily="50" charset="-128"/>
              </a:endParaRPr>
            </a:p>
          </p:txBody>
        </p:sp>
        <p:pic>
          <p:nvPicPr>
            <p:cNvPr id="164891" name="Picture 6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9578" y="3303061"/>
              <a:ext cx="1599663" cy="1305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7A5C"/>
                    </a:outerShdw>
                  </a:effectLst>
                </a14:hiddenEffects>
              </a:ext>
            </a:extLst>
          </p:spPr>
        </p:pic>
      </p:grpSp>
      <p:sp>
        <p:nvSpPr>
          <p:cNvPr id="164880" name="テキスト ボックス 40"/>
          <p:cNvSpPr txBox="1">
            <a:spLocks noChangeArrowheads="1"/>
          </p:cNvSpPr>
          <p:nvPr/>
        </p:nvSpPr>
        <p:spPr bwMode="auto">
          <a:xfrm>
            <a:off x="4564063" y="2578100"/>
            <a:ext cx="4398962" cy="92392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Char char="u"/>
            </a:pPr>
            <a:r>
              <a:rPr lang="en-US" altLang="ja-JP" sz="180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  <a:cs typeface="Arial" pitchFamily="34" charset="0"/>
              </a:rPr>
              <a:t>Tacking. Eff.  -&gt; 100%   in SMILE-II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u"/>
            </a:pPr>
            <a:r>
              <a:rPr lang="en-US" altLang="ja-JP" sz="180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  <a:cs typeface="Arial" pitchFamily="34" charset="0"/>
              </a:rPr>
              <a:t>Fast electronics    x 100 and more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u"/>
            </a:pPr>
            <a:r>
              <a:rPr lang="en-US" altLang="ja-JP" sz="180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  <a:cs typeface="Arial" pitchFamily="34" charset="0"/>
              </a:rPr>
              <a:t>Good Angular resolution -&gt;5</a:t>
            </a:r>
            <a:r>
              <a:rPr lang="en-US" altLang="ja-JP" sz="1800" baseline="3000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  <a:cs typeface="Arial" pitchFamily="34" charset="0"/>
              </a:rPr>
              <a:t>o</a:t>
            </a:r>
            <a:r>
              <a:rPr lang="en-US" altLang="ja-JP" sz="1800">
                <a:solidFill>
                  <a:srgbClr val="000000"/>
                </a:solidFill>
                <a:latin typeface="Comic Sans MS" pitchFamily="66" charset="0"/>
                <a:ea typeface="HG丸ｺﾞｼｯｸM-PRO" pitchFamily="50" charset="-128"/>
                <a:cs typeface="Arial" pitchFamily="34" charset="0"/>
              </a:rPr>
              <a:t>   GSO</a:t>
            </a:r>
          </a:p>
        </p:txBody>
      </p:sp>
      <p:pic>
        <p:nvPicPr>
          <p:cNvPr id="164881" name="Picture 6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338" y="4816475"/>
            <a:ext cx="2017712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82" name="正方形/長方形 9"/>
          <p:cNvSpPr>
            <a:spLocks noChangeArrowheads="1"/>
          </p:cNvSpPr>
          <p:nvPr/>
        </p:nvSpPr>
        <p:spPr bwMode="auto">
          <a:xfrm>
            <a:off x="5992813" y="703263"/>
            <a:ext cx="22685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latin typeface="Comic Sans MS" pitchFamily="66" charset="0"/>
                <a:ea typeface="HGｺﾞｼｯｸE" pitchFamily="49" charset="-128"/>
              </a:rPr>
              <a:t>SMILE-II (2013)</a:t>
            </a:r>
            <a:endParaRPr lang="ja-JP" altLang="en-US" sz="2000">
              <a:latin typeface="Arial" pitchFamily="34" charset="0"/>
            </a:endParaRPr>
          </a:p>
        </p:txBody>
      </p:sp>
      <p:sp>
        <p:nvSpPr>
          <p:cNvPr id="164883" name="正方形/長方形 3"/>
          <p:cNvSpPr>
            <a:spLocks noChangeArrowheads="1"/>
          </p:cNvSpPr>
          <p:nvPr/>
        </p:nvSpPr>
        <p:spPr bwMode="auto">
          <a:xfrm>
            <a:off x="6588224" y="1052736"/>
            <a:ext cx="2473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b="1" dirty="0">
                <a:solidFill>
                  <a:srgbClr val="3333FF"/>
                </a:solidFill>
                <a:latin typeface="Comic Sans MS" pitchFamily="66" charset="0"/>
                <a:ea typeface="HGｺﾞｼｯｸE" pitchFamily="49" charset="-128"/>
              </a:rPr>
              <a:t>30cm –cube-ETCC</a:t>
            </a:r>
            <a:endParaRPr lang="ja-JP" altLang="en-US" sz="1800" b="1" dirty="0">
              <a:solidFill>
                <a:srgbClr val="3333FF"/>
              </a:solidFill>
              <a:latin typeface="Arial" pitchFamily="34" charset="0"/>
            </a:endParaRPr>
          </a:p>
        </p:txBody>
      </p:sp>
      <p:sp>
        <p:nvSpPr>
          <p:cNvPr id="164884" name="右矢印 10"/>
          <p:cNvSpPr>
            <a:spLocks noChangeArrowheads="1"/>
          </p:cNvSpPr>
          <p:nvPr/>
        </p:nvSpPr>
        <p:spPr bwMode="auto">
          <a:xfrm rot="2680130">
            <a:off x="7578725" y="4940300"/>
            <a:ext cx="412750" cy="234950"/>
          </a:xfrm>
          <a:prstGeom prst="rightArrow">
            <a:avLst>
              <a:gd name="adj1" fmla="val 50000"/>
              <a:gd name="adj2" fmla="val 50352"/>
            </a:avLst>
          </a:prstGeom>
          <a:solidFill>
            <a:srgbClr val="C00000"/>
          </a:solidFill>
          <a:ln w="9525" algn="ctr">
            <a:solidFill>
              <a:srgbClr val="003300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ja-JP" altLang="en-US">
              <a:latin typeface="Arial" pitchFamily="34" charset="0"/>
              <a:ea typeface="HG丸ｺﾞｼｯｸM-PRO" pitchFamily="50" charset="-128"/>
            </a:endParaRPr>
          </a:p>
        </p:txBody>
      </p:sp>
      <p:sp>
        <p:nvSpPr>
          <p:cNvPr id="164885" name="正方形/長方形 11"/>
          <p:cNvSpPr>
            <a:spLocks noChangeArrowheads="1"/>
          </p:cNvSpPr>
          <p:nvPr/>
        </p:nvSpPr>
        <p:spPr bwMode="auto">
          <a:xfrm>
            <a:off x="5195888" y="4014788"/>
            <a:ext cx="984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000000"/>
                </a:solidFill>
                <a:latin typeface="Comic Sans MS" pitchFamily="66" charset="0"/>
                <a:ea typeface="HGｺﾞｼｯｸE" pitchFamily="49" charset="-128"/>
              </a:rPr>
              <a:t>SMILE-I</a:t>
            </a:r>
            <a:endParaRPr lang="ja-JP" altLang="en-US" sz="1400" b="1">
              <a:latin typeface="Arial" pitchFamily="34" charset="0"/>
            </a:endParaRPr>
          </a:p>
        </p:txBody>
      </p:sp>
      <p:pic>
        <p:nvPicPr>
          <p:cNvPr id="164887" name="Picture 6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936625"/>
            <a:ext cx="2106613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7A5C"/>
                  </a:outerShdw>
                </a:effectLst>
              </a14:hiddenEffects>
            </a:ext>
          </a:extLst>
        </p:spPr>
      </p:pic>
      <p:sp>
        <p:nvSpPr>
          <p:cNvPr id="164888" name="右矢印 118"/>
          <p:cNvSpPr>
            <a:spLocks noChangeArrowheads="1"/>
          </p:cNvSpPr>
          <p:nvPr/>
        </p:nvSpPr>
        <p:spPr bwMode="auto">
          <a:xfrm>
            <a:off x="2119313" y="2401888"/>
            <a:ext cx="411162" cy="236537"/>
          </a:xfrm>
          <a:prstGeom prst="rightArrow">
            <a:avLst>
              <a:gd name="adj1" fmla="val 50000"/>
              <a:gd name="adj2" fmla="val 49822"/>
            </a:avLst>
          </a:prstGeom>
          <a:solidFill>
            <a:srgbClr val="C00000"/>
          </a:solidFill>
          <a:ln w="9525" algn="ctr">
            <a:solidFill>
              <a:srgbClr val="003300"/>
            </a:solidFill>
            <a:round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ja-JP" altLang="en-US">
              <a:latin typeface="Arial" pitchFamily="34" charset="0"/>
              <a:ea typeface="HG丸ｺﾞｼｯｸM-PRO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2530475" y="1484784"/>
            <a:ext cx="1660087" cy="2239491"/>
            <a:chOff x="2530475" y="1484784"/>
            <a:chExt cx="1660087" cy="2239491"/>
          </a:xfrm>
        </p:grpSpPr>
        <p:pic>
          <p:nvPicPr>
            <p:cNvPr id="164886" name="Picture 6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0475" y="2060848"/>
              <a:ext cx="1660087" cy="1663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7A5C"/>
                    </a:outerShdw>
                  </a:effectLst>
                </a14:hiddenEffects>
              </a:ext>
            </a:extLst>
          </p:spPr>
        </p:pic>
        <p:sp>
          <p:nvSpPr>
            <p:cNvPr id="164889" name="正方形/長方形 12"/>
            <p:cNvSpPr>
              <a:spLocks noChangeArrowheads="1"/>
            </p:cNvSpPr>
            <p:nvPr/>
          </p:nvSpPr>
          <p:spPr bwMode="auto">
            <a:xfrm>
              <a:off x="2627784" y="1484784"/>
              <a:ext cx="1444625" cy="58477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600" dirty="0">
                  <a:solidFill>
                    <a:srgbClr val="000000"/>
                  </a:solidFill>
                  <a:latin typeface="Comic Sans MS" pitchFamily="66" charset="0"/>
                  <a:ea typeface="HGｺﾞｼｯｸE" pitchFamily="49" charset="-128"/>
                </a:rPr>
                <a:t>New Med. ETCC Head</a:t>
              </a:r>
              <a:endParaRPr lang="ja-JP" altLang="en-US" sz="1600" dirty="0"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6"/>
          <p:cNvSpPr>
            <a:spLocks noChangeArrowheads="1"/>
          </p:cNvSpPr>
          <p:nvPr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180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1522" name="Rectangle 2"/>
          <p:cNvSpPr>
            <a:spLocks noChangeArrowheads="1"/>
          </p:cNvSpPr>
          <p:nvPr/>
        </p:nvSpPr>
        <p:spPr bwMode="auto">
          <a:xfrm>
            <a:off x="-95250" y="1377396"/>
            <a:ext cx="9144000" cy="418794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/>
          <a:p>
            <a:pPr marL="800100" lvl="1" indent="-342900">
              <a:spcBef>
                <a:spcPct val="50000"/>
              </a:spcBef>
              <a:buClr>
                <a:srgbClr val="000000"/>
              </a:buClr>
              <a:buSzPct val="75000"/>
              <a:buFontTx/>
              <a:buBlip>
                <a:blip r:embed="rId2"/>
              </a:buBlip>
              <a:defRPr/>
            </a:pPr>
            <a:r>
              <a:rPr kumimoji="0" lang="en-US" altLang="ja-JP" sz="2800" dirty="0">
                <a:latin typeface="Comic Sans MS" panose="030F0702030302020204" pitchFamily="66" charset="0"/>
              </a:rPr>
              <a:t>New Tracers  using  new RI with its decay time similar to biological decay time;                    </a:t>
            </a:r>
            <a:r>
              <a:rPr kumimoji="0" lang="en-US" altLang="ja-JP" sz="28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kumimoji="0" lang="en-US" altLang="ja-JP" sz="2800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isualizations </a:t>
            </a:r>
            <a:r>
              <a:rPr kumimoji="0" lang="en-US" altLang="ja-JP" sz="28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of immunity and enzyme :                           (FDG for visualization of metabolism)   </a:t>
            </a:r>
            <a:r>
              <a:rPr kumimoji="0" lang="en-US" altLang="ja-JP" sz="2800" dirty="0">
                <a:solidFill>
                  <a:srgbClr val="660033"/>
                </a:solidFill>
                <a:latin typeface="Comic Sans MS" panose="030F0702030302020204" pitchFamily="66" charset="0"/>
              </a:rPr>
              <a:t>        </a:t>
            </a:r>
          </a:p>
          <a:p>
            <a:pPr marL="800100" lvl="1" indent="-342900">
              <a:spcBef>
                <a:spcPct val="50000"/>
              </a:spcBef>
              <a:buClr>
                <a:srgbClr val="000000"/>
              </a:buClr>
              <a:buSzPct val="75000"/>
              <a:buFontTx/>
              <a:buBlip>
                <a:blip r:embed="rId2"/>
              </a:buBlip>
              <a:defRPr/>
            </a:pPr>
            <a:r>
              <a:rPr kumimoji="0" lang="en-US" altLang="ja-JP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Multi RI Tracer Image  </a:t>
            </a:r>
            <a:r>
              <a:rPr kumimoji="0" lang="en-US" altLang="ja-JP" sz="2800" kern="0" baseline="30000" dirty="0">
                <a:solidFill>
                  <a:srgbClr val="FF0000"/>
                </a:solidFill>
                <a:latin typeface="Comic Sans MS" panose="030F0702030302020204" pitchFamily="66" charset="0"/>
                <a:ea typeface="ＭＳ Ｐゴシック"/>
              </a:rPr>
              <a:t>99m</a:t>
            </a:r>
            <a:r>
              <a:rPr kumimoji="0" lang="en-US" altLang="ja-JP" sz="2800" kern="0" dirty="0">
                <a:solidFill>
                  <a:srgbClr val="FF0000"/>
                </a:solidFill>
                <a:latin typeface="Comic Sans MS" panose="030F0702030302020204" pitchFamily="66" charset="0"/>
                <a:ea typeface="ＭＳ Ｐゴシック"/>
              </a:rPr>
              <a:t>Tc +</a:t>
            </a:r>
            <a:r>
              <a:rPr kumimoji="0" lang="en-US" altLang="ja-JP" sz="2800" kern="0" baseline="30000" dirty="0">
                <a:solidFill>
                  <a:srgbClr val="FF0000"/>
                </a:solidFill>
                <a:latin typeface="Comic Sans MS" panose="030F0702030302020204" pitchFamily="66" charset="0"/>
                <a:ea typeface="ＭＳ Ｐゴシック"/>
              </a:rPr>
              <a:t>18</a:t>
            </a:r>
            <a:r>
              <a:rPr kumimoji="0" lang="en-US" altLang="ja-JP" sz="2800" kern="0" dirty="0">
                <a:solidFill>
                  <a:srgbClr val="FF0000"/>
                </a:solidFill>
                <a:latin typeface="Comic Sans MS" panose="030F0702030302020204" pitchFamily="66" charset="0"/>
                <a:ea typeface="ＭＳ Ｐゴシック"/>
              </a:rPr>
              <a:t>F</a:t>
            </a:r>
            <a:endParaRPr kumimoji="0" lang="en-US" altLang="ja-JP" sz="2800" dirty="0">
              <a:solidFill>
                <a:srgbClr val="FF3300"/>
              </a:solidFill>
              <a:latin typeface="Comic Sans MS" panose="030F0702030302020204" pitchFamily="66" charset="0"/>
              <a:ea typeface="HG創英角ｺﾞｼｯｸUB" pitchFamily="49" charset="-128"/>
            </a:endParaRPr>
          </a:p>
          <a:p>
            <a:pPr marL="800100" lvl="1" indent="-342900">
              <a:spcBef>
                <a:spcPct val="50000"/>
              </a:spcBef>
              <a:buClr>
                <a:srgbClr val="000000"/>
              </a:buClr>
              <a:buSzPct val="75000"/>
              <a:buFontTx/>
              <a:buBlip>
                <a:blip r:embed="rId2"/>
              </a:buBlip>
              <a:defRPr/>
            </a:pPr>
            <a:r>
              <a:rPr kumimoji="0" lang="en-US" altLang="ja-JP" sz="2800" dirty="0">
                <a:solidFill>
                  <a:srgbClr val="00CC99">
                    <a:lumMod val="50000"/>
                  </a:srgbClr>
                </a:solidFill>
                <a:latin typeface="Comic Sans MS" panose="030F0702030302020204" pitchFamily="66" charset="0"/>
                <a:ea typeface="HG創英角ｺﾞｼｯｸUB" pitchFamily="49" charset="-128"/>
              </a:rPr>
              <a:t>3D imaging from one directional observation for operation </a:t>
            </a:r>
            <a:r>
              <a:rPr kumimoji="0" lang="en-US" altLang="ja-JP" sz="2800" dirty="0" smtClean="0">
                <a:solidFill>
                  <a:srgbClr val="00CC99">
                    <a:lumMod val="50000"/>
                  </a:srgbClr>
                </a:solidFill>
                <a:latin typeface="Comic Sans MS" panose="030F0702030302020204" pitchFamily="66" charset="0"/>
                <a:ea typeface="HG創英角ｺﾞｼｯｸUB" pitchFamily="49" charset="-128"/>
              </a:rPr>
              <a:t>supporting</a:t>
            </a:r>
            <a:r>
              <a:rPr kumimoji="0" lang="en-US" altLang="ja-JP" sz="2800" dirty="0" smtClean="0">
                <a:solidFill>
                  <a:srgbClr val="00CC99">
                    <a:lumMod val="50000"/>
                  </a:srgb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 </a:t>
            </a:r>
            <a:endParaRPr kumimoji="0" lang="en-US" altLang="ja-JP" sz="2800" dirty="0">
              <a:solidFill>
                <a:srgbClr val="00CC99">
                  <a:lumMod val="50000"/>
                </a:srgb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anose="030F0702030302020204" pitchFamily="66" charset="0"/>
            </a:endParaRPr>
          </a:p>
          <a:p>
            <a:pPr marL="800100" lvl="1" indent="-342900">
              <a:spcBef>
                <a:spcPct val="50000"/>
              </a:spcBef>
              <a:buClr>
                <a:srgbClr val="000000"/>
              </a:buClr>
              <a:buSzPct val="75000"/>
              <a:buFontTx/>
              <a:buBlip>
                <a:blip r:embed="rId2"/>
              </a:buBlip>
              <a:defRPr/>
            </a:pPr>
            <a:r>
              <a:rPr kumimoji="0" lang="en-US" altLang="ja-JP" sz="2800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Imaging for beam therapy (proton, ion, </a:t>
            </a:r>
            <a:r>
              <a:rPr kumimoji="0" lang="en-US" altLang="ja-JP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neutron)</a:t>
            </a:r>
            <a:r>
              <a:rPr kumimoji="0" lang="ja-JP" alt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18" charset="2"/>
              </a:rPr>
              <a:t>　　　　　　</a:t>
            </a:r>
            <a:r>
              <a:rPr kumimoji="0" lang="ja-JP" altLang="en-US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　　 　　                   </a:t>
            </a:r>
            <a:endParaRPr kumimoji="0" lang="ja-JP" altLang="en-US" sz="2400" b="1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5892" name="Text Box 3"/>
          <p:cNvSpPr txBox="1">
            <a:spLocks noChangeArrowheads="1"/>
          </p:cNvSpPr>
          <p:nvPr/>
        </p:nvSpPr>
        <p:spPr bwMode="auto">
          <a:xfrm>
            <a:off x="323850" y="-1"/>
            <a:ext cx="8305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b="1" dirty="0">
                <a:solidFill>
                  <a:srgbClr val="336600"/>
                </a:solidFill>
              </a:rPr>
              <a:t>　</a:t>
            </a:r>
            <a:r>
              <a:rPr lang="en-US" altLang="ja-JP" sz="2800" dirty="0">
                <a:solidFill>
                  <a:srgbClr val="FFFFFF"/>
                </a:solidFill>
                <a:latin typeface="Comic Sans MS" pitchFamily="66" charset="0"/>
              </a:rPr>
              <a:t>Features of </a:t>
            </a:r>
            <a:r>
              <a:rPr lang="en-US" altLang="ja-JP" sz="2800" dirty="0">
                <a:solidFill>
                  <a:srgbClr val="FFFFFF"/>
                </a:solidFill>
                <a:latin typeface="Comic Sans MS" pitchFamily="66" charset="0"/>
                <a:ea typeface="HGS創英角ﾎﾟｯﾌﾟ体" pitchFamily="50" charset="-128"/>
              </a:rPr>
              <a:t>ETCC </a:t>
            </a:r>
            <a:r>
              <a:rPr lang="en-US" altLang="ja-JP" sz="2800" dirty="0" smtClean="0">
                <a:solidFill>
                  <a:srgbClr val="FFFFFF"/>
                </a:solidFill>
                <a:latin typeface="Comic Sans MS" pitchFamily="66" charset="0"/>
                <a:ea typeface="HGS創英角ﾎﾟｯﾌﾟ体" pitchFamily="50" charset="-128"/>
              </a:rPr>
              <a:t>for </a:t>
            </a:r>
            <a:r>
              <a:rPr lang="en-US" altLang="ja-JP" sz="2800" dirty="0">
                <a:solidFill>
                  <a:srgbClr val="FFFFFF"/>
                </a:solidFill>
                <a:latin typeface="Comic Sans MS" pitchFamily="66" charset="0"/>
                <a:ea typeface="HGS創英角ﾎﾟｯﾌﾟ体" pitchFamily="50" charset="-128"/>
              </a:rPr>
              <a:t>Molecular Imaging &amp; Nuclear Medicine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659"/>
            <a:ext cx="9036496" cy="620688"/>
          </a:xfrm>
          <a:solidFill>
            <a:srgbClr val="0070C0"/>
          </a:solidFill>
        </p:spPr>
        <p:txBody>
          <a:bodyPr/>
          <a:lstStyle/>
          <a:p>
            <a:pPr lvl="0" eaLnBrk="1" hangingPunct="1">
              <a:defRPr/>
            </a:pPr>
            <a:r>
              <a:rPr kumimoji="1" lang="en-US" altLang="ja-JP" sz="3700" b="0" kern="1200" dirty="0">
                <a:solidFill>
                  <a:schemeClr val="bg1"/>
                </a:solidFill>
                <a:effectLst/>
                <a:latin typeface="Comic Sans MS"/>
                <a:ea typeface="HG丸ｺﾞｼｯｸM-PRO"/>
              </a:rPr>
              <a:t>Imaging Test in 30cm </a:t>
            </a:r>
            <a:r>
              <a:rPr kumimoji="1" lang="en-US" altLang="ja-JP" sz="3700" b="0" kern="1200" dirty="0" smtClean="0">
                <a:solidFill>
                  <a:schemeClr val="bg1"/>
                </a:solidFill>
                <a:effectLst/>
                <a:latin typeface="Comic Sans MS"/>
                <a:ea typeface="HG丸ｺﾞｼｯｸM-PRO"/>
              </a:rPr>
              <a:t>ETC</a:t>
            </a:r>
            <a:endParaRPr kumimoji="1" lang="ja-JP" altLang="en-US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951072"/>
            <a:ext cx="2117378" cy="3665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</p:pic>
      <p:pic>
        <p:nvPicPr>
          <p:cNvPr id="6" name="Picture 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388" y="1196753"/>
            <a:ext cx="4827612" cy="2448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</p:pic>
      <p:pic>
        <p:nvPicPr>
          <p:cNvPr id="7" name="Picture 3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908720"/>
            <a:ext cx="1943869" cy="374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</p:pic>
      <p:pic>
        <p:nvPicPr>
          <p:cNvPr id="8" name="Picture 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456113"/>
            <a:ext cx="2603500" cy="240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5508104" y="620688"/>
            <a:ext cx="3509962" cy="7064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2D2D8A"/>
                </a:solidFill>
                <a:effectLst/>
                <a:uLnTx/>
                <a:uFill>
                  <a:solidFill>
                    <a:srgbClr val="2D2D8A"/>
                  </a:solidFill>
                </a:uFill>
                <a:latin typeface="Comic Sans MS" panose="030F0702030302020204" pitchFamily="66" charset="0"/>
              </a:rPr>
              <a:t>Noise reduction by Energy loss rate </a:t>
            </a:r>
            <a:r>
              <a:rPr kumimoji="0" lang="en-US" altLang="ja-JP" sz="2000" b="0" i="0" u="none" strike="noStrike" kern="0" cap="none" spc="0" normalizeH="0" baseline="0" noProof="0" dirty="0" err="1">
                <a:ln>
                  <a:noFill/>
                </a:ln>
                <a:solidFill>
                  <a:srgbClr val="2D2D8A"/>
                </a:solidFill>
                <a:effectLst/>
                <a:uLnTx/>
                <a:uFill>
                  <a:solidFill>
                    <a:srgbClr val="2D2D8A"/>
                  </a:solidFill>
                </a:uFill>
                <a:latin typeface="Comic Sans MS" panose="030F0702030302020204" pitchFamily="66" charset="0"/>
              </a:rPr>
              <a:t>dE</a:t>
            </a: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2D2D8A"/>
                </a:solidFill>
                <a:effectLst/>
                <a:uLnTx/>
                <a:uFill>
                  <a:solidFill>
                    <a:srgbClr val="2D2D8A"/>
                  </a:solidFill>
                </a:uFill>
                <a:latin typeface="Comic Sans MS" panose="030F0702030302020204" pitchFamily="66" charset="0"/>
              </a:rPr>
              <a:t>/dx</a:t>
            </a:r>
            <a:endParaRPr kumimoji="0" lang="ja-JP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0" name="Picture 3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365625"/>
            <a:ext cx="5184775" cy="258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</p:pic>
      <p:cxnSp>
        <p:nvCxnSpPr>
          <p:cNvPr id="11" name="直線矢印コネクタ 10"/>
          <p:cNvCxnSpPr/>
          <p:nvPr/>
        </p:nvCxnSpPr>
        <p:spPr bwMode="auto">
          <a:xfrm>
            <a:off x="5940425" y="5300663"/>
            <a:ext cx="474663" cy="0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2" name="正方形/長方形 11"/>
          <p:cNvSpPr/>
          <p:nvPr/>
        </p:nvSpPr>
        <p:spPr>
          <a:xfrm>
            <a:off x="5651500" y="4365625"/>
            <a:ext cx="1366838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>
                  <a:solidFill>
                    <a:srgbClr val="2D2D8A"/>
                  </a:solidFill>
                </a:uFill>
                <a:latin typeface="Comic Sans MS" panose="030F0702030302020204" pitchFamily="66" charset="0"/>
              </a:rPr>
              <a:t>Energy Cut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コンテンツ プレースホルダー 19"/>
          <p:cNvSpPr txBox="1">
            <a:spLocks/>
          </p:cNvSpPr>
          <p:nvPr/>
        </p:nvSpPr>
        <p:spPr>
          <a:xfrm>
            <a:off x="4860032" y="3789040"/>
            <a:ext cx="3744912" cy="576262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ts val="2100"/>
              </a:lnSpc>
              <a:spcBef>
                <a:spcPts val="0"/>
              </a:spcBef>
              <a:buFontTx/>
              <a:buNone/>
              <a:defRPr/>
            </a:pPr>
            <a:r>
              <a:rPr lang="ja-JP" altLang="en-US" sz="1800" kern="0" dirty="0" smtClean="0">
                <a:solidFill>
                  <a:srgbClr val="000000"/>
                </a:solidFill>
                <a:latin typeface="Comic Sans MS"/>
                <a:ea typeface="HG丸ｺﾞｼｯｸM-PRO"/>
              </a:rPr>
              <a:t>⇒ </a:t>
            </a:r>
            <a:r>
              <a:rPr lang="en-US" altLang="ja-JP" sz="1800" kern="0" dirty="0" smtClean="0">
                <a:solidFill>
                  <a:srgbClr val="000000"/>
                </a:solidFill>
                <a:latin typeface="Comic Sans MS"/>
                <a:ea typeface="HG丸ｺﾞｼｯｸM-PRO"/>
              </a:rPr>
              <a:t>Continuum fully  gamma events selected by </a:t>
            </a:r>
            <a:r>
              <a:rPr lang="en-US" altLang="ja-JP" sz="1800" kern="0" dirty="0" err="1" smtClean="0">
                <a:solidFill>
                  <a:srgbClr val="000000"/>
                </a:solidFill>
                <a:latin typeface="Comic Sans MS"/>
                <a:ea typeface="HG丸ｺﾞｼｯｸM-PRO"/>
              </a:rPr>
              <a:t>dE</a:t>
            </a:r>
            <a:r>
              <a:rPr lang="en-US" altLang="ja-JP" sz="1800" kern="0" dirty="0" smtClean="0">
                <a:solidFill>
                  <a:srgbClr val="000000"/>
                </a:solidFill>
                <a:latin typeface="Comic Sans MS"/>
                <a:ea typeface="HG丸ｺﾞｼｯｸM-PRO"/>
              </a:rPr>
              <a:t>/dx cut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779838" y="4797425"/>
            <a:ext cx="1258887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</a:rPr>
              <a:t>Diffuse gamma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テキスト ボックス 12"/>
          <p:cNvSpPr txBox="1">
            <a:spLocks noChangeArrowheads="1"/>
          </p:cNvSpPr>
          <p:nvPr/>
        </p:nvSpPr>
        <p:spPr bwMode="auto">
          <a:xfrm>
            <a:off x="179512" y="692696"/>
            <a:ext cx="2087563" cy="338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kumimoji="1" sz="2700">
                <a:solidFill>
                  <a:schemeClr val="tx1"/>
                </a:solidFill>
                <a:latin typeface="Comic Sans MS" pitchFamily="66" charset="0"/>
                <a:ea typeface="HG丸ｺﾞｼｯｸM-PRO" pitchFamily="50" charset="-128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kumimoji="1" sz="2300">
                <a:solidFill>
                  <a:schemeClr val="tx1"/>
                </a:solidFill>
                <a:latin typeface="Comic Sans MS" pitchFamily="66" charset="0"/>
                <a:ea typeface="HG丸ｺﾞｼｯｸM-PRO" pitchFamily="50" charset="-128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kumimoji="1" sz="2100">
                <a:solidFill>
                  <a:schemeClr val="tx1"/>
                </a:solidFill>
                <a:latin typeface="Comic Sans MS" pitchFamily="66" charset="0"/>
                <a:ea typeface="HG丸ｺﾞｼｯｸM-PRO" pitchFamily="50" charset="-128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kumimoji="1" sz="1900">
                <a:solidFill>
                  <a:schemeClr val="tx1"/>
                </a:solidFill>
                <a:latin typeface="Comic Sans MS" pitchFamily="66" charset="0"/>
                <a:ea typeface="HG丸ｺﾞｼｯｸM-PRO" pitchFamily="50" charset="-128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kumimoji="1">
                <a:solidFill>
                  <a:schemeClr val="tx1"/>
                </a:solidFill>
                <a:latin typeface="Comic Sans MS" pitchFamily="66" charset="0"/>
                <a:ea typeface="HG丸ｺﾞｼｯｸM-PRO" pitchFamily="50" charset="-128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umimoji="1">
                <a:solidFill>
                  <a:schemeClr val="tx1"/>
                </a:solidFill>
                <a:latin typeface="Comic Sans MS" pitchFamily="66" charset="0"/>
                <a:ea typeface="HG丸ｺﾞｼｯｸM-PRO" pitchFamily="50" charset="-128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umimoji="1">
                <a:solidFill>
                  <a:schemeClr val="tx1"/>
                </a:solidFill>
                <a:latin typeface="Comic Sans MS" pitchFamily="66" charset="0"/>
                <a:ea typeface="HG丸ｺﾞｼｯｸM-PRO" pitchFamily="50" charset="-128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umimoji="1">
                <a:solidFill>
                  <a:schemeClr val="tx1"/>
                </a:solidFill>
                <a:latin typeface="Comic Sans MS" pitchFamily="66" charset="0"/>
                <a:ea typeface="HG丸ｺﾞｼｯｸM-PRO" pitchFamily="50" charset="-128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umimoji="1">
                <a:solidFill>
                  <a:schemeClr val="tx1"/>
                </a:solidFill>
                <a:latin typeface="Comic Sans MS" pitchFamily="66" charset="0"/>
                <a:ea typeface="HG丸ｺﾞｼｯｸM-PRO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600" b="1" baseline="30000" dirty="0">
                <a:solidFill>
                  <a:srgbClr val="000000"/>
                </a:solidFill>
                <a:ea typeface="ＭＳ Ｐゴシック" pitchFamily="50" charset="-128"/>
              </a:rPr>
              <a:t>137</a:t>
            </a:r>
            <a:r>
              <a:rPr lang="en-US" altLang="ja-JP" sz="1600" b="1" dirty="0">
                <a:solidFill>
                  <a:srgbClr val="000000"/>
                </a:solidFill>
                <a:ea typeface="ＭＳ Ｐゴシック" pitchFamily="50" charset="-128"/>
              </a:rPr>
              <a:t>Cs(</a:t>
            </a:r>
            <a:r>
              <a:rPr lang="ja-JP" altLang="en-US" sz="1600" b="1" dirty="0">
                <a:solidFill>
                  <a:srgbClr val="000000"/>
                </a:solidFill>
                <a:ea typeface="ＭＳ Ｐゴシック" pitchFamily="50" charset="-128"/>
              </a:rPr>
              <a:t>～</a:t>
            </a:r>
            <a:r>
              <a:rPr lang="en-US" altLang="ja-JP" sz="1600" b="1" dirty="0">
                <a:solidFill>
                  <a:srgbClr val="000000"/>
                </a:solidFill>
                <a:ea typeface="ＭＳ Ｐゴシック" pitchFamily="50" charset="-128"/>
              </a:rPr>
              <a:t>0.85MBq)</a:t>
            </a:r>
            <a:endParaRPr lang="ja-JP" altLang="en-US" sz="1600" b="1" dirty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4860032" y="2420888"/>
            <a:ext cx="3274066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400" b="1" dirty="0">
                <a:ln w="900" cmpd="sng">
                  <a:noFill/>
                  <a:prstDash val="solid"/>
                </a:ln>
                <a:solidFill>
                  <a:srgbClr val="FF0000">
                    <a:lumMod val="75000"/>
                    <a:alpha val="39000"/>
                  </a:srgbClr>
                </a:solidFill>
                <a:effectLst>
                  <a:innerShdw blurRad="101600" dist="76200" dir="5400000">
                    <a:srgbClr val="BBE0E3">
                      <a:satMod val="190000"/>
                      <a:tint val="100000"/>
                      <a:alpha val="74000"/>
                    </a:srgbClr>
                  </a:innerShdw>
                </a:effectLst>
                <a:latin typeface="Arial" charset="0"/>
              </a:rPr>
              <a:t>Preliminary</a:t>
            </a:r>
            <a:endParaRPr lang="ja-JP" altLang="en-US" sz="4400" b="1" dirty="0">
              <a:ln w="900" cmpd="sng">
                <a:noFill/>
                <a:prstDash val="solid"/>
              </a:ln>
              <a:solidFill>
                <a:srgbClr val="FF0000">
                  <a:lumMod val="75000"/>
                  <a:alpha val="39000"/>
                </a:srgbClr>
              </a:solidFill>
              <a:effectLst>
                <a:innerShdw blurRad="101600" dist="76200" dir="5400000">
                  <a:srgbClr val="BBE0E3">
                    <a:satMod val="190000"/>
                    <a:tint val="100000"/>
                    <a:alpha val="74000"/>
                  </a:srgbClr>
                </a:inn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556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" descr="C:\Users\mizumura\Documents\2012_miz\work\Conference\201403_ASJ\talk\AR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722688"/>
            <a:ext cx="3341688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テキスト ボックス 28"/>
          <p:cNvSpPr txBox="1"/>
          <p:nvPr/>
        </p:nvSpPr>
        <p:spPr>
          <a:xfrm>
            <a:off x="6492875" y="3741738"/>
            <a:ext cx="259238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ARM 5.3</a:t>
            </a:r>
            <a:r>
              <a:rPr lang="en-US" altLang="ja-JP" sz="1800" b="1" baseline="3000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o</a:t>
            </a:r>
            <a:r>
              <a:rPr lang="en-US" altLang="ja-JP" sz="1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(@662 </a:t>
            </a:r>
            <a:r>
              <a:rPr lang="en-US" altLang="ja-JP" sz="1800" b="1" dirty="0" err="1">
                <a:solidFill>
                  <a:srgbClr val="000000"/>
                </a:solidFill>
                <a:latin typeface="Arial" charset="0"/>
                <a:ea typeface="ＭＳ Ｐゴシック" charset="-128"/>
              </a:rPr>
              <a:t>keV</a:t>
            </a:r>
            <a:r>
              <a:rPr lang="en-US" altLang="ja-JP" sz="1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)</a:t>
            </a:r>
          </a:p>
          <a:p>
            <a:pPr>
              <a:defRPr/>
            </a:pPr>
            <a:r>
              <a:rPr lang="ja-JP" altLang="en-US" sz="1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　　　</a:t>
            </a:r>
            <a:r>
              <a:rPr lang="en-US" altLang="ja-JP" sz="1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Old ETCC ~10</a:t>
            </a:r>
            <a:r>
              <a:rPr lang="en-US" altLang="ja-JP" sz="1800" b="1" baseline="3000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o</a:t>
            </a:r>
            <a:endParaRPr lang="en-US" altLang="ja-JP" sz="1800" b="1" baseline="30000" dirty="0">
              <a:solidFill>
                <a:srgbClr val="000000"/>
              </a:solidFill>
              <a:latin typeface="+mn-lt"/>
              <a:ea typeface="ＭＳ Ｐゴシック" charset="-128"/>
            </a:endParaRPr>
          </a:p>
        </p:txBody>
      </p:sp>
      <p:sp>
        <p:nvSpPr>
          <p:cNvPr id="52" name="タイトル 3"/>
          <p:cNvSpPr>
            <a:spLocks noGrp="1"/>
          </p:cNvSpPr>
          <p:nvPr>
            <p:ph type="title"/>
          </p:nvPr>
        </p:nvSpPr>
        <p:spPr>
          <a:xfrm>
            <a:off x="0" y="3175"/>
            <a:ext cx="9159875" cy="609600"/>
          </a:xfrm>
          <a:solidFill>
            <a:srgbClr val="0070C0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US" altLang="ja-JP" u="none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Performance of 30cm-cube ETCC</a:t>
            </a:r>
            <a:endParaRPr lang="ja-JP" altLang="en-US" u="none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49225" y="920987"/>
            <a:ext cx="4027488" cy="1938992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  <a:defRPr/>
            </a:pP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Reliable efficiency</a:t>
            </a:r>
          </a:p>
          <a:p>
            <a:pPr>
              <a:defRPr/>
            </a:pP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(Good consistency with MC )</a:t>
            </a:r>
          </a:p>
          <a:p>
            <a:pPr marL="342900" indent="-342900">
              <a:buFontTx/>
              <a:buBlip>
                <a:blip r:embed="rId4"/>
              </a:buBlip>
              <a:defRPr/>
            </a:pP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Good ARM res.</a:t>
            </a:r>
            <a:r>
              <a:rPr lang="ja-JP" altLang="en-US" sz="200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　　　　　　　</a:t>
            </a:r>
            <a:endParaRPr lang="en-US" altLang="ja-JP" sz="2000" dirty="0">
              <a:solidFill>
                <a:srgbClr val="000000"/>
              </a:solidFill>
              <a:latin typeface="Comic Sans MS" panose="030F0702030302020204" pitchFamily="66" charset="0"/>
              <a:ea typeface="ＭＳ Ｐゴシック" charset="-128"/>
            </a:endParaRPr>
          </a:p>
          <a:p>
            <a:pPr marL="342900" indent="-342900">
              <a:buFontTx/>
              <a:buBlip>
                <a:blip r:embed="rId4"/>
              </a:buBlip>
              <a:defRPr/>
            </a:pP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Simple Analysis (</a:t>
            </a:r>
            <a:r>
              <a:rPr lang="en-US" altLang="ja-JP" sz="2000" dirty="0" err="1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dE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/dx)</a:t>
            </a:r>
          </a:p>
          <a:p>
            <a:pPr marL="342900" indent="-342900">
              <a:buFontTx/>
              <a:buBlip>
                <a:blip r:embed="rId4"/>
              </a:buBlip>
              <a:defRPr/>
            </a:pP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High contrast image </a:t>
            </a:r>
          </a:p>
          <a:p>
            <a:pPr marL="342900" indent="-342900">
              <a:buFontTx/>
              <a:buBlip>
                <a:blip r:embed="rId4"/>
              </a:buBlip>
              <a:defRPr/>
            </a:pP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large </a:t>
            </a:r>
            <a:r>
              <a:rPr lang="en-US" altLang="ja-JP" sz="2000" dirty="0" err="1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Eff.Area</a:t>
            </a:r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                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anose="030F0702030302020204" pitchFamily="66" charset="0"/>
                <a:ea typeface="ＭＳ Ｐゴシック" charset="-128"/>
              </a:rPr>
              <a:t> </a:t>
            </a:r>
            <a:endParaRPr lang="en-US" altLang="ja-JP" sz="2000" dirty="0">
              <a:solidFill>
                <a:srgbClr val="000000"/>
              </a:solidFill>
              <a:latin typeface="Comic Sans MS" panose="030F0702030302020204" pitchFamily="66" charset="0"/>
              <a:ea typeface="ＭＳ Ｐゴシック" charset="-128"/>
            </a:endParaRPr>
          </a:p>
        </p:txBody>
      </p:sp>
      <p:grpSp>
        <p:nvGrpSpPr>
          <p:cNvPr id="167942" name="グループ化 1"/>
          <p:cNvGrpSpPr>
            <a:grpSpLocks/>
          </p:cNvGrpSpPr>
          <p:nvPr/>
        </p:nvGrpSpPr>
        <p:grpSpPr bwMode="auto">
          <a:xfrm>
            <a:off x="4511675" y="604838"/>
            <a:ext cx="4648200" cy="1501775"/>
            <a:chOff x="2796937" y="1196752"/>
            <a:chExt cx="4646874" cy="1501902"/>
          </a:xfrm>
        </p:grpSpPr>
        <p:sp>
          <p:nvSpPr>
            <p:cNvPr id="167955" name="テキスト ボックス 9"/>
            <p:cNvSpPr txBox="1">
              <a:spLocks noChangeArrowheads="1"/>
            </p:cNvSpPr>
            <p:nvPr/>
          </p:nvSpPr>
          <p:spPr bwMode="auto">
            <a:xfrm>
              <a:off x="2941573" y="1196752"/>
              <a:ext cx="1242533" cy="33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600">
                  <a:solidFill>
                    <a:schemeClr val="tx2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1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>
                  <a:solidFill>
                    <a:srgbClr val="000000"/>
                  </a:solidFill>
                  <a:latin typeface="Comic Sans MS" pitchFamily="66" charset="0"/>
                  <a:cs typeface="Arial" pitchFamily="34" charset="0"/>
                </a:rPr>
                <a:t>15 deg.</a:t>
              </a:r>
              <a:endParaRPr lang="ja-JP" altLang="en-US" sz="1800">
                <a:solidFill>
                  <a:srgbClr val="000000"/>
                </a:solidFill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167956" name="テキスト ボックス 10"/>
            <p:cNvSpPr txBox="1">
              <a:spLocks noChangeArrowheads="1"/>
            </p:cNvSpPr>
            <p:nvPr/>
          </p:nvSpPr>
          <p:spPr bwMode="auto">
            <a:xfrm>
              <a:off x="4578081" y="1196752"/>
              <a:ext cx="1242533" cy="33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600">
                  <a:solidFill>
                    <a:schemeClr val="tx2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1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>
                  <a:solidFill>
                    <a:srgbClr val="000000"/>
                  </a:solidFill>
                  <a:latin typeface="Comic Sans MS" pitchFamily="66" charset="0"/>
                  <a:cs typeface="Arial" pitchFamily="34" charset="0"/>
                </a:rPr>
                <a:t>30 deg.</a:t>
              </a:r>
              <a:endParaRPr lang="ja-JP" altLang="en-US" sz="1800">
                <a:solidFill>
                  <a:srgbClr val="000000"/>
                </a:solidFill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167957" name="テキスト ボックス 11"/>
            <p:cNvSpPr txBox="1">
              <a:spLocks noChangeArrowheads="1"/>
            </p:cNvSpPr>
            <p:nvPr/>
          </p:nvSpPr>
          <p:spPr bwMode="auto">
            <a:xfrm>
              <a:off x="6083264" y="1196752"/>
              <a:ext cx="1243977" cy="33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1600">
                  <a:solidFill>
                    <a:schemeClr val="tx2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1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14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12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800">
                  <a:solidFill>
                    <a:srgbClr val="000000"/>
                  </a:solidFill>
                  <a:latin typeface="Comic Sans MS" pitchFamily="66" charset="0"/>
                  <a:cs typeface="Arial" pitchFamily="34" charset="0"/>
                </a:rPr>
                <a:t>60 deg.</a:t>
              </a:r>
              <a:endParaRPr lang="ja-JP" altLang="en-US" sz="1800">
                <a:solidFill>
                  <a:srgbClr val="000000"/>
                </a:solidFill>
                <a:latin typeface="Comic Sans MS" pitchFamily="66" charset="0"/>
                <a:cs typeface="Arial" pitchFamily="34" charset="0"/>
              </a:endParaRPr>
            </a:p>
          </p:txBody>
        </p:sp>
        <p:pic>
          <p:nvPicPr>
            <p:cNvPr id="16795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6937" y="1457993"/>
              <a:ext cx="4646874" cy="1240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7943" name="Picture 7" descr="C:\Users\tanimori\Documents\ballon-exp\SMILE-II装置\30cmETCCデータ\Angle\90deg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763" y="2263775"/>
            <a:ext cx="149542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44" name="正方形/長方形 3"/>
          <p:cNvSpPr>
            <a:spLocks noChangeArrowheads="1"/>
          </p:cNvSpPr>
          <p:nvPr/>
        </p:nvSpPr>
        <p:spPr bwMode="auto">
          <a:xfrm>
            <a:off x="7899400" y="1941513"/>
            <a:ext cx="827088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90deg.</a:t>
            </a:r>
            <a:endParaRPr lang="ja-JP" altLang="en-US" sz="180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67945" name="正方形/長方形 2"/>
          <p:cNvSpPr>
            <a:spLocks noChangeArrowheads="1"/>
          </p:cNvSpPr>
          <p:nvPr/>
        </p:nvSpPr>
        <p:spPr bwMode="auto">
          <a:xfrm>
            <a:off x="4249738" y="2149475"/>
            <a:ext cx="289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rgbClr val="000000"/>
                </a:solidFill>
                <a:latin typeface="Comic Sans MS" pitchFamily="66" charset="0"/>
                <a:cs typeface="Arial" pitchFamily="34" charset="0"/>
              </a:rPr>
              <a:t>Wide Field of View (6 sr)</a:t>
            </a:r>
            <a:endParaRPr lang="ja-JP" altLang="en-US" sz="1800">
              <a:solidFill>
                <a:srgbClr val="00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67946" name="Picture 2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3332163"/>
            <a:ext cx="4949825" cy="349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708688"/>
                  </a:outerShdw>
                </a:effectLst>
              </a14:hiddenEffects>
            </a:ext>
          </a:extLst>
        </p:spPr>
      </p:pic>
      <p:sp>
        <p:nvSpPr>
          <p:cNvPr id="35" name="正方形/長方形 10"/>
          <p:cNvSpPr>
            <a:spLocks noChangeArrowheads="1"/>
          </p:cNvSpPr>
          <p:nvPr/>
        </p:nvSpPr>
        <p:spPr bwMode="auto">
          <a:xfrm>
            <a:off x="4662488" y="2909888"/>
            <a:ext cx="2957512" cy="8318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b="1" kern="0" baseline="30000" dirty="0">
                <a:solidFill>
                  <a:srgbClr val="000000"/>
                </a:solidFill>
                <a:latin typeface="Comic Sans MS" pitchFamily="66" charset="0"/>
              </a:rPr>
              <a:t>  </a:t>
            </a:r>
            <a:r>
              <a:rPr kumimoji="0" lang="en-US" altLang="ja-JP" sz="1600" b="1" kern="0" dirty="0">
                <a:solidFill>
                  <a:srgbClr val="000000"/>
                </a:solidFill>
                <a:latin typeface="Comic Sans MS" pitchFamily="66" charset="0"/>
              </a:rPr>
              <a:t>LaBr3 use  10cm front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b="1" kern="0" baseline="30000" dirty="0">
                <a:solidFill>
                  <a:srgbClr val="000000"/>
                </a:solidFill>
                <a:latin typeface="Comic Sans MS" pitchFamily="66" charset="0"/>
              </a:rPr>
              <a:t>   99m</a:t>
            </a:r>
            <a:r>
              <a:rPr kumimoji="0" lang="en-US" altLang="ja-JP" sz="1600" b="1" kern="0" dirty="0">
                <a:solidFill>
                  <a:srgbClr val="000000"/>
                </a:solidFill>
                <a:latin typeface="Comic Sans MS" pitchFamily="66" charset="0"/>
              </a:rPr>
              <a:t>Tc -&gt;  ~5mm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b="1" kern="0" dirty="0">
                <a:solidFill>
                  <a:srgbClr val="000000"/>
                </a:solidFill>
                <a:latin typeface="Comic Sans MS" pitchFamily="66" charset="0"/>
              </a:rPr>
              <a:t>   511keV-&gt; ~2mm</a:t>
            </a:r>
            <a:endParaRPr kumimoji="0" lang="ja-JP" altLang="en-US" sz="1600" b="1" kern="0" dirty="0">
              <a:solidFill>
                <a:srgbClr val="000000"/>
              </a:solidFill>
            </a:endParaRPr>
          </a:p>
        </p:txBody>
      </p:sp>
      <p:sp>
        <p:nvSpPr>
          <p:cNvPr id="12" name="右矢印 11"/>
          <p:cNvSpPr/>
          <p:nvPr/>
        </p:nvSpPr>
        <p:spPr bwMode="auto">
          <a:xfrm rot="16200000">
            <a:off x="3871913" y="5357813"/>
            <a:ext cx="377825" cy="14922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二等辺三角形 5"/>
          <p:cNvSpPr/>
          <p:nvPr/>
        </p:nvSpPr>
        <p:spPr bwMode="auto">
          <a:xfrm>
            <a:off x="3949700" y="5027613"/>
            <a:ext cx="227013" cy="180975"/>
          </a:xfrm>
          <a:prstGeom prst="triangle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7950" name="テキスト ボックス 24"/>
          <p:cNvSpPr txBox="1">
            <a:spLocks noChangeArrowheads="1"/>
          </p:cNvSpPr>
          <p:nvPr/>
        </p:nvSpPr>
        <p:spPr bwMode="auto">
          <a:xfrm>
            <a:off x="1908175" y="4891088"/>
            <a:ext cx="2603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1600">
                <a:solidFill>
                  <a:schemeClr val="tx2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>
                <a:solidFill>
                  <a:srgbClr val="003300"/>
                </a:solidFill>
              </a:rPr>
              <a:t>A</a:t>
            </a:r>
            <a:r>
              <a:rPr lang="ja-JP" altLang="en-US" sz="1400" b="1">
                <a:solidFill>
                  <a:srgbClr val="003300"/>
                </a:solidFill>
              </a:rPr>
              <a:t>ｒ１．５</a:t>
            </a:r>
            <a:r>
              <a:rPr lang="en-US" altLang="ja-JP" sz="1400" b="1">
                <a:solidFill>
                  <a:srgbClr val="003300"/>
                </a:solidFill>
              </a:rPr>
              <a:t>atm +2 RL.GSO</a:t>
            </a:r>
            <a:endParaRPr lang="ja-JP" altLang="en-US" sz="1400" b="1">
              <a:solidFill>
                <a:srgbClr val="003300"/>
              </a:solidFill>
            </a:endParaRPr>
          </a:p>
        </p:txBody>
      </p:sp>
      <p:sp>
        <p:nvSpPr>
          <p:cNvPr id="167951" name="正方形/長方形 2"/>
          <p:cNvSpPr>
            <a:spLocks noChangeArrowheads="1"/>
          </p:cNvSpPr>
          <p:nvPr/>
        </p:nvSpPr>
        <p:spPr bwMode="auto">
          <a:xfrm>
            <a:off x="55563" y="3008313"/>
            <a:ext cx="44465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>
                <a:solidFill>
                  <a:srgbClr val="000000"/>
                </a:solidFill>
                <a:latin typeface="Comic Sans MS" pitchFamily="66" charset="0"/>
              </a:rPr>
              <a:t>Eff.Area 1cm</a:t>
            </a:r>
            <a:r>
              <a:rPr lang="en-US" altLang="ja-JP" sz="1600" baseline="30000">
                <a:solidFill>
                  <a:srgbClr val="000000"/>
                </a:solidFill>
                <a:latin typeface="Comic Sans MS" pitchFamily="66" charset="0"/>
              </a:rPr>
              <a:t>2</a:t>
            </a:r>
            <a:r>
              <a:rPr lang="en-US" altLang="ja-JP" sz="1600">
                <a:solidFill>
                  <a:srgbClr val="000000"/>
                </a:solidFill>
                <a:latin typeface="Comic Sans MS" pitchFamily="66" charset="0"/>
              </a:rPr>
              <a:t> =10</a:t>
            </a:r>
            <a:r>
              <a:rPr lang="en-US" altLang="ja-JP" sz="1600" baseline="30000">
                <a:solidFill>
                  <a:srgbClr val="000000"/>
                </a:solidFill>
                <a:latin typeface="Comic Sans MS" pitchFamily="66" charset="0"/>
              </a:rPr>
              <a:t>-2</a:t>
            </a:r>
            <a:r>
              <a:rPr lang="en-US" altLang="ja-JP" sz="1600">
                <a:solidFill>
                  <a:srgbClr val="000000"/>
                </a:solidFill>
                <a:latin typeface="Comic Sans MS" pitchFamily="66" charset="0"/>
              </a:rPr>
              <a:t> efficiency in 10cm ETCC</a:t>
            </a: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4081463" y="4273550"/>
            <a:ext cx="0" cy="755650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953" name="正方形/長方形 8"/>
          <p:cNvSpPr>
            <a:spLocks noChangeArrowheads="1"/>
          </p:cNvSpPr>
          <p:nvPr/>
        </p:nvSpPr>
        <p:spPr bwMode="auto">
          <a:xfrm>
            <a:off x="3535363" y="4065588"/>
            <a:ext cx="12811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C00000"/>
                </a:solidFill>
              </a:rPr>
              <a:t>CF4   3atm </a:t>
            </a:r>
          </a:p>
        </p:txBody>
      </p:sp>
      <p:sp>
        <p:nvSpPr>
          <p:cNvPr id="13" name="下矢印 12"/>
          <p:cNvSpPr/>
          <p:nvPr/>
        </p:nvSpPr>
        <p:spPr>
          <a:xfrm flipV="1">
            <a:off x="2703513" y="3556000"/>
            <a:ext cx="120650" cy="6715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正方形/長方形 22"/>
          <p:cNvSpPr/>
          <p:nvPr/>
        </p:nvSpPr>
        <p:spPr bwMode="auto">
          <a:xfrm rot="224362">
            <a:off x="4303697" y="5763046"/>
            <a:ext cx="31517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000" b="1" dirty="0">
                <a:ln w="900" cmpd="sng">
                  <a:noFill/>
                  <a:prstDash val="solid"/>
                </a:ln>
                <a:solidFill>
                  <a:srgbClr val="FF0000">
                    <a:lumMod val="75000"/>
                    <a:alpha val="39000"/>
                  </a:srgbClr>
                </a:solidFill>
                <a:effectLst>
                  <a:innerShdw blurRad="101600" dist="76200" dir="5400000">
                    <a:srgbClr val="BBE0E3">
                      <a:satMod val="190000"/>
                      <a:tint val="100000"/>
                      <a:alpha val="74000"/>
                    </a:srgbClr>
                  </a:innerShdw>
                </a:effectLst>
                <a:latin typeface="Arial" charset="0"/>
                <a:cs typeface="Arial"/>
              </a:rPr>
              <a:t>Preliminary</a:t>
            </a:r>
            <a:endParaRPr lang="ja-JP" altLang="en-US" sz="4000" b="1" dirty="0">
              <a:ln w="900" cmpd="sng">
                <a:noFill/>
                <a:prstDash val="solid"/>
              </a:ln>
              <a:solidFill>
                <a:srgbClr val="FF0000">
                  <a:lumMod val="75000"/>
                  <a:alpha val="39000"/>
                </a:srgbClr>
              </a:solidFill>
              <a:effectLst>
                <a:innerShdw blurRad="101600" dist="76200" dir="5400000">
                  <a:srgbClr val="BBE0E3">
                    <a:satMod val="190000"/>
                    <a:tint val="100000"/>
                    <a:alpha val="74000"/>
                  </a:srgbClr>
                </a:innerShdw>
              </a:effectLst>
              <a:latin typeface="Arial" charset="0"/>
              <a:cs typeface="Arial"/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 rot="224362">
            <a:off x="5671848" y="1874837"/>
            <a:ext cx="31517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000" b="1" dirty="0">
                <a:ln w="900" cmpd="sng">
                  <a:noFill/>
                  <a:prstDash val="solid"/>
                </a:ln>
                <a:solidFill>
                  <a:srgbClr val="FF0000">
                    <a:lumMod val="75000"/>
                    <a:alpha val="39000"/>
                  </a:srgbClr>
                </a:solidFill>
                <a:effectLst>
                  <a:innerShdw blurRad="101600" dist="76200" dir="5400000">
                    <a:srgbClr val="BBE0E3">
                      <a:satMod val="190000"/>
                      <a:tint val="100000"/>
                      <a:alpha val="74000"/>
                    </a:srgbClr>
                  </a:innerShdw>
                </a:effectLst>
                <a:latin typeface="Arial" charset="0"/>
                <a:cs typeface="Arial"/>
              </a:rPr>
              <a:t>Preliminary</a:t>
            </a:r>
            <a:endParaRPr lang="ja-JP" altLang="en-US" sz="4000" b="1" dirty="0">
              <a:ln w="900" cmpd="sng">
                <a:noFill/>
                <a:prstDash val="solid"/>
              </a:ln>
              <a:solidFill>
                <a:srgbClr val="FF0000">
                  <a:lumMod val="75000"/>
                  <a:alpha val="39000"/>
                </a:srgbClr>
              </a:solidFill>
              <a:effectLst>
                <a:innerShdw blurRad="101600" dist="76200" dir="5400000">
                  <a:srgbClr val="BBE0E3">
                    <a:satMod val="190000"/>
                    <a:tint val="100000"/>
                    <a:alpha val="74000"/>
                  </a:srgbClr>
                </a:innerShdw>
              </a:effectLst>
              <a:latin typeface="Arial" charset="0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正方形/長方形 18"/>
          <p:cNvSpPr>
            <a:spLocks noChangeArrowheads="1"/>
          </p:cNvSpPr>
          <p:nvPr/>
        </p:nvSpPr>
        <p:spPr bwMode="auto">
          <a:xfrm>
            <a:off x="2846388" y="3630613"/>
            <a:ext cx="3319462" cy="13223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4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600" dirty="0">
                <a:solidFill>
                  <a:srgbClr val="000000"/>
                </a:solidFill>
                <a:latin typeface="Comic Sans MS" pitchFamily="66" charset="0"/>
                <a:ea typeface="HGPｺﾞｼｯｸE" pitchFamily="50" charset="-128"/>
              </a:rPr>
              <a:t>ETCC </a:t>
            </a:r>
            <a:r>
              <a:rPr lang="en-US" altLang="ja-JP" sz="1600" dirty="0" smtClean="0">
                <a:solidFill>
                  <a:srgbClr val="000000"/>
                </a:solidFill>
                <a:latin typeface="Comic Sans MS" pitchFamily="66" charset="0"/>
                <a:ea typeface="HGPｺﾞｼｯｸE" pitchFamily="50" charset="-128"/>
              </a:rPr>
              <a:t>perfectly </a:t>
            </a:r>
            <a:r>
              <a:rPr lang="en-US" altLang="ja-JP" sz="1600" dirty="0">
                <a:solidFill>
                  <a:srgbClr val="000000"/>
                </a:solidFill>
                <a:latin typeface="Comic Sans MS" pitchFamily="66" charset="0"/>
                <a:ea typeface="HGPｺﾞｼｯｸE" pitchFamily="50" charset="-128"/>
              </a:rPr>
              <a:t>remove miss reconstructed events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600" dirty="0">
                <a:solidFill>
                  <a:srgbClr val="C00000"/>
                </a:solidFill>
                <a:latin typeface="Comic Sans MS" pitchFamily="66" charset="0"/>
                <a:ea typeface="HGPｺﾞｼｯｸE" pitchFamily="50" charset="-128"/>
              </a:rPr>
              <a:t>A: Multi scattering in F.D.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600" dirty="0">
                <a:solidFill>
                  <a:srgbClr val="C00000"/>
                </a:solidFill>
                <a:latin typeface="Comic Sans MS" pitchFamily="66" charset="0"/>
                <a:ea typeface="HGPｺﾞｼｯｸE" pitchFamily="50" charset="-128"/>
              </a:rPr>
              <a:t>B: electron escapes from F.D.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600" dirty="0">
                <a:solidFill>
                  <a:srgbClr val="C00000"/>
                </a:solidFill>
                <a:latin typeface="Comic Sans MS" pitchFamily="66" charset="0"/>
                <a:ea typeface="HGPｺﾞｼｯｸE" pitchFamily="50" charset="-128"/>
              </a:rPr>
              <a:t>Ｃ：</a:t>
            </a:r>
            <a:r>
              <a:rPr lang="en-US" altLang="ja-JP" sz="1600" dirty="0">
                <a:solidFill>
                  <a:srgbClr val="C00000"/>
                </a:solidFill>
                <a:latin typeface="Comic Sans MS" pitchFamily="66" charset="0"/>
                <a:ea typeface="HGPｺﾞｼｯｸE" pitchFamily="50" charset="-128"/>
              </a:rPr>
              <a:t>electron hits to B.D.</a:t>
            </a:r>
          </a:p>
        </p:txBody>
      </p:sp>
      <p:sp>
        <p:nvSpPr>
          <p:cNvPr id="168963" name="タイトル 1"/>
          <p:cNvSpPr>
            <a:spLocks noGrp="1"/>
          </p:cNvSpPr>
          <p:nvPr>
            <p:ph type="title"/>
          </p:nvPr>
        </p:nvSpPr>
        <p:spPr>
          <a:xfrm>
            <a:off x="0" y="1588"/>
            <a:ext cx="9144000" cy="777875"/>
          </a:xfrm>
          <a:solidFill>
            <a:srgbClr val="0070C0"/>
          </a:solidFill>
        </p:spPr>
        <p:txBody>
          <a:bodyPr/>
          <a:lstStyle/>
          <a:p>
            <a:r>
              <a:rPr kumimoji="1" lang="en-US" altLang="ja-JP" sz="3200" b="0" smtClean="0">
                <a:solidFill>
                  <a:schemeClr val="bg1"/>
                </a:solidFill>
                <a:effectLst/>
                <a:latin typeface="Comic Sans MS" pitchFamily="66" charset="0"/>
                <a:ea typeface="ＭＳ Ｐゴシック" pitchFamily="50" charset="-128"/>
              </a:rPr>
              <a:t>Miss reconstruction events in Compton Camera</a:t>
            </a:r>
            <a:endParaRPr kumimoji="1" lang="ja-JP" altLang="en-US" sz="3200" b="0" smtClean="0">
              <a:solidFill>
                <a:schemeClr val="bg1"/>
              </a:solidFill>
              <a:effectLst/>
              <a:latin typeface="Comic Sans MS" pitchFamily="66" charset="0"/>
              <a:ea typeface="ＭＳ Ｐゴシック" pitchFamily="50" charset="-128"/>
            </a:endParaRPr>
          </a:p>
        </p:txBody>
      </p:sp>
      <p:cxnSp>
        <p:nvCxnSpPr>
          <p:cNvPr id="168964" name="直線矢印コネクタ 17"/>
          <p:cNvCxnSpPr>
            <a:cxnSpLocks noChangeShapeType="1"/>
          </p:cNvCxnSpPr>
          <p:nvPr/>
        </p:nvCxnSpPr>
        <p:spPr bwMode="auto">
          <a:xfrm>
            <a:off x="5076825" y="549275"/>
            <a:ext cx="647700" cy="1008063"/>
          </a:xfrm>
          <a:prstGeom prst="straightConnector1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8965" name="グループ化 46"/>
          <p:cNvGrpSpPr>
            <a:grpSpLocks/>
          </p:cNvGrpSpPr>
          <p:nvPr/>
        </p:nvGrpSpPr>
        <p:grpSpPr bwMode="auto">
          <a:xfrm>
            <a:off x="4375150" y="811213"/>
            <a:ext cx="4159250" cy="2855912"/>
            <a:chOff x="3701128" y="1077888"/>
            <a:chExt cx="4867203" cy="3495369"/>
          </a:xfrm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5651725" y="2061021"/>
              <a:ext cx="2591508" cy="1008391"/>
            </a:xfrm>
            <a:prstGeom prst="rect">
              <a:avLst/>
            </a:prstGeom>
            <a:gradFill rotWithShape="0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5579274" y="3788305"/>
              <a:ext cx="2663958" cy="720836"/>
            </a:xfrm>
            <a:prstGeom prst="rect">
              <a:avLst/>
            </a:prstGeom>
            <a:gradFill rotWithShape="0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24" name="Text Box 39"/>
            <p:cNvSpPr txBox="1">
              <a:spLocks noChangeArrowheads="1"/>
            </p:cNvSpPr>
            <p:nvPr/>
          </p:nvSpPr>
          <p:spPr bwMode="auto">
            <a:xfrm>
              <a:off x="6649316" y="1480078"/>
              <a:ext cx="1919015" cy="3361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ja-JP" sz="1600" b="1" kern="0" dirty="0" smtClean="0">
                  <a:solidFill>
                    <a:srgbClr val="000000"/>
                  </a:solidFill>
                  <a:ea typeface="ＭＳ Ｐゴシック" pitchFamily="50" charset="-128"/>
                </a:rPr>
                <a:t>Forward detector</a:t>
              </a:r>
            </a:p>
          </p:txBody>
        </p:sp>
        <p:sp>
          <p:nvSpPr>
            <p:cNvPr id="25" name="Text Box 40"/>
            <p:cNvSpPr txBox="1">
              <a:spLocks noChangeArrowheads="1"/>
            </p:cNvSpPr>
            <p:nvPr/>
          </p:nvSpPr>
          <p:spPr bwMode="auto">
            <a:xfrm>
              <a:off x="6515561" y="3934027"/>
              <a:ext cx="1560477" cy="639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algn="r"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ja-JP" sz="1400" b="1" kern="0" dirty="0" smtClean="0">
                  <a:solidFill>
                    <a:srgbClr val="FFFFFF"/>
                  </a:solidFill>
                  <a:ea typeface="ＭＳ Ｐゴシック" pitchFamily="50" charset="-128"/>
                </a:rPr>
                <a:t>Backward Detector</a:t>
              </a:r>
            </a:p>
          </p:txBody>
        </p:sp>
        <p:sp>
          <p:nvSpPr>
            <p:cNvPr id="27" name="Line 42"/>
            <p:cNvSpPr>
              <a:spLocks noChangeShapeType="1"/>
            </p:cNvSpPr>
            <p:nvPr/>
          </p:nvSpPr>
          <p:spPr bwMode="auto">
            <a:xfrm flipH="1">
              <a:off x="6084572" y="2636135"/>
              <a:ext cx="575890" cy="1801115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35" name="Rectangle 50"/>
            <p:cNvSpPr>
              <a:spLocks noChangeArrowheads="1"/>
            </p:cNvSpPr>
            <p:nvPr/>
          </p:nvSpPr>
          <p:spPr bwMode="auto">
            <a:xfrm>
              <a:off x="6820225" y="3016954"/>
              <a:ext cx="217352" cy="3769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ja-JP" sz="1400" kern="0" dirty="0" smtClean="0">
                <a:solidFill>
                  <a:srgbClr val="00009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39" name="Rectangle 54"/>
            <p:cNvSpPr>
              <a:spLocks noChangeArrowheads="1"/>
            </p:cNvSpPr>
            <p:nvPr/>
          </p:nvSpPr>
          <p:spPr bwMode="auto">
            <a:xfrm>
              <a:off x="5651725" y="3934027"/>
              <a:ext cx="436563" cy="396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i="1" kern="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E</a:t>
              </a:r>
              <a:r>
                <a:rPr lang="en-US" altLang="ja-JP" sz="2000" b="1" i="1" kern="0" baseline="-2500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2</a:t>
              </a:r>
            </a:p>
          </p:txBody>
        </p:sp>
        <p:grpSp>
          <p:nvGrpSpPr>
            <p:cNvPr id="169024" name="グループ化 45"/>
            <p:cNvGrpSpPr>
              <a:grpSpLocks/>
            </p:cNvGrpSpPr>
            <p:nvPr/>
          </p:nvGrpSpPr>
          <p:grpSpPr bwMode="auto">
            <a:xfrm>
              <a:off x="5387802" y="1077888"/>
              <a:ext cx="1347787" cy="1684362"/>
              <a:chOff x="5387802" y="1077888"/>
              <a:chExt cx="1347787" cy="1684362"/>
            </a:xfrm>
          </p:grpSpPr>
          <p:sp>
            <p:nvSpPr>
              <p:cNvPr id="21" name="Line 36"/>
              <p:cNvSpPr>
                <a:spLocks noChangeShapeType="1"/>
              </p:cNvSpPr>
              <p:nvPr/>
            </p:nvSpPr>
            <p:spPr bwMode="auto">
              <a:xfrm>
                <a:off x="6734771" y="1672431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srgbClr val="000000"/>
                  </a:solidFill>
                  <a:ea typeface="HG丸ｺﾞｼｯｸM-PRO" pitchFamily="50" charset="-128"/>
                </a:endParaRPr>
              </a:p>
            </p:txBody>
          </p:sp>
          <p:sp>
            <p:nvSpPr>
              <p:cNvPr id="34" name="Rectangle 49"/>
              <p:cNvSpPr>
                <a:spLocks noChangeArrowheads="1"/>
              </p:cNvSpPr>
              <p:nvPr/>
            </p:nvSpPr>
            <p:spPr bwMode="auto">
              <a:xfrm>
                <a:off x="5543977" y="1536425"/>
                <a:ext cx="501582" cy="4565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ja-JP" sz="2400" b="1" kern="0" dirty="0" smtClean="0">
                    <a:solidFill>
                      <a:srgbClr val="0066CC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γ</a:t>
                </a:r>
              </a:p>
            </p:txBody>
          </p:sp>
          <p:sp>
            <p:nvSpPr>
              <p:cNvPr id="37" name="AutoShape 52"/>
              <p:cNvSpPr>
                <a:spLocks noChangeArrowheads="1"/>
              </p:cNvSpPr>
              <p:nvPr/>
            </p:nvSpPr>
            <p:spPr bwMode="auto">
              <a:xfrm>
                <a:off x="5387930" y="1077888"/>
                <a:ext cx="299092" cy="365275"/>
              </a:xfrm>
              <a:prstGeom prst="star5">
                <a:avLst/>
              </a:prstGeom>
              <a:solidFill>
                <a:srgbClr val="FF6600"/>
              </a:solidFill>
              <a:ln w="9525">
                <a:solidFill>
                  <a:srgbClr val="A5002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ja-JP" sz="1800" b="1" kern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8" name="Rectangle 53"/>
              <p:cNvSpPr>
                <a:spLocks noChangeArrowheads="1"/>
              </p:cNvSpPr>
              <p:nvPr/>
            </p:nvSpPr>
            <p:spPr bwMode="auto">
              <a:xfrm>
                <a:off x="5651725" y="2276688"/>
                <a:ext cx="546167" cy="396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2000" b="1" i="1" kern="0" dirty="0" smtClean="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50" charset="-128"/>
                  </a:rPr>
                  <a:t>E</a:t>
                </a:r>
                <a:r>
                  <a:rPr lang="en-US" altLang="ja-JP" sz="2000" b="1" i="1" kern="0" baseline="-25000" dirty="0" smtClean="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50" charset="-128"/>
                  </a:rPr>
                  <a:t>1</a:t>
                </a:r>
                <a:endParaRPr lang="en-US" altLang="ja-JP" sz="2000" b="1" i="1" kern="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69032" name="Freeform 27"/>
              <p:cNvSpPr>
                <a:spLocks/>
              </p:cNvSpPr>
              <p:nvPr/>
            </p:nvSpPr>
            <p:spPr bwMode="auto">
              <a:xfrm rot="2979921">
                <a:off x="5462860" y="2017724"/>
                <a:ext cx="1443333" cy="45719"/>
              </a:xfrm>
              <a:custGeom>
                <a:avLst/>
                <a:gdLst>
                  <a:gd name="T0" fmla="*/ 0 w 590"/>
                  <a:gd name="T1" fmla="*/ 2147483647 h 257"/>
                  <a:gd name="T2" fmla="*/ 2147483647 w 590"/>
                  <a:gd name="T3" fmla="*/ 2147483647 h 257"/>
                  <a:gd name="T4" fmla="*/ 2147483647 w 590"/>
                  <a:gd name="T5" fmla="*/ 2147483647 h 257"/>
                  <a:gd name="T6" fmla="*/ 2147483647 w 590"/>
                  <a:gd name="T7" fmla="*/ 2147483647 h 257"/>
                  <a:gd name="T8" fmla="*/ 2147483647 w 590"/>
                  <a:gd name="T9" fmla="*/ 2147483647 h 257"/>
                  <a:gd name="T10" fmla="*/ 2147483647 w 590"/>
                  <a:gd name="T11" fmla="*/ 2147483647 h 257"/>
                  <a:gd name="T12" fmla="*/ 2147483647 w 590"/>
                  <a:gd name="T13" fmla="*/ 2147483647 h 257"/>
                  <a:gd name="T14" fmla="*/ 2147483647 w 590"/>
                  <a:gd name="T15" fmla="*/ 2147483647 h 2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90" h="257">
                    <a:moveTo>
                      <a:pt x="0" y="151"/>
                    </a:moveTo>
                    <a:cubicBezTo>
                      <a:pt x="30" y="75"/>
                      <a:pt x="61" y="0"/>
                      <a:pt x="91" y="15"/>
                    </a:cubicBezTo>
                    <a:cubicBezTo>
                      <a:pt x="121" y="30"/>
                      <a:pt x="151" y="242"/>
                      <a:pt x="181" y="242"/>
                    </a:cubicBezTo>
                    <a:cubicBezTo>
                      <a:pt x="211" y="242"/>
                      <a:pt x="242" y="15"/>
                      <a:pt x="272" y="15"/>
                    </a:cubicBezTo>
                    <a:cubicBezTo>
                      <a:pt x="302" y="15"/>
                      <a:pt x="333" y="242"/>
                      <a:pt x="363" y="242"/>
                    </a:cubicBezTo>
                    <a:cubicBezTo>
                      <a:pt x="393" y="242"/>
                      <a:pt x="423" y="15"/>
                      <a:pt x="453" y="15"/>
                    </a:cubicBezTo>
                    <a:cubicBezTo>
                      <a:pt x="483" y="15"/>
                      <a:pt x="521" y="227"/>
                      <a:pt x="544" y="242"/>
                    </a:cubicBezTo>
                    <a:cubicBezTo>
                      <a:pt x="567" y="257"/>
                      <a:pt x="578" y="181"/>
                      <a:pt x="590" y="106"/>
                    </a:cubicBezTo>
                  </a:path>
                </a:pathLst>
              </a:cu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9025" name="Freeform 28"/>
            <p:cNvSpPr>
              <a:spLocks/>
            </p:cNvSpPr>
            <p:nvPr/>
          </p:nvSpPr>
          <p:spPr bwMode="auto">
            <a:xfrm rot="2325658" flipV="1">
              <a:off x="6659856" y="2679175"/>
              <a:ext cx="725034" cy="45719"/>
            </a:xfrm>
            <a:custGeom>
              <a:avLst/>
              <a:gdLst>
                <a:gd name="T0" fmla="*/ 0 w 590"/>
                <a:gd name="T1" fmla="*/ 2147483647 h 257"/>
                <a:gd name="T2" fmla="*/ 2147483647 w 590"/>
                <a:gd name="T3" fmla="*/ 2147483647 h 257"/>
                <a:gd name="T4" fmla="*/ 2147483647 w 590"/>
                <a:gd name="T5" fmla="*/ 2147483647 h 257"/>
                <a:gd name="T6" fmla="*/ 2147483647 w 590"/>
                <a:gd name="T7" fmla="*/ 2147483647 h 257"/>
                <a:gd name="T8" fmla="*/ 2147483647 w 590"/>
                <a:gd name="T9" fmla="*/ 2147483647 h 257"/>
                <a:gd name="T10" fmla="*/ 2147483647 w 590"/>
                <a:gd name="T11" fmla="*/ 2147483647 h 257"/>
                <a:gd name="T12" fmla="*/ 2147483647 w 590"/>
                <a:gd name="T13" fmla="*/ 2147483647 h 257"/>
                <a:gd name="T14" fmla="*/ 2147483647 w 590"/>
                <a:gd name="T15" fmla="*/ 2147483647 h 2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0" h="257">
                  <a:moveTo>
                    <a:pt x="0" y="151"/>
                  </a:moveTo>
                  <a:cubicBezTo>
                    <a:pt x="30" y="75"/>
                    <a:pt x="61" y="0"/>
                    <a:pt x="91" y="15"/>
                  </a:cubicBezTo>
                  <a:cubicBezTo>
                    <a:pt x="121" y="30"/>
                    <a:pt x="151" y="242"/>
                    <a:pt x="181" y="242"/>
                  </a:cubicBezTo>
                  <a:cubicBezTo>
                    <a:pt x="211" y="242"/>
                    <a:pt x="242" y="15"/>
                    <a:pt x="272" y="15"/>
                  </a:cubicBezTo>
                  <a:cubicBezTo>
                    <a:pt x="302" y="15"/>
                    <a:pt x="333" y="242"/>
                    <a:pt x="363" y="242"/>
                  </a:cubicBezTo>
                  <a:cubicBezTo>
                    <a:pt x="393" y="242"/>
                    <a:pt x="423" y="15"/>
                    <a:pt x="453" y="15"/>
                  </a:cubicBezTo>
                  <a:cubicBezTo>
                    <a:pt x="483" y="15"/>
                    <a:pt x="521" y="227"/>
                    <a:pt x="544" y="242"/>
                  </a:cubicBezTo>
                  <a:cubicBezTo>
                    <a:pt x="567" y="257"/>
                    <a:pt x="578" y="181"/>
                    <a:pt x="590" y="106"/>
                  </a:cubicBezTo>
                </a:path>
              </a:pathLst>
            </a:custGeom>
            <a:noFill/>
            <a:ln w="38100" cap="flat" cmpd="sng">
              <a:solidFill>
                <a:srgbClr val="0066CC"/>
              </a:solidFill>
              <a:prstDash val="solid"/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42" name="Oval 32"/>
            <p:cNvSpPr>
              <a:spLocks noChangeArrowheads="1"/>
            </p:cNvSpPr>
            <p:nvPr/>
          </p:nvSpPr>
          <p:spPr bwMode="auto">
            <a:xfrm rot="2979921">
              <a:off x="6340176" y="3328499"/>
              <a:ext cx="204011" cy="198776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3701128" y="3300624"/>
              <a:ext cx="2574788" cy="3769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1400" kern="0" dirty="0">
                  <a:solidFill>
                    <a:srgbClr val="000099"/>
                  </a:solidFill>
                  <a:latin typeface="Comic Sans MS" panose="030F0702030302020204" pitchFamily="66" charset="0"/>
                  <a:ea typeface="HGPｺﾞｼｯｸE" panose="020B0900000000000000" pitchFamily="50" charset="-128"/>
                </a:rPr>
                <a:t>Recoil electron hits B.D.</a:t>
              </a:r>
            </a:p>
          </p:txBody>
        </p:sp>
      </p:grpSp>
      <p:grpSp>
        <p:nvGrpSpPr>
          <p:cNvPr id="168966" name="グループ化 5"/>
          <p:cNvGrpSpPr>
            <a:grpSpLocks/>
          </p:cNvGrpSpPr>
          <p:nvPr/>
        </p:nvGrpSpPr>
        <p:grpSpPr bwMode="auto">
          <a:xfrm>
            <a:off x="320675" y="3789363"/>
            <a:ext cx="3460750" cy="2713037"/>
            <a:chOff x="5220072" y="3501008"/>
            <a:chExt cx="3639014" cy="2856675"/>
          </a:xfrm>
        </p:grpSpPr>
        <p:sp>
          <p:nvSpPr>
            <p:cNvPr id="49" name="Rectangle 37"/>
            <p:cNvSpPr>
              <a:spLocks noChangeArrowheads="1"/>
            </p:cNvSpPr>
            <p:nvPr/>
          </p:nvSpPr>
          <p:spPr bwMode="auto">
            <a:xfrm>
              <a:off x="5472133" y="4243175"/>
              <a:ext cx="2213455" cy="824073"/>
            </a:xfrm>
            <a:prstGeom prst="rect">
              <a:avLst/>
            </a:prstGeom>
            <a:gradFill rotWithShape="0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50" name="Rectangle 38"/>
            <p:cNvSpPr>
              <a:spLocks noChangeArrowheads="1"/>
            </p:cNvSpPr>
            <p:nvPr/>
          </p:nvSpPr>
          <p:spPr bwMode="auto">
            <a:xfrm>
              <a:off x="5383661" y="5717481"/>
              <a:ext cx="2276888" cy="588385"/>
            </a:xfrm>
            <a:prstGeom prst="rect">
              <a:avLst/>
            </a:prstGeom>
            <a:gradFill rotWithShape="0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51" name="Text Box 39"/>
            <p:cNvSpPr txBox="1">
              <a:spLocks noChangeArrowheads="1"/>
            </p:cNvSpPr>
            <p:nvPr/>
          </p:nvSpPr>
          <p:spPr bwMode="auto">
            <a:xfrm>
              <a:off x="6234990" y="3786842"/>
              <a:ext cx="1640895" cy="274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ja-JP" sz="1600" b="1" kern="0" dirty="0" smtClean="0">
                  <a:solidFill>
                    <a:srgbClr val="000000"/>
                  </a:solidFill>
                  <a:ea typeface="ＭＳ Ｐゴシック" pitchFamily="50" charset="-128"/>
                </a:rPr>
                <a:t>Forward detector</a:t>
              </a:r>
            </a:p>
          </p:txBody>
        </p:sp>
        <p:sp>
          <p:nvSpPr>
            <p:cNvPr id="52" name="Text Box 40"/>
            <p:cNvSpPr txBox="1">
              <a:spLocks noChangeArrowheads="1"/>
            </p:cNvSpPr>
            <p:nvPr/>
          </p:nvSpPr>
          <p:spPr bwMode="auto">
            <a:xfrm>
              <a:off x="6184911" y="5834489"/>
              <a:ext cx="1332079" cy="523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algn="r"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ja-JP" sz="1400" b="1" kern="0" dirty="0" smtClean="0">
                  <a:solidFill>
                    <a:srgbClr val="FFFFFF"/>
                  </a:solidFill>
                  <a:ea typeface="ＭＳ Ｐゴシック" pitchFamily="50" charset="-128"/>
                </a:rPr>
                <a:t>Backward Detector</a:t>
              </a:r>
            </a:p>
          </p:txBody>
        </p:sp>
        <p:sp>
          <p:nvSpPr>
            <p:cNvPr id="53" name="Line 42"/>
            <p:cNvSpPr>
              <a:spLocks noChangeShapeType="1"/>
            </p:cNvSpPr>
            <p:nvPr/>
          </p:nvSpPr>
          <p:spPr bwMode="auto">
            <a:xfrm>
              <a:off x="6306769" y="4774728"/>
              <a:ext cx="1866247" cy="239031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54" name="Rectangle 50"/>
            <p:cNvSpPr>
              <a:spLocks noChangeArrowheads="1"/>
            </p:cNvSpPr>
            <p:nvPr/>
          </p:nvSpPr>
          <p:spPr bwMode="auto">
            <a:xfrm>
              <a:off x="6610576" y="5088979"/>
              <a:ext cx="2248510" cy="324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1400" kern="0" dirty="0" smtClean="0">
                  <a:solidFill>
                    <a:srgbClr val="000099"/>
                  </a:solidFill>
                  <a:latin typeface="Comic Sans MS" panose="030F0702030302020204" pitchFamily="66" charset="0"/>
                  <a:ea typeface="HGPｺﾞｼｯｸE" panose="020B0900000000000000" pitchFamily="50" charset="-128"/>
                </a:rPr>
                <a:t>Recoil electron escapes</a:t>
              </a: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5445424" y="5834489"/>
              <a:ext cx="373917" cy="324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i="1" kern="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E</a:t>
              </a:r>
              <a:r>
                <a:rPr lang="en-US" altLang="ja-JP" sz="2000" b="1" i="1" kern="0" baseline="-2500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2</a:t>
              </a:r>
            </a:p>
          </p:txBody>
        </p:sp>
        <p:grpSp>
          <p:nvGrpSpPr>
            <p:cNvPr id="169009" name="グループ化 55"/>
            <p:cNvGrpSpPr>
              <a:grpSpLocks/>
            </p:cNvGrpSpPr>
            <p:nvPr/>
          </p:nvGrpSpPr>
          <p:grpSpPr bwMode="auto">
            <a:xfrm>
              <a:off x="5220072" y="3501008"/>
              <a:ext cx="1151216" cy="1376586"/>
              <a:chOff x="5387802" y="1077888"/>
              <a:chExt cx="1347787" cy="1684362"/>
            </a:xfrm>
          </p:grpSpPr>
          <p:sp>
            <p:nvSpPr>
              <p:cNvPr id="60" name="Line 36"/>
              <p:cNvSpPr>
                <a:spLocks noChangeShapeType="1"/>
              </p:cNvSpPr>
              <p:nvPr/>
            </p:nvSpPr>
            <p:spPr bwMode="auto">
              <a:xfrm>
                <a:off x="6736270" y="1673061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srgbClr val="000000"/>
                  </a:solidFill>
                  <a:ea typeface="HG丸ｺﾞｼｯｸM-PRO" pitchFamily="50" charset="-128"/>
                </a:endParaRPr>
              </a:p>
            </p:txBody>
          </p:sp>
          <p:sp>
            <p:nvSpPr>
              <p:cNvPr id="61" name="Rectangle 49"/>
              <p:cNvSpPr>
                <a:spLocks noChangeArrowheads="1"/>
              </p:cNvSpPr>
              <p:nvPr/>
            </p:nvSpPr>
            <p:spPr bwMode="auto">
              <a:xfrm>
                <a:off x="5544146" y="1536029"/>
                <a:ext cx="500301" cy="4581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ja-JP" sz="2400" b="1" kern="0" dirty="0" smtClean="0">
                    <a:solidFill>
                      <a:srgbClr val="0066CC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γ</a:t>
                </a:r>
              </a:p>
            </p:txBody>
          </p:sp>
          <p:sp>
            <p:nvSpPr>
              <p:cNvPr id="62" name="AutoShape 52"/>
              <p:cNvSpPr>
                <a:spLocks noChangeArrowheads="1"/>
              </p:cNvSpPr>
              <p:nvPr/>
            </p:nvSpPr>
            <p:spPr bwMode="auto">
              <a:xfrm>
                <a:off x="5387802" y="1077888"/>
                <a:ext cx="299009" cy="366103"/>
              </a:xfrm>
              <a:prstGeom prst="star5">
                <a:avLst/>
              </a:prstGeom>
              <a:solidFill>
                <a:srgbClr val="FF6600"/>
              </a:solidFill>
              <a:ln w="9525">
                <a:solidFill>
                  <a:srgbClr val="A5002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ja-JP" sz="1800" b="1" kern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3" name="Rectangle 53"/>
              <p:cNvSpPr>
                <a:spLocks noChangeArrowheads="1"/>
              </p:cNvSpPr>
              <p:nvPr/>
            </p:nvSpPr>
            <p:spPr bwMode="auto">
              <a:xfrm>
                <a:off x="5651633" y="2278462"/>
                <a:ext cx="547204" cy="3967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2000" b="1" i="1" kern="0" dirty="0" smtClean="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50" charset="-128"/>
                  </a:rPr>
                  <a:t>E</a:t>
                </a:r>
                <a:r>
                  <a:rPr lang="en-US" altLang="ja-JP" sz="2000" b="1" i="1" kern="0" baseline="-25000" dirty="0" smtClean="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50" charset="-128"/>
                  </a:rPr>
                  <a:t>1</a:t>
                </a:r>
                <a:endParaRPr lang="en-US" altLang="ja-JP" sz="2000" b="1" i="1" kern="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69016" name="Freeform 27"/>
              <p:cNvSpPr>
                <a:spLocks/>
              </p:cNvSpPr>
              <p:nvPr/>
            </p:nvSpPr>
            <p:spPr bwMode="auto">
              <a:xfrm rot="2979921">
                <a:off x="5462860" y="2017724"/>
                <a:ext cx="1443333" cy="45719"/>
              </a:xfrm>
              <a:custGeom>
                <a:avLst/>
                <a:gdLst>
                  <a:gd name="T0" fmla="*/ 0 w 590"/>
                  <a:gd name="T1" fmla="*/ 2147483647 h 257"/>
                  <a:gd name="T2" fmla="*/ 2147483647 w 590"/>
                  <a:gd name="T3" fmla="*/ 2147483647 h 257"/>
                  <a:gd name="T4" fmla="*/ 2147483647 w 590"/>
                  <a:gd name="T5" fmla="*/ 2147483647 h 257"/>
                  <a:gd name="T6" fmla="*/ 2147483647 w 590"/>
                  <a:gd name="T7" fmla="*/ 2147483647 h 257"/>
                  <a:gd name="T8" fmla="*/ 2147483647 w 590"/>
                  <a:gd name="T9" fmla="*/ 2147483647 h 257"/>
                  <a:gd name="T10" fmla="*/ 2147483647 w 590"/>
                  <a:gd name="T11" fmla="*/ 2147483647 h 257"/>
                  <a:gd name="T12" fmla="*/ 2147483647 w 590"/>
                  <a:gd name="T13" fmla="*/ 2147483647 h 257"/>
                  <a:gd name="T14" fmla="*/ 2147483647 w 590"/>
                  <a:gd name="T15" fmla="*/ 2147483647 h 2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90" h="257">
                    <a:moveTo>
                      <a:pt x="0" y="151"/>
                    </a:moveTo>
                    <a:cubicBezTo>
                      <a:pt x="30" y="75"/>
                      <a:pt x="61" y="0"/>
                      <a:pt x="91" y="15"/>
                    </a:cubicBezTo>
                    <a:cubicBezTo>
                      <a:pt x="121" y="30"/>
                      <a:pt x="151" y="242"/>
                      <a:pt x="181" y="242"/>
                    </a:cubicBezTo>
                    <a:cubicBezTo>
                      <a:pt x="211" y="242"/>
                      <a:pt x="242" y="15"/>
                      <a:pt x="272" y="15"/>
                    </a:cubicBezTo>
                    <a:cubicBezTo>
                      <a:pt x="302" y="15"/>
                      <a:pt x="333" y="242"/>
                      <a:pt x="363" y="242"/>
                    </a:cubicBezTo>
                    <a:cubicBezTo>
                      <a:pt x="393" y="242"/>
                      <a:pt x="423" y="15"/>
                      <a:pt x="453" y="15"/>
                    </a:cubicBezTo>
                    <a:cubicBezTo>
                      <a:pt x="483" y="15"/>
                      <a:pt x="521" y="227"/>
                      <a:pt x="544" y="242"/>
                    </a:cubicBezTo>
                    <a:cubicBezTo>
                      <a:pt x="567" y="257"/>
                      <a:pt x="578" y="181"/>
                      <a:pt x="590" y="106"/>
                    </a:cubicBezTo>
                  </a:path>
                </a:pathLst>
              </a:cu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9010" name="Freeform 28"/>
            <p:cNvSpPr>
              <a:spLocks/>
            </p:cNvSpPr>
            <p:nvPr/>
          </p:nvSpPr>
          <p:spPr bwMode="auto">
            <a:xfrm rot="6861175" flipV="1">
              <a:off x="5305056" y="5315481"/>
              <a:ext cx="1377773" cy="126793"/>
            </a:xfrm>
            <a:custGeom>
              <a:avLst/>
              <a:gdLst>
                <a:gd name="T0" fmla="*/ 0 w 590"/>
                <a:gd name="T1" fmla="*/ 2147483647 h 257"/>
                <a:gd name="T2" fmla="*/ 2147483647 w 590"/>
                <a:gd name="T3" fmla="*/ 2147483647 h 257"/>
                <a:gd name="T4" fmla="*/ 2147483647 w 590"/>
                <a:gd name="T5" fmla="*/ 2147483647 h 257"/>
                <a:gd name="T6" fmla="*/ 2147483647 w 590"/>
                <a:gd name="T7" fmla="*/ 2147483647 h 257"/>
                <a:gd name="T8" fmla="*/ 2147483647 w 590"/>
                <a:gd name="T9" fmla="*/ 2147483647 h 257"/>
                <a:gd name="T10" fmla="*/ 2147483647 w 590"/>
                <a:gd name="T11" fmla="*/ 2147483647 h 257"/>
                <a:gd name="T12" fmla="*/ 2147483647 w 590"/>
                <a:gd name="T13" fmla="*/ 2147483647 h 257"/>
                <a:gd name="T14" fmla="*/ 2147483647 w 590"/>
                <a:gd name="T15" fmla="*/ 2147483647 h 2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0" h="257">
                  <a:moveTo>
                    <a:pt x="0" y="151"/>
                  </a:moveTo>
                  <a:cubicBezTo>
                    <a:pt x="30" y="75"/>
                    <a:pt x="61" y="0"/>
                    <a:pt x="91" y="15"/>
                  </a:cubicBezTo>
                  <a:cubicBezTo>
                    <a:pt x="121" y="30"/>
                    <a:pt x="151" y="242"/>
                    <a:pt x="181" y="242"/>
                  </a:cubicBezTo>
                  <a:cubicBezTo>
                    <a:pt x="211" y="242"/>
                    <a:pt x="242" y="15"/>
                    <a:pt x="272" y="15"/>
                  </a:cubicBezTo>
                  <a:cubicBezTo>
                    <a:pt x="302" y="15"/>
                    <a:pt x="333" y="242"/>
                    <a:pt x="363" y="242"/>
                  </a:cubicBezTo>
                  <a:cubicBezTo>
                    <a:pt x="393" y="242"/>
                    <a:pt x="423" y="15"/>
                    <a:pt x="453" y="15"/>
                  </a:cubicBezTo>
                  <a:cubicBezTo>
                    <a:pt x="483" y="15"/>
                    <a:pt x="521" y="227"/>
                    <a:pt x="544" y="242"/>
                  </a:cubicBezTo>
                  <a:cubicBezTo>
                    <a:pt x="567" y="257"/>
                    <a:pt x="578" y="181"/>
                    <a:pt x="590" y="106"/>
                  </a:cubicBezTo>
                </a:path>
              </a:pathLst>
            </a:custGeom>
            <a:noFill/>
            <a:ln w="38100" cap="flat" cmpd="sng">
              <a:solidFill>
                <a:srgbClr val="0066CC"/>
              </a:solidFill>
              <a:prstDash val="solid"/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58" name="Oval 32"/>
            <p:cNvSpPr>
              <a:spLocks noChangeArrowheads="1"/>
            </p:cNvSpPr>
            <p:nvPr/>
          </p:nvSpPr>
          <p:spPr bwMode="auto">
            <a:xfrm rot="2979921">
              <a:off x="7415886" y="4830840"/>
              <a:ext cx="168826" cy="170266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68967" name="グループ化 16"/>
          <p:cNvGrpSpPr>
            <a:grpSpLocks/>
          </p:cNvGrpSpPr>
          <p:nvPr/>
        </p:nvGrpSpPr>
        <p:grpSpPr bwMode="auto">
          <a:xfrm>
            <a:off x="6397625" y="3821113"/>
            <a:ext cx="2357438" cy="2262187"/>
            <a:chOff x="5076056" y="3501008"/>
            <a:chExt cx="2592288" cy="2808312"/>
          </a:xfrm>
        </p:grpSpPr>
        <p:sp>
          <p:nvSpPr>
            <p:cNvPr id="168991" name="正方形/長方形 6"/>
            <p:cNvSpPr>
              <a:spLocks noChangeArrowheads="1"/>
            </p:cNvSpPr>
            <p:nvPr/>
          </p:nvSpPr>
          <p:spPr bwMode="auto">
            <a:xfrm>
              <a:off x="5652120" y="4221088"/>
              <a:ext cx="1728192" cy="1656184"/>
            </a:xfrm>
            <a:prstGeom prst="rect">
              <a:avLst/>
            </a:prstGeom>
            <a:solidFill>
              <a:srgbClr val="CCCCFF"/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3"/>
                </a:buBlip>
                <a:defRPr sz="3200" b="1">
                  <a:solidFill>
                    <a:srgbClr val="003300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4"/>
                </a:buBlip>
                <a:defRPr sz="2800" b="1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ja-JP" altLang="en-US" sz="2400" b="0">
                <a:solidFill>
                  <a:srgbClr val="000000"/>
                </a:solidFill>
                <a:latin typeface="Symbol" pitchFamily="18" charset="2"/>
              </a:endParaRP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5435660" y="6021591"/>
              <a:ext cx="2232684" cy="287729"/>
            </a:xfrm>
            <a:prstGeom prst="rect">
              <a:avLst/>
            </a:prstGeom>
            <a:solidFill>
              <a:schemeClr val="accent1">
                <a:lumMod val="50000"/>
                <a:lumOff val="50000"/>
              </a:schemeClr>
            </a:solidFill>
            <a:ln>
              <a:noFill/>
            </a:ln>
            <a:effectLst/>
            <a:extLst/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Symbol" pitchFamily="18" charset="2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Symbol" pitchFamily="18" charset="2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kumimoji="0" lang="ja-JP" altLang="en-US" smtClean="0">
                <a:solidFill>
                  <a:srgbClr val="000000"/>
                </a:solidFill>
              </a:endParaRPr>
            </a:p>
          </p:txBody>
        </p:sp>
        <p:grpSp>
          <p:nvGrpSpPr>
            <p:cNvPr id="168993" name="グループ化 81"/>
            <p:cNvGrpSpPr>
              <a:grpSpLocks/>
            </p:cNvGrpSpPr>
            <p:nvPr/>
          </p:nvGrpSpPr>
          <p:grpSpPr bwMode="auto">
            <a:xfrm>
              <a:off x="5076056" y="3501008"/>
              <a:ext cx="1150894" cy="1470341"/>
              <a:chOff x="5387802" y="1077888"/>
              <a:chExt cx="1347410" cy="1799079"/>
            </a:xfrm>
          </p:grpSpPr>
          <p:sp>
            <p:nvSpPr>
              <p:cNvPr id="83" name="Line 36"/>
              <p:cNvSpPr>
                <a:spLocks noChangeShapeType="1"/>
              </p:cNvSpPr>
              <p:nvPr/>
            </p:nvSpPr>
            <p:spPr bwMode="auto">
              <a:xfrm>
                <a:off x="6734613" y="1671083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srgbClr val="000000"/>
                  </a:solidFill>
                  <a:ea typeface="HG丸ｺﾞｼｯｸM-PRO" pitchFamily="50" charset="-128"/>
                </a:endParaRPr>
              </a:p>
            </p:txBody>
          </p:sp>
          <p:sp>
            <p:nvSpPr>
              <p:cNvPr id="84" name="Rectangle 49"/>
              <p:cNvSpPr>
                <a:spLocks noChangeArrowheads="1"/>
              </p:cNvSpPr>
              <p:nvPr/>
            </p:nvSpPr>
            <p:spPr bwMode="auto">
              <a:xfrm>
                <a:off x="5543125" y="1536047"/>
                <a:ext cx="502755" cy="4557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ja-JP" sz="2400" b="1" kern="0" dirty="0" smtClean="0">
                    <a:solidFill>
                      <a:srgbClr val="0066CC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γ</a:t>
                </a:r>
              </a:p>
            </p:txBody>
          </p:sp>
          <p:sp>
            <p:nvSpPr>
              <p:cNvPr id="85" name="AutoShape 52"/>
              <p:cNvSpPr>
                <a:spLocks noChangeArrowheads="1"/>
              </p:cNvSpPr>
              <p:nvPr/>
            </p:nvSpPr>
            <p:spPr bwMode="auto">
              <a:xfrm>
                <a:off x="5387802" y="1077888"/>
                <a:ext cx="298383" cy="364115"/>
              </a:xfrm>
              <a:prstGeom prst="star5">
                <a:avLst/>
              </a:prstGeom>
              <a:solidFill>
                <a:srgbClr val="FF6600"/>
              </a:solidFill>
              <a:ln w="9525">
                <a:solidFill>
                  <a:srgbClr val="A5002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ja-JP" sz="1800" b="1" kern="0">
                  <a:solidFill>
                    <a:srgbClr val="FFFF00"/>
                  </a:solidFill>
                </a:endParaRPr>
              </a:p>
            </p:txBody>
          </p:sp>
          <p:sp>
            <p:nvSpPr>
              <p:cNvPr id="86" name="Rectangle 53"/>
              <p:cNvSpPr>
                <a:spLocks noChangeArrowheads="1"/>
              </p:cNvSpPr>
              <p:nvPr/>
            </p:nvSpPr>
            <p:spPr bwMode="auto">
              <a:xfrm>
                <a:off x="5651442" y="2276335"/>
                <a:ext cx="842012" cy="6004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2000" b="1" i="1" kern="0" dirty="0" smtClean="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50" charset="-128"/>
                  </a:rPr>
                  <a:t>E</a:t>
                </a:r>
                <a:r>
                  <a:rPr lang="en-US" altLang="ja-JP" sz="2000" b="1" i="1" kern="0" baseline="-25000" dirty="0" smtClean="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50" charset="-128"/>
                  </a:rPr>
                  <a:t>1</a:t>
                </a:r>
                <a:endParaRPr lang="en-US" altLang="ja-JP" sz="2000" b="1" i="1" kern="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69001" name="Freeform 27"/>
              <p:cNvSpPr>
                <a:spLocks/>
              </p:cNvSpPr>
              <p:nvPr/>
            </p:nvSpPr>
            <p:spPr bwMode="auto">
              <a:xfrm rot="2979921">
                <a:off x="5462860" y="2017724"/>
                <a:ext cx="1443333" cy="45719"/>
              </a:xfrm>
              <a:custGeom>
                <a:avLst/>
                <a:gdLst>
                  <a:gd name="T0" fmla="*/ 0 w 590"/>
                  <a:gd name="T1" fmla="*/ 2147483647 h 257"/>
                  <a:gd name="T2" fmla="*/ 2147483647 w 590"/>
                  <a:gd name="T3" fmla="*/ 2147483647 h 257"/>
                  <a:gd name="T4" fmla="*/ 2147483647 w 590"/>
                  <a:gd name="T5" fmla="*/ 2147483647 h 257"/>
                  <a:gd name="T6" fmla="*/ 2147483647 w 590"/>
                  <a:gd name="T7" fmla="*/ 2147483647 h 257"/>
                  <a:gd name="T8" fmla="*/ 2147483647 w 590"/>
                  <a:gd name="T9" fmla="*/ 2147483647 h 257"/>
                  <a:gd name="T10" fmla="*/ 2147483647 w 590"/>
                  <a:gd name="T11" fmla="*/ 2147483647 h 257"/>
                  <a:gd name="T12" fmla="*/ 2147483647 w 590"/>
                  <a:gd name="T13" fmla="*/ 2147483647 h 257"/>
                  <a:gd name="T14" fmla="*/ 2147483647 w 590"/>
                  <a:gd name="T15" fmla="*/ 2147483647 h 2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90" h="257">
                    <a:moveTo>
                      <a:pt x="0" y="151"/>
                    </a:moveTo>
                    <a:cubicBezTo>
                      <a:pt x="30" y="75"/>
                      <a:pt x="61" y="0"/>
                      <a:pt x="91" y="15"/>
                    </a:cubicBezTo>
                    <a:cubicBezTo>
                      <a:pt x="121" y="30"/>
                      <a:pt x="151" y="242"/>
                      <a:pt x="181" y="242"/>
                    </a:cubicBezTo>
                    <a:cubicBezTo>
                      <a:pt x="211" y="242"/>
                      <a:pt x="242" y="15"/>
                      <a:pt x="272" y="15"/>
                    </a:cubicBezTo>
                    <a:cubicBezTo>
                      <a:pt x="302" y="15"/>
                      <a:pt x="333" y="242"/>
                      <a:pt x="363" y="242"/>
                    </a:cubicBezTo>
                    <a:cubicBezTo>
                      <a:pt x="393" y="242"/>
                      <a:pt x="423" y="15"/>
                      <a:pt x="453" y="15"/>
                    </a:cubicBezTo>
                    <a:cubicBezTo>
                      <a:pt x="483" y="15"/>
                      <a:pt x="521" y="227"/>
                      <a:pt x="544" y="242"/>
                    </a:cubicBezTo>
                    <a:cubicBezTo>
                      <a:pt x="567" y="257"/>
                      <a:pt x="578" y="181"/>
                      <a:pt x="590" y="106"/>
                    </a:cubicBezTo>
                  </a:path>
                </a:pathLst>
              </a:cu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8" name="Oval 32"/>
            <p:cNvSpPr>
              <a:spLocks noChangeArrowheads="1"/>
            </p:cNvSpPr>
            <p:nvPr/>
          </p:nvSpPr>
          <p:spPr bwMode="auto">
            <a:xfrm rot="2979921">
              <a:off x="6192545" y="4686601"/>
              <a:ext cx="165543" cy="171074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89" name="Line 42"/>
            <p:cNvSpPr>
              <a:spLocks noChangeShapeType="1"/>
            </p:cNvSpPr>
            <p:nvPr/>
          </p:nvSpPr>
          <p:spPr bwMode="auto">
            <a:xfrm>
              <a:off x="6083296" y="4724840"/>
              <a:ext cx="497509" cy="94596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168996" name="Freeform 28"/>
            <p:cNvSpPr>
              <a:spLocks/>
            </p:cNvSpPr>
            <p:nvPr/>
          </p:nvSpPr>
          <p:spPr bwMode="auto">
            <a:xfrm rot="6223608" flipV="1">
              <a:off x="5332303" y="5418010"/>
              <a:ext cx="1377773" cy="126793"/>
            </a:xfrm>
            <a:custGeom>
              <a:avLst/>
              <a:gdLst>
                <a:gd name="T0" fmla="*/ 0 w 590"/>
                <a:gd name="T1" fmla="*/ 2147483647 h 257"/>
                <a:gd name="T2" fmla="*/ 2147483647 w 590"/>
                <a:gd name="T3" fmla="*/ 2147483647 h 257"/>
                <a:gd name="T4" fmla="*/ 2147483647 w 590"/>
                <a:gd name="T5" fmla="*/ 2147483647 h 257"/>
                <a:gd name="T6" fmla="*/ 2147483647 w 590"/>
                <a:gd name="T7" fmla="*/ 2147483647 h 257"/>
                <a:gd name="T8" fmla="*/ 2147483647 w 590"/>
                <a:gd name="T9" fmla="*/ 2147483647 h 257"/>
                <a:gd name="T10" fmla="*/ 2147483647 w 590"/>
                <a:gd name="T11" fmla="*/ 2147483647 h 257"/>
                <a:gd name="T12" fmla="*/ 2147483647 w 590"/>
                <a:gd name="T13" fmla="*/ 2147483647 h 257"/>
                <a:gd name="T14" fmla="*/ 2147483647 w 590"/>
                <a:gd name="T15" fmla="*/ 2147483647 h 2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0" h="257">
                  <a:moveTo>
                    <a:pt x="0" y="151"/>
                  </a:moveTo>
                  <a:cubicBezTo>
                    <a:pt x="30" y="75"/>
                    <a:pt x="61" y="0"/>
                    <a:pt x="91" y="15"/>
                  </a:cubicBezTo>
                  <a:cubicBezTo>
                    <a:pt x="121" y="30"/>
                    <a:pt x="151" y="242"/>
                    <a:pt x="181" y="242"/>
                  </a:cubicBezTo>
                  <a:cubicBezTo>
                    <a:pt x="211" y="242"/>
                    <a:pt x="242" y="15"/>
                    <a:pt x="272" y="15"/>
                  </a:cubicBezTo>
                  <a:cubicBezTo>
                    <a:pt x="302" y="15"/>
                    <a:pt x="333" y="242"/>
                    <a:pt x="363" y="242"/>
                  </a:cubicBezTo>
                  <a:cubicBezTo>
                    <a:pt x="393" y="242"/>
                    <a:pt x="423" y="15"/>
                    <a:pt x="453" y="15"/>
                  </a:cubicBezTo>
                  <a:cubicBezTo>
                    <a:pt x="483" y="15"/>
                    <a:pt x="521" y="227"/>
                    <a:pt x="544" y="242"/>
                  </a:cubicBezTo>
                  <a:cubicBezTo>
                    <a:pt x="567" y="257"/>
                    <a:pt x="578" y="181"/>
                    <a:pt x="590" y="106"/>
                  </a:cubicBezTo>
                </a:path>
              </a:pathLst>
            </a:custGeom>
            <a:noFill/>
            <a:ln w="38100" cap="flat" cmpd="sng">
              <a:solidFill>
                <a:srgbClr val="0066CC"/>
              </a:solidFill>
              <a:prstDash val="solid"/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168968" name="グループ化 10"/>
          <p:cNvGrpSpPr>
            <a:grpSpLocks/>
          </p:cNvGrpSpPr>
          <p:nvPr/>
        </p:nvGrpSpPr>
        <p:grpSpPr bwMode="auto">
          <a:xfrm>
            <a:off x="320675" y="779463"/>
            <a:ext cx="2905125" cy="2784475"/>
            <a:chOff x="899592" y="476672"/>
            <a:chExt cx="3016260" cy="2856675"/>
          </a:xfrm>
        </p:grpSpPr>
        <p:sp>
          <p:nvSpPr>
            <p:cNvPr id="65" name="Rectangle 37"/>
            <p:cNvSpPr>
              <a:spLocks noChangeArrowheads="1"/>
            </p:cNvSpPr>
            <p:nvPr/>
          </p:nvSpPr>
          <p:spPr bwMode="auto">
            <a:xfrm>
              <a:off x="1188033" y="1268202"/>
              <a:ext cx="2213572" cy="824104"/>
            </a:xfrm>
            <a:prstGeom prst="rect">
              <a:avLst/>
            </a:prstGeom>
            <a:gradFill rotWithShape="0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66" name="Rectangle 38"/>
            <p:cNvSpPr>
              <a:spLocks noChangeArrowheads="1"/>
            </p:cNvSpPr>
            <p:nvPr/>
          </p:nvSpPr>
          <p:spPr bwMode="auto">
            <a:xfrm>
              <a:off x="1064415" y="2691654"/>
              <a:ext cx="2274557" cy="589576"/>
            </a:xfrm>
            <a:prstGeom prst="rect">
              <a:avLst/>
            </a:prstGeom>
            <a:gradFill rotWithShape="0">
              <a:gsLst>
                <a:gs pos="0">
                  <a:srgbClr val="B2B2B2">
                    <a:gamma/>
                    <a:shade val="4627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67" name="Text Box 39"/>
            <p:cNvSpPr txBox="1">
              <a:spLocks noChangeArrowheads="1"/>
            </p:cNvSpPr>
            <p:nvPr/>
          </p:nvSpPr>
          <p:spPr bwMode="auto">
            <a:xfrm>
              <a:off x="1926440" y="732372"/>
              <a:ext cx="1639988" cy="2736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ja-JP" sz="1600" b="1" kern="0" dirty="0" smtClean="0">
                  <a:solidFill>
                    <a:srgbClr val="000000"/>
                  </a:solidFill>
                  <a:ea typeface="ＭＳ Ｐゴシック" pitchFamily="50" charset="-128"/>
                </a:rPr>
                <a:t>Forward detector</a:t>
              </a:r>
            </a:p>
          </p:txBody>
        </p:sp>
        <p:sp>
          <p:nvSpPr>
            <p:cNvPr id="68" name="Text Box 40"/>
            <p:cNvSpPr txBox="1">
              <a:spLocks noChangeArrowheads="1"/>
            </p:cNvSpPr>
            <p:nvPr/>
          </p:nvSpPr>
          <p:spPr bwMode="auto">
            <a:xfrm>
              <a:off x="1863807" y="2810546"/>
              <a:ext cx="1331769" cy="5228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algn="r"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altLang="ja-JP" sz="1400" b="1" kern="0" dirty="0" smtClean="0">
                  <a:solidFill>
                    <a:srgbClr val="FFFFFF"/>
                  </a:solidFill>
                  <a:ea typeface="ＭＳ Ｐゴシック" pitchFamily="50" charset="-128"/>
                </a:rPr>
                <a:t>Backward Detector</a:t>
              </a:r>
            </a:p>
          </p:txBody>
        </p:sp>
        <p:sp>
          <p:nvSpPr>
            <p:cNvPr id="69" name="Line 42"/>
            <p:cNvSpPr>
              <a:spLocks noChangeShapeType="1"/>
            </p:cNvSpPr>
            <p:nvPr/>
          </p:nvSpPr>
          <p:spPr bwMode="auto">
            <a:xfrm>
              <a:off x="1985776" y="1750287"/>
              <a:ext cx="497765" cy="94462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70" name="Rectangle 50"/>
            <p:cNvSpPr>
              <a:spLocks noChangeArrowheads="1"/>
            </p:cNvSpPr>
            <p:nvPr/>
          </p:nvSpPr>
          <p:spPr bwMode="auto">
            <a:xfrm>
              <a:off x="2124227" y="1556475"/>
              <a:ext cx="184602" cy="3078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ja-JP" sz="1400" kern="0" dirty="0" smtClean="0">
                <a:solidFill>
                  <a:srgbClr val="00009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1125400" y="2810546"/>
              <a:ext cx="372500" cy="324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2000" b="1" i="1" kern="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E</a:t>
              </a:r>
              <a:r>
                <a:rPr lang="en-US" altLang="ja-JP" sz="2000" b="1" i="1" kern="0" baseline="-2500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rPr>
                <a:t>2</a:t>
              </a:r>
            </a:p>
          </p:txBody>
        </p:sp>
        <p:grpSp>
          <p:nvGrpSpPr>
            <p:cNvPr id="168980" name="グループ化 71"/>
            <p:cNvGrpSpPr>
              <a:grpSpLocks/>
            </p:cNvGrpSpPr>
            <p:nvPr/>
          </p:nvGrpSpPr>
          <p:grpSpPr bwMode="auto">
            <a:xfrm>
              <a:off x="899592" y="476672"/>
              <a:ext cx="1151216" cy="1376586"/>
              <a:chOff x="5387802" y="1077888"/>
              <a:chExt cx="1347787" cy="1684362"/>
            </a:xfrm>
          </p:grpSpPr>
          <p:sp>
            <p:nvSpPr>
              <p:cNvPr id="76" name="Line 36"/>
              <p:cNvSpPr>
                <a:spLocks noChangeShapeType="1"/>
              </p:cNvSpPr>
              <p:nvPr/>
            </p:nvSpPr>
            <p:spPr bwMode="auto">
              <a:xfrm>
                <a:off x="6734709" y="1673734"/>
                <a:ext cx="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srgbClr val="000000"/>
                  </a:solidFill>
                  <a:ea typeface="HG丸ｺﾞｼｯｸM-PRO" pitchFamily="50" charset="-128"/>
                </a:endParaRPr>
              </a:p>
            </p:txBody>
          </p:sp>
          <p:sp>
            <p:nvSpPr>
              <p:cNvPr id="77" name="Rectangle 49"/>
              <p:cNvSpPr>
                <a:spLocks noChangeArrowheads="1"/>
              </p:cNvSpPr>
              <p:nvPr/>
            </p:nvSpPr>
            <p:spPr bwMode="auto">
              <a:xfrm>
                <a:off x="5544106" y="1536232"/>
                <a:ext cx="499783" cy="4583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ja-JP" sz="2400" b="1" kern="0" dirty="0" smtClean="0">
                    <a:solidFill>
                      <a:srgbClr val="0066CC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γ</a:t>
                </a:r>
              </a:p>
            </p:txBody>
          </p:sp>
          <p:sp>
            <p:nvSpPr>
              <p:cNvPr id="78" name="AutoShape 52"/>
              <p:cNvSpPr>
                <a:spLocks noChangeArrowheads="1"/>
              </p:cNvSpPr>
              <p:nvPr/>
            </p:nvSpPr>
            <p:spPr bwMode="auto">
              <a:xfrm>
                <a:off x="5387802" y="1077888"/>
                <a:ext cx="299099" cy="364681"/>
              </a:xfrm>
              <a:prstGeom prst="star5">
                <a:avLst/>
              </a:prstGeom>
              <a:solidFill>
                <a:srgbClr val="FF6600"/>
              </a:solidFill>
              <a:ln w="9525">
                <a:solidFill>
                  <a:srgbClr val="A5002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ja-JP" sz="1800" b="1" kern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9" name="Rectangle 53"/>
              <p:cNvSpPr>
                <a:spLocks noChangeArrowheads="1"/>
              </p:cNvSpPr>
              <p:nvPr/>
            </p:nvSpPr>
            <p:spPr bwMode="auto">
              <a:xfrm>
                <a:off x="5652167" y="2275559"/>
                <a:ext cx="546095" cy="3985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1pPr>
                <a:lvl2pPr marL="742950" indent="-28575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2pPr>
                <a:lvl3pPr marL="11430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3pPr>
                <a:lvl4pPr marL="16002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4pPr>
                <a:lvl5pPr marL="2057400" indent="-228600" eaLnBrk="0" hangingPunct="0"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200">
                    <a:solidFill>
                      <a:schemeClr val="tx1"/>
                    </a:solidFill>
                    <a:latin typeface="Arial" pitchFamily="34" charset="0"/>
                    <a:ea typeface="HG丸ｺﾞｼｯｸM-PRO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ja-JP" sz="2000" b="1" i="1" kern="0" dirty="0" smtClean="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50" charset="-128"/>
                  </a:rPr>
                  <a:t>E</a:t>
                </a:r>
                <a:r>
                  <a:rPr lang="en-US" altLang="ja-JP" sz="2000" b="1" i="1" kern="0" baseline="-25000" dirty="0" smtClean="0">
                    <a:solidFill>
                      <a:srgbClr val="000000"/>
                    </a:solidFill>
                    <a:latin typeface="Times New Roman" pitchFamily="18" charset="0"/>
                    <a:ea typeface="ＭＳ Ｐゴシック" pitchFamily="50" charset="-128"/>
                  </a:rPr>
                  <a:t>1</a:t>
                </a:r>
                <a:endParaRPr lang="en-US" altLang="ja-JP" sz="2000" b="1" i="1" kern="0" dirty="0" smtClean="0">
                  <a:solidFill>
                    <a:srgbClr val="000000"/>
                  </a:solidFill>
                  <a:latin typeface="Times New Roman" pitchFamily="18" charset="0"/>
                  <a:ea typeface="ＭＳ Ｐゴシック" pitchFamily="50" charset="-128"/>
                </a:endParaRPr>
              </a:p>
            </p:txBody>
          </p:sp>
          <p:sp>
            <p:nvSpPr>
              <p:cNvPr id="168990" name="Freeform 27"/>
              <p:cNvSpPr>
                <a:spLocks/>
              </p:cNvSpPr>
              <p:nvPr/>
            </p:nvSpPr>
            <p:spPr bwMode="auto">
              <a:xfrm rot="2979921">
                <a:off x="5462860" y="2017724"/>
                <a:ext cx="1443333" cy="45719"/>
              </a:xfrm>
              <a:custGeom>
                <a:avLst/>
                <a:gdLst>
                  <a:gd name="T0" fmla="*/ 0 w 590"/>
                  <a:gd name="T1" fmla="*/ 2147483647 h 257"/>
                  <a:gd name="T2" fmla="*/ 2147483647 w 590"/>
                  <a:gd name="T3" fmla="*/ 2147483647 h 257"/>
                  <a:gd name="T4" fmla="*/ 2147483647 w 590"/>
                  <a:gd name="T5" fmla="*/ 2147483647 h 257"/>
                  <a:gd name="T6" fmla="*/ 2147483647 w 590"/>
                  <a:gd name="T7" fmla="*/ 2147483647 h 257"/>
                  <a:gd name="T8" fmla="*/ 2147483647 w 590"/>
                  <a:gd name="T9" fmla="*/ 2147483647 h 257"/>
                  <a:gd name="T10" fmla="*/ 2147483647 w 590"/>
                  <a:gd name="T11" fmla="*/ 2147483647 h 257"/>
                  <a:gd name="T12" fmla="*/ 2147483647 w 590"/>
                  <a:gd name="T13" fmla="*/ 2147483647 h 257"/>
                  <a:gd name="T14" fmla="*/ 2147483647 w 590"/>
                  <a:gd name="T15" fmla="*/ 2147483647 h 25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90" h="257">
                    <a:moveTo>
                      <a:pt x="0" y="151"/>
                    </a:moveTo>
                    <a:cubicBezTo>
                      <a:pt x="30" y="75"/>
                      <a:pt x="61" y="0"/>
                      <a:pt x="91" y="15"/>
                    </a:cubicBezTo>
                    <a:cubicBezTo>
                      <a:pt x="121" y="30"/>
                      <a:pt x="151" y="242"/>
                      <a:pt x="181" y="242"/>
                    </a:cubicBezTo>
                    <a:cubicBezTo>
                      <a:pt x="211" y="242"/>
                      <a:pt x="242" y="15"/>
                      <a:pt x="272" y="15"/>
                    </a:cubicBezTo>
                    <a:cubicBezTo>
                      <a:pt x="302" y="15"/>
                      <a:pt x="333" y="242"/>
                      <a:pt x="363" y="242"/>
                    </a:cubicBezTo>
                    <a:cubicBezTo>
                      <a:pt x="393" y="242"/>
                      <a:pt x="423" y="15"/>
                      <a:pt x="453" y="15"/>
                    </a:cubicBezTo>
                    <a:cubicBezTo>
                      <a:pt x="483" y="15"/>
                      <a:pt x="521" y="227"/>
                      <a:pt x="544" y="242"/>
                    </a:cubicBezTo>
                    <a:cubicBezTo>
                      <a:pt x="567" y="257"/>
                      <a:pt x="578" y="181"/>
                      <a:pt x="590" y="106"/>
                    </a:cubicBezTo>
                  </a:path>
                </a:pathLst>
              </a:custGeom>
              <a:noFill/>
              <a:ln w="38100" cap="flat" cmpd="sng">
                <a:solidFill>
                  <a:srgbClr val="000000"/>
                </a:solidFill>
                <a:prstDash val="solid"/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8981" name="Freeform 28"/>
            <p:cNvSpPr>
              <a:spLocks/>
            </p:cNvSpPr>
            <p:nvPr/>
          </p:nvSpPr>
          <p:spPr bwMode="auto">
            <a:xfrm rot="3447868">
              <a:off x="1046272" y="2448050"/>
              <a:ext cx="1160763" cy="130192"/>
            </a:xfrm>
            <a:custGeom>
              <a:avLst/>
              <a:gdLst>
                <a:gd name="T0" fmla="*/ 0 w 590"/>
                <a:gd name="T1" fmla="*/ 2147483647 h 257"/>
                <a:gd name="T2" fmla="*/ 2147483647 w 590"/>
                <a:gd name="T3" fmla="*/ 2147483647 h 257"/>
                <a:gd name="T4" fmla="*/ 2147483647 w 590"/>
                <a:gd name="T5" fmla="*/ 2147483647 h 257"/>
                <a:gd name="T6" fmla="*/ 2147483647 w 590"/>
                <a:gd name="T7" fmla="*/ 2147483647 h 257"/>
                <a:gd name="T8" fmla="*/ 2147483647 w 590"/>
                <a:gd name="T9" fmla="*/ 2147483647 h 257"/>
                <a:gd name="T10" fmla="*/ 2147483647 w 590"/>
                <a:gd name="T11" fmla="*/ 2147483647 h 257"/>
                <a:gd name="T12" fmla="*/ 2147483647 w 590"/>
                <a:gd name="T13" fmla="*/ 2147483647 h 257"/>
                <a:gd name="T14" fmla="*/ 2147483647 w 590"/>
                <a:gd name="T15" fmla="*/ 2147483647 h 2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0" h="257">
                  <a:moveTo>
                    <a:pt x="0" y="151"/>
                  </a:moveTo>
                  <a:cubicBezTo>
                    <a:pt x="30" y="75"/>
                    <a:pt x="61" y="0"/>
                    <a:pt x="91" y="15"/>
                  </a:cubicBezTo>
                  <a:cubicBezTo>
                    <a:pt x="121" y="30"/>
                    <a:pt x="151" y="242"/>
                    <a:pt x="181" y="242"/>
                  </a:cubicBezTo>
                  <a:cubicBezTo>
                    <a:pt x="211" y="242"/>
                    <a:pt x="242" y="15"/>
                    <a:pt x="272" y="15"/>
                  </a:cubicBezTo>
                  <a:cubicBezTo>
                    <a:pt x="302" y="15"/>
                    <a:pt x="333" y="242"/>
                    <a:pt x="363" y="242"/>
                  </a:cubicBezTo>
                  <a:cubicBezTo>
                    <a:pt x="393" y="242"/>
                    <a:pt x="423" y="15"/>
                    <a:pt x="453" y="15"/>
                  </a:cubicBezTo>
                  <a:cubicBezTo>
                    <a:pt x="483" y="15"/>
                    <a:pt x="521" y="227"/>
                    <a:pt x="544" y="242"/>
                  </a:cubicBezTo>
                  <a:cubicBezTo>
                    <a:pt x="567" y="257"/>
                    <a:pt x="578" y="181"/>
                    <a:pt x="590" y="106"/>
                  </a:cubicBezTo>
                </a:path>
              </a:pathLst>
            </a:custGeom>
            <a:noFill/>
            <a:ln w="38100" cap="flat" cmpd="sng">
              <a:solidFill>
                <a:srgbClr val="0066CC"/>
              </a:solidFill>
              <a:prstDash val="solid"/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ja-JP" altLang="en-US"/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1763264" y="2204683"/>
              <a:ext cx="2152588" cy="3159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1400" kern="0" dirty="0" err="1">
                  <a:solidFill>
                    <a:srgbClr val="000099"/>
                  </a:solidFill>
                  <a:latin typeface="Comic Sans MS" panose="030F0702030302020204" pitchFamily="66" charset="0"/>
                  <a:ea typeface="HGPｺﾞｼｯｸE" panose="020B0900000000000000" pitchFamily="50" charset="-128"/>
                </a:rPr>
                <a:t>Mult</a:t>
              </a:r>
              <a:r>
                <a:rPr kumimoji="0" lang="en-US" altLang="ja-JP" sz="1400" kern="0" dirty="0">
                  <a:solidFill>
                    <a:srgbClr val="000099"/>
                  </a:solidFill>
                  <a:latin typeface="Comic Sans MS" panose="030F0702030302020204" pitchFamily="66" charset="0"/>
                  <a:ea typeface="HGPｺﾞｼｯｸE" panose="020B0900000000000000" pitchFamily="50" charset="-128"/>
                </a:rPr>
                <a:t> scattering in F,D.</a:t>
              </a:r>
            </a:p>
          </p:txBody>
        </p:sp>
        <p:sp>
          <p:nvSpPr>
            <p:cNvPr id="81" name="Freeform 28"/>
            <p:cNvSpPr>
              <a:spLocks/>
            </p:cNvSpPr>
            <p:nvPr/>
          </p:nvSpPr>
          <p:spPr bwMode="auto">
            <a:xfrm rot="9260431">
              <a:off x="1234183" y="1851264"/>
              <a:ext cx="705442" cy="45603"/>
            </a:xfrm>
            <a:custGeom>
              <a:avLst/>
              <a:gdLst>
                <a:gd name="T0" fmla="*/ 0 w 590"/>
                <a:gd name="T1" fmla="*/ 22 h 257"/>
                <a:gd name="T2" fmla="*/ 100 w 590"/>
                <a:gd name="T3" fmla="*/ 2 h 257"/>
                <a:gd name="T4" fmla="*/ 199 w 590"/>
                <a:gd name="T5" fmla="*/ 35 h 257"/>
                <a:gd name="T6" fmla="*/ 299 w 590"/>
                <a:gd name="T7" fmla="*/ 2 h 257"/>
                <a:gd name="T8" fmla="*/ 400 w 590"/>
                <a:gd name="T9" fmla="*/ 35 h 257"/>
                <a:gd name="T10" fmla="*/ 498 w 590"/>
                <a:gd name="T11" fmla="*/ 2 h 257"/>
                <a:gd name="T12" fmla="*/ 599 w 590"/>
                <a:gd name="T13" fmla="*/ 35 h 257"/>
                <a:gd name="T14" fmla="*/ 649 w 590"/>
                <a:gd name="T15" fmla="*/ 15 h 2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0" h="257">
                  <a:moveTo>
                    <a:pt x="0" y="151"/>
                  </a:moveTo>
                  <a:cubicBezTo>
                    <a:pt x="30" y="75"/>
                    <a:pt x="61" y="0"/>
                    <a:pt x="91" y="15"/>
                  </a:cubicBezTo>
                  <a:cubicBezTo>
                    <a:pt x="121" y="30"/>
                    <a:pt x="151" y="242"/>
                    <a:pt x="181" y="242"/>
                  </a:cubicBezTo>
                  <a:cubicBezTo>
                    <a:pt x="211" y="242"/>
                    <a:pt x="242" y="15"/>
                    <a:pt x="272" y="15"/>
                  </a:cubicBezTo>
                  <a:cubicBezTo>
                    <a:pt x="302" y="15"/>
                    <a:pt x="333" y="242"/>
                    <a:pt x="363" y="242"/>
                  </a:cubicBezTo>
                  <a:cubicBezTo>
                    <a:pt x="393" y="242"/>
                    <a:pt x="423" y="15"/>
                    <a:pt x="453" y="15"/>
                  </a:cubicBezTo>
                  <a:cubicBezTo>
                    <a:pt x="483" y="15"/>
                    <a:pt x="521" y="227"/>
                    <a:pt x="544" y="242"/>
                  </a:cubicBezTo>
                  <a:cubicBezTo>
                    <a:pt x="567" y="257"/>
                    <a:pt x="578" y="181"/>
                    <a:pt x="590" y="106"/>
                  </a:cubicBezTo>
                </a:path>
              </a:pathLst>
            </a:custGeom>
            <a:noFill/>
            <a:ln w="38100" cap="flat" cmpd="sng">
              <a:solidFill>
                <a:schemeClr val="accent1">
                  <a:lumMod val="75000"/>
                  <a:lumOff val="25000"/>
                </a:schemeClr>
              </a:solidFill>
              <a:prstDash val="solid"/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>
                <a:defRPr/>
              </a:pPr>
              <a:endParaRPr kumimoji="0" lang="ja-JP" altLang="en-US">
                <a:solidFill>
                  <a:srgbClr val="000000"/>
                </a:solidFill>
                <a:ea typeface="HG丸ｺﾞｼｯｸM-PRO" pitchFamily="50" charset="-128"/>
              </a:endParaRPr>
            </a:p>
          </p:txBody>
        </p:sp>
        <p:sp>
          <p:nvSpPr>
            <p:cNvPr id="91" name="Oval 32"/>
            <p:cNvSpPr>
              <a:spLocks noChangeArrowheads="1"/>
            </p:cNvSpPr>
            <p:nvPr/>
          </p:nvSpPr>
          <p:spPr bwMode="auto">
            <a:xfrm rot="2979921">
              <a:off x="2118798" y="1685897"/>
              <a:ext cx="193810" cy="146693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Arial" pitchFamily="34" charset="0"/>
                  <a:ea typeface="HG丸ｺﾞｼｯｸM-PRO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 smtClean="0">
                <a:solidFill>
                  <a:srgbClr val="000000"/>
                </a:solidFill>
              </a:endParaRPr>
            </a:p>
          </p:txBody>
        </p:sp>
        <p:sp>
          <p:nvSpPr>
            <p:cNvPr id="168985" name="正方形/長方形 8"/>
            <p:cNvSpPr>
              <a:spLocks noChangeArrowheads="1"/>
            </p:cNvSpPr>
            <p:nvPr/>
          </p:nvSpPr>
          <p:spPr bwMode="auto">
            <a:xfrm>
              <a:off x="3082102" y="810853"/>
              <a:ext cx="424776" cy="473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3"/>
                </a:buBlip>
                <a:defRPr sz="3200" b="1">
                  <a:solidFill>
                    <a:srgbClr val="003300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Blip>
                  <a:blip r:embed="rId4"/>
                </a:buBlip>
                <a:defRPr sz="2800" b="1">
                  <a:solidFill>
                    <a:srgbClr val="663300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0000"/>
                </a:buClr>
                <a:buSzPct val="75000"/>
                <a:buChar char="•"/>
                <a:defRPr sz="20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2400" b="0">
                  <a:solidFill>
                    <a:srgbClr val="000000"/>
                  </a:solidFill>
                  <a:latin typeface="Comic Sans MS" pitchFamily="66" charset="0"/>
                  <a:ea typeface="HGPｺﾞｼｯｸE" pitchFamily="50" charset="-128"/>
                </a:rPr>
                <a:t>A</a:t>
              </a:r>
            </a:p>
          </p:txBody>
        </p:sp>
      </p:grpSp>
      <p:sp>
        <p:nvSpPr>
          <p:cNvPr id="168969" name="正方形/長方形 92"/>
          <p:cNvSpPr>
            <a:spLocks noChangeArrowheads="1"/>
          </p:cNvSpPr>
          <p:nvPr/>
        </p:nvSpPr>
        <p:spPr bwMode="auto">
          <a:xfrm>
            <a:off x="2397125" y="3830638"/>
            <a:ext cx="377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4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2400" b="0">
                <a:solidFill>
                  <a:srgbClr val="000000"/>
                </a:solidFill>
                <a:latin typeface="Comic Sans MS" pitchFamily="66" charset="0"/>
                <a:ea typeface="HGPｺﾞｼｯｸE" pitchFamily="50" charset="-128"/>
              </a:rPr>
              <a:t>B</a:t>
            </a:r>
          </a:p>
        </p:txBody>
      </p:sp>
      <p:sp>
        <p:nvSpPr>
          <p:cNvPr id="168970" name="正方形/長方形 93"/>
          <p:cNvSpPr>
            <a:spLocks noChangeArrowheads="1"/>
          </p:cNvSpPr>
          <p:nvPr/>
        </p:nvSpPr>
        <p:spPr bwMode="auto">
          <a:xfrm>
            <a:off x="7097713" y="609600"/>
            <a:ext cx="371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defRPr sz="3200" b="1">
                <a:solidFill>
                  <a:srgbClr val="003300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4"/>
              </a:buBlip>
              <a:defRPr sz="2800" b="1">
                <a:solidFill>
                  <a:srgbClr val="663300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2400" b="0">
                <a:solidFill>
                  <a:srgbClr val="000000"/>
                </a:solidFill>
                <a:latin typeface="Comic Sans MS" pitchFamily="66" charset="0"/>
                <a:ea typeface="HGPｺﾞｼｯｸE" pitchFamily="50" charset="-128"/>
              </a:rPr>
              <a:t>C</a:t>
            </a:r>
          </a:p>
        </p:txBody>
      </p:sp>
      <p:sp>
        <p:nvSpPr>
          <p:cNvPr id="168971" name="正方形/長方形 1"/>
          <p:cNvSpPr>
            <a:spLocks noChangeArrowheads="1"/>
          </p:cNvSpPr>
          <p:nvPr/>
        </p:nvSpPr>
        <p:spPr bwMode="auto">
          <a:xfrm>
            <a:off x="4856163" y="6143625"/>
            <a:ext cx="4008437" cy="584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latin typeface="Comic Sans MS" pitchFamily="66" charset="0"/>
                <a:ea typeface="HGPｺﾞｼｯｸE" pitchFamily="50" charset="-128"/>
              </a:rPr>
              <a:t>ETCC easily detects one recoil electron fully contained in TPC</a:t>
            </a:r>
          </a:p>
        </p:txBody>
      </p:sp>
      <p:sp>
        <p:nvSpPr>
          <p:cNvPr id="168972" name="正方形/長方形 2"/>
          <p:cNvSpPr>
            <a:spLocks noChangeArrowheads="1"/>
          </p:cNvSpPr>
          <p:nvPr/>
        </p:nvSpPr>
        <p:spPr bwMode="auto">
          <a:xfrm>
            <a:off x="2938463" y="1076325"/>
            <a:ext cx="29003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Comic Sans MS" pitchFamily="66" charset="0"/>
                <a:ea typeface="HGPｺﾞｼｯｸE" pitchFamily="50" charset="-128"/>
              </a:rPr>
              <a:t>Usual CC hardly distinguish </a:t>
            </a:r>
          </a:p>
          <a:p>
            <a:pPr eaLnBrk="1" hangingPunct="1"/>
            <a:r>
              <a:rPr lang="en-US" altLang="ja-JP" sz="1600" b="1">
                <a:solidFill>
                  <a:srgbClr val="000000"/>
                </a:solidFill>
                <a:latin typeface="Comic Sans MS" pitchFamily="66" charset="0"/>
                <a:ea typeface="HGPｺﾞｼｯｸE" pitchFamily="50" charset="-128"/>
              </a:rPr>
              <a:t> those events from good Compton  events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タイトル 3"/>
          <p:cNvSpPr>
            <a:spLocks noGrp="1"/>
          </p:cNvSpPr>
          <p:nvPr>
            <p:ph type="title"/>
          </p:nvPr>
        </p:nvSpPr>
        <p:spPr>
          <a:xfrm>
            <a:off x="4018" y="22527"/>
            <a:ext cx="9139982" cy="609600"/>
          </a:xfrm>
          <a:solidFill>
            <a:srgbClr val="0070C0"/>
          </a:solidFill>
        </p:spPr>
        <p:txBody>
          <a:bodyPr/>
          <a:lstStyle/>
          <a:p>
            <a:pPr algn="ctr" eaLnBrk="1" hangingPunct="1"/>
            <a:r>
              <a:rPr lang="en-US" altLang="ja-JP" dirty="0" smtClean="0"/>
              <a:t> </a:t>
            </a:r>
            <a:r>
              <a:rPr lang="en-US" altLang="ja-JP" sz="3600" dirty="0" smtClean="0">
                <a:latin typeface="Comic Sans MS" panose="030F0702030302020204" pitchFamily="66" charset="0"/>
              </a:rPr>
              <a:t>Imaging Improvement by </a:t>
            </a:r>
            <a:r>
              <a:rPr lang="ja-JP" altLang="en-US" sz="3600" dirty="0" smtClean="0">
                <a:latin typeface="Comic Sans MS" panose="030F0702030302020204" pitchFamily="66" charset="0"/>
              </a:rPr>
              <a:t>　</a:t>
            </a:r>
            <a:r>
              <a:rPr lang="en-US" altLang="ja-JP" sz="3600" dirty="0" smtClean="0">
                <a:latin typeface="Comic Sans MS" panose="030F0702030302020204" pitchFamily="66" charset="0"/>
              </a:rPr>
              <a:t> SPD</a:t>
            </a:r>
            <a:endParaRPr lang="ja-JP" altLang="en-US" sz="3600" dirty="0" smtClean="0">
              <a:latin typeface="Comic Sans MS" panose="030F0702030302020204" pitchFamily="66" charset="0"/>
            </a:endParaRPr>
          </a:p>
        </p:txBody>
      </p:sp>
      <p:pic>
        <p:nvPicPr>
          <p:cNvPr id="169988" name="コンテンツ プレースホルダー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r="33714"/>
          <a:stretch>
            <a:fillRect/>
          </a:stretch>
        </p:blipFill>
        <p:spPr bwMode="auto">
          <a:xfrm>
            <a:off x="179512" y="548680"/>
            <a:ext cx="5054600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989" name="テキスト ボックス 5"/>
          <p:cNvSpPr txBox="1">
            <a:spLocks noChangeArrowheads="1"/>
          </p:cNvSpPr>
          <p:nvPr/>
        </p:nvSpPr>
        <p:spPr bwMode="auto">
          <a:xfrm>
            <a:off x="0" y="2996952"/>
            <a:ext cx="21955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u"/>
              <a:defRPr kumimoji="1" sz="3200">
                <a:solidFill>
                  <a:srgbClr val="0070C0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p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Ø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rgbClr val="000000"/>
                </a:solidFill>
                <a:latin typeface="Comic Sans MS" panose="030F0702030302020204" pitchFamily="66" charset="0"/>
                <a:cs typeface="Arial" pitchFamily="34" charset="0"/>
              </a:rPr>
              <a:t>　　 </a:t>
            </a:r>
            <a:r>
              <a:rPr lang="en-US" altLang="ja-JP" sz="1600" b="1" dirty="0">
                <a:solidFill>
                  <a:srgbClr val="000000"/>
                </a:solidFill>
                <a:latin typeface="Comic Sans MS" panose="030F0702030302020204" pitchFamily="66" charset="0"/>
                <a:cs typeface="Arial" pitchFamily="34" charset="0"/>
              </a:rPr>
              <a:t>(SPD=200°)</a:t>
            </a:r>
          </a:p>
        </p:txBody>
      </p:sp>
      <p:grpSp>
        <p:nvGrpSpPr>
          <p:cNvPr id="169995" name="グループ化 1"/>
          <p:cNvGrpSpPr>
            <a:grpSpLocks/>
          </p:cNvGrpSpPr>
          <p:nvPr/>
        </p:nvGrpSpPr>
        <p:grpSpPr bwMode="auto">
          <a:xfrm>
            <a:off x="5508104" y="908720"/>
            <a:ext cx="3495055" cy="1872183"/>
            <a:chOff x="5580063" y="620713"/>
            <a:chExt cx="3546475" cy="1820862"/>
          </a:xfrm>
        </p:grpSpPr>
        <p:pic>
          <p:nvPicPr>
            <p:cNvPr id="170002" name="図 0" descr="comptel_grb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063" y="620713"/>
              <a:ext cx="3500437" cy="1820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0003" name="テキスト ボックス 18"/>
            <p:cNvSpPr txBox="1">
              <a:spLocks noChangeArrowheads="1"/>
            </p:cNvSpPr>
            <p:nvPr/>
          </p:nvSpPr>
          <p:spPr bwMode="auto">
            <a:xfrm>
              <a:off x="6599238" y="2133600"/>
              <a:ext cx="2527300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u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100">
                  <a:solidFill>
                    <a:srgbClr val="000000"/>
                  </a:solidFill>
                  <a:latin typeface="HGP創英角ｺﾞｼｯｸUB" pitchFamily="50" charset="-128"/>
                  <a:ea typeface="HGP創英角ｺﾞｼｯｸUB" pitchFamily="50" charset="-128"/>
                  <a:cs typeface="Arial" pitchFamily="34" charset="0"/>
                </a:rPr>
                <a:t>Ryan, J. M., NewAR, 48, 199 (2004).</a:t>
              </a:r>
              <a:endParaRPr lang="ja-JP" altLang="en-US" sz="110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Arial" pitchFamily="34" charset="0"/>
              </a:endParaRPr>
            </a:p>
          </p:txBody>
        </p:sp>
      </p:grpSp>
      <p:sp>
        <p:nvSpPr>
          <p:cNvPr id="169997" name="正方形/長方形 5"/>
          <p:cNvSpPr>
            <a:spLocks noChangeArrowheads="1"/>
          </p:cNvSpPr>
          <p:nvPr/>
        </p:nvSpPr>
        <p:spPr bwMode="auto">
          <a:xfrm>
            <a:off x="251520" y="836712"/>
            <a:ext cx="11448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Wingdings" pitchFamily="2" charset="2"/>
              <a:buChar char="u"/>
              <a:defRPr kumimoji="1" sz="3200">
                <a:solidFill>
                  <a:srgbClr val="0070C0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p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Wingdings" pitchFamily="2" charset="2"/>
              <a:buChar char="Ø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ü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ja-JP" sz="1600" b="1" dirty="0" smtClean="0">
                <a:solidFill>
                  <a:schemeClr val="bg1"/>
                </a:solidFill>
                <a:latin typeface="Comic Sans MS" panose="030F0702030302020204" pitchFamily="66" charset="0"/>
                <a:cs typeface="Arial" pitchFamily="34" charset="0"/>
              </a:rPr>
              <a:t>Usual CC </a:t>
            </a:r>
            <a:endParaRPr kumimoji="0" lang="en-US" altLang="ja-JP" sz="1600" b="1" dirty="0">
              <a:solidFill>
                <a:schemeClr val="bg1"/>
              </a:solidFill>
              <a:latin typeface="Comic Sans MS" panose="030F0702030302020204" pitchFamily="66" charset="0"/>
              <a:cs typeface="Arial" pitchFamily="34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95536" y="2060848"/>
            <a:ext cx="7986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600" b="1" dirty="0">
                <a:solidFill>
                  <a:schemeClr val="bg1"/>
                </a:solidFill>
                <a:latin typeface="Comic Sans MS" panose="030F0702030302020204" pitchFamily="66" charset="0"/>
                <a:cs typeface="Arial" pitchFamily="34" charset="0"/>
              </a:rPr>
              <a:t>:ETCC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778254" y="3366284"/>
            <a:ext cx="8179535" cy="3315504"/>
            <a:chOff x="778254" y="3068960"/>
            <a:chExt cx="8365746" cy="3612828"/>
          </a:xfrm>
        </p:grpSpPr>
        <p:pic>
          <p:nvPicPr>
            <p:cNvPr id="169986" name="Picture 2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613" y="3141663"/>
              <a:ext cx="3554412" cy="312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9990" name="テキスト ボックス 6"/>
            <p:cNvSpPr txBox="1">
              <a:spLocks noChangeArrowheads="1"/>
            </p:cNvSpPr>
            <p:nvPr/>
          </p:nvSpPr>
          <p:spPr bwMode="auto">
            <a:xfrm>
              <a:off x="2497138" y="6251575"/>
              <a:ext cx="6626225" cy="43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u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200" dirty="0">
                  <a:solidFill>
                    <a:srgbClr val="000000"/>
                  </a:solidFill>
                  <a:latin typeface="Comic Sans MS" panose="030F0702030302020204" pitchFamily="66" charset="0"/>
                  <a:cs typeface="Arial" pitchFamily="34" charset="0"/>
                </a:rPr>
                <a:t>⇒ </a:t>
              </a:r>
              <a:r>
                <a:rPr lang="ja-JP" altLang="en-US" sz="2200" dirty="0" smtClean="0">
                  <a:solidFill>
                    <a:srgbClr val="FF0000"/>
                  </a:solidFill>
                  <a:latin typeface="Comic Sans MS" panose="030F0702030302020204" pitchFamily="66" charset="0"/>
                  <a:cs typeface="Arial" pitchFamily="34" charset="0"/>
                </a:rPr>
                <a:t>～</a:t>
              </a:r>
              <a:r>
                <a:rPr lang="en-US" altLang="ja-JP" sz="2200" dirty="0">
                  <a:solidFill>
                    <a:srgbClr val="FF0000"/>
                  </a:solidFill>
                  <a:latin typeface="Comic Sans MS" panose="030F0702030302020204" pitchFamily="66" charset="0"/>
                  <a:cs typeface="Arial" pitchFamily="34" charset="0"/>
                </a:rPr>
                <a:t>3times better contrast </a:t>
              </a:r>
              <a:r>
                <a:rPr lang="en-US" altLang="ja-JP" sz="2200" dirty="0" smtClean="0">
                  <a:solidFill>
                    <a:srgbClr val="FF0000"/>
                  </a:solidFill>
                  <a:latin typeface="Comic Sans MS" panose="030F0702030302020204" pitchFamily="66" charset="0"/>
                  <a:cs typeface="Arial" pitchFamily="34" charset="0"/>
                </a:rPr>
                <a:t>image</a:t>
              </a:r>
              <a:endParaRPr lang="en-US" altLang="ja-JP" sz="2200" dirty="0">
                <a:solidFill>
                  <a:srgbClr val="000000"/>
                </a:solidFill>
                <a:latin typeface="Comic Sans MS" panose="030F0702030302020204" pitchFamily="66" charset="0"/>
                <a:cs typeface="Arial" pitchFamily="34" charset="0"/>
              </a:endParaRPr>
            </a:p>
          </p:txBody>
        </p:sp>
        <p:cxnSp>
          <p:nvCxnSpPr>
            <p:cNvPr id="14" name="直線コネクタ 13"/>
            <p:cNvCxnSpPr/>
            <p:nvPr/>
          </p:nvCxnSpPr>
          <p:spPr>
            <a:xfrm flipH="1" flipV="1">
              <a:off x="6508750" y="4965700"/>
              <a:ext cx="439738" cy="252413"/>
            </a:xfrm>
            <a:prstGeom prst="line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flipH="1" flipV="1">
              <a:off x="6508750" y="4425950"/>
              <a:ext cx="439738" cy="588963"/>
            </a:xfrm>
            <a:prstGeom prst="line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flipH="1" flipV="1">
              <a:off x="6838950" y="4416425"/>
              <a:ext cx="220663" cy="595313"/>
            </a:xfrm>
            <a:prstGeom prst="line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994" name="テキスト ボックス 17"/>
            <p:cNvSpPr txBox="1">
              <a:spLocks noChangeArrowheads="1"/>
            </p:cNvSpPr>
            <p:nvPr/>
          </p:nvSpPr>
          <p:spPr bwMode="auto">
            <a:xfrm>
              <a:off x="6804025" y="5013325"/>
              <a:ext cx="792163" cy="43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u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2200">
                  <a:solidFill>
                    <a:srgbClr val="FFFFFF"/>
                  </a:solidFill>
                  <a:latin typeface="ＭＳ Ｐゴシック" pitchFamily="50" charset="-128"/>
                  <a:cs typeface="Arial" pitchFamily="34" charset="0"/>
                </a:rPr>
                <a:t>RI</a:t>
              </a:r>
            </a:p>
          </p:txBody>
        </p:sp>
        <p:sp>
          <p:nvSpPr>
            <p:cNvPr id="169998" name="正方形/長方形 1"/>
            <p:cNvSpPr>
              <a:spLocks noChangeArrowheads="1"/>
            </p:cNvSpPr>
            <p:nvPr/>
          </p:nvSpPr>
          <p:spPr bwMode="auto">
            <a:xfrm>
              <a:off x="778254" y="3860800"/>
              <a:ext cx="13660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u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ja-JP" sz="2400" b="1" dirty="0">
                  <a:solidFill>
                    <a:srgbClr val="000000"/>
                  </a:solidFill>
                  <a:latin typeface="Comic Sans MS" panose="030F0702030302020204" pitchFamily="66" charset="0"/>
                  <a:cs typeface="Arial" pitchFamily="34" charset="0"/>
                </a:rPr>
                <a:t>artifact</a:t>
              </a:r>
            </a:p>
          </p:txBody>
        </p:sp>
        <p:cxnSp>
          <p:nvCxnSpPr>
            <p:cNvPr id="5" name="直線矢印コネクタ 4"/>
            <p:cNvCxnSpPr/>
            <p:nvPr/>
          </p:nvCxnSpPr>
          <p:spPr>
            <a:xfrm>
              <a:off x="2051050" y="4149725"/>
              <a:ext cx="1584325" cy="50323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>
              <a:off x="1835150" y="4221163"/>
              <a:ext cx="1008063" cy="6477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0001" name="Picture 2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68938" y="3068960"/>
              <a:ext cx="3675062" cy="318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正方形/長方形 19"/>
            <p:cNvSpPr/>
            <p:nvPr/>
          </p:nvSpPr>
          <p:spPr bwMode="auto">
            <a:xfrm rot="224362">
              <a:off x="3370429" y="5245527"/>
              <a:ext cx="425799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ja-JP" sz="4800" b="1" dirty="0">
                  <a:ln w="900" cmpd="sng">
                    <a:noFill/>
                    <a:prstDash val="solid"/>
                  </a:ln>
                  <a:solidFill>
                    <a:srgbClr val="FF0000">
                      <a:lumMod val="75000"/>
                      <a:alpha val="39000"/>
                    </a:srgbClr>
                  </a:solidFill>
                  <a:effectLst>
                    <a:innerShdw blurRad="101600" dist="76200" dir="5400000">
                      <a:srgbClr val="BBE0E3">
                        <a:satMod val="190000"/>
                        <a:tint val="100000"/>
                        <a:alpha val="74000"/>
                      </a:srgbClr>
                    </a:innerShdw>
                  </a:effectLst>
                  <a:latin typeface="Arial" charset="0"/>
                  <a:cs typeface="Arial"/>
                </a:rPr>
                <a:t>Preliminary</a:t>
              </a:r>
              <a:endParaRPr kumimoji="1" lang="ja-JP" altLang="en-US" sz="4800" b="1" dirty="0">
                <a:ln w="900" cmpd="sng">
                  <a:noFill/>
                  <a:prstDash val="solid"/>
                </a:ln>
                <a:solidFill>
                  <a:srgbClr val="FF0000">
                    <a:lumMod val="75000"/>
                    <a:alpha val="39000"/>
                  </a:srgbClr>
                </a:solidFill>
                <a:effectLst>
                  <a:innerShdw blurRad="101600" dist="76200" dir="5400000">
                    <a:srgbClr val="BBE0E3">
                      <a:satMod val="190000"/>
                      <a:tint val="100000"/>
                      <a:alpha val="74000"/>
                    </a:srgbClr>
                  </a:innerShdw>
                </a:effectLst>
                <a:latin typeface="Arial" charset="0"/>
                <a:cs typeface="Arial"/>
              </a:endParaRP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2067272" y="3036948"/>
            <a:ext cx="27446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ja-JP" sz="2000" dirty="0">
                <a:solidFill>
                  <a:srgbClr val="0070C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no use</a:t>
            </a:r>
            <a:r>
              <a:rPr lang="en-US" altLang="ja-JP" sz="2000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 Electron track</a:t>
            </a:r>
            <a:endParaRPr lang="ja-JP" altLang="en-US" sz="2000" dirty="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Arial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994465" y="2968544"/>
            <a:ext cx="2476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ja-JP" sz="2400" dirty="0" smtClean="0">
                <a:solidFill>
                  <a:srgbClr val="FF000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use</a:t>
            </a:r>
            <a:r>
              <a:rPr lang="en-US" altLang="ja-JP" sz="2000" dirty="0" smtClean="0">
                <a:solidFill>
                  <a:srgbClr val="00000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 </a:t>
            </a:r>
            <a:r>
              <a:rPr lang="en-US" altLang="ja-JP" sz="2000" dirty="0">
                <a:solidFill>
                  <a:srgbClr val="000000"/>
                </a:solidFill>
                <a:latin typeface="Comic Sans MS" pitchFamily="66" charset="0"/>
                <a:ea typeface="ＭＳ Ｐゴシック" charset="-128"/>
                <a:cs typeface="Arial" charset="0"/>
              </a:rPr>
              <a:t>Electron track</a:t>
            </a:r>
            <a:endParaRPr lang="ja-JP" altLang="en-US" sz="2000" dirty="0">
              <a:solidFill>
                <a:srgbClr val="000000"/>
              </a:solidFill>
              <a:latin typeface="Comic Sans MS" pitchFamily="66" charset="0"/>
              <a:ea typeface="ＭＳ Ｐゴシック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電子顕微鏡学会05">
  <a:themeElements>
    <a:clrScheme name="電子顕微鏡学会0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電子顕微鏡学会05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solidFill>
            <a:srgbClr val="00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HG丸ｺﾞｼｯｸM-PRO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solidFill>
            <a:srgbClr val="00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HG丸ｺﾞｼｯｸM-PRO" pitchFamily="50" charset="-128"/>
          </a:defRPr>
        </a:defPPr>
      </a:lstStyle>
    </a:lnDef>
  </a:objectDefaults>
  <a:extraClrSchemeLst>
    <a:extraClrScheme>
      <a:clrScheme name="電子顕微鏡学会0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電子顕微鏡学会0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kumimoji="1" sz="2200" dirty="0" smtClean="0">
            <a:latin typeface="Comic Sans MS" panose="030F0702030302020204" pitchFamily="66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9_Orbit">
  <a:themeElements>
    <a:clrScheme name="Orbit 10">
      <a:dk1>
        <a:srgbClr val="000000"/>
      </a:dk1>
      <a:lt1>
        <a:srgbClr val="FFFFFF"/>
      </a:lt1>
      <a:dk2>
        <a:srgbClr val="000066"/>
      </a:dk2>
      <a:lt2>
        <a:srgbClr val="5F5F5F"/>
      </a:lt2>
      <a:accent1>
        <a:srgbClr val="0033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ADAA"/>
      </a:accent5>
      <a:accent6>
        <a:srgbClr val="E70000"/>
      </a:accent6>
      <a:hlink>
        <a:srgbClr val="663300"/>
      </a:hlink>
      <a:folHlink>
        <a:srgbClr val="0000FF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  <a:cs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10">
        <a:dk1>
          <a:srgbClr val="000000"/>
        </a:dk1>
        <a:lt1>
          <a:srgbClr val="FFFFFF"/>
        </a:lt1>
        <a:dk2>
          <a:srgbClr val="000066"/>
        </a:dk2>
        <a:lt2>
          <a:srgbClr val="5F5F5F"/>
        </a:lt2>
        <a:accent1>
          <a:srgbClr val="0033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ADAA"/>
        </a:accent5>
        <a:accent6>
          <a:srgbClr val="E70000"/>
        </a:accent6>
        <a:hlink>
          <a:srgbClr val="663300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rbit">
  <a:themeElements>
    <a:clrScheme name="Orbit 10">
      <a:dk1>
        <a:srgbClr val="000000"/>
      </a:dk1>
      <a:lt1>
        <a:srgbClr val="FFFFFF"/>
      </a:lt1>
      <a:dk2>
        <a:srgbClr val="000066"/>
      </a:dk2>
      <a:lt2>
        <a:srgbClr val="5F5F5F"/>
      </a:lt2>
      <a:accent1>
        <a:srgbClr val="0033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ADAA"/>
      </a:accent5>
      <a:accent6>
        <a:srgbClr val="E70000"/>
      </a:accent6>
      <a:hlink>
        <a:srgbClr val="663300"/>
      </a:hlink>
      <a:folHlink>
        <a:srgbClr val="0000FF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  <a:cs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10">
        <a:dk1>
          <a:srgbClr val="000000"/>
        </a:dk1>
        <a:lt1>
          <a:srgbClr val="FFFFFF"/>
        </a:lt1>
        <a:dk2>
          <a:srgbClr val="000066"/>
        </a:dk2>
        <a:lt2>
          <a:srgbClr val="5F5F5F"/>
        </a:lt2>
        <a:accent1>
          <a:srgbClr val="0033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ADAA"/>
        </a:accent5>
        <a:accent6>
          <a:srgbClr val="E70000"/>
        </a:accent6>
        <a:hlink>
          <a:srgbClr val="663300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matsuoka_presen">
  <a:themeElements>
    <a:clrScheme name="blue_netwo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ue_networ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>
            <a:alpha val="55000"/>
          </a:schemeClr>
        </a:solidFill>
        <a:ln>
          <a:noFill/>
        </a:ln>
      </a:spPr>
      <a:bodyPr wrap="square" rtlCol="0">
        <a:spAutoFit/>
      </a:bodyPr>
      <a:lstStyle>
        <a:defPPr algn="ctr">
          <a:defRPr sz="1600" dirty="0" smtClean="0">
            <a:solidFill>
              <a:srgbClr val="FF0000"/>
            </a:solidFill>
            <a:latin typeface="HGP創英角ｺﾞｼｯｸUB" pitchFamily="50" charset="-128"/>
            <a:ea typeface="HGP創英角ｺﾞｼｯｸUB" pitchFamily="50" charset="-128"/>
          </a:defRPr>
        </a:defPPr>
      </a:lstStyle>
    </a:txDef>
  </a:objectDefaults>
  <a:extraClrSchemeLst>
    <a:extraClrScheme>
      <a:clrScheme name="blue_netwo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_networ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_networ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_networ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_networ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_networ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matsuoka_presen">
  <a:themeElements>
    <a:clrScheme name="blue_netwo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ue_network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>
            <a:alpha val="55000"/>
          </a:schemeClr>
        </a:solidFill>
        <a:ln>
          <a:noFill/>
        </a:ln>
      </a:spPr>
      <a:bodyPr wrap="square" rtlCol="0">
        <a:spAutoFit/>
      </a:bodyPr>
      <a:lstStyle>
        <a:defPPr algn="ctr">
          <a:defRPr sz="1600" dirty="0" smtClean="0">
            <a:solidFill>
              <a:srgbClr val="FF0000"/>
            </a:solidFill>
            <a:latin typeface="HGP創英角ｺﾞｼｯｸUB" pitchFamily="50" charset="-128"/>
            <a:ea typeface="HGP創英角ｺﾞｼｯｸUB" pitchFamily="50" charset="-128"/>
          </a:defRPr>
        </a:defPPr>
      </a:lstStyle>
    </a:txDef>
  </a:objectDefaults>
  <a:extraClrSchemeLst>
    <a:extraClrScheme>
      <a:clrScheme name="blue_netwo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_networ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_networ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_networ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_networ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_networ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_networ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電子顕微鏡学会05">
  <a:themeElements>
    <a:clrScheme name="電子顕微鏡学会0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電子顕微鏡学会05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solidFill>
            <a:srgbClr val="00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HG丸ｺﾞｼｯｸM-PRO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solidFill>
            <a:srgbClr val="00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HG丸ｺﾞｼｯｸM-PRO" pitchFamily="50" charset="-128"/>
          </a:defRPr>
        </a:defPPr>
      </a:lstStyle>
    </a:lnDef>
  </a:objectDefaults>
  <a:extraClrSchemeLst>
    <a:extraClrScheme>
      <a:clrScheme name="電子顕微鏡学会0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電子顕微鏡学会0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Orbit">
  <a:themeElements>
    <a:clrScheme name="Orbit 10">
      <a:dk1>
        <a:srgbClr val="000000"/>
      </a:dk1>
      <a:lt1>
        <a:srgbClr val="FFFFFF"/>
      </a:lt1>
      <a:dk2>
        <a:srgbClr val="000066"/>
      </a:dk2>
      <a:lt2>
        <a:srgbClr val="5F5F5F"/>
      </a:lt2>
      <a:accent1>
        <a:srgbClr val="0033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ADAA"/>
      </a:accent5>
      <a:accent6>
        <a:srgbClr val="E70000"/>
      </a:accent6>
      <a:hlink>
        <a:srgbClr val="663300"/>
      </a:hlink>
      <a:folHlink>
        <a:srgbClr val="0000FF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  <a:cs typeface="Arial" pitchFamily="34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10">
        <a:dk1>
          <a:srgbClr val="000000"/>
        </a:dk1>
        <a:lt1>
          <a:srgbClr val="FFFFFF"/>
        </a:lt1>
        <a:dk2>
          <a:srgbClr val="000066"/>
        </a:dk2>
        <a:lt2>
          <a:srgbClr val="5F5F5F"/>
        </a:lt2>
        <a:accent1>
          <a:srgbClr val="0033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ADAA"/>
        </a:accent5>
        <a:accent6>
          <a:srgbClr val="E70000"/>
        </a:accent6>
        <a:hlink>
          <a:srgbClr val="663300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電子顕微鏡学会05">
  <a:themeElements>
    <a:clrScheme name="電子顕微鏡学会0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電子顕微鏡学会05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solidFill>
            <a:srgbClr val="00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HG丸ｺﾞｼｯｸM-PRO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solidFill>
            <a:srgbClr val="00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HG丸ｺﾞｼｯｸM-PRO" pitchFamily="50" charset="-128"/>
          </a:defRPr>
        </a:defPPr>
      </a:lstStyle>
    </a:lnDef>
  </a:objectDefaults>
  <a:extraClrSchemeLst>
    <a:extraClrScheme>
      <a:clrScheme name="電子顕微鏡学会0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電子顕微鏡学会0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電子顕微鏡学会05">
  <a:themeElements>
    <a:clrScheme name="電子顕微鏡学会0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電子顕微鏡学会05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solidFill>
            <a:srgbClr val="00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HG丸ｺﾞｼｯｸM-PRO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solidFill>
            <a:srgbClr val="0033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HG丸ｺﾞｼｯｸM-PRO" pitchFamily="50" charset="-128"/>
          </a:defRPr>
        </a:defPPr>
      </a:lstStyle>
    </a:lnDef>
  </a:objectDefaults>
  <a:extraClrSchemeLst>
    <a:extraClrScheme>
      <a:clrScheme name="電子顕微鏡学会0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電子顕微鏡学会0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電子顕微鏡学会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​​テーマ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​​テーマ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ja-JP" sz="1800" b="0" i="0" u="none" strike="noStrike" cap="none" normalizeH="0" baseline="0" smtClean="0">
            <a:ln>
              <a:noFill/>
            </a:ln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Designs\Marble.pot</Template>
  <TotalTime>42712</TotalTime>
  <Words>1276</Words>
  <Application>Microsoft Office PowerPoint</Application>
  <PresentationFormat>画面に合わせる (4:3)</PresentationFormat>
  <Paragraphs>401</Paragraphs>
  <Slides>17</Slides>
  <Notes>12</Notes>
  <HiddenSlides>0</HiddenSlides>
  <MMClips>1</MMClips>
  <ScaleCrop>false</ScaleCrop>
  <HeadingPairs>
    <vt:vector size="6" baseType="variant">
      <vt:variant>
        <vt:lpstr>テーマ</vt:lpstr>
      </vt:variant>
      <vt:variant>
        <vt:i4>13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17</vt:i4>
      </vt:variant>
    </vt:vector>
  </HeadingPairs>
  <TitlesOfParts>
    <vt:vector size="32" baseType="lpstr">
      <vt:lpstr>電子顕微鏡学会05</vt:lpstr>
      <vt:lpstr>1_Office テーマ</vt:lpstr>
      <vt:lpstr>Office テーマ</vt:lpstr>
      <vt:lpstr>matsuoka_presen</vt:lpstr>
      <vt:lpstr>4_電子顕微鏡学会05</vt:lpstr>
      <vt:lpstr>6_Orbit</vt:lpstr>
      <vt:lpstr>2_電子顕微鏡学会05</vt:lpstr>
      <vt:lpstr>5_電子顕微鏡学会05</vt:lpstr>
      <vt:lpstr>Office ​​テーマ</vt:lpstr>
      <vt:lpstr>2_Office テーマ</vt:lpstr>
      <vt:lpstr>9_Orbit</vt:lpstr>
      <vt:lpstr>Orbit</vt:lpstr>
      <vt:lpstr>1_matsuoka_presen</vt:lpstr>
      <vt:lpstr>Image</vt:lpstr>
      <vt:lpstr>Picture</vt:lpstr>
      <vt:lpstr>Real-time Imaging of prompt gammas in proton therapy using improved Electron Tracking Compton Camera (ETCC)</vt:lpstr>
      <vt:lpstr>Electron Tracking Compton Camera　(ETCC)</vt:lpstr>
      <vt:lpstr>Variety of RI applications in ETCC</vt:lpstr>
      <vt:lpstr>Improvement from 1stMedicalETCC </vt:lpstr>
      <vt:lpstr>PowerPoint プレゼンテーション</vt:lpstr>
      <vt:lpstr>Imaging Test in 30cm ETC</vt:lpstr>
      <vt:lpstr>Performance of 30cm-cube ETCC</vt:lpstr>
      <vt:lpstr>Miss reconstruction events in Compton Camera</vt:lpstr>
      <vt:lpstr> Imaging Improvement by 　 SPD</vt:lpstr>
      <vt:lpstr>First Proton Therapy Beam-on Imaging @2009  </vt:lpstr>
      <vt:lpstr>New 30cmETCC beam test using 140MeV p</vt:lpstr>
      <vt:lpstr>Imaging test in intense BG environment</vt:lpstr>
      <vt:lpstr>What are needed in Practical use</vt:lpstr>
      <vt:lpstr>Imaging for Boron chemicals in BNCT</vt:lpstr>
      <vt:lpstr>Way to Practical Use of ＥＴＣC</vt:lpstr>
      <vt:lpstr>Observation of time variation </vt:lpstr>
      <vt:lpstr>Difference in Noise reduction</vt:lpstr>
    </vt:vector>
  </TitlesOfParts>
  <Company>京都大学物理第２宇宙線研究室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研究歴</dc:title>
  <dc:creator>谷森　達</dc:creator>
  <cp:lastModifiedBy>tanimori</cp:lastModifiedBy>
  <cp:revision>1227</cp:revision>
  <dcterms:created xsi:type="dcterms:W3CDTF">2001-11-10T02:29:09Z</dcterms:created>
  <dcterms:modified xsi:type="dcterms:W3CDTF">2014-06-03T07:32:01Z</dcterms:modified>
</cp:coreProperties>
</file>