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9"/>
  </p:notesMasterIdLst>
  <p:sldIdLst>
    <p:sldId id="263" r:id="rId2"/>
    <p:sldId id="266" r:id="rId3"/>
    <p:sldId id="267" r:id="rId4"/>
    <p:sldId id="268" r:id="rId5"/>
    <p:sldId id="269" r:id="rId6"/>
    <p:sldId id="270" r:id="rId7"/>
    <p:sldId id="271" r:id="rId8"/>
    <p:sldId id="280" r:id="rId9"/>
    <p:sldId id="272" r:id="rId10"/>
    <p:sldId id="274" r:id="rId11"/>
    <p:sldId id="275" r:id="rId12"/>
    <p:sldId id="273" r:id="rId13"/>
    <p:sldId id="276" r:id="rId14"/>
    <p:sldId id="281" r:id="rId15"/>
    <p:sldId id="277" r:id="rId16"/>
    <p:sldId id="279" r:id="rId17"/>
    <p:sldId id="278" r:id="rId18"/>
  </p:sldIdLst>
  <p:sldSz cx="9144000" cy="6858000" type="screen4x3"/>
  <p:notesSz cx="7099300" cy="10234613"/>
  <p:embeddedFontLst>
    <p:embeddedFont>
      <p:font typeface="Cambria Math" panose="02040503050406030204" pitchFamily="18" charset="0"/>
      <p:regular r:id="rId20"/>
    </p:embeddedFont>
    <p:embeddedFont>
      <p:font typeface="Arial Black" panose="020B0A04020102020204" pitchFamily="34" charset="0"/>
      <p:bold r:id="rId21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  <a:srgbClr val="CCFFCC"/>
    <a:srgbClr val="FFFF99"/>
    <a:srgbClr val="DDDDDD"/>
    <a:srgbClr val="006400"/>
    <a:srgbClr val="9C9E9F"/>
    <a:srgbClr val="00A5EB"/>
    <a:srgbClr val="FF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3" autoAdjust="0"/>
    <p:restoredTop sz="94782" autoAdjust="0"/>
  </p:normalViewPr>
  <p:slideViewPr>
    <p:cSldViewPr snapToGrid="0">
      <p:cViewPr varScale="1">
        <p:scale>
          <a:sx n="75" d="100"/>
          <a:sy n="75" d="100"/>
        </p:scale>
        <p:origin x="-1440" y="-84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224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307691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2" tIns="47581" rIns="95162" bIns="4758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725" y="3"/>
            <a:ext cx="307691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2" tIns="47581" rIns="95162" bIns="4758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2" tIns="47581" rIns="95162" bIns="475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246"/>
            <a:ext cx="307691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2" tIns="47581" rIns="95162" bIns="4758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725" y="9721246"/>
            <a:ext cx="3076917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62" tIns="47581" rIns="95162" bIns="4758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88507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8" name="Grafik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783138" y="6154738"/>
            <a:ext cx="1625600" cy="5699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</p:pic>
      <p:pic>
        <p:nvPicPr>
          <p:cNvPr id="10" name="Grafik 11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07963" y="6140450"/>
            <a:ext cx="1603375" cy="5699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xtLst/>
        </p:spPr>
      </p:pic>
      <p:pic>
        <p:nvPicPr>
          <p:cNvPr id="11" name="Grafik 12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69275" y="6081713"/>
            <a:ext cx="712788" cy="71596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</p:pic>
      <p:pic>
        <p:nvPicPr>
          <p:cNvPr id="12" name="Picture 9" descr="DESY-Logo-cyan-RGB_ge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2856706" y="5992854"/>
            <a:ext cx="865039" cy="77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887" y="1182999"/>
            <a:ext cx="8520113" cy="4792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1" y="103188"/>
            <a:ext cx="7210638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774699" y="64579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Peter</a:t>
            </a:r>
            <a:r>
              <a:rPr lang="en-GB" sz="900" b="1" baseline="0" dirty="0" smtClean="0">
                <a:solidFill>
                  <a:schemeClr val="bg2"/>
                </a:solidFill>
              </a:rPr>
              <a:t> </a:t>
            </a:r>
            <a:r>
              <a:rPr lang="en-GB" sz="900" b="1" baseline="0" dirty="0" err="1" smtClean="0">
                <a:solidFill>
                  <a:schemeClr val="bg2"/>
                </a:solidFill>
              </a:rPr>
              <a:t>Göttlicher</a:t>
            </a:r>
            <a:r>
              <a:rPr lang="en-GB" sz="900" b="1" dirty="0" smtClean="0">
                <a:solidFill>
                  <a:schemeClr val="bg2"/>
                </a:solidFill>
              </a:rPr>
              <a:t> </a:t>
            </a:r>
            <a:r>
              <a:rPr lang="en-GB" sz="900" dirty="0" smtClean="0">
                <a:solidFill>
                  <a:schemeClr val="bg2"/>
                </a:solidFill>
              </a:rPr>
              <a:t>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dirty="0" err="1" smtClean="0">
                <a:solidFill>
                  <a:schemeClr val="bg2"/>
                </a:solidFill>
              </a:rPr>
              <a:t>TiPP</a:t>
            </a:r>
            <a:r>
              <a:rPr lang="en-GB" sz="900" baseline="0" dirty="0" smtClean="0">
                <a:solidFill>
                  <a:schemeClr val="bg2"/>
                </a:solidFill>
              </a:rPr>
              <a:t> 2014</a:t>
            </a:r>
            <a:r>
              <a:rPr lang="en-GB" sz="900" dirty="0" smtClean="0">
                <a:solidFill>
                  <a:schemeClr val="bg2"/>
                </a:solidFill>
              </a:rPr>
              <a:t> 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dirty="0" smtClean="0">
                <a:solidFill>
                  <a:schemeClr val="bg2"/>
                </a:solidFill>
              </a:rPr>
              <a:t>June</a:t>
            </a:r>
            <a:r>
              <a:rPr lang="en-GB" sz="900" baseline="0" dirty="0" smtClean="0">
                <a:solidFill>
                  <a:schemeClr val="bg2"/>
                </a:solidFill>
              </a:rPr>
              <a:t> 5</a:t>
            </a:r>
            <a:r>
              <a:rPr lang="en-GB" sz="900" baseline="30000" dirty="0" smtClean="0">
                <a:solidFill>
                  <a:schemeClr val="bg2"/>
                </a:solidFill>
              </a:rPr>
              <a:t>th</a:t>
            </a:r>
            <a:r>
              <a:rPr lang="en-GB" sz="900" baseline="0" dirty="0" smtClean="0">
                <a:solidFill>
                  <a:schemeClr val="bg2"/>
                </a:solidFill>
              </a:rPr>
              <a:t> 2014</a:t>
            </a:r>
            <a:r>
              <a:rPr lang="en-GB" sz="900" dirty="0" smtClean="0">
                <a:solidFill>
                  <a:schemeClr val="bg2"/>
                </a:solidFill>
              </a:rPr>
              <a:t> 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367712" y="6127750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:\My Documents\My_Doku_H\Project\FEB\XFEL\PIXEL\AGIPD\meetings\meeting_consortia_20110308\graphics\AGIPD-Logo4C.g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738" y="1"/>
            <a:ext cx="1645154" cy="74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C00000"/>
        </a:buClr>
        <a:buFont typeface="Wingdings" panose="05000000000000000000" pitchFamily="2" charset="2"/>
        <a:buChar char="Ø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85750" algn="l" rtl="0" eaLnBrk="1" fontAlgn="base" hangingPunct="1">
        <a:spcBef>
          <a:spcPct val="0"/>
        </a:spcBef>
        <a:spcAft>
          <a:spcPct val="50000"/>
        </a:spcAft>
        <a:buClr>
          <a:srgbClr val="C00000"/>
        </a:buClr>
        <a:buFont typeface="Wingdings" panose="05000000000000000000" pitchFamily="2" charset="2"/>
        <a:buChar char="Ø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5" Type="http://schemas.openxmlformats.org/officeDocument/2006/relationships/image" Target="../media/image9.em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gif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7.gif"/><Relationship Id="rId5" Type="http://schemas.openxmlformats.org/officeDocument/2006/relationships/image" Target="../media/image36.e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image" Target="../media/image22.gif"/><Relationship Id="rId4" Type="http://schemas.openxmlformats.org/officeDocument/2006/relationships/image" Target="../media/image2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9" name="Text Box 35"/>
          <p:cNvSpPr txBox="1">
            <a:spLocks noChangeArrowheads="1"/>
          </p:cNvSpPr>
          <p:nvPr/>
        </p:nvSpPr>
        <p:spPr bwMode="auto">
          <a:xfrm>
            <a:off x="4978400" y="2130105"/>
            <a:ext cx="41656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3200" b="1" dirty="0" smtClean="0">
                <a:solidFill>
                  <a:srgbClr val="0070C0"/>
                </a:solidFill>
              </a:rPr>
              <a:t>Peter Göttlicher</a:t>
            </a:r>
          </a:p>
          <a:p>
            <a:endParaRPr lang="de-DE" sz="2400" dirty="0" smtClean="0">
              <a:solidFill>
                <a:srgbClr val="0070C0"/>
              </a:solidFill>
            </a:endParaRPr>
          </a:p>
          <a:p>
            <a:endParaRPr lang="de-DE" dirty="0">
              <a:solidFill>
                <a:srgbClr val="0070C0"/>
              </a:solidFill>
            </a:endParaRPr>
          </a:p>
          <a:p>
            <a:endParaRPr lang="de-DE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                           Amsterdam, June 5</a:t>
            </a:r>
            <a:r>
              <a:rPr lang="en-US" baseline="30000" dirty="0" smtClean="0"/>
              <a:t>th</a:t>
            </a:r>
            <a:r>
              <a:rPr lang="en-US" dirty="0" smtClean="0"/>
              <a:t> 2014</a:t>
            </a:r>
            <a:endParaRPr lang="en-GB" dirty="0"/>
          </a:p>
        </p:txBody>
      </p:sp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268288" y="100013"/>
            <a:ext cx="8047038" cy="1638307"/>
          </a:xfrm>
        </p:spPr>
        <p:txBody>
          <a:bodyPr/>
          <a:lstStyle/>
          <a:p>
            <a:r>
              <a:rPr lang="en-US" dirty="0"/>
              <a:t>AGIPD, T</a:t>
            </a:r>
            <a:r>
              <a:rPr lang="en-US" dirty="0" smtClean="0"/>
              <a:t>he Electronics for </a:t>
            </a:r>
            <a:r>
              <a:rPr lang="en-US" dirty="0"/>
              <a:t>a </a:t>
            </a:r>
            <a:r>
              <a:rPr lang="en-US" dirty="0" smtClean="0"/>
              <a:t>High </a:t>
            </a:r>
            <a:r>
              <a:rPr lang="en-US" dirty="0"/>
              <a:t>S</a:t>
            </a:r>
            <a:r>
              <a:rPr lang="en-US" dirty="0" smtClean="0"/>
              <a:t>peed </a:t>
            </a:r>
            <a:r>
              <a:rPr lang="en-US" dirty="0"/>
              <a:t>X-ray </a:t>
            </a:r>
            <a:r>
              <a:rPr lang="en-US" dirty="0" smtClean="0"/>
              <a:t>Imager </a:t>
            </a:r>
            <a:br>
              <a:rPr lang="en-US" dirty="0" smtClean="0"/>
            </a:br>
            <a:r>
              <a:rPr lang="en-US" dirty="0" smtClean="0"/>
              <a:t>at </a:t>
            </a:r>
            <a:r>
              <a:rPr lang="en-US" dirty="0"/>
              <a:t>the </a:t>
            </a:r>
            <a:r>
              <a:rPr lang="en-US" dirty="0" err="1"/>
              <a:t>Eu</a:t>
            </a:r>
            <a:r>
              <a:rPr lang="en-US" dirty="0"/>
              <a:t>-XFEL</a:t>
            </a:r>
            <a:endParaRPr lang="de-DE" dirty="0"/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5839212" y="2642629"/>
            <a:ext cx="649119" cy="58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1" descr="HG_LOGO_70_ENG_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575" y="2778813"/>
            <a:ext cx="1092673" cy="44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583" y="4160997"/>
            <a:ext cx="44733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for the AGIPD consortium:</a:t>
            </a:r>
          </a:p>
          <a:p>
            <a:pPr marL="228600" indent="-228600" algn="ctr">
              <a:buAutoNum type="alphaUcPeriod"/>
            </a:pPr>
            <a:r>
              <a:rPr lang="en-GB" sz="1200" dirty="0" err="1" smtClean="0"/>
              <a:t>Allagholi</a:t>
            </a:r>
            <a:r>
              <a:rPr lang="en-GB" sz="1200" dirty="0" smtClean="0"/>
              <a:t>, </a:t>
            </a:r>
            <a:r>
              <a:rPr lang="en-GB" sz="1200" dirty="0"/>
              <a:t>J. </a:t>
            </a:r>
            <a:r>
              <a:rPr lang="en-GB" sz="1200" dirty="0" smtClean="0"/>
              <a:t>Becker, </a:t>
            </a:r>
            <a:r>
              <a:rPr lang="en-GB" sz="1200" dirty="0"/>
              <a:t>L. </a:t>
            </a:r>
            <a:r>
              <a:rPr lang="en-GB" sz="1200" dirty="0" err="1" smtClean="0"/>
              <a:t>Bianco</a:t>
            </a:r>
            <a:r>
              <a:rPr lang="en-GB" sz="1200" dirty="0" smtClean="0"/>
              <a:t>, </a:t>
            </a:r>
            <a:r>
              <a:rPr lang="en-GB" sz="1200" dirty="0" err="1" smtClean="0"/>
              <a:t>A.Delfs</a:t>
            </a:r>
            <a:r>
              <a:rPr lang="en-GB" sz="1200" dirty="0" smtClean="0"/>
              <a:t>, </a:t>
            </a:r>
            <a:r>
              <a:rPr lang="en-GB" sz="1200" dirty="0"/>
              <a:t>R. </a:t>
            </a:r>
            <a:r>
              <a:rPr lang="en-GB" sz="1200" dirty="0" err="1" smtClean="0"/>
              <a:t>Dinapoli</a:t>
            </a:r>
            <a:r>
              <a:rPr lang="en-GB" sz="1200" dirty="0" smtClean="0"/>
              <a:t>, </a:t>
            </a:r>
          </a:p>
          <a:p>
            <a:pPr algn="ctr"/>
            <a:r>
              <a:rPr lang="en-GB" sz="1200" dirty="0" smtClean="0"/>
              <a:t>E</a:t>
            </a:r>
            <a:r>
              <a:rPr lang="en-GB" sz="1200" dirty="0"/>
              <a:t>. </a:t>
            </a:r>
            <a:r>
              <a:rPr lang="en-GB" sz="1200" dirty="0" err="1" smtClean="0"/>
              <a:t>Fretwurst</a:t>
            </a:r>
            <a:r>
              <a:rPr lang="en-GB" sz="1200" dirty="0" smtClean="0"/>
              <a:t>, </a:t>
            </a:r>
            <a:r>
              <a:rPr lang="en-GB" sz="1200" dirty="0"/>
              <a:t>P. </a:t>
            </a:r>
            <a:r>
              <a:rPr lang="en-GB" sz="1200" dirty="0" err="1" smtClean="0"/>
              <a:t>Göttlicher</a:t>
            </a:r>
            <a:r>
              <a:rPr lang="en-GB" sz="1200" dirty="0" smtClean="0"/>
              <a:t>, </a:t>
            </a:r>
            <a:r>
              <a:rPr lang="en-GB" sz="1200" dirty="0"/>
              <a:t>H. </a:t>
            </a:r>
            <a:r>
              <a:rPr lang="en-GB" sz="1200" dirty="0" err="1" smtClean="0"/>
              <a:t>Graafsma</a:t>
            </a:r>
            <a:r>
              <a:rPr lang="en-GB" sz="1200" dirty="0" smtClean="0"/>
              <a:t>, </a:t>
            </a:r>
            <a:r>
              <a:rPr lang="en-GB" sz="1200" dirty="0"/>
              <a:t>D. </a:t>
            </a:r>
            <a:r>
              <a:rPr lang="en-GB" sz="1200" dirty="0" err="1" smtClean="0"/>
              <a:t>Greiffenberg</a:t>
            </a:r>
            <a:r>
              <a:rPr lang="en-GB" sz="1200" dirty="0" smtClean="0"/>
              <a:t>,</a:t>
            </a:r>
          </a:p>
          <a:p>
            <a:pPr algn="ctr"/>
            <a:r>
              <a:rPr lang="en-GB" sz="1200" dirty="0" smtClean="0"/>
              <a:t>M</a:t>
            </a:r>
            <a:r>
              <a:rPr lang="en-GB" sz="1200" dirty="0"/>
              <a:t>. </a:t>
            </a:r>
            <a:r>
              <a:rPr lang="en-GB" sz="1200" dirty="0" err="1" smtClean="0"/>
              <a:t>Gronewald</a:t>
            </a:r>
            <a:r>
              <a:rPr lang="en-GB" sz="1200" b="1" dirty="0" smtClean="0"/>
              <a:t>, </a:t>
            </a:r>
            <a:r>
              <a:rPr lang="en-GB" sz="1200" dirty="0"/>
              <a:t>B. </a:t>
            </a:r>
            <a:r>
              <a:rPr lang="en-GB" sz="1200" dirty="0" err="1" smtClean="0"/>
              <a:t>Henrich</a:t>
            </a:r>
            <a:r>
              <a:rPr lang="en-GB" sz="1200" dirty="0" smtClean="0"/>
              <a:t>, </a:t>
            </a:r>
            <a:r>
              <a:rPr lang="en-GB" sz="1200" dirty="0"/>
              <a:t>H. </a:t>
            </a:r>
            <a:r>
              <a:rPr lang="en-GB" sz="1200" dirty="0" err="1" smtClean="0"/>
              <a:t>Hirsemann</a:t>
            </a:r>
            <a:r>
              <a:rPr lang="en-GB" sz="1200" dirty="0" smtClean="0"/>
              <a:t>, </a:t>
            </a:r>
            <a:r>
              <a:rPr lang="en-GB" sz="1200" dirty="0"/>
              <a:t>S. </a:t>
            </a:r>
            <a:r>
              <a:rPr lang="en-GB" sz="1200" dirty="0" smtClean="0"/>
              <a:t>Jack, </a:t>
            </a:r>
            <a:r>
              <a:rPr lang="en-GB" sz="1200" dirty="0"/>
              <a:t>R. </a:t>
            </a:r>
            <a:r>
              <a:rPr lang="en-GB" sz="1200" dirty="0" err="1" smtClean="0"/>
              <a:t>Klanner</a:t>
            </a:r>
            <a:r>
              <a:rPr lang="en-GB" sz="1200" dirty="0" smtClean="0"/>
              <a:t>, </a:t>
            </a:r>
            <a:r>
              <a:rPr lang="en-GB" sz="1200" dirty="0"/>
              <a:t>A. </a:t>
            </a:r>
            <a:r>
              <a:rPr lang="en-GB" sz="1200" dirty="0" err="1" smtClean="0"/>
              <a:t>Klyuev</a:t>
            </a:r>
            <a:r>
              <a:rPr lang="en-GB" sz="1200" dirty="0" smtClean="0"/>
              <a:t>, </a:t>
            </a:r>
            <a:r>
              <a:rPr lang="en-GB" sz="1200" dirty="0"/>
              <a:t>H. </a:t>
            </a:r>
            <a:r>
              <a:rPr lang="en-GB" sz="1200" dirty="0" err="1" smtClean="0"/>
              <a:t>Krüger</a:t>
            </a:r>
            <a:r>
              <a:rPr lang="en-GB" sz="1200" dirty="0" smtClean="0"/>
              <a:t>, </a:t>
            </a:r>
            <a:r>
              <a:rPr lang="en-GB" sz="1200" dirty="0"/>
              <a:t>A. </a:t>
            </a:r>
            <a:r>
              <a:rPr lang="en-GB" sz="1200" dirty="0" err="1" smtClean="0"/>
              <a:t>Marras</a:t>
            </a:r>
            <a:r>
              <a:rPr lang="en-GB" sz="1200" dirty="0" smtClean="0"/>
              <a:t>, </a:t>
            </a:r>
            <a:r>
              <a:rPr lang="en-GB" sz="1200" dirty="0"/>
              <a:t>D. </a:t>
            </a:r>
            <a:r>
              <a:rPr lang="en-GB" sz="1200" dirty="0" err="1" smtClean="0"/>
              <a:t>Mezza</a:t>
            </a:r>
            <a:r>
              <a:rPr lang="en-GB" sz="1200" dirty="0" smtClean="0"/>
              <a:t>, A</a:t>
            </a:r>
            <a:r>
              <a:rPr lang="en-GB" sz="1200" dirty="0"/>
              <a:t>. </a:t>
            </a:r>
            <a:r>
              <a:rPr lang="en-GB" sz="1200" dirty="0" err="1" smtClean="0"/>
              <a:t>Mozzanica</a:t>
            </a:r>
            <a:r>
              <a:rPr lang="en-GB" sz="1200" dirty="0" smtClean="0"/>
              <a:t>,</a:t>
            </a:r>
          </a:p>
          <a:p>
            <a:pPr algn="ctr"/>
            <a:r>
              <a:rPr lang="en-GB" sz="1200" dirty="0" smtClean="0"/>
              <a:t>I</a:t>
            </a:r>
            <a:r>
              <a:rPr lang="en-GB" sz="1200" dirty="0"/>
              <a:t>. </a:t>
            </a:r>
            <a:r>
              <a:rPr lang="en-GB" sz="1200" dirty="0" err="1" smtClean="0"/>
              <a:t>Sheviakov</a:t>
            </a:r>
            <a:r>
              <a:rPr lang="en-GB" sz="1200" dirty="0" smtClean="0"/>
              <a:t>, </a:t>
            </a:r>
            <a:r>
              <a:rPr lang="en-GB" sz="1200" dirty="0"/>
              <a:t>B. </a:t>
            </a:r>
            <a:r>
              <a:rPr lang="en-GB" sz="1200" dirty="0" smtClean="0"/>
              <a:t>Schmitt, </a:t>
            </a:r>
            <a:r>
              <a:rPr lang="en-GB" sz="1200" dirty="0"/>
              <a:t>J. </a:t>
            </a:r>
            <a:r>
              <a:rPr lang="en-GB" sz="1200" dirty="0" err="1" smtClean="0"/>
              <a:t>Schwandt</a:t>
            </a:r>
            <a:r>
              <a:rPr lang="en-GB" sz="1200" dirty="0" smtClean="0"/>
              <a:t>, </a:t>
            </a:r>
            <a:r>
              <a:rPr lang="en-GB" sz="1200" dirty="0"/>
              <a:t>X. </a:t>
            </a:r>
            <a:r>
              <a:rPr lang="en-GB" sz="1200" dirty="0" smtClean="0"/>
              <a:t>Shi, </a:t>
            </a:r>
            <a:r>
              <a:rPr lang="en-GB" sz="1200" dirty="0"/>
              <a:t>U. </a:t>
            </a:r>
            <a:r>
              <a:rPr lang="en-GB" sz="1200" dirty="0" smtClean="0"/>
              <a:t>Trunk, </a:t>
            </a:r>
            <a:r>
              <a:rPr lang="en-GB" sz="1200" dirty="0"/>
              <a:t>Q. </a:t>
            </a:r>
            <a:r>
              <a:rPr lang="en-GB" sz="1200" dirty="0" smtClean="0"/>
              <a:t>Xia, </a:t>
            </a:r>
            <a:r>
              <a:rPr lang="en-GB" sz="1200" dirty="0"/>
              <a:t>J. </a:t>
            </a:r>
            <a:r>
              <a:rPr lang="en-GB" sz="1200" dirty="0" smtClean="0"/>
              <a:t>Zhang, </a:t>
            </a:r>
            <a:r>
              <a:rPr lang="en-GB" sz="1200" dirty="0"/>
              <a:t>M. </a:t>
            </a:r>
            <a:r>
              <a:rPr lang="en-GB" sz="1200" dirty="0" smtClean="0"/>
              <a:t>Zimmer</a:t>
            </a:r>
            <a:endParaRPr lang="de-DE" sz="1200" dirty="0"/>
          </a:p>
          <a:p>
            <a:pPr algn="ctr"/>
            <a:endParaRPr lang="en-US" sz="1200" b="1" dirty="0">
              <a:solidFill>
                <a:srgbClr val="0070C0"/>
              </a:solidFill>
            </a:endParaRPr>
          </a:p>
        </p:txBody>
      </p:sp>
      <p:pic>
        <p:nvPicPr>
          <p:cNvPr id="8" name="Picture 2" descr="H:\My Documents\My_Doku_H\Project\FEB\XFEL\PIXEL\AGIPD\meetings\meeting_consortia_20110308\graphics\AGIPD-Logo4C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0993"/>
            <a:ext cx="3860827" cy="174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575" y="3694176"/>
            <a:ext cx="2252297" cy="154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H:\My Documents\My_Doku_H\Project\FEB\XFEL\PIXEL\AGIPD\talks_and_posters\TIPP_2014\figures\european-xfel-logo_rgb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086" y="0"/>
            <a:ext cx="1876914" cy="187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:\public\feb\Products\AGIPD_pixel_for_XFEL\Interface_Electronics\Module_PCBs\analogue_daughter\revision_00\fotos\DSC017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4869" y="3098940"/>
            <a:ext cx="4162648" cy="312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My Documents\My_Doku_H\Project\FEB\XFEL\PIXEL\AGIPD\meetings\meeting_consortium_20130409\graphics\8830-00_to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032194" y="3711388"/>
            <a:ext cx="4162648" cy="189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 bwMode="auto">
          <a:xfrm>
            <a:off x="2907792" y="3247823"/>
            <a:ext cx="919395" cy="349343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280160" y="4950619"/>
            <a:ext cx="100584" cy="1395317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2907792" y="3370634"/>
            <a:ext cx="365760" cy="72928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728" y="1526787"/>
            <a:ext cx="2458464" cy="1843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Functional Block: </a:t>
            </a:r>
            <a:r>
              <a:rPr lang="en-US" dirty="0" smtClean="0"/>
              <a:t>Analogue Signal </a:t>
            </a:r>
            <a:r>
              <a:rPr lang="en-US" dirty="0"/>
              <a:t>C</a:t>
            </a:r>
            <a:r>
              <a:rPr lang="en-US" dirty="0" smtClean="0"/>
              <a:t>hain</a:t>
            </a:r>
            <a:endParaRPr lang="en-US" dirty="0"/>
          </a:p>
        </p:txBody>
      </p:sp>
      <p:pic>
        <p:nvPicPr>
          <p:cNvPr id="4098" name="Picture 2" descr="H:\My Documents\My_Doku_H\Project\FEB\XFEL\PIXEL\AGIPD\talks_and_posters\TIPP_2014\figures\AGIPD_Analogue_part_20121029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01" y="779139"/>
            <a:ext cx="4375559" cy="921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81728" y="779139"/>
            <a:ext cx="43891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64 channel as 2 PCB’s each 2 sides: Minimal components/channel: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Differential noise filter to sample rate within 8mm of PCB-side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Multichannel 14-bit ADC’s with  </a:t>
            </a:r>
          </a:p>
          <a:p>
            <a:r>
              <a:rPr lang="en-US" sz="2000" dirty="0" smtClean="0"/>
              <a:t>     serial output stream: 33MS/s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64 x 465Mbit/s to digital part </a:t>
            </a:r>
            <a:endParaRPr lang="en-US" sz="20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1106424" y="1481328"/>
            <a:ext cx="123444" cy="346929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2578609" y="1998071"/>
            <a:ext cx="280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Serial </a:t>
            </a:r>
            <a:r>
              <a:rPr lang="en-US" sz="1200" dirty="0" smtClean="0">
                <a:solidFill>
                  <a:schemeClr val="bg1"/>
                </a:solidFill>
              </a:rPr>
              <a:t>LVDS </a:t>
            </a:r>
            <a:r>
              <a:rPr lang="en-US" sz="1200" dirty="0" err="1" smtClean="0">
                <a:solidFill>
                  <a:schemeClr val="bg1"/>
                </a:solidFill>
              </a:rPr>
              <a:t>bitstream</a:t>
            </a:r>
            <a:r>
              <a:rPr lang="en-US" sz="1200" dirty="0" smtClean="0">
                <a:solidFill>
                  <a:schemeClr val="bg1"/>
                </a:solidFill>
              </a:rPr>
              <a:t>, 420Mbit/s</a:t>
            </a:r>
          </a:p>
          <a:p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506728" y="2540830"/>
            <a:ext cx="2458464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Data transfer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to digital board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488008" y="2940493"/>
            <a:ext cx="4564552" cy="1990802"/>
            <a:chOff x="4488008" y="2940493"/>
            <a:chExt cx="4564552" cy="1990802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8008" y="2940493"/>
              <a:ext cx="3034233" cy="1988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5148072" y="2986213"/>
              <a:ext cx="1700784" cy="17761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6656832" y="3337560"/>
              <a:ext cx="0" cy="59699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6162906" y="3869083"/>
              <a:ext cx="8226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Sampling</a:t>
              </a:r>
            </a:p>
            <a:p>
              <a:pPr algn="ctr"/>
              <a:r>
                <a:rPr lang="en-US" sz="1200" dirty="0" smtClean="0"/>
                <a:t>point</a:t>
              </a:r>
              <a:endParaRPr lang="en-US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014823" y="2986213"/>
              <a:ext cx="19127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Scan of pulse shape</a:t>
              </a:r>
            </a:p>
            <a:p>
              <a:r>
                <a:rPr lang="en-US" sz="1400" b="1" dirty="0">
                  <a:solidFill>
                    <a:srgbClr val="FF0000"/>
                  </a:solidFill>
                </a:rPr>
                <a:t>w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ith ADC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4488008" y="2949637"/>
              <a:ext cx="4546264" cy="1981658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7223760" y="2986213"/>
              <a:ext cx="339129" cy="19279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41464" y="2949637"/>
              <a:ext cx="1911096" cy="1538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Settling to 11 bits</a:t>
              </a:r>
            </a:p>
            <a:p>
              <a:r>
                <a:rPr lang="en-US" sz="1400" dirty="0" smtClean="0"/>
                <a:t>While full scale is just  </a:t>
              </a:r>
            </a:p>
            <a:p>
              <a:r>
                <a:rPr lang="en-US" sz="1400" dirty="0" smtClean="0"/>
                <a:t>128 X-rays full scale</a:t>
              </a:r>
            </a:p>
            <a:p>
              <a:pPr>
                <a:spcBef>
                  <a:spcPts val="1200"/>
                </a:spcBef>
              </a:pPr>
              <a:r>
                <a:rPr lang="en-US" sz="1400" dirty="0" smtClean="0"/>
                <a:t>14-bit ADC allows</a:t>
              </a:r>
            </a:p>
            <a:p>
              <a:r>
                <a:rPr lang="en-US" sz="1400" dirty="0"/>
                <a:t>t</a:t>
              </a:r>
              <a:r>
                <a:rPr lang="en-US" sz="1400" dirty="0" smtClean="0"/>
                <a:t>o calibrate </a:t>
              </a:r>
            </a:p>
            <a:p>
              <a:r>
                <a:rPr lang="en-US" sz="1400" dirty="0" smtClean="0"/>
                <a:t>0,1,2 X-rays as peaks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901183" y="4514088"/>
            <a:ext cx="25976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 smtClean="0"/>
              <a:t> -50                   -25                    0</a:t>
            </a:r>
          </a:p>
          <a:p>
            <a:pPr>
              <a:lnSpc>
                <a:spcPts val="1200"/>
              </a:lnSpc>
            </a:pPr>
            <a:r>
              <a:rPr lang="en-US" sz="1200" dirty="0" smtClean="0"/>
              <a:t>Neg. delay of sample time       [ns]</a:t>
            </a:r>
            <a:endParaRPr lang="en-US" sz="1200" dirty="0"/>
          </a:p>
        </p:txBody>
      </p:sp>
      <p:cxnSp>
        <p:nvCxnSpPr>
          <p:cNvPr id="4096" name="Straight Connector 4095"/>
          <p:cNvCxnSpPr/>
          <p:nvPr/>
        </p:nvCxnSpPr>
        <p:spPr bwMode="auto">
          <a:xfrm flipV="1">
            <a:off x="6172050" y="3163824"/>
            <a:ext cx="0" cy="1344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7174842" y="3179064"/>
            <a:ext cx="0" cy="1344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5144874" y="3169920"/>
            <a:ext cx="0" cy="1344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6" name="Picture 6" descr="H:\My Documents\My_Doku_H\Project\FEB\XFEL\PIXEL\AGIPD\talks_and_posters\TWEPP_2012\graphics\pcb_analogue_frequency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138" y="4934887"/>
            <a:ext cx="2665550" cy="146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37"/>
          <p:cNvSpPr/>
          <p:nvPr/>
        </p:nvSpPr>
        <p:spPr bwMode="auto">
          <a:xfrm>
            <a:off x="3890936" y="5173558"/>
            <a:ext cx="150860" cy="142778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93027" y="5132678"/>
            <a:ext cx="2130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Frequency response of the filter </a:t>
            </a:r>
            <a:r>
              <a:rPr lang="en-US" sz="1400" dirty="0" smtClean="0"/>
              <a:t>(simulated)</a:t>
            </a:r>
            <a:endParaRPr lang="de-DE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6619301" y="5534907"/>
            <a:ext cx="14049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-3dB @</a:t>
            </a:r>
          </a:p>
          <a:p>
            <a:pPr algn="ctr"/>
            <a:r>
              <a:rPr lang="en-US" sz="2000" dirty="0" smtClean="0"/>
              <a:t>36MHz</a:t>
            </a:r>
            <a:endParaRPr lang="de-DE" sz="2000" dirty="0"/>
          </a:p>
        </p:txBody>
      </p:sp>
      <p:sp>
        <p:nvSpPr>
          <p:cNvPr id="4099" name="TextBox 4098"/>
          <p:cNvSpPr txBox="1"/>
          <p:nvPr/>
        </p:nvSpPr>
        <p:spPr>
          <a:xfrm>
            <a:off x="4036091" y="6256426"/>
            <a:ext cx="259398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1MHz           10MHz          100MHz</a:t>
            </a:r>
            <a:endParaRPr lang="en-US" sz="1200" dirty="0"/>
          </a:p>
        </p:txBody>
      </p:sp>
      <p:cxnSp>
        <p:nvCxnSpPr>
          <p:cNvPr id="4101" name="Straight Connector 4100"/>
          <p:cNvCxnSpPr/>
          <p:nvPr/>
        </p:nvCxnSpPr>
        <p:spPr bwMode="auto">
          <a:xfrm flipV="1">
            <a:off x="5166734" y="4994540"/>
            <a:ext cx="0" cy="124825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/>
          <p:nvPr/>
        </p:nvCxnSpPr>
        <p:spPr bwMode="auto">
          <a:xfrm flipV="1">
            <a:off x="6162906" y="4971296"/>
            <a:ext cx="0" cy="124825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02" name="TextBox 4101"/>
          <p:cNvSpPr txBox="1"/>
          <p:nvPr/>
        </p:nvSpPr>
        <p:spPr>
          <a:xfrm>
            <a:off x="3777306" y="4973953"/>
            <a:ext cx="405880" cy="135421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0</a:t>
            </a:r>
          </a:p>
          <a:p>
            <a:endParaRPr lang="en-US" sz="1200" dirty="0" smtClean="0"/>
          </a:p>
          <a:p>
            <a:pPr>
              <a:spcBef>
                <a:spcPts val="1200"/>
              </a:spcBef>
            </a:pPr>
            <a:r>
              <a:rPr lang="en-US" sz="1200" dirty="0" smtClean="0"/>
              <a:t>-10</a:t>
            </a:r>
          </a:p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dirty="0" smtClean="0"/>
              <a:t>-20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626825" y="5265856"/>
            <a:ext cx="2062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Voltage at ADC [dB]</a:t>
            </a:r>
          </a:p>
        </p:txBody>
      </p:sp>
    </p:spTree>
    <p:extLst>
      <p:ext uri="{BB962C8B-B14F-4D97-AF65-F5344CB8AC3E}">
        <p14:creationId xmlns:p14="http://schemas.microsoft.com/office/powerpoint/2010/main" val="298466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973987" y="3758184"/>
            <a:ext cx="3845122" cy="3256788"/>
            <a:chOff x="4878605" y="2120582"/>
            <a:chExt cx="4406682" cy="2649538"/>
          </a:xfrm>
        </p:grpSpPr>
        <p:pic>
          <p:nvPicPr>
            <p:cNvPr id="7" name="Picture 3" descr="H:\My Documents\My_Doku_H\Project\FEB\XFEL\PIXEL\AGIPD\talks_and_posters\TWEPP_2012\input_others\FEA-Input-For_Twepp\Mezz1_V3.bmp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8605" y="2120582"/>
              <a:ext cx="4406682" cy="2649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 bwMode="auto">
            <a:xfrm>
              <a:off x="4935755" y="2609850"/>
              <a:ext cx="912596" cy="1504950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Functional Block: </a:t>
            </a:r>
            <a:r>
              <a:rPr lang="en-US" dirty="0" smtClean="0"/>
              <a:t>Digital Processing </a:t>
            </a:r>
            <a:endParaRPr lang="en-US" dirty="0"/>
          </a:p>
        </p:txBody>
      </p:sp>
      <p:pic>
        <p:nvPicPr>
          <p:cNvPr id="4" name="Picture 2" descr="H:\My Documents\My_Doku_H\Project\FEB\XFEL\PIXEL\AGIPD\talks_and_posters\TWEPP_2012\input_others\FEA-Input-For_Twepp\P1050986_top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60" y="5504746"/>
            <a:ext cx="3930158" cy="127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999" y="4088550"/>
            <a:ext cx="2722658" cy="224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 bwMode="auto">
          <a:xfrm>
            <a:off x="6325567" y="3822192"/>
            <a:ext cx="156241" cy="22124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335075" y="5997998"/>
            <a:ext cx="2714754" cy="33748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70696" y="4190311"/>
            <a:ext cx="2190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 x 4 x 3.125Gbit/s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25197" y="4925613"/>
            <a:ext cx="10145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2000" dirty="0" smtClean="0">
                <a:solidFill>
                  <a:srgbClr val="FFFFFF"/>
                </a:solidFill>
              </a:rPr>
              <a:t>Well</a:t>
            </a:r>
          </a:p>
          <a:p>
            <a:pPr>
              <a:lnSpc>
                <a:spcPts val="1200"/>
              </a:lnSpc>
            </a:pPr>
            <a:r>
              <a:rPr lang="en-US" sz="2000" dirty="0" smtClean="0">
                <a:solidFill>
                  <a:srgbClr val="FFFFFF"/>
                </a:solidFill>
              </a:rPr>
              <a:t>open </a:t>
            </a:r>
          </a:p>
          <a:p>
            <a:pPr>
              <a:lnSpc>
                <a:spcPts val="1200"/>
              </a:lnSpc>
            </a:pPr>
            <a:r>
              <a:rPr lang="en-US" sz="2000" dirty="0" smtClean="0">
                <a:solidFill>
                  <a:srgbClr val="FFFFFF"/>
                </a:solidFill>
              </a:rPr>
              <a:t>eyes</a:t>
            </a:r>
            <a:endParaRPr lang="de-DE" sz="20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49446" y="6013594"/>
            <a:ext cx="22606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-200        0         200ps</a:t>
            </a:r>
            <a:endParaRPr lang="de-DE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902586" y="4826096"/>
            <a:ext cx="2107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Differential voltage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6894669" y="5910378"/>
            <a:ext cx="367" cy="15224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 flipH="1">
            <a:off x="7544698" y="5926301"/>
            <a:ext cx="367" cy="15224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H="1">
            <a:off x="8206632" y="5914792"/>
            <a:ext cx="367" cy="15224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6477927" y="5879524"/>
            <a:ext cx="21984" cy="26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6468419" y="5370006"/>
            <a:ext cx="21984" cy="26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6470816" y="4848583"/>
            <a:ext cx="21984" cy="26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6198315" y="5181406"/>
            <a:ext cx="3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de-DE" dirty="0"/>
          </a:p>
        </p:txBody>
      </p:sp>
      <p:sp>
        <p:nvSpPr>
          <p:cNvPr id="23" name="TextBox 22"/>
          <p:cNvSpPr txBox="1"/>
          <p:nvPr/>
        </p:nvSpPr>
        <p:spPr>
          <a:xfrm>
            <a:off x="5992999" y="5690157"/>
            <a:ext cx="755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-400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975547" y="4640683"/>
            <a:ext cx="755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400</a:t>
            </a:r>
            <a:endParaRPr lang="de-DE" dirty="0"/>
          </a:p>
        </p:txBody>
      </p:sp>
      <p:sp>
        <p:nvSpPr>
          <p:cNvPr id="25" name="TextBox 24"/>
          <p:cNvSpPr txBox="1"/>
          <p:nvPr/>
        </p:nvSpPr>
        <p:spPr>
          <a:xfrm>
            <a:off x="5992999" y="4201351"/>
            <a:ext cx="793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[mV]</a:t>
            </a:r>
            <a:endParaRPr lang="de-DE" dirty="0"/>
          </a:p>
        </p:txBody>
      </p:sp>
      <p:sp>
        <p:nvSpPr>
          <p:cNvPr id="26" name="TextBox 25"/>
          <p:cNvSpPr txBox="1"/>
          <p:nvPr/>
        </p:nvSpPr>
        <p:spPr>
          <a:xfrm rot="20796907">
            <a:off x="3493610" y="5915625"/>
            <a:ext cx="2297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XAUI’s for 10GbE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1523328" y="6185038"/>
            <a:ext cx="1429422" cy="664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1520280" y="6236854"/>
            <a:ext cx="1429422" cy="664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1511136" y="6282574"/>
            <a:ext cx="1429422" cy="664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1492848" y="6328294"/>
            <a:ext cx="1429422" cy="664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6" name="Group 35"/>
          <p:cNvGrpSpPr/>
          <p:nvPr/>
        </p:nvGrpSpPr>
        <p:grpSpPr>
          <a:xfrm rot="366729">
            <a:off x="1453224" y="6337438"/>
            <a:ext cx="1459902" cy="209701"/>
            <a:chOff x="1434936" y="6410590"/>
            <a:chExt cx="1459902" cy="209701"/>
          </a:xfrm>
        </p:grpSpPr>
        <p:cxnSp>
          <p:nvCxnSpPr>
            <p:cNvPr id="32" name="Straight Arrow Connector 31"/>
            <p:cNvCxnSpPr/>
            <p:nvPr/>
          </p:nvCxnSpPr>
          <p:spPr bwMode="auto">
            <a:xfrm>
              <a:off x="1465416" y="6410590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/>
            <p:cNvCxnSpPr/>
            <p:nvPr/>
          </p:nvCxnSpPr>
          <p:spPr bwMode="auto">
            <a:xfrm>
              <a:off x="1462368" y="6462406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Straight Arrow Connector 33"/>
            <p:cNvCxnSpPr/>
            <p:nvPr/>
          </p:nvCxnSpPr>
          <p:spPr bwMode="auto">
            <a:xfrm>
              <a:off x="1453224" y="6508126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Arrow Connector 34"/>
            <p:cNvCxnSpPr/>
            <p:nvPr/>
          </p:nvCxnSpPr>
          <p:spPr bwMode="auto">
            <a:xfrm>
              <a:off x="1434936" y="6553846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1" name="Group 40"/>
          <p:cNvGrpSpPr/>
          <p:nvPr/>
        </p:nvGrpSpPr>
        <p:grpSpPr>
          <a:xfrm rot="20488004">
            <a:off x="1352145" y="5784586"/>
            <a:ext cx="1702710" cy="230734"/>
            <a:chOff x="1645248" y="6337438"/>
            <a:chExt cx="1459902" cy="209701"/>
          </a:xfrm>
        </p:grpSpPr>
        <p:cxnSp>
          <p:nvCxnSpPr>
            <p:cNvPr id="37" name="Straight Arrow Connector 36"/>
            <p:cNvCxnSpPr/>
            <p:nvPr/>
          </p:nvCxnSpPr>
          <p:spPr bwMode="auto">
            <a:xfrm>
              <a:off x="1675728" y="6337438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Arrow Connector 37"/>
            <p:cNvCxnSpPr/>
            <p:nvPr/>
          </p:nvCxnSpPr>
          <p:spPr bwMode="auto">
            <a:xfrm>
              <a:off x="1672680" y="6389254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1663536" y="6434974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Straight Arrow Connector 39"/>
            <p:cNvCxnSpPr/>
            <p:nvPr/>
          </p:nvCxnSpPr>
          <p:spPr bwMode="auto">
            <a:xfrm>
              <a:off x="1645248" y="6480694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2" name="Group 41"/>
          <p:cNvGrpSpPr/>
          <p:nvPr/>
        </p:nvGrpSpPr>
        <p:grpSpPr>
          <a:xfrm rot="20828811">
            <a:off x="1294233" y="5991850"/>
            <a:ext cx="1702710" cy="230734"/>
            <a:chOff x="1645248" y="6337438"/>
            <a:chExt cx="1459902" cy="209701"/>
          </a:xfrm>
        </p:grpSpPr>
        <p:cxnSp>
          <p:nvCxnSpPr>
            <p:cNvPr id="43" name="Straight Arrow Connector 42"/>
            <p:cNvCxnSpPr/>
            <p:nvPr/>
          </p:nvCxnSpPr>
          <p:spPr bwMode="auto">
            <a:xfrm>
              <a:off x="1675728" y="6337438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Straight Arrow Connector 43"/>
            <p:cNvCxnSpPr/>
            <p:nvPr/>
          </p:nvCxnSpPr>
          <p:spPr bwMode="auto">
            <a:xfrm>
              <a:off x="1672680" y="6389254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Straight Arrow Connector 44"/>
            <p:cNvCxnSpPr/>
            <p:nvPr/>
          </p:nvCxnSpPr>
          <p:spPr bwMode="auto">
            <a:xfrm>
              <a:off x="1663536" y="6434974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Arrow Connector 45"/>
            <p:cNvCxnSpPr/>
            <p:nvPr/>
          </p:nvCxnSpPr>
          <p:spPr bwMode="auto">
            <a:xfrm>
              <a:off x="1645248" y="6480694"/>
              <a:ext cx="1429422" cy="6644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48" name="Straight Arrow Connector 47"/>
          <p:cNvCxnSpPr/>
          <p:nvPr/>
        </p:nvCxnSpPr>
        <p:spPr bwMode="auto">
          <a:xfrm flipV="1">
            <a:off x="2952750" y="5551594"/>
            <a:ext cx="3444242" cy="7309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Rectangle 65"/>
          <p:cNvSpPr/>
          <p:nvPr/>
        </p:nvSpPr>
        <p:spPr bwMode="auto">
          <a:xfrm>
            <a:off x="6282999" y="3822192"/>
            <a:ext cx="503765" cy="3681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14" y="773188"/>
            <a:ext cx="8886206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Need</a:t>
            </a:r>
            <a:r>
              <a:rPr lang="en-US" sz="2000" dirty="0" smtClean="0"/>
              <a:t> is 64 ADC inputs with design goal                      per </a:t>
            </a:r>
            <a:r>
              <a:rPr lang="en-US" sz="2000" b="1" dirty="0" smtClean="0">
                <a:solidFill>
                  <a:srgbClr val="FF0000"/>
                </a:solidFill>
              </a:rPr>
              <a:t>one of 16 modules </a:t>
            </a:r>
          </a:p>
          <a:p>
            <a:pPr marL="342900" indent="-342900" algn="just">
              <a:buFontTx/>
              <a:buChar char="-"/>
            </a:pPr>
            <a:r>
              <a:rPr lang="en-US" sz="2000" dirty="0" smtClean="0"/>
              <a:t>50MS/s with 14bit or 700Mbit/s/channel			 </a:t>
            </a:r>
            <a:r>
              <a:rPr lang="en-US" sz="2000" dirty="0" smtClean="0">
                <a:solidFill>
                  <a:srgbClr val="FF0000"/>
                </a:solidFill>
              </a:rPr>
              <a:t>In: 45Gbit/s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Gain sampling: Reducing 14bit to 2 bits for 3 states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Forth 2 bit code allow to transfer debug information for uncertain decoding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Output word for pixel and image: 16 BIT: 14bit for analog + 2 for gain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Sorting data to small geometrical pattern needs write/read to memory: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SODIMM 128 I/O’s, &gt;250MHz-DDR			    </a:t>
            </a:r>
            <a:r>
              <a:rPr lang="en-US" sz="2000" dirty="0" smtClean="0">
                <a:solidFill>
                  <a:srgbClr val="FF0000"/>
                </a:solidFill>
              </a:rPr>
              <a:t>Memory: 55Gbit/s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Formatting to 10GbE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Data stream to Off-detector through whole following train      </a:t>
            </a:r>
            <a:r>
              <a:rPr lang="en-US" sz="2000" dirty="0" smtClean="0">
                <a:solidFill>
                  <a:srgbClr val="FF0000"/>
                </a:solidFill>
              </a:rPr>
              <a:t>Out: 3.7Gbit/s</a:t>
            </a:r>
          </a:p>
          <a:p>
            <a:r>
              <a:rPr lang="en-US" sz="2000" dirty="0" smtClean="0"/>
              <a:t>     for 1</a:t>
            </a:r>
            <a:r>
              <a:rPr lang="en-US" sz="2000" dirty="0" smtClean="0">
                <a:latin typeface="Symbol"/>
              </a:rPr>
              <a:t>´</a:t>
            </a:r>
            <a:r>
              <a:rPr lang="en-US" sz="2000" dirty="0" smtClean="0"/>
              <a:t>10GbE optical Link with UDP as protocol</a:t>
            </a:r>
            <a:endParaRPr lang="en-US" sz="2000" dirty="0"/>
          </a:p>
          <a:p>
            <a:pPr>
              <a:spcBef>
                <a:spcPts val="8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Realized</a:t>
            </a:r>
            <a:r>
              <a:rPr lang="en-US" sz="2000" dirty="0" smtClean="0"/>
              <a:t> around Virtex-5 as central FPGA as combination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Multi-project mezzanine with 4</a:t>
            </a:r>
            <a:r>
              <a:rPr lang="en-US" sz="2000" dirty="0" smtClean="0">
                <a:latin typeface="Symbol"/>
              </a:rPr>
              <a:t>´</a:t>
            </a:r>
            <a:r>
              <a:rPr lang="en-US" sz="2000" dirty="0" smtClean="0"/>
              <a:t>10GbE and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Project-specific carrier  </a:t>
            </a:r>
          </a:p>
        </p:txBody>
      </p:sp>
      <p:sp>
        <p:nvSpPr>
          <p:cNvPr id="67" name="Freeform 66"/>
          <p:cNvSpPr/>
          <p:nvPr/>
        </p:nvSpPr>
        <p:spPr bwMode="auto">
          <a:xfrm>
            <a:off x="3099816" y="4636008"/>
            <a:ext cx="182880" cy="310896"/>
          </a:xfrm>
          <a:custGeom>
            <a:avLst/>
            <a:gdLst>
              <a:gd name="connsiteX0" fmla="*/ 182880 w 182880"/>
              <a:gd name="connsiteY0" fmla="*/ 45720 h 310896"/>
              <a:gd name="connsiteX1" fmla="*/ 27432 w 182880"/>
              <a:gd name="connsiteY1" fmla="*/ 310896 h 310896"/>
              <a:gd name="connsiteX2" fmla="*/ 0 w 182880"/>
              <a:gd name="connsiteY2" fmla="*/ 0 h 310896"/>
              <a:gd name="connsiteX3" fmla="*/ 182880 w 182880"/>
              <a:gd name="connsiteY3" fmla="*/ 45720 h 31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" h="310896">
                <a:moveTo>
                  <a:pt x="182880" y="45720"/>
                </a:moveTo>
                <a:lnTo>
                  <a:pt x="27432" y="310896"/>
                </a:lnTo>
                <a:lnTo>
                  <a:pt x="0" y="0"/>
                </a:lnTo>
                <a:lnTo>
                  <a:pt x="182880" y="45720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8" name="Picture 10" descr="DESY-Logo-cyan-RGB_g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367712" y="6127750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774699" y="64579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Peter</a:t>
            </a:r>
            <a:r>
              <a:rPr lang="en-GB" sz="900" b="1" baseline="0" dirty="0" smtClean="0">
                <a:solidFill>
                  <a:schemeClr val="bg2"/>
                </a:solidFill>
              </a:rPr>
              <a:t> </a:t>
            </a:r>
            <a:r>
              <a:rPr lang="en-GB" sz="900" b="1" baseline="0" dirty="0" err="1" smtClean="0">
                <a:solidFill>
                  <a:schemeClr val="bg2"/>
                </a:solidFill>
              </a:rPr>
              <a:t>Göttlicher</a:t>
            </a:r>
            <a:r>
              <a:rPr lang="en-GB" sz="900" b="1" dirty="0" smtClean="0">
                <a:solidFill>
                  <a:schemeClr val="bg2"/>
                </a:solidFill>
              </a:rPr>
              <a:t> </a:t>
            </a:r>
            <a:r>
              <a:rPr lang="en-GB" sz="900" dirty="0" smtClean="0">
                <a:solidFill>
                  <a:schemeClr val="bg2"/>
                </a:solidFill>
              </a:rPr>
              <a:t>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dirty="0" err="1" smtClean="0">
                <a:solidFill>
                  <a:schemeClr val="bg2"/>
                </a:solidFill>
              </a:rPr>
              <a:t>TiPP</a:t>
            </a:r>
            <a:r>
              <a:rPr lang="en-GB" sz="900" baseline="0" dirty="0" smtClean="0">
                <a:solidFill>
                  <a:schemeClr val="bg2"/>
                </a:solidFill>
              </a:rPr>
              <a:t> 2014</a:t>
            </a:r>
            <a:r>
              <a:rPr lang="en-GB" sz="900" dirty="0" smtClean="0">
                <a:solidFill>
                  <a:schemeClr val="bg2"/>
                </a:solidFill>
              </a:rPr>
              <a:t> 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dirty="0" smtClean="0">
                <a:solidFill>
                  <a:schemeClr val="bg2"/>
                </a:solidFill>
              </a:rPr>
              <a:t>June</a:t>
            </a:r>
            <a:r>
              <a:rPr lang="en-GB" sz="900" baseline="0" dirty="0" smtClean="0">
                <a:solidFill>
                  <a:schemeClr val="bg2"/>
                </a:solidFill>
              </a:rPr>
              <a:t> 5</a:t>
            </a:r>
            <a:r>
              <a:rPr lang="en-GB" sz="900" baseline="30000" dirty="0" smtClean="0">
                <a:solidFill>
                  <a:schemeClr val="bg2"/>
                </a:solidFill>
              </a:rPr>
              <a:t>th</a:t>
            </a:r>
            <a:r>
              <a:rPr lang="en-GB" sz="900" baseline="0" dirty="0" smtClean="0">
                <a:solidFill>
                  <a:schemeClr val="bg2"/>
                </a:solidFill>
              </a:rPr>
              <a:t> 2014</a:t>
            </a:r>
            <a:r>
              <a:rPr lang="en-GB" sz="900" dirty="0" smtClean="0">
                <a:solidFill>
                  <a:schemeClr val="bg2"/>
                </a:solidFill>
              </a:rPr>
              <a:t> 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11</a:t>
            </a:fld>
            <a:endParaRPr lang="en-GB" sz="9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61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:\My Documents\My_Doku_H\Project\FEB\XFEL\PIXEL\AGIPD\meetings\meeting_consortium_20130409\graphics\8830-00_to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45481" y="2366156"/>
            <a:ext cx="4162648" cy="189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3188"/>
            <a:ext cx="7644383" cy="544512"/>
          </a:xfrm>
        </p:spPr>
        <p:txBody>
          <a:bodyPr/>
          <a:lstStyle/>
          <a:p>
            <a:r>
              <a:rPr lang="en-US" sz="1600" dirty="0" smtClean="0"/>
              <a:t>System: </a:t>
            </a:r>
            <a:r>
              <a:rPr lang="en-US" dirty="0" smtClean="0"/>
              <a:t>Grounding/EMI  for a high Current Camera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210312" y="768096"/>
            <a:ext cx="736092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AGIPD deals with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6</a:t>
            </a:r>
            <a:r>
              <a:rPr lang="en-US" sz="2000" dirty="0" smtClean="0"/>
              <a:t>00A current consumption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14 bit ADC’s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Signal transfers on geometrical</a:t>
            </a:r>
            <a:endParaRPr lang="en-US" sz="2000" dirty="0"/>
          </a:p>
          <a:p>
            <a:r>
              <a:rPr lang="en-US" sz="2000" dirty="0"/>
              <a:t> </a:t>
            </a:r>
            <a:r>
              <a:rPr lang="en-US" sz="2000" dirty="0" smtClean="0"/>
              <a:t>    scale of PCB’s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Frequency is open: DC-33MHz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Techniques for handling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Single point GND to external “zoning”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Internal: Most sensitive to chassis, sensor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Minimal usage of GND as current return:</a:t>
            </a:r>
          </a:p>
          <a:p>
            <a:r>
              <a:rPr lang="en-US" sz="2000" dirty="0" smtClean="0"/>
              <a:t>     	Floating, low ripple supplies and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	connection at usage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Ferrite to block unflavored currents paths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Guiding induced currents locally back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	to chassis (default, option to open)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dirty="0" smtClean="0"/>
              <a:t>Differential signals from ASIC to FPGA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I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C, single ended, but slow: minimal allowed edge: &gt;20ns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SPI with LVDS or quite while data taking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936282"/>
              </p:ext>
            </p:extLst>
          </p:nvPr>
        </p:nvGraphicFramePr>
        <p:xfrm>
          <a:off x="3685032" y="832104"/>
          <a:ext cx="1943163" cy="206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CorelDRAW" r:id="rId4" imgW="3533609" imgH="3747851" progId="CorelDraw.Graphic.15">
                  <p:embed/>
                </p:oleObj>
              </mc:Choice>
              <mc:Fallback>
                <p:oleObj name="CorelDRAW" r:id="rId4" imgW="3533609" imgH="3747851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85032" y="832104"/>
                        <a:ext cx="1943163" cy="2061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 bwMode="auto">
          <a:xfrm>
            <a:off x="5824728" y="1088136"/>
            <a:ext cx="1450621" cy="45262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098" name="Picture 2" descr="H:\My Documents\My_Doku_H\Project\FEB\XFEL\PIXEL\AGIPD\talks_and_posters\TIPP_2014\figures\EMI_concept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173" y="768096"/>
            <a:ext cx="3177841" cy="432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74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System: </a:t>
            </a:r>
            <a:r>
              <a:rPr lang="en-US" dirty="0" smtClean="0"/>
              <a:t>Numbering and Selecting best Scatterings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2024" y="952344"/>
            <a:ext cx="8778240" cy="5734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Accelerator defines </a:t>
            </a:r>
            <a:r>
              <a:rPr lang="en-US" sz="2000" dirty="0" smtClean="0"/>
              <a:t>unique numbers for bunch</a:t>
            </a:r>
            <a:endParaRPr lang="en-US" sz="2000" dirty="0"/>
          </a:p>
          <a:p>
            <a:r>
              <a:rPr lang="en-US" sz="2000" b="1" dirty="0" smtClean="0">
                <a:solidFill>
                  <a:srgbClr val="FF0000"/>
                </a:solidFill>
              </a:rPr>
              <a:t>Is scattering expected to be good?</a:t>
            </a:r>
          </a:p>
          <a:p>
            <a:r>
              <a:rPr lang="en-US" sz="2000" dirty="0" smtClean="0"/>
              <a:t>Experiments and accelerator get fast sensors like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Scattering generates fluorescence light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currents, monitor losses, intensities, ….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beam hutch infrastructure sends telegrams </a:t>
            </a:r>
          </a:p>
          <a:p>
            <a:r>
              <a:rPr lang="en-US" sz="2000" dirty="0"/>
              <a:t>w</a:t>
            </a:r>
            <a:r>
              <a:rPr lang="en-US" sz="2000" dirty="0" smtClean="0"/>
              <a:t>ith 22 bits per bunch to detector head:</a:t>
            </a:r>
          </a:p>
          <a:p>
            <a:r>
              <a:rPr lang="en-US" sz="2000" dirty="0" smtClean="0"/>
              <a:t>- Can contain the number of </a:t>
            </a:r>
            <a:r>
              <a:rPr lang="en-US" sz="2000" b="1" dirty="0" smtClean="0">
                <a:solidFill>
                  <a:srgbClr val="FF0000"/>
                </a:solidFill>
              </a:rPr>
              <a:t>any bad old bunch</a:t>
            </a:r>
            <a:endParaRPr lang="en-US" sz="2000" b="1" dirty="0">
              <a:solidFill>
                <a:srgbClr val="FF0000"/>
              </a:solidFill>
            </a:endParaRPr>
          </a:p>
          <a:p>
            <a:pPr>
              <a:spcBef>
                <a:spcPts val="8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AGIPD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R</a:t>
            </a:r>
            <a:r>
              <a:rPr lang="en-US" sz="2000" dirty="0" smtClean="0"/>
              <a:t>ecords every bunch until memory </a:t>
            </a:r>
            <a:r>
              <a:rPr lang="en-US" sz="2000" dirty="0"/>
              <a:t>is </a:t>
            </a:r>
            <a:r>
              <a:rPr lang="en-US" sz="2000" dirty="0" smtClean="0"/>
              <a:t>full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- 352 memory cells  </a:t>
            </a:r>
            <a:r>
              <a:rPr lang="en-US" sz="2000" dirty="0"/>
              <a:t>but 2700 </a:t>
            </a:r>
            <a:r>
              <a:rPr lang="en-US" sz="2000" dirty="0" smtClean="0"/>
              <a:t>bunches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 Random access analogue memory within ASIC</a:t>
            </a:r>
          </a:p>
          <a:p>
            <a:r>
              <a:rPr lang="en-US" sz="2000" dirty="0" smtClean="0"/>
              <a:t>-    With external information the cell is declared free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Book keeping with three table allow easy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-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Cell definition for ASIC-write from table of free cells</a:t>
            </a:r>
            <a:r>
              <a:rPr lang="en-US" sz="2000" dirty="0" smtClean="0"/>
              <a:t>, </a:t>
            </a:r>
          </a:p>
          <a:p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    - </a:t>
            </a:r>
            <a:r>
              <a:rPr lang="en-US" sz="2000" dirty="0" smtClean="0">
                <a:solidFill>
                  <a:srgbClr val="006400"/>
                </a:solidFill>
              </a:rPr>
              <a:t>Function bunch-nr(memory-cell) for offline </a:t>
            </a:r>
            <a:r>
              <a:rPr lang="en-US" sz="2000" dirty="0" smtClean="0"/>
              <a:t>and 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-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 smtClean="0">
                <a:solidFill>
                  <a:srgbClr val="7030A0"/>
                </a:solidFill>
              </a:rPr>
              <a:t>unction “</a:t>
            </a:r>
            <a:r>
              <a:rPr lang="en-US" sz="2000" dirty="0" err="1" smtClean="0">
                <a:solidFill>
                  <a:srgbClr val="7030A0"/>
                </a:solidFill>
              </a:rPr>
              <a:t>memory-cell+status</a:t>
            </a:r>
            <a:r>
              <a:rPr lang="en-US" sz="2000" dirty="0" smtClean="0">
                <a:solidFill>
                  <a:srgbClr val="7030A0"/>
                </a:solidFill>
              </a:rPr>
              <a:t>”(bunch-number) as full information for</a:t>
            </a:r>
          </a:p>
          <a:p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 smtClean="0">
                <a:solidFill>
                  <a:srgbClr val="7030A0"/>
                </a:solidFill>
              </a:rPr>
              <a:t>      interpretation of telegrams and full history for debug</a:t>
            </a:r>
            <a:r>
              <a:rPr lang="en-US" sz="2000" dirty="0" smtClean="0"/>
              <a:t> </a:t>
            </a:r>
          </a:p>
        </p:txBody>
      </p:sp>
      <p:pic>
        <p:nvPicPr>
          <p:cNvPr id="5124" name="Picture 4" descr="H:\My Documents\My_Doku_H\Project\FEB\XFEL\PIXEL\AGIPD\talks_and_posters\TIPP_2014\figures\reject_table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304" y="732888"/>
            <a:ext cx="3075128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60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System: </a:t>
            </a:r>
            <a:r>
              <a:rPr lang="en-US" dirty="0" smtClean="0"/>
              <a:t>Slow Control within Detector-head</a:t>
            </a:r>
            <a:endParaRPr lang="en-US" dirty="0"/>
          </a:p>
        </p:txBody>
      </p:sp>
      <p:pic>
        <p:nvPicPr>
          <p:cNvPr id="6146" name="Picture 2" descr="H:\My Documents\My_Doku_H\Project\FEB\XFEL\PIXEL\AGIPD\talks_and_posters\TIPP_2014\figures\slow_control_flow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534" y="738987"/>
            <a:ext cx="4129512" cy="311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872" y="786384"/>
            <a:ext cx="899546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Constrains: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Micro-controller have few I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C-buses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AGIPD has many identical modules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E</a:t>
            </a:r>
            <a:r>
              <a:rPr lang="en-US" sz="2000" dirty="0" smtClean="0"/>
              <a:t>ach module has identical devices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with no external address-modifier</a:t>
            </a:r>
            <a:endParaRPr lang="en-US" sz="2000" dirty="0"/>
          </a:p>
          <a:p>
            <a:r>
              <a:rPr lang="en-US" sz="2000" b="1" dirty="0" smtClean="0">
                <a:solidFill>
                  <a:srgbClr val="FF0000"/>
                </a:solidFill>
              </a:rPr>
              <a:t>Method to overcome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Use two I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C of micro-controller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Use one as master for control,</a:t>
            </a:r>
            <a:endParaRPr lang="en-US" sz="2000" dirty="0"/>
          </a:p>
          <a:p>
            <a:r>
              <a:rPr lang="en-US" sz="2000" dirty="0"/>
              <a:t> </a:t>
            </a:r>
            <a:r>
              <a:rPr lang="en-US" sz="2000" dirty="0" smtClean="0"/>
              <a:t>    which sets final branch to address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Send command to device</a:t>
            </a:r>
          </a:p>
          <a:p>
            <a:r>
              <a:rPr lang="en-US" sz="2000" dirty="0" smtClean="0"/>
              <a:t>That can be repeated on a PCB itself without having there two I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C-buses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“branched I</a:t>
            </a:r>
            <a:r>
              <a:rPr lang="en-US" sz="32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3200" b="1" dirty="0" smtClean="0">
                <a:solidFill>
                  <a:srgbClr val="FF0000"/>
                </a:solidFill>
              </a:rPr>
              <a:t>C network”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Benefits</a:t>
            </a:r>
            <a:r>
              <a:rPr lang="en-US" sz="2000" dirty="0" smtClean="0"/>
              <a:t>, which appears with it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Total length to drive is shorter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Independent developments with full range of addresses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Multiple usage of same chips easing the programming and purchase,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no limit on I/O-channel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Price: </a:t>
            </a:r>
            <a:r>
              <a:rPr lang="en-US" sz="2000" dirty="0" smtClean="0"/>
              <a:t>Programming effort, few lines through system, slow control</a:t>
            </a:r>
          </a:p>
        </p:txBody>
      </p:sp>
    </p:spTree>
    <p:extLst>
      <p:ext uri="{BB962C8B-B14F-4D97-AF65-F5344CB8AC3E}">
        <p14:creationId xmlns:p14="http://schemas.microsoft.com/office/powerpoint/2010/main" val="235520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6888" y="3465362"/>
            <a:ext cx="88331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Actions:</a:t>
            </a:r>
          </a:p>
          <a:p>
            <a:r>
              <a:rPr lang="en-US" sz="2000" dirty="0" smtClean="0"/>
              <a:t>- Frontend “FEE” delivers on 16 links (10GbE, UPD)</a:t>
            </a:r>
            <a:r>
              <a:rPr lang="en-US" sz="2000" dirty="0"/>
              <a:t> </a:t>
            </a:r>
            <a:r>
              <a:rPr lang="en-US" sz="2000" dirty="0" smtClean="0"/>
              <a:t>fractions of the images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Train builder sorts from each group of 8 links the data to ½-images and orders pixels according to geometry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with FPGA’s and cross point switches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Train builder sorts with next cross point switch to full images and trains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All data are sent to a PC farm (&gt;80Gbit/s)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	No information loss by compression is allowed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	Pure compression has low effect for general science,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		may be for given users after experience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Off-Detector-head Data </a:t>
            </a:r>
            <a:r>
              <a:rPr lang="en-US" dirty="0"/>
              <a:t>H</a:t>
            </a:r>
            <a:r>
              <a:rPr lang="en-US" dirty="0" smtClean="0"/>
              <a:t>andling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20" y="1018985"/>
            <a:ext cx="4642168" cy="256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44451" y="875145"/>
            <a:ext cx="2099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J.Coughlan</a:t>
            </a:r>
            <a:r>
              <a:rPr lang="en-US" sz="1200" dirty="0" smtClean="0"/>
              <a:t> at TWEPP 2012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46888" y="1334995"/>
            <a:ext cx="40325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 FPGA housed  in ATCA</a:t>
            </a:r>
          </a:p>
          <a:p>
            <a:r>
              <a:rPr lang="en-US" sz="2000" dirty="0" smtClean="0"/>
              <a:t>    process the data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“Train builder”</a:t>
            </a:r>
          </a:p>
          <a:p>
            <a:r>
              <a:rPr lang="en-US" sz="2000" dirty="0" smtClean="0"/>
              <a:t>2. Transfer into PC farm</a:t>
            </a:r>
            <a:endParaRPr lang="en-US" sz="2000" dirty="0"/>
          </a:p>
          <a:p>
            <a:r>
              <a:rPr lang="en-US" sz="2000" dirty="0" smtClean="0"/>
              <a:t>    with 10GbE,   TCP/IP</a:t>
            </a:r>
          </a:p>
          <a:p>
            <a:r>
              <a:rPr lang="en-US" sz="2000" dirty="0" smtClean="0"/>
              <a:t>3. Processing, disk-storage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by a PC-farm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79391" y="740664"/>
            <a:ext cx="285438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Train builder in ATCA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6888" y="708833"/>
            <a:ext cx="3632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DAQ-System</a:t>
            </a:r>
            <a:r>
              <a:rPr lang="en-US" sz="2000" dirty="0" smtClean="0"/>
              <a:t> is developed for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ll experiments at </a:t>
            </a:r>
            <a:r>
              <a:rPr lang="en-US" sz="2000" dirty="0" err="1" smtClean="0"/>
              <a:t>Eu</a:t>
            </a:r>
            <a:r>
              <a:rPr lang="en-US" sz="2000" dirty="0" smtClean="0"/>
              <a:t>-XFEL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4632935" y="1628317"/>
            <a:ext cx="701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FPGA’s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10912" y="1232214"/>
            <a:ext cx="658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Cross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Point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switch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15000" y="1152144"/>
            <a:ext cx="1335024" cy="2194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325764" y="2084399"/>
            <a:ext cx="1507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Detector Head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8339772" y="2030410"/>
            <a:ext cx="1141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PC-farm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08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Data</a:t>
            </a:r>
            <a:endParaRPr lang="en-US" dirty="0"/>
          </a:p>
        </p:txBody>
      </p:sp>
      <p:pic>
        <p:nvPicPr>
          <p:cNvPr id="3" name="Grafik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6" t="17651" r="17526" b="2953"/>
          <a:stretch>
            <a:fillRect/>
          </a:stretch>
        </p:blipFill>
        <p:spPr bwMode="auto">
          <a:xfrm>
            <a:off x="5580112" y="1066801"/>
            <a:ext cx="3419871" cy="418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866746"/>
            <a:ext cx="5140199" cy="367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79592" y="4769757"/>
            <a:ext cx="312039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1    10   100   1k   10k 100k</a:t>
            </a:r>
          </a:p>
          <a:p>
            <a:pPr algn="ctr"/>
            <a:r>
              <a:rPr lang="en-US" dirty="0" smtClean="0"/>
              <a:t>Number of 8keV-photons/pixel/image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666691"/>
            <a:ext cx="8771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Data to single chip 64 </a:t>
            </a:r>
            <a:r>
              <a:rPr lang="en-US" sz="2000" b="1" dirty="0" smtClean="0">
                <a:solidFill>
                  <a:srgbClr val="FF0000"/>
                </a:solidFill>
                <a:latin typeface="Symbol"/>
              </a:rPr>
              <a:t>´</a:t>
            </a:r>
            <a:r>
              <a:rPr lang="en-US" sz="2000" b="1" dirty="0" smtClean="0">
                <a:solidFill>
                  <a:srgbClr val="FF0000"/>
                </a:solidFill>
              </a:rPr>
              <a:t>64 Pixels in direct </a:t>
            </a:r>
            <a:r>
              <a:rPr lang="en-US" sz="2000" b="1" dirty="0">
                <a:solidFill>
                  <a:srgbClr val="FF0000"/>
                </a:solidFill>
              </a:rPr>
              <a:t>b</a:t>
            </a:r>
            <a:r>
              <a:rPr lang="en-US" sz="2000" b="1" dirty="0" smtClean="0">
                <a:solidFill>
                  <a:srgbClr val="FF0000"/>
                </a:solidFill>
              </a:rPr>
              <a:t>eam of PETRA-III @ DESY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32888" y="1593282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8keV photons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28599" y="4534651"/>
            <a:ext cx="84947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First tests at PETRA shows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S</a:t>
            </a:r>
            <a:r>
              <a:rPr lang="en-US" sz="2000" dirty="0" smtClean="0"/>
              <a:t>ingle photons even for 8keV,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specifications </a:t>
            </a:r>
            <a:r>
              <a:rPr lang="en-US" sz="2000" dirty="0" smtClean="0"/>
              <a:t>for </a:t>
            </a:r>
            <a:r>
              <a:rPr lang="en-US" sz="2000" dirty="0" smtClean="0"/>
              <a:t>12keV.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Full dynamic range is recorded</a:t>
            </a:r>
          </a:p>
          <a:p>
            <a:r>
              <a:rPr lang="en-US" sz="2000" dirty="0" smtClean="0"/>
              <a:t>This week: Full module test with electronics-chain at APS (512</a:t>
            </a:r>
            <a:r>
              <a:rPr lang="en-US" sz="2000" dirty="0" smtClean="0">
                <a:latin typeface="Symbol"/>
              </a:rPr>
              <a:t>´</a:t>
            </a:r>
            <a:r>
              <a:rPr lang="en-US" sz="2000" dirty="0" smtClean="0"/>
              <a:t>128 pixel)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5773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" y="932688"/>
            <a:ext cx="8699946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/>
              <a:t>A </a:t>
            </a:r>
            <a:r>
              <a:rPr lang="en-US" sz="2000" b="1" dirty="0" smtClean="0">
                <a:solidFill>
                  <a:srgbClr val="FF0000"/>
                </a:solidFill>
              </a:rPr>
              <a:t>new field of science </a:t>
            </a:r>
            <a:r>
              <a:rPr lang="en-US" sz="2000" dirty="0" smtClean="0"/>
              <a:t>opens with intense X-ray sources: FEL’s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	e.g. diffraction of X-rays can be used to study objects,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	       which gets destroyed by X-rays.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Need of dedicated detector developments to handle speed and rates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Technology overlap with other fields of large scale instrumentation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b="1" dirty="0" smtClean="0">
                <a:solidFill>
                  <a:srgbClr val="FF0000"/>
                </a:solidFill>
              </a:rPr>
              <a:t>AGIPD</a:t>
            </a:r>
            <a:r>
              <a:rPr lang="en-US" sz="2000" dirty="0" smtClean="0"/>
              <a:t> will be a camera with 1Mega-Pixel and 4.5MHz image recording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Electronics for signal-chain fully designed and test in blocks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Dedicated control boards in progress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Single full scale chip tests are done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A module test is just in progress</a:t>
            </a:r>
          </a:p>
          <a:p>
            <a:pPr>
              <a:spcBef>
                <a:spcPts val="12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Next:</a:t>
            </a:r>
            <a:endParaRPr lang="en-US" sz="2000" b="1" dirty="0">
              <a:solidFill>
                <a:srgbClr val="FF000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/>
              <a:t>System integration to full 1Mega-Pixel to be done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Open to integrate test results into electronics for next generation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Firmware development ready for operation of signal-chain</a:t>
            </a:r>
          </a:p>
          <a:p>
            <a:r>
              <a:rPr lang="en-US" sz="2000" dirty="0" smtClean="0"/>
              <a:t>         Evolving process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EU-XFEL will deliver first beams in 2016 and first user operation in 2017</a:t>
            </a:r>
          </a:p>
        </p:txBody>
      </p:sp>
    </p:spTree>
    <p:extLst>
      <p:ext uri="{BB962C8B-B14F-4D97-AF65-F5344CB8AC3E}">
        <p14:creationId xmlns:p14="http://schemas.microsoft.com/office/powerpoint/2010/main" val="278845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603504" y="1115568"/>
            <a:ext cx="75529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/>
              <a:t>Introduction: Free Electron Laser and its experiments</a:t>
            </a:r>
          </a:p>
          <a:p>
            <a:endParaRPr lang="en-US" sz="2000" dirty="0" smtClean="0"/>
          </a:p>
          <a:p>
            <a:pPr marL="342900" indent="-342900">
              <a:buFontTx/>
              <a:buChar char="-"/>
            </a:pPr>
            <a:r>
              <a:rPr lang="en-US" sz="2000" dirty="0" smtClean="0"/>
              <a:t>Concepts for AGIPD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400" b="1" dirty="0" smtClean="0"/>
              <a:t>Functional block of the electronics</a:t>
            </a:r>
          </a:p>
          <a:p>
            <a:pPr marL="342900" indent="-342900">
              <a:buFontTx/>
              <a:buChar char="-"/>
            </a:pPr>
            <a:endParaRPr lang="en-US" sz="2400" b="1" dirty="0"/>
          </a:p>
          <a:p>
            <a:pPr marL="342900" indent="-342900">
              <a:buFontTx/>
              <a:buChar char="-"/>
            </a:pPr>
            <a:r>
              <a:rPr lang="en-US" sz="2400" b="1" dirty="0" smtClean="0"/>
              <a:t>System aspects and logic realization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 smtClean="0"/>
              <a:t>Off-Detector-Head data handling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 smtClean="0"/>
              <a:t>First Measurements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 smtClean="0"/>
              <a:t>Summary and Outlook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My Documents\My_Doku_H\Project\FEB\XFEL\PIXEL\AGIPD\talks_and_posters\TIPP_2014\figures\european-xfel-aerial-view-with-legend-1200x7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31" y="735897"/>
            <a:ext cx="8243667" cy="538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reeform 11"/>
          <p:cNvSpPr/>
          <p:nvPr/>
        </p:nvSpPr>
        <p:spPr bwMode="auto">
          <a:xfrm>
            <a:off x="9144" y="2670048"/>
            <a:ext cx="5257800" cy="4187952"/>
          </a:xfrm>
          <a:custGeom>
            <a:avLst/>
            <a:gdLst>
              <a:gd name="connsiteX0" fmla="*/ 9144 w 5248656"/>
              <a:gd name="connsiteY0" fmla="*/ 0 h 4069080"/>
              <a:gd name="connsiteX1" fmla="*/ 0 w 5248656"/>
              <a:gd name="connsiteY1" fmla="*/ 4069080 h 4069080"/>
              <a:gd name="connsiteX2" fmla="*/ 5248656 w 5248656"/>
              <a:gd name="connsiteY2" fmla="*/ 4050792 h 4069080"/>
              <a:gd name="connsiteX3" fmla="*/ 5248656 w 5248656"/>
              <a:gd name="connsiteY3" fmla="*/ 3730752 h 4069080"/>
              <a:gd name="connsiteX4" fmla="*/ 5212080 w 5248656"/>
              <a:gd name="connsiteY4" fmla="*/ 2258568 h 4069080"/>
              <a:gd name="connsiteX5" fmla="*/ 3017520 w 5248656"/>
              <a:gd name="connsiteY5" fmla="*/ 594360 h 4069080"/>
              <a:gd name="connsiteX6" fmla="*/ 9144 w 5248656"/>
              <a:gd name="connsiteY6" fmla="*/ 0 h 4069080"/>
              <a:gd name="connsiteX0" fmla="*/ 9144 w 5248656"/>
              <a:gd name="connsiteY0" fmla="*/ 0 h 4069080"/>
              <a:gd name="connsiteX1" fmla="*/ 0 w 5248656"/>
              <a:gd name="connsiteY1" fmla="*/ 4069080 h 4069080"/>
              <a:gd name="connsiteX2" fmla="*/ 5248656 w 5248656"/>
              <a:gd name="connsiteY2" fmla="*/ 4050792 h 4069080"/>
              <a:gd name="connsiteX3" fmla="*/ 5248656 w 5248656"/>
              <a:gd name="connsiteY3" fmla="*/ 3730752 h 4069080"/>
              <a:gd name="connsiteX4" fmla="*/ 5212080 w 5248656"/>
              <a:gd name="connsiteY4" fmla="*/ 2258568 h 4069080"/>
              <a:gd name="connsiteX5" fmla="*/ 3054096 w 5248656"/>
              <a:gd name="connsiteY5" fmla="*/ 475488 h 4069080"/>
              <a:gd name="connsiteX6" fmla="*/ 9144 w 5248656"/>
              <a:gd name="connsiteY6" fmla="*/ 0 h 4069080"/>
              <a:gd name="connsiteX0" fmla="*/ 9144 w 5248656"/>
              <a:gd name="connsiteY0" fmla="*/ 0 h 4069080"/>
              <a:gd name="connsiteX1" fmla="*/ 0 w 5248656"/>
              <a:gd name="connsiteY1" fmla="*/ 4069080 h 4069080"/>
              <a:gd name="connsiteX2" fmla="*/ 5248656 w 5248656"/>
              <a:gd name="connsiteY2" fmla="*/ 4050792 h 4069080"/>
              <a:gd name="connsiteX3" fmla="*/ 5248656 w 5248656"/>
              <a:gd name="connsiteY3" fmla="*/ 3730752 h 4069080"/>
              <a:gd name="connsiteX4" fmla="*/ 5212080 w 5248656"/>
              <a:gd name="connsiteY4" fmla="*/ 2258568 h 4069080"/>
              <a:gd name="connsiteX5" fmla="*/ 2770632 w 5248656"/>
              <a:gd name="connsiteY5" fmla="*/ 384048 h 4069080"/>
              <a:gd name="connsiteX6" fmla="*/ 9144 w 5248656"/>
              <a:gd name="connsiteY6" fmla="*/ 0 h 4069080"/>
              <a:gd name="connsiteX0" fmla="*/ 9144 w 5248656"/>
              <a:gd name="connsiteY0" fmla="*/ 0 h 4069080"/>
              <a:gd name="connsiteX1" fmla="*/ 0 w 5248656"/>
              <a:gd name="connsiteY1" fmla="*/ 4069080 h 4069080"/>
              <a:gd name="connsiteX2" fmla="*/ 5248656 w 5248656"/>
              <a:gd name="connsiteY2" fmla="*/ 4050792 h 4069080"/>
              <a:gd name="connsiteX3" fmla="*/ 5248656 w 5248656"/>
              <a:gd name="connsiteY3" fmla="*/ 3730752 h 4069080"/>
              <a:gd name="connsiteX4" fmla="*/ 5212080 w 5248656"/>
              <a:gd name="connsiteY4" fmla="*/ 2258568 h 4069080"/>
              <a:gd name="connsiteX5" fmla="*/ 2770632 w 5248656"/>
              <a:gd name="connsiteY5" fmla="*/ 384048 h 4069080"/>
              <a:gd name="connsiteX6" fmla="*/ 9144 w 5248656"/>
              <a:gd name="connsiteY6" fmla="*/ 0 h 4069080"/>
              <a:gd name="connsiteX0" fmla="*/ 9144 w 5248656"/>
              <a:gd name="connsiteY0" fmla="*/ 0 h 4069080"/>
              <a:gd name="connsiteX1" fmla="*/ 0 w 5248656"/>
              <a:gd name="connsiteY1" fmla="*/ 4069080 h 4069080"/>
              <a:gd name="connsiteX2" fmla="*/ 5248656 w 5248656"/>
              <a:gd name="connsiteY2" fmla="*/ 4050792 h 4069080"/>
              <a:gd name="connsiteX3" fmla="*/ 5248656 w 5248656"/>
              <a:gd name="connsiteY3" fmla="*/ 3730752 h 4069080"/>
              <a:gd name="connsiteX4" fmla="*/ 5212080 w 5248656"/>
              <a:gd name="connsiteY4" fmla="*/ 2258568 h 4069080"/>
              <a:gd name="connsiteX5" fmla="*/ 9144 w 5248656"/>
              <a:gd name="connsiteY5" fmla="*/ 0 h 4069080"/>
              <a:gd name="connsiteX0" fmla="*/ 9144 w 5248656"/>
              <a:gd name="connsiteY0" fmla="*/ 0 h 4069080"/>
              <a:gd name="connsiteX1" fmla="*/ 0 w 5248656"/>
              <a:gd name="connsiteY1" fmla="*/ 4069080 h 4069080"/>
              <a:gd name="connsiteX2" fmla="*/ 5248656 w 5248656"/>
              <a:gd name="connsiteY2" fmla="*/ 4050792 h 4069080"/>
              <a:gd name="connsiteX3" fmla="*/ 5248656 w 5248656"/>
              <a:gd name="connsiteY3" fmla="*/ 3730752 h 4069080"/>
              <a:gd name="connsiteX4" fmla="*/ 5212080 w 5248656"/>
              <a:gd name="connsiteY4" fmla="*/ 2258568 h 4069080"/>
              <a:gd name="connsiteX5" fmla="*/ 640080 w 5248656"/>
              <a:gd name="connsiteY5" fmla="*/ 283464 h 4069080"/>
              <a:gd name="connsiteX6" fmla="*/ 9144 w 5248656"/>
              <a:gd name="connsiteY6" fmla="*/ 0 h 4069080"/>
              <a:gd name="connsiteX0" fmla="*/ 9144 w 5248656"/>
              <a:gd name="connsiteY0" fmla="*/ 0 h 4069080"/>
              <a:gd name="connsiteX1" fmla="*/ 0 w 5248656"/>
              <a:gd name="connsiteY1" fmla="*/ 4069080 h 4069080"/>
              <a:gd name="connsiteX2" fmla="*/ 5248656 w 5248656"/>
              <a:gd name="connsiteY2" fmla="*/ 4050792 h 4069080"/>
              <a:gd name="connsiteX3" fmla="*/ 5248656 w 5248656"/>
              <a:gd name="connsiteY3" fmla="*/ 3730752 h 4069080"/>
              <a:gd name="connsiteX4" fmla="*/ 5212080 w 5248656"/>
              <a:gd name="connsiteY4" fmla="*/ 2258568 h 4069080"/>
              <a:gd name="connsiteX5" fmla="*/ 1965960 w 5248656"/>
              <a:gd name="connsiteY5" fmla="*/ 137160 h 4069080"/>
              <a:gd name="connsiteX6" fmla="*/ 9144 w 5248656"/>
              <a:gd name="connsiteY6" fmla="*/ 0 h 4069080"/>
              <a:gd name="connsiteX0" fmla="*/ 36576 w 5248656"/>
              <a:gd name="connsiteY0" fmla="*/ 0 h 5001768"/>
              <a:gd name="connsiteX1" fmla="*/ 0 w 5248656"/>
              <a:gd name="connsiteY1" fmla="*/ 5001768 h 5001768"/>
              <a:gd name="connsiteX2" fmla="*/ 5248656 w 5248656"/>
              <a:gd name="connsiteY2" fmla="*/ 4983480 h 5001768"/>
              <a:gd name="connsiteX3" fmla="*/ 5248656 w 5248656"/>
              <a:gd name="connsiteY3" fmla="*/ 4663440 h 5001768"/>
              <a:gd name="connsiteX4" fmla="*/ 5212080 w 5248656"/>
              <a:gd name="connsiteY4" fmla="*/ 3191256 h 5001768"/>
              <a:gd name="connsiteX5" fmla="*/ 1965960 w 5248656"/>
              <a:gd name="connsiteY5" fmla="*/ 1069848 h 5001768"/>
              <a:gd name="connsiteX6" fmla="*/ 36576 w 5248656"/>
              <a:gd name="connsiteY6" fmla="*/ 0 h 5001768"/>
              <a:gd name="connsiteX0" fmla="*/ 36576 w 5248656"/>
              <a:gd name="connsiteY0" fmla="*/ 0 h 5001768"/>
              <a:gd name="connsiteX1" fmla="*/ 0 w 5248656"/>
              <a:gd name="connsiteY1" fmla="*/ 5001768 h 5001768"/>
              <a:gd name="connsiteX2" fmla="*/ 5248656 w 5248656"/>
              <a:gd name="connsiteY2" fmla="*/ 4983480 h 5001768"/>
              <a:gd name="connsiteX3" fmla="*/ 5248656 w 5248656"/>
              <a:gd name="connsiteY3" fmla="*/ 4663440 h 5001768"/>
              <a:gd name="connsiteX4" fmla="*/ 5212080 w 5248656"/>
              <a:gd name="connsiteY4" fmla="*/ 3191256 h 5001768"/>
              <a:gd name="connsiteX5" fmla="*/ 36576 w 5248656"/>
              <a:gd name="connsiteY5" fmla="*/ 0 h 5001768"/>
              <a:gd name="connsiteX0" fmla="*/ 36576 w 5248656"/>
              <a:gd name="connsiteY0" fmla="*/ 0 h 5001768"/>
              <a:gd name="connsiteX1" fmla="*/ 0 w 5248656"/>
              <a:gd name="connsiteY1" fmla="*/ 5001768 h 5001768"/>
              <a:gd name="connsiteX2" fmla="*/ 5248656 w 5248656"/>
              <a:gd name="connsiteY2" fmla="*/ 4983480 h 5001768"/>
              <a:gd name="connsiteX3" fmla="*/ 5248656 w 5248656"/>
              <a:gd name="connsiteY3" fmla="*/ 4663440 h 5001768"/>
              <a:gd name="connsiteX4" fmla="*/ 5212080 w 5248656"/>
              <a:gd name="connsiteY4" fmla="*/ 3191256 h 5001768"/>
              <a:gd name="connsiteX5" fmla="*/ 2011680 w 5248656"/>
              <a:gd name="connsiteY5" fmla="*/ 1207008 h 5001768"/>
              <a:gd name="connsiteX6" fmla="*/ 36576 w 5248656"/>
              <a:gd name="connsiteY6" fmla="*/ 0 h 5001768"/>
              <a:gd name="connsiteX0" fmla="*/ 36576 w 5248656"/>
              <a:gd name="connsiteY0" fmla="*/ 0 h 5001768"/>
              <a:gd name="connsiteX1" fmla="*/ 0 w 5248656"/>
              <a:gd name="connsiteY1" fmla="*/ 5001768 h 5001768"/>
              <a:gd name="connsiteX2" fmla="*/ 5248656 w 5248656"/>
              <a:gd name="connsiteY2" fmla="*/ 4983480 h 5001768"/>
              <a:gd name="connsiteX3" fmla="*/ 5248656 w 5248656"/>
              <a:gd name="connsiteY3" fmla="*/ 4663440 h 5001768"/>
              <a:gd name="connsiteX4" fmla="*/ 5212080 w 5248656"/>
              <a:gd name="connsiteY4" fmla="*/ 3191256 h 5001768"/>
              <a:gd name="connsiteX5" fmla="*/ 2167128 w 5248656"/>
              <a:gd name="connsiteY5" fmla="*/ 1060704 h 5001768"/>
              <a:gd name="connsiteX6" fmla="*/ 36576 w 5248656"/>
              <a:gd name="connsiteY6" fmla="*/ 0 h 5001768"/>
              <a:gd name="connsiteX0" fmla="*/ 36576 w 5248656"/>
              <a:gd name="connsiteY0" fmla="*/ 0 h 4160520"/>
              <a:gd name="connsiteX1" fmla="*/ 0 w 5248656"/>
              <a:gd name="connsiteY1" fmla="*/ 4160520 h 4160520"/>
              <a:gd name="connsiteX2" fmla="*/ 5248656 w 5248656"/>
              <a:gd name="connsiteY2" fmla="*/ 4142232 h 4160520"/>
              <a:gd name="connsiteX3" fmla="*/ 5248656 w 5248656"/>
              <a:gd name="connsiteY3" fmla="*/ 3822192 h 4160520"/>
              <a:gd name="connsiteX4" fmla="*/ 5212080 w 5248656"/>
              <a:gd name="connsiteY4" fmla="*/ 2350008 h 4160520"/>
              <a:gd name="connsiteX5" fmla="*/ 2167128 w 5248656"/>
              <a:gd name="connsiteY5" fmla="*/ 219456 h 4160520"/>
              <a:gd name="connsiteX6" fmla="*/ 36576 w 5248656"/>
              <a:gd name="connsiteY6" fmla="*/ 0 h 4160520"/>
              <a:gd name="connsiteX0" fmla="*/ 36576 w 5248656"/>
              <a:gd name="connsiteY0" fmla="*/ 0 h 4160520"/>
              <a:gd name="connsiteX1" fmla="*/ 0 w 5248656"/>
              <a:gd name="connsiteY1" fmla="*/ 4160520 h 4160520"/>
              <a:gd name="connsiteX2" fmla="*/ 5248656 w 5248656"/>
              <a:gd name="connsiteY2" fmla="*/ 4142232 h 4160520"/>
              <a:gd name="connsiteX3" fmla="*/ 5248656 w 5248656"/>
              <a:gd name="connsiteY3" fmla="*/ 3822192 h 4160520"/>
              <a:gd name="connsiteX4" fmla="*/ 5212080 w 5248656"/>
              <a:gd name="connsiteY4" fmla="*/ 2350008 h 4160520"/>
              <a:gd name="connsiteX5" fmla="*/ 1810512 w 5248656"/>
              <a:gd name="connsiteY5" fmla="*/ 45720 h 4160520"/>
              <a:gd name="connsiteX6" fmla="*/ 36576 w 5248656"/>
              <a:gd name="connsiteY6" fmla="*/ 0 h 4160520"/>
              <a:gd name="connsiteX0" fmla="*/ 0 w 5257800"/>
              <a:gd name="connsiteY0" fmla="*/ 0 h 4169664"/>
              <a:gd name="connsiteX1" fmla="*/ 9144 w 5257800"/>
              <a:gd name="connsiteY1" fmla="*/ 4169664 h 4169664"/>
              <a:gd name="connsiteX2" fmla="*/ 5257800 w 5257800"/>
              <a:gd name="connsiteY2" fmla="*/ 4151376 h 4169664"/>
              <a:gd name="connsiteX3" fmla="*/ 5257800 w 5257800"/>
              <a:gd name="connsiteY3" fmla="*/ 3831336 h 4169664"/>
              <a:gd name="connsiteX4" fmla="*/ 5221224 w 5257800"/>
              <a:gd name="connsiteY4" fmla="*/ 2359152 h 4169664"/>
              <a:gd name="connsiteX5" fmla="*/ 1819656 w 5257800"/>
              <a:gd name="connsiteY5" fmla="*/ 54864 h 4169664"/>
              <a:gd name="connsiteX6" fmla="*/ 0 w 5257800"/>
              <a:gd name="connsiteY6" fmla="*/ 0 h 4169664"/>
              <a:gd name="connsiteX0" fmla="*/ 0 w 5257800"/>
              <a:gd name="connsiteY0" fmla="*/ 18288 h 4187952"/>
              <a:gd name="connsiteX1" fmla="*/ 9144 w 5257800"/>
              <a:gd name="connsiteY1" fmla="*/ 4187952 h 4187952"/>
              <a:gd name="connsiteX2" fmla="*/ 5257800 w 5257800"/>
              <a:gd name="connsiteY2" fmla="*/ 4169664 h 4187952"/>
              <a:gd name="connsiteX3" fmla="*/ 5257800 w 5257800"/>
              <a:gd name="connsiteY3" fmla="*/ 3849624 h 4187952"/>
              <a:gd name="connsiteX4" fmla="*/ 5221224 w 5257800"/>
              <a:gd name="connsiteY4" fmla="*/ 2377440 h 4187952"/>
              <a:gd name="connsiteX5" fmla="*/ 1719072 w 5257800"/>
              <a:gd name="connsiteY5" fmla="*/ 0 h 4187952"/>
              <a:gd name="connsiteX6" fmla="*/ 0 w 5257800"/>
              <a:gd name="connsiteY6" fmla="*/ 18288 h 4187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57800" h="4187952">
                <a:moveTo>
                  <a:pt x="0" y="18288"/>
                </a:moveTo>
                <a:lnTo>
                  <a:pt x="9144" y="4187952"/>
                </a:lnTo>
                <a:lnTo>
                  <a:pt x="5257800" y="4169664"/>
                </a:lnTo>
                <a:lnTo>
                  <a:pt x="5257800" y="3849624"/>
                </a:lnTo>
                <a:lnTo>
                  <a:pt x="5221224" y="2377440"/>
                </a:lnTo>
                <a:lnTo>
                  <a:pt x="1719072" y="0"/>
                </a:lnTo>
                <a:lnTo>
                  <a:pt x="0" y="18288"/>
                </a:lnTo>
                <a:close/>
              </a:path>
            </a:pathLst>
          </a:custGeom>
          <a:solidFill>
            <a:schemeClr val="bg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Freeform 4"/>
          <p:cNvSpPr/>
          <p:nvPr/>
        </p:nvSpPr>
        <p:spPr bwMode="auto">
          <a:xfrm>
            <a:off x="1237957" y="759655"/>
            <a:ext cx="7896899" cy="1534786"/>
          </a:xfrm>
          <a:custGeom>
            <a:avLst/>
            <a:gdLst>
              <a:gd name="connsiteX0" fmla="*/ 7891975 w 7906043"/>
              <a:gd name="connsiteY0" fmla="*/ 0 h 2321170"/>
              <a:gd name="connsiteX1" fmla="*/ 0 w 7906043"/>
              <a:gd name="connsiteY1" fmla="*/ 0 h 2321170"/>
              <a:gd name="connsiteX2" fmla="*/ 5387926 w 7906043"/>
              <a:gd name="connsiteY2" fmla="*/ 2321170 h 2321170"/>
              <a:gd name="connsiteX3" fmla="*/ 7906043 w 7906043"/>
              <a:gd name="connsiteY3" fmla="*/ 2321170 h 2321170"/>
              <a:gd name="connsiteX4" fmla="*/ 7891975 w 7906043"/>
              <a:gd name="connsiteY4" fmla="*/ 0 h 2321170"/>
              <a:gd name="connsiteX0" fmla="*/ 7891975 w 7906043"/>
              <a:gd name="connsiteY0" fmla="*/ 0 h 2321170"/>
              <a:gd name="connsiteX1" fmla="*/ 0 w 7906043"/>
              <a:gd name="connsiteY1" fmla="*/ 0 h 2321170"/>
              <a:gd name="connsiteX2" fmla="*/ 3513406 w 7906043"/>
              <a:gd name="connsiteY2" fmla="*/ 1507354 h 2321170"/>
              <a:gd name="connsiteX3" fmla="*/ 7906043 w 7906043"/>
              <a:gd name="connsiteY3" fmla="*/ 2321170 h 2321170"/>
              <a:gd name="connsiteX4" fmla="*/ 7891975 w 7906043"/>
              <a:gd name="connsiteY4" fmla="*/ 0 h 2321170"/>
              <a:gd name="connsiteX0" fmla="*/ 7891975 w 7896899"/>
              <a:gd name="connsiteY0" fmla="*/ 0 h 1534786"/>
              <a:gd name="connsiteX1" fmla="*/ 0 w 7896899"/>
              <a:gd name="connsiteY1" fmla="*/ 0 h 1534786"/>
              <a:gd name="connsiteX2" fmla="*/ 3513406 w 7896899"/>
              <a:gd name="connsiteY2" fmla="*/ 1507354 h 1534786"/>
              <a:gd name="connsiteX3" fmla="*/ 7896899 w 7896899"/>
              <a:gd name="connsiteY3" fmla="*/ 1534786 h 1534786"/>
              <a:gd name="connsiteX4" fmla="*/ 7891975 w 7896899"/>
              <a:gd name="connsiteY4" fmla="*/ 0 h 153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6899" h="1534786">
                <a:moveTo>
                  <a:pt x="7891975" y="0"/>
                </a:moveTo>
                <a:lnTo>
                  <a:pt x="0" y="0"/>
                </a:lnTo>
                <a:lnTo>
                  <a:pt x="3513406" y="1507354"/>
                </a:lnTo>
                <a:lnTo>
                  <a:pt x="7896899" y="1534786"/>
                </a:lnTo>
                <a:cubicBezTo>
                  <a:pt x="7892210" y="775130"/>
                  <a:pt x="7896664" y="801859"/>
                  <a:pt x="7891975" y="0"/>
                </a:cubicBezTo>
                <a:close/>
              </a:path>
            </a:pathLst>
          </a:custGeom>
          <a:solidFill>
            <a:schemeClr val="bg1"/>
          </a:solidFill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Free Electron Lasers (</a:t>
            </a:r>
            <a:r>
              <a:rPr lang="en-US" dirty="0" err="1" smtClean="0"/>
              <a:t>Eu</a:t>
            </a:r>
            <a:r>
              <a:rPr lang="en-US" dirty="0" smtClean="0"/>
              <a:t>-XFEL)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603716" y="727265"/>
                <a:ext cx="7540283" cy="1453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 smtClean="0"/>
                  <a:t>Electron acceleration to 17.5GeV In 2.1km needed 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𝝀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𝑿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𝒓𝒂𝒚</m:t>
                        </m:r>
                      </m:sub>
                    </m:sSub>
                    <m:r>
                      <a:rPr lang="en-US" sz="28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𝑃𝑒𝑟𝑖𝑜𝑑𝑒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𝑀𝑎𝑔𝑛𝑒𝑡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800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𝜸</m:t>
                                </m:r>
                              </m:e>
                              <m:sup>
                                <m:r>
                                  <a:rPr lang="en-US" sz="2800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𝑟𝑒𝑙𝑎𝑡𝑖𝑣𝑖𝑠𝑡𝑖𝑐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𝑒𝑙𝑒𝑐𝑡𝑟𝑜𝑛</m:t>
                            </m:r>
                          </m:sub>
                        </m:sSub>
                      </m:den>
                    </m:f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≈0.1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𝑛𝑚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  </m:t>
                    </m:r>
                  </m:oMath>
                </a14:m>
                <a:endParaRPr lang="en-US" sz="2800" b="0" i="1" dirty="0" smtClean="0">
                  <a:latin typeface="Cambria Math"/>
                  <a:ea typeface="Cambria Math"/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𝑠𝑖𝑧𝑒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𝑜𝑓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𝑎𝑡𝑜𝑚</m:t>
                      </m:r>
                    </m:oMath>
                  </m:oMathPara>
                </a14:m>
                <a:endParaRPr lang="en-US" sz="2000" b="1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716" y="727265"/>
                <a:ext cx="7540283" cy="1453796"/>
              </a:xfrm>
              <a:prstGeom prst="rect">
                <a:avLst/>
              </a:prstGeom>
              <a:blipFill rotWithShape="1">
                <a:blip r:embed="rId3"/>
                <a:stretch>
                  <a:fillRect t="-1674" r="-1940" b="-3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 rot="1308992">
            <a:off x="6840560" y="4569619"/>
            <a:ext cx="117318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DESY</a:t>
            </a:r>
            <a:endParaRPr lang="en-US" sz="2000" dirty="0"/>
          </a:p>
        </p:txBody>
      </p:sp>
      <p:pic>
        <p:nvPicPr>
          <p:cNvPr id="8" name="Picture 9" descr="DESY-Logo-cyan-RGB_g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580376" y="4712704"/>
            <a:ext cx="447419" cy="39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>
            <a:stCxn id="6" idx="1"/>
          </p:cNvCxnSpPr>
          <p:nvPr/>
        </p:nvCxnSpPr>
        <p:spPr bwMode="auto">
          <a:xfrm flipH="1" flipV="1">
            <a:off x="2670048" y="2919212"/>
            <a:ext cx="4212525" cy="1632463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 rot="1404929">
            <a:off x="4657839" y="3798237"/>
            <a:ext cx="564578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e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3" name="Picture 2" descr="H:\My Documents\My_Doku_H\Project\FEB\XFEL\PIXEL\AGIPD\talks_and_posters\TIPP_2014\figures\SASE_principle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08" y="3767937"/>
            <a:ext cx="4377162" cy="299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 bwMode="auto">
          <a:xfrm flipH="1" flipV="1">
            <a:off x="1892808" y="1920240"/>
            <a:ext cx="1640014" cy="71923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0" y="2670048"/>
                <a:ext cx="1287467" cy="658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𝟏𝟐</m:t>
                          </m:r>
                        </m:sup>
                      </m:sSup>
                    </m:oMath>
                  </m:oMathPara>
                </a14:m>
                <a:endParaRPr lang="en-US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670048"/>
                <a:ext cx="1287467" cy="65889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119551" y="3313253"/>
            <a:ext cx="25282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&lt;100fs</a:t>
            </a:r>
            <a:r>
              <a:rPr lang="en-US" sz="2000" dirty="0" smtClean="0"/>
              <a:t> bunch length</a:t>
            </a:r>
          </a:p>
          <a:p>
            <a:r>
              <a:rPr lang="en-US" sz="2000" dirty="0" smtClean="0"/>
              <a:t>by lasing “SASE”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965754" y="2761125"/>
                <a:ext cx="1201418" cy="6768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𝑃h𝑜𝑡𝑜𝑛𝑠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𝑏𝑢𝑛𝑐h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754" y="2761125"/>
                <a:ext cx="1201418" cy="6768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 rot="1404929">
            <a:off x="2231542" y="1785858"/>
            <a:ext cx="1322798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X-rays </a:t>
            </a:r>
            <a:endParaRPr lang="en-US" sz="2800" dirty="0"/>
          </a:p>
        </p:txBody>
      </p:sp>
      <p:pic>
        <p:nvPicPr>
          <p:cNvPr id="7" name="Picture 2" descr="H:\My Documents\My_Doku_H\Project\FEB\XFEL\PIXEL\AGIPD\talks_and_posters\TIPP_2014\figures\european-xfel-logo_rgb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8450">
            <a:off x="688050" y="1499814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/>
        </p:nvCxnSpPr>
        <p:spPr bwMode="auto">
          <a:xfrm flipV="1">
            <a:off x="0" y="3941064"/>
            <a:ext cx="3603835" cy="914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3585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Rectangle 2047"/>
          <p:cNvSpPr/>
          <p:nvPr/>
        </p:nvSpPr>
        <p:spPr bwMode="auto">
          <a:xfrm>
            <a:off x="4606519" y="788615"/>
            <a:ext cx="4486594" cy="5590625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0" y="799660"/>
            <a:ext cx="4286683" cy="5966900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2" name="Picture 2" descr="protein-explos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683" y="4494276"/>
            <a:ext cx="761290" cy="217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:\My Documents\My_Doku_H\Project\FEB\XFEL\PIXEL\AGIPD\talks_and_posters\TIPP_2014\figures\Dream_for_FEL_no_molecule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49" y="4087392"/>
            <a:ext cx="6415940" cy="156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" name="TextBox 128"/>
          <p:cNvSpPr txBox="1"/>
          <p:nvPr/>
        </p:nvSpPr>
        <p:spPr>
          <a:xfrm>
            <a:off x="55429" y="5158638"/>
            <a:ext cx="4038686" cy="1508105"/>
          </a:xfrm>
          <a:prstGeom prst="rect">
            <a:avLst/>
          </a:prstGeom>
          <a:solidFill>
            <a:srgbClr val="FFFF99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X-ray flashes:</a:t>
            </a:r>
          </a:p>
          <a:p>
            <a:r>
              <a:rPr lang="en-US" sz="2000" i="1" dirty="0" smtClean="0">
                <a:solidFill>
                  <a:srgbClr val="FF0000"/>
                </a:solidFill>
              </a:rPr>
              <a:t>Intense, high repetitive, very short </a:t>
            </a:r>
            <a:r>
              <a:rPr lang="en-US" sz="2000" i="1" dirty="0" smtClean="0"/>
              <a:t>allows to study new science: </a:t>
            </a:r>
            <a:r>
              <a:rPr lang="en-US" sz="2000" b="1" i="1" dirty="0">
                <a:solidFill>
                  <a:srgbClr val="FF0000"/>
                </a:solidFill>
              </a:rPr>
              <a:t>O</a:t>
            </a:r>
            <a:r>
              <a:rPr lang="en-US" sz="2000" b="1" i="1" dirty="0" smtClean="0">
                <a:solidFill>
                  <a:srgbClr val="FF0000"/>
                </a:solidFill>
              </a:rPr>
              <a:t>bjects destroyed by X-rays </a:t>
            </a:r>
          </a:p>
          <a:p>
            <a:r>
              <a:rPr lang="en-US" sz="1200" i="1" dirty="0" smtClean="0"/>
              <a:t>– even small intensity </a:t>
            </a:r>
            <a:endParaRPr lang="en-US" sz="1200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Experiments at </a:t>
            </a:r>
            <a:r>
              <a:rPr lang="en-US" dirty="0" err="1" smtClean="0"/>
              <a:t>Eu</a:t>
            </a:r>
            <a:r>
              <a:rPr lang="en-US" dirty="0" smtClean="0"/>
              <a:t>-XFEL 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4896223" y="788615"/>
            <a:ext cx="41197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Experiment: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FF0000"/>
                </a:solidFill>
              </a:rPr>
              <a:t>222ns time to catch each image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70C0"/>
                </a:solidFill>
              </a:rPr>
              <a:t>600µs with 2700 scatterings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6400"/>
                </a:solidFill>
              </a:rPr>
              <a:t>99.4ms time to process signals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6400"/>
                </a:solidFill>
              </a:rPr>
              <a:t>99.4ms time to transfer data out of detector – and pipelined process the signals of next train</a:t>
            </a:r>
          </a:p>
        </p:txBody>
      </p:sp>
      <p:grpSp>
        <p:nvGrpSpPr>
          <p:cNvPr id="100" name="Group 99"/>
          <p:cNvGrpSpPr/>
          <p:nvPr/>
        </p:nvGrpSpPr>
        <p:grpSpPr>
          <a:xfrm>
            <a:off x="291617" y="1787647"/>
            <a:ext cx="4763476" cy="2252991"/>
            <a:chOff x="715963" y="1306906"/>
            <a:chExt cx="6299200" cy="2892032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933450" y="2549525"/>
              <a:ext cx="1622425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 flipH="1">
              <a:off x="1992313" y="2384425"/>
              <a:ext cx="150812" cy="3286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 flipH="1">
              <a:off x="2046288" y="2384425"/>
              <a:ext cx="146050" cy="3286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2098675" y="2549525"/>
              <a:ext cx="3389313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 flipH="1">
              <a:off x="4441825" y="2384425"/>
              <a:ext cx="150813" cy="3286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H="1">
              <a:off x="4495800" y="2384425"/>
              <a:ext cx="147638" cy="3286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4548188" y="2549525"/>
              <a:ext cx="1620837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116046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121126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126365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131445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136683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141763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1470025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152241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157480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>
              <a:off x="1184275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>
              <a:off x="123825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129063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134461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>
              <a:off x="139700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>
              <a:off x="144938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1501775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155575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>
              <a:off x="314166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319405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>
              <a:off x="324643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329723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>
              <a:off x="334803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>
              <a:off x="3400425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>
              <a:off x="345281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350520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>
              <a:off x="355600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Line 39"/>
            <p:cNvSpPr>
              <a:spLocks noChangeShapeType="1"/>
            </p:cNvSpPr>
            <p:nvPr/>
          </p:nvSpPr>
          <p:spPr bwMode="auto">
            <a:xfrm>
              <a:off x="316706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Line 40"/>
            <p:cNvSpPr>
              <a:spLocks noChangeShapeType="1"/>
            </p:cNvSpPr>
            <p:nvPr/>
          </p:nvSpPr>
          <p:spPr bwMode="auto">
            <a:xfrm>
              <a:off x="321945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Line 41"/>
            <p:cNvSpPr>
              <a:spLocks noChangeShapeType="1"/>
            </p:cNvSpPr>
            <p:nvPr/>
          </p:nvSpPr>
          <p:spPr bwMode="auto">
            <a:xfrm>
              <a:off x="3273425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Line 42"/>
            <p:cNvSpPr>
              <a:spLocks noChangeShapeType="1"/>
            </p:cNvSpPr>
            <p:nvPr/>
          </p:nvSpPr>
          <p:spPr bwMode="auto">
            <a:xfrm>
              <a:off x="332581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Line 43"/>
            <p:cNvSpPr>
              <a:spLocks noChangeShapeType="1"/>
            </p:cNvSpPr>
            <p:nvPr/>
          </p:nvSpPr>
          <p:spPr bwMode="auto">
            <a:xfrm>
              <a:off x="337978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Line 44"/>
            <p:cNvSpPr>
              <a:spLocks noChangeShapeType="1"/>
            </p:cNvSpPr>
            <p:nvPr/>
          </p:nvSpPr>
          <p:spPr bwMode="auto">
            <a:xfrm>
              <a:off x="343058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Line 45"/>
            <p:cNvSpPr>
              <a:spLocks noChangeShapeType="1"/>
            </p:cNvSpPr>
            <p:nvPr/>
          </p:nvSpPr>
          <p:spPr bwMode="auto">
            <a:xfrm>
              <a:off x="348456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Line 46"/>
            <p:cNvSpPr>
              <a:spLocks noChangeShapeType="1"/>
            </p:cNvSpPr>
            <p:nvPr/>
          </p:nvSpPr>
          <p:spPr bwMode="auto">
            <a:xfrm>
              <a:off x="353695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Line 47"/>
            <p:cNvSpPr>
              <a:spLocks noChangeShapeType="1"/>
            </p:cNvSpPr>
            <p:nvPr/>
          </p:nvSpPr>
          <p:spPr bwMode="auto">
            <a:xfrm>
              <a:off x="512445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Line 48"/>
            <p:cNvSpPr>
              <a:spLocks noChangeShapeType="1"/>
            </p:cNvSpPr>
            <p:nvPr/>
          </p:nvSpPr>
          <p:spPr bwMode="auto">
            <a:xfrm>
              <a:off x="517683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Line 49"/>
            <p:cNvSpPr>
              <a:spLocks noChangeShapeType="1"/>
            </p:cNvSpPr>
            <p:nvPr/>
          </p:nvSpPr>
          <p:spPr bwMode="auto">
            <a:xfrm>
              <a:off x="5229225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8" name="Line 50"/>
            <p:cNvSpPr>
              <a:spLocks noChangeShapeType="1"/>
            </p:cNvSpPr>
            <p:nvPr/>
          </p:nvSpPr>
          <p:spPr bwMode="auto">
            <a:xfrm>
              <a:off x="527843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9" name="Line 51"/>
            <p:cNvSpPr>
              <a:spLocks noChangeShapeType="1"/>
            </p:cNvSpPr>
            <p:nvPr/>
          </p:nvSpPr>
          <p:spPr bwMode="auto">
            <a:xfrm>
              <a:off x="5330825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0" name="Line 52"/>
            <p:cNvSpPr>
              <a:spLocks noChangeShapeType="1"/>
            </p:cNvSpPr>
            <p:nvPr/>
          </p:nvSpPr>
          <p:spPr bwMode="auto">
            <a:xfrm>
              <a:off x="538321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1" name="Line 53"/>
            <p:cNvSpPr>
              <a:spLocks noChangeShapeType="1"/>
            </p:cNvSpPr>
            <p:nvPr/>
          </p:nvSpPr>
          <p:spPr bwMode="auto">
            <a:xfrm>
              <a:off x="543560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2" name="Line 54"/>
            <p:cNvSpPr>
              <a:spLocks noChangeShapeType="1"/>
            </p:cNvSpPr>
            <p:nvPr/>
          </p:nvSpPr>
          <p:spPr bwMode="auto">
            <a:xfrm>
              <a:off x="548640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3" name="Line 55"/>
            <p:cNvSpPr>
              <a:spLocks noChangeShapeType="1"/>
            </p:cNvSpPr>
            <p:nvPr/>
          </p:nvSpPr>
          <p:spPr bwMode="auto">
            <a:xfrm>
              <a:off x="553878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4" name="Line 56"/>
            <p:cNvSpPr>
              <a:spLocks noChangeShapeType="1"/>
            </p:cNvSpPr>
            <p:nvPr/>
          </p:nvSpPr>
          <p:spPr bwMode="auto">
            <a:xfrm>
              <a:off x="514985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5" name="Line 57"/>
            <p:cNvSpPr>
              <a:spLocks noChangeShapeType="1"/>
            </p:cNvSpPr>
            <p:nvPr/>
          </p:nvSpPr>
          <p:spPr bwMode="auto">
            <a:xfrm>
              <a:off x="520223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Line 58"/>
            <p:cNvSpPr>
              <a:spLocks noChangeShapeType="1"/>
            </p:cNvSpPr>
            <p:nvPr/>
          </p:nvSpPr>
          <p:spPr bwMode="auto">
            <a:xfrm>
              <a:off x="5256213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530860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Line 60"/>
            <p:cNvSpPr>
              <a:spLocks noChangeShapeType="1"/>
            </p:cNvSpPr>
            <p:nvPr/>
          </p:nvSpPr>
          <p:spPr bwMode="auto">
            <a:xfrm>
              <a:off x="5362575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Line 61"/>
            <p:cNvSpPr>
              <a:spLocks noChangeShapeType="1"/>
            </p:cNvSpPr>
            <p:nvPr/>
          </p:nvSpPr>
          <p:spPr bwMode="auto">
            <a:xfrm>
              <a:off x="5413375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Line 62"/>
            <p:cNvSpPr>
              <a:spLocks noChangeShapeType="1"/>
            </p:cNvSpPr>
            <p:nvPr/>
          </p:nvSpPr>
          <p:spPr bwMode="auto">
            <a:xfrm>
              <a:off x="5467350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Line 63"/>
            <p:cNvSpPr>
              <a:spLocks noChangeShapeType="1"/>
            </p:cNvSpPr>
            <p:nvPr/>
          </p:nvSpPr>
          <p:spPr bwMode="auto">
            <a:xfrm>
              <a:off x="5519738" y="1806575"/>
              <a:ext cx="0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715963" y="1768475"/>
              <a:ext cx="406400" cy="1588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Line 65"/>
            <p:cNvSpPr>
              <a:spLocks noChangeShapeType="1"/>
            </p:cNvSpPr>
            <p:nvPr/>
          </p:nvSpPr>
          <p:spPr bwMode="auto">
            <a:xfrm flipH="1">
              <a:off x="1582738" y="1741488"/>
              <a:ext cx="406400" cy="1587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Line 67"/>
            <p:cNvSpPr>
              <a:spLocks noChangeShapeType="1"/>
            </p:cNvSpPr>
            <p:nvPr/>
          </p:nvSpPr>
          <p:spPr bwMode="auto">
            <a:xfrm flipV="1">
              <a:off x="1574800" y="2012950"/>
              <a:ext cx="15621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Line 69"/>
            <p:cNvSpPr>
              <a:spLocks noChangeShapeType="1"/>
            </p:cNvSpPr>
            <p:nvPr/>
          </p:nvSpPr>
          <p:spPr bwMode="auto">
            <a:xfrm>
              <a:off x="1160462" y="1646805"/>
              <a:ext cx="1949451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6" name="Line 71"/>
            <p:cNvSpPr>
              <a:spLocks noChangeShapeType="1"/>
            </p:cNvSpPr>
            <p:nvPr/>
          </p:nvSpPr>
          <p:spPr bwMode="auto">
            <a:xfrm flipV="1">
              <a:off x="3114675" y="1645217"/>
              <a:ext cx="200025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Oval 73"/>
            <p:cNvSpPr>
              <a:spLocks noChangeArrowheads="1"/>
            </p:cNvSpPr>
            <p:nvPr/>
          </p:nvSpPr>
          <p:spPr bwMode="auto">
            <a:xfrm>
              <a:off x="758825" y="3290888"/>
              <a:ext cx="1719263" cy="9080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8" name="Line 74"/>
            <p:cNvSpPr>
              <a:spLocks noChangeShapeType="1"/>
            </p:cNvSpPr>
            <p:nvPr/>
          </p:nvSpPr>
          <p:spPr bwMode="auto">
            <a:xfrm>
              <a:off x="1001713" y="3910013"/>
              <a:ext cx="1109662" cy="1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Line 75"/>
            <p:cNvSpPr>
              <a:spLocks noChangeShapeType="1"/>
            </p:cNvSpPr>
            <p:nvPr/>
          </p:nvSpPr>
          <p:spPr bwMode="auto">
            <a:xfrm>
              <a:off x="1211263" y="3497263"/>
              <a:ext cx="0" cy="414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0" name="Line 76"/>
            <p:cNvSpPr>
              <a:spLocks noChangeShapeType="1"/>
            </p:cNvSpPr>
            <p:nvPr/>
          </p:nvSpPr>
          <p:spPr bwMode="auto">
            <a:xfrm>
              <a:off x="1550988" y="3497263"/>
              <a:ext cx="0" cy="414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1" name="Line 77"/>
            <p:cNvSpPr>
              <a:spLocks noChangeShapeType="1"/>
            </p:cNvSpPr>
            <p:nvPr/>
          </p:nvSpPr>
          <p:spPr bwMode="auto">
            <a:xfrm>
              <a:off x="1211263" y="3743325"/>
              <a:ext cx="366712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2" name="Line 79"/>
            <p:cNvSpPr>
              <a:spLocks noChangeShapeType="1"/>
            </p:cNvSpPr>
            <p:nvPr/>
          </p:nvSpPr>
          <p:spPr bwMode="auto">
            <a:xfrm flipH="1">
              <a:off x="776288" y="2554288"/>
              <a:ext cx="569912" cy="1101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3" name="Line 80"/>
            <p:cNvSpPr>
              <a:spLocks noChangeShapeType="1"/>
            </p:cNvSpPr>
            <p:nvPr/>
          </p:nvSpPr>
          <p:spPr bwMode="auto">
            <a:xfrm>
              <a:off x="1419225" y="2547938"/>
              <a:ext cx="992188" cy="10207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4" name="Line 81"/>
            <p:cNvSpPr>
              <a:spLocks noChangeShapeType="1"/>
            </p:cNvSpPr>
            <p:nvPr/>
          </p:nvSpPr>
          <p:spPr bwMode="auto">
            <a:xfrm flipV="1">
              <a:off x="1558925" y="3265488"/>
              <a:ext cx="1776413" cy="241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5" name="Oval 82"/>
            <p:cNvSpPr>
              <a:spLocks noChangeArrowheads="1"/>
            </p:cNvSpPr>
            <p:nvPr/>
          </p:nvSpPr>
          <p:spPr bwMode="auto">
            <a:xfrm>
              <a:off x="2705100" y="3259138"/>
              <a:ext cx="1589088" cy="90805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6" name="Line 83"/>
            <p:cNvSpPr>
              <a:spLocks noChangeShapeType="1"/>
            </p:cNvSpPr>
            <p:nvPr/>
          </p:nvSpPr>
          <p:spPr bwMode="auto">
            <a:xfrm>
              <a:off x="1558925" y="3910013"/>
              <a:ext cx="1827213" cy="2524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84"/>
            <p:cNvSpPr>
              <a:spLocks/>
            </p:cNvSpPr>
            <p:nvPr/>
          </p:nvSpPr>
          <p:spPr bwMode="auto">
            <a:xfrm>
              <a:off x="2922588" y="3386138"/>
              <a:ext cx="1008062" cy="515937"/>
            </a:xfrm>
            <a:custGeom>
              <a:avLst/>
              <a:gdLst>
                <a:gd name="T0" fmla="*/ 41 w 465"/>
                <a:gd name="T1" fmla="*/ 334 h 389"/>
                <a:gd name="T2" fmla="*/ 176 w 465"/>
                <a:gd name="T3" fmla="*/ 334 h 389"/>
                <a:gd name="T4" fmla="*/ 239 w 465"/>
                <a:gd name="T5" fmla="*/ 1 h 389"/>
                <a:gd name="T6" fmla="*/ 297 w 465"/>
                <a:gd name="T7" fmla="*/ 329 h 389"/>
                <a:gd name="T8" fmla="*/ 422 w 465"/>
                <a:gd name="T9" fmla="*/ 338 h 389"/>
                <a:gd name="T10" fmla="*/ 41 w 465"/>
                <a:gd name="T11" fmla="*/ 33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5" h="389">
                  <a:moveTo>
                    <a:pt x="41" y="334"/>
                  </a:moveTo>
                  <a:cubicBezTo>
                    <a:pt x="0" y="333"/>
                    <a:pt x="143" y="389"/>
                    <a:pt x="176" y="334"/>
                  </a:cubicBezTo>
                  <a:cubicBezTo>
                    <a:pt x="209" y="279"/>
                    <a:pt x="219" y="2"/>
                    <a:pt x="239" y="1"/>
                  </a:cubicBezTo>
                  <a:cubicBezTo>
                    <a:pt x="259" y="0"/>
                    <a:pt x="267" y="273"/>
                    <a:pt x="297" y="329"/>
                  </a:cubicBezTo>
                  <a:cubicBezTo>
                    <a:pt x="327" y="385"/>
                    <a:pt x="465" y="337"/>
                    <a:pt x="422" y="338"/>
                  </a:cubicBezTo>
                  <a:cubicBezTo>
                    <a:pt x="379" y="339"/>
                    <a:pt x="82" y="335"/>
                    <a:pt x="41" y="33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8" name="Line 85"/>
            <p:cNvSpPr>
              <a:spLocks noChangeShapeType="1"/>
            </p:cNvSpPr>
            <p:nvPr/>
          </p:nvSpPr>
          <p:spPr bwMode="auto">
            <a:xfrm>
              <a:off x="2913063" y="3846513"/>
              <a:ext cx="1106487" cy="1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87"/>
            <p:cNvSpPr>
              <a:spLocks/>
            </p:cNvSpPr>
            <p:nvPr/>
          </p:nvSpPr>
          <p:spPr bwMode="auto">
            <a:xfrm>
              <a:off x="5699125" y="3463925"/>
              <a:ext cx="1008063" cy="517525"/>
            </a:xfrm>
            <a:custGeom>
              <a:avLst/>
              <a:gdLst>
                <a:gd name="T0" fmla="*/ 41 w 465"/>
                <a:gd name="T1" fmla="*/ 334 h 389"/>
                <a:gd name="T2" fmla="*/ 176 w 465"/>
                <a:gd name="T3" fmla="*/ 334 h 389"/>
                <a:gd name="T4" fmla="*/ 239 w 465"/>
                <a:gd name="T5" fmla="*/ 1 h 389"/>
                <a:gd name="T6" fmla="*/ 297 w 465"/>
                <a:gd name="T7" fmla="*/ 329 h 389"/>
                <a:gd name="T8" fmla="*/ 422 w 465"/>
                <a:gd name="T9" fmla="*/ 338 h 389"/>
                <a:gd name="T10" fmla="*/ 41 w 465"/>
                <a:gd name="T11" fmla="*/ 33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5" h="389">
                  <a:moveTo>
                    <a:pt x="41" y="334"/>
                  </a:moveTo>
                  <a:cubicBezTo>
                    <a:pt x="0" y="333"/>
                    <a:pt x="143" y="389"/>
                    <a:pt x="176" y="334"/>
                  </a:cubicBezTo>
                  <a:cubicBezTo>
                    <a:pt x="209" y="279"/>
                    <a:pt x="219" y="2"/>
                    <a:pt x="239" y="1"/>
                  </a:cubicBezTo>
                  <a:cubicBezTo>
                    <a:pt x="259" y="0"/>
                    <a:pt x="267" y="273"/>
                    <a:pt x="297" y="329"/>
                  </a:cubicBezTo>
                  <a:cubicBezTo>
                    <a:pt x="327" y="385"/>
                    <a:pt x="465" y="337"/>
                    <a:pt x="422" y="338"/>
                  </a:cubicBezTo>
                  <a:cubicBezTo>
                    <a:pt x="379" y="339"/>
                    <a:pt x="82" y="335"/>
                    <a:pt x="41" y="334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Line 88"/>
            <p:cNvSpPr>
              <a:spLocks noChangeShapeType="1"/>
            </p:cNvSpPr>
            <p:nvPr/>
          </p:nvSpPr>
          <p:spPr bwMode="auto">
            <a:xfrm>
              <a:off x="5689600" y="3924300"/>
              <a:ext cx="1106488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Line 91"/>
            <p:cNvSpPr>
              <a:spLocks noChangeShapeType="1"/>
            </p:cNvSpPr>
            <p:nvPr/>
          </p:nvSpPr>
          <p:spPr bwMode="auto">
            <a:xfrm>
              <a:off x="5672138" y="3644900"/>
              <a:ext cx="49847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Line 92"/>
            <p:cNvSpPr>
              <a:spLocks noChangeShapeType="1"/>
            </p:cNvSpPr>
            <p:nvPr/>
          </p:nvSpPr>
          <p:spPr bwMode="auto">
            <a:xfrm flipH="1" flipV="1">
              <a:off x="6261100" y="3640138"/>
              <a:ext cx="754063" cy="3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Text Box 97"/>
            <p:cNvSpPr txBox="1">
              <a:spLocks noChangeArrowheads="1"/>
            </p:cNvSpPr>
            <p:nvPr/>
          </p:nvSpPr>
          <p:spPr bwMode="auto">
            <a:xfrm>
              <a:off x="865087" y="1306906"/>
              <a:ext cx="2441573" cy="434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 smtClean="0">
                  <a:solidFill>
                    <a:srgbClr val="0070C0"/>
                  </a:solidFill>
                </a:rPr>
                <a:t>600µs</a:t>
              </a:r>
              <a:r>
                <a:rPr lang="en-GB" dirty="0" smtClean="0">
                  <a:solidFill>
                    <a:srgbClr val="FF0000"/>
                  </a:solidFill>
                </a:rPr>
                <a:t> </a:t>
              </a:r>
              <a:r>
                <a:rPr lang="en-GB" dirty="0" smtClean="0"/>
                <a:t>100ms</a:t>
              </a:r>
              <a:endParaRPr lang="en-GB" dirty="0"/>
            </a:p>
          </p:txBody>
        </p:sp>
        <p:sp>
          <p:nvSpPr>
            <p:cNvPr id="85" name="Text Box 98"/>
            <p:cNvSpPr txBox="1">
              <a:spLocks noChangeArrowheads="1"/>
            </p:cNvSpPr>
            <p:nvPr/>
          </p:nvSpPr>
          <p:spPr bwMode="auto">
            <a:xfrm>
              <a:off x="3560493" y="1311841"/>
              <a:ext cx="139223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/>
                <a:t>100ms</a:t>
              </a:r>
            </a:p>
          </p:txBody>
        </p:sp>
        <p:sp>
          <p:nvSpPr>
            <p:cNvPr id="92" name="Oval 91"/>
            <p:cNvSpPr/>
            <p:nvPr/>
          </p:nvSpPr>
          <p:spPr bwMode="auto">
            <a:xfrm>
              <a:off x="1122363" y="2084388"/>
              <a:ext cx="496093" cy="300037"/>
            </a:xfrm>
            <a:prstGeom prst="ellipse">
              <a:avLst/>
            </a:prstGeom>
            <a:noFill/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1551600" y="2236788"/>
              <a:ext cx="1558313" cy="300037"/>
            </a:xfrm>
            <a:prstGeom prst="ellipse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 bwMode="auto">
            <a:xfrm>
              <a:off x="3557969" y="2213019"/>
              <a:ext cx="1558313" cy="300037"/>
            </a:xfrm>
            <a:prstGeom prst="ellipse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96951" y="811162"/>
            <a:ext cx="42210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Accelerator </a:t>
            </a:r>
            <a:r>
              <a:rPr lang="en-US" sz="2000" dirty="0" smtClean="0"/>
              <a:t>X-rays as trains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27000 bunches/sec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 smtClean="0"/>
              <a:t>2700  bunches spaced by 220ns</a:t>
            </a:r>
            <a:endParaRPr lang="en-US" sz="20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5207" y="3208324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220ns</a:t>
            </a:r>
            <a:endParaRPr lang="en-US" dirty="0"/>
          </a:p>
        </p:txBody>
      </p:sp>
      <p:cxnSp>
        <p:nvCxnSpPr>
          <p:cNvPr id="104" name="Straight Arrow Connector 103"/>
          <p:cNvCxnSpPr/>
          <p:nvPr/>
        </p:nvCxnSpPr>
        <p:spPr bwMode="auto">
          <a:xfrm flipH="1">
            <a:off x="1698967" y="2175028"/>
            <a:ext cx="3558833" cy="33702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400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Straight Arrow Connector 106"/>
          <p:cNvCxnSpPr>
            <a:endCxn id="96" idx="6"/>
          </p:cNvCxnSpPr>
          <p:nvPr/>
        </p:nvCxnSpPr>
        <p:spPr bwMode="auto">
          <a:xfrm flipH="1" flipV="1">
            <a:off x="3619152" y="2610410"/>
            <a:ext cx="1643279" cy="1715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400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1" name="TextBox 110"/>
          <p:cNvSpPr txBox="1"/>
          <p:nvPr/>
        </p:nvSpPr>
        <p:spPr>
          <a:xfrm>
            <a:off x="1864517" y="3019263"/>
            <a:ext cx="145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&lt;100fs X-rays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4" name="Text Box 6"/>
          <p:cNvSpPr txBox="1">
            <a:spLocks noChangeArrowheads="1"/>
          </p:cNvSpPr>
          <p:nvPr/>
        </p:nvSpPr>
        <p:spPr bwMode="auto">
          <a:xfrm>
            <a:off x="4807490" y="3882199"/>
            <a:ext cx="1493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200"/>
              <a:t>Scattered X-rays</a:t>
            </a:r>
          </a:p>
          <a:p>
            <a:r>
              <a:rPr lang="en-GB" sz="1200"/>
              <a:t>of bunch 1</a:t>
            </a:r>
            <a:endParaRPr lang="en-GB"/>
          </a:p>
        </p:txBody>
      </p:sp>
      <p:sp>
        <p:nvSpPr>
          <p:cNvPr id="115" name="Text Box 7"/>
          <p:cNvSpPr txBox="1">
            <a:spLocks noChangeArrowheads="1"/>
          </p:cNvSpPr>
          <p:nvPr/>
        </p:nvSpPr>
        <p:spPr bwMode="auto">
          <a:xfrm>
            <a:off x="2516923" y="4371316"/>
            <a:ext cx="16654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200" dirty="0"/>
              <a:t>    </a:t>
            </a:r>
            <a:r>
              <a:rPr lang="en-GB" sz="1200" dirty="0" smtClean="0"/>
              <a:t>… of bunch 2</a:t>
            </a:r>
            <a:endParaRPr lang="en-GB" dirty="0"/>
          </a:p>
        </p:txBody>
      </p:sp>
      <p:sp>
        <p:nvSpPr>
          <p:cNvPr id="117" name="Text Box 9"/>
          <p:cNvSpPr txBox="1">
            <a:spLocks noChangeArrowheads="1"/>
          </p:cNvSpPr>
          <p:nvPr/>
        </p:nvSpPr>
        <p:spPr bwMode="auto">
          <a:xfrm>
            <a:off x="4927655" y="5791634"/>
            <a:ext cx="14366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 smtClean="0"/>
              <a:t>e.g. biological</a:t>
            </a:r>
            <a:endParaRPr lang="en-GB" dirty="0"/>
          </a:p>
          <a:p>
            <a:r>
              <a:rPr lang="en-GB" dirty="0"/>
              <a:t>molecule </a:t>
            </a:r>
          </a:p>
        </p:txBody>
      </p:sp>
      <p:sp>
        <p:nvSpPr>
          <p:cNvPr id="118" name="Text Box 10"/>
          <p:cNvSpPr txBox="1">
            <a:spLocks noChangeArrowheads="1"/>
          </p:cNvSpPr>
          <p:nvPr/>
        </p:nvSpPr>
        <p:spPr bwMode="auto">
          <a:xfrm>
            <a:off x="4143018" y="4218272"/>
            <a:ext cx="86754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Seen </a:t>
            </a:r>
            <a:r>
              <a:rPr lang="en-GB" sz="1200" b="1" dirty="0" smtClean="0">
                <a:solidFill>
                  <a:srgbClr val="FF0000"/>
                </a:solidFill>
              </a:rPr>
              <a:t>by</a:t>
            </a:r>
            <a:endParaRPr lang="en-GB" sz="1200" b="1" dirty="0">
              <a:solidFill>
                <a:srgbClr val="FF0000"/>
              </a:solidFill>
            </a:endParaRPr>
          </a:p>
          <a:p>
            <a:r>
              <a:rPr lang="en-GB" sz="1200" dirty="0" smtClean="0"/>
              <a:t>- bunch </a:t>
            </a:r>
            <a:r>
              <a:rPr lang="en-GB" sz="1200" dirty="0"/>
              <a:t>1</a:t>
            </a:r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 smtClean="0"/>
          </a:p>
          <a:p>
            <a:endParaRPr lang="en-GB" sz="1200" dirty="0"/>
          </a:p>
          <a:p>
            <a:r>
              <a:rPr lang="en-GB" sz="1200" dirty="0"/>
              <a:t> </a:t>
            </a:r>
            <a:r>
              <a:rPr lang="en-GB" sz="1200" dirty="0" smtClean="0"/>
              <a:t>- bunch </a:t>
            </a:r>
            <a:r>
              <a:rPr lang="en-GB" sz="1200" dirty="0"/>
              <a:t>2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 </a:t>
            </a:r>
            <a:r>
              <a:rPr lang="en-GB" sz="1200" dirty="0" smtClean="0"/>
              <a:t>- bunch </a:t>
            </a:r>
            <a:r>
              <a:rPr lang="en-GB" sz="1200" dirty="0"/>
              <a:t>3</a:t>
            </a:r>
          </a:p>
        </p:txBody>
      </p:sp>
      <p:sp>
        <p:nvSpPr>
          <p:cNvPr id="119" name="Text Box 11"/>
          <p:cNvSpPr txBox="1">
            <a:spLocks noChangeArrowheads="1"/>
          </p:cNvSpPr>
          <p:nvPr/>
        </p:nvSpPr>
        <p:spPr bwMode="auto">
          <a:xfrm>
            <a:off x="5386653" y="3455863"/>
            <a:ext cx="18293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Imaging</a:t>
            </a:r>
            <a:r>
              <a:rPr lang="en-GB" dirty="0"/>
              <a:t> </a:t>
            </a:r>
            <a:r>
              <a:rPr lang="en-GB" dirty="0" smtClean="0"/>
              <a:t>detector:</a:t>
            </a:r>
          </a:p>
          <a:p>
            <a:r>
              <a:rPr lang="en-GB" dirty="0" smtClean="0"/>
              <a:t>- 2-dimensional</a:t>
            </a:r>
            <a:endParaRPr lang="en-GB" dirty="0"/>
          </a:p>
        </p:txBody>
      </p:sp>
      <p:sp>
        <p:nvSpPr>
          <p:cNvPr id="120" name="Text Box 12"/>
          <p:cNvSpPr txBox="1">
            <a:spLocks noChangeArrowheads="1"/>
          </p:cNvSpPr>
          <p:nvPr/>
        </p:nvSpPr>
        <p:spPr bwMode="auto">
          <a:xfrm>
            <a:off x="6657142" y="4312656"/>
            <a:ext cx="1855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Storage per bunch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6535865" y="5363577"/>
            <a:ext cx="2557248" cy="1015663"/>
          </a:xfrm>
          <a:prstGeom prst="rect">
            <a:avLst/>
          </a:prstGeom>
          <a:solidFill>
            <a:srgbClr val="FFFF99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Need to handle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Image per bunch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every 220ns</a:t>
            </a:r>
            <a:endParaRPr lang="en-US" sz="2000" dirty="0"/>
          </a:p>
        </p:txBody>
      </p:sp>
      <p:cxnSp>
        <p:nvCxnSpPr>
          <p:cNvPr id="142" name="Straight Arrow Connector 141"/>
          <p:cNvCxnSpPr/>
          <p:nvPr/>
        </p:nvCxnSpPr>
        <p:spPr bwMode="auto">
          <a:xfrm>
            <a:off x="3542063" y="4844669"/>
            <a:ext cx="606660" cy="5860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5" name="Text Box 7"/>
          <p:cNvSpPr txBox="1">
            <a:spLocks noChangeArrowheads="1"/>
          </p:cNvSpPr>
          <p:nvPr/>
        </p:nvSpPr>
        <p:spPr bwMode="auto">
          <a:xfrm>
            <a:off x="866248" y="4387838"/>
            <a:ext cx="16654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200" dirty="0"/>
              <a:t>    </a:t>
            </a:r>
            <a:r>
              <a:rPr lang="en-GB" sz="1200" dirty="0" smtClean="0"/>
              <a:t>X-rays of bunch 3</a:t>
            </a:r>
            <a:endParaRPr lang="en-GB" dirty="0"/>
          </a:p>
        </p:txBody>
      </p:sp>
      <p:cxnSp>
        <p:nvCxnSpPr>
          <p:cNvPr id="149" name="Straight Arrow Connector 148"/>
          <p:cNvCxnSpPr/>
          <p:nvPr/>
        </p:nvCxnSpPr>
        <p:spPr bwMode="auto">
          <a:xfrm>
            <a:off x="3644537" y="5226186"/>
            <a:ext cx="770703" cy="71563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7" name="Straight Arrow Connector 156"/>
          <p:cNvCxnSpPr/>
          <p:nvPr/>
        </p:nvCxnSpPr>
        <p:spPr bwMode="auto">
          <a:xfrm>
            <a:off x="2205171" y="4956048"/>
            <a:ext cx="1439366" cy="27013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3" name="Rectangle 112"/>
          <p:cNvSpPr/>
          <p:nvPr/>
        </p:nvSpPr>
        <p:spPr bwMode="auto">
          <a:xfrm>
            <a:off x="3180032" y="3357818"/>
            <a:ext cx="1106651" cy="584360"/>
          </a:xfrm>
          <a:prstGeom prst="rect">
            <a:avLst/>
          </a:prstGeom>
          <a:solidFill>
            <a:srgbClr val="CC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6" name="Rectangle 115"/>
          <p:cNvSpPr/>
          <p:nvPr/>
        </p:nvSpPr>
        <p:spPr bwMode="auto">
          <a:xfrm>
            <a:off x="4606519" y="3308502"/>
            <a:ext cx="789661" cy="573697"/>
          </a:xfrm>
          <a:prstGeom prst="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49" name="Rectangle 2048"/>
          <p:cNvSpPr/>
          <p:nvPr/>
        </p:nvSpPr>
        <p:spPr bwMode="auto">
          <a:xfrm>
            <a:off x="4286683" y="3357817"/>
            <a:ext cx="315073" cy="55605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052" name="Straight Connector 2051"/>
          <p:cNvCxnSpPr/>
          <p:nvPr/>
        </p:nvCxnSpPr>
        <p:spPr bwMode="auto">
          <a:xfrm>
            <a:off x="4286683" y="3333236"/>
            <a:ext cx="0" cy="6789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/>
          <p:nvPr/>
        </p:nvCxnSpPr>
        <p:spPr bwMode="auto">
          <a:xfrm>
            <a:off x="4606959" y="3278202"/>
            <a:ext cx="0" cy="6789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125211"/>
            <a:ext cx="7747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284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5520112" y="754507"/>
            <a:ext cx="3514159" cy="5375831"/>
          </a:xfrm>
          <a:prstGeom prst="rect">
            <a:avLst/>
          </a:prstGeom>
          <a:solidFill>
            <a:srgbClr val="FF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862"/>
            <a:ext cx="7525411" cy="544512"/>
          </a:xfrm>
        </p:spPr>
        <p:txBody>
          <a:bodyPr/>
          <a:lstStyle/>
          <a:p>
            <a:r>
              <a:rPr lang="en-US" dirty="0" smtClean="0"/>
              <a:t>Concept: Signal Chain for a 2-dimensional Camera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1406" y="661432"/>
                <a:ext cx="5521297" cy="5760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AGIPD aims for recording images with</a:t>
                </a:r>
                <a:r>
                  <a:rPr lang="en-US" sz="2000" dirty="0" smtClean="0"/>
                  <a:t>: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 smtClean="0"/>
                  <a:t>1 Mega Pixel: 1024 </a:t>
                </a:r>
                <a:r>
                  <a:rPr lang="en-US" sz="2000" dirty="0" smtClean="0">
                    <a:latin typeface="Symbol"/>
                  </a:rPr>
                  <a:t>´</a:t>
                </a:r>
                <a:r>
                  <a:rPr lang="en-US" sz="2000" dirty="0" smtClean="0"/>
                  <a:t>1024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 smtClean="0"/>
                  <a:t>12.4 </a:t>
                </a:r>
                <a:r>
                  <a:rPr lang="en-US" sz="2000" dirty="0" err="1" smtClean="0"/>
                  <a:t>keV</a:t>
                </a:r>
                <a:r>
                  <a:rPr lang="en-US" sz="2000" dirty="0" smtClean="0"/>
                  <a:t> X-ray with efficiency&gt;90%</a:t>
                </a:r>
              </a:p>
              <a:p>
                <a:pPr marL="342900" indent="-342900">
                  <a:spcBef>
                    <a:spcPts val="800"/>
                  </a:spcBef>
                  <a:buFontTx/>
                  <a:buChar char="-"/>
                </a:pPr>
                <a:r>
                  <a:rPr lang="en-US" sz="2000" dirty="0" smtClean="0"/>
                  <a:t>200 µm pixel-size (square)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 smtClean="0"/>
                  <a:t>Active detector area: 20</a:t>
                </a:r>
                <a:r>
                  <a:rPr lang="en-US" sz="2000" dirty="0" smtClean="0">
                    <a:latin typeface="Symbol"/>
                  </a:rPr>
                  <a:t>´</a:t>
                </a:r>
                <a:r>
                  <a:rPr lang="en-US" sz="2000" dirty="0" smtClean="0"/>
                  <a:t>20 cm</a:t>
                </a:r>
                <a:r>
                  <a:rPr lang="en-US" sz="2000" baseline="30000" dirty="0" smtClean="0"/>
                  <a:t>2</a:t>
                </a:r>
              </a:p>
              <a:p>
                <a:pPr marL="342900" indent="-342900">
                  <a:spcBef>
                    <a:spcPts val="800"/>
                  </a:spcBef>
                  <a:buFontTx/>
                  <a:buChar char="-"/>
                </a:pPr>
                <a:r>
                  <a:rPr lang="en-US" sz="2000" dirty="0" smtClean="0"/>
                  <a:t>Identifying individual photons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 smtClean="0"/>
                  <a:t>Dynamic up to 15</a:t>
                </a:r>
                <a:r>
                  <a:rPr lang="en-US" sz="1200" dirty="0" smtClean="0"/>
                  <a:t> </a:t>
                </a:r>
                <a:r>
                  <a:rPr lang="en-US" sz="2000" dirty="0" smtClean="0"/>
                  <a:t>000 with resolution</a:t>
                </a:r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   better than Poisson statistics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𝑃h𝑜𝑡𝑜𝑛𝑠</m:t>
                            </m:r>
                          </m:sub>
                        </m:sSub>
                      </m:e>
                    </m:rad>
                  </m:oMath>
                </a14:m>
                <a:endParaRPr lang="en-US" dirty="0" smtClean="0"/>
              </a:p>
              <a:p>
                <a:pPr marL="342900" indent="-342900">
                  <a:buFontTx/>
                  <a:buChar char="-"/>
                </a:pPr>
                <a:r>
                  <a:rPr lang="en-US" sz="2000" dirty="0" smtClean="0"/>
                  <a:t>Radiation hard: 1GGy at sensor surface</a:t>
                </a:r>
              </a:p>
              <a:p>
                <a:pPr marL="342900" indent="-342900">
                  <a:spcBef>
                    <a:spcPts val="800"/>
                  </a:spcBef>
                  <a:buFontTx/>
                  <a:buChar char="-"/>
                </a:pPr>
                <a:r>
                  <a:rPr lang="en-US" sz="2000" dirty="0" smtClean="0"/>
                  <a:t>Catch 352 Images from the 2700 bunches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 smtClean="0"/>
                  <a:t>Select best images</a:t>
                </a:r>
                <a:endParaRPr lang="en-US" sz="2000" dirty="0"/>
              </a:p>
              <a:p>
                <a:pPr>
                  <a:spcBef>
                    <a:spcPts val="1000"/>
                  </a:spcBef>
                </a:pPr>
                <a:r>
                  <a:rPr lang="en-US" sz="2000" dirty="0" smtClean="0">
                    <a:solidFill>
                      <a:srgbClr val="FF0000"/>
                    </a:solidFill>
                  </a:rPr>
                  <a:t>System has to deal with no data compression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 smtClean="0"/>
                  <a:t>Nearly all pixels have signal in each image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I</a:t>
                </a:r>
                <a:r>
                  <a:rPr lang="en-US" sz="2000" dirty="0" smtClean="0"/>
                  <a:t>nformation in different details for different science and usage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 smtClean="0"/>
                  <a:t>Stored signal-rate 3.7 Giga-Signals/second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 smtClean="0"/>
                  <a:t>Data-rate at output: 60 </a:t>
                </a:r>
                <a:r>
                  <a:rPr lang="en-US" sz="2000" dirty="0" err="1" smtClean="0"/>
                  <a:t>Gbit</a:t>
                </a:r>
                <a:r>
                  <a:rPr lang="en-US" sz="2000" dirty="0" smtClean="0"/>
                  <a:t>/second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06" y="661432"/>
                <a:ext cx="5521297" cy="5760551"/>
              </a:xfrm>
              <a:prstGeom prst="rect">
                <a:avLst/>
              </a:prstGeom>
              <a:blipFill rotWithShape="1">
                <a:blip r:embed="rId2"/>
                <a:stretch>
                  <a:fillRect l="-1104" t="-424" b="-1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481882" y="853791"/>
            <a:ext cx="2671261" cy="5375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Silicon sensor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- ASIC for signal    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  preparation, storage 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 </a:t>
            </a:r>
            <a:r>
              <a:rPr lang="en-US" sz="2000" dirty="0" smtClean="0"/>
              <a:t> and</a:t>
            </a:r>
            <a:r>
              <a:rPr lang="en-US" sz="2000" dirty="0"/>
              <a:t> </a:t>
            </a:r>
            <a:r>
              <a:rPr lang="en-US" sz="2000" dirty="0" smtClean="0"/>
              <a:t>multiplexing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- Analogue PCB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for digitizing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sz="2000" dirty="0" smtClean="0"/>
              <a:t>      - Digital PCB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for digital</a:t>
            </a:r>
          </a:p>
          <a:p>
            <a:r>
              <a:rPr lang="en-US" sz="2000" dirty="0" smtClean="0"/>
              <a:t>        preprocessing,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storage and    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multiplexing to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10GbE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- Off-detector data</a:t>
            </a:r>
          </a:p>
          <a:p>
            <a:r>
              <a:rPr lang="en-US" sz="2000" dirty="0" smtClean="0"/>
              <a:t>  processing and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storage </a:t>
            </a:r>
            <a:endParaRPr lang="en-US" sz="2000" dirty="0"/>
          </a:p>
        </p:txBody>
      </p:sp>
      <p:pic>
        <p:nvPicPr>
          <p:cNvPr id="1029" name="Picture 5" descr="H:\My Documents\My_Doku_H\Project\FEB\XFEL\PIXEL\AGIPD\talks_and_posters\TIPP_2014\figures\AGIPD_signal_chain_100dp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112" y="586374"/>
            <a:ext cx="2581275" cy="562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22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7402927" cy="544512"/>
          </a:xfrm>
        </p:spPr>
        <p:txBody>
          <a:bodyPr/>
          <a:lstStyle/>
          <a:p>
            <a:r>
              <a:rPr lang="en-US" dirty="0" smtClean="0"/>
              <a:t>Concept: Mechanical for a 2-dimensional Camera</a:t>
            </a:r>
            <a:endParaRPr lang="en-US" dirty="0"/>
          </a:p>
        </p:txBody>
      </p:sp>
      <p:pic>
        <p:nvPicPr>
          <p:cNvPr id="2050" name="Picture 2" descr="H:\My Documents\My_Doku_H\Project\FEB\XFEL\PIXEL\AGIPD\talks_and_posters\TIPP_2014\figures\detector_head_mechanical_view_interaction_tex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147" y="732900"/>
            <a:ext cx="6591407" cy="378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" y="4507992"/>
            <a:ext cx="896112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/>
              <a:t>Focal plane in probe-vacuum cooled to ~ -15-20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C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Focal plane sticking close to probe through flange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000" dirty="0" smtClean="0"/>
              <a:t>Electronics as wings to the side allows down-stream small angle detectors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PCB electronics: Closed-loop air cooled outside vacuum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Thick Multilayer-PCB as vacuum barrier with plugged and micro-</a:t>
            </a:r>
            <a:r>
              <a:rPr lang="en-US" sz="2000" dirty="0" err="1" smtClean="0"/>
              <a:t>vias</a:t>
            </a:r>
            <a:endParaRPr lang="en-US" sz="2000" dirty="0" smtClean="0"/>
          </a:p>
          <a:p>
            <a:pPr marL="342900" indent="-342900">
              <a:buFontTx/>
              <a:buChar char="-"/>
            </a:pPr>
            <a:r>
              <a:rPr lang="en-US" sz="2000" dirty="0" smtClean="0"/>
              <a:t>Interfaces always limited by number of contacts in connectors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2525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Functional Block: </a:t>
            </a:r>
            <a:r>
              <a:rPr lang="en-US" dirty="0" smtClean="0"/>
              <a:t>Focal Plane</a:t>
            </a:r>
            <a:endParaRPr lang="en-US" dirty="0"/>
          </a:p>
        </p:txBody>
      </p:sp>
      <p:pic>
        <p:nvPicPr>
          <p:cNvPr id="1028" name="Picture 4" descr="H:\My Documents\My_Doku_H\Project\FEB\XFEL\PIXEL\AGIPD\talks_and_posters\TIPP_2014\figures\focal_plane_3d_sketch_tex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118" y="3474720"/>
            <a:ext cx="4292593" cy="265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My Documents\My_Doku_H\Project\FEB\XFEL\PIXEL\AGIPD\talks_and_posters\TIPP_2014\figures\charge_spread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67" y="3272599"/>
            <a:ext cx="4328087" cy="328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1453" y="977455"/>
            <a:ext cx="46707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Sensor design and operation point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Keep the charge within pixel, even</a:t>
            </a:r>
          </a:p>
          <a:p>
            <a:r>
              <a:rPr lang="en-US" sz="2000" dirty="0" smtClean="0"/>
              <a:t>     for intense pulses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Modularity: 512</a:t>
            </a:r>
            <a:r>
              <a:rPr lang="en-US" sz="2000" dirty="0" smtClean="0">
                <a:latin typeface="Symbol"/>
              </a:rPr>
              <a:t>´</a:t>
            </a:r>
            <a:r>
              <a:rPr lang="en-US" sz="2000" dirty="0" smtClean="0"/>
              <a:t>128 pixel</a:t>
            </a:r>
          </a:p>
          <a:p>
            <a:r>
              <a:rPr lang="en-US" sz="2000" dirty="0" smtClean="0"/>
              <a:t>     and 16 modules to get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1Mega-Pixel 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979421" y="920175"/>
            <a:ext cx="39999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Focal Plane: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8</a:t>
            </a:r>
            <a:r>
              <a:rPr lang="en-US" sz="2000" b="1" dirty="0" smtClean="0">
                <a:latin typeface="Symbol"/>
              </a:rPr>
              <a:t>´</a:t>
            </a:r>
            <a:r>
              <a:rPr lang="en-US" sz="2000" b="1" dirty="0" smtClean="0"/>
              <a:t>2 ASIC’s </a:t>
            </a:r>
            <a:r>
              <a:rPr lang="en-US" sz="2000" dirty="0" smtClean="0"/>
              <a:t>for each sensor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Pixel electronics </a:t>
            </a:r>
            <a:r>
              <a:rPr lang="en-US" sz="2000" dirty="0" smtClean="0"/>
              <a:t>behind each pixel within 200µm </a:t>
            </a:r>
            <a:r>
              <a:rPr lang="en-US" sz="2000" dirty="0" smtClean="0">
                <a:latin typeface="Symbol"/>
              </a:rPr>
              <a:t>´</a:t>
            </a:r>
            <a:r>
              <a:rPr lang="en-US" sz="2000" dirty="0" smtClean="0"/>
              <a:t>200µm and</a:t>
            </a:r>
            <a:r>
              <a:rPr lang="en-US" sz="2000" dirty="0"/>
              <a:t> </a:t>
            </a:r>
            <a:r>
              <a:rPr lang="en-US" sz="2000" dirty="0" smtClean="0"/>
              <a:t>than multiplexed to fit</a:t>
            </a:r>
            <a:r>
              <a:rPr lang="en-US" sz="2000" dirty="0"/>
              <a:t> </a:t>
            </a:r>
            <a:r>
              <a:rPr lang="en-US" sz="2000" dirty="0" smtClean="0"/>
              <a:t>with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Dense connector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500 pins share space</a:t>
            </a:r>
            <a:r>
              <a:rPr lang="en-US" sz="2000" dirty="0"/>
              <a:t> </a:t>
            </a:r>
            <a:r>
              <a:rPr lang="en-US" sz="2000" dirty="0" smtClean="0"/>
              <a:t>with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Cooling interface</a:t>
            </a:r>
          </a:p>
        </p:txBody>
      </p:sp>
    </p:spTree>
    <p:extLst>
      <p:ext uri="{BB962C8B-B14F-4D97-AF65-F5344CB8AC3E}">
        <p14:creationId xmlns:p14="http://schemas.microsoft.com/office/powerpoint/2010/main" val="114789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3986784" y="2063447"/>
            <a:ext cx="5122742" cy="4374924"/>
          </a:xfrm>
          <a:prstGeom prst="rect">
            <a:avLst/>
          </a:prstGeom>
          <a:solidFill>
            <a:srgbClr val="CC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Common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 </a:t>
            </a:r>
          </a:p>
          <a:p>
            <a:pPr marR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for ASIC: </a:t>
            </a:r>
          </a:p>
          <a:p>
            <a:pPr marR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64 x 64 pixels</a:t>
            </a:r>
          </a:p>
          <a:p>
            <a:pPr marR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4.5M-bunches/s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Command Interface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with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US" sz="2000" dirty="0" smtClean="0"/>
              <a:t>16 bit</a:t>
            </a:r>
            <a:r>
              <a:rPr lang="en-US" sz="2000" dirty="0"/>
              <a:t>/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bunch     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3 LVDS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    (clock, data, strobe=bunch-start)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Random write/read access</a:t>
            </a:r>
          </a:p>
          <a:p>
            <a:pPr lvl="1"/>
            <a:r>
              <a:rPr lang="en-US" sz="2000" dirty="0" smtClean="0"/>
              <a:t>     to analogue memory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Control of settings and readout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Output driver: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4 differential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effectLst/>
                <a:latin typeface="Arial" charset="0"/>
              </a:rPr>
              <a:t> analogue</a:t>
            </a:r>
          </a:p>
          <a:p>
            <a:pPr marL="800100" lvl="1" indent="-342900">
              <a:buFontTx/>
              <a:buChar char="-"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into </a:t>
            </a:r>
            <a:r>
              <a:rPr lang="en-US" sz="2000" dirty="0" smtClean="0"/>
              <a:t>100</a:t>
            </a:r>
            <a:r>
              <a:rPr lang="en-US" sz="2000" dirty="0" smtClean="0">
                <a:latin typeface="Symbol" panose="05050102010706020507" pitchFamily="18" charset="2"/>
              </a:rPr>
              <a:t>W</a:t>
            </a:r>
            <a:r>
              <a:rPr lang="en-US" sz="2000" dirty="0" smtClean="0">
                <a:latin typeface="+mj-lt"/>
              </a:rPr>
              <a:t>-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lines with 33MS/s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Common usage 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for analogue + gain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Each for 64x16 pixels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8291910">
            <a:off x="1807330" y="4752476"/>
            <a:ext cx="217078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r>
              <a:rPr lang="en-US" sz="2000" dirty="0" smtClean="0"/>
              <a:t>daptive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       G</a:t>
            </a:r>
            <a:r>
              <a:rPr lang="en-US" sz="2000" dirty="0" smtClean="0"/>
              <a:t>ain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           I</a:t>
            </a:r>
            <a:r>
              <a:rPr lang="en-US" sz="2000" dirty="0" smtClean="0"/>
              <a:t>ntegrating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            P</a:t>
            </a:r>
            <a:r>
              <a:rPr lang="en-US" sz="2000" dirty="0" smtClean="0"/>
              <a:t>ixel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             D</a:t>
            </a:r>
            <a:r>
              <a:rPr lang="en-US" sz="2000" dirty="0" smtClean="0"/>
              <a:t>etector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28016" y="786384"/>
            <a:ext cx="6775704" cy="2468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Functional Block: </a:t>
            </a:r>
            <a:r>
              <a:rPr lang="en-US" dirty="0" smtClean="0"/>
              <a:t>Functionality of the ASIC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556761"/>
              </p:ext>
            </p:extLst>
          </p:nvPr>
        </p:nvGraphicFramePr>
        <p:xfrm>
          <a:off x="347472" y="786384"/>
          <a:ext cx="6907916" cy="2478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r:id="rId3" imgW="3695700" imgH="1333500" progId="CorelDRAW.Graphic.10">
                  <p:embed/>
                </p:oleObj>
              </mc:Choice>
              <mc:Fallback>
                <p:oleObj r:id="rId3" imgW="3695700" imgH="1333500" progId="CorelDRAW.Graphic.1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472" y="786384"/>
                        <a:ext cx="6907916" cy="2478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 rot="17258095">
            <a:off x="-150458" y="1506641"/>
            <a:ext cx="1290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Bump bond </a:t>
            </a:r>
          </a:p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o sensor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252221" y="2386836"/>
            <a:ext cx="301752" cy="35884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48" y="3273552"/>
            <a:ext cx="3631122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Dynamic switching </a:t>
            </a:r>
            <a:r>
              <a:rPr lang="en-US" sz="2000" dirty="0" smtClean="0"/>
              <a:t>of the</a:t>
            </a:r>
          </a:p>
          <a:p>
            <a:r>
              <a:rPr lang="en-US" sz="2000" dirty="0" smtClean="0"/>
              <a:t>gain per image at threshold in </a:t>
            </a:r>
          </a:p>
          <a:p>
            <a:r>
              <a:rPr lang="en-US" sz="2000" dirty="0" smtClean="0"/>
              <a:t>the integrating  input amplifier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Dynamics: X-rays/pixel/image</a:t>
            </a:r>
          </a:p>
          <a:p>
            <a:r>
              <a:rPr lang="en-US" sz="2000" dirty="0" smtClean="0"/>
              <a:t>Single X-ray identifying</a:t>
            </a:r>
          </a:p>
          <a:p>
            <a:r>
              <a:rPr lang="en-US" sz="2000" dirty="0"/>
              <a:t>u</a:t>
            </a:r>
            <a:r>
              <a:rPr lang="en-US" sz="2000" dirty="0" smtClean="0"/>
              <a:t>p to 15000</a:t>
            </a:r>
          </a:p>
        </p:txBody>
      </p:sp>
      <p:cxnSp>
        <p:nvCxnSpPr>
          <p:cNvPr id="10" name="Straight Arrow Connector 9"/>
          <p:cNvCxnSpPr>
            <a:endCxn id="26" idx="3"/>
          </p:cNvCxnSpPr>
          <p:nvPr/>
        </p:nvCxnSpPr>
        <p:spPr bwMode="auto">
          <a:xfrm flipH="1" flipV="1">
            <a:off x="1023596" y="2196035"/>
            <a:ext cx="91782" cy="12146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075" name="Picture 3" descr="H:\My Documents\My_Doku_H\Project\FEB\XFEL\PIXEL\AGIPD\talks_and_posters\TIPP_2014\figures\AGIPD_logo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881" y="5826718"/>
            <a:ext cx="1856423" cy="83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381923" y="730022"/>
            <a:ext cx="2301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Within pixel-area </a:t>
            </a:r>
          </a:p>
          <a:p>
            <a:r>
              <a:rPr lang="en-US" sz="2000" dirty="0" smtClean="0"/>
              <a:t>200µm</a:t>
            </a:r>
            <a:r>
              <a:rPr lang="en-US" sz="2000" dirty="0" smtClean="0">
                <a:latin typeface="Symbol"/>
              </a:rPr>
              <a:t>´</a:t>
            </a:r>
            <a:r>
              <a:rPr lang="en-US" sz="2000" dirty="0" smtClean="0"/>
              <a:t>200µm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526263" y="1892154"/>
            <a:ext cx="1795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352 cells for</a:t>
            </a:r>
          </a:p>
          <a:p>
            <a:r>
              <a:rPr lang="en-US" sz="2000" dirty="0" smtClean="0"/>
              <a:t>2700 bunches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3241911" y="2765195"/>
            <a:ext cx="1636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 gain states</a:t>
            </a:r>
            <a:endParaRPr lang="en-US" sz="2000" dirty="0"/>
          </a:p>
        </p:txBody>
      </p:sp>
      <p:sp>
        <p:nvSpPr>
          <p:cNvPr id="26" name="Oval 25"/>
          <p:cNvSpPr/>
          <p:nvPr/>
        </p:nvSpPr>
        <p:spPr bwMode="auto">
          <a:xfrm>
            <a:off x="832104" y="1083965"/>
            <a:ext cx="1307592" cy="130287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9" name="Picture 10" descr="DESY-Logo-cyan-RGB_g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367712" y="6127750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12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My Documents\My_Doku_H\Project\FEB\XFEL\PIXEL\AGIPD\talks_and_posters\TIPP_2014\figures\vacuum_board_cleane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403261" y="814646"/>
            <a:ext cx="4242394" cy="318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23973" y="1615324"/>
            <a:ext cx="3154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2. Interconnect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    to vacuum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   barrier</a:t>
            </a:r>
          </a:p>
          <a:p>
            <a:r>
              <a:rPr lang="en-US" sz="2000" dirty="0" smtClean="0"/>
              <a:t>Semi rigid multilayer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64 analogue pairs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3 control pairs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I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C slow control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V</a:t>
            </a:r>
            <a:r>
              <a:rPr lang="en-US" sz="2000" dirty="0" smtClean="0"/>
              <a:t>oltage regulators for ASICs: ~24A/module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Functional Block: </a:t>
            </a:r>
            <a:r>
              <a:rPr lang="en-US" dirty="0" smtClean="0"/>
              <a:t>Interconnecting PCB’s</a:t>
            </a:r>
            <a:endParaRPr lang="en-US" dirty="0"/>
          </a:p>
        </p:txBody>
      </p:sp>
      <p:pic>
        <p:nvPicPr>
          <p:cNvPr id="4" name="Picture 4" descr="H:\My Documents\My_Doku_H\Project\FEB\XFEL\PIXEL\AGIPD\talks_and_posters\TIPP_2014\figures\focal_plane_3d_sketch_tex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007" y="4534092"/>
            <a:ext cx="3141664" cy="194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982" y="4471666"/>
            <a:ext cx="44165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1. Dense interconnect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    </a:t>
            </a:r>
            <a:r>
              <a:rPr lang="en-US" sz="2000" dirty="0" smtClean="0"/>
              <a:t>from wire bonded  ASICs</a:t>
            </a:r>
          </a:p>
          <a:p>
            <a:r>
              <a:rPr lang="en-US" sz="2000" dirty="0" smtClean="0"/>
              <a:t>     to 500 pin connector: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PCB out of ceramic (LTCC)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Multilayer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Thermal and micro-</a:t>
            </a:r>
            <a:r>
              <a:rPr lang="en-US" sz="2000" dirty="0" err="1" smtClean="0"/>
              <a:t>vias</a:t>
            </a:r>
            <a:endParaRPr lang="en-US" sz="2000" dirty="0" smtClean="0"/>
          </a:p>
          <a:p>
            <a:pPr marL="342900" indent="-342900">
              <a:buFontTx/>
              <a:buChar char="-"/>
            </a:pPr>
            <a:r>
              <a:rPr lang="en-US" sz="2000" dirty="0"/>
              <a:t>C</a:t>
            </a:r>
            <a:r>
              <a:rPr lang="en-US" sz="2000" dirty="0" smtClean="0"/>
              <a:t>eramic capacitors for power/bias</a:t>
            </a:r>
          </a:p>
        </p:txBody>
      </p:sp>
      <p:pic>
        <p:nvPicPr>
          <p:cNvPr id="4099" name="Picture 3" descr="H:\My Documents\My_Doku_H\Project\FEB\XFEL\PIXEL\AGIPD\talks_and_posters\TIPP_2014\figures\vacuum_board_bending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628" y="1752705"/>
            <a:ext cx="1595893" cy="71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6520" y="758952"/>
            <a:ext cx="49052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3. Backplane for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    ½ Mega Pixel as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    vacuum barrier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512 analogue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feed trough's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48 digital controls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for time synchronic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operation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Slow control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I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C branched network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Vacuum tide: Multilayer with copper-GND and plugged/micro-</a:t>
            </a:r>
            <a:r>
              <a:rPr lang="en-US" sz="2000" dirty="0" err="1" smtClean="0"/>
              <a:t>vias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2688271" y="748856"/>
            <a:ext cx="1824806" cy="2879186"/>
            <a:chOff x="2771396" y="820126"/>
            <a:chExt cx="1824806" cy="2879186"/>
          </a:xfrm>
        </p:grpSpPr>
        <p:grpSp>
          <p:nvGrpSpPr>
            <p:cNvPr id="3" name="Group 2"/>
            <p:cNvGrpSpPr>
              <a:grpSpLocks noChangeAspect="1"/>
            </p:cNvGrpSpPr>
            <p:nvPr/>
          </p:nvGrpSpPr>
          <p:grpSpPr>
            <a:xfrm>
              <a:off x="2771396" y="820126"/>
              <a:ext cx="1741682" cy="2675715"/>
              <a:chOff x="2269331" y="801848"/>
              <a:chExt cx="2177103" cy="3344644"/>
            </a:xfrm>
          </p:grpSpPr>
          <p:pic>
            <p:nvPicPr>
              <p:cNvPr id="4100" name="Picture 4" descr="H:\My Documents\My_Doku_H\Project\FEB\XFEL\PIXEL\AGIPD\talks_and_posters\TIPP_2014\figures\DSC_2919_1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2228523" y="1928581"/>
                <a:ext cx="3343466" cy="10923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01" name="Picture 5" descr="H:\My Documents\My_Doku_H\Project\FEB\XFEL\PIXEL\AGIPD\talks_and_posters\TIPP_2014\figures\DSC_2924_2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1139385" y="1931794"/>
                <a:ext cx="3344641" cy="10847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3581119" y="2802761"/>
              <a:ext cx="96853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200" dirty="0" smtClean="0">
                  <a:solidFill>
                    <a:srgbClr val="FFFFFF"/>
                  </a:solidFill>
                </a:rPr>
                <a:t>Connectors</a:t>
              </a:r>
            </a:p>
            <a:p>
              <a:pPr algn="ctr">
                <a:lnSpc>
                  <a:spcPts val="1200"/>
                </a:lnSpc>
              </a:pPr>
              <a:r>
                <a:rPr lang="en-US" sz="1200" dirty="0" smtClean="0">
                  <a:solidFill>
                    <a:srgbClr val="FFFFFF"/>
                  </a:solidFill>
                </a:rPr>
                <a:t>for</a:t>
              </a:r>
            </a:p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rgbClr val="FFFFFF"/>
                  </a:solidFill>
                </a:rPr>
                <a:t>c</a:t>
              </a:r>
              <a:r>
                <a:rPr lang="en-US" sz="1200" dirty="0" smtClean="0">
                  <a:solidFill>
                    <a:srgbClr val="FFFFFF"/>
                  </a:solidFill>
                </a:rPr>
                <a:t>ontrol </a:t>
              </a:r>
            </a:p>
            <a:p>
              <a:pPr algn="ctr">
                <a:lnSpc>
                  <a:spcPts val="1200"/>
                </a:lnSpc>
              </a:pPr>
              <a:r>
                <a:rPr lang="en-US" sz="1200" dirty="0" smtClean="0">
                  <a:solidFill>
                    <a:srgbClr val="FFFFFF"/>
                  </a:solidFill>
                </a:rPr>
                <a:t>boards</a:t>
              </a:r>
              <a:endParaRPr lang="en-US" sz="1200" dirty="0">
                <a:solidFill>
                  <a:srgbClr val="FFFFFF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46391" y="3360758"/>
              <a:ext cx="16498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air         vacuum</a:t>
              </a:r>
            </a:p>
          </p:txBody>
        </p:sp>
      </p:grpSp>
      <p:cxnSp>
        <p:nvCxnSpPr>
          <p:cNvPr id="15" name="Straight Arrow Connector 14"/>
          <p:cNvCxnSpPr/>
          <p:nvPr/>
        </p:nvCxnSpPr>
        <p:spPr bwMode="auto">
          <a:xfrm flipV="1">
            <a:off x="8172521" y="4160520"/>
            <a:ext cx="349687" cy="15910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4279392" y="923544"/>
            <a:ext cx="1811025" cy="4206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 rot="16200000">
            <a:off x="2070697" y="1570996"/>
            <a:ext cx="2102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r>
              <a:rPr lang="en-US" dirty="0" smtClean="0">
                <a:solidFill>
                  <a:schemeClr val="bg1"/>
                </a:solidFill>
                <a:latin typeface="Symbol"/>
              </a:rPr>
              <a:t>´</a:t>
            </a:r>
            <a:r>
              <a:rPr lang="en-US" dirty="0" smtClean="0">
                <a:solidFill>
                  <a:schemeClr val="bg1"/>
                </a:solidFill>
              </a:rPr>
              <a:t>2 </a:t>
            </a:r>
            <a:r>
              <a:rPr lang="en-US" dirty="0" smtClean="0">
                <a:solidFill>
                  <a:srgbClr val="FFFFFF"/>
                </a:solidFill>
              </a:rPr>
              <a:t>analogue PCB’s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46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Y_adjusted_PPT-Vorlage_en_ger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2000" dirty="0"/>
        </a:defPPr>
      </a:lstStyle>
    </a:tx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DESY_adjusted_PPT-Vorlage_en_ger</Template>
  <TotalTime>0</TotalTime>
  <Words>1509</Words>
  <Application>Microsoft Office PowerPoint</Application>
  <PresentationFormat>On-screen Show (4:3)</PresentationFormat>
  <Paragraphs>369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Cambria Math</vt:lpstr>
      <vt:lpstr>Wingdings</vt:lpstr>
      <vt:lpstr>Arial Black</vt:lpstr>
      <vt:lpstr>Symbol</vt:lpstr>
      <vt:lpstr>DESY_adjusted_PPT-Vorlage_en_ger</vt:lpstr>
      <vt:lpstr>CorelDRAW.Graphic.10</vt:lpstr>
      <vt:lpstr>CorelDRAW</vt:lpstr>
      <vt:lpstr>AGIPD, The Electronics for a High Speed X-ray Imager  at the Eu-XFEL</vt:lpstr>
      <vt:lpstr>Outline</vt:lpstr>
      <vt:lpstr>Introduction: Free Electron Lasers (Eu-XFEL)</vt:lpstr>
      <vt:lpstr>Introduction: Experiments at Eu-XFEL </vt:lpstr>
      <vt:lpstr>Concept: Signal Chain for a 2-dimensional Camera</vt:lpstr>
      <vt:lpstr>Concept: Mechanical for a 2-dimensional Camera</vt:lpstr>
      <vt:lpstr>Functional Block: Focal Plane</vt:lpstr>
      <vt:lpstr>Functional Block: Functionality of the ASIC</vt:lpstr>
      <vt:lpstr>Functional Block: Interconnecting PCB’s</vt:lpstr>
      <vt:lpstr>Functional Block: Analogue Signal Chain</vt:lpstr>
      <vt:lpstr>Functional Block: Digital Processing </vt:lpstr>
      <vt:lpstr>System: Grounding/EMI  for a high Current Camera</vt:lpstr>
      <vt:lpstr>System: Numbering and Selecting best Scatterings</vt:lpstr>
      <vt:lpstr>System: Slow Control within Detector-head</vt:lpstr>
      <vt:lpstr>Off-Detector-head Data Handling</vt:lpstr>
      <vt:lpstr>First Data</vt:lpstr>
      <vt:lpstr>Summary and Outlook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Goettlicher, Peter</dc:creator>
  <cp:lastModifiedBy>Goettlicher, Peter</cp:lastModifiedBy>
  <cp:revision>102</cp:revision>
  <cp:lastPrinted>2014-05-30T09:06:03Z</cp:lastPrinted>
  <dcterms:created xsi:type="dcterms:W3CDTF">2014-05-26T12:17:17Z</dcterms:created>
  <dcterms:modified xsi:type="dcterms:W3CDTF">2014-06-05T07:50:30Z</dcterms:modified>
</cp:coreProperties>
</file>