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2" r:id="rId3"/>
    <p:sldId id="263" r:id="rId4"/>
    <p:sldId id="276" r:id="rId5"/>
    <p:sldId id="264" r:id="rId6"/>
    <p:sldId id="268" r:id="rId7"/>
    <p:sldId id="267" r:id="rId8"/>
    <p:sldId id="265" r:id="rId9"/>
    <p:sldId id="284" r:id="rId10"/>
    <p:sldId id="269" r:id="rId11"/>
    <p:sldId id="280" r:id="rId12"/>
    <p:sldId id="286" r:id="rId13"/>
    <p:sldId id="270" r:id="rId14"/>
    <p:sldId id="271" r:id="rId15"/>
    <p:sldId id="274" r:id="rId16"/>
    <p:sldId id="275" r:id="rId17"/>
    <p:sldId id="277" r:id="rId18"/>
    <p:sldId id="281" r:id="rId19"/>
    <p:sldId id="282" r:id="rId20"/>
    <p:sldId id="278" r:id="rId21"/>
    <p:sldId id="279" r:id="rId22"/>
    <p:sldId id="285" r:id="rId2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56" autoAdjust="0"/>
    <p:restoredTop sz="84884" autoAdjust="0"/>
  </p:normalViewPr>
  <p:slideViewPr>
    <p:cSldViewPr>
      <p:cViewPr varScale="1">
        <p:scale>
          <a:sx n="63" d="100"/>
          <a:sy n="63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C1A42-27E5-40ED-B699-087ED92455B6}" type="datetimeFigureOut">
              <a:rPr lang="zh-TW" altLang="en-US" smtClean="0"/>
              <a:t>2014/6/5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74CDE-16E5-41AC-AFCC-01495602976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73412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74CDE-16E5-41AC-AFCC-014956029766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08725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TW" dirty="0" smtClean="0"/>
              <a:t>Tested at CERN, majority</a:t>
            </a:r>
            <a:r>
              <a:rPr lang="en-US" altLang="zh-TW" baseline="0" dirty="0" smtClean="0"/>
              <a:t> of the IBL TDAQ Level 1 components</a:t>
            </a:r>
            <a:endParaRPr lang="en-US" altLang="zh-TW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dirty="0" smtClean="0"/>
              <a:t>Significance</a:t>
            </a:r>
            <a:r>
              <a:rPr lang="en-US" altLang="zh-TW" baseline="0" dirty="0" smtClean="0"/>
              <a:t> of these for the integration test (nothing changed in the ROS)</a:t>
            </a:r>
            <a:endParaRPr lang="en-US" altLang="zh-TW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74CDE-16E5-41AC-AFCC-014956029766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48785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dirty="0" smtClean="0"/>
              <a:t>Histograms generated,</a:t>
            </a:r>
            <a:r>
              <a:rPr lang="en-US" altLang="zh-TW" baseline="0" dirty="0" smtClean="0"/>
              <a:t> transferred to FitServer </a:t>
            </a:r>
            <a:r>
              <a:rPr lang="en-US" altLang="zh-TW" baseline="0" dirty="0" smtClean="0"/>
              <a:t>Farm, downloaded </a:t>
            </a:r>
            <a:r>
              <a:rPr lang="en-US" altLang="zh-TW" baseline="0" dirty="0" smtClean="0"/>
              <a:t>from the FitServer</a:t>
            </a:r>
            <a:endParaRPr lang="en-US" altLang="zh-TW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dirty="0" smtClean="0"/>
              <a:t>Mask stepping</a:t>
            </a:r>
            <a:r>
              <a:rPr lang="en-US" altLang="zh-TW" baseline="0" dirty="0" smtClean="0"/>
              <a:t> and color correspondence</a:t>
            </a:r>
            <a:endParaRPr lang="en-US" altLang="zh-TW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baseline="0" dirty="0" smtClean="0"/>
              <a:t>analog </a:t>
            </a:r>
            <a:r>
              <a:rPr lang="en-US" altLang="zh-TW" baseline="0" dirty="0" smtClean="0"/>
              <a:t>scan process as well as digital scan process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zh-TW" baseline="0" dirty="0" smtClean="0"/>
          </a:p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74CDE-16E5-41AC-AFCC-014956029766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02105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Foresaw bandwidth limitation of the Pixel ROD for</a:t>
            </a:r>
            <a:r>
              <a:rPr lang="en-US" altLang="zh-TW" baseline="0" dirty="0" smtClean="0"/>
              <a:t> higher luminosity run. </a:t>
            </a:r>
            <a:endParaRPr lang="en-US" altLang="zh-TW" baseline="0" dirty="0" smtClean="0"/>
          </a:p>
          <a:p>
            <a:r>
              <a:rPr lang="en-US" altLang="zh-TW" dirty="0" smtClean="0"/>
              <a:t>The </a:t>
            </a:r>
            <a:r>
              <a:rPr lang="en-US" altLang="zh-TW" dirty="0" smtClean="0"/>
              <a:t>link bandwidth is proportional to the </a:t>
            </a:r>
            <a:r>
              <a:rPr lang="en-US" altLang="zh-TW" dirty="0" smtClean="0"/>
              <a:t>product</a:t>
            </a:r>
            <a:r>
              <a:rPr lang="en-US" altLang="zh-TW" baseline="0" dirty="0" smtClean="0"/>
              <a:t> </a:t>
            </a:r>
            <a:r>
              <a:rPr lang="en-US" altLang="zh-TW" dirty="0" smtClean="0"/>
              <a:t>of </a:t>
            </a:r>
            <a:r>
              <a:rPr lang="en-US" altLang="zh-TW" dirty="0" smtClean="0"/>
              <a:t>occupancy and trigger rate of the front-end devices. </a:t>
            </a:r>
          </a:p>
          <a:p>
            <a:r>
              <a:rPr lang="en-US" altLang="zh-TW" dirty="0" smtClean="0"/>
              <a:t>Developments</a:t>
            </a:r>
            <a:r>
              <a:rPr lang="en-US" altLang="zh-TW" baseline="0" dirty="0" smtClean="0"/>
              <a:t> </a:t>
            </a:r>
            <a:r>
              <a:rPr lang="en-US" altLang="zh-TW" baseline="0" dirty="0" smtClean="0"/>
              <a:t>to be carried out by LBNL and Washington groups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74CDE-16E5-41AC-AFCC-014956029766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74542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Questions?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74CDE-16E5-41AC-AFCC-014956029766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5310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baseline="0" dirty="0" smtClean="0"/>
              <a:t>FE-I4 functions highly integrated: </a:t>
            </a:r>
            <a:r>
              <a:rPr lang="en-US" altLang="zh-TW" baseline="0" dirty="0" smtClean="0"/>
              <a:t>8b/10b encoded data at </a:t>
            </a:r>
            <a:r>
              <a:rPr lang="en-US" altLang="zh-TW" baseline="0" dirty="0" smtClean="0"/>
              <a:t>rate </a:t>
            </a:r>
            <a:r>
              <a:rPr lang="en-US" altLang="zh-TW" baseline="0" dirty="0" smtClean="0"/>
              <a:t>of 160 </a:t>
            </a:r>
            <a:r>
              <a:rPr lang="en-US" altLang="zh-TW" baseline="0" dirty="0" smtClean="0"/>
              <a:t>Mbit/s or more</a:t>
            </a:r>
            <a:endParaRPr lang="en-US" altLang="zh-TW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baseline="0" dirty="0" smtClean="0"/>
              <a:t>New optical-electrical communication board and readout processors are </a:t>
            </a:r>
            <a:r>
              <a:rPr lang="en-US" altLang="zh-TW" baseline="0" dirty="0" smtClean="0"/>
              <a:t>built </a:t>
            </a:r>
            <a:endParaRPr lang="en-US" altLang="zh-TW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baseline="0" dirty="0" smtClean="0"/>
              <a:t>Motivations for new readout electronics</a:t>
            </a:r>
            <a:endParaRPr lang="en-US" altLang="zh-TW" baseline="0" dirty="0" smtClean="0"/>
          </a:p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74CDE-16E5-41AC-AFCC-014956029766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27049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baseline="0" dirty="0" smtClean="0"/>
              <a:t>Motivation for the upgrade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baseline="0" dirty="0" smtClean="0"/>
              <a:t>Only </a:t>
            </a:r>
            <a:r>
              <a:rPr lang="en-US" altLang="zh-TW" baseline="0" dirty="0" smtClean="0"/>
              <a:t>IBL shown </a:t>
            </a:r>
            <a:r>
              <a:rPr lang="en-US" altLang="zh-TW" baseline="0" dirty="0" smtClean="0"/>
              <a:t>here. There are </a:t>
            </a:r>
            <a:r>
              <a:rPr lang="en-US" altLang="zh-TW" baseline="0" dirty="0" smtClean="0"/>
              <a:t>other ATLAS </a:t>
            </a:r>
            <a:r>
              <a:rPr lang="en-US" altLang="zh-TW" baseline="0" dirty="0" smtClean="0"/>
              <a:t>sub detectors</a:t>
            </a:r>
            <a:endParaRPr lang="en-US" altLang="zh-TW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baseline="0" dirty="0" smtClean="0"/>
              <a:t>New calibration approach </a:t>
            </a:r>
            <a:r>
              <a:rPr lang="en-US" altLang="zh-TW" baseline="0" dirty="0" smtClean="0"/>
              <a:t>move </a:t>
            </a:r>
            <a:r>
              <a:rPr lang="en-US" altLang="zh-TW" baseline="0" dirty="0" smtClean="0"/>
              <a:t>the time consuming processes </a:t>
            </a:r>
            <a:r>
              <a:rPr lang="en-US" altLang="zh-TW" baseline="0" dirty="0" smtClean="0"/>
              <a:t>externally</a:t>
            </a:r>
            <a:endParaRPr lang="en-US" altLang="zh-TW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74CDE-16E5-41AC-AFCC-014956029766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5914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baseline="0" dirty="0" smtClean="0"/>
              <a:t>ROD control path and data path, will talk a little bit more on data path and process flow later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baseline="0" dirty="0" smtClean="0"/>
              <a:t>16 serial command lines at 40 MHz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baseline="0" dirty="0" smtClean="0"/>
              <a:t>Each S-Link off to ROS transmits at 5.12 </a:t>
            </a:r>
            <a:r>
              <a:rPr lang="en-US" altLang="zh-TW" baseline="0" dirty="0" err="1" smtClean="0"/>
              <a:t>Gbit</a:t>
            </a:r>
            <a:r>
              <a:rPr lang="en-US" altLang="zh-TW" baseline="0" dirty="0" smtClean="0"/>
              <a:t>/s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74CDE-16E5-41AC-AFCC-014956029766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5830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dirty="0" smtClean="0"/>
              <a:t>High </a:t>
            </a:r>
            <a:r>
              <a:rPr lang="en-US" altLang="zh-TW" dirty="0" smtClean="0"/>
              <a:t>level,</a:t>
            </a:r>
            <a:r>
              <a:rPr lang="en-US" altLang="zh-TW" baseline="0" dirty="0" smtClean="0"/>
              <a:t> non </a:t>
            </a:r>
            <a:r>
              <a:rPr lang="en-US" altLang="zh-TW" baseline="0" dirty="0" smtClean="0"/>
              <a:t>real-time </a:t>
            </a:r>
            <a:r>
              <a:rPr lang="en-US" altLang="zh-TW" baseline="0" dirty="0" smtClean="0"/>
              <a:t>and real </a:t>
            </a:r>
            <a:r>
              <a:rPr lang="en-US" altLang="zh-TW" baseline="0" dirty="0" smtClean="0"/>
              <a:t>time lower </a:t>
            </a:r>
            <a:r>
              <a:rPr lang="en-US" altLang="zh-TW" baseline="0" dirty="0" smtClean="0"/>
              <a:t>level</a:t>
            </a:r>
            <a:endParaRPr lang="en-US" altLang="zh-TW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baseline="0" dirty="0" smtClean="0"/>
              <a:t>PPC drives the ROD </a:t>
            </a:r>
            <a:r>
              <a:rPr lang="en-US" altLang="zh-TW" baseline="0" dirty="0" smtClean="0"/>
              <a:t>bus, config FE, slave, scan</a:t>
            </a:r>
            <a:endParaRPr lang="en-US" altLang="zh-TW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dirty="0" smtClean="0"/>
              <a:t>PRM</a:t>
            </a:r>
            <a:endParaRPr lang="en-US" altLang="zh-TW" baseline="0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TW" dirty="0" smtClean="0"/>
              <a:t>26 </a:t>
            </a:r>
            <a:r>
              <a:rPr lang="en-US" altLang="zh-TW" dirty="0" smtClean="0"/>
              <a:t>RODs for </a:t>
            </a:r>
            <a:r>
              <a:rPr lang="en-US" altLang="zh-TW" dirty="0" smtClean="0"/>
              <a:t>Layer 2 and 38 for Layer 1.</a:t>
            </a:r>
            <a:endParaRPr lang="zh-TW" alt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baseline="0" dirty="0" smtClean="0"/>
              <a:t>1 ROD-BOC  for DBM</a:t>
            </a:r>
            <a:endParaRPr lang="en-US" altLang="zh-TW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zh-TW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74CDE-16E5-41AC-AFCC-014956029766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58303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baseline="0" dirty="0" smtClean="0"/>
              <a:t>Calibration &amp; data taking shares most of the </a:t>
            </a:r>
            <a:r>
              <a:rPr lang="en-US" altLang="zh-TW" baseline="0" dirty="0" smtClean="0"/>
              <a:t>data processing </a:t>
            </a:r>
            <a:r>
              <a:rPr lang="en-US" altLang="zh-TW" baseline="0" dirty="0" smtClean="0"/>
              <a:t>path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baseline="0" dirty="0" smtClean="0"/>
              <a:t>Update SSRAM in a pipelined fashion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baseline="0" dirty="0" smtClean="0"/>
              <a:t>Theoretically SSRAM can run at above 200 MHz.</a:t>
            </a:r>
            <a:endParaRPr lang="en-US" altLang="zh-TW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74CDE-16E5-41AC-AFCC-014956029766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12606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baseline="0" dirty="0" smtClean="0"/>
              <a:t>S-Link </a:t>
            </a:r>
            <a:r>
              <a:rPr lang="en-US" altLang="zh-TW" baseline="0" dirty="0" smtClean="0"/>
              <a:t>header and trailer formats are </a:t>
            </a:r>
            <a:r>
              <a:rPr lang="en-US" altLang="zh-TW" baseline="0" dirty="0" smtClean="0"/>
              <a:t>specific using control words.</a:t>
            </a:r>
            <a:endParaRPr lang="en-US" altLang="zh-TW" baseline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74CDE-16E5-41AC-AFCC-014956029766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22520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74CDE-16E5-41AC-AFCC-014956029766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215528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dirty="0" smtClean="0">
                <a:solidFill>
                  <a:srgbClr val="FF0000"/>
                </a:solidFill>
              </a:rPr>
              <a:t>Motivation!!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baseline="0" dirty="0" smtClean="0"/>
              <a:t>The </a:t>
            </a:r>
            <a:r>
              <a:rPr lang="en-US" altLang="zh-TW" baseline="0" dirty="0" smtClean="0"/>
              <a:t>model is black box, which excludes many IO pads for convenience but it is very real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baseline="0" dirty="0" smtClean="0"/>
              <a:t>Custom inject digital TOT to desired pixels (in parallel!)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baseline="0" dirty="0" smtClean="0"/>
              <a:t>Correct </a:t>
            </a:r>
            <a:r>
              <a:rPr lang="en-US" altLang="zh-TW" baseline="0" dirty="0" smtClean="0"/>
              <a:t>S-Link data, error handling functionality, </a:t>
            </a:r>
            <a:r>
              <a:rPr lang="en-US" altLang="zh-TW" baseline="0" dirty="0" err="1" smtClean="0"/>
              <a:t>etc</a:t>
            </a:r>
            <a:endParaRPr lang="en-US" altLang="zh-TW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zh-TW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74CDE-16E5-41AC-AFCC-014956029766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98025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smtClean="0"/>
              <a:t>Click to edit Master subtitle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51111-A4DE-4E68-9F87-76D6F44522A7}" type="datetimeFigureOut">
              <a:rPr lang="zh-TW" altLang="en-US" smtClean="0"/>
              <a:t>2014/6/5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1BC48-1FDA-4B58-A236-353AF2895C0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81567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51111-A4DE-4E68-9F87-76D6F44522A7}" type="datetimeFigureOut">
              <a:rPr lang="zh-TW" altLang="en-US" smtClean="0"/>
              <a:t>2014/6/5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1BC48-1FDA-4B58-A236-353AF2895C0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00738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51111-A4DE-4E68-9F87-76D6F44522A7}" type="datetimeFigureOut">
              <a:rPr lang="zh-TW" altLang="en-US" smtClean="0"/>
              <a:t>2014/6/5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1BC48-1FDA-4B58-A236-353AF2895C0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1187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51111-A4DE-4E68-9F87-76D6F44522A7}" type="datetimeFigureOut">
              <a:rPr lang="zh-TW" altLang="en-US" smtClean="0"/>
              <a:t>2014/6/5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1BC48-1FDA-4B58-A236-353AF2895C0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1508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51111-A4DE-4E68-9F87-76D6F44522A7}" type="datetimeFigureOut">
              <a:rPr lang="zh-TW" altLang="en-US" smtClean="0"/>
              <a:t>2014/6/5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1BC48-1FDA-4B58-A236-353AF2895C0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6887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51111-A4DE-4E68-9F87-76D6F44522A7}" type="datetimeFigureOut">
              <a:rPr lang="zh-TW" altLang="en-US" smtClean="0"/>
              <a:t>2014/6/5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1BC48-1FDA-4B58-A236-353AF2895C0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8403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51111-A4DE-4E68-9F87-76D6F44522A7}" type="datetimeFigureOut">
              <a:rPr lang="zh-TW" altLang="en-US" smtClean="0"/>
              <a:t>2014/6/5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1BC48-1FDA-4B58-A236-353AF2895C0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83779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51111-A4DE-4E68-9F87-76D6F44522A7}" type="datetimeFigureOut">
              <a:rPr lang="zh-TW" altLang="en-US" smtClean="0"/>
              <a:t>2014/6/5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1BC48-1FDA-4B58-A236-353AF2895C0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6831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51111-A4DE-4E68-9F87-76D6F44522A7}" type="datetimeFigureOut">
              <a:rPr lang="zh-TW" altLang="en-US" smtClean="0"/>
              <a:t>2014/6/5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1BC48-1FDA-4B58-A236-353AF2895C0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41237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51111-A4DE-4E68-9F87-76D6F44522A7}" type="datetimeFigureOut">
              <a:rPr lang="zh-TW" altLang="en-US" smtClean="0"/>
              <a:t>2014/6/5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1BC48-1FDA-4B58-A236-353AF2895C0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735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51111-A4DE-4E68-9F87-76D6F44522A7}" type="datetimeFigureOut">
              <a:rPr lang="zh-TW" altLang="en-US" smtClean="0"/>
              <a:t>2014/6/5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1BC48-1FDA-4B58-A236-353AF2895C0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04545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51111-A4DE-4E68-9F87-76D6F44522A7}" type="datetimeFigureOut">
              <a:rPr lang="zh-TW" altLang="en-US" smtClean="0"/>
              <a:t>2014/6/5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1BC48-1FDA-4B58-A236-353AF2895C0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14458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11" Type="http://schemas.openxmlformats.org/officeDocument/2006/relationships/image" Target="../media/image20.gif"/><Relationship Id="rId5" Type="http://schemas.openxmlformats.org/officeDocument/2006/relationships/image" Target="../media/image14.gif"/><Relationship Id="rId10" Type="http://schemas.openxmlformats.org/officeDocument/2006/relationships/image" Target="../media/image19.jpeg"/><Relationship Id="rId4" Type="http://schemas.openxmlformats.org/officeDocument/2006/relationships/image" Target="../media/image13.gif"/><Relationship Id="rId9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590" t="4122" r="11652" b="22902"/>
          <a:stretch/>
        </p:blipFill>
        <p:spPr bwMode="auto">
          <a:xfrm>
            <a:off x="0" y="-1"/>
            <a:ext cx="9144000" cy="6857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33414"/>
            <a:ext cx="7772400" cy="1827634"/>
          </a:xfrm>
        </p:spPr>
        <p:txBody>
          <a:bodyPr>
            <a:noAutofit/>
          </a:bodyPr>
          <a:lstStyle/>
          <a:p>
            <a:pPr algn="l"/>
            <a:r>
              <a:rPr lang="en-US" altLang="zh-TW" b="1" dirty="0" smtClean="0"/>
              <a:t>Firmware development and testing of the ATLAS IBL Readout Driver card</a:t>
            </a:r>
            <a:endParaRPr lang="zh-TW" alt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1880" y="4869160"/>
            <a:ext cx="5360580" cy="109099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altLang="zh-TW" sz="2400" b="1" dirty="0" smtClean="0">
                <a:solidFill>
                  <a:schemeClr val="tx1"/>
                </a:solidFill>
              </a:rPr>
              <a:t>Shaw-Pin Chen, University of Washington</a:t>
            </a:r>
          </a:p>
          <a:p>
            <a:pPr algn="l"/>
            <a:r>
              <a:rPr lang="en-US" altLang="zh-TW" sz="2400" dirty="0" smtClean="0">
                <a:solidFill>
                  <a:schemeClr val="tx1"/>
                </a:solidFill>
              </a:rPr>
              <a:t>on behalf of the ATLAS IBL DAQ group</a:t>
            </a:r>
          </a:p>
          <a:p>
            <a:pPr algn="l"/>
            <a:r>
              <a:rPr lang="en-US" altLang="zh-TW" sz="2400" i="1" dirty="0" smtClean="0">
                <a:solidFill>
                  <a:schemeClr val="tx1"/>
                </a:solidFill>
              </a:rPr>
              <a:t>TIPP2014, Amsterdam, 2</a:t>
            </a:r>
            <a:r>
              <a:rPr lang="en-US" altLang="zh-TW" sz="2400" i="1" baseline="30000" dirty="0" smtClean="0">
                <a:solidFill>
                  <a:schemeClr val="tx1"/>
                </a:solidFill>
              </a:rPr>
              <a:t>nd</a:t>
            </a:r>
            <a:r>
              <a:rPr lang="en-US" altLang="zh-TW" sz="2400" i="1" dirty="0" smtClean="0">
                <a:solidFill>
                  <a:schemeClr val="tx1"/>
                </a:solidFill>
              </a:rPr>
              <a:t>-6</a:t>
            </a:r>
            <a:r>
              <a:rPr lang="en-US" altLang="zh-TW" sz="2400" i="1" baseline="30000" dirty="0" smtClean="0">
                <a:solidFill>
                  <a:schemeClr val="tx1"/>
                </a:solidFill>
              </a:rPr>
              <a:t>th</a:t>
            </a:r>
            <a:r>
              <a:rPr lang="en-US" altLang="zh-TW" sz="2400" i="1" dirty="0" smtClean="0">
                <a:solidFill>
                  <a:schemeClr val="tx1"/>
                </a:solidFill>
              </a:rPr>
              <a:t> of June 2014</a:t>
            </a:r>
            <a:endParaRPr lang="zh-TW" altLang="en-US" sz="2400" i="1" dirty="0">
              <a:solidFill>
                <a:schemeClr val="tx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0" y="6550220"/>
            <a:ext cx="9144000" cy="307780"/>
            <a:chOff x="0" y="6550220"/>
            <a:chExt cx="9144000" cy="307780"/>
          </a:xfrm>
        </p:grpSpPr>
        <p:sp>
          <p:nvSpPr>
            <p:cNvPr id="16" name="TextBox 15"/>
            <p:cNvSpPr txBox="1"/>
            <p:nvPr/>
          </p:nvSpPr>
          <p:spPr>
            <a:xfrm>
              <a:off x="0" y="6550223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i="1" dirty="0" smtClean="0"/>
                <a:t>TIPP2014, Amsterdam</a:t>
              </a:r>
              <a:endParaRPr lang="zh-TW" altLang="en-US" sz="1400" i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956376" y="6550221"/>
              <a:ext cx="1187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400" dirty="0" smtClean="0"/>
                <a:t>Page 1 of </a:t>
              </a:r>
              <a:r>
                <a:rPr lang="en-US" altLang="zh-TW" sz="1400" dirty="0" smtClean="0"/>
                <a:t>22</a:t>
              </a:r>
              <a:endParaRPr lang="en-US" altLang="zh-TW" sz="1400" dirty="0" smtClean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817661" y="6550220"/>
              <a:ext cx="3520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/>
                <a:t>Shaw-Pin Chen, University of Washington  </a:t>
              </a:r>
              <a:endParaRPr lang="zh-TW" altLang="en-US" sz="1400" i="1" dirty="0"/>
            </a:p>
          </p:txBody>
        </p:sp>
      </p:grpSp>
      <p:pic>
        <p:nvPicPr>
          <p:cNvPr id="2050" name="Picture 2" descr="http://depts.washington.edu/hfsm/Pictures/sea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00" y="4077072"/>
            <a:ext cx="2218031" cy="2218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30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429"/>
            <a:ext cx="9144000" cy="1268331"/>
          </a:xfrm>
        </p:spPr>
        <p:txBody>
          <a:bodyPr>
            <a:noAutofit/>
          </a:bodyPr>
          <a:lstStyle/>
          <a:p>
            <a:pPr algn="l"/>
            <a: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Data path simulation with realistic </a:t>
            </a:r>
            <a:b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FE-I4 Model</a:t>
            </a:r>
            <a:endParaRPr lang="zh-TW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85192" y="4869160"/>
            <a:ext cx="8003232" cy="151216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8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HDL model from the FE-I4 developers</a:t>
            </a: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8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Service records and allows hits injection</a:t>
            </a: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8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Accelerated ROD data path firmware development and greatly reduced debugging time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0" y="6550220"/>
            <a:ext cx="9144000" cy="307780"/>
            <a:chOff x="0" y="6550220"/>
            <a:chExt cx="9144000" cy="307780"/>
          </a:xfrm>
        </p:grpSpPr>
        <p:sp>
          <p:nvSpPr>
            <p:cNvPr id="11" name="TextBox 10"/>
            <p:cNvSpPr txBox="1"/>
            <p:nvPr/>
          </p:nvSpPr>
          <p:spPr>
            <a:xfrm>
              <a:off x="0" y="6550223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i="1" dirty="0" smtClean="0"/>
                <a:t>TIPP2014, Amsterdam</a:t>
              </a:r>
              <a:endParaRPr lang="zh-TW" altLang="en-US" sz="1400" i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56376" y="6550221"/>
              <a:ext cx="1187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400" dirty="0" smtClean="0"/>
                <a:t>Page 10 of </a:t>
              </a:r>
              <a:r>
                <a:rPr lang="en-US" altLang="zh-TW" sz="1400" dirty="0" smtClean="0"/>
                <a:t>22</a:t>
              </a:r>
              <a:endParaRPr lang="en-US" altLang="zh-TW" sz="1400" dirty="0" smtClean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17661" y="6550220"/>
              <a:ext cx="3520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/>
                <a:t>Shaw-Pin Chen, University of Washington  </a:t>
              </a:r>
              <a:endParaRPr lang="zh-TW" altLang="en-US" sz="1400" i="1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07504" y="1412775"/>
            <a:ext cx="8928992" cy="3096345"/>
            <a:chOff x="251520" y="980728"/>
            <a:chExt cx="8928992" cy="3096345"/>
          </a:xfrm>
        </p:grpSpPr>
        <p:sp>
          <p:nvSpPr>
            <p:cNvPr id="14" name="Cube 13"/>
            <p:cNvSpPr/>
            <p:nvPr/>
          </p:nvSpPr>
          <p:spPr>
            <a:xfrm>
              <a:off x="618649" y="1196752"/>
              <a:ext cx="1062033" cy="779397"/>
            </a:xfrm>
            <a:prstGeom prst="cube">
              <a:avLst>
                <a:gd name="adj" fmla="val 6159"/>
              </a:avLst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“realistic” FE-I4B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063832" y="1304396"/>
              <a:ext cx="1260088" cy="512957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</a:t>
              </a:r>
              <a:r>
                <a:rPr lang="en-US" sz="1600" dirty="0" smtClean="0">
                  <a:solidFill>
                    <a:schemeClr val="tx1"/>
                  </a:solidFill>
                </a:rPr>
                <a:t>dr_8b10b_decode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755219" y="1321123"/>
              <a:ext cx="1687551" cy="1081670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167812" y="1712761"/>
              <a:ext cx="862363" cy="52677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r</a:t>
              </a:r>
              <a:r>
                <a:rPr lang="en-US" sz="1600" dirty="0" smtClean="0">
                  <a:solidFill>
                    <a:schemeClr val="tx1"/>
                  </a:solidFill>
                </a:rPr>
                <a:t>x_fifo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788791" y="1343429"/>
              <a:ext cx="1653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Mux_BOC2ROD</a:t>
              </a:r>
              <a:endParaRPr lang="en-US" dirty="0"/>
            </a:p>
          </p:txBody>
        </p:sp>
        <p:cxnSp>
          <p:nvCxnSpPr>
            <p:cNvPr id="20" name="Straight Arrow Connector 19"/>
            <p:cNvCxnSpPr>
              <a:stCxn id="14" idx="5"/>
              <a:endCxn id="16" idx="1"/>
            </p:cNvCxnSpPr>
            <p:nvPr/>
          </p:nvCxnSpPr>
          <p:spPr>
            <a:xfrm flipV="1">
              <a:off x="1680682" y="1560875"/>
              <a:ext cx="383150" cy="1574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3323920" y="1425979"/>
              <a:ext cx="431299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3515133" y="1665951"/>
              <a:ext cx="240085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3515133" y="1882646"/>
              <a:ext cx="240085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3515133" y="2111245"/>
              <a:ext cx="240085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3515133" y="1425979"/>
              <a:ext cx="0" cy="68148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5969320" y="1321123"/>
              <a:ext cx="1971116" cy="2755950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70255" y="1376208"/>
              <a:ext cx="1138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ROD Slave</a:t>
              </a:r>
              <a:endParaRPr lang="en-US" dirty="0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7940435" y="2132856"/>
              <a:ext cx="437744" cy="767746"/>
              <a:chOff x="7524328" y="2260564"/>
              <a:chExt cx="875488" cy="767746"/>
            </a:xfrm>
          </p:grpSpPr>
          <p:cxnSp>
            <p:nvCxnSpPr>
              <p:cNvPr id="47" name="Straight Arrow Connector 46"/>
              <p:cNvCxnSpPr/>
              <p:nvPr/>
            </p:nvCxnSpPr>
            <p:spPr>
              <a:xfrm>
                <a:off x="7524328" y="2260564"/>
                <a:ext cx="875488" cy="0"/>
              </a:xfrm>
              <a:prstGeom prst="straightConnector1">
                <a:avLst/>
              </a:prstGeom>
              <a:ln w="254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>
                <a:off x="7524328" y="3028310"/>
                <a:ext cx="875488" cy="0"/>
              </a:xfrm>
              <a:prstGeom prst="straightConnector1">
                <a:avLst/>
              </a:prstGeom>
              <a:ln w="254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TextBox 28"/>
            <p:cNvSpPr txBox="1"/>
            <p:nvPr/>
          </p:nvSpPr>
          <p:spPr>
            <a:xfrm>
              <a:off x="8325791" y="1937379"/>
              <a:ext cx="8547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S-Link0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325790" y="2699628"/>
              <a:ext cx="8547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S-Link1</a:t>
              </a:r>
              <a:endParaRPr lang="en-US" dirty="0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5442770" y="1519482"/>
              <a:ext cx="526550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5729234" y="2116648"/>
              <a:ext cx="240085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5729234" y="2681009"/>
              <a:ext cx="240085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5729234" y="3242985"/>
              <a:ext cx="240085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5729234" y="1519482"/>
              <a:ext cx="0" cy="172350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Up Arrow 35"/>
            <p:cNvSpPr/>
            <p:nvPr/>
          </p:nvSpPr>
          <p:spPr>
            <a:xfrm>
              <a:off x="1060177" y="1978544"/>
              <a:ext cx="178976" cy="431460"/>
            </a:xfrm>
            <a:prstGeom prst="upArrow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136854" y="1882646"/>
              <a:ext cx="1604934" cy="52677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Half_Slave0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140235" y="2617301"/>
              <a:ext cx="1604934" cy="52677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Half_Slave1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140235" y="3334271"/>
              <a:ext cx="1604934" cy="52677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register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577508" y="3483671"/>
              <a:ext cx="970156" cy="59340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FEI4 pack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1735391" y="3483671"/>
              <a:ext cx="1396449" cy="59340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ROD Slave pack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2" name="Up Arrow 41"/>
            <p:cNvSpPr/>
            <p:nvPr/>
          </p:nvSpPr>
          <p:spPr>
            <a:xfrm rot="5400000">
              <a:off x="5311687" y="3137578"/>
              <a:ext cx="185154" cy="1081449"/>
            </a:xfrm>
            <a:prstGeom prst="upArrow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51520" y="2348880"/>
              <a:ext cx="168321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configuration,</a:t>
              </a:r>
            </a:p>
            <a:p>
              <a:pPr algn="ctr"/>
              <a:r>
                <a:rPr lang="en-US" dirty="0" smtClean="0"/>
                <a:t>triggers, </a:t>
              </a:r>
            </a:p>
            <a:p>
              <a:pPr algn="ctr"/>
              <a:r>
                <a:rPr lang="en-US" dirty="0" smtClean="0"/>
                <a:t>charge injection</a:t>
              </a:r>
              <a:endParaRPr lang="en-US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483201" y="3367152"/>
              <a:ext cx="136922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Event ID, </a:t>
              </a:r>
            </a:p>
            <a:p>
              <a:pPr algn="ctr"/>
              <a:r>
                <a:rPr lang="en-US" dirty="0" smtClean="0"/>
                <a:t>register R/W</a:t>
              </a:r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872257" y="980728"/>
              <a:ext cx="3707855" cy="186291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922220" y="2483604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Simplified BOC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9345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550220"/>
            <a:ext cx="9144000" cy="307780"/>
            <a:chOff x="0" y="6550220"/>
            <a:chExt cx="9144000" cy="307780"/>
          </a:xfrm>
        </p:grpSpPr>
        <p:sp>
          <p:nvSpPr>
            <p:cNvPr id="5" name="TextBox 4"/>
            <p:cNvSpPr txBox="1"/>
            <p:nvPr/>
          </p:nvSpPr>
          <p:spPr>
            <a:xfrm>
              <a:off x="0" y="6550223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i="1" dirty="0" smtClean="0"/>
                <a:t>TIPP2014, Amsterdam</a:t>
              </a:r>
              <a:endParaRPr lang="zh-TW" altLang="en-US" sz="1400" i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956376" y="6550221"/>
              <a:ext cx="1187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400" dirty="0" smtClean="0"/>
                <a:t>Page 11 of </a:t>
              </a:r>
              <a:r>
                <a:rPr lang="en-US" altLang="zh-TW" sz="1400" dirty="0" smtClean="0"/>
                <a:t>22</a:t>
              </a:r>
              <a:endParaRPr lang="en-US" altLang="zh-TW" sz="1400" dirty="0" smtClean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17661" y="6550220"/>
              <a:ext cx="3520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/>
                <a:t>Shaw-Pin Chen, University of Washington  </a:t>
              </a:r>
              <a:endParaRPr lang="zh-TW" altLang="en-US" sz="1400" i="1" dirty="0"/>
            </a:p>
          </p:txBody>
        </p:sp>
      </p:grpSp>
      <p:sp>
        <p:nvSpPr>
          <p:cNvPr id="8" name="Title 4"/>
          <p:cNvSpPr txBox="1">
            <a:spLocks/>
          </p:cNvSpPr>
          <p:nvPr/>
        </p:nvSpPr>
        <p:spPr>
          <a:xfrm>
            <a:off x="0" y="0"/>
            <a:ext cx="8676456" cy="8665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Simulation </a:t>
            </a:r>
            <a: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zh-TW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386031" y="1052736"/>
            <a:ext cx="8722473" cy="4968551"/>
            <a:chOff x="386031" y="1052736"/>
            <a:chExt cx="8722473" cy="4968551"/>
          </a:xfrm>
        </p:grpSpPr>
        <p:grpSp>
          <p:nvGrpSpPr>
            <p:cNvPr id="10" name="Group 9"/>
            <p:cNvGrpSpPr/>
            <p:nvPr/>
          </p:nvGrpSpPr>
          <p:grpSpPr>
            <a:xfrm>
              <a:off x="386031" y="1052736"/>
              <a:ext cx="7697417" cy="1591796"/>
              <a:chOff x="1577975" y="257175"/>
              <a:chExt cx="2847004" cy="555274"/>
            </a:xfrm>
          </p:grpSpPr>
          <p:pic>
            <p:nvPicPr>
              <p:cNvPr id="11" name="Picture 6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739" t="2469" r="29830" b="71038"/>
              <a:stretch/>
            </p:blipFill>
            <p:spPr bwMode="auto">
              <a:xfrm>
                <a:off x="2203778" y="259833"/>
                <a:ext cx="2221201" cy="5526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6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21" t="2469" r="87040" b="71038"/>
              <a:stretch/>
            </p:blipFill>
            <p:spPr bwMode="auto">
              <a:xfrm>
                <a:off x="1577975" y="257175"/>
                <a:ext cx="613483" cy="5526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3" name="Group 12"/>
            <p:cNvGrpSpPr/>
            <p:nvPr/>
          </p:nvGrpSpPr>
          <p:grpSpPr>
            <a:xfrm>
              <a:off x="386031" y="3652186"/>
              <a:ext cx="6562396" cy="2369101"/>
              <a:chOff x="167556" y="1975453"/>
              <a:chExt cx="3946409" cy="1598335"/>
            </a:xfrm>
          </p:grpSpPr>
          <p:pic>
            <p:nvPicPr>
              <p:cNvPr id="14" name="Picture 8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16" t="28357" r="88625" b="34644"/>
              <a:stretch/>
            </p:blipFill>
            <p:spPr bwMode="auto">
              <a:xfrm>
                <a:off x="167556" y="1975453"/>
                <a:ext cx="1052927" cy="15983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8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711" t="28356" r="52319" b="34645"/>
              <a:stretch/>
            </p:blipFill>
            <p:spPr bwMode="auto">
              <a:xfrm>
                <a:off x="1220483" y="1975454"/>
                <a:ext cx="2893482" cy="15983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6" name="TextBox 15"/>
            <p:cNvSpPr txBox="1"/>
            <p:nvPr/>
          </p:nvSpPr>
          <p:spPr>
            <a:xfrm>
              <a:off x="2044699" y="2757758"/>
              <a:ext cx="25950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000" dirty="0" smtClean="0"/>
                <a:t>FE-I4 model configured</a:t>
              </a:r>
              <a:endParaRPr lang="zh-TW" altLang="en-US" sz="20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320112" y="2884874"/>
              <a:ext cx="27883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000" dirty="0" smtClean="0"/>
                <a:t>Output with injected hits</a:t>
              </a:r>
              <a:endParaRPr lang="zh-TW" altLang="en-US" sz="20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203848" y="3157868"/>
              <a:ext cx="29974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000" dirty="0" smtClean="0"/>
                <a:t>Decoded 8b/10b idle signal</a:t>
              </a:r>
              <a:endParaRPr lang="zh-TW" altLang="en-US" sz="2000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4228129" y="2092588"/>
              <a:ext cx="852599" cy="704112"/>
            </a:xfrm>
            <a:prstGeom prst="straightConnector1">
              <a:avLst/>
            </a:prstGeom>
            <a:ln w="254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5514632" y="2532818"/>
              <a:ext cx="281504" cy="704112"/>
            </a:xfrm>
            <a:prstGeom prst="straightConnector1">
              <a:avLst/>
            </a:prstGeom>
            <a:ln w="254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 flipV="1">
              <a:off x="6804248" y="2595012"/>
              <a:ext cx="144179" cy="362801"/>
            </a:xfrm>
            <a:prstGeom prst="straightConnector1">
              <a:avLst/>
            </a:prstGeom>
            <a:ln w="254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H="1">
              <a:off x="6972463" y="4442318"/>
              <a:ext cx="405162" cy="1"/>
            </a:xfrm>
            <a:prstGeom prst="straightConnector1">
              <a:avLst/>
            </a:prstGeom>
            <a:ln w="254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7377625" y="4049884"/>
              <a:ext cx="157357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000" dirty="0" smtClean="0"/>
                <a:t>S-Link data </a:t>
              </a:r>
            </a:p>
            <a:p>
              <a:r>
                <a:rPr lang="en-US" altLang="zh-TW" sz="2000" dirty="0" smtClean="0"/>
                <a:t>to the Router</a:t>
              </a:r>
              <a:endParaRPr lang="zh-TW" altLang="en-US" sz="2000" dirty="0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H="1">
              <a:off x="6996788" y="5373216"/>
              <a:ext cx="405162" cy="1"/>
            </a:xfrm>
            <a:prstGeom prst="straightConnector1">
              <a:avLst/>
            </a:prstGeom>
            <a:ln w="254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7396501" y="4957261"/>
              <a:ext cx="167763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000" dirty="0" smtClean="0"/>
                <a:t>Extracted hit</a:t>
              </a:r>
            </a:p>
            <a:p>
              <a:r>
                <a:rPr lang="en-US" altLang="zh-TW" sz="2000" dirty="0" smtClean="0"/>
                <a:t>Info for the</a:t>
              </a:r>
              <a:br>
                <a:rPr lang="en-US" altLang="zh-TW" sz="2000" dirty="0" smtClean="0"/>
              </a:br>
              <a:r>
                <a:rPr lang="en-US" altLang="zh-TW" sz="2000" dirty="0" smtClean="0"/>
                <a:t>Histogrammer</a:t>
              </a:r>
              <a:endParaRPr lang="zh-TW" alt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7809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550220"/>
            <a:ext cx="9144000" cy="307780"/>
            <a:chOff x="0" y="6550220"/>
            <a:chExt cx="9144000" cy="307780"/>
          </a:xfrm>
        </p:grpSpPr>
        <p:sp>
          <p:nvSpPr>
            <p:cNvPr id="5" name="TextBox 4"/>
            <p:cNvSpPr txBox="1"/>
            <p:nvPr/>
          </p:nvSpPr>
          <p:spPr>
            <a:xfrm>
              <a:off x="0" y="6550223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i="1" dirty="0" smtClean="0"/>
                <a:t>TIPP2014, Amsterdam</a:t>
              </a:r>
              <a:endParaRPr lang="zh-TW" altLang="en-US" sz="1400" i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956376" y="6550221"/>
              <a:ext cx="1187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400" dirty="0" smtClean="0"/>
                <a:t>Page </a:t>
              </a:r>
              <a:r>
                <a:rPr lang="en-US" altLang="zh-TW" sz="1400" dirty="0" smtClean="0"/>
                <a:t>12 </a:t>
              </a:r>
              <a:r>
                <a:rPr lang="en-US" altLang="zh-TW" sz="1400" dirty="0" smtClean="0"/>
                <a:t>of </a:t>
              </a:r>
              <a:r>
                <a:rPr lang="en-US" altLang="zh-TW" sz="1400" dirty="0" smtClean="0"/>
                <a:t>22</a:t>
              </a:r>
              <a:endParaRPr lang="en-US" altLang="zh-TW" sz="1400" dirty="0" smtClean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17661" y="6550220"/>
              <a:ext cx="3520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/>
                <a:t>Shaw-Pin Chen, University of Washington  </a:t>
              </a:r>
              <a:endParaRPr lang="zh-TW" altLang="en-US" sz="1400" i="1" dirty="0"/>
            </a:p>
          </p:txBody>
        </p:sp>
      </p:grpSp>
      <p:sp>
        <p:nvSpPr>
          <p:cNvPr id="8" name="Title 4"/>
          <p:cNvSpPr txBox="1">
            <a:spLocks/>
          </p:cNvSpPr>
          <p:nvPr/>
        </p:nvSpPr>
        <p:spPr>
          <a:xfrm>
            <a:off x="0" y="0"/>
            <a:ext cx="8676456" cy="8665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Simulation </a:t>
            </a:r>
            <a: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Results cont. </a:t>
            </a:r>
            <a:endParaRPr lang="zh-TW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18157" y="1268760"/>
            <a:ext cx="8719016" cy="1170434"/>
            <a:chOff x="2101215" y="2771775"/>
            <a:chExt cx="9450705" cy="1314450"/>
          </a:xfrm>
        </p:grpSpPr>
        <p:pic>
          <p:nvPicPr>
            <p:cNvPr id="1026" name="Picture 2" descr="C:\Users\user\Desktop\CERN\CERN Documents\My Documentation\draft 2 waveforms\4 hits inject and different trigger modes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342" r="1598"/>
            <a:stretch/>
          </p:blipFill>
          <p:spPr bwMode="auto">
            <a:xfrm>
              <a:off x="3611880" y="2771775"/>
              <a:ext cx="7940040" cy="1314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 descr="C:\Users\user\Desktop\CERN\CERN Documents\My Documentation\draft 2 waveforms\4 hits inject and different trigger modes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9524"/>
            <a:stretch/>
          </p:blipFill>
          <p:spPr bwMode="auto">
            <a:xfrm>
              <a:off x="2101215" y="2771775"/>
              <a:ext cx="1510665" cy="1314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27" name="Picture 3" descr="C:\Users\user\Desktop\CERN\CERN Documents\My Documentation\draft 2 waveforms\16 Series Injectio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57" y="4077072"/>
            <a:ext cx="8719016" cy="234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3523083" y="2644262"/>
            <a:ext cx="18179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/>
              <a:t>e</a:t>
            </a:r>
            <a:r>
              <a:rPr lang="en-US" altLang="zh-TW" sz="1600" dirty="0" smtClean="0"/>
              <a:t>vent counter reset</a:t>
            </a:r>
            <a:endParaRPr lang="zh-TW" altLang="en-US" sz="1600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4372952" y="1537585"/>
            <a:ext cx="140752" cy="1162451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Brace 19"/>
          <p:cNvSpPr/>
          <p:nvPr/>
        </p:nvSpPr>
        <p:spPr>
          <a:xfrm rot="5400000">
            <a:off x="2305978" y="1822548"/>
            <a:ext cx="416350" cy="1754979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3" name="Right Brace 32"/>
          <p:cNvSpPr/>
          <p:nvPr/>
        </p:nvSpPr>
        <p:spPr>
          <a:xfrm rot="5400000">
            <a:off x="6332542" y="1500403"/>
            <a:ext cx="416350" cy="2399271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7628519" y="2697410"/>
            <a:ext cx="14673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/>
              <a:t>e</a:t>
            </a:r>
            <a:r>
              <a:rPr lang="en-US" altLang="zh-TW" sz="1600" dirty="0" smtClean="0"/>
              <a:t>xternal trigger</a:t>
            </a:r>
            <a:endParaRPr lang="zh-TW" altLang="en-US" sz="1600" dirty="0"/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8392477" y="1412776"/>
            <a:ext cx="141489" cy="1267722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971600" y="2908214"/>
            <a:ext cx="2924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/>
              <a:t>TOT injections and self-triggering</a:t>
            </a:r>
            <a:endParaRPr lang="zh-TW" altLang="en-US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5148064" y="2908214"/>
            <a:ext cx="28261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/>
              <a:t>L1A triggers through serial cmd </a:t>
            </a:r>
            <a:endParaRPr lang="zh-TW" altLang="en-US" sz="1600" dirty="0"/>
          </a:p>
        </p:txBody>
      </p:sp>
      <p:sp>
        <p:nvSpPr>
          <p:cNvPr id="43" name="Down Arrow 42"/>
          <p:cNvSpPr/>
          <p:nvPr/>
        </p:nvSpPr>
        <p:spPr>
          <a:xfrm>
            <a:off x="2411760" y="3256288"/>
            <a:ext cx="266061" cy="6862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608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-1" y="0"/>
            <a:ext cx="7740353" cy="866527"/>
          </a:xfrm>
        </p:spPr>
        <p:txBody>
          <a:bodyPr>
            <a:noAutofit/>
          </a:bodyPr>
          <a:lstStyle/>
          <a:p>
            <a:pPr algn="l"/>
            <a: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Hardware Readout Chain Tests</a:t>
            </a:r>
            <a:endParaRPr lang="zh-TW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23528" y="980728"/>
            <a:ext cx="8496944" cy="55694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TIM – ROD – BOC – S-Link – ROBIN</a:t>
            </a: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Two sources of data are used:</a:t>
            </a:r>
          </a:p>
          <a:p>
            <a:pPr marL="914400" lvl="1" indent="-4572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ROD slave-generated readout link test data to ROS</a:t>
            </a:r>
            <a:endParaRPr lang="en-US" altLang="zh-TW" sz="2400" dirty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marL="914400" lvl="1" indent="-4572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Triggers to all 32 FE emulators on each BOC, process event on ROD, and send to ROS</a:t>
            </a: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ROD can process all FE data at trigger rate of 200 KHz</a:t>
            </a:r>
          </a:p>
          <a:p>
            <a:pPr marL="914400" lvl="1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No data corruption at ROS</a:t>
            </a:r>
          </a:p>
          <a:p>
            <a:pPr marL="914400" lvl="1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ROBIN buffer becomes full quickly</a:t>
            </a:r>
          </a:p>
          <a:p>
            <a:pPr marL="914400" lvl="1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IBL expect to run at 100 kHz</a:t>
            </a: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Successfully triggered 16 million emulated events at 50 kHz without data corruption at ROS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0" y="6550220"/>
            <a:ext cx="9144000" cy="307780"/>
            <a:chOff x="0" y="6550220"/>
            <a:chExt cx="9144000" cy="307780"/>
          </a:xfrm>
        </p:grpSpPr>
        <p:sp>
          <p:nvSpPr>
            <p:cNvPr id="11" name="TextBox 10"/>
            <p:cNvSpPr txBox="1"/>
            <p:nvPr/>
          </p:nvSpPr>
          <p:spPr>
            <a:xfrm>
              <a:off x="0" y="6550223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i="1" dirty="0" smtClean="0"/>
                <a:t>TIPP2014, Amsterdam</a:t>
              </a:r>
              <a:endParaRPr lang="zh-TW" altLang="en-US" sz="1400" i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56376" y="6550221"/>
              <a:ext cx="1187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400" dirty="0" smtClean="0"/>
                <a:t>Page </a:t>
              </a:r>
              <a:r>
                <a:rPr lang="en-US" altLang="zh-TW" sz="1400" dirty="0" smtClean="0"/>
                <a:t>13 </a:t>
              </a:r>
              <a:r>
                <a:rPr lang="en-US" altLang="zh-TW" sz="1400" dirty="0" smtClean="0"/>
                <a:t>of </a:t>
              </a:r>
              <a:r>
                <a:rPr lang="en-US" altLang="zh-TW" sz="1400" dirty="0" smtClean="0"/>
                <a:t>22</a:t>
              </a:r>
              <a:endParaRPr lang="en-US" altLang="zh-TW" sz="1400" dirty="0" smtClean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17661" y="6550220"/>
              <a:ext cx="3520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/>
                <a:t>Shaw-Pin Chen, University of Washington  </a:t>
              </a:r>
              <a:endParaRPr lang="zh-TW" altLang="en-US" sz="1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09345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-1" y="429"/>
            <a:ext cx="6337669" cy="866527"/>
          </a:xfrm>
        </p:spPr>
        <p:txBody>
          <a:bodyPr>
            <a:normAutofit/>
          </a:bodyPr>
          <a:lstStyle/>
          <a:p>
            <a:pPr algn="l"/>
            <a: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Calibration Scan Results </a:t>
            </a:r>
            <a:endParaRPr lang="zh-TW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5" y="3653745"/>
            <a:ext cx="4286202" cy="2727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0" y="6550220"/>
            <a:ext cx="9144000" cy="307780"/>
            <a:chOff x="0" y="6550220"/>
            <a:chExt cx="9144000" cy="307780"/>
          </a:xfrm>
        </p:grpSpPr>
        <p:sp>
          <p:nvSpPr>
            <p:cNvPr id="21" name="TextBox 20"/>
            <p:cNvSpPr txBox="1"/>
            <p:nvPr/>
          </p:nvSpPr>
          <p:spPr>
            <a:xfrm>
              <a:off x="0" y="6550223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i="1" dirty="0" smtClean="0"/>
                <a:t>TIPP2014, Amsterdam</a:t>
              </a:r>
              <a:endParaRPr lang="zh-TW" altLang="en-US" sz="1400" i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956376" y="6550221"/>
              <a:ext cx="1187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400" dirty="0" smtClean="0"/>
                <a:t>Page </a:t>
              </a:r>
              <a:r>
                <a:rPr lang="en-US" altLang="zh-TW" sz="1400" dirty="0" smtClean="0"/>
                <a:t>14 </a:t>
              </a:r>
              <a:r>
                <a:rPr lang="en-US" altLang="zh-TW" sz="1400" dirty="0" smtClean="0"/>
                <a:t>of </a:t>
              </a:r>
              <a:r>
                <a:rPr lang="en-US" altLang="zh-TW" sz="1400" dirty="0" smtClean="0"/>
                <a:t>22</a:t>
              </a:r>
              <a:endParaRPr lang="en-US" altLang="zh-TW" sz="1400" dirty="0" smtClean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817661" y="6550220"/>
              <a:ext cx="3520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/>
                <a:t>Shaw-Pin Chen, University of Washington  </a:t>
              </a:r>
              <a:endParaRPr lang="zh-TW" altLang="en-US" sz="1400" i="1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303389" y="1829921"/>
            <a:ext cx="38365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400" b="1" dirty="0" smtClean="0"/>
              <a:t>Digital scan, 100 triggers,</a:t>
            </a:r>
            <a:br>
              <a:rPr lang="en-US" altLang="zh-TW" sz="2400" b="1" dirty="0" smtClean="0"/>
            </a:br>
            <a:r>
              <a:rPr lang="en-US" altLang="zh-TW" sz="2400" dirty="0" smtClean="0"/>
              <a:t>1/8 mask</a:t>
            </a:r>
            <a:endParaRPr lang="zh-TW" altLang="en-US" sz="2400" dirty="0"/>
          </a:p>
        </p:txBody>
      </p:sp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640" y="989832"/>
            <a:ext cx="4310818" cy="251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03389" y="4602037"/>
            <a:ext cx="39726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400" b="1" dirty="0" smtClean="0"/>
              <a:t>Analog scan, 100 triggers,</a:t>
            </a:r>
            <a:br>
              <a:rPr lang="en-US" altLang="zh-TW" sz="2400" b="1" dirty="0" smtClean="0"/>
            </a:br>
            <a:r>
              <a:rPr lang="en-US" altLang="zh-TW" sz="2400" dirty="0" smtClean="0"/>
              <a:t>8/8 mask</a:t>
            </a:r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09345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0"/>
            <a:ext cx="5128200" cy="866527"/>
          </a:xfrm>
        </p:spPr>
        <p:txBody>
          <a:bodyPr>
            <a:normAutofit/>
          </a:bodyPr>
          <a:lstStyle/>
          <a:p>
            <a:pPr algn="l"/>
            <a: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Summary</a:t>
            </a:r>
            <a:endParaRPr lang="zh-TW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23528" y="908720"/>
            <a:ext cx="8510966" cy="5832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New FPGA-based IBL RODs are commissioned for the IBL</a:t>
            </a: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Higher bandwidth and integration</a:t>
            </a: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Data taking and calibration functions in place</a:t>
            </a: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Realistic FE model used in data path firmware development</a:t>
            </a: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ROD data taking functionality verified via ROS test. </a:t>
            </a: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Near future developments:</a:t>
            </a:r>
          </a:p>
          <a:p>
            <a:pPr marL="914400" lvl="1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Develop built-in tests for IBL ROD firmware</a:t>
            </a:r>
          </a:p>
          <a:p>
            <a:pPr marL="914400" lvl="1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Integration of Pixel readout into IBL ROD</a:t>
            </a:r>
            <a:endParaRPr lang="en-US" altLang="zh-TW" sz="2400" dirty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0" y="6550220"/>
            <a:ext cx="9144000" cy="307780"/>
            <a:chOff x="0" y="6550220"/>
            <a:chExt cx="9144000" cy="307780"/>
          </a:xfrm>
        </p:grpSpPr>
        <p:sp>
          <p:nvSpPr>
            <p:cNvPr id="11" name="TextBox 10"/>
            <p:cNvSpPr txBox="1"/>
            <p:nvPr/>
          </p:nvSpPr>
          <p:spPr>
            <a:xfrm>
              <a:off x="0" y="6550223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i="1" dirty="0" smtClean="0"/>
                <a:t>TIPP2014, Amsterdam</a:t>
              </a:r>
              <a:endParaRPr lang="zh-TW" altLang="en-US" sz="1400" i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56376" y="6550221"/>
              <a:ext cx="1187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400" dirty="0" smtClean="0"/>
                <a:t>Page </a:t>
              </a:r>
              <a:r>
                <a:rPr lang="en-US" altLang="zh-TW" sz="1400" dirty="0" smtClean="0"/>
                <a:t>15 </a:t>
              </a:r>
              <a:r>
                <a:rPr lang="en-US" altLang="zh-TW" sz="1400" dirty="0" smtClean="0"/>
                <a:t>of </a:t>
              </a:r>
              <a:r>
                <a:rPr lang="en-US" altLang="zh-TW" sz="1400" dirty="0" smtClean="0"/>
                <a:t>22</a:t>
              </a:r>
              <a:endParaRPr lang="en-US" altLang="zh-TW" sz="1400" dirty="0" smtClean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17661" y="6550220"/>
              <a:ext cx="3520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/>
                <a:t>Shaw-Pin Chen, University of Washington  </a:t>
              </a:r>
              <a:endParaRPr lang="zh-TW" altLang="en-US" sz="1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09345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6550220"/>
            <a:ext cx="9144000" cy="307780"/>
            <a:chOff x="0" y="6550220"/>
            <a:chExt cx="9144000" cy="307780"/>
          </a:xfrm>
        </p:grpSpPr>
        <p:sp>
          <p:nvSpPr>
            <p:cNvPr id="11" name="TextBox 10"/>
            <p:cNvSpPr txBox="1"/>
            <p:nvPr/>
          </p:nvSpPr>
          <p:spPr>
            <a:xfrm>
              <a:off x="0" y="6550223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i="1" dirty="0" smtClean="0"/>
                <a:t>TIPP2014, Amsterdam</a:t>
              </a:r>
              <a:endParaRPr lang="zh-TW" altLang="en-US" sz="1400" i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56376" y="6550221"/>
              <a:ext cx="1187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400" dirty="0" smtClean="0"/>
                <a:t>Page </a:t>
              </a:r>
              <a:r>
                <a:rPr lang="en-US" altLang="zh-TW" sz="1400" dirty="0" smtClean="0"/>
                <a:t>16 </a:t>
              </a:r>
              <a:r>
                <a:rPr lang="en-US" altLang="zh-TW" sz="1400" dirty="0" smtClean="0"/>
                <a:t>of </a:t>
              </a:r>
              <a:r>
                <a:rPr lang="en-US" altLang="zh-TW" sz="1400" dirty="0" smtClean="0"/>
                <a:t>22</a:t>
              </a:r>
              <a:endParaRPr lang="en-US" altLang="zh-TW" sz="1400" dirty="0" smtClean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17661" y="6550220"/>
              <a:ext cx="3520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/>
                <a:t>Shaw-Pin Chen, University of Washington  </a:t>
              </a:r>
              <a:endParaRPr lang="zh-TW" altLang="en-US" sz="1400" i="1" dirty="0"/>
            </a:p>
          </p:txBody>
        </p:sp>
      </p:grpSp>
      <p:pic>
        <p:nvPicPr>
          <p:cNvPr id="1026" name="Picture 2" descr="http://www.komm-mach-mint.de/var/mint/storage/images/node_43/logos-partner-und-mint-projekte/bergische-universitaet-wuppertal-logo/76097-1-ger-DE/Bergische-Universitaet-Wuppertal-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29" y="5015902"/>
            <a:ext cx="3333630" cy="1155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cs.unibo.it/projects/anthill/images/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399" y="3662498"/>
            <a:ext cx="1535064" cy="153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personalpages.to.infn.it/~zanini/Infn_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674" y="1185152"/>
            <a:ext cx="2098514" cy="1545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eso.org/public/archives/logos/screen/cer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485" y="1349929"/>
            <a:ext cx="1411675" cy="1380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069" y="3767206"/>
            <a:ext cx="203835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 descr="https://cso.lbl.gov/assets/docs/downloads/LBNL_Full_Logo_Final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773547"/>
            <a:ext cx="1538634" cy="1312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665" y="5445224"/>
            <a:ext cx="4109268" cy="786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 descr="http://atlas.ch/atlas_photos/selected-photos/logos/ATLAS_White_480x720_0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48" y="764704"/>
            <a:ext cx="1440448" cy="2160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331640" y="2276872"/>
            <a:ext cx="6336704" cy="1874639"/>
          </a:xfrm>
        </p:spPr>
        <p:txBody>
          <a:bodyPr>
            <a:noAutofit/>
          </a:bodyPr>
          <a:lstStyle/>
          <a:p>
            <a:r>
              <a:rPr lang="en-US" altLang="zh-TW" sz="3600" b="1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Thank you for your attention!</a:t>
            </a:r>
            <a:endParaRPr lang="zh-TW" altLang="en-US" sz="3600" b="1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pic>
        <p:nvPicPr>
          <p:cNvPr id="15" name="Picture 2" descr="http://www.ranklogos.com/wp-content/uploads/2012/06/university-of-washington.gi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861" y="1196752"/>
            <a:ext cx="1523059" cy="1523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12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08920"/>
            <a:ext cx="8229600" cy="1143000"/>
          </a:xfrm>
        </p:spPr>
        <p:txBody>
          <a:bodyPr/>
          <a:lstStyle/>
          <a:p>
            <a:r>
              <a:rPr lang="en-US" altLang="zh-TW" dirty="0" smtClean="0"/>
              <a:t>Backup</a:t>
            </a:r>
            <a:endParaRPr lang="zh-TW" alt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6550220"/>
            <a:ext cx="9144000" cy="307780"/>
            <a:chOff x="0" y="6550220"/>
            <a:chExt cx="9144000" cy="307780"/>
          </a:xfrm>
        </p:grpSpPr>
        <p:sp>
          <p:nvSpPr>
            <p:cNvPr id="5" name="TextBox 4"/>
            <p:cNvSpPr txBox="1"/>
            <p:nvPr/>
          </p:nvSpPr>
          <p:spPr>
            <a:xfrm>
              <a:off x="0" y="6550223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i="1" dirty="0" smtClean="0"/>
                <a:t>TIPP2014, Amsterdam</a:t>
              </a:r>
              <a:endParaRPr lang="zh-TW" altLang="en-US" sz="1400" i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956376" y="6550221"/>
              <a:ext cx="1187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400" dirty="0" smtClean="0"/>
                <a:t>Page </a:t>
              </a:r>
              <a:r>
                <a:rPr lang="en-US" altLang="zh-TW" sz="1400" dirty="0" smtClean="0"/>
                <a:t>17 </a:t>
              </a:r>
              <a:r>
                <a:rPr lang="en-US" altLang="zh-TW" sz="1400" dirty="0" smtClean="0"/>
                <a:t>of </a:t>
              </a:r>
              <a:r>
                <a:rPr lang="en-US" altLang="zh-TW" sz="1400" dirty="0" smtClean="0"/>
                <a:t>22</a:t>
              </a:r>
              <a:endParaRPr lang="en-US" altLang="zh-TW" sz="1400" dirty="0" smtClean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17661" y="6550220"/>
              <a:ext cx="3520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/>
                <a:t>Shaw-Pin Chen, University of Washington  </a:t>
              </a:r>
              <a:endParaRPr lang="zh-TW" altLang="en-US" sz="1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03122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550220"/>
            <a:ext cx="9144000" cy="307780"/>
            <a:chOff x="0" y="6550220"/>
            <a:chExt cx="9144000" cy="307780"/>
          </a:xfrm>
        </p:grpSpPr>
        <p:sp>
          <p:nvSpPr>
            <p:cNvPr id="5" name="TextBox 4"/>
            <p:cNvSpPr txBox="1"/>
            <p:nvPr/>
          </p:nvSpPr>
          <p:spPr>
            <a:xfrm>
              <a:off x="0" y="6550223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i="1" dirty="0" smtClean="0"/>
                <a:t>TIPP2014, Amsterdam</a:t>
              </a:r>
              <a:endParaRPr lang="zh-TW" altLang="en-US" sz="1400" i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956376" y="6550221"/>
              <a:ext cx="1187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400" dirty="0" smtClean="0"/>
                <a:t>Page </a:t>
              </a:r>
              <a:r>
                <a:rPr lang="en-US" altLang="zh-TW" sz="1400" dirty="0" smtClean="0"/>
                <a:t>18 </a:t>
              </a:r>
              <a:r>
                <a:rPr lang="en-US" altLang="zh-TW" sz="1400" dirty="0" smtClean="0"/>
                <a:t>of </a:t>
              </a:r>
              <a:r>
                <a:rPr lang="en-US" altLang="zh-TW" sz="1400" dirty="0" smtClean="0"/>
                <a:t>22</a:t>
              </a:r>
              <a:endParaRPr lang="en-US" altLang="zh-TW" sz="1400" dirty="0" smtClean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17661" y="6550220"/>
              <a:ext cx="3520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/>
                <a:t>Shaw-Pin Chen, University of Washington  </a:t>
              </a:r>
              <a:endParaRPr lang="zh-TW" altLang="en-US" sz="1400" i="1" dirty="0"/>
            </a:p>
          </p:txBody>
        </p:sp>
      </p:grpSp>
      <p:sp>
        <p:nvSpPr>
          <p:cNvPr id="8" name="Title 4"/>
          <p:cNvSpPr txBox="1">
            <a:spLocks/>
          </p:cNvSpPr>
          <p:nvPr/>
        </p:nvSpPr>
        <p:spPr>
          <a:xfrm>
            <a:off x="0" y="0"/>
            <a:ext cx="5030463" cy="8665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Old vs New ROD</a:t>
            </a:r>
            <a:endParaRPr lang="zh-TW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853422"/>
              </p:ext>
            </p:extLst>
          </p:nvPr>
        </p:nvGraphicFramePr>
        <p:xfrm>
          <a:off x="461377" y="1124744"/>
          <a:ext cx="8232576" cy="539141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160240"/>
                <a:gridCol w="3318535"/>
                <a:gridCol w="2753801"/>
              </a:tblGrid>
              <a:tr h="758452">
                <a:tc>
                  <a:txBody>
                    <a:bodyPr/>
                    <a:lstStyle/>
                    <a:p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Pixel ROD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IBL ROD</a:t>
                      </a:r>
                      <a:endParaRPr lang="zh-TW" altLang="en-US" sz="2800" dirty="0"/>
                    </a:p>
                  </a:txBody>
                  <a:tcPr/>
                </a:tc>
              </a:tr>
              <a:tr h="408397"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FPGAs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1 Master</a:t>
                      </a:r>
                      <a:r>
                        <a:rPr lang="en-US" altLang="zh-TW" sz="2800" baseline="0" dirty="0" smtClean="0"/>
                        <a:t> + </a:t>
                      </a:r>
                      <a:br>
                        <a:rPr lang="en-US" altLang="zh-TW" sz="2800" baseline="0" dirty="0" smtClean="0"/>
                      </a:br>
                      <a:r>
                        <a:rPr lang="en-US" altLang="zh-TW" sz="2800" baseline="0" dirty="0" smtClean="0"/>
                        <a:t>8 Formatter + 1 EFB + 1 Router + 1 PRM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1 Master + 2 Slaves</a:t>
                      </a:r>
                      <a:r>
                        <a:rPr lang="en-US" altLang="zh-TW" sz="2800" baseline="0" dirty="0" smtClean="0"/>
                        <a:t>  + 1 PRM</a:t>
                      </a:r>
                      <a:endParaRPr lang="zh-TW" altLang="en-US" sz="2800" dirty="0"/>
                    </a:p>
                  </a:txBody>
                  <a:tcPr/>
                </a:tc>
              </a:tr>
              <a:tr h="408397"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Control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Master DSP + 4 Slave DSP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Embedded PPC</a:t>
                      </a:r>
                    </a:p>
                    <a:p>
                      <a:r>
                        <a:rPr lang="en-US" altLang="zh-TW" sz="2800" dirty="0" smtClean="0"/>
                        <a:t>&amp; MicroBlaze</a:t>
                      </a:r>
                      <a:endParaRPr lang="zh-TW" altLang="en-US" sz="2800" dirty="0"/>
                    </a:p>
                  </a:txBody>
                  <a:tcPr/>
                </a:tc>
              </a:tr>
              <a:tr h="408397"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Memory Components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Many</a:t>
                      </a:r>
                      <a:r>
                        <a:rPr lang="en-US" altLang="zh-TW" sz="2800" baseline="0" dirty="0" smtClean="0"/>
                        <a:t> </a:t>
                      </a:r>
                      <a:r>
                        <a:rPr lang="en-US" altLang="zh-TW" sz="2800" dirty="0" smtClean="0"/>
                        <a:t>External 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Mostly Internal to FPGA</a:t>
                      </a:r>
                      <a:r>
                        <a:rPr lang="en-US" altLang="zh-TW" sz="2800" baseline="0" dirty="0" smtClean="0"/>
                        <a:t> except SSRAMs + DDR2s</a:t>
                      </a:r>
                      <a:endParaRPr lang="zh-TW" altLang="en-US" sz="2800" dirty="0"/>
                    </a:p>
                  </a:txBody>
                  <a:tcPr/>
                </a:tc>
              </a:tr>
              <a:tr h="408397"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Data</a:t>
                      </a:r>
                      <a:r>
                        <a:rPr lang="en-US" altLang="zh-TW" sz="2800" baseline="0" dirty="0" smtClean="0"/>
                        <a:t> RX  rate from BOC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40 MHz (all channels</a:t>
                      </a:r>
                      <a:r>
                        <a:rPr lang="en-US" altLang="zh-TW" sz="2800" baseline="0" dirty="0" smtClean="0"/>
                        <a:t> enabled</a:t>
                      </a:r>
                      <a:r>
                        <a:rPr lang="en-US" altLang="zh-TW" sz="2800" dirty="0" smtClean="0"/>
                        <a:t>)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80 MHz</a:t>
                      </a:r>
                      <a:endParaRPr lang="zh-TW" alt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401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550220"/>
            <a:ext cx="9144000" cy="307780"/>
            <a:chOff x="0" y="6550220"/>
            <a:chExt cx="9144000" cy="307780"/>
          </a:xfrm>
        </p:grpSpPr>
        <p:sp>
          <p:nvSpPr>
            <p:cNvPr id="5" name="TextBox 4"/>
            <p:cNvSpPr txBox="1"/>
            <p:nvPr/>
          </p:nvSpPr>
          <p:spPr>
            <a:xfrm>
              <a:off x="0" y="6550223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i="1" dirty="0" smtClean="0"/>
                <a:t>TIPP2014, Amsterdam</a:t>
              </a:r>
              <a:endParaRPr lang="zh-TW" altLang="en-US" sz="1400" i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956376" y="6550221"/>
              <a:ext cx="1187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400" dirty="0" smtClean="0"/>
                <a:t>Page </a:t>
              </a:r>
              <a:r>
                <a:rPr lang="en-US" altLang="zh-TW" sz="1400" dirty="0" smtClean="0"/>
                <a:t>19 </a:t>
              </a:r>
              <a:r>
                <a:rPr lang="en-US" altLang="zh-TW" sz="1400" dirty="0" smtClean="0"/>
                <a:t>of </a:t>
              </a:r>
              <a:r>
                <a:rPr lang="en-US" altLang="zh-TW" sz="1400" dirty="0" smtClean="0"/>
                <a:t>22</a:t>
              </a:r>
              <a:endParaRPr lang="en-US" altLang="zh-TW" sz="1400" dirty="0" smtClean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17661" y="6550220"/>
              <a:ext cx="3520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/>
                <a:t>Shaw-Pin Chen, University of Washington  </a:t>
              </a:r>
              <a:endParaRPr lang="zh-TW" altLang="en-US" sz="1400" i="1" dirty="0"/>
            </a:p>
          </p:txBody>
        </p:sp>
      </p:grpSp>
      <p:sp>
        <p:nvSpPr>
          <p:cNvPr id="8" name="Title 4"/>
          <p:cNvSpPr txBox="1">
            <a:spLocks/>
          </p:cNvSpPr>
          <p:nvPr/>
        </p:nvSpPr>
        <p:spPr>
          <a:xfrm>
            <a:off x="0" y="0"/>
            <a:ext cx="5220072" cy="8665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Pixel FE-I3 vs IBL FE-I4</a:t>
            </a:r>
            <a:endParaRPr lang="zh-TW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654576"/>
              </p:ext>
            </p:extLst>
          </p:nvPr>
        </p:nvGraphicFramePr>
        <p:xfrm>
          <a:off x="461377" y="2038068"/>
          <a:ext cx="8232576" cy="283109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382431"/>
                <a:gridCol w="3312368"/>
                <a:gridCol w="2537777"/>
              </a:tblGrid>
              <a:tr h="758452">
                <a:tc>
                  <a:txBody>
                    <a:bodyPr/>
                    <a:lstStyle/>
                    <a:p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FE-I3 (requires MCC)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FE-I4</a:t>
                      </a:r>
                      <a:endParaRPr lang="zh-TW" altLang="en-US" sz="2800" dirty="0"/>
                    </a:p>
                  </a:txBody>
                  <a:tcPr/>
                </a:tc>
              </a:tr>
              <a:tr h="408397"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Pixel Size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50 um x 400</a:t>
                      </a:r>
                      <a:r>
                        <a:rPr lang="en-US" altLang="zh-TW" sz="2800" baseline="0" dirty="0" smtClean="0"/>
                        <a:t> um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50 um x 250 um</a:t>
                      </a:r>
                      <a:endParaRPr lang="zh-TW" altLang="en-US" sz="2800" dirty="0"/>
                    </a:p>
                  </a:txBody>
                  <a:tcPr/>
                </a:tc>
              </a:tr>
              <a:tr h="408397"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Pixels/chip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2880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26880</a:t>
                      </a:r>
                      <a:endParaRPr lang="zh-TW" altLang="en-US" sz="2800" dirty="0"/>
                    </a:p>
                  </a:txBody>
                  <a:tcPr/>
                </a:tc>
              </a:tr>
              <a:tr h="408397"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Active area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~75%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~90%</a:t>
                      </a:r>
                      <a:endParaRPr lang="zh-TW" altLang="en-US" sz="2800" dirty="0"/>
                    </a:p>
                  </a:txBody>
                  <a:tcPr/>
                </a:tc>
              </a:tr>
              <a:tr h="408397"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Serial</a:t>
                      </a:r>
                      <a:r>
                        <a:rPr lang="en-US" altLang="zh-TW" sz="2800" baseline="0" dirty="0" smtClean="0"/>
                        <a:t> data out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40 Mbit/s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160 Mbit/s</a:t>
                      </a:r>
                      <a:endParaRPr lang="zh-TW" alt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460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930140"/>
            <a:ext cx="4932040" cy="345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180" y="0"/>
            <a:ext cx="5128200" cy="866527"/>
          </a:xfrm>
        </p:spPr>
        <p:txBody>
          <a:bodyPr>
            <a:normAutofit/>
          </a:bodyPr>
          <a:lstStyle/>
          <a:p>
            <a:pPr algn="l"/>
            <a: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The Insertable-B Layer</a:t>
            </a:r>
            <a:endParaRPr lang="zh-TW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23528" y="1052736"/>
            <a:ext cx="8222934" cy="50405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The successfully installed (May 2014) new inner layer of the ATLAS Pixel detector at the LHC at CERN</a:t>
            </a:r>
          </a:p>
          <a:p>
            <a:pPr marL="446088" indent="-446088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Higher luminosity and closer to interaction point</a:t>
            </a:r>
            <a:b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</a:b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→ higher occupancy</a:t>
            </a:r>
            <a:r>
              <a:rPr lang="en-US" altLang="zh-TW" sz="2400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</a:t>
            </a: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expected</a:t>
            </a:r>
          </a:p>
          <a:p>
            <a:pPr marL="446088" indent="-446088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Existing Pixel FE inefficient </a:t>
            </a:r>
            <a:r>
              <a:rPr lang="en-US" altLang="zh-TW" sz="2400" spc="-15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for IBL </a:t>
            </a: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readout</a:t>
            </a: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New FEs (FE-I4) with larger active area </a:t>
            </a:r>
            <a:b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</a:b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and</a:t>
            </a:r>
            <a:r>
              <a:rPr lang="en-US" altLang="zh-TW" sz="2400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</a:t>
            </a: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higher readout speed</a:t>
            </a: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New Readout Drivers and</a:t>
            </a:r>
            <a:b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</a:b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Back of Crate Cards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0" y="6550220"/>
            <a:ext cx="9144000" cy="307780"/>
            <a:chOff x="0" y="6550220"/>
            <a:chExt cx="9144000" cy="307780"/>
          </a:xfrm>
        </p:grpSpPr>
        <p:sp>
          <p:nvSpPr>
            <p:cNvPr id="19" name="TextBox 18"/>
            <p:cNvSpPr txBox="1"/>
            <p:nvPr/>
          </p:nvSpPr>
          <p:spPr>
            <a:xfrm>
              <a:off x="0" y="6550223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i="1" dirty="0" smtClean="0"/>
                <a:t>TIPP2014, Amsterdam</a:t>
              </a:r>
              <a:endParaRPr lang="zh-TW" altLang="en-US" sz="1400" i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956376" y="6550221"/>
              <a:ext cx="1187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400" dirty="0" smtClean="0"/>
                <a:t>Page 2 of </a:t>
              </a:r>
              <a:r>
                <a:rPr lang="en-US" altLang="zh-TW" sz="1400" dirty="0" smtClean="0"/>
                <a:t>22</a:t>
              </a:r>
              <a:endParaRPr lang="en-US" altLang="zh-TW" sz="1400" dirty="0" smtClean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817661" y="6550220"/>
              <a:ext cx="3520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/>
                <a:t>Shaw-Pin Chen, University of Washington  </a:t>
              </a:r>
              <a:endParaRPr lang="zh-TW" altLang="en-US" sz="1400" i="1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2339752" y="5949280"/>
            <a:ext cx="4608512" cy="5040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>
                <a:solidFill>
                  <a:schemeClr val="tx1"/>
                </a:solidFill>
              </a:rPr>
              <a:t>Details on IBL covered in Cecile Lapoire’s talk</a:t>
            </a:r>
            <a:endParaRPr lang="zh-TW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42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550220"/>
            <a:ext cx="9144000" cy="307780"/>
            <a:chOff x="0" y="6550220"/>
            <a:chExt cx="9144000" cy="307780"/>
          </a:xfrm>
        </p:grpSpPr>
        <p:sp>
          <p:nvSpPr>
            <p:cNvPr id="5" name="TextBox 4"/>
            <p:cNvSpPr txBox="1"/>
            <p:nvPr/>
          </p:nvSpPr>
          <p:spPr>
            <a:xfrm>
              <a:off x="0" y="6550223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i="1" dirty="0" smtClean="0"/>
                <a:t>TIPP2014, Amsterdam</a:t>
              </a:r>
              <a:endParaRPr lang="zh-TW" altLang="en-US" sz="1400" i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956376" y="6550221"/>
              <a:ext cx="1187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400" dirty="0" smtClean="0"/>
                <a:t>Page </a:t>
              </a:r>
              <a:r>
                <a:rPr lang="en-US" altLang="zh-TW" sz="1400" dirty="0" smtClean="0"/>
                <a:t>20</a:t>
              </a:r>
              <a:r>
                <a:rPr lang="en-US" altLang="zh-TW" sz="1400" dirty="0" smtClean="0"/>
                <a:t> of 22</a:t>
              </a:r>
              <a:endParaRPr lang="en-US" altLang="zh-TW" sz="1400" dirty="0" smtClean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17661" y="6550220"/>
              <a:ext cx="3520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/>
                <a:t>Shaw-Pin Chen, University of Washington  </a:t>
              </a:r>
              <a:endParaRPr lang="zh-TW" altLang="en-US" sz="1400" i="1" dirty="0"/>
            </a:p>
          </p:txBody>
        </p:sp>
      </p:grpSp>
      <p:sp>
        <p:nvSpPr>
          <p:cNvPr id="9" name="Title 4"/>
          <p:cNvSpPr txBox="1">
            <a:spLocks/>
          </p:cNvSpPr>
          <p:nvPr/>
        </p:nvSpPr>
        <p:spPr>
          <a:xfrm>
            <a:off x="0" y="0"/>
            <a:ext cx="5436096" cy="8665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Data Path FW Structure</a:t>
            </a:r>
            <a:endParaRPr lang="zh-TW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629" y="565149"/>
            <a:ext cx="7334523" cy="5985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315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550220"/>
            <a:ext cx="9144000" cy="307780"/>
            <a:chOff x="0" y="6550220"/>
            <a:chExt cx="9144000" cy="307780"/>
          </a:xfrm>
        </p:grpSpPr>
        <p:sp>
          <p:nvSpPr>
            <p:cNvPr id="5" name="TextBox 4"/>
            <p:cNvSpPr txBox="1"/>
            <p:nvPr/>
          </p:nvSpPr>
          <p:spPr>
            <a:xfrm>
              <a:off x="0" y="6550223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i="1" dirty="0" smtClean="0"/>
                <a:t>TIPP2014, Amsterdam</a:t>
              </a:r>
              <a:endParaRPr lang="zh-TW" altLang="en-US" sz="1400" i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956376" y="6550221"/>
              <a:ext cx="1187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400" dirty="0" smtClean="0"/>
                <a:t>Page </a:t>
              </a:r>
              <a:r>
                <a:rPr lang="en-US" altLang="zh-TW" sz="1400" dirty="0" smtClean="0"/>
                <a:t>21 </a:t>
              </a:r>
              <a:r>
                <a:rPr lang="en-US" altLang="zh-TW" sz="1400" dirty="0" smtClean="0"/>
                <a:t>of </a:t>
              </a:r>
              <a:r>
                <a:rPr lang="en-US" altLang="zh-TW" sz="1400" dirty="0" smtClean="0"/>
                <a:t>22</a:t>
              </a:r>
              <a:endParaRPr lang="en-US" altLang="zh-TW" sz="1400" dirty="0" smtClean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17661" y="6550220"/>
              <a:ext cx="3520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/>
                <a:t>Shaw-Pin Chen, University of Washington  </a:t>
              </a:r>
              <a:endParaRPr lang="zh-TW" altLang="en-US" sz="1400" i="1" dirty="0"/>
            </a:p>
          </p:txBody>
        </p:sp>
      </p:grpSp>
      <p:sp>
        <p:nvSpPr>
          <p:cNvPr id="8" name="Title 4"/>
          <p:cNvSpPr txBox="1">
            <a:spLocks/>
          </p:cNvSpPr>
          <p:nvPr/>
        </p:nvSpPr>
        <p:spPr>
          <a:xfrm>
            <a:off x="0" y="0"/>
            <a:ext cx="5128200" cy="8665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Slave Busy Logic</a:t>
            </a:r>
            <a:endParaRPr lang="zh-TW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107504" y="1796415"/>
            <a:ext cx="8809240" cy="3122805"/>
            <a:chOff x="227212" y="1796415"/>
            <a:chExt cx="8809240" cy="3122805"/>
          </a:xfrm>
        </p:grpSpPr>
        <p:grpSp>
          <p:nvGrpSpPr>
            <p:cNvPr id="11" name="Group 10"/>
            <p:cNvGrpSpPr/>
            <p:nvPr/>
          </p:nvGrpSpPr>
          <p:grpSpPr>
            <a:xfrm>
              <a:off x="2989137" y="2170675"/>
              <a:ext cx="1740882" cy="2159288"/>
              <a:chOff x="4572000" y="3137396"/>
              <a:chExt cx="1740882" cy="2667868"/>
            </a:xfrm>
          </p:grpSpPr>
          <p:sp>
            <p:nvSpPr>
              <p:cNvPr id="93" name="Rectangle 92"/>
              <p:cNvSpPr/>
              <p:nvPr/>
            </p:nvSpPr>
            <p:spPr>
              <a:xfrm>
                <a:off x="4572000" y="3137396"/>
                <a:ext cx="713122" cy="2664296"/>
              </a:xfrm>
              <a:prstGeom prst="rect">
                <a:avLst/>
              </a:prstGeom>
              <a:solidFill>
                <a:srgbClr val="FFFF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5603140" y="3137396"/>
                <a:ext cx="709742" cy="266786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" name="Moon 11"/>
            <p:cNvSpPr/>
            <p:nvPr/>
          </p:nvSpPr>
          <p:spPr>
            <a:xfrm flipH="1">
              <a:off x="3264893" y="2392805"/>
              <a:ext cx="270000" cy="270000"/>
            </a:xfrm>
            <a:prstGeom prst="moon">
              <a:avLst>
                <a:gd name="adj" fmla="val 78345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175692" y="2450379"/>
              <a:ext cx="134846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3"/>
            <p:cNvGrpSpPr/>
            <p:nvPr/>
          </p:nvGrpSpPr>
          <p:grpSpPr>
            <a:xfrm>
              <a:off x="3540190" y="2316162"/>
              <a:ext cx="1020831" cy="270000"/>
              <a:chOff x="5828772" y="2477114"/>
              <a:chExt cx="1020831" cy="270000"/>
            </a:xfrm>
          </p:grpSpPr>
          <p:sp>
            <p:nvSpPr>
              <p:cNvPr id="89" name="Flowchart: Delay 88"/>
              <p:cNvSpPr/>
              <p:nvPr/>
            </p:nvSpPr>
            <p:spPr>
              <a:xfrm>
                <a:off x="6579603" y="2477114"/>
                <a:ext cx="270000" cy="270000"/>
              </a:xfrm>
              <a:prstGeom prst="flowChartDelay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6490402" y="2502961"/>
                <a:ext cx="72008" cy="7200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91" name="Straight Connector 90"/>
              <p:cNvCxnSpPr/>
              <p:nvPr/>
            </p:nvCxnSpPr>
            <p:spPr>
              <a:xfrm>
                <a:off x="5828772" y="2681966"/>
                <a:ext cx="750831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6397124" y="2538961"/>
                <a:ext cx="93278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14"/>
            <p:cNvSpPr txBox="1"/>
            <p:nvPr/>
          </p:nvSpPr>
          <p:spPr>
            <a:xfrm>
              <a:off x="475934" y="2423179"/>
              <a:ext cx="22102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TW" b="1" dirty="0" smtClean="0"/>
                <a:t>S-Links back pressure</a:t>
              </a:r>
            </a:p>
          </p:txBody>
        </p:sp>
        <p:sp>
          <p:nvSpPr>
            <p:cNvPr id="16" name="Moon 15"/>
            <p:cNvSpPr/>
            <p:nvPr/>
          </p:nvSpPr>
          <p:spPr>
            <a:xfrm flipH="1">
              <a:off x="3264893" y="2906563"/>
              <a:ext cx="270000" cy="270000"/>
            </a:xfrm>
            <a:prstGeom prst="moon">
              <a:avLst>
                <a:gd name="adj" fmla="val 78345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175692" y="2964137"/>
              <a:ext cx="134846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7"/>
            <p:cNvGrpSpPr/>
            <p:nvPr/>
          </p:nvGrpSpPr>
          <p:grpSpPr>
            <a:xfrm>
              <a:off x="3540190" y="2829920"/>
              <a:ext cx="1020831" cy="270000"/>
              <a:chOff x="5828772" y="2477114"/>
              <a:chExt cx="1020831" cy="270000"/>
            </a:xfrm>
          </p:grpSpPr>
          <p:sp>
            <p:nvSpPr>
              <p:cNvPr id="85" name="Flowchart: Delay 84"/>
              <p:cNvSpPr/>
              <p:nvPr/>
            </p:nvSpPr>
            <p:spPr>
              <a:xfrm>
                <a:off x="6579603" y="2477114"/>
                <a:ext cx="270000" cy="270000"/>
              </a:xfrm>
              <a:prstGeom prst="flowChartDelay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6490402" y="2502961"/>
                <a:ext cx="72008" cy="7200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87" name="Straight Connector 86"/>
              <p:cNvCxnSpPr/>
              <p:nvPr/>
            </p:nvCxnSpPr>
            <p:spPr>
              <a:xfrm>
                <a:off x="5828772" y="2681966"/>
                <a:ext cx="750831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6397124" y="2538961"/>
                <a:ext cx="93278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/>
            <p:cNvSpPr txBox="1"/>
            <p:nvPr/>
          </p:nvSpPr>
          <p:spPr>
            <a:xfrm>
              <a:off x="227212" y="2924242"/>
              <a:ext cx="24589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TW" b="1" dirty="0" smtClean="0"/>
                <a:t>overflows in Formatters</a:t>
              </a:r>
            </a:p>
          </p:txBody>
        </p:sp>
        <p:sp>
          <p:nvSpPr>
            <p:cNvPr id="20" name="Moon 19"/>
            <p:cNvSpPr/>
            <p:nvPr/>
          </p:nvSpPr>
          <p:spPr>
            <a:xfrm flipH="1">
              <a:off x="3264893" y="3397838"/>
              <a:ext cx="270000" cy="270000"/>
            </a:xfrm>
            <a:prstGeom prst="moon">
              <a:avLst>
                <a:gd name="adj" fmla="val 78345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3175692" y="3455412"/>
              <a:ext cx="134846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2629097" y="2604416"/>
              <a:ext cx="681441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629097" y="3118174"/>
              <a:ext cx="681441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629097" y="3609449"/>
              <a:ext cx="681441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>
            <a:xfrm>
              <a:off x="3540190" y="3321195"/>
              <a:ext cx="1020831" cy="270000"/>
              <a:chOff x="5828772" y="2477114"/>
              <a:chExt cx="1020831" cy="270000"/>
            </a:xfrm>
          </p:grpSpPr>
          <p:sp>
            <p:nvSpPr>
              <p:cNvPr id="81" name="Flowchart: Delay 80"/>
              <p:cNvSpPr/>
              <p:nvPr/>
            </p:nvSpPr>
            <p:spPr>
              <a:xfrm>
                <a:off x="6579603" y="2477114"/>
                <a:ext cx="270000" cy="270000"/>
              </a:xfrm>
              <a:prstGeom prst="flowChartDelay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6490402" y="2502961"/>
                <a:ext cx="72008" cy="7200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>
                <a:off x="5828772" y="2681966"/>
                <a:ext cx="750831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6397124" y="2538961"/>
                <a:ext cx="93278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/>
            <p:cNvSpPr txBox="1"/>
            <p:nvPr/>
          </p:nvSpPr>
          <p:spPr>
            <a:xfrm>
              <a:off x="835904" y="3406529"/>
              <a:ext cx="18502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TW" b="1" dirty="0" smtClean="0"/>
                <a:t>overflows in EFBs</a:t>
              </a:r>
            </a:p>
          </p:txBody>
        </p:sp>
        <p:cxnSp>
          <p:nvCxnSpPr>
            <p:cNvPr id="27" name="Straight Connector 26"/>
            <p:cNvCxnSpPr>
              <a:stCxn id="89" idx="3"/>
            </p:cNvCxnSpPr>
            <p:nvPr/>
          </p:nvCxnSpPr>
          <p:spPr>
            <a:xfrm>
              <a:off x="4561021" y="2451162"/>
              <a:ext cx="2156533" cy="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4561020" y="2968484"/>
              <a:ext cx="876389" cy="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4561021" y="3455412"/>
              <a:ext cx="1236428" cy="783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560053" y="1801343"/>
              <a:ext cx="13192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 smtClean="0"/>
                <a:t>force inputs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853233" y="1796415"/>
              <a:ext cx="12741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/>
                <a:t>b</a:t>
              </a:r>
              <a:r>
                <a:rPr lang="en-US" altLang="zh-TW" b="1" dirty="0" smtClean="0"/>
                <a:t>usy masks</a:t>
              </a:r>
            </a:p>
          </p:txBody>
        </p:sp>
        <p:sp>
          <p:nvSpPr>
            <p:cNvPr id="32" name="Moon 31"/>
            <p:cNvSpPr/>
            <p:nvPr/>
          </p:nvSpPr>
          <p:spPr>
            <a:xfrm flipH="1">
              <a:off x="6673164" y="2334175"/>
              <a:ext cx="504056" cy="707388"/>
            </a:xfrm>
            <a:prstGeom prst="moon">
              <a:avLst>
                <a:gd name="adj" fmla="val 83069"/>
              </a:avLst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5437409" y="2607843"/>
              <a:ext cx="1316941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45" idx="0"/>
            </p:cNvCxnSpPr>
            <p:nvPr/>
          </p:nvCxnSpPr>
          <p:spPr>
            <a:xfrm flipH="1" flipV="1">
              <a:off x="5437409" y="2607845"/>
              <a:ext cx="0" cy="148916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5797449" y="2761475"/>
              <a:ext cx="953726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49" idx="0"/>
            </p:cNvCxnSpPr>
            <p:nvPr/>
          </p:nvCxnSpPr>
          <p:spPr>
            <a:xfrm flipH="1" flipV="1">
              <a:off x="5797449" y="2757535"/>
              <a:ext cx="0" cy="133683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41" idx="0"/>
            </p:cNvCxnSpPr>
            <p:nvPr/>
          </p:nvCxnSpPr>
          <p:spPr>
            <a:xfrm flipV="1">
              <a:off x="5077369" y="2451163"/>
              <a:ext cx="0" cy="1643056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7249228" y="2680533"/>
              <a:ext cx="267171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/>
            <p:cNvSpPr/>
            <p:nvPr/>
          </p:nvSpPr>
          <p:spPr>
            <a:xfrm>
              <a:off x="7182602" y="2644533"/>
              <a:ext cx="72008" cy="72000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484249" y="2510043"/>
              <a:ext cx="14005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/>
                <a:t>s</a:t>
              </a:r>
              <a:r>
                <a:rPr lang="en-US" altLang="zh-TW" b="1" dirty="0" smtClean="0"/>
                <a:t>lave busy_n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951057" y="4094219"/>
              <a:ext cx="252624" cy="23685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5009685" y="4271827"/>
              <a:ext cx="74166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V="1">
              <a:off x="5077369" y="4164385"/>
              <a:ext cx="1" cy="1106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5076005" y="4164385"/>
              <a:ext cx="74166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5312820" y="4097014"/>
              <a:ext cx="252624" cy="23685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5371448" y="4274622"/>
              <a:ext cx="74166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5439132" y="4167180"/>
              <a:ext cx="1" cy="1106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5437768" y="4167180"/>
              <a:ext cx="74166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/>
            <p:cNvSpPr/>
            <p:nvPr/>
          </p:nvSpPr>
          <p:spPr>
            <a:xfrm>
              <a:off x="5678410" y="4094369"/>
              <a:ext cx="252624" cy="23685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5737038" y="4271977"/>
              <a:ext cx="74166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V="1">
              <a:off x="5804722" y="4164535"/>
              <a:ext cx="1" cy="1106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5803358" y="4164535"/>
              <a:ext cx="74166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7511867" y="4037822"/>
              <a:ext cx="15245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b="1" dirty="0" smtClean="0"/>
                <a:t>edge counters</a:t>
              </a:r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>
              <a:off x="5076005" y="4333864"/>
              <a:ext cx="0" cy="216024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5439133" y="4333864"/>
              <a:ext cx="0" cy="216024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5811204" y="4324133"/>
              <a:ext cx="0" cy="216024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4527264" y="4549888"/>
              <a:ext cx="33643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 smtClean="0"/>
                <a:t>Register busy histograms readout</a:t>
              </a:r>
            </a:p>
          </p:txBody>
        </p:sp>
        <p:cxnSp>
          <p:nvCxnSpPr>
            <p:cNvPr id="58" name="Straight Connector 57"/>
            <p:cNvCxnSpPr>
              <a:stCxn id="59" idx="0"/>
            </p:cNvCxnSpPr>
            <p:nvPr/>
          </p:nvCxnSpPr>
          <p:spPr>
            <a:xfrm flipH="1" flipV="1">
              <a:off x="7378281" y="2686844"/>
              <a:ext cx="0" cy="141017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58"/>
            <p:cNvSpPr/>
            <p:nvPr/>
          </p:nvSpPr>
          <p:spPr>
            <a:xfrm>
              <a:off x="7259243" y="4097014"/>
              <a:ext cx="252624" cy="23685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17871" y="4274622"/>
              <a:ext cx="74166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7385555" y="4167180"/>
              <a:ext cx="1" cy="1106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7384191" y="4167180"/>
              <a:ext cx="74166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>
              <a:off x="7392037" y="4326778"/>
              <a:ext cx="0" cy="216024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Moon 63"/>
            <p:cNvSpPr/>
            <p:nvPr/>
          </p:nvSpPr>
          <p:spPr>
            <a:xfrm flipH="1">
              <a:off x="3264893" y="3882830"/>
              <a:ext cx="270000" cy="270000"/>
            </a:xfrm>
            <a:prstGeom prst="moon">
              <a:avLst>
                <a:gd name="adj" fmla="val 78345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3175692" y="3940404"/>
              <a:ext cx="134846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2629097" y="4094441"/>
              <a:ext cx="681441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Group 66"/>
            <p:cNvGrpSpPr/>
            <p:nvPr/>
          </p:nvGrpSpPr>
          <p:grpSpPr>
            <a:xfrm>
              <a:off x="3540190" y="3806187"/>
              <a:ext cx="1020831" cy="270000"/>
              <a:chOff x="5828772" y="2477114"/>
              <a:chExt cx="1020831" cy="270000"/>
            </a:xfrm>
          </p:grpSpPr>
          <p:sp>
            <p:nvSpPr>
              <p:cNvPr id="77" name="Flowchart: Delay 76"/>
              <p:cNvSpPr/>
              <p:nvPr/>
            </p:nvSpPr>
            <p:spPr>
              <a:xfrm>
                <a:off x="6579603" y="2477114"/>
                <a:ext cx="270000" cy="270000"/>
              </a:xfrm>
              <a:prstGeom prst="flowChartDelay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6490402" y="2502961"/>
                <a:ext cx="72008" cy="7200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79" name="Straight Connector 78"/>
              <p:cNvCxnSpPr/>
              <p:nvPr/>
            </p:nvCxnSpPr>
            <p:spPr>
              <a:xfrm>
                <a:off x="5828772" y="2681966"/>
                <a:ext cx="750831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6397124" y="2538961"/>
                <a:ext cx="93278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8" name="TextBox 67"/>
            <p:cNvSpPr txBox="1"/>
            <p:nvPr/>
          </p:nvSpPr>
          <p:spPr>
            <a:xfrm>
              <a:off x="533732" y="3890064"/>
              <a:ext cx="2146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TW" b="1" dirty="0" smtClean="0"/>
                <a:t>overflows in Routers</a:t>
              </a:r>
            </a:p>
          </p:txBody>
        </p:sp>
        <p:cxnSp>
          <p:nvCxnSpPr>
            <p:cNvPr id="69" name="Straight Connector 68"/>
            <p:cNvCxnSpPr/>
            <p:nvPr/>
          </p:nvCxnSpPr>
          <p:spPr>
            <a:xfrm flipV="1">
              <a:off x="4561021" y="3941187"/>
              <a:ext cx="1619198" cy="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Rectangle 69"/>
            <p:cNvSpPr/>
            <p:nvPr/>
          </p:nvSpPr>
          <p:spPr>
            <a:xfrm>
              <a:off x="6047425" y="4097014"/>
              <a:ext cx="252624" cy="23685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6106053" y="4274622"/>
              <a:ext cx="74166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6173737" y="4167180"/>
              <a:ext cx="1" cy="1106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6172373" y="4167180"/>
              <a:ext cx="74166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>
              <a:off x="6180219" y="4326778"/>
              <a:ext cx="0" cy="216024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6172372" y="2906563"/>
              <a:ext cx="0" cy="11872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6172372" y="2910627"/>
              <a:ext cx="548237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7809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550220"/>
            <a:ext cx="9144000" cy="307780"/>
            <a:chOff x="0" y="6550220"/>
            <a:chExt cx="9144000" cy="307780"/>
          </a:xfrm>
        </p:grpSpPr>
        <p:sp>
          <p:nvSpPr>
            <p:cNvPr id="5" name="TextBox 4"/>
            <p:cNvSpPr txBox="1"/>
            <p:nvPr/>
          </p:nvSpPr>
          <p:spPr>
            <a:xfrm>
              <a:off x="0" y="6550223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i="1" dirty="0" smtClean="0"/>
                <a:t>TIPP2014, Amsterdam</a:t>
              </a:r>
              <a:endParaRPr lang="zh-TW" altLang="en-US" sz="1400" i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956376" y="6550221"/>
              <a:ext cx="1187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400" dirty="0" smtClean="0"/>
                <a:t>Page </a:t>
              </a:r>
              <a:r>
                <a:rPr lang="en-US" altLang="zh-TW" sz="1400" dirty="0" smtClean="0"/>
                <a:t>22 </a:t>
              </a:r>
              <a:r>
                <a:rPr lang="en-US" altLang="zh-TW" sz="1400" dirty="0" smtClean="0"/>
                <a:t>of </a:t>
              </a:r>
              <a:r>
                <a:rPr lang="en-US" altLang="zh-TW" sz="1400" dirty="0" smtClean="0"/>
                <a:t>22</a:t>
              </a:r>
              <a:endParaRPr lang="en-US" altLang="zh-TW" sz="1400" dirty="0" smtClean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17661" y="6550220"/>
              <a:ext cx="3520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/>
                <a:t>Shaw-Pin Chen, University of Washington  </a:t>
              </a:r>
              <a:endParaRPr lang="zh-TW" altLang="en-US" sz="1400" i="1" dirty="0"/>
            </a:p>
          </p:txBody>
        </p:sp>
      </p:grpSp>
      <p:sp>
        <p:nvSpPr>
          <p:cNvPr id="8" name="Title 4"/>
          <p:cNvSpPr txBox="1">
            <a:spLocks/>
          </p:cNvSpPr>
          <p:nvPr/>
        </p:nvSpPr>
        <p:spPr>
          <a:xfrm>
            <a:off x="0" y="0"/>
            <a:ext cx="5128200" cy="8665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ROD Slave Router Block</a:t>
            </a:r>
            <a:endParaRPr lang="zh-TW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1403648" y="2128906"/>
            <a:ext cx="5679031" cy="2836706"/>
            <a:chOff x="1403648" y="3212976"/>
            <a:chExt cx="5679031" cy="2836706"/>
          </a:xfrm>
        </p:grpSpPr>
        <p:grpSp>
          <p:nvGrpSpPr>
            <p:cNvPr id="97" name="Group 96"/>
            <p:cNvGrpSpPr/>
            <p:nvPr/>
          </p:nvGrpSpPr>
          <p:grpSpPr>
            <a:xfrm>
              <a:off x="4739674" y="3649241"/>
              <a:ext cx="788152" cy="432496"/>
              <a:chOff x="2795868" y="3299846"/>
              <a:chExt cx="901187" cy="463735"/>
            </a:xfrm>
          </p:grpSpPr>
          <p:sp>
            <p:nvSpPr>
              <p:cNvPr id="166" name="Rectangle 165"/>
              <p:cNvSpPr/>
              <p:nvPr/>
            </p:nvSpPr>
            <p:spPr>
              <a:xfrm>
                <a:off x="2795868" y="3299850"/>
                <a:ext cx="113043" cy="463731"/>
              </a:xfrm>
              <a:prstGeom prst="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7" name="Rectangle 166"/>
              <p:cNvSpPr/>
              <p:nvPr/>
            </p:nvSpPr>
            <p:spPr>
              <a:xfrm>
                <a:off x="2908911" y="3299849"/>
                <a:ext cx="113043" cy="463731"/>
              </a:xfrm>
              <a:prstGeom prst="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8" name="Rectangle 167"/>
              <p:cNvSpPr/>
              <p:nvPr/>
            </p:nvSpPr>
            <p:spPr>
              <a:xfrm>
                <a:off x="3021954" y="3299850"/>
                <a:ext cx="113043" cy="463731"/>
              </a:xfrm>
              <a:prstGeom prst="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Rectangle 168"/>
              <p:cNvSpPr/>
              <p:nvPr/>
            </p:nvSpPr>
            <p:spPr>
              <a:xfrm>
                <a:off x="3131840" y="3299850"/>
                <a:ext cx="113043" cy="463731"/>
              </a:xfrm>
              <a:prstGeom prst="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0" name="Rectangle 169"/>
              <p:cNvSpPr/>
              <p:nvPr/>
            </p:nvSpPr>
            <p:spPr>
              <a:xfrm>
                <a:off x="3244883" y="3299850"/>
                <a:ext cx="113043" cy="463731"/>
              </a:xfrm>
              <a:prstGeom prst="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1" name="Rectangle 170"/>
              <p:cNvSpPr/>
              <p:nvPr/>
            </p:nvSpPr>
            <p:spPr>
              <a:xfrm>
                <a:off x="3357926" y="3299848"/>
                <a:ext cx="113043" cy="463731"/>
              </a:xfrm>
              <a:prstGeom prst="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2" name="Rectangle 171"/>
              <p:cNvSpPr/>
              <p:nvPr/>
            </p:nvSpPr>
            <p:spPr>
              <a:xfrm>
                <a:off x="3470969" y="3299847"/>
                <a:ext cx="113043" cy="463731"/>
              </a:xfrm>
              <a:prstGeom prst="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3" name="Rectangle 172"/>
              <p:cNvSpPr/>
              <p:nvPr/>
            </p:nvSpPr>
            <p:spPr>
              <a:xfrm>
                <a:off x="3584012" y="3299846"/>
                <a:ext cx="113043" cy="463731"/>
              </a:xfrm>
              <a:prstGeom prst="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8" name="TextBox 97"/>
            <p:cNvSpPr txBox="1"/>
            <p:nvPr/>
          </p:nvSpPr>
          <p:spPr>
            <a:xfrm>
              <a:off x="4598718" y="3335944"/>
              <a:ext cx="8824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b="1" i="1" dirty="0" smtClean="0"/>
                <a:t>S-Link FIFO</a:t>
              </a:r>
              <a:endParaRPr lang="zh-TW" altLang="en-US" sz="1200" b="1" i="1" dirty="0"/>
            </a:p>
          </p:txBody>
        </p:sp>
        <p:cxnSp>
          <p:nvCxnSpPr>
            <p:cNvPr id="99" name="Straight Arrow Connector 98"/>
            <p:cNvCxnSpPr/>
            <p:nvPr/>
          </p:nvCxnSpPr>
          <p:spPr>
            <a:xfrm>
              <a:off x="5534741" y="3866294"/>
              <a:ext cx="332039" cy="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/>
            <p:nvPr/>
          </p:nvCxnSpPr>
          <p:spPr>
            <a:xfrm>
              <a:off x="3876075" y="3866294"/>
              <a:ext cx="858450" cy="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TextBox 100"/>
            <p:cNvSpPr txBox="1"/>
            <p:nvPr/>
          </p:nvSpPr>
          <p:spPr>
            <a:xfrm>
              <a:off x="5678757" y="4091385"/>
              <a:ext cx="8333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b="1" i="1" dirty="0" smtClean="0"/>
                <a:t>To S-Link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5615354" y="5741905"/>
              <a:ext cx="14673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b="1" i="1" dirty="0" smtClean="0"/>
                <a:t>To Histogrammer</a:t>
              </a: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2554412" y="4673530"/>
              <a:ext cx="995464" cy="110769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1400" b="1" i="1" dirty="0" smtClean="0">
                  <a:solidFill>
                    <a:schemeClr val="tx1"/>
                  </a:solidFill>
                </a:rPr>
                <a:t>hit data extraction</a:t>
              </a:r>
              <a:endParaRPr lang="zh-TW" altLang="en-US" b="1" i="1" dirty="0">
                <a:solidFill>
                  <a:schemeClr val="tx1"/>
                </a:solidFill>
              </a:endParaRPr>
            </a:p>
          </p:txBody>
        </p:sp>
        <p:grpSp>
          <p:nvGrpSpPr>
            <p:cNvPr id="104" name="Group 103"/>
            <p:cNvGrpSpPr/>
            <p:nvPr/>
          </p:nvGrpSpPr>
          <p:grpSpPr>
            <a:xfrm>
              <a:off x="3916985" y="4413077"/>
              <a:ext cx="960712" cy="654708"/>
              <a:chOff x="6526296" y="2071652"/>
              <a:chExt cx="960712" cy="654708"/>
            </a:xfrm>
          </p:grpSpPr>
          <p:grpSp>
            <p:nvGrpSpPr>
              <p:cNvPr id="156" name="Group 155"/>
              <p:cNvGrpSpPr/>
              <p:nvPr/>
            </p:nvGrpSpPr>
            <p:grpSpPr>
              <a:xfrm>
                <a:off x="6635279" y="2332103"/>
                <a:ext cx="738712" cy="394257"/>
                <a:chOff x="2795868" y="3299846"/>
                <a:chExt cx="901187" cy="463735"/>
              </a:xfrm>
            </p:grpSpPr>
            <p:sp>
              <p:nvSpPr>
                <p:cNvPr id="158" name="Rectangle 157"/>
                <p:cNvSpPr/>
                <p:nvPr/>
              </p:nvSpPr>
              <p:spPr>
                <a:xfrm>
                  <a:off x="2795868" y="3299850"/>
                  <a:ext cx="113043" cy="463731"/>
                </a:xfrm>
                <a:prstGeom prst="rect">
                  <a:avLst/>
                </a:prstGeom>
                <a:solidFill>
                  <a:srgbClr val="FFFF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9" name="Rectangle 158"/>
                <p:cNvSpPr/>
                <p:nvPr/>
              </p:nvSpPr>
              <p:spPr>
                <a:xfrm>
                  <a:off x="2908911" y="3299849"/>
                  <a:ext cx="113043" cy="463731"/>
                </a:xfrm>
                <a:prstGeom prst="rect">
                  <a:avLst/>
                </a:prstGeom>
                <a:solidFill>
                  <a:srgbClr val="FFFF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0" name="Rectangle 159"/>
                <p:cNvSpPr/>
                <p:nvPr/>
              </p:nvSpPr>
              <p:spPr>
                <a:xfrm>
                  <a:off x="3021954" y="3299850"/>
                  <a:ext cx="113043" cy="463731"/>
                </a:xfrm>
                <a:prstGeom prst="rect">
                  <a:avLst/>
                </a:prstGeom>
                <a:solidFill>
                  <a:srgbClr val="FFFF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1" name="Rectangle 160"/>
                <p:cNvSpPr/>
                <p:nvPr/>
              </p:nvSpPr>
              <p:spPr>
                <a:xfrm>
                  <a:off x="3131840" y="3299850"/>
                  <a:ext cx="113043" cy="463731"/>
                </a:xfrm>
                <a:prstGeom prst="rect">
                  <a:avLst/>
                </a:prstGeom>
                <a:solidFill>
                  <a:srgbClr val="FFFF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2" name="Rectangle 161"/>
                <p:cNvSpPr/>
                <p:nvPr/>
              </p:nvSpPr>
              <p:spPr>
                <a:xfrm>
                  <a:off x="3244883" y="3299850"/>
                  <a:ext cx="113043" cy="463731"/>
                </a:xfrm>
                <a:prstGeom prst="rect">
                  <a:avLst/>
                </a:prstGeom>
                <a:solidFill>
                  <a:srgbClr val="FFFF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3" name="Rectangle 162"/>
                <p:cNvSpPr/>
                <p:nvPr/>
              </p:nvSpPr>
              <p:spPr>
                <a:xfrm>
                  <a:off x="3357926" y="3299848"/>
                  <a:ext cx="113043" cy="463731"/>
                </a:xfrm>
                <a:prstGeom prst="rect">
                  <a:avLst/>
                </a:prstGeom>
                <a:solidFill>
                  <a:srgbClr val="FFFF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4" name="Rectangle 163"/>
                <p:cNvSpPr/>
                <p:nvPr/>
              </p:nvSpPr>
              <p:spPr>
                <a:xfrm>
                  <a:off x="3470969" y="3299847"/>
                  <a:ext cx="113043" cy="463731"/>
                </a:xfrm>
                <a:prstGeom prst="rect">
                  <a:avLst/>
                </a:prstGeom>
                <a:solidFill>
                  <a:srgbClr val="FFFF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5" name="Rectangle 164"/>
                <p:cNvSpPr/>
                <p:nvPr/>
              </p:nvSpPr>
              <p:spPr>
                <a:xfrm>
                  <a:off x="3584012" y="3299846"/>
                  <a:ext cx="113043" cy="463731"/>
                </a:xfrm>
                <a:prstGeom prst="rect">
                  <a:avLst/>
                </a:prstGeom>
                <a:solidFill>
                  <a:srgbClr val="FFFF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4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57" name="TextBox 156"/>
              <p:cNvSpPr txBox="1"/>
              <p:nvPr/>
            </p:nvSpPr>
            <p:spPr>
              <a:xfrm>
                <a:off x="6526296" y="2071652"/>
                <a:ext cx="96071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200" b="1" i="1" dirty="0" smtClean="0"/>
                  <a:t>Histo FIFO A</a:t>
                </a:r>
                <a:endParaRPr lang="zh-TW" altLang="en-US" sz="1200" b="1" i="1" dirty="0"/>
              </a:p>
            </p:txBody>
          </p:sp>
        </p:grpSp>
        <p:grpSp>
          <p:nvGrpSpPr>
            <p:cNvPr id="105" name="Group 104"/>
            <p:cNvGrpSpPr/>
            <p:nvPr/>
          </p:nvGrpSpPr>
          <p:grpSpPr>
            <a:xfrm>
              <a:off x="3915691" y="5126521"/>
              <a:ext cx="954300" cy="654708"/>
              <a:chOff x="6526296" y="2071652"/>
              <a:chExt cx="954300" cy="654708"/>
            </a:xfrm>
          </p:grpSpPr>
          <p:grpSp>
            <p:nvGrpSpPr>
              <p:cNvPr id="146" name="Group 145"/>
              <p:cNvGrpSpPr/>
              <p:nvPr/>
            </p:nvGrpSpPr>
            <p:grpSpPr>
              <a:xfrm>
                <a:off x="6635279" y="2332103"/>
                <a:ext cx="738712" cy="394257"/>
                <a:chOff x="2795868" y="3299846"/>
                <a:chExt cx="901187" cy="463735"/>
              </a:xfrm>
            </p:grpSpPr>
            <p:sp>
              <p:nvSpPr>
                <p:cNvPr id="148" name="Rectangle 147"/>
                <p:cNvSpPr/>
                <p:nvPr/>
              </p:nvSpPr>
              <p:spPr>
                <a:xfrm>
                  <a:off x="2795868" y="3299850"/>
                  <a:ext cx="113043" cy="463731"/>
                </a:xfrm>
                <a:prstGeom prst="rect">
                  <a:avLst/>
                </a:prstGeom>
                <a:solidFill>
                  <a:srgbClr val="FFFF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9" name="Rectangle 148"/>
                <p:cNvSpPr/>
                <p:nvPr/>
              </p:nvSpPr>
              <p:spPr>
                <a:xfrm>
                  <a:off x="2908911" y="3299849"/>
                  <a:ext cx="113043" cy="463731"/>
                </a:xfrm>
                <a:prstGeom prst="rect">
                  <a:avLst/>
                </a:prstGeom>
                <a:solidFill>
                  <a:srgbClr val="FFFF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0" name="Rectangle 149"/>
                <p:cNvSpPr/>
                <p:nvPr/>
              </p:nvSpPr>
              <p:spPr>
                <a:xfrm>
                  <a:off x="3021954" y="3299850"/>
                  <a:ext cx="113043" cy="463731"/>
                </a:xfrm>
                <a:prstGeom prst="rect">
                  <a:avLst/>
                </a:prstGeom>
                <a:solidFill>
                  <a:srgbClr val="FFFF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1" name="Rectangle 150"/>
                <p:cNvSpPr/>
                <p:nvPr/>
              </p:nvSpPr>
              <p:spPr>
                <a:xfrm>
                  <a:off x="3131840" y="3299850"/>
                  <a:ext cx="113043" cy="463731"/>
                </a:xfrm>
                <a:prstGeom prst="rect">
                  <a:avLst/>
                </a:prstGeom>
                <a:solidFill>
                  <a:srgbClr val="FFFF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" name="Rectangle 151"/>
                <p:cNvSpPr/>
                <p:nvPr/>
              </p:nvSpPr>
              <p:spPr>
                <a:xfrm>
                  <a:off x="3244883" y="3299850"/>
                  <a:ext cx="113043" cy="463731"/>
                </a:xfrm>
                <a:prstGeom prst="rect">
                  <a:avLst/>
                </a:prstGeom>
                <a:solidFill>
                  <a:srgbClr val="FFFF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" name="Rectangle 152"/>
                <p:cNvSpPr/>
                <p:nvPr/>
              </p:nvSpPr>
              <p:spPr>
                <a:xfrm>
                  <a:off x="3357926" y="3299848"/>
                  <a:ext cx="113043" cy="463731"/>
                </a:xfrm>
                <a:prstGeom prst="rect">
                  <a:avLst/>
                </a:prstGeom>
                <a:solidFill>
                  <a:srgbClr val="FFFF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4" name="Rectangle 153"/>
                <p:cNvSpPr/>
                <p:nvPr/>
              </p:nvSpPr>
              <p:spPr>
                <a:xfrm>
                  <a:off x="3470969" y="3299846"/>
                  <a:ext cx="113042" cy="463731"/>
                </a:xfrm>
                <a:prstGeom prst="rect">
                  <a:avLst/>
                </a:prstGeom>
                <a:solidFill>
                  <a:srgbClr val="FFFF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5" name="Rectangle 154"/>
                <p:cNvSpPr/>
                <p:nvPr/>
              </p:nvSpPr>
              <p:spPr>
                <a:xfrm>
                  <a:off x="3584012" y="3299846"/>
                  <a:ext cx="113043" cy="463731"/>
                </a:xfrm>
                <a:prstGeom prst="rect">
                  <a:avLst/>
                </a:prstGeom>
                <a:solidFill>
                  <a:srgbClr val="FFFF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4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47" name="TextBox 146"/>
              <p:cNvSpPr txBox="1"/>
              <p:nvPr/>
            </p:nvSpPr>
            <p:spPr>
              <a:xfrm>
                <a:off x="6526296" y="2071652"/>
                <a:ext cx="95430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200" b="1" i="1" dirty="0" smtClean="0"/>
                  <a:t>Histo FIFO B</a:t>
                </a:r>
                <a:endParaRPr lang="zh-TW" altLang="en-US" sz="1200" b="1" i="1" dirty="0"/>
              </a:p>
            </p:txBody>
          </p:sp>
        </p:grpSp>
        <p:sp>
          <p:nvSpPr>
            <p:cNvPr id="106" name="Flowchart: Manual Operation 105"/>
            <p:cNvSpPr/>
            <p:nvPr/>
          </p:nvSpPr>
          <p:spPr>
            <a:xfrm rot="16200000">
              <a:off x="4661587" y="5046675"/>
              <a:ext cx="1565880" cy="361402"/>
            </a:xfrm>
            <a:prstGeom prst="flowChartManualOperati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07" name="Straight Arrow Connector 106"/>
            <p:cNvCxnSpPr/>
            <p:nvPr/>
          </p:nvCxnSpPr>
          <p:spPr>
            <a:xfrm flipV="1">
              <a:off x="5635102" y="4841264"/>
              <a:ext cx="285921" cy="1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/>
            <p:cNvCxnSpPr/>
            <p:nvPr/>
          </p:nvCxnSpPr>
          <p:spPr>
            <a:xfrm flipV="1">
              <a:off x="5635102" y="5035135"/>
              <a:ext cx="285921" cy="1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/>
            <p:cNvSpPr txBox="1"/>
            <p:nvPr/>
          </p:nvSpPr>
          <p:spPr>
            <a:xfrm>
              <a:off x="5233572" y="5026237"/>
              <a:ext cx="4219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000" b="1" i="1" dirty="0" smtClean="0"/>
                <a:t>pop</a:t>
              </a:r>
            </a:p>
            <a:p>
              <a:pPr algn="ctr"/>
              <a:r>
                <a:rPr lang="en-US" altLang="zh-TW" sz="1000" b="1" i="1" dirty="0" smtClean="0"/>
                <a:t>FIFO</a:t>
              </a:r>
              <a:endParaRPr lang="zh-TW" altLang="en-US" sz="1000" b="1" i="1" dirty="0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5881055" y="4704002"/>
              <a:ext cx="6591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b="1" dirty="0" smtClean="0"/>
                <a:t>hit valid</a:t>
              </a:r>
              <a:endParaRPr lang="zh-TW" altLang="en-US" sz="1100" b="1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5885583" y="5090112"/>
              <a:ext cx="60625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b="1" dirty="0"/>
                <a:t>r</a:t>
              </a:r>
              <a:r>
                <a:rPr lang="en-US" altLang="zh-TW" sz="1100" b="1" dirty="0" smtClean="0"/>
                <a:t>ow (9)</a:t>
              </a:r>
              <a:endParaRPr lang="zh-TW" altLang="en-US" sz="1100" b="1" dirty="0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5886550" y="5282900"/>
              <a:ext cx="5453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b="1" dirty="0" smtClean="0"/>
                <a:t>col (7)</a:t>
              </a:r>
              <a:endParaRPr lang="zh-TW" altLang="en-US" sz="1100" b="1" dirty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5886550" y="4897873"/>
              <a:ext cx="62068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b="1" dirty="0"/>
                <a:t>c</a:t>
              </a:r>
              <a:r>
                <a:rPr lang="en-US" altLang="zh-TW" sz="1100" b="1" dirty="0" smtClean="0"/>
                <a:t>hip (3)</a:t>
              </a:r>
              <a:endParaRPr lang="zh-TW" altLang="en-US" sz="1100" b="1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5881055" y="5477690"/>
              <a:ext cx="59182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b="1" dirty="0" smtClean="0"/>
                <a:t>ToT (4)</a:t>
              </a:r>
              <a:endParaRPr lang="zh-TW" altLang="en-US" sz="1100" b="1" dirty="0"/>
            </a:p>
          </p:txBody>
        </p:sp>
        <p:cxnSp>
          <p:nvCxnSpPr>
            <p:cNvPr id="115" name="Straight Arrow Connector 114"/>
            <p:cNvCxnSpPr/>
            <p:nvPr/>
          </p:nvCxnSpPr>
          <p:spPr>
            <a:xfrm flipV="1">
              <a:off x="5635102" y="5226292"/>
              <a:ext cx="285921" cy="1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>
            <a:xfrm flipV="1">
              <a:off x="5635102" y="5420163"/>
              <a:ext cx="285921" cy="1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flipV="1">
              <a:off x="5630574" y="5614953"/>
              <a:ext cx="285921" cy="1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H="1">
              <a:off x="3693228" y="4801782"/>
              <a:ext cx="100837" cy="13491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9" name="Group 118"/>
            <p:cNvGrpSpPr/>
            <p:nvPr/>
          </p:nvGrpSpPr>
          <p:grpSpPr>
            <a:xfrm>
              <a:off x="3550722" y="4869238"/>
              <a:ext cx="460017" cy="714867"/>
              <a:chOff x="3550722" y="4869238"/>
              <a:chExt cx="540018" cy="714867"/>
            </a:xfrm>
          </p:grpSpPr>
          <p:cxnSp>
            <p:nvCxnSpPr>
              <p:cNvPr id="144" name="Straight Arrow Connector 143"/>
              <p:cNvCxnSpPr/>
              <p:nvPr/>
            </p:nvCxnSpPr>
            <p:spPr>
              <a:xfrm>
                <a:off x="3550722" y="4869238"/>
                <a:ext cx="540018" cy="0"/>
              </a:xfrm>
              <a:prstGeom prst="straightConnector1">
                <a:avLst/>
              </a:prstGeom>
              <a:ln w="2222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Arrow Connector 144"/>
              <p:cNvCxnSpPr/>
              <p:nvPr/>
            </p:nvCxnSpPr>
            <p:spPr>
              <a:xfrm>
                <a:off x="3550722" y="5584105"/>
                <a:ext cx="540018" cy="0"/>
              </a:xfrm>
              <a:prstGeom prst="straightConnector1">
                <a:avLst/>
              </a:prstGeom>
              <a:ln w="2222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0" name="Straight Connector 119"/>
            <p:cNvCxnSpPr/>
            <p:nvPr/>
          </p:nvCxnSpPr>
          <p:spPr>
            <a:xfrm flipH="1">
              <a:off x="3693228" y="5516649"/>
              <a:ext cx="100837" cy="13491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TextBox 120"/>
            <p:cNvSpPr txBox="1"/>
            <p:nvPr/>
          </p:nvSpPr>
          <p:spPr>
            <a:xfrm>
              <a:off x="3607816" y="4597839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000" b="1" dirty="0" smtClean="0"/>
                <a:t>24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607816" y="5307637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000" b="1" dirty="0" smtClean="0"/>
                <a:t>24</a:t>
              </a:r>
            </a:p>
          </p:txBody>
        </p:sp>
        <p:cxnSp>
          <p:nvCxnSpPr>
            <p:cNvPr id="123" name="Straight Connector 122"/>
            <p:cNvCxnSpPr>
              <a:stCxn id="143" idx="2"/>
              <a:endCxn id="132" idx="3"/>
            </p:cNvCxnSpPr>
            <p:nvPr/>
          </p:nvCxnSpPr>
          <p:spPr>
            <a:xfrm flipH="1">
              <a:off x="3429803" y="3866963"/>
              <a:ext cx="307677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/>
            <p:nvPr/>
          </p:nvCxnSpPr>
          <p:spPr>
            <a:xfrm>
              <a:off x="3033077" y="3866294"/>
              <a:ext cx="0" cy="807236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TextBox 124"/>
            <p:cNvSpPr txBox="1"/>
            <p:nvPr/>
          </p:nvSpPr>
          <p:spPr>
            <a:xfrm>
              <a:off x="5824916" y="3650850"/>
              <a:ext cx="77296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100" b="1" dirty="0" smtClean="0"/>
                <a:t>k_word + </a:t>
              </a:r>
            </a:p>
            <a:p>
              <a:pPr algn="ctr"/>
              <a:r>
                <a:rPr lang="en-US" altLang="zh-TW" sz="1100" b="1" dirty="0" smtClean="0"/>
                <a:t>data (32)</a:t>
              </a:r>
              <a:endParaRPr lang="zh-TW" altLang="en-US" sz="1100" b="1" dirty="0"/>
            </a:p>
          </p:txBody>
        </p:sp>
        <p:grpSp>
          <p:nvGrpSpPr>
            <p:cNvPr id="126" name="Group 125"/>
            <p:cNvGrpSpPr/>
            <p:nvPr/>
          </p:nvGrpSpPr>
          <p:grpSpPr>
            <a:xfrm>
              <a:off x="3737480" y="3629848"/>
              <a:ext cx="444134" cy="474230"/>
              <a:chOff x="5147758" y="2318722"/>
              <a:chExt cx="444134" cy="474230"/>
            </a:xfrm>
          </p:grpSpPr>
          <p:sp>
            <p:nvSpPr>
              <p:cNvPr id="142" name="Flowchart: Connector 141"/>
              <p:cNvSpPr/>
              <p:nvPr/>
            </p:nvSpPr>
            <p:spPr>
              <a:xfrm>
                <a:off x="5349771" y="2356594"/>
                <a:ext cx="90000" cy="88479"/>
              </a:xfrm>
              <a:prstGeom prst="flowChartConnector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3" name="Flowchart: Extract 142"/>
              <p:cNvSpPr/>
              <p:nvPr/>
            </p:nvSpPr>
            <p:spPr>
              <a:xfrm rot="5400000">
                <a:off x="5132710" y="2333770"/>
                <a:ext cx="474230" cy="444134"/>
              </a:xfrm>
              <a:prstGeom prst="flowChartExtra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cxnSp>
          <p:nvCxnSpPr>
            <p:cNvPr id="127" name="Straight Connector 126"/>
            <p:cNvCxnSpPr/>
            <p:nvPr/>
          </p:nvCxnSpPr>
          <p:spPr>
            <a:xfrm flipH="1">
              <a:off x="3984493" y="3474443"/>
              <a:ext cx="0" cy="188196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Box 127"/>
            <p:cNvSpPr txBox="1"/>
            <p:nvPr/>
          </p:nvSpPr>
          <p:spPr>
            <a:xfrm>
              <a:off x="3419872" y="3212976"/>
              <a:ext cx="11817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b="1" dirty="0" smtClean="0"/>
                <a:t>calibration mode</a:t>
              </a: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1711054" y="372904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TW" sz="1100" b="1" dirty="0" smtClean="0"/>
                <a:t>k_word</a:t>
              </a:r>
            </a:p>
          </p:txBody>
        </p:sp>
        <p:cxnSp>
          <p:nvCxnSpPr>
            <p:cNvPr id="130" name="Straight Connector 129"/>
            <p:cNvCxnSpPr/>
            <p:nvPr/>
          </p:nvCxnSpPr>
          <p:spPr>
            <a:xfrm flipH="1">
              <a:off x="4365625" y="3799507"/>
              <a:ext cx="100837" cy="13491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TextBox 130"/>
            <p:cNvSpPr txBox="1"/>
            <p:nvPr/>
          </p:nvSpPr>
          <p:spPr>
            <a:xfrm>
              <a:off x="4280213" y="359556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000" b="1" dirty="0" smtClean="0"/>
                <a:t>33</a:t>
              </a:r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2636351" y="3512157"/>
              <a:ext cx="793452" cy="70961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1400" b="1" i="1" dirty="0" smtClean="0">
                  <a:solidFill>
                    <a:schemeClr val="tx1"/>
                  </a:solidFill>
                </a:rPr>
                <a:t>register</a:t>
              </a:r>
              <a:endParaRPr lang="zh-TW" altLang="en-US" b="1" i="1" dirty="0">
                <a:solidFill>
                  <a:schemeClr val="tx1"/>
                </a:solidFill>
              </a:endParaRPr>
            </a:p>
          </p:txBody>
        </p:sp>
        <p:cxnSp>
          <p:nvCxnSpPr>
            <p:cNvPr id="133" name="Straight Arrow Connector 132"/>
            <p:cNvCxnSpPr/>
            <p:nvPr/>
          </p:nvCxnSpPr>
          <p:spPr>
            <a:xfrm flipV="1">
              <a:off x="2339752" y="3649239"/>
              <a:ext cx="285921" cy="1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/>
            <p:cNvCxnSpPr/>
            <p:nvPr/>
          </p:nvCxnSpPr>
          <p:spPr>
            <a:xfrm flipV="1">
              <a:off x="2339750" y="3862497"/>
              <a:ext cx="285921" cy="1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Arrow Connector 134"/>
            <p:cNvCxnSpPr/>
            <p:nvPr/>
          </p:nvCxnSpPr>
          <p:spPr>
            <a:xfrm flipV="1">
              <a:off x="2339751" y="4081459"/>
              <a:ext cx="285921" cy="1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TextBox 135"/>
            <p:cNvSpPr txBox="1"/>
            <p:nvPr/>
          </p:nvSpPr>
          <p:spPr>
            <a:xfrm>
              <a:off x="1523503" y="3947936"/>
              <a:ext cx="81624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TW" sz="1100" b="1" dirty="0" smtClean="0"/>
                <a:t>chip_ID (3)</a:t>
              </a: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1403648" y="3518434"/>
              <a:ext cx="936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100" b="1" dirty="0" smtClean="0"/>
                <a:t>EFB data (32)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4745014" y="5318536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000" b="1" dirty="0"/>
                <a:t>r</a:t>
              </a:r>
              <a:r>
                <a:rPr lang="en-US" altLang="zh-TW" sz="1000" b="1" dirty="0" smtClean="0"/>
                <a:t>ow+1</a:t>
              </a:r>
            </a:p>
          </p:txBody>
        </p:sp>
        <p:grpSp>
          <p:nvGrpSpPr>
            <p:cNvPr id="139" name="Group 138"/>
            <p:cNvGrpSpPr/>
            <p:nvPr/>
          </p:nvGrpSpPr>
          <p:grpSpPr>
            <a:xfrm>
              <a:off x="4764680" y="4869235"/>
              <a:ext cx="485173" cy="714867"/>
              <a:chOff x="5496302" y="3558781"/>
              <a:chExt cx="540018" cy="714867"/>
            </a:xfrm>
          </p:grpSpPr>
          <p:cxnSp>
            <p:nvCxnSpPr>
              <p:cNvPr id="140" name="Straight Arrow Connector 139"/>
              <p:cNvCxnSpPr/>
              <p:nvPr/>
            </p:nvCxnSpPr>
            <p:spPr>
              <a:xfrm>
                <a:off x="5496302" y="3558781"/>
                <a:ext cx="540018" cy="0"/>
              </a:xfrm>
              <a:prstGeom prst="straightConnector1">
                <a:avLst/>
              </a:prstGeom>
              <a:ln w="2222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Arrow Connector 140"/>
              <p:cNvCxnSpPr/>
              <p:nvPr/>
            </p:nvCxnSpPr>
            <p:spPr>
              <a:xfrm>
                <a:off x="5496302" y="4273648"/>
                <a:ext cx="540018" cy="0"/>
              </a:xfrm>
              <a:prstGeom prst="straightConnector1">
                <a:avLst/>
              </a:prstGeom>
              <a:ln w="2222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13595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-1" y="429"/>
            <a:ext cx="6337669" cy="866527"/>
          </a:xfrm>
        </p:spPr>
        <p:txBody>
          <a:bodyPr>
            <a:noAutofit/>
          </a:bodyPr>
          <a:lstStyle/>
          <a:p>
            <a:pPr algn="l"/>
            <a: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Trigger DAQ</a:t>
            </a:r>
            <a:endParaRPr lang="zh-TW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13184" y="1124744"/>
            <a:ext cx="8003232" cy="45829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Based on the VMEx64 Pixel TDAQ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On-detector (staves)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Optical communication to</a:t>
            </a:r>
            <a:b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</a:b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off-detector (ROD/BOC)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TTC </a:t>
            </a:r>
            <a:r>
              <a:rPr lang="en-US" altLang="zh-TW" sz="2000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Interface </a:t>
            </a: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Module (TIM)</a:t>
            </a:r>
            <a:endParaRPr lang="en-US" altLang="zh-TW" sz="2000" dirty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000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VME-crate cards (</a:t>
            </a: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TIM/ROD</a:t>
            </a:r>
            <a:b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</a:b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/</a:t>
            </a:r>
            <a:r>
              <a:rPr lang="en-US" altLang="zh-TW" sz="2000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BOC</a:t>
            </a: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)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New FitServer (for calibration)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000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Readout Subsystem (ROS) </a:t>
            </a: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with </a:t>
            </a:r>
            <a:b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</a:b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Readout Buffer </a:t>
            </a:r>
            <a:r>
              <a:rPr lang="en-US" altLang="zh-TW" sz="2000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INput (ROBIN) </a:t>
            </a: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cards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S-Link: CERN’s data transmission protocol</a:t>
            </a:r>
            <a:b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</a:br>
            <a:endParaRPr lang="en-US" altLang="zh-TW" sz="2000" dirty="0" smtClean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0" y="6550220"/>
            <a:ext cx="9144000" cy="307780"/>
            <a:chOff x="0" y="6550220"/>
            <a:chExt cx="9144000" cy="307780"/>
          </a:xfrm>
        </p:grpSpPr>
        <p:sp>
          <p:nvSpPr>
            <p:cNvPr id="13" name="TextBox 12"/>
            <p:cNvSpPr txBox="1"/>
            <p:nvPr/>
          </p:nvSpPr>
          <p:spPr>
            <a:xfrm>
              <a:off x="0" y="6550223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i="1" dirty="0" smtClean="0"/>
                <a:t>TIPP2014, Amsterdam</a:t>
              </a:r>
              <a:endParaRPr lang="zh-TW" altLang="en-US" sz="1400" i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956376" y="6550221"/>
              <a:ext cx="1187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400" dirty="0" smtClean="0"/>
                <a:t>Page 3 of </a:t>
              </a:r>
              <a:r>
                <a:rPr lang="en-US" altLang="zh-TW" sz="1400" dirty="0" smtClean="0"/>
                <a:t>22</a:t>
              </a:r>
              <a:endParaRPr lang="en-US" altLang="zh-TW" sz="1400" dirty="0" smtClean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817661" y="6550220"/>
              <a:ext cx="3520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/>
                <a:t>Shaw-Pin Chen, University of Washington  </a:t>
              </a:r>
              <a:endParaRPr lang="zh-TW" altLang="en-US" sz="1400" i="1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004048" y="476672"/>
            <a:ext cx="4067898" cy="5832648"/>
            <a:chOff x="5023106" y="548680"/>
            <a:chExt cx="4067898" cy="5832648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8041128" y="2661396"/>
              <a:ext cx="438653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/>
            <p:cNvGrpSpPr/>
            <p:nvPr/>
          </p:nvGrpSpPr>
          <p:grpSpPr>
            <a:xfrm>
              <a:off x="6058822" y="904107"/>
              <a:ext cx="2016064" cy="980050"/>
              <a:chOff x="6503662" y="872716"/>
              <a:chExt cx="1368557" cy="828091"/>
            </a:xfrm>
          </p:grpSpPr>
          <p:sp>
            <p:nvSpPr>
              <p:cNvPr id="103" name="Rectangle 102"/>
              <p:cNvSpPr/>
              <p:nvPr/>
            </p:nvSpPr>
            <p:spPr>
              <a:xfrm>
                <a:off x="6503662" y="872716"/>
                <a:ext cx="1070980" cy="70628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6595576" y="915642"/>
                <a:ext cx="1070980" cy="70628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6700806" y="952593"/>
                <a:ext cx="1070980" cy="70628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6801239" y="994527"/>
                <a:ext cx="1070980" cy="70628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6349241" y="2089330"/>
              <a:ext cx="1725645" cy="7322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102812" y="1994366"/>
              <a:ext cx="9635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b="1" dirty="0" smtClean="0"/>
                <a:t>BOC-RODs</a:t>
              </a:r>
              <a:endParaRPr lang="zh-TW" altLang="en-US" sz="1400" b="1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7166992" y="1410442"/>
              <a:ext cx="0" cy="67121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7434315" y="1410442"/>
              <a:ext cx="0" cy="67121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7897022" y="1410442"/>
              <a:ext cx="0" cy="67121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6488334" y="1054743"/>
              <a:ext cx="5485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b="1" dirty="0" smtClean="0"/>
                <a:t>FE-I4</a:t>
              </a:r>
              <a:endParaRPr lang="zh-TW" altLang="en-US" sz="1400" b="1" dirty="0"/>
            </a:p>
          </p:txBody>
        </p:sp>
        <p:cxnSp>
          <p:nvCxnSpPr>
            <p:cNvPr id="23" name="Straight Arrow Connector 22"/>
            <p:cNvCxnSpPr>
              <a:endCxn id="27" idx="2"/>
            </p:cNvCxnSpPr>
            <p:nvPr/>
          </p:nvCxnSpPr>
          <p:spPr>
            <a:xfrm>
              <a:off x="6705255" y="1798936"/>
              <a:ext cx="438653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6200000" flipH="1">
              <a:off x="6365481" y="2134018"/>
              <a:ext cx="67954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5689432" y="2473791"/>
              <a:ext cx="101582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7173748" y="1800541"/>
              <a:ext cx="73636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/>
            <p:cNvSpPr/>
            <p:nvPr/>
          </p:nvSpPr>
          <p:spPr>
            <a:xfrm>
              <a:off x="7143908" y="1777633"/>
              <a:ext cx="46169" cy="4260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7411230" y="1777633"/>
              <a:ext cx="46169" cy="4260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7872968" y="1777633"/>
              <a:ext cx="46169" cy="4260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074645" y="1612034"/>
              <a:ext cx="184695" cy="54109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074645" y="1557926"/>
              <a:ext cx="184695" cy="54109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074645" y="1399879"/>
              <a:ext cx="184695" cy="158046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340884" y="1612034"/>
              <a:ext cx="184695" cy="54109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340884" y="1557926"/>
              <a:ext cx="184695" cy="54109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340884" y="1399879"/>
              <a:ext cx="184695" cy="158046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7803705" y="1612034"/>
              <a:ext cx="184695" cy="54109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7803705" y="1557926"/>
              <a:ext cx="184695" cy="54109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803705" y="1399879"/>
              <a:ext cx="184695" cy="158046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9" name="Isosceles Triangle 38"/>
            <p:cNvSpPr/>
            <p:nvPr/>
          </p:nvSpPr>
          <p:spPr>
            <a:xfrm flipV="1">
              <a:off x="7074645" y="1117160"/>
              <a:ext cx="184695" cy="170444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40" name="Straight Connector 39"/>
            <p:cNvCxnSpPr>
              <a:endCxn id="32" idx="0"/>
            </p:cNvCxnSpPr>
            <p:nvPr/>
          </p:nvCxnSpPr>
          <p:spPr>
            <a:xfrm>
              <a:off x="7166992" y="1287604"/>
              <a:ext cx="0" cy="1122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Isosceles Triangle 40"/>
            <p:cNvSpPr/>
            <p:nvPr/>
          </p:nvSpPr>
          <p:spPr>
            <a:xfrm flipV="1">
              <a:off x="7340884" y="1117160"/>
              <a:ext cx="184695" cy="170444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7433231" y="1287604"/>
              <a:ext cx="0" cy="1122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Isosceles Triangle 42"/>
            <p:cNvSpPr/>
            <p:nvPr/>
          </p:nvSpPr>
          <p:spPr>
            <a:xfrm flipV="1">
              <a:off x="7804674" y="1117160"/>
              <a:ext cx="184695" cy="170444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7897022" y="1287604"/>
              <a:ext cx="0" cy="1122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Group 44"/>
            <p:cNvGrpSpPr/>
            <p:nvPr/>
          </p:nvGrpSpPr>
          <p:grpSpPr>
            <a:xfrm>
              <a:off x="7166992" y="691052"/>
              <a:ext cx="730030" cy="426109"/>
              <a:chOff x="6012160" y="741845"/>
              <a:chExt cx="569241" cy="94867"/>
            </a:xfrm>
          </p:grpSpPr>
          <p:cxnSp>
            <p:nvCxnSpPr>
              <p:cNvPr id="100" name="Straight Connector 99"/>
              <p:cNvCxnSpPr/>
              <p:nvPr/>
            </p:nvCxnSpPr>
            <p:spPr>
              <a:xfrm>
                <a:off x="6012160" y="741845"/>
                <a:ext cx="0" cy="9486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>
                <a:off x="6219760" y="741845"/>
                <a:ext cx="0" cy="9486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>
                <a:off x="6581401" y="741845"/>
                <a:ext cx="0" cy="9486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/>
            <p:cNvGrpSpPr/>
            <p:nvPr/>
          </p:nvGrpSpPr>
          <p:grpSpPr>
            <a:xfrm>
              <a:off x="6058822" y="548680"/>
              <a:ext cx="2016064" cy="511304"/>
              <a:chOff x="5503934" y="1025116"/>
              <a:chExt cx="1368557" cy="828091"/>
            </a:xfrm>
            <a:solidFill>
              <a:schemeClr val="bg1">
                <a:lumMod val="95000"/>
              </a:schemeClr>
            </a:solidFill>
          </p:grpSpPr>
          <p:sp>
            <p:nvSpPr>
              <p:cNvPr id="96" name="Rectangle 95"/>
              <p:cNvSpPr/>
              <p:nvPr/>
            </p:nvSpPr>
            <p:spPr>
              <a:xfrm>
                <a:off x="5503934" y="1025116"/>
                <a:ext cx="1070980" cy="706280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5595848" y="1068042"/>
                <a:ext cx="1070980" cy="706280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5701078" y="1104993"/>
                <a:ext cx="1070980" cy="706280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5801511" y="1146927"/>
                <a:ext cx="1070980" cy="706280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7018358" y="620688"/>
              <a:ext cx="6880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b="1" dirty="0" smtClean="0"/>
                <a:t>Sensor</a:t>
              </a:r>
              <a:endParaRPr lang="zh-TW" altLang="en-US" sz="1400" b="1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090467" y="1054743"/>
              <a:ext cx="9257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b="1" dirty="0" smtClean="0"/>
                <a:t>IBL Staves</a:t>
              </a:r>
              <a:endParaRPr lang="zh-TW" altLang="en-US" sz="1400" b="1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059751" y="2148254"/>
              <a:ext cx="622329" cy="673344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699145" y="2144083"/>
              <a:ext cx="692113" cy="348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000"/>
                </a:lnSpc>
              </a:pPr>
              <a:r>
                <a:rPr lang="en-US" altLang="zh-TW" sz="1400" b="1" dirty="0" smtClean="0"/>
                <a:t>LVL 1</a:t>
              </a:r>
            </a:p>
            <a:p>
              <a:pPr algn="ctr">
                <a:lnSpc>
                  <a:spcPts val="1000"/>
                </a:lnSpc>
              </a:pPr>
              <a:r>
                <a:rPr lang="en-US" altLang="zh-TW" sz="1400" b="1" dirty="0" smtClean="0"/>
                <a:t>Accept</a:t>
              </a:r>
              <a:endParaRPr lang="zh-TW" altLang="en-US" sz="1400" b="1" dirty="0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6894388" y="2202856"/>
              <a:ext cx="909316" cy="531352"/>
              <a:chOff x="7125534" y="1994594"/>
              <a:chExt cx="709040" cy="448965"/>
            </a:xfrm>
          </p:grpSpPr>
          <p:sp>
            <p:nvSpPr>
              <p:cNvPr id="90" name="Rectangle 89"/>
              <p:cNvSpPr/>
              <p:nvPr/>
            </p:nvSpPr>
            <p:spPr>
              <a:xfrm>
                <a:off x="7125534" y="1994594"/>
                <a:ext cx="504056" cy="368995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7168257" y="2010079"/>
                <a:ext cx="504056" cy="368995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7210717" y="2027211"/>
                <a:ext cx="504056" cy="368995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7245335" y="2041947"/>
                <a:ext cx="504056" cy="368995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7288058" y="2057432"/>
                <a:ext cx="504056" cy="368995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7330518" y="2074564"/>
                <a:ext cx="504056" cy="368995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52" name="TextBox 51"/>
            <p:cNvSpPr txBox="1"/>
            <p:nvPr/>
          </p:nvSpPr>
          <p:spPr>
            <a:xfrm>
              <a:off x="5023106" y="2217176"/>
              <a:ext cx="6982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400" b="1" dirty="0" smtClean="0"/>
                <a:t>Level 1</a:t>
              </a:r>
              <a:br>
                <a:rPr lang="en-US" altLang="zh-TW" sz="1400" b="1" dirty="0" smtClean="0"/>
              </a:br>
              <a:r>
                <a:rPr lang="en-US" altLang="zh-TW" sz="1400" b="1" dirty="0" smtClean="0"/>
                <a:t>Trigger</a:t>
              </a:r>
              <a:endParaRPr lang="zh-TW" altLang="en-US" sz="1400" b="1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349241" y="3205419"/>
              <a:ext cx="1725645" cy="72406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8090467" y="3344737"/>
              <a:ext cx="4907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b="1" dirty="0" smtClean="0"/>
                <a:t>ROS</a:t>
              </a:r>
              <a:endParaRPr lang="zh-TW" altLang="en-US" sz="1400" b="1" dirty="0"/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6676784" y="3392953"/>
              <a:ext cx="184695" cy="266264"/>
              <a:chOff x="7244680" y="1444018"/>
              <a:chExt cx="144016" cy="224979"/>
            </a:xfrm>
          </p:grpSpPr>
          <p:sp>
            <p:nvSpPr>
              <p:cNvPr id="87" name="Rectangle 86"/>
              <p:cNvSpPr/>
              <p:nvPr/>
            </p:nvSpPr>
            <p:spPr>
              <a:xfrm>
                <a:off x="7244680" y="1623278"/>
                <a:ext cx="144016" cy="45719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7244680" y="1577559"/>
                <a:ext cx="144016" cy="45719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7244680" y="1444018"/>
                <a:ext cx="144016" cy="133541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cxnSp>
          <p:nvCxnSpPr>
            <p:cNvPr id="56" name="Straight Arrow Connector 55"/>
            <p:cNvCxnSpPr/>
            <p:nvPr/>
          </p:nvCxnSpPr>
          <p:spPr>
            <a:xfrm>
              <a:off x="6769131" y="2821598"/>
              <a:ext cx="0" cy="5713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5059751" y="3392953"/>
              <a:ext cx="632077" cy="655129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>
              <a:off x="5691828" y="3581271"/>
              <a:ext cx="644037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5032853" y="3441207"/>
              <a:ext cx="6982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400" b="1" dirty="0" smtClean="0"/>
                <a:t>Level 2</a:t>
              </a:r>
              <a:br>
                <a:rPr lang="en-US" altLang="zh-TW" sz="1400" b="1" dirty="0" smtClean="0"/>
              </a:br>
              <a:r>
                <a:rPr lang="en-US" altLang="zh-TW" sz="1400" b="1" dirty="0" smtClean="0"/>
                <a:t>Farm</a:t>
              </a:r>
              <a:endParaRPr lang="zh-TW" altLang="en-US" sz="1400" b="1" dirty="0"/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 flipH="1">
              <a:off x="5694949" y="3844260"/>
              <a:ext cx="644037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5364088" y="2821598"/>
              <a:ext cx="0" cy="5713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2" name="Group 61"/>
            <p:cNvGrpSpPr/>
            <p:nvPr/>
          </p:nvGrpSpPr>
          <p:grpSpPr>
            <a:xfrm>
              <a:off x="7207005" y="3392953"/>
              <a:ext cx="184695" cy="266264"/>
              <a:chOff x="7244680" y="1444018"/>
              <a:chExt cx="144016" cy="224979"/>
            </a:xfrm>
          </p:grpSpPr>
          <p:sp>
            <p:nvSpPr>
              <p:cNvPr id="84" name="Rectangle 83"/>
              <p:cNvSpPr/>
              <p:nvPr/>
            </p:nvSpPr>
            <p:spPr>
              <a:xfrm>
                <a:off x="7244680" y="1623278"/>
                <a:ext cx="144016" cy="45719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7244680" y="1577559"/>
                <a:ext cx="144016" cy="45719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7244680" y="1444018"/>
                <a:ext cx="144016" cy="133541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cxnSp>
          <p:nvCxnSpPr>
            <p:cNvPr id="63" name="Straight Arrow Connector 62"/>
            <p:cNvCxnSpPr/>
            <p:nvPr/>
          </p:nvCxnSpPr>
          <p:spPr>
            <a:xfrm>
              <a:off x="7299352" y="2821598"/>
              <a:ext cx="0" cy="5713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Group 63"/>
            <p:cNvGrpSpPr/>
            <p:nvPr/>
          </p:nvGrpSpPr>
          <p:grpSpPr>
            <a:xfrm>
              <a:off x="7515056" y="3392953"/>
              <a:ext cx="184695" cy="266264"/>
              <a:chOff x="7244680" y="1444018"/>
              <a:chExt cx="144016" cy="224979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7244680" y="1623278"/>
                <a:ext cx="144016" cy="45719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7244680" y="1577559"/>
                <a:ext cx="144016" cy="45719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7244680" y="1444018"/>
                <a:ext cx="144016" cy="133541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cxnSp>
          <p:nvCxnSpPr>
            <p:cNvPr id="65" name="Straight Arrow Connector 64"/>
            <p:cNvCxnSpPr/>
            <p:nvPr/>
          </p:nvCxnSpPr>
          <p:spPr>
            <a:xfrm>
              <a:off x="7607403" y="2821598"/>
              <a:ext cx="0" cy="5713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5359883" y="2879938"/>
              <a:ext cx="887359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000"/>
                </a:lnSpc>
              </a:pPr>
              <a:r>
                <a:rPr lang="en-US" altLang="zh-TW" sz="1400" b="1" dirty="0" smtClean="0"/>
                <a:t>Region of</a:t>
              </a:r>
            </a:p>
            <a:p>
              <a:pPr algn="ctr">
                <a:lnSpc>
                  <a:spcPts val="1000"/>
                </a:lnSpc>
              </a:pPr>
              <a:r>
                <a:rPr lang="en-US" altLang="zh-TW" sz="1400" b="1" dirty="0" smtClean="0"/>
                <a:t> Interest </a:t>
              </a:r>
            </a:p>
            <a:p>
              <a:pPr algn="ctr">
                <a:lnSpc>
                  <a:spcPts val="1000"/>
                </a:lnSpc>
              </a:pPr>
              <a:r>
                <a:rPr lang="en-US" altLang="zh-TW" sz="1400" b="1" dirty="0" smtClean="0"/>
                <a:t>(ROI)</a:t>
              </a:r>
              <a:endParaRPr lang="zh-TW" altLang="en-US" sz="1400" b="1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776550" y="3340864"/>
              <a:ext cx="480837" cy="2205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000"/>
                </a:lnSpc>
              </a:pPr>
              <a:r>
                <a:rPr lang="en-US" altLang="zh-TW" sz="1400" b="1" dirty="0"/>
                <a:t>r</a:t>
              </a:r>
              <a:r>
                <a:rPr lang="en-US" altLang="zh-TW" sz="1400" b="1" dirty="0" smtClean="0"/>
                <a:t>eq.</a:t>
              </a:r>
              <a:endParaRPr lang="zh-TW" altLang="en-US" sz="1400" b="1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665765" y="4000515"/>
              <a:ext cx="825547" cy="2205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000"/>
                </a:lnSpc>
              </a:pPr>
              <a:r>
                <a:rPr lang="en-US" altLang="zh-TW" sz="1400" b="1" dirty="0" smtClean="0"/>
                <a:t>ROI data</a:t>
              </a:r>
              <a:endParaRPr lang="zh-TW" altLang="en-US" sz="1400" b="1" dirty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6353174" y="4270369"/>
              <a:ext cx="1725645" cy="362031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596608" y="4280617"/>
              <a:ext cx="11753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400" b="1" dirty="0" smtClean="0"/>
                <a:t>Event Builder</a:t>
              </a:r>
              <a:endParaRPr lang="zh-TW" altLang="en-US" sz="1400" b="1" dirty="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6796559" y="4866922"/>
              <a:ext cx="823776" cy="732268"/>
            </a:xfrm>
            <a:prstGeom prst="rect">
              <a:avLst/>
            </a:prstGeom>
            <a:solidFill>
              <a:srgbClr val="F8F7BB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803213" y="4869160"/>
              <a:ext cx="810478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400" b="1" dirty="0" smtClean="0"/>
                <a:t>Event </a:t>
              </a:r>
            </a:p>
            <a:p>
              <a:pPr algn="ctr"/>
              <a:r>
                <a:rPr lang="en-US" altLang="zh-TW" sz="1400" b="1" dirty="0" smtClean="0"/>
                <a:t>Filter</a:t>
              </a:r>
              <a:br>
                <a:rPr lang="en-US" altLang="zh-TW" sz="1400" b="1" dirty="0" smtClean="0"/>
              </a:br>
              <a:r>
                <a:rPr lang="en-US" altLang="zh-TW" sz="1400" b="1" dirty="0" smtClean="0"/>
                <a:t>(Level 3)</a:t>
              </a:r>
              <a:endParaRPr lang="zh-TW" altLang="en-US" sz="1400" b="1" dirty="0"/>
            </a:p>
          </p:txBody>
        </p:sp>
        <p:cxnSp>
          <p:nvCxnSpPr>
            <p:cNvPr id="73" name="Straight Arrow Connector 72"/>
            <p:cNvCxnSpPr>
              <a:stCxn id="53" idx="2"/>
              <a:endCxn id="69" idx="0"/>
            </p:cNvCxnSpPr>
            <p:nvPr/>
          </p:nvCxnSpPr>
          <p:spPr>
            <a:xfrm>
              <a:off x="7212064" y="3929482"/>
              <a:ext cx="0" cy="34088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>
              <a:off x="7207005" y="4632400"/>
              <a:ext cx="1447" cy="23452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>
              <a:off x="7220436" y="5599190"/>
              <a:ext cx="0" cy="34088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6631782" y="5858108"/>
              <a:ext cx="117731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400" b="1" dirty="0" smtClean="0"/>
                <a:t>“raw data”</a:t>
              </a:r>
            </a:p>
            <a:p>
              <a:pPr algn="ctr"/>
              <a:r>
                <a:rPr lang="en-US" altLang="zh-TW" sz="1400" b="1" dirty="0" smtClean="0"/>
                <a:t>Mass Storage</a:t>
              </a:r>
              <a:endParaRPr lang="zh-TW" altLang="en-US" sz="1400" b="1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7622513" y="2905070"/>
              <a:ext cx="697755" cy="2358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000"/>
                </a:lnSpc>
              </a:pPr>
              <a:r>
                <a:rPr lang="en-US" altLang="zh-TW" sz="1400" b="1" dirty="0" smtClean="0"/>
                <a:t>S-Links</a:t>
              </a:r>
              <a:endParaRPr lang="zh-TW" altLang="en-US" sz="1400" b="1" dirty="0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8428707" y="2420889"/>
              <a:ext cx="662297" cy="576064"/>
              <a:chOff x="8160751" y="2291627"/>
              <a:chExt cx="516426" cy="486744"/>
            </a:xfrm>
          </p:grpSpPr>
          <p:sp>
            <p:nvSpPr>
              <p:cNvPr id="79" name="Rectangle 78"/>
              <p:cNvSpPr/>
              <p:nvPr/>
            </p:nvSpPr>
            <p:spPr>
              <a:xfrm>
                <a:off x="8201641" y="2291627"/>
                <a:ext cx="434645" cy="464451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8160751" y="2336277"/>
                <a:ext cx="516426" cy="442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TW" sz="1400" b="1" dirty="0" smtClean="0"/>
                  <a:t>Fit</a:t>
                </a:r>
                <a:br>
                  <a:rPr lang="en-US" altLang="zh-TW" sz="1400" b="1" dirty="0" smtClean="0"/>
                </a:br>
                <a:r>
                  <a:rPr lang="en-US" altLang="zh-TW" sz="1400" b="1" dirty="0" smtClean="0"/>
                  <a:t>Server</a:t>
                </a:r>
                <a:endParaRPr lang="zh-TW" altLang="en-US" sz="1400" b="1" dirty="0"/>
              </a:p>
            </p:txBody>
          </p:sp>
        </p:grpSp>
      </p:grpSp>
      <p:sp>
        <p:nvSpPr>
          <p:cNvPr id="107" name="Rectangle 106"/>
          <p:cNvSpPr/>
          <p:nvPr/>
        </p:nvSpPr>
        <p:spPr>
          <a:xfrm>
            <a:off x="1115616" y="5949280"/>
            <a:ext cx="5323179" cy="5040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>
                <a:solidFill>
                  <a:schemeClr val="tx1"/>
                </a:solidFill>
              </a:rPr>
              <a:t>Details on IBL BOC covered in Marius Wensing’s talk</a:t>
            </a:r>
            <a:endParaRPr lang="zh-TW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45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0"/>
            <a:ext cx="6804248" cy="866527"/>
          </a:xfrm>
        </p:spPr>
        <p:txBody>
          <a:bodyPr>
            <a:normAutofit/>
          </a:bodyPr>
          <a:lstStyle/>
          <a:p>
            <a:pPr algn="l"/>
            <a: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ROD-BOC Communication</a:t>
            </a:r>
            <a:endParaRPr lang="zh-TW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0" y="6550220"/>
            <a:ext cx="9144000" cy="307780"/>
            <a:chOff x="0" y="6550220"/>
            <a:chExt cx="9144000" cy="307780"/>
          </a:xfrm>
        </p:grpSpPr>
        <p:sp>
          <p:nvSpPr>
            <p:cNvPr id="11" name="TextBox 10"/>
            <p:cNvSpPr txBox="1"/>
            <p:nvPr/>
          </p:nvSpPr>
          <p:spPr>
            <a:xfrm>
              <a:off x="0" y="6550223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i="1" dirty="0" smtClean="0"/>
                <a:t>TIPP2014, Amsterdam</a:t>
              </a:r>
              <a:endParaRPr lang="zh-TW" altLang="en-US" sz="1400" i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56376" y="6550221"/>
              <a:ext cx="1187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400" dirty="0" smtClean="0"/>
                <a:t>Page 4 of </a:t>
              </a:r>
              <a:r>
                <a:rPr lang="en-US" altLang="zh-TW" sz="1400" dirty="0" smtClean="0"/>
                <a:t>22</a:t>
              </a:r>
              <a:endParaRPr lang="en-US" altLang="zh-TW" sz="1400" dirty="0" smtClean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17661" y="6550220"/>
              <a:ext cx="3520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/>
                <a:t>Shaw-Pin Chen, University of Washington  </a:t>
              </a:r>
              <a:endParaRPr lang="zh-TW" altLang="en-US" sz="1400" i="1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88724" y="1628800"/>
            <a:ext cx="6967652" cy="3743109"/>
            <a:chOff x="988724" y="980728"/>
            <a:chExt cx="6967652" cy="3743109"/>
          </a:xfrm>
        </p:grpSpPr>
        <p:sp>
          <p:nvSpPr>
            <p:cNvPr id="14" name="Right Arrow 13"/>
            <p:cNvSpPr/>
            <p:nvPr/>
          </p:nvSpPr>
          <p:spPr>
            <a:xfrm>
              <a:off x="1754946" y="3592990"/>
              <a:ext cx="1279878" cy="1960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" name="Right Arrow 15"/>
            <p:cNvSpPr/>
            <p:nvPr/>
          </p:nvSpPr>
          <p:spPr>
            <a:xfrm flipH="1">
              <a:off x="1779954" y="2548396"/>
              <a:ext cx="1279878" cy="1960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580112" y="1400820"/>
              <a:ext cx="2376264" cy="332301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059832" y="1401439"/>
              <a:ext cx="1080120" cy="3322397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9" name="Rectangle 18"/>
            <p:cNvSpPr/>
            <p:nvPr/>
          </p:nvSpPr>
          <p:spPr>
            <a:xfrm rot="5400000">
              <a:off x="-149850" y="2810301"/>
              <a:ext cx="3323017" cy="50405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252612" y="2787895"/>
              <a:ext cx="5180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dirty="0" smtClean="0"/>
                <a:t>32x</a:t>
              </a:r>
              <a:br>
                <a:rPr lang="en-US" altLang="zh-TW" dirty="0" smtClean="0"/>
              </a:br>
              <a:r>
                <a:rPr lang="en-US" altLang="zh-TW" dirty="0" smtClean="0"/>
                <a:t>FE</a:t>
              </a:r>
              <a:endParaRPr lang="zh-TW" alt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88724" y="991687"/>
              <a:ext cx="10458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b="1" dirty="0" smtClean="0"/>
                <a:t>IBL Stave</a:t>
              </a:r>
              <a:endParaRPr lang="zh-TW" altLang="en-US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141889" y="991687"/>
              <a:ext cx="9332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b="1" dirty="0" smtClean="0"/>
                <a:t>IBL BOC</a:t>
              </a:r>
              <a:endParaRPr lang="zh-TW" altLang="en-US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290574" y="980728"/>
              <a:ext cx="9550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b="1" dirty="0" smtClean="0"/>
                <a:t>IBL ROD</a:t>
              </a:r>
              <a:endParaRPr lang="zh-TW" altLang="en-US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63688" y="3068960"/>
              <a:ext cx="13067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b="1" dirty="0" smtClean="0"/>
                <a:t>32 RX channels</a:t>
              </a:r>
              <a:br>
                <a:rPr lang="en-US" altLang="zh-TW" sz="1400" b="1" dirty="0" smtClean="0"/>
              </a:br>
              <a:r>
                <a:rPr lang="en-US" altLang="zh-TW" sz="1400" b="1" dirty="0" smtClean="0"/>
                <a:t>@ 160 Mbit/s</a:t>
              </a:r>
              <a:endParaRPr lang="zh-TW" altLang="en-US" sz="14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131937" y="2060848"/>
              <a:ext cx="14237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400" b="1" dirty="0" smtClean="0"/>
                <a:t>16 cmd channels</a:t>
              </a:r>
              <a:br>
                <a:rPr lang="en-US" altLang="zh-TW" sz="1400" b="1" dirty="0" smtClean="0"/>
              </a:br>
              <a:r>
                <a:rPr lang="en-US" altLang="zh-TW" sz="1400" b="1" dirty="0" smtClean="0"/>
                <a:t>@ 40 MHz</a:t>
              </a:r>
              <a:endParaRPr lang="zh-TW" altLang="en-US" sz="14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257829" y="2276291"/>
              <a:ext cx="3722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400" b="1" dirty="0" smtClean="0"/>
                <a:t>TX</a:t>
              </a:r>
              <a:endParaRPr lang="zh-TW" altLang="en-US" sz="1400" b="1" dirty="0"/>
            </a:p>
          </p:txBody>
        </p:sp>
        <p:sp>
          <p:nvSpPr>
            <p:cNvPr id="27" name="Right Arrow 26"/>
            <p:cNvSpPr/>
            <p:nvPr/>
          </p:nvSpPr>
          <p:spPr>
            <a:xfrm flipH="1">
              <a:off x="4165526" y="2542568"/>
              <a:ext cx="1396670" cy="1960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8" name="Right Arrow 27"/>
            <p:cNvSpPr/>
            <p:nvPr/>
          </p:nvSpPr>
          <p:spPr>
            <a:xfrm flipH="1">
              <a:off x="4165526" y="4313070"/>
              <a:ext cx="1396670" cy="1960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9" name="Left-Right Arrow 28"/>
            <p:cNvSpPr/>
            <p:nvPr/>
          </p:nvSpPr>
          <p:spPr>
            <a:xfrm>
              <a:off x="4165526" y="1789095"/>
              <a:ext cx="1387198" cy="199745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400014" y="1309078"/>
              <a:ext cx="9525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400" b="1" dirty="0" smtClean="0"/>
                <a:t>ROD Bus</a:t>
              </a:r>
              <a:br>
                <a:rPr lang="en-US" altLang="zh-TW" sz="1400" b="1" dirty="0" smtClean="0"/>
              </a:br>
              <a:r>
                <a:rPr lang="en-US" altLang="zh-TW" sz="1400" b="1" dirty="0" smtClean="0"/>
                <a:t>@ 40 MHz</a:t>
              </a:r>
              <a:endParaRPr lang="zh-TW" altLang="en-US" sz="1400" b="1" dirty="0"/>
            </a:p>
          </p:txBody>
        </p:sp>
        <p:cxnSp>
          <p:nvCxnSpPr>
            <p:cNvPr id="31" name="Straight Connector 30"/>
            <p:cNvCxnSpPr>
              <a:stCxn id="17" idx="1"/>
              <a:endCxn id="17" idx="3"/>
            </p:cNvCxnSpPr>
            <p:nvPr/>
          </p:nvCxnSpPr>
          <p:spPr>
            <a:xfrm>
              <a:off x="5580112" y="3062329"/>
              <a:ext cx="2376264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6400515" y="2053757"/>
              <a:ext cx="7354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400" b="1" dirty="0" smtClean="0"/>
                <a:t>Control</a:t>
              </a:r>
              <a:endParaRPr lang="zh-TW" altLang="en-US" sz="1400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097420" y="3719303"/>
              <a:ext cx="13637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400" b="1" dirty="0" smtClean="0"/>
                <a:t>Data Processing</a:t>
              </a:r>
              <a:endParaRPr lang="zh-TW" altLang="en-US" sz="1400" b="1" dirty="0"/>
            </a:p>
          </p:txBody>
        </p:sp>
        <p:sp>
          <p:nvSpPr>
            <p:cNvPr id="34" name="Right Arrow 33"/>
            <p:cNvSpPr/>
            <p:nvPr/>
          </p:nvSpPr>
          <p:spPr>
            <a:xfrm>
              <a:off x="4139952" y="3533104"/>
              <a:ext cx="1412772" cy="1960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217698" y="3068960"/>
              <a:ext cx="12376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400" b="1" dirty="0" smtClean="0"/>
                <a:t>96-bit data RX</a:t>
              </a:r>
              <a:br>
                <a:rPr lang="en-US" altLang="zh-TW" sz="1400" b="1" dirty="0" smtClean="0"/>
              </a:br>
              <a:r>
                <a:rPr lang="en-US" altLang="zh-TW" sz="1400" b="1" dirty="0" smtClean="0"/>
                <a:t>@ 80 MHz</a:t>
              </a:r>
              <a:endParaRPr lang="zh-TW" altLang="en-US" sz="1400" b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390123" y="3871352"/>
              <a:ext cx="9124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400" b="1" dirty="0" smtClean="0"/>
                <a:t>4 S-Links</a:t>
              </a:r>
              <a:br>
                <a:rPr lang="en-US" altLang="zh-TW" sz="1400" b="1" dirty="0" smtClean="0"/>
              </a:br>
              <a:r>
                <a:rPr lang="en-US" altLang="zh-TW" sz="1400" b="1" dirty="0" smtClean="0"/>
                <a:t>@40 MHz</a:t>
              </a:r>
              <a:endParaRPr lang="zh-TW" altLang="en-US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82415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0"/>
            <a:ext cx="5796136" cy="866527"/>
          </a:xfrm>
        </p:spPr>
        <p:txBody>
          <a:bodyPr>
            <a:normAutofit/>
          </a:bodyPr>
          <a:lstStyle/>
          <a:p>
            <a:pPr algn="l"/>
            <a: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ATLAS IBL ROD Card</a:t>
            </a:r>
            <a:endParaRPr lang="zh-TW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57200" y="908719"/>
            <a:ext cx="8003232" cy="56415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FE control and readout</a:t>
            </a: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Fast histogramming for FEs</a:t>
            </a: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Main Components:</a:t>
            </a:r>
          </a:p>
          <a:p>
            <a:pPr marL="800100" lvl="1" indent="-342900" algn="l">
              <a:buFontTx/>
              <a:buChar char="-"/>
            </a:pP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1 Master FPGA </a:t>
            </a:r>
          </a:p>
          <a:p>
            <a:pPr marL="800100" lvl="1" indent="-342900" algn="l">
              <a:buFontTx/>
              <a:buChar char="-"/>
            </a:pP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 Slave FPGA</a:t>
            </a:r>
          </a:p>
          <a:p>
            <a:pPr marL="800100" lvl="1" indent="-342900" algn="l">
              <a:buFontTx/>
              <a:buChar char="-"/>
            </a:pP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1 PRM FPGA</a:t>
            </a: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 SSRAMs,1 DDR2 per slave</a:t>
            </a: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32 FE data processing</a:t>
            </a: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PowerPC controller</a:t>
            </a:r>
            <a:endParaRPr lang="en-US" altLang="zh-TW" sz="2000" dirty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Upgrades for Pixel Layer </a:t>
            </a:r>
            <a:b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</a:b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1 &amp; 2</a:t>
            </a: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15 productions cards ready</a:t>
            </a:r>
            <a:b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</a:b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(</a:t>
            </a:r>
            <a:r>
              <a:rPr lang="en-US" altLang="zh-TW" sz="2000" dirty="0" err="1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RevC</a:t>
            </a: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and </a:t>
            </a:r>
            <a:r>
              <a:rPr lang="en-US" altLang="zh-TW" sz="2000" dirty="0" err="1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RevD</a:t>
            </a: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)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0" y="6550220"/>
            <a:ext cx="9144000" cy="307780"/>
            <a:chOff x="0" y="6550220"/>
            <a:chExt cx="9144000" cy="307780"/>
          </a:xfrm>
        </p:grpSpPr>
        <p:sp>
          <p:nvSpPr>
            <p:cNvPr id="11" name="TextBox 10"/>
            <p:cNvSpPr txBox="1"/>
            <p:nvPr/>
          </p:nvSpPr>
          <p:spPr>
            <a:xfrm>
              <a:off x="0" y="6550223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i="1" dirty="0" smtClean="0"/>
                <a:t>TIPP2014, Amsterdam</a:t>
              </a:r>
              <a:endParaRPr lang="zh-TW" altLang="en-US" sz="1400" i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56376" y="6550221"/>
              <a:ext cx="1187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400" dirty="0" smtClean="0"/>
                <a:t>Page 5 of </a:t>
              </a:r>
              <a:r>
                <a:rPr lang="en-US" altLang="zh-TW" sz="1400" dirty="0" smtClean="0"/>
                <a:t>22</a:t>
              </a:r>
              <a:endParaRPr lang="en-US" altLang="zh-TW" sz="1400" dirty="0" smtClean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17661" y="6550220"/>
              <a:ext cx="3520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/>
                <a:t>Shaw-Pin Chen, University of Washington  </a:t>
              </a:r>
              <a:endParaRPr lang="zh-TW" altLang="en-US" sz="1400" i="1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6" r="7174"/>
          <a:stretch/>
        </p:blipFill>
        <p:spPr bwMode="auto">
          <a:xfrm>
            <a:off x="4577664" y="1370781"/>
            <a:ext cx="4566333" cy="4794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74475" y="4929336"/>
            <a:ext cx="8522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b="1" dirty="0" smtClean="0">
                <a:solidFill>
                  <a:schemeClr val="bg1"/>
                </a:solidFill>
              </a:rPr>
              <a:t>Slave</a:t>
            </a:r>
            <a:endParaRPr lang="zh-TW" altLang="en-US" sz="24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51183" y="3573016"/>
            <a:ext cx="8522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b="1" dirty="0" smtClean="0">
                <a:solidFill>
                  <a:schemeClr val="bg1"/>
                </a:solidFill>
              </a:rPr>
              <a:t>Slave</a:t>
            </a:r>
            <a:endParaRPr lang="zh-TW" altLang="en-US" sz="24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94085" y="2132856"/>
            <a:ext cx="10943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b="1" dirty="0" smtClean="0">
                <a:solidFill>
                  <a:schemeClr val="bg1"/>
                </a:solidFill>
              </a:rPr>
              <a:t>Master</a:t>
            </a:r>
            <a:br>
              <a:rPr lang="en-US" altLang="zh-TW" sz="2400" b="1" dirty="0" smtClean="0">
                <a:solidFill>
                  <a:schemeClr val="bg1"/>
                </a:solidFill>
              </a:rPr>
            </a:br>
            <a:r>
              <a:rPr lang="en-US" altLang="zh-TW" sz="2400" b="1" dirty="0" smtClean="0">
                <a:solidFill>
                  <a:schemeClr val="bg1"/>
                </a:solidFill>
              </a:rPr>
              <a:t>/PPC</a:t>
            </a:r>
            <a:endParaRPr lang="zh-TW" altLang="en-US" sz="24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44340" y="1902023"/>
            <a:ext cx="1293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b="1" dirty="0" smtClean="0">
                <a:solidFill>
                  <a:schemeClr val="bg1"/>
                </a:solidFill>
              </a:rPr>
              <a:t>Ethernet</a:t>
            </a:r>
            <a:endParaRPr lang="zh-TW" altLang="en-US" sz="24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44340" y="3717931"/>
            <a:ext cx="1293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b="1" dirty="0" smtClean="0">
                <a:solidFill>
                  <a:schemeClr val="bg1"/>
                </a:solidFill>
              </a:rPr>
              <a:t>Ethernet</a:t>
            </a:r>
            <a:endParaRPr lang="zh-TW" alt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44008" y="5064968"/>
            <a:ext cx="1293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b="1" dirty="0" smtClean="0">
                <a:solidFill>
                  <a:schemeClr val="bg1"/>
                </a:solidFill>
              </a:rPr>
              <a:t>Ethernet</a:t>
            </a:r>
            <a:endParaRPr lang="zh-TW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45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0"/>
            <a:ext cx="5128200" cy="866527"/>
          </a:xfrm>
        </p:spPr>
        <p:txBody>
          <a:bodyPr>
            <a:normAutofit/>
          </a:bodyPr>
          <a:lstStyle/>
          <a:p>
            <a:pPr algn="l"/>
            <a: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Arial Unicode MS" panose="020B0604020202020204" pitchFamily="34" charset="-120"/>
                <a:cs typeface="Arial Unicode MS" panose="020B0604020202020204" pitchFamily="34" charset="-120"/>
              </a:rPr>
              <a:t>     Detector Calibration</a:t>
            </a:r>
            <a:endParaRPr lang="zh-TW" altLang="en-US" sz="3600" b="1" dirty="0">
              <a:solidFill>
                <a:schemeClr val="tx1">
                  <a:lumMod val="50000"/>
                  <a:lumOff val="50000"/>
                </a:schemeClr>
              </a:solidFill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0" y="6550220"/>
            <a:ext cx="9144000" cy="307780"/>
            <a:chOff x="0" y="6550220"/>
            <a:chExt cx="9144000" cy="307780"/>
          </a:xfrm>
        </p:grpSpPr>
        <p:sp>
          <p:nvSpPr>
            <p:cNvPr id="11" name="TextBox 10"/>
            <p:cNvSpPr txBox="1"/>
            <p:nvPr/>
          </p:nvSpPr>
          <p:spPr>
            <a:xfrm>
              <a:off x="0" y="6550223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i="1" dirty="0" smtClean="0"/>
                <a:t>TIPP2014, Amsterdam</a:t>
              </a:r>
              <a:endParaRPr lang="zh-TW" altLang="en-US" sz="1400" i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56376" y="6550221"/>
              <a:ext cx="1187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400" dirty="0" smtClean="0"/>
                <a:t>Page 6 of </a:t>
              </a:r>
              <a:r>
                <a:rPr lang="en-US" altLang="zh-TW" sz="1400" dirty="0" smtClean="0"/>
                <a:t>22</a:t>
              </a:r>
              <a:endParaRPr lang="en-US" altLang="zh-TW" sz="1400" dirty="0" smtClean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17661" y="6550220"/>
              <a:ext cx="3520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/>
                <a:t>Shaw-Pin Chen, University of Washington  </a:t>
              </a:r>
              <a:endParaRPr lang="zh-TW" altLang="en-US" sz="1400" i="1" dirty="0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3916511"/>
            <a:ext cx="7493000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51520" y="836712"/>
            <a:ext cx="8640960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Set uniform readout threshold for all channels</a:t>
            </a: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Find and reject noisy readout </a:t>
            </a: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cells</a:t>
            </a: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Max. hit rate of 85 MHz by serializing 8 FE-I4s.</a:t>
            </a:r>
            <a:endParaRPr lang="en-US" altLang="zh-TW" sz="2000" dirty="0" smtClean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Histograms stored and updated in external SSRAMs @ </a:t>
            </a:r>
            <a:r>
              <a:rPr lang="en-US" altLang="zh-TW" sz="2000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5</a:t>
            </a: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0 MHz (speed upgrade in progress)</a:t>
            </a:r>
            <a:endParaRPr lang="en-US" altLang="zh-TW" sz="2000" dirty="0" smtClean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marL="457200" indent="-4572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Histograms transfer: </a:t>
            </a:r>
            <a:b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</a:b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SSRAMs → dual DMA </a:t>
            </a:r>
            <a:r>
              <a:rPr lang="en-US" altLang="zh-TW" sz="2000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→ </a:t>
            </a: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DDR2 </a:t>
            </a:r>
            <a:r>
              <a:rPr lang="en-US" altLang="zh-TW" sz="2000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→ </a:t>
            </a: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MicroBlaze TCP/IP transfer → </a:t>
            </a:r>
            <a:r>
              <a:rPr lang="en-US" altLang="zh-TW" sz="2000" dirty="0" err="1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Gbit</a:t>
            </a: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Ethernet </a:t>
            </a:r>
            <a:r>
              <a:rPr lang="en-US" altLang="zh-TW" sz="2000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→ </a:t>
            </a:r>
            <a:r>
              <a:rPr lang="en-US" altLang="zh-TW" sz="20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FitServer</a:t>
            </a:r>
            <a:endParaRPr lang="zh-TW" altLang="en-US" sz="2000" dirty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9345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0"/>
            <a:ext cx="5128200" cy="866527"/>
          </a:xfrm>
        </p:spPr>
        <p:txBody>
          <a:bodyPr>
            <a:normAutofit/>
          </a:bodyPr>
          <a:lstStyle/>
          <a:p>
            <a:pPr algn="l"/>
            <a: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ROD Data Processing</a:t>
            </a:r>
            <a:endParaRPr lang="zh-TW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23527" y="1058565"/>
            <a:ext cx="8064897" cy="52507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Modular VHDL Firmware based on Pixel ROD</a:t>
            </a:r>
          </a:p>
          <a:p>
            <a:pPr marL="914400" lvl="1" indent="-4572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Internalized many discrete FIFOs and memory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Real-time @ 80 MHz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De-randomizing FIFOs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FE service records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Error checking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Busy </a:t>
            </a:r>
            <a:r>
              <a:rPr lang="en-US" altLang="zh-TW" sz="2400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h</a:t>
            </a: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andling</a:t>
            </a:r>
          </a:p>
          <a:p>
            <a:pPr marL="457200" indent="-457200" algn="l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Generate S-Link data</a:t>
            </a:r>
          </a:p>
          <a:p>
            <a:pPr marL="457200" indent="-457200" algn="l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Readout link test data</a:t>
            </a:r>
            <a:endParaRPr lang="en-US" altLang="zh-TW" sz="2400" dirty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0" y="6550220"/>
            <a:ext cx="9144000" cy="307780"/>
            <a:chOff x="0" y="6550220"/>
            <a:chExt cx="9144000" cy="307780"/>
          </a:xfrm>
        </p:grpSpPr>
        <p:sp>
          <p:nvSpPr>
            <p:cNvPr id="12" name="TextBox 11"/>
            <p:cNvSpPr txBox="1"/>
            <p:nvPr/>
          </p:nvSpPr>
          <p:spPr>
            <a:xfrm>
              <a:off x="0" y="6550223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i="1" dirty="0" smtClean="0"/>
                <a:t>TIPP2014, Amsterdam</a:t>
              </a:r>
              <a:endParaRPr lang="zh-TW" altLang="en-US" sz="1400" i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956376" y="6550221"/>
              <a:ext cx="1187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400" dirty="0" smtClean="0"/>
                <a:t>Page 7 of </a:t>
              </a:r>
              <a:r>
                <a:rPr lang="en-US" altLang="zh-TW" sz="1400" dirty="0" smtClean="0"/>
                <a:t>22</a:t>
              </a:r>
              <a:endParaRPr lang="en-US" altLang="zh-TW" sz="1400" dirty="0" smtClean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817661" y="6550220"/>
              <a:ext cx="3520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/>
                <a:t>Shaw-Pin Chen, University of Washington  </a:t>
              </a:r>
              <a:endParaRPr lang="zh-TW" altLang="en-US" sz="1400" i="1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740316" y="2255002"/>
            <a:ext cx="4368188" cy="3982310"/>
            <a:chOff x="4644008" y="188640"/>
            <a:chExt cx="4368188" cy="3982310"/>
          </a:xfrm>
        </p:grpSpPr>
        <p:sp>
          <p:nvSpPr>
            <p:cNvPr id="16" name="Rectangle 15"/>
            <p:cNvSpPr/>
            <p:nvPr/>
          </p:nvSpPr>
          <p:spPr>
            <a:xfrm>
              <a:off x="4644008" y="689737"/>
              <a:ext cx="624036" cy="97879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644008" y="842278"/>
              <a:ext cx="624036" cy="10382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44008" y="1477887"/>
              <a:ext cx="624036" cy="7890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644008" y="949031"/>
              <a:ext cx="624036" cy="528856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644008" y="1552050"/>
              <a:ext cx="624036" cy="116903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420444" y="689737"/>
              <a:ext cx="624036" cy="98249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420444" y="897121"/>
              <a:ext cx="624036" cy="10382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420444" y="996849"/>
              <a:ext cx="624036" cy="467836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420444" y="1555745"/>
              <a:ext cx="624036" cy="116903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973316" y="689737"/>
              <a:ext cx="624036" cy="97879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973316" y="769392"/>
              <a:ext cx="624036" cy="10382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973316" y="1400820"/>
              <a:ext cx="624036" cy="15597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974938" y="858772"/>
              <a:ext cx="624036" cy="542048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973316" y="1552050"/>
              <a:ext cx="624036" cy="116903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30" name="Straight Connector 29"/>
            <p:cNvCxnSpPr>
              <a:stCxn id="16" idx="0"/>
            </p:cNvCxnSpPr>
            <p:nvPr/>
          </p:nvCxnSpPr>
          <p:spPr>
            <a:xfrm flipV="1">
              <a:off x="4956026" y="543940"/>
              <a:ext cx="0" cy="145797"/>
            </a:xfrm>
            <a:prstGeom prst="line">
              <a:avLst/>
            </a:prstGeom>
            <a:ln w="317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21" idx="0"/>
            </p:cNvCxnSpPr>
            <p:nvPr/>
          </p:nvCxnSpPr>
          <p:spPr>
            <a:xfrm flipV="1">
              <a:off x="5732462" y="543940"/>
              <a:ext cx="0" cy="145797"/>
            </a:xfrm>
            <a:prstGeom prst="line">
              <a:avLst/>
            </a:prstGeom>
            <a:ln w="317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7277788" y="543940"/>
              <a:ext cx="0" cy="145798"/>
            </a:xfrm>
            <a:prstGeom prst="line">
              <a:avLst/>
            </a:prstGeom>
            <a:ln w="317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4714614" y="192335"/>
              <a:ext cx="5196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FE0</a:t>
              </a:r>
              <a:endParaRPr lang="zh-TW" alt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468550" y="188640"/>
              <a:ext cx="5196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FE1</a:t>
              </a:r>
              <a:endParaRPr lang="zh-TW" alt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029754" y="192335"/>
              <a:ext cx="5245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FEn</a:t>
              </a:r>
              <a:endParaRPr lang="zh-TW" altLang="en-US" dirty="0"/>
            </a:p>
          </p:txBody>
        </p:sp>
        <p:cxnSp>
          <p:nvCxnSpPr>
            <p:cNvPr id="36" name="Straight Connector 35"/>
            <p:cNvCxnSpPr/>
            <p:nvPr/>
          </p:nvCxnSpPr>
          <p:spPr>
            <a:xfrm flipV="1">
              <a:off x="4943478" y="1668953"/>
              <a:ext cx="0" cy="235570"/>
            </a:xfrm>
            <a:prstGeom prst="line">
              <a:avLst/>
            </a:prstGeom>
            <a:ln w="317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5719914" y="1668953"/>
              <a:ext cx="0" cy="235570"/>
            </a:xfrm>
            <a:prstGeom prst="line">
              <a:avLst/>
            </a:prstGeom>
            <a:ln w="317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7258618" y="1672648"/>
              <a:ext cx="0" cy="235570"/>
            </a:xfrm>
            <a:prstGeom prst="line">
              <a:avLst/>
            </a:prstGeom>
            <a:ln w="317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ounded Rectangle 38"/>
            <p:cNvSpPr/>
            <p:nvPr/>
          </p:nvSpPr>
          <p:spPr>
            <a:xfrm>
              <a:off x="4644008" y="1904523"/>
              <a:ext cx="2953344" cy="455193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Gather Data &amp; Event Building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509716" y="2541484"/>
              <a:ext cx="1128912" cy="836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509716" y="2818463"/>
              <a:ext cx="1128912" cy="48377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509716" y="3140968"/>
              <a:ext cx="1128912" cy="23655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43" name="Straight Connector 42"/>
            <p:cNvCxnSpPr>
              <a:stCxn id="40" idx="0"/>
            </p:cNvCxnSpPr>
            <p:nvPr/>
          </p:nvCxnSpPr>
          <p:spPr>
            <a:xfrm flipV="1">
              <a:off x="6074172" y="2359716"/>
              <a:ext cx="0" cy="181768"/>
            </a:xfrm>
            <a:prstGeom prst="line">
              <a:avLst/>
            </a:prstGeom>
            <a:ln w="317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5266322" y="3801618"/>
              <a:ext cx="16156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Frontend Event</a:t>
              </a:r>
              <a:endParaRPr lang="zh-TW" altLang="en-US" dirty="0"/>
            </a:p>
          </p:txBody>
        </p:sp>
        <p:cxnSp>
          <p:nvCxnSpPr>
            <p:cNvPr id="45" name="Straight Arrow Connector 44"/>
            <p:cNvCxnSpPr>
              <a:stCxn id="42" idx="2"/>
              <a:endCxn id="44" idx="0"/>
            </p:cNvCxnSpPr>
            <p:nvPr/>
          </p:nvCxnSpPr>
          <p:spPr>
            <a:xfrm>
              <a:off x="6074172" y="3377523"/>
              <a:ext cx="0" cy="424095"/>
            </a:xfrm>
            <a:prstGeom prst="straightConnector1">
              <a:avLst/>
            </a:prstGeom>
            <a:ln w="317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H="1">
              <a:off x="7570578" y="2132119"/>
              <a:ext cx="313904" cy="0"/>
            </a:xfrm>
            <a:prstGeom prst="straightConnector1">
              <a:avLst/>
            </a:prstGeom>
            <a:ln w="317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7858610" y="1804269"/>
              <a:ext cx="7584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dirty="0" smtClean="0"/>
                <a:t>Event </a:t>
              </a:r>
            </a:p>
            <a:p>
              <a:pPr algn="ctr"/>
              <a:r>
                <a:rPr lang="en-US" altLang="zh-TW" dirty="0" smtClean="0"/>
                <a:t>Info</a:t>
              </a:r>
              <a:endParaRPr lang="zh-TW" altLang="en-US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420444" y="1366051"/>
              <a:ext cx="624036" cy="19074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247320" y="949031"/>
              <a:ext cx="463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. . .</a:t>
              </a:r>
              <a:endParaRPr lang="zh-TW" altLang="en-US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543286" y="2848127"/>
              <a:ext cx="107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Frontend Data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509716" y="2626838"/>
              <a:ext cx="1128912" cy="19873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543286" y="3120745"/>
              <a:ext cx="11021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S-Link Headers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565362" y="2587706"/>
              <a:ext cx="10349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S-Link Trailers</a:t>
              </a: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6948264" y="2779771"/>
              <a:ext cx="624036" cy="1607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951365" y="3303634"/>
              <a:ext cx="624036" cy="15597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951365" y="3557478"/>
              <a:ext cx="624036" cy="153954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951365" y="3039894"/>
              <a:ext cx="624036" cy="175558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599437" y="2708920"/>
              <a:ext cx="1412759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dirty="0" smtClean="0"/>
                <a:t>Trailer</a:t>
              </a:r>
            </a:p>
            <a:p>
              <a:r>
                <a:rPr lang="en-US" altLang="zh-TW" sz="1600" dirty="0" smtClean="0"/>
                <a:t>Data Record</a:t>
              </a:r>
            </a:p>
            <a:p>
              <a:r>
                <a:rPr lang="en-US" altLang="zh-TW" sz="1600" dirty="0" smtClean="0"/>
                <a:t>Service Record</a:t>
              </a:r>
            </a:p>
            <a:p>
              <a:r>
                <a:rPr lang="en-US" altLang="zh-TW" sz="1600" dirty="0" smtClean="0"/>
                <a:t>Data Header</a:t>
              </a:r>
              <a:endParaRPr lang="zh-TW" alt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9345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0"/>
            <a:ext cx="7622626" cy="866527"/>
          </a:xfrm>
        </p:spPr>
        <p:txBody>
          <a:bodyPr>
            <a:normAutofit/>
          </a:bodyPr>
          <a:lstStyle/>
          <a:p>
            <a:pPr algn="l"/>
            <a: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IBL ROD Control &amp; Data Flow</a:t>
            </a:r>
            <a:endParaRPr lang="zh-TW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0" y="6550220"/>
            <a:ext cx="9144000" cy="307780"/>
            <a:chOff x="0" y="6550220"/>
            <a:chExt cx="9144000" cy="307780"/>
          </a:xfrm>
        </p:grpSpPr>
        <p:sp>
          <p:nvSpPr>
            <p:cNvPr id="12" name="TextBox 11"/>
            <p:cNvSpPr txBox="1"/>
            <p:nvPr/>
          </p:nvSpPr>
          <p:spPr>
            <a:xfrm>
              <a:off x="0" y="6550223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i="1" dirty="0" smtClean="0"/>
                <a:t>TIPP2014, Amsterdam</a:t>
              </a:r>
              <a:endParaRPr lang="zh-TW" altLang="en-US" sz="1400" i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956376" y="6550221"/>
              <a:ext cx="1187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400" dirty="0" smtClean="0"/>
                <a:t>Page 8 of </a:t>
              </a:r>
              <a:r>
                <a:rPr lang="en-US" altLang="zh-TW" sz="1400" dirty="0" smtClean="0"/>
                <a:t>22</a:t>
              </a:r>
              <a:endParaRPr lang="en-US" altLang="zh-TW" sz="1400" dirty="0" smtClean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817661" y="6550220"/>
              <a:ext cx="3520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/>
                <a:t>Shaw-Pin Chen, University of Washington  </a:t>
              </a:r>
              <a:endParaRPr lang="zh-TW" altLang="en-US" sz="1400" i="1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601439" y="6071033"/>
            <a:ext cx="32959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b="1" dirty="0" smtClean="0"/>
              <a:t>“Half Slave” inside ROD Slave</a:t>
            </a:r>
            <a:endParaRPr lang="zh-TW" altLang="en-US" sz="2000" b="1" dirty="0"/>
          </a:p>
        </p:txBody>
      </p:sp>
      <p:grpSp>
        <p:nvGrpSpPr>
          <p:cNvPr id="84" name="Group 83"/>
          <p:cNvGrpSpPr/>
          <p:nvPr/>
        </p:nvGrpSpPr>
        <p:grpSpPr>
          <a:xfrm>
            <a:off x="4549142" y="4744659"/>
            <a:ext cx="2248096" cy="1277781"/>
            <a:chOff x="4608005" y="4672651"/>
            <a:chExt cx="2248096" cy="1277781"/>
          </a:xfrm>
        </p:grpSpPr>
        <p:sp>
          <p:nvSpPr>
            <p:cNvPr id="24" name="Rectangle 23"/>
            <p:cNvSpPr/>
            <p:nvPr/>
          </p:nvSpPr>
          <p:spPr>
            <a:xfrm>
              <a:off x="4797742" y="4672651"/>
              <a:ext cx="2036769" cy="1277781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600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183153" y="4757038"/>
              <a:ext cx="12939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b="1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Data Router</a:t>
              </a:r>
              <a:endParaRPr lang="zh-TW" altLang="en-US" sz="1600" b="1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809168" y="5046275"/>
              <a:ext cx="204693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600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Store or forward S-Link data, decode detector hits</a:t>
              </a:r>
              <a:endParaRPr lang="zh-TW" altLang="en-US" sz="16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35" name="Right Arrow 34"/>
            <p:cNvSpPr/>
            <p:nvPr/>
          </p:nvSpPr>
          <p:spPr>
            <a:xfrm>
              <a:off x="4608005" y="5347005"/>
              <a:ext cx="379474" cy="25347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cxnSp>
        <p:nvCxnSpPr>
          <p:cNvPr id="40" name="Straight Connector 39"/>
          <p:cNvCxnSpPr/>
          <p:nvPr/>
        </p:nvCxnSpPr>
        <p:spPr>
          <a:xfrm>
            <a:off x="231945" y="3886695"/>
            <a:ext cx="8830841" cy="0"/>
          </a:xfrm>
          <a:prstGeom prst="line">
            <a:avLst/>
          </a:prstGeom>
          <a:ln w="317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Group 82"/>
          <p:cNvGrpSpPr/>
          <p:nvPr/>
        </p:nvGrpSpPr>
        <p:grpSpPr>
          <a:xfrm>
            <a:off x="2248312" y="3647556"/>
            <a:ext cx="2346434" cy="2373732"/>
            <a:chOff x="2307175" y="3575548"/>
            <a:chExt cx="2346434" cy="2373732"/>
          </a:xfrm>
        </p:grpSpPr>
        <p:sp>
          <p:nvSpPr>
            <p:cNvPr id="22" name="Rectangle 21"/>
            <p:cNvSpPr/>
            <p:nvPr/>
          </p:nvSpPr>
          <p:spPr>
            <a:xfrm>
              <a:off x="2496912" y="4005064"/>
              <a:ext cx="2156697" cy="194421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400" b="1" i="1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803621" y="4026550"/>
              <a:ext cx="1463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600" b="1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Event  Builder</a:t>
              </a:r>
              <a:endParaRPr lang="zh-TW" altLang="en-US" sz="1600" b="1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519773" y="4322820"/>
              <a:ext cx="208823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600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Distribute event information, check event IDs, process data errors, generate S-Link data, provide S-Link test data</a:t>
              </a:r>
              <a:endParaRPr lang="zh-TW" altLang="en-US" sz="16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41" name="Right Arrow 40"/>
            <p:cNvSpPr/>
            <p:nvPr/>
          </p:nvSpPr>
          <p:spPr>
            <a:xfrm rot="5400000">
              <a:off x="4101414" y="3759380"/>
              <a:ext cx="621144" cy="25347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3" name="Right Arrow 32"/>
            <p:cNvSpPr/>
            <p:nvPr/>
          </p:nvSpPr>
          <p:spPr>
            <a:xfrm>
              <a:off x="2307175" y="4642362"/>
              <a:ext cx="379474" cy="25347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4" name="Right Arrow 33"/>
            <p:cNvSpPr/>
            <p:nvPr/>
          </p:nvSpPr>
          <p:spPr>
            <a:xfrm>
              <a:off x="2307175" y="5650289"/>
              <a:ext cx="379474" cy="25347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3590179" y="2132858"/>
            <a:ext cx="1890312" cy="1576833"/>
            <a:chOff x="3649042" y="2060850"/>
            <a:chExt cx="1890312" cy="1576833"/>
          </a:xfrm>
        </p:grpSpPr>
        <p:sp>
          <p:nvSpPr>
            <p:cNvPr id="39" name="Rectangle 38"/>
            <p:cNvSpPr/>
            <p:nvPr/>
          </p:nvSpPr>
          <p:spPr>
            <a:xfrm>
              <a:off x="3649042" y="2348880"/>
              <a:ext cx="1890312" cy="128880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400" b="1" i="1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721367" y="2452538"/>
              <a:ext cx="17475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600" b="1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Event  Processor</a:t>
              </a:r>
              <a:endParaRPr lang="zh-TW" altLang="en-US" sz="1600" b="1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673357" y="2732969"/>
              <a:ext cx="18416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600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Builds event and synchronization information</a:t>
              </a:r>
              <a:endParaRPr lang="zh-TW" altLang="en-US" sz="16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53" name="Right Arrow 52"/>
            <p:cNvSpPr/>
            <p:nvPr/>
          </p:nvSpPr>
          <p:spPr>
            <a:xfrm rot="5400000">
              <a:off x="4626278" y="2174445"/>
              <a:ext cx="480670" cy="253479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231945" y="958648"/>
            <a:ext cx="8717529" cy="2751043"/>
            <a:chOff x="290808" y="886640"/>
            <a:chExt cx="8717529" cy="2751043"/>
          </a:xfrm>
        </p:grpSpPr>
        <p:sp>
          <p:nvSpPr>
            <p:cNvPr id="54" name="Rectangle 53"/>
            <p:cNvSpPr/>
            <p:nvPr/>
          </p:nvSpPr>
          <p:spPr>
            <a:xfrm>
              <a:off x="290808" y="1196753"/>
              <a:ext cx="1846065" cy="97714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600" b="1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77363" y="1268760"/>
              <a:ext cx="10518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600" b="1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PowerPC</a:t>
              </a:r>
              <a:endParaRPr lang="zh-TW" altLang="en-US" sz="1600" b="1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90809" y="1524038"/>
              <a:ext cx="18249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600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Calibration scan, ROD bus control</a:t>
              </a:r>
              <a:endParaRPr lang="zh-TW" altLang="en-US" sz="16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7681489" y="886640"/>
              <a:ext cx="1326848" cy="2751043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600" b="1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852631" y="1884993"/>
              <a:ext cx="98456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600" b="1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TTC</a:t>
              </a:r>
            </a:p>
            <a:p>
              <a:pPr algn="ctr"/>
              <a:r>
                <a:rPr lang="en-US" altLang="zh-TW" sz="1600" b="1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Interface</a:t>
              </a:r>
            </a:p>
            <a:p>
              <a:pPr algn="ctr"/>
              <a:r>
                <a:rPr lang="en-US" altLang="zh-TW" sz="1600" b="1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Module</a:t>
              </a:r>
              <a:endParaRPr lang="zh-TW" altLang="en-US" sz="1600" b="1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5699043" y="2462990"/>
            <a:ext cx="14761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b="1" dirty="0" smtClean="0"/>
              <a:t>ROD Master</a:t>
            </a:r>
            <a:endParaRPr lang="zh-TW" altLang="en-US" sz="2000" b="1" dirty="0"/>
          </a:p>
        </p:txBody>
      </p:sp>
      <p:cxnSp>
        <p:nvCxnSpPr>
          <p:cNvPr id="65" name="Straight Connector 64"/>
          <p:cNvCxnSpPr/>
          <p:nvPr/>
        </p:nvCxnSpPr>
        <p:spPr>
          <a:xfrm>
            <a:off x="7406603" y="908720"/>
            <a:ext cx="0" cy="2948859"/>
          </a:xfrm>
          <a:prstGeom prst="line">
            <a:avLst/>
          </a:prstGeom>
          <a:ln w="317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/>
          <p:cNvGrpSpPr/>
          <p:nvPr/>
        </p:nvGrpSpPr>
        <p:grpSpPr>
          <a:xfrm>
            <a:off x="4738879" y="3065289"/>
            <a:ext cx="3047816" cy="1515839"/>
            <a:chOff x="4797742" y="2993281"/>
            <a:chExt cx="3047816" cy="1515839"/>
          </a:xfrm>
        </p:grpSpPr>
        <p:sp>
          <p:nvSpPr>
            <p:cNvPr id="28" name="Rectangle 27"/>
            <p:cNvSpPr/>
            <p:nvPr/>
          </p:nvSpPr>
          <p:spPr>
            <a:xfrm>
              <a:off x="4797742" y="4005064"/>
              <a:ext cx="2036769" cy="50405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600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140166" y="4087815"/>
              <a:ext cx="12105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b="1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Slave Busy</a:t>
              </a:r>
              <a:endParaRPr lang="zh-TW" altLang="en-US" sz="1600" b="1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45460" y="2993281"/>
              <a:ext cx="1501067" cy="63519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600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834178" y="3140968"/>
              <a:ext cx="13260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b="1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Master Busy</a:t>
              </a:r>
              <a:endParaRPr lang="zh-TW" altLang="en-US" sz="1600" b="1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51" name="Right Arrow 50"/>
            <p:cNvSpPr/>
            <p:nvPr/>
          </p:nvSpPr>
          <p:spPr>
            <a:xfrm rot="16200000" flipV="1">
              <a:off x="6187906" y="3689447"/>
              <a:ext cx="621144" cy="180381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7" name="Right Arrow 66"/>
            <p:cNvSpPr/>
            <p:nvPr/>
          </p:nvSpPr>
          <p:spPr>
            <a:xfrm rot="10800000" flipH="1" flipV="1">
              <a:off x="7159635" y="3220686"/>
              <a:ext cx="685923" cy="180381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1974936" y="958648"/>
            <a:ext cx="5719697" cy="1288803"/>
            <a:chOff x="2033799" y="886640"/>
            <a:chExt cx="5719697" cy="1288803"/>
          </a:xfrm>
        </p:grpSpPr>
        <p:sp>
          <p:nvSpPr>
            <p:cNvPr id="45" name="Rectangle 44"/>
            <p:cNvSpPr/>
            <p:nvPr/>
          </p:nvSpPr>
          <p:spPr>
            <a:xfrm>
              <a:off x="3072977" y="886640"/>
              <a:ext cx="3168352" cy="128880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400" b="1" i="1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641122" y="941230"/>
              <a:ext cx="18165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600" b="1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Trigger Processor</a:t>
              </a:r>
              <a:endParaRPr lang="zh-TW" altLang="en-US" sz="1600" b="1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57" name="Right Arrow 56"/>
            <p:cNvSpPr/>
            <p:nvPr/>
          </p:nvSpPr>
          <p:spPr>
            <a:xfrm>
              <a:off x="2033799" y="1685323"/>
              <a:ext cx="1175228" cy="139064"/>
            </a:xfrm>
            <a:prstGeom prst="rightArrow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148934" y="1200114"/>
              <a:ext cx="8888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software</a:t>
              </a:r>
              <a:endParaRPr lang="en-US" altLang="zh-TW" sz="14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  <a:p>
              <a:pPr algn="ctr"/>
              <a:r>
                <a:rPr lang="en-US" altLang="zh-TW" sz="1400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 triggers</a:t>
              </a:r>
              <a:endParaRPr lang="zh-TW" altLang="en-US" sz="14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169321" y="1393031"/>
              <a:ext cx="13623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TTC triggers</a:t>
              </a:r>
              <a:endParaRPr lang="zh-TW" altLang="en-US" sz="14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66" name="Right Arrow 65"/>
            <p:cNvSpPr/>
            <p:nvPr/>
          </p:nvSpPr>
          <p:spPr>
            <a:xfrm flipH="1">
              <a:off x="6102659" y="1677361"/>
              <a:ext cx="1650837" cy="147026"/>
            </a:xfrm>
            <a:prstGeom prst="rightArrow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209027" y="1268760"/>
              <a:ext cx="289363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600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Collect triggers and event descriptions from TIM for data taking or PPC for calibration</a:t>
              </a:r>
              <a:endParaRPr lang="zh-TW" altLang="en-US" sz="16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721845" y="4077072"/>
            <a:ext cx="2394465" cy="1807459"/>
            <a:chOff x="6780708" y="4005064"/>
            <a:chExt cx="2394465" cy="1807459"/>
          </a:xfrm>
        </p:grpSpPr>
        <p:sp>
          <p:nvSpPr>
            <p:cNvPr id="30" name="Rectangle 29"/>
            <p:cNvSpPr/>
            <p:nvPr/>
          </p:nvSpPr>
          <p:spPr>
            <a:xfrm>
              <a:off x="6975080" y="4005064"/>
              <a:ext cx="2033257" cy="1205773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600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246527" y="4027414"/>
              <a:ext cx="14766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b="1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Histogrammer</a:t>
              </a:r>
              <a:endParaRPr lang="zh-TW" altLang="en-US" sz="1600" b="1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961404" y="4326195"/>
              <a:ext cx="204693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600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Build histogrammers for scanned pixels during calibration</a:t>
              </a:r>
              <a:endParaRPr lang="zh-TW" altLang="en-US" sz="16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36" name="Right Arrow 35"/>
            <p:cNvSpPr/>
            <p:nvPr/>
          </p:nvSpPr>
          <p:spPr>
            <a:xfrm>
              <a:off x="6780708" y="4842113"/>
              <a:ext cx="379474" cy="25347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7" name="Right Arrow 36"/>
            <p:cNvSpPr/>
            <p:nvPr/>
          </p:nvSpPr>
          <p:spPr>
            <a:xfrm>
              <a:off x="6780708" y="5516281"/>
              <a:ext cx="379474" cy="25347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087548" y="5473969"/>
              <a:ext cx="8819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b="1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 S-Link </a:t>
              </a:r>
              <a:endParaRPr lang="zh-TW" altLang="en-US" sz="1600" b="1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69" name="Right Arrow 68"/>
            <p:cNvSpPr/>
            <p:nvPr/>
          </p:nvSpPr>
          <p:spPr>
            <a:xfrm rot="5400000">
              <a:off x="8539328" y="5170648"/>
              <a:ext cx="379474" cy="25347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041529" y="5466710"/>
              <a:ext cx="11336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b="1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 Fit Server</a:t>
              </a:r>
              <a:endParaRPr lang="zh-TW" altLang="en-US" sz="1600" b="1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-82233" y="4077072"/>
            <a:ext cx="2402552" cy="1956630"/>
            <a:chOff x="-23370" y="4005064"/>
            <a:chExt cx="2402552" cy="1956630"/>
          </a:xfrm>
        </p:grpSpPr>
        <p:sp>
          <p:nvSpPr>
            <p:cNvPr id="16" name="Rectangle 15"/>
            <p:cNvSpPr/>
            <p:nvPr/>
          </p:nvSpPr>
          <p:spPr>
            <a:xfrm>
              <a:off x="539552" y="4005064"/>
              <a:ext cx="1815052" cy="1440160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600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4263" y="4005064"/>
              <a:ext cx="12474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b="1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Formatter 1</a:t>
              </a:r>
              <a:endParaRPr lang="zh-TW" altLang="en-US" sz="1600" b="1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39552" y="5604778"/>
              <a:ext cx="1815052" cy="344502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600" b="1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04263" y="5623140"/>
              <a:ext cx="12474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b="1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Formatter 2</a:t>
              </a:r>
              <a:endParaRPr lang="zh-TW" altLang="en-US" sz="1600" b="1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39552" y="4322820"/>
              <a:ext cx="183963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600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Gather 4 FE </a:t>
              </a:r>
              <a:r>
                <a:rPr lang="en-US" altLang="zh-TW" sz="1600" dirty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data, </a:t>
              </a:r>
              <a:r>
                <a:rPr lang="en-US" altLang="zh-TW" sz="1600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disable links, runtime </a:t>
              </a:r>
              <a:r>
                <a:rPr lang="en-US" altLang="zh-TW" sz="1600" dirty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errors, </a:t>
              </a:r>
              <a:r>
                <a:rPr lang="en-US" altLang="zh-TW" sz="1600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data in chip order</a:t>
              </a:r>
              <a:endParaRPr lang="zh-TW" altLang="en-US" sz="16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71" name="Right Arrow 70"/>
            <p:cNvSpPr/>
            <p:nvPr/>
          </p:nvSpPr>
          <p:spPr>
            <a:xfrm>
              <a:off x="363947" y="4668022"/>
              <a:ext cx="379474" cy="25347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2" name="Right Arrow 71"/>
            <p:cNvSpPr/>
            <p:nvPr/>
          </p:nvSpPr>
          <p:spPr>
            <a:xfrm>
              <a:off x="376102" y="5643246"/>
              <a:ext cx="379474" cy="25347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-23370" y="5003764"/>
              <a:ext cx="5892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b="1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FE</a:t>
              </a:r>
              <a:br>
                <a:rPr lang="en-US" altLang="zh-TW" sz="1400" b="1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</a:br>
              <a:r>
                <a:rPr lang="en-US" altLang="zh-TW" sz="1400" b="1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Data</a:t>
              </a:r>
              <a:endParaRPr lang="zh-TW" altLang="en-US" sz="1400" b="1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-108520" y="2132857"/>
            <a:ext cx="3482674" cy="1576834"/>
            <a:chOff x="-49657" y="2060849"/>
            <a:chExt cx="3482674" cy="1576834"/>
          </a:xfrm>
        </p:grpSpPr>
        <p:sp>
          <p:nvSpPr>
            <p:cNvPr id="43" name="Rectangle 42"/>
            <p:cNvSpPr/>
            <p:nvPr/>
          </p:nvSpPr>
          <p:spPr>
            <a:xfrm>
              <a:off x="779610" y="2348880"/>
              <a:ext cx="2653407" cy="128880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400" b="1" i="1" dirty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41901" y="2454359"/>
              <a:ext cx="24897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600" b="1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FE Command  Processor</a:t>
              </a:r>
              <a:endParaRPr lang="zh-TW" altLang="en-US" sz="1600" b="1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43294" y="2725469"/>
              <a:ext cx="216573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600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Generate  serial frontend-specific fast and slow commands</a:t>
              </a:r>
              <a:endParaRPr lang="zh-TW" altLang="en-US" sz="16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52" name="Right Arrow 51"/>
            <p:cNvSpPr/>
            <p:nvPr/>
          </p:nvSpPr>
          <p:spPr>
            <a:xfrm rot="5400000">
              <a:off x="2993934" y="2174444"/>
              <a:ext cx="480670" cy="253479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3" name="Right Arrow 62"/>
            <p:cNvSpPr/>
            <p:nvPr/>
          </p:nvSpPr>
          <p:spPr>
            <a:xfrm flipH="1">
              <a:off x="463531" y="2770204"/>
              <a:ext cx="447581" cy="594363"/>
            </a:xfrm>
            <a:prstGeom prst="rightArrow">
              <a:avLst/>
            </a:prstGeom>
            <a:solidFill>
              <a:schemeClr val="accent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-49657" y="2912909"/>
              <a:ext cx="5892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b="1" dirty="0" smtClean="0"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FEs</a:t>
              </a:r>
              <a:endParaRPr lang="zh-TW" altLang="en-US" sz="1400" b="1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345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 txBox="1">
            <a:spLocks/>
          </p:cNvSpPr>
          <p:nvPr/>
        </p:nvSpPr>
        <p:spPr>
          <a:xfrm>
            <a:off x="-1" y="0"/>
            <a:ext cx="7920953" cy="8665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ROD Slave Event Fragment Builder</a:t>
            </a:r>
            <a:endParaRPr lang="zh-TW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93" name="Group 392"/>
          <p:cNvGrpSpPr/>
          <p:nvPr/>
        </p:nvGrpSpPr>
        <p:grpSpPr>
          <a:xfrm>
            <a:off x="90972" y="837911"/>
            <a:ext cx="9017532" cy="5471409"/>
            <a:chOff x="126468" y="765903"/>
            <a:chExt cx="9017532" cy="5471409"/>
          </a:xfrm>
        </p:grpSpPr>
        <p:cxnSp>
          <p:nvCxnSpPr>
            <p:cNvPr id="381" name="Straight Arrow Connector 380"/>
            <p:cNvCxnSpPr/>
            <p:nvPr/>
          </p:nvCxnSpPr>
          <p:spPr>
            <a:xfrm flipV="1">
              <a:off x="7198128" y="5609154"/>
              <a:ext cx="317151" cy="1"/>
            </a:xfrm>
            <a:prstGeom prst="straightConnector1">
              <a:avLst/>
            </a:prstGeom>
            <a:ln w="25400">
              <a:solidFill>
                <a:schemeClr val="tx2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Arrow Connector 373"/>
            <p:cNvCxnSpPr/>
            <p:nvPr/>
          </p:nvCxnSpPr>
          <p:spPr>
            <a:xfrm flipV="1">
              <a:off x="7198129" y="1442637"/>
              <a:ext cx="317150" cy="1"/>
            </a:xfrm>
            <a:prstGeom prst="straightConnector1">
              <a:avLst/>
            </a:prstGeom>
            <a:ln w="25400">
              <a:solidFill>
                <a:schemeClr val="tx2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/>
            <p:cNvCxnSpPr/>
            <p:nvPr/>
          </p:nvCxnSpPr>
          <p:spPr>
            <a:xfrm flipH="1">
              <a:off x="7515278" y="1432842"/>
              <a:ext cx="1" cy="4176312"/>
            </a:xfrm>
            <a:prstGeom prst="line">
              <a:avLst/>
            </a:prstGeom>
            <a:ln w="254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Arrow Connector 378"/>
            <p:cNvCxnSpPr/>
            <p:nvPr/>
          </p:nvCxnSpPr>
          <p:spPr>
            <a:xfrm>
              <a:off x="5940152" y="3513732"/>
              <a:ext cx="1575127" cy="789"/>
            </a:xfrm>
            <a:prstGeom prst="straightConnector1">
              <a:avLst/>
            </a:prstGeom>
            <a:ln w="25400">
              <a:solidFill>
                <a:schemeClr val="tx2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4" name="Group 363"/>
            <p:cNvGrpSpPr/>
            <p:nvPr/>
          </p:nvGrpSpPr>
          <p:grpSpPr>
            <a:xfrm>
              <a:off x="6094952" y="3721673"/>
              <a:ext cx="692447" cy="1542384"/>
              <a:chOff x="6098137" y="4214731"/>
              <a:chExt cx="692447" cy="1542384"/>
            </a:xfrm>
          </p:grpSpPr>
          <p:cxnSp>
            <p:nvCxnSpPr>
              <p:cNvPr id="260" name="Straight Arrow Connector 259"/>
              <p:cNvCxnSpPr/>
              <p:nvPr/>
            </p:nvCxnSpPr>
            <p:spPr>
              <a:xfrm>
                <a:off x="6790584" y="5276906"/>
                <a:ext cx="0" cy="480209"/>
              </a:xfrm>
              <a:prstGeom prst="straightConnector1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Straight Arrow Connector 265"/>
              <p:cNvCxnSpPr/>
              <p:nvPr/>
            </p:nvCxnSpPr>
            <p:spPr>
              <a:xfrm>
                <a:off x="6777679" y="4214731"/>
                <a:ext cx="0" cy="641889"/>
              </a:xfrm>
              <a:prstGeom prst="straightConnector1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Straight Connector 268"/>
              <p:cNvCxnSpPr/>
              <p:nvPr/>
            </p:nvCxnSpPr>
            <p:spPr>
              <a:xfrm>
                <a:off x="6098137" y="4221862"/>
                <a:ext cx="679542" cy="0"/>
              </a:xfrm>
              <a:prstGeom prst="line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6" name="Group 365"/>
            <p:cNvGrpSpPr/>
            <p:nvPr/>
          </p:nvGrpSpPr>
          <p:grpSpPr>
            <a:xfrm flipV="1">
              <a:off x="6087946" y="1753598"/>
              <a:ext cx="692447" cy="1542384"/>
              <a:chOff x="6098137" y="4214731"/>
              <a:chExt cx="692447" cy="1542384"/>
            </a:xfrm>
          </p:grpSpPr>
          <p:cxnSp>
            <p:nvCxnSpPr>
              <p:cNvPr id="367" name="Straight Arrow Connector 366"/>
              <p:cNvCxnSpPr/>
              <p:nvPr/>
            </p:nvCxnSpPr>
            <p:spPr>
              <a:xfrm>
                <a:off x="6790584" y="5276906"/>
                <a:ext cx="0" cy="480209"/>
              </a:xfrm>
              <a:prstGeom prst="straightConnector1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Straight Arrow Connector 367"/>
              <p:cNvCxnSpPr/>
              <p:nvPr/>
            </p:nvCxnSpPr>
            <p:spPr>
              <a:xfrm>
                <a:off x="6777679" y="4214731"/>
                <a:ext cx="0" cy="641889"/>
              </a:xfrm>
              <a:prstGeom prst="straightConnector1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Straight Connector 368"/>
              <p:cNvCxnSpPr/>
              <p:nvPr/>
            </p:nvCxnSpPr>
            <p:spPr>
              <a:xfrm>
                <a:off x="6098137" y="4221862"/>
                <a:ext cx="679542" cy="0"/>
              </a:xfrm>
              <a:prstGeom prst="line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3" name="Right Arrow 362"/>
            <p:cNvSpPr/>
            <p:nvPr/>
          </p:nvSpPr>
          <p:spPr>
            <a:xfrm>
              <a:off x="6034142" y="1384367"/>
              <a:ext cx="424125" cy="88757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3200"/>
            </a:p>
          </p:txBody>
        </p:sp>
        <p:sp>
          <p:nvSpPr>
            <p:cNvPr id="362" name="Right Arrow 361"/>
            <p:cNvSpPr/>
            <p:nvPr/>
          </p:nvSpPr>
          <p:spPr>
            <a:xfrm>
              <a:off x="6065661" y="5564774"/>
              <a:ext cx="424125" cy="88757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3200"/>
            </a:p>
          </p:txBody>
        </p:sp>
        <p:cxnSp>
          <p:nvCxnSpPr>
            <p:cNvPr id="231" name="Straight Arrow Connector 230"/>
            <p:cNvCxnSpPr/>
            <p:nvPr/>
          </p:nvCxnSpPr>
          <p:spPr>
            <a:xfrm>
              <a:off x="1956718" y="3656022"/>
              <a:ext cx="0" cy="64013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Arrow Connector 228"/>
            <p:cNvCxnSpPr/>
            <p:nvPr/>
          </p:nvCxnSpPr>
          <p:spPr>
            <a:xfrm flipV="1">
              <a:off x="5470737" y="3947595"/>
              <a:ext cx="1" cy="39143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Arrow Connector 229"/>
            <p:cNvCxnSpPr/>
            <p:nvPr/>
          </p:nvCxnSpPr>
          <p:spPr>
            <a:xfrm flipV="1">
              <a:off x="4051543" y="3939525"/>
              <a:ext cx="1" cy="39143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Arrow Connector 222"/>
            <p:cNvCxnSpPr/>
            <p:nvPr/>
          </p:nvCxnSpPr>
          <p:spPr>
            <a:xfrm flipV="1">
              <a:off x="5476604" y="4884821"/>
              <a:ext cx="1" cy="39143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Arrow Connector 221"/>
            <p:cNvCxnSpPr/>
            <p:nvPr/>
          </p:nvCxnSpPr>
          <p:spPr>
            <a:xfrm flipV="1">
              <a:off x="4052609" y="4873201"/>
              <a:ext cx="1" cy="39143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200" idx="1"/>
            </p:cNvCxnSpPr>
            <p:nvPr/>
          </p:nvCxnSpPr>
          <p:spPr>
            <a:xfrm flipH="1">
              <a:off x="1957785" y="4791232"/>
              <a:ext cx="6450" cy="43859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2" name="Group 191"/>
            <p:cNvGrpSpPr/>
            <p:nvPr/>
          </p:nvGrpSpPr>
          <p:grpSpPr>
            <a:xfrm rot="5400000">
              <a:off x="1685729" y="4423849"/>
              <a:ext cx="557010" cy="317500"/>
              <a:chOff x="4869743" y="4351357"/>
              <a:chExt cx="574030" cy="373787"/>
            </a:xfrm>
            <a:solidFill>
              <a:srgbClr val="FFFF00"/>
            </a:solidFill>
          </p:grpSpPr>
          <p:sp>
            <p:nvSpPr>
              <p:cNvPr id="193" name="Rectangle 192"/>
              <p:cNvSpPr/>
              <p:nvPr/>
            </p:nvSpPr>
            <p:spPr>
              <a:xfrm flipH="1">
                <a:off x="4932040" y="4351357"/>
                <a:ext cx="80392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Rectangle 193"/>
              <p:cNvSpPr/>
              <p:nvPr/>
            </p:nvSpPr>
            <p:spPr>
              <a:xfrm>
                <a:off x="5012432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5" name="Rectangle 194"/>
              <p:cNvSpPr/>
              <p:nvPr/>
            </p:nvSpPr>
            <p:spPr>
              <a:xfrm>
                <a:off x="5084440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6" name="Rectangle 195"/>
              <p:cNvSpPr/>
              <p:nvPr/>
            </p:nvSpPr>
            <p:spPr>
              <a:xfrm>
                <a:off x="5156448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7" name="Rectangle 196"/>
              <p:cNvSpPr/>
              <p:nvPr/>
            </p:nvSpPr>
            <p:spPr>
              <a:xfrm>
                <a:off x="4869743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8" name="Rectangle 197"/>
              <p:cNvSpPr/>
              <p:nvPr/>
            </p:nvSpPr>
            <p:spPr>
              <a:xfrm>
                <a:off x="5228456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9" name="Rectangle 198"/>
              <p:cNvSpPr/>
              <p:nvPr/>
            </p:nvSpPr>
            <p:spPr>
              <a:xfrm>
                <a:off x="5300464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0" name="Rectangle 199"/>
              <p:cNvSpPr/>
              <p:nvPr/>
            </p:nvSpPr>
            <p:spPr>
              <a:xfrm>
                <a:off x="5371765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1" name="Group 200"/>
            <p:cNvGrpSpPr/>
            <p:nvPr/>
          </p:nvGrpSpPr>
          <p:grpSpPr>
            <a:xfrm rot="5400000">
              <a:off x="3777206" y="4435946"/>
              <a:ext cx="557010" cy="317500"/>
              <a:chOff x="4869743" y="4351357"/>
              <a:chExt cx="574030" cy="373787"/>
            </a:xfrm>
            <a:solidFill>
              <a:srgbClr val="FFFF00"/>
            </a:solidFill>
          </p:grpSpPr>
          <p:sp>
            <p:nvSpPr>
              <p:cNvPr id="202" name="Rectangle 201"/>
              <p:cNvSpPr/>
              <p:nvPr/>
            </p:nvSpPr>
            <p:spPr>
              <a:xfrm flipH="1">
                <a:off x="4932040" y="4351357"/>
                <a:ext cx="80392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3" name="Rectangle 202"/>
              <p:cNvSpPr/>
              <p:nvPr/>
            </p:nvSpPr>
            <p:spPr>
              <a:xfrm>
                <a:off x="5012432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4" name="Rectangle 203"/>
              <p:cNvSpPr/>
              <p:nvPr/>
            </p:nvSpPr>
            <p:spPr>
              <a:xfrm>
                <a:off x="5084440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5" name="Rectangle 204"/>
              <p:cNvSpPr/>
              <p:nvPr/>
            </p:nvSpPr>
            <p:spPr>
              <a:xfrm>
                <a:off x="5156448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6" name="Rectangle 205"/>
              <p:cNvSpPr/>
              <p:nvPr/>
            </p:nvSpPr>
            <p:spPr>
              <a:xfrm>
                <a:off x="4869743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7" name="Rectangle 206"/>
              <p:cNvSpPr/>
              <p:nvPr/>
            </p:nvSpPr>
            <p:spPr>
              <a:xfrm>
                <a:off x="5228456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8" name="Rectangle 207"/>
              <p:cNvSpPr/>
              <p:nvPr/>
            </p:nvSpPr>
            <p:spPr>
              <a:xfrm>
                <a:off x="5300464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9" name="Rectangle 208"/>
              <p:cNvSpPr/>
              <p:nvPr/>
            </p:nvSpPr>
            <p:spPr>
              <a:xfrm>
                <a:off x="5371765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0" name="Group 209"/>
            <p:cNvGrpSpPr/>
            <p:nvPr/>
          </p:nvGrpSpPr>
          <p:grpSpPr>
            <a:xfrm rot="5400000">
              <a:off x="5201202" y="4450716"/>
              <a:ext cx="557010" cy="317500"/>
              <a:chOff x="4869743" y="4351357"/>
              <a:chExt cx="574030" cy="373787"/>
            </a:xfrm>
            <a:solidFill>
              <a:srgbClr val="FFFF00"/>
            </a:solidFill>
          </p:grpSpPr>
          <p:sp>
            <p:nvSpPr>
              <p:cNvPr id="211" name="Rectangle 210"/>
              <p:cNvSpPr/>
              <p:nvPr/>
            </p:nvSpPr>
            <p:spPr>
              <a:xfrm flipH="1">
                <a:off x="4932040" y="4351357"/>
                <a:ext cx="80392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2" name="Rectangle 211"/>
              <p:cNvSpPr/>
              <p:nvPr/>
            </p:nvSpPr>
            <p:spPr>
              <a:xfrm>
                <a:off x="5012432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3" name="Rectangle 212"/>
              <p:cNvSpPr/>
              <p:nvPr/>
            </p:nvSpPr>
            <p:spPr>
              <a:xfrm>
                <a:off x="5084440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4" name="Rectangle 213"/>
              <p:cNvSpPr/>
              <p:nvPr/>
            </p:nvSpPr>
            <p:spPr>
              <a:xfrm>
                <a:off x="5156448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5" name="Rectangle 214"/>
              <p:cNvSpPr/>
              <p:nvPr/>
            </p:nvSpPr>
            <p:spPr>
              <a:xfrm>
                <a:off x="4869743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6" name="Rectangle 215"/>
              <p:cNvSpPr/>
              <p:nvPr/>
            </p:nvSpPr>
            <p:spPr>
              <a:xfrm>
                <a:off x="5228456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7" name="Rectangle 216"/>
              <p:cNvSpPr/>
              <p:nvPr/>
            </p:nvSpPr>
            <p:spPr>
              <a:xfrm>
                <a:off x="5300464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8" name="Rectangle 217"/>
              <p:cNvSpPr/>
              <p:nvPr/>
            </p:nvSpPr>
            <p:spPr>
              <a:xfrm>
                <a:off x="5371765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311" name="Straight Arrow Connector 310"/>
            <p:cNvCxnSpPr/>
            <p:nvPr/>
          </p:nvCxnSpPr>
          <p:spPr>
            <a:xfrm flipV="1">
              <a:off x="1956719" y="2691907"/>
              <a:ext cx="0" cy="64013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Arrow Connector 245"/>
            <p:cNvCxnSpPr/>
            <p:nvPr/>
          </p:nvCxnSpPr>
          <p:spPr>
            <a:xfrm>
              <a:off x="2964405" y="3499206"/>
              <a:ext cx="796341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Arrow Connector 241"/>
            <p:cNvCxnSpPr/>
            <p:nvPr/>
          </p:nvCxnSpPr>
          <p:spPr>
            <a:xfrm>
              <a:off x="2188515" y="3514521"/>
              <a:ext cx="796341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600529" y="3685985"/>
              <a:ext cx="122027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400" b="1" dirty="0" smtClean="0"/>
                <a:t>Event Header </a:t>
              </a:r>
              <a:br>
                <a:rPr lang="en-US" altLang="zh-TW" sz="1400" b="1" dirty="0" smtClean="0"/>
              </a:br>
              <a:r>
                <a:rPr lang="en-US" altLang="zh-TW" sz="1400" b="1" dirty="0" smtClean="0"/>
                <a:t>FIFO</a:t>
              </a:r>
              <a:endParaRPr lang="zh-TW" altLang="en-US" sz="1400" b="1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409201" y="4376102"/>
              <a:ext cx="756398" cy="47718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b="1" dirty="0" err="1" smtClean="0">
                  <a:solidFill>
                    <a:schemeClr val="tx1"/>
                  </a:solidFill>
                </a:rPr>
                <a:t>mem</a:t>
              </a:r>
              <a:endParaRPr lang="zh-TW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756492" y="3045673"/>
              <a:ext cx="2349083" cy="89385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b="1" dirty="0" smtClean="0">
                  <a:solidFill>
                    <a:schemeClr val="tx1"/>
                  </a:solidFill>
                </a:rPr>
                <a:t>Fragment Generator</a:t>
              </a:r>
              <a:endParaRPr lang="zh-TW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26045" y="2422087"/>
              <a:ext cx="14104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i="1" dirty="0" smtClean="0"/>
                <a:t>To Router</a:t>
              </a:r>
              <a:endParaRPr lang="zh-TW" altLang="en-US" sz="2400" b="1" i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9505" y="1006341"/>
              <a:ext cx="103932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600" b="1" dirty="0" smtClean="0"/>
                <a:t>Formatter</a:t>
              </a:r>
            </a:p>
            <a:p>
              <a:pPr algn="ctr"/>
              <a:r>
                <a:rPr lang="en-US" altLang="zh-TW" sz="1600" b="1" dirty="0" smtClean="0"/>
                <a:t>Data</a:t>
              </a:r>
              <a:br>
                <a:rPr lang="en-US" altLang="zh-TW" sz="1600" b="1" dirty="0" smtClean="0"/>
              </a:br>
              <a:r>
                <a:rPr lang="en-US" altLang="zh-TW" sz="1600" b="1" dirty="0" smtClean="0"/>
                <a:t>(link 0-3)</a:t>
              </a:r>
              <a:endParaRPr lang="zh-TW" altLang="en-US" sz="1600" b="1" dirty="0"/>
            </a:p>
          </p:txBody>
        </p:sp>
        <p:sp>
          <p:nvSpPr>
            <p:cNvPr id="187" name="Right Arrow 186"/>
            <p:cNvSpPr/>
            <p:nvPr/>
          </p:nvSpPr>
          <p:spPr>
            <a:xfrm>
              <a:off x="4584358" y="5550886"/>
              <a:ext cx="424125" cy="88757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3200"/>
            </a:p>
          </p:txBody>
        </p:sp>
        <p:sp>
          <p:nvSpPr>
            <p:cNvPr id="188" name="Right Arrow 187"/>
            <p:cNvSpPr/>
            <p:nvPr/>
          </p:nvSpPr>
          <p:spPr>
            <a:xfrm>
              <a:off x="2226828" y="5564775"/>
              <a:ext cx="1516056" cy="88757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3200"/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1287906" y="5240198"/>
              <a:ext cx="1346448" cy="71013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b="1" dirty="0" smtClean="0">
                  <a:solidFill>
                    <a:schemeClr val="tx1"/>
                  </a:solidFill>
                </a:rPr>
                <a:t>Event ID checker</a:t>
              </a:r>
              <a:endParaRPr lang="zh-TW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3666987" y="5240198"/>
              <a:ext cx="1054845" cy="71013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b="1" dirty="0" smtClean="0">
                  <a:solidFill>
                    <a:schemeClr val="tx1"/>
                  </a:solidFill>
                </a:rPr>
                <a:t>Error detector</a:t>
              </a:r>
              <a:endParaRPr lang="zh-TW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5028662" y="5240198"/>
              <a:ext cx="1117796" cy="71013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b="1" dirty="0" smtClean="0">
                  <a:solidFill>
                    <a:schemeClr val="tx1"/>
                  </a:solidFill>
                </a:rPr>
                <a:t>Data formatter</a:t>
              </a:r>
              <a:endParaRPr lang="zh-TW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225" name="Rectangle 224"/>
            <p:cNvSpPr/>
            <p:nvPr/>
          </p:nvSpPr>
          <p:spPr>
            <a:xfrm>
              <a:off x="1284560" y="3144139"/>
              <a:ext cx="1346448" cy="71013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b="1" dirty="0" smtClean="0">
                  <a:solidFill>
                    <a:schemeClr val="tx1"/>
                  </a:solidFill>
                </a:rPr>
                <a:t>Event data decoder</a:t>
              </a:r>
              <a:endParaRPr lang="zh-TW" altLang="en-US" b="1" dirty="0">
                <a:solidFill>
                  <a:schemeClr val="tx1"/>
                </a:solidFill>
              </a:endParaRPr>
            </a:p>
          </p:txBody>
        </p:sp>
        <p:grpSp>
          <p:nvGrpSpPr>
            <p:cNvPr id="232" name="Group 231"/>
            <p:cNvGrpSpPr/>
            <p:nvPr/>
          </p:nvGrpSpPr>
          <p:grpSpPr>
            <a:xfrm>
              <a:off x="2967397" y="3305789"/>
              <a:ext cx="557010" cy="415884"/>
              <a:chOff x="4869743" y="4351357"/>
              <a:chExt cx="574030" cy="373787"/>
            </a:xfrm>
            <a:solidFill>
              <a:srgbClr val="FFFF00"/>
            </a:solidFill>
          </p:grpSpPr>
          <p:sp>
            <p:nvSpPr>
              <p:cNvPr id="233" name="Rectangle 232"/>
              <p:cNvSpPr/>
              <p:nvPr/>
            </p:nvSpPr>
            <p:spPr>
              <a:xfrm flipH="1">
                <a:off x="4932040" y="4351357"/>
                <a:ext cx="80392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4" name="Rectangle 233"/>
              <p:cNvSpPr/>
              <p:nvPr/>
            </p:nvSpPr>
            <p:spPr>
              <a:xfrm>
                <a:off x="5012432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5" name="Rectangle 234"/>
              <p:cNvSpPr/>
              <p:nvPr/>
            </p:nvSpPr>
            <p:spPr>
              <a:xfrm>
                <a:off x="5084440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6" name="Rectangle 235"/>
              <p:cNvSpPr/>
              <p:nvPr/>
            </p:nvSpPr>
            <p:spPr>
              <a:xfrm>
                <a:off x="5156448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7" name="Rectangle 236"/>
              <p:cNvSpPr/>
              <p:nvPr/>
            </p:nvSpPr>
            <p:spPr>
              <a:xfrm>
                <a:off x="4869743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8" name="Rectangle 237"/>
              <p:cNvSpPr/>
              <p:nvPr/>
            </p:nvSpPr>
            <p:spPr>
              <a:xfrm>
                <a:off x="5228456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9" name="Rectangle 238"/>
              <p:cNvSpPr/>
              <p:nvPr/>
            </p:nvSpPr>
            <p:spPr>
              <a:xfrm>
                <a:off x="5300464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0" name="Rectangle 239"/>
              <p:cNvSpPr/>
              <p:nvPr/>
            </p:nvSpPr>
            <p:spPr>
              <a:xfrm>
                <a:off x="5371765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7" name="TextBox 246"/>
            <p:cNvSpPr txBox="1"/>
            <p:nvPr/>
          </p:nvSpPr>
          <p:spPr>
            <a:xfrm>
              <a:off x="2895961" y="4363562"/>
              <a:ext cx="10100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TW" sz="1400" b="1" dirty="0" smtClean="0"/>
                <a:t>Error Word</a:t>
              </a:r>
            </a:p>
            <a:p>
              <a:pPr algn="r"/>
              <a:r>
                <a:rPr lang="en-US" altLang="zh-TW" sz="1400" b="1" dirty="0" smtClean="0"/>
                <a:t>FIFO B</a:t>
              </a:r>
              <a:endParaRPr lang="zh-TW" altLang="en-US" sz="1400" b="1" dirty="0"/>
            </a:p>
          </p:txBody>
        </p:sp>
        <p:sp>
          <p:nvSpPr>
            <p:cNvPr id="248" name="TextBox 247"/>
            <p:cNvSpPr txBox="1"/>
            <p:nvPr/>
          </p:nvSpPr>
          <p:spPr>
            <a:xfrm>
              <a:off x="4228438" y="4355625"/>
              <a:ext cx="114185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TW" sz="1400" b="1" dirty="0" smtClean="0"/>
                <a:t>Event Data</a:t>
              </a:r>
              <a:br>
                <a:rPr lang="en-US" altLang="zh-TW" sz="1400" b="1" dirty="0" smtClean="0"/>
              </a:br>
              <a:r>
                <a:rPr lang="en-US" altLang="zh-TW" sz="1400" b="1" dirty="0" smtClean="0"/>
                <a:t>Count</a:t>
              </a:r>
              <a:r>
                <a:rPr lang="en-US" altLang="zh-TW" sz="1400" b="1" dirty="0"/>
                <a:t> </a:t>
              </a:r>
              <a:r>
                <a:rPr lang="en-US" altLang="zh-TW" sz="1400" b="1" dirty="0" smtClean="0"/>
                <a:t>FIFO B</a:t>
              </a:r>
              <a:endParaRPr lang="zh-TW" altLang="en-US" sz="1400" b="1" dirty="0"/>
            </a:p>
          </p:txBody>
        </p:sp>
        <p:sp>
          <p:nvSpPr>
            <p:cNvPr id="249" name="TextBox 248"/>
            <p:cNvSpPr txBox="1"/>
            <p:nvPr/>
          </p:nvSpPr>
          <p:spPr>
            <a:xfrm>
              <a:off x="1048739" y="4363562"/>
              <a:ext cx="8002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TW" sz="1400" b="1" dirty="0" smtClean="0"/>
                <a:t>Event ID</a:t>
              </a:r>
              <a:br>
                <a:rPr lang="en-US" altLang="zh-TW" sz="1400" b="1" dirty="0" smtClean="0"/>
              </a:br>
              <a:r>
                <a:rPr lang="en-US" altLang="zh-TW" sz="1400" b="1" dirty="0" smtClean="0"/>
                <a:t>FIFO B</a:t>
              </a:r>
              <a:endParaRPr lang="zh-TW" altLang="en-US" sz="1400" b="1" dirty="0"/>
            </a:p>
          </p:txBody>
        </p:sp>
        <p:grpSp>
          <p:nvGrpSpPr>
            <p:cNvPr id="250" name="Group 249"/>
            <p:cNvGrpSpPr/>
            <p:nvPr/>
          </p:nvGrpSpPr>
          <p:grpSpPr>
            <a:xfrm>
              <a:off x="6489785" y="5276516"/>
              <a:ext cx="750806" cy="637498"/>
              <a:chOff x="4869743" y="4351357"/>
              <a:chExt cx="430721" cy="373787"/>
            </a:xfrm>
            <a:solidFill>
              <a:srgbClr val="FFFF00"/>
            </a:solidFill>
          </p:grpSpPr>
          <p:sp>
            <p:nvSpPr>
              <p:cNvPr id="251" name="Rectangle 250"/>
              <p:cNvSpPr/>
              <p:nvPr/>
            </p:nvSpPr>
            <p:spPr>
              <a:xfrm flipH="1">
                <a:off x="4932040" y="4351357"/>
                <a:ext cx="80392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2" name="Rectangle 251"/>
              <p:cNvSpPr/>
              <p:nvPr/>
            </p:nvSpPr>
            <p:spPr>
              <a:xfrm>
                <a:off x="5012432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3" name="Rectangle 252"/>
              <p:cNvSpPr/>
              <p:nvPr/>
            </p:nvSpPr>
            <p:spPr>
              <a:xfrm>
                <a:off x="5084440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4" name="Rectangle 253"/>
              <p:cNvSpPr/>
              <p:nvPr/>
            </p:nvSpPr>
            <p:spPr>
              <a:xfrm>
                <a:off x="5156448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5" name="Rectangle 254"/>
              <p:cNvSpPr/>
              <p:nvPr/>
            </p:nvSpPr>
            <p:spPr>
              <a:xfrm>
                <a:off x="4869743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6" name="Rectangle 255"/>
              <p:cNvSpPr/>
              <p:nvPr/>
            </p:nvSpPr>
            <p:spPr>
              <a:xfrm>
                <a:off x="5228456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9" name="TextBox 258"/>
            <p:cNvSpPr txBox="1"/>
            <p:nvPr/>
          </p:nvSpPr>
          <p:spPr>
            <a:xfrm>
              <a:off x="6209305" y="5929535"/>
              <a:ext cx="15940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b="1" dirty="0" smtClean="0"/>
                <a:t>Event Data FIFO B</a:t>
              </a:r>
              <a:endParaRPr lang="zh-TW" altLang="en-US" sz="1400" b="1" dirty="0"/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6159661" y="3772155"/>
              <a:ext cx="5869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TW" sz="1400" b="1" dirty="0" smtClean="0"/>
                <a:t>Play2</a:t>
              </a:r>
              <a:endParaRPr lang="zh-TW" altLang="en-US" sz="1400" b="1" dirty="0"/>
            </a:p>
          </p:txBody>
        </p:sp>
        <p:sp>
          <p:nvSpPr>
            <p:cNvPr id="265" name="TextBox 264"/>
            <p:cNvSpPr txBox="1"/>
            <p:nvPr/>
          </p:nvSpPr>
          <p:spPr>
            <a:xfrm>
              <a:off x="6318928" y="4887972"/>
              <a:ext cx="4732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TW" sz="1400" b="1" dirty="0" smtClean="0"/>
                <a:t>pop</a:t>
              </a:r>
              <a:endParaRPr lang="zh-TW" altLang="en-US" sz="1400" b="1" dirty="0"/>
            </a:p>
          </p:txBody>
        </p:sp>
        <p:cxnSp>
          <p:nvCxnSpPr>
            <p:cNvPr id="312" name="Straight Arrow Connector 311"/>
            <p:cNvCxnSpPr/>
            <p:nvPr/>
          </p:nvCxnSpPr>
          <p:spPr>
            <a:xfrm>
              <a:off x="5470738" y="2649032"/>
              <a:ext cx="1" cy="39143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Arrow Connector 312"/>
            <p:cNvCxnSpPr/>
            <p:nvPr/>
          </p:nvCxnSpPr>
          <p:spPr>
            <a:xfrm>
              <a:off x="4051544" y="2657102"/>
              <a:ext cx="1" cy="39143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Arrow Connector 313"/>
            <p:cNvCxnSpPr/>
            <p:nvPr/>
          </p:nvCxnSpPr>
          <p:spPr>
            <a:xfrm>
              <a:off x="5476605" y="1711806"/>
              <a:ext cx="1" cy="39143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Arrow Connector 314"/>
            <p:cNvCxnSpPr/>
            <p:nvPr/>
          </p:nvCxnSpPr>
          <p:spPr>
            <a:xfrm>
              <a:off x="4052610" y="1723426"/>
              <a:ext cx="1" cy="39143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Arrow Connector 315"/>
            <p:cNvCxnSpPr/>
            <p:nvPr/>
          </p:nvCxnSpPr>
          <p:spPr>
            <a:xfrm flipH="1" flipV="1">
              <a:off x="1957785" y="1765615"/>
              <a:ext cx="0" cy="43859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7" name="Group 316"/>
            <p:cNvGrpSpPr/>
            <p:nvPr/>
          </p:nvGrpSpPr>
          <p:grpSpPr>
            <a:xfrm rot="16200000" flipV="1">
              <a:off x="1685730" y="2246713"/>
              <a:ext cx="557010" cy="317500"/>
              <a:chOff x="4869743" y="4351357"/>
              <a:chExt cx="574030" cy="373787"/>
            </a:xfrm>
            <a:solidFill>
              <a:srgbClr val="FFFF00"/>
            </a:solidFill>
          </p:grpSpPr>
          <p:sp>
            <p:nvSpPr>
              <p:cNvPr id="336" name="Rectangle 335"/>
              <p:cNvSpPr/>
              <p:nvPr/>
            </p:nvSpPr>
            <p:spPr>
              <a:xfrm flipH="1">
                <a:off x="4932040" y="4351357"/>
                <a:ext cx="80392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7" name="Rectangle 336"/>
              <p:cNvSpPr/>
              <p:nvPr/>
            </p:nvSpPr>
            <p:spPr>
              <a:xfrm>
                <a:off x="5012432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8" name="Rectangle 337"/>
              <p:cNvSpPr/>
              <p:nvPr/>
            </p:nvSpPr>
            <p:spPr>
              <a:xfrm>
                <a:off x="5084440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9" name="Rectangle 338"/>
              <p:cNvSpPr/>
              <p:nvPr/>
            </p:nvSpPr>
            <p:spPr>
              <a:xfrm>
                <a:off x="5156448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0" name="Rectangle 339"/>
              <p:cNvSpPr/>
              <p:nvPr/>
            </p:nvSpPr>
            <p:spPr>
              <a:xfrm>
                <a:off x="4869743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1" name="Rectangle 340"/>
              <p:cNvSpPr/>
              <p:nvPr/>
            </p:nvSpPr>
            <p:spPr>
              <a:xfrm>
                <a:off x="5228456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2" name="Rectangle 341"/>
              <p:cNvSpPr/>
              <p:nvPr/>
            </p:nvSpPr>
            <p:spPr>
              <a:xfrm>
                <a:off x="5300464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3" name="Rectangle 342"/>
              <p:cNvSpPr/>
              <p:nvPr/>
            </p:nvSpPr>
            <p:spPr>
              <a:xfrm>
                <a:off x="5371765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8" name="Group 317"/>
            <p:cNvGrpSpPr/>
            <p:nvPr/>
          </p:nvGrpSpPr>
          <p:grpSpPr>
            <a:xfrm rot="16200000" flipV="1">
              <a:off x="3777207" y="2234616"/>
              <a:ext cx="557010" cy="317500"/>
              <a:chOff x="4869743" y="4351357"/>
              <a:chExt cx="574030" cy="373787"/>
            </a:xfrm>
            <a:solidFill>
              <a:srgbClr val="FFFF00"/>
            </a:solidFill>
          </p:grpSpPr>
          <p:sp>
            <p:nvSpPr>
              <p:cNvPr id="328" name="Rectangle 327"/>
              <p:cNvSpPr/>
              <p:nvPr/>
            </p:nvSpPr>
            <p:spPr>
              <a:xfrm flipH="1">
                <a:off x="4932040" y="4351357"/>
                <a:ext cx="80392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9" name="Rectangle 328"/>
              <p:cNvSpPr/>
              <p:nvPr/>
            </p:nvSpPr>
            <p:spPr>
              <a:xfrm>
                <a:off x="5012432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0" name="Rectangle 329"/>
              <p:cNvSpPr/>
              <p:nvPr/>
            </p:nvSpPr>
            <p:spPr>
              <a:xfrm>
                <a:off x="5084440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1" name="Rectangle 330"/>
              <p:cNvSpPr/>
              <p:nvPr/>
            </p:nvSpPr>
            <p:spPr>
              <a:xfrm>
                <a:off x="5156448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2" name="Rectangle 331"/>
              <p:cNvSpPr/>
              <p:nvPr/>
            </p:nvSpPr>
            <p:spPr>
              <a:xfrm>
                <a:off x="4869743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3" name="Rectangle 332"/>
              <p:cNvSpPr/>
              <p:nvPr/>
            </p:nvSpPr>
            <p:spPr>
              <a:xfrm>
                <a:off x="5228456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4" name="Rectangle 333"/>
              <p:cNvSpPr/>
              <p:nvPr/>
            </p:nvSpPr>
            <p:spPr>
              <a:xfrm>
                <a:off x="5300464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5" name="Rectangle 334"/>
              <p:cNvSpPr/>
              <p:nvPr/>
            </p:nvSpPr>
            <p:spPr>
              <a:xfrm>
                <a:off x="5371765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9" name="Group 318"/>
            <p:cNvGrpSpPr/>
            <p:nvPr/>
          </p:nvGrpSpPr>
          <p:grpSpPr>
            <a:xfrm rot="16200000" flipV="1">
              <a:off x="5201203" y="2219846"/>
              <a:ext cx="557010" cy="317500"/>
              <a:chOff x="4869743" y="4351357"/>
              <a:chExt cx="574030" cy="373787"/>
            </a:xfrm>
            <a:solidFill>
              <a:srgbClr val="FFFF00"/>
            </a:solidFill>
          </p:grpSpPr>
          <p:sp>
            <p:nvSpPr>
              <p:cNvPr id="320" name="Rectangle 319"/>
              <p:cNvSpPr/>
              <p:nvPr/>
            </p:nvSpPr>
            <p:spPr>
              <a:xfrm flipH="1">
                <a:off x="4932040" y="4351357"/>
                <a:ext cx="80392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1" name="Rectangle 320"/>
              <p:cNvSpPr/>
              <p:nvPr/>
            </p:nvSpPr>
            <p:spPr>
              <a:xfrm>
                <a:off x="5012432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2" name="Rectangle 321"/>
              <p:cNvSpPr/>
              <p:nvPr/>
            </p:nvSpPr>
            <p:spPr>
              <a:xfrm>
                <a:off x="5084440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3" name="Rectangle 322"/>
              <p:cNvSpPr/>
              <p:nvPr/>
            </p:nvSpPr>
            <p:spPr>
              <a:xfrm>
                <a:off x="5156448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4" name="Rectangle 323"/>
              <p:cNvSpPr/>
              <p:nvPr/>
            </p:nvSpPr>
            <p:spPr>
              <a:xfrm>
                <a:off x="4869743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5" name="Rectangle 324"/>
              <p:cNvSpPr/>
              <p:nvPr/>
            </p:nvSpPr>
            <p:spPr>
              <a:xfrm>
                <a:off x="5228456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6" name="Rectangle 325"/>
              <p:cNvSpPr/>
              <p:nvPr/>
            </p:nvSpPr>
            <p:spPr>
              <a:xfrm>
                <a:off x="5300464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7" name="Rectangle 326"/>
              <p:cNvSpPr/>
              <p:nvPr/>
            </p:nvSpPr>
            <p:spPr>
              <a:xfrm>
                <a:off x="5371765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44" name="Right Arrow 343"/>
            <p:cNvSpPr/>
            <p:nvPr/>
          </p:nvSpPr>
          <p:spPr>
            <a:xfrm>
              <a:off x="4586243" y="1384368"/>
              <a:ext cx="424125" cy="88757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3200"/>
            </a:p>
          </p:txBody>
        </p:sp>
        <p:sp>
          <p:nvSpPr>
            <p:cNvPr id="345" name="Right Arrow 344"/>
            <p:cNvSpPr/>
            <p:nvPr/>
          </p:nvSpPr>
          <p:spPr>
            <a:xfrm>
              <a:off x="2228713" y="1398257"/>
              <a:ext cx="1516056" cy="88757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3200"/>
            </a:p>
          </p:txBody>
        </p:sp>
        <p:sp>
          <p:nvSpPr>
            <p:cNvPr id="346" name="Rectangle 345"/>
            <p:cNvSpPr/>
            <p:nvPr/>
          </p:nvSpPr>
          <p:spPr>
            <a:xfrm>
              <a:off x="1289791" y="1073680"/>
              <a:ext cx="1346448" cy="71013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b="1" dirty="0" smtClean="0">
                  <a:solidFill>
                    <a:schemeClr val="tx1"/>
                  </a:solidFill>
                </a:rPr>
                <a:t>Event ID checker</a:t>
              </a:r>
              <a:endParaRPr lang="zh-TW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347" name="Rectangle 346"/>
            <p:cNvSpPr/>
            <p:nvPr/>
          </p:nvSpPr>
          <p:spPr>
            <a:xfrm>
              <a:off x="3668872" y="1073680"/>
              <a:ext cx="1054845" cy="71013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b="1" dirty="0" smtClean="0">
                  <a:solidFill>
                    <a:schemeClr val="tx1"/>
                  </a:solidFill>
                </a:rPr>
                <a:t>Error detector</a:t>
              </a:r>
              <a:endParaRPr lang="zh-TW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348" name="Rectangle 347"/>
            <p:cNvSpPr/>
            <p:nvPr/>
          </p:nvSpPr>
          <p:spPr>
            <a:xfrm>
              <a:off x="5030547" y="1073680"/>
              <a:ext cx="1117796" cy="71013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b="1" dirty="0" smtClean="0">
                  <a:solidFill>
                    <a:schemeClr val="tx1"/>
                  </a:solidFill>
                </a:rPr>
                <a:t>Data formatter</a:t>
              </a:r>
              <a:endParaRPr lang="zh-TW" altLang="en-US" b="1" dirty="0">
                <a:solidFill>
                  <a:schemeClr val="tx1"/>
                </a:solidFill>
              </a:endParaRPr>
            </a:p>
          </p:txBody>
        </p:sp>
        <p:grpSp>
          <p:nvGrpSpPr>
            <p:cNvPr id="349" name="Group 348"/>
            <p:cNvGrpSpPr/>
            <p:nvPr/>
          </p:nvGrpSpPr>
          <p:grpSpPr>
            <a:xfrm>
              <a:off x="6491670" y="1109998"/>
              <a:ext cx="750806" cy="637498"/>
              <a:chOff x="4869743" y="4351357"/>
              <a:chExt cx="430721" cy="373787"/>
            </a:xfrm>
            <a:solidFill>
              <a:srgbClr val="FFFF00"/>
            </a:solidFill>
          </p:grpSpPr>
          <p:sp>
            <p:nvSpPr>
              <p:cNvPr id="350" name="Rectangle 349"/>
              <p:cNvSpPr/>
              <p:nvPr/>
            </p:nvSpPr>
            <p:spPr>
              <a:xfrm flipH="1">
                <a:off x="4932040" y="4351357"/>
                <a:ext cx="80392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1" name="Rectangle 350"/>
              <p:cNvSpPr/>
              <p:nvPr/>
            </p:nvSpPr>
            <p:spPr>
              <a:xfrm>
                <a:off x="5012432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2" name="Rectangle 351"/>
              <p:cNvSpPr/>
              <p:nvPr/>
            </p:nvSpPr>
            <p:spPr>
              <a:xfrm>
                <a:off x="5084440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3" name="Rectangle 352"/>
              <p:cNvSpPr/>
              <p:nvPr/>
            </p:nvSpPr>
            <p:spPr>
              <a:xfrm>
                <a:off x="5156448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4" name="Rectangle 353"/>
              <p:cNvSpPr/>
              <p:nvPr/>
            </p:nvSpPr>
            <p:spPr>
              <a:xfrm>
                <a:off x="4869743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5" name="Rectangle 354"/>
              <p:cNvSpPr/>
              <p:nvPr/>
            </p:nvSpPr>
            <p:spPr>
              <a:xfrm>
                <a:off x="5228456" y="4351357"/>
                <a:ext cx="72008" cy="37378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6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58" name="TextBox 357"/>
            <p:cNvSpPr txBox="1"/>
            <p:nvPr/>
          </p:nvSpPr>
          <p:spPr>
            <a:xfrm>
              <a:off x="2915816" y="2127898"/>
              <a:ext cx="10100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TW" sz="1400" b="1" dirty="0" smtClean="0"/>
                <a:t>Error Word</a:t>
              </a:r>
            </a:p>
            <a:p>
              <a:pPr algn="r"/>
              <a:r>
                <a:rPr lang="en-US" altLang="zh-TW" sz="1400" b="1" dirty="0" smtClean="0"/>
                <a:t>FIFO A</a:t>
              </a:r>
              <a:endParaRPr lang="zh-TW" altLang="en-US" sz="1400" b="1" dirty="0"/>
            </a:p>
          </p:txBody>
        </p:sp>
        <p:sp>
          <p:nvSpPr>
            <p:cNvPr id="359" name="TextBox 358"/>
            <p:cNvSpPr txBox="1"/>
            <p:nvPr/>
          </p:nvSpPr>
          <p:spPr>
            <a:xfrm>
              <a:off x="4206904" y="2127897"/>
              <a:ext cx="11498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TW" sz="1400" b="1" dirty="0" smtClean="0"/>
                <a:t>Event Data</a:t>
              </a:r>
              <a:br>
                <a:rPr lang="en-US" altLang="zh-TW" sz="1400" b="1" dirty="0" smtClean="0"/>
              </a:br>
              <a:r>
                <a:rPr lang="en-US" altLang="zh-TW" sz="1400" b="1" dirty="0" smtClean="0"/>
                <a:t>Count</a:t>
              </a:r>
              <a:r>
                <a:rPr lang="en-US" altLang="zh-TW" sz="1400" b="1" dirty="0"/>
                <a:t> </a:t>
              </a:r>
              <a:r>
                <a:rPr lang="en-US" altLang="zh-TW" sz="1400" b="1" dirty="0" smtClean="0"/>
                <a:t>FIFO A</a:t>
              </a:r>
              <a:endParaRPr lang="zh-TW" altLang="en-US" sz="1400" b="1" dirty="0"/>
            </a:p>
          </p:txBody>
        </p:sp>
        <p:sp>
          <p:nvSpPr>
            <p:cNvPr id="360" name="TextBox 359"/>
            <p:cNvSpPr txBox="1"/>
            <p:nvPr/>
          </p:nvSpPr>
          <p:spPr>
            <a:xfrm>
              <a:off x="1029064" y="2127898"/>
              <a:ext cx="8002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TW" sz="1400" b="1" dirty="0" smtClean="0"/>
                <a:t>Event ID</a:t>
              </a:r>
              <a:br>
                <a:rPr lang="en-US" altLang="zh-TW" sz="1400" b="1" dirty="0" smtClean="0"/>
              </a:br>
              <a:r>
                <a:rPr lang="en-US" altLang="zh-TW" sz="1400" b="1" dirty="0" smtClean="0"/>
                <a:t>FIFO A</a:t>
              </a:r>
              <a:endParaRPr lang="zh-TW" altLang="en-US" sz="1400" b="1" dirty="0"/>
            </a:p>
          </p:txBody>
        </p:sp>
        <p:sp>
          <p:nvSpPr>
            <p:cNvPr id="370" name="Rectangle 369"/>
            <p:cNvSpPr/>
            <p:nvPr/>
          </p:nvSpPr>
          <p:spPr>
            <a:xfrm>
              <a:off x="6409201" y="2167170"/>
              <a:ext cx="756398" cy="47718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b="1" dirty="0" err="1" smtClean="0">
                  <a:solidFill>
                    <a:schemeClr val="tx1"/>
                  </a:solidFill>
                </a:rPr>
                <a:t>mem</a:t>
              </a:r>
              <a:endParaRPr lang="zh-TW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371" name="TextBox 370"/>
            <p:cNvSpPr txBox="1"/>
            <p:nvPr/>
          </p:nvSpPr>
          <p:spPr>
            <a:xfrm>
              <a:off x="6159661" y="2975037"/>
              <a:ext cx="5869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TW" sz="1400" b="1" dirty="0" smtClean="0"/>
                <a:t>Play1</a:t>
              </a:r>
              <a:endParaRPr lang="zh-TW" altLang="en-US" sz="1400" b="1" dirty="0"/>
            </a:p>
          </p:txBody>
        </p:sp>
        <p:sp>
          <p:nvSpPr>
            <p:cNvPr id="372" name="TextBox 371"/>
            <p:cNvSpPr txBox="1"/>
            <p:nvPr/>
          </p:nvSpPr>
          <p:spPr>
            <a:xfrm>
              <a:off x="6294282" y="1837338"/>
              <a:ext cx="4732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TW" sz="1400" b="1" dirty="0" smtClean="0"/>
                <a:t>pop</a:t>
              </a:r>
              <a:endParaRPr lang="zh-TW" altLang="en-US" sz="1400" b="1" dirty="0"/>
            </a:p>
          </p:txBody>
        </p:sp>
        <p:sp>
          <p:nvSpPr>
            <p:cNvPr id="373" name="TextBox 372"/>
            <p:cNvSpPr txBox="1"/>
            <p:nvPr/>
          </p:nvSpPr>
          <p:spPr>
            <a:xfrm>
              <a:off x="6145351" y="765903"/>
              <a:ext cx="15940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b="1" dirty="0" smtClean="0"/>
                <a:t>Event Data FIFO A</a:t>
              </a:r>
              <a:endParaRPr lang="zh-TW" altLang="en-US" sz="1400" b="1" dirty="0"/>
            </a:p>
          </p:txBody>
        </p:sp>
        <p:sp>
          <p:nvSpPr>
            <p:cNvPr id="387" name="Right Arrow 386"/>
            <p:cNvSpPr/>
            <p:nvPr/>
          </p:nvSpPr>
          <p:spPr>
            <a:xfrm>
              <a:off x="952350" y="5564336"/>
              <a:ext cx="306238" cy="88757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3200"/>
            </a:p>
          </p:txBody>
        </p:sp>
        <p:sp>
          <p:nvSpPr>
            <p:cNvPr id="388" name="Right Arrow 387"/>
            <p:cNvSpPr/>
            <p:nvPr/>
          </p:nvSpPr>
          <p:spPr>
            <a:xfrm>
              <a:off x="950323" y="1384368"/>
              <a:ext cx="306238" cy="88757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3200"/>
            </a:p>
          </p:txBody>
        </p:sp>
        <p:sp>
          <p:nvSpPr>
            <p:cNvPr id="389" name="Right Arrow 388"/>
            <p:cNvSpPr/>
            <p:nvPr/>
          </p:nvSpPr>
          <p:spPr>
            <a:xfrm>
              <a:off x="948868" y="3476619"/>
              <a:ext cx="306238" cy="88757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3200"/>
            </a:p>
          </p:txBody>
        </p:sp>
        <p:sp>
          <p:nvSpPr>
            <p:cNvPr id="390" name="TextBox 389"/>
            <p:cNvSpPr txBox="1"/>
            <p:nvPr/>
          </p:nvSpPr>
          <p:spPr>
            <a:xfrm>
              <a:off x="144248" y="5184136"/>
              <a:ext cx="103932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600" b="1" dirty="0" smtClean="0"/>
                <a:t>Formatter</a:t>
              </a:r>
            </a:p>
            <a:p>
              <a:pPr algn="ctr"/>
              <a:r>
                <a:rPr lang="en-US" altLang="zh-TW" sz="1600" b="1" dirty="0" smtClean="0"/>
                <a:t>Data</a:t>
              </a:r>
              <a:br>
                <a:rPr lang="en-US" altLang="zh-TW" sz="1600" b="1" dirty="0" smtClean="0"/>
              </a:br>
              <a:r>
                <a:rPr lang="en-US" altLang="zh-TW" sz="1600" b="1" dirty="0" smtClean="0"/>
                <a:t>(link 4-7)</a:t>
              </a:r>
              <a:endParaRPr lang="zh-TW" altLang="en-US" sz="1600" b="1" dirty="0"/>
            </a:p>
          </p:txBody>
        </p:sp>
        <p:sp>
          <p:nvSpPr>
            <p:cNvPr id="391" name="TextBox 390"/>
            <p:cNvSpPr txBox="1"/>
            <p:nvPr/>
          </p:nvSpPr>
          <p:spPr>
            <a:xfrm>
              <a:off x="126468" y="3095046"/>
              <a:ext cx="110132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600" b="1" dirty="0" smtClean="0"/>
                <a:t>Event</a:t>
              </a:r>
              <a:r>
                <a:rPr lang="en-US" altLang="zh-TW" sz="1600" b="1" dirty="0"/>
                <a:t> </a:t>
              </a:r>
              <a:r>
                <a:rPr lang="en-US" altLang="zh-TW" sz="1600" b="1" dirty="0" smtClean="0"/>
                <a:t>Data</a:t>
              </a:r>
              <a:br>
                <a:rPr lang="en-US" altLang="zh-TW" sz="1600" b="1" dirty="0" smtClean="0"/>
              </a:br>
              <a:r>
                <a:rPr lang="en-US" altLang="zh-TW" sz="1600" b="1" dirty="0" smtClean="0"/>
                <a:t>from </a:t>
              </a:r>
              <a:br>
                <a:rPr lang="en-US" altLang="zh-TW" sz="1600" b="1" dirty="0" smtClean="0"/>
              </a:br>
              <a:r>
                <a:rPr lang="en-US" altLang="zh-TW" sz="1600" b="1" dirty="0" smtClean="0"/>
                <a:t>Master</a:t>
              </a:r>
              <a:endParaRPr lang="zh-TW" altLang="en-US" sz="1600" b="1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502076" y="3045673"/>
              <a:ext cx="164192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 smtClean="0"/>
                <a:t>S-Link headers </a:t>
              </a:r>
              <a:br>
                <a:rPr lang="en-US" altLang="zh-TW" b="1" dirty="0" smtClean="0"/>
              </a:br>
              <a:r>
                <a:rPr lang="en-US" altLang="zh-TW" b="1" dirty="0" smtClean="0"/>
                <a:t>+ FE data </a:t>
              </a:r>
              <a:br>
                <a:rPr lang="en-US" altLang="zh-TW" b="1" dirty="0" smtClean="0"/>
              </a:br>
              <a:r>
                <a:rPr lang="en-US" altLang="zh-TW" b="1" dirty="0" smtClean="0"/>
                <a:t>+ S-Link trailers</a:t>
              </a:r>
              <a:endParaRPr lang="en-US" altLang="zh-TW" b="1" dirty="0"/>
            </a:p>
          </p:txBody>
        </p:sp>
      </p:grpSp>
      <p:grpSp>
        <p:nvGrpSpPr>
          <p:cNvPr id="394" name="Group 393"/>
          <p:cNvGrpSpPr/>
          <p:nvPr/>
        </p:nvGrpSpPr>
        <p:grpSpPr>
          <a:xfrm>
            <a:off x="0" y="6550220"/>
            <a:ext cx="9144000" cy="307780"/>
            <a:chOff x="0" y="6550220"/>
            <a:chExt cx="9144000" cy="307780"/>
          </a:xfrm>
        </p:grpSpPr>
        <p:sp>
          <p:nvSpPr>
            <p:cNvPr id="395" name="TextBox 394"/>
            <p:cNvSpPr txBox="1"/>
            <p:nvPr/>
          </p:nvSpPr>
          <p:spPr>
            <a:xfrm>
              <a:off x="0" y="6550223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i="1" dirty="0" smtClean="0"/>
                <a:t>TIPP2014, Amsterdam</a:t>
              </a:r>
              <a:endParaRPr lang="zh-TW" altLang="en-US" sz="1400" i="1" dirty="0"/>
            </a:p>
          </p:txBody>
        </p:sp>
        <p:sp>
          <p:nvSpPr>
            <p:cNvPr id="396" name="TextBox 395"/>
            <p:cNvSpPr txBox="1"/>
            <p:nvPr/>
          </p:nvSpPr>
          <p:spPr>
            <a:xfrm>
              <a:off x="7956376" y="6550221"/>
              <a:ext cx="1187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1400" dirty="0" smtClean="0"/>
                <a:t>Page </a:t>
              </a:r>
              <a:r>
                <a:rPr lang="en-US" altLang="zh-TW" sz="1400" dirty="0"/>
                <a:t>9</a:t>
              </a:r>
              <a:r>
                <a:rPr lang="en-US" altLang="zh-TW" sz="1400" dirty="0" smtClean="0"/>
                <a:t> of </a:t>
              </a:r>
              <a:r>
                <a:rPr lang="en-US" altLang="zh-TW" sz="1400" dirty="0" smtClean="0"/>
                <a:t>22</a:t>
              </a:r>
              <a:endParaRPr lang="en-US" altLang="zh-TW" sz="1400" dirty="0" smtClean="0"/>
            </a:p>
          </p:txBody>
        </p:sp>
        <p:sp>
          <p:nvSpPr>
            <p:cNvPr id="397" name="TextBox 396"/>
            <p:cNvSpPr txBox="1"/>
            <p:nvPr/>
          </p:nvSpPr>
          <p:spPr>
            <a:xfrm>
              <a:off x="2817661" y="6550220"/>
              <a:ext cx="3520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/>
                <a:t>Shaw-Pin Chen, University of Washington  </a:t>
              </a:r>
              <a:endParaRPr lang="zh-TW" altLang="en-US" sz="1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0778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12776</TotalTime>
  <Words>1589</Words>
  <Application>Microsoft Office PowerPoint</Application>
  <PresentationFormat>On-screen Show (4:3)</PresentationFormat>
  <Paragraphs>405</Paragraphs>
  <Slides>22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Firmware development and testing of the ATLAS IBL Readout Driver card</vt:lpstr>
      <vt:lpstr>     The Insertable-B Layer</vt:lpstr>
      <vt:lpstr>     Trigger DAQ</vt:lpstr>
      <vt:lpstr>     ROD-BOC Communication</vt:lpstr>
      <vt:lpstr>     ATLAS IBL ROD Card</vt:lpstr>
      <vt:lpstr>     Detector Calibration</vt:lpstr>
      <vt:lpstr>     ROD Data Processing</vt:lpstr>
      <vt:lpstr>     IBL ROD Control &amp; Data Flow</vt:lpstr>
      <vt:lpstr>PowerPoint Presentation</vt:lpstr>
      <vt:lpstr>     Data path simulation with realistic       FE-I4 Model</vt:lpstr>
      <vt:lpstr>PowerPoint Presentation</vt:lpstr>
      <vt:lpstr>PowerPoint Presentation</vt:lpstr>
      <vt:lpstr>     Hardware Readout Chain Tests</vt:lpstr>
      <vt:lpstr>     Calibration Scan Results </vt:lpstr>
      <vt:lpstr>     Summary</vt:lpstr>
      <vt:lpstr>Thank you for your attention!</vt:lpstr>
      <vt:lpstr>Backup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Bing 21F</dc:creator>
  <cp:lastModifiedBy>Bing 21F</cp:lastModifiedBy>
  <cp:revision>149</cp:revision>
  <dcterms:created xsi:type="dcterms:W3CDTF">2014-05-07T15:21:52Z</dcterms:created>
  <dcterms:modified xsi:type="dcterms:W3CDTF">2014-06-05T13:01:57Z</dcterms:modified>
</cp:coreProperties>
</file>