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4"/>
  </p:notesMasterIdLst>
  <p:handoutMasterIdLst>
    <p:handoutMasterId r:id="rId35"/>
  </p:handoutMasterIdLst>
  <p:sldIdLst>
    <p:sldId id="390" r:id="rId2"/>
    <p:sldId id="308" r:id="rId3"/>
    <p:sldId id="365" r:id="rId4"/>
    <p:sldId id="363" r:id="rId5"/>
    <p:sldId id="394" r:id="rId6"/>
    <p:sldId id="460" r:id="rId7"/>
    <p:sldId id="413" r:id="rId8"/>
    <p:sldId id="408" r:id="rId9"/>
    <p:sldId id="461" r:id="rId10"/>
    <p:sldId id="412" r:id="rId11"/>
    <p:sldId id="457" r:id="rId12"/>
    <p:sldId id="446" r:id="rId13"/>
    <p:sldId id="441" r:id="rId14"/>
    <p:sldId id="449" r:id="rId15"/>
    <p:sldId id="430" r:id="rId16"/>
    <p:sldId id="463" r:id="rId17"/>
    <p:sldId id="452" r:id="rId18"/>
    <p:sldId id="440" r:id="rId19"/>
    <p:sldId id="433" r:id="rId20"/>
    <p:sldId id="450" r:id="rId21"/>
    <p:sldId id="411" r:id="rId22"/>
    <p:sldId id="453" r:id="rId23"/>
    <p:sldId id="374" r:id="rId24"/>
    <p:sldId id="415" r:id="rId25"/>
    <p:sldId id="459" r:id="rId26"/>
    <p:sldId id="439" r:id="rId27"/>
    <p:sldId id="454" r:id="rId28"/>
    <p:sldId id="462" r:id="rId29"/>
    <p:sldId id="385" r:id="rId30"/>
    <p:sldId id="464" r:id="rId31"/>
    <p:sldId id="435" r:id="rId32"/>
    <p:sldId id="448" r:id="rId33"/>
  </p:sldIdLst>
  <p:sldSz cx="9144000" cy="6858000" type="screen4x3"/>
  <p:notesSz cx="7099300" cy="10234613"/>
  <p:defaultTextStyle>
    <a:defPPr>
      <a:defRPr lang="en-US"/>
    </a:defPPr>
    <a:lvl1pPr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1pPr>
    <a:lvl2pPr marL="4572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2pPr>
    <a:lvl3pPr marL="9144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3pPr>
    <a:lvl4pPr marL="13716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4pPr>
    <a:lvl5pPr marL="1828800" algn="ctr" rtl="0" fontAlgn="base" hangingPunct="0">
      <a:lnSpc>
        <a:spcPct val="93000"/>
      </a:lnSpc>
      <a:spcBef>
        <a:spcPct val="0"/>
      </a:spcBef>
      <a:spcAft>
        <a:spcPct val="0"/>
      </a:spcAft>
      <a:buClr>
        <a:srgbClr val="000000"/>
      </a:buClr>
      <a:buSzPct val="45000"/>
      <a:buFont typeface="Wingdings" pitchFamily="2" charset="2"/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sz="1000" kern="1200" baseline="60000">
        <a:solidFill>
          <a:srgbClr val="000000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FFFF"/>
    <a:srgbClr val="3399FF"/>
    <a:srgbClr val="FFFF66"/>
    <a:srgbClr val="FF00FF"/>
    <a:srgbClr val="FF99FF"/>
    <a:srgbClr val="FF66CC"/>
    <a:srgbClr val="FF9966"/>
    <a:srgbClr val="CCFF66"/>
    <a:srgbClr val="FFCC66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208" autoAdjust="0"/>
    <p:restoredTop sz="99834" autoAdjust="0"/>
  </p:normalViewPr>
  <p:slideViewPr>
    <p:cSldViewPr>
      <p:cViewPr>
        <p:scale>
          <a:sx n="75" d="100"/>
          <a:sy n="75" d="100"/>
        </p:scale>
        <p:origin x="-307" y="-221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33" d="100"/>
        <a:sy n="33" d="100"/>
      </p:scale>
      <p:origin x="0" y="0"/>
    </p:cViewPr>
  </p:sorterViewPr>
  <p:gridSpacing cx="72010" cy="7201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38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85" tIns="48142" rIns="96285" bIns="48142" numCol="1" anchor="t" anchorCtr="0" compatLnSpc="1">
            <a:prstTxWarp prst="textNoShape">
              <a:avLst/>
            </a:prstTxWarp>
          </a:bodyPr>
          <a:lstStyle>
            <a:lvl1pPr algn="l" defTabSz="962009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438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85" tIns="48142" rIns="96285" bIns="48142" numCol="1" anchor="t" anchorCtr="0" compatLnSpc="1">
            <a:prstTxWarp prst="textNoShape">
              <a:avLst/>
            </a:prstTxWarp>
          </a:bodyPr>
          <a:lstStyle>
            <a:lvl1pPr algn="r" defTabSz="962009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438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85" tIns="48142" rIns="96285" bIns="48142" numCol="1" anchor="b" anchorCtr="0" compatLnSpc="1">
            <a:prstTxWarp prst="textNoShape">
              <a:avLst/>
            </a:prstTxWarp>
          </a:bodyPr>
          <a:lstStyle>
            <a:lvl1pPr algn="l" defTabSz="962009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4438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6285" tIns="48142" rIns="96285" bIns="48142" numCol="1" anchor="b" anchorCtr="0" compatLnSpc="1">
            <a:prstTxWarp prst="textNoShape">
              <a:avLst/>
            </a:prstTxWarp>
          </a:bodyPr>
          <a:lstStyle>
            <a:lvl1pPr algn="r" defTabSz="962009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B4015401-60F9-4620-A5FE-075D71B70844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251746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7" tIns="47738" rIns="95477" bIns="47738" numCol="1" anchor="t" anchorCtr="0" compatLnSpc="1">
            <a:prstTxWarp prst="textNoShape">
              <a:avLst/>
            </a:prstTxWarp>
          </a:bodyPr>
          <a:lstStyle>
            <a:lvl1pPr algn="l" defTabSz="954072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4021138" y="0"/>
            <a:ext cx="3076575" cy="51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7" tIns="47738" rIns="95477" bIns="47738" numCol="1" anchor="t" anchorCtr="0" compatLnSpc="1">
            <a:prstTxWarp prst="textNoShape">
              <a:avLst/>
            </a:prstTxWarp>
          </a:bodyPr>
          <a:lstStyle>
            <a:lvl1pPr algn="r" defTabSz="954072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92188" y="768350"/>
            <a:ext cx="5116512" cy="383698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112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709613" y="4862513"/>
            <a:ext cx="5681662" cy="4605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7" tIns="47738" rIns="95477" bIns="477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Fare clic per modificare gli stili del testo dello schema</a:t>
            </a:r>
          </a:p>
          <a:p>
            <a:pPr lvl="1"/>
            <a:r>
              <a:rPr lang="en-US" noProof="0" smtClean="0"/>
              <a:t>Secondo livello</a:t>
            </a:r>
          </a:p>
          <a:p>
            <a:pPr lvl="2"/>
            <a:r>
              <a:rPr lang="en-US" noProof="0" smtClean="0"/>
              <a:t>Terzo livello</a:t>
            </a:r>
          </a:p>
          <a:p>
            <a:pPr lvl="3"/>
            <a:r>
              <a:rPr lang="en-US" noProof="0" smtClean="0"/>
              <a:t>Quarto livello</a:t>
            </a:r>
          </a:p>
          <a:p>
            <a:pPr lvl="4"/>
            <a:r>
              <a:rPr lang="en-US" noProof="0" smtClean="0"/>
              <a:t>Quinto livello</a:t>
            </a:r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7" tIns="47738" rIns="95477" bIns="47738" numCol="1" anchor="b" anchorCtr="0" compatLnSpc="1">
            <a:prstTxWarp prst="textNoShape">
              <a:avLst/>
            </a:prstTxWarp>
          </a:bodyPr>
          <a:lstStyle>
            <a:lvl1pPr algn="l" defTabSz="954072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4021138" y="9720263"/>
            <a:ext cx="3076575" cy="512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5477" tIns="47738" rIns="95477" bIns="47738" numCol="1" anchor="b" anchorCtr="0" compatLnSpc="1">
            <a:prstTxWarp prst="textNoShape">
              <a:avLst/>
            </a:prstTxWarp>
          </a:bodyPr>
          <a:lstStyle>
            <a:lvl1pPr algn="r" defTabSz="954072" hangingPunct="1">
              <a:lnSpc>
                <a:spcPct val="100000"/>
              </a:lnSpc>
              <a:buClrTx/>
              <a:buSzTx/>
              <a:buFontTx/>
              <a:buNone/>
              <a:defRPr sz="12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EC795FE-629D-4B34-A529-D4950E929E5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957738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 algn="l" defTabSz="952500" eaLnBrk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defTabSz="952500" eaLnBrk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defTabSz="952500" eaLnBrk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defTabSz="952500" eaLnBrk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defTabSz="952500" eaLnBrk="0">
              <a:spcBef>
                <a:spcPct val="30000"/>
              </a:spcBef>
              <a:defRPr sz="12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952500" eaLnBrk="0" fontAlgn="base" hangingPunct="0">
              <a:spcBef>
                <a:spcPct val="30000"/>
              </a:spcBef>
              <a:spcAft>
                <a:spcPct val="0"/>
              </a:spcAft>
              <a:defRPr sz="12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>
              <a:spcBef>
                <a:spcPct val="0"/>
              </a:spcBef>
            </a:pPr>
            <a:fld id="{48682599-2322-4668-B9CC-B95808A50EC4}" type="slidenum">
              <a:rPr lang="en-US" altLang="it-IT" smtClean="0"/>
              <a:pPr algn="r" eaLnBrk="1">
                <a:spcBef>
                  <a:spcPct val="0"/>
                </a:spcBef>
              </a:pPr>
              <a:t>4</a:t>
            </a:fld>
            <a:endParaRPr lang="en-US" altLang="it-IT" smtClean="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en-GB" altLang="it-IT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469E26E-1796-4120-A814-CE77823C94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479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6F06CC-142F-46B6-BBAE-C1833118145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59640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81854A2-2D63-4DE4-B01A-35A2C870F49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98247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CED457A-98BC-4384-8095-F8016F9AC85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39470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D3D6DC-8FB0-401F-907D-F7A4A58B430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4519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18FA25-2EBC-4C52-A669-836F123D63E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76172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DD0ABD-F565-40CF-8A5F-A8335993294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56801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D09256-3533-40C8-8567-56C11ADD9C0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28649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0F65BE-5DB9-45DD-A729-23E9888BB99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0392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t-IT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1824D1E-67B6-4488-A327-E0B3567213E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9748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it-IT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16550C2-FCBB-4F3C-9105-1BBB54E9FD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8999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lo stile del titolo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 smtClean="0"/>
              <a:t>Fare clic per modificare gli stili del testo dello schema</a:t>
            </a:r>
          </a:p>
          <a:p>
            <a:pPr lvl="1"/>
            <a:r>
              <a:rPr lang="en-US" altLang="it-IT" smtClean="0"/>
              <a:t>Secondo livello</a:t>
            </a:r>
          </a:p>
          <a:p>
            <a:pPr lvl="2"/>
            <a:r>
              <a:rPr lang="en-US" altLang="it-IT" smtClean="0"/>
              <a:t>Terzo livello</a:t>
            </a:r>
          </a:p>
          <a:p>
            <a:pPr lvl="3"/>
            <a:r>
              <a:rPr lang="en-US" altLang="it-IT" smtClean="0"/>
              <a:t>Quarto livello</a:t>
            </a:r>
          </a:p>
          <a:p>
            <a:pPr lvl="4"/>
            <a:r>
              <a:rPr lang="en-US" altLang="it-IT" smtClean="0"/>
              <a:t>Quinto livello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 hangingPunct="1">
              <a:lnSpc>
                <a:spcPct val="100000"/>
              </a:lnSpc>
              <a:buClrTx/>
              <a:buSzTx/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hangingPunct="1">
              <a:lnSpc>
                <a:spcPct val="100000"/>
              </a:lnSpc>
              <a:buClrTx/>
              <a:buSzTx/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/>
              <a:t>Daniela Calvo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hangingPunct="1">
              <a:lnSpc>
                <a:spcPct val="100000"/>
              </a:lnSpc>
              <a:buClrTx/>
              <a:buSzTx/>
              <a:buFontTx/>
              <a:buNone/>
              <a:defRPr sz="1400" baseline="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A1CE678A-9437-4461-89B9-3EC019054FA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g"/><Relationship Id="rId3" Type="http://schemas.openxmlformats.org/officeDocument/2006/relationships/image" Target="../media/image2.png"/><Relationship Id="rId7" Type="http://schemas.openxmlformats.org/officeDocument/2006/relationships/image" Target="../media/image6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jpeg"/><Relationship Id="rId4" Type="http://schemas.openxmlformats.org/officeDocument/2006/relationships/image" Target="../media/image2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emf"/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4.emf"/><Relationship Id="rId4" Type="http://schemas.openxmlformats.org/officeDocument/2006/relationships/image" Target="../media/image33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jpe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7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e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1.png"/><Relationship Id="rId4" Type="http://schemas.openxmlformats.org/officeDocument/2006/relationships/image" Target="../media/image40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4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g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6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jpe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pn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3.jpeg"/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64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2"/>
          <p:cNvSpPr>
            <a:spLocks noChangeArrowheads="1"/>
          </p:cNvSpPr>
          <p:nvPr/>
        </p:nvSpPr>
        <p:spPr bwMode="auto">
          <a:xfrm>
            <a:off x="-14288" y="1557338"/>
            <a:ext cx="9144001" cy="865187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>
                <a:solidFill>
                  <a:schemeClr val="bg1"/>
                </a:solidFill>
              </a:rPr>
              <a:t>Towards the integration of the Micro Vertex Detector in the PANDA experiment</a:t>
            </a:r>
            <a:endParaRPr lang="en-US" altLang="it-IT" sz="2400" baseline="0" dirty="0">
              <a:solidFill>
                <a:schemeClr val="bg1"/>
              </a:solidFill>
            </a:endParaRPr>
          </a:p>
        </p:txBody>
      </p:sp>
      <p:pic>
        <p:nvPicPr>
          <p:cNvPr id="2053" name="Picture 4" descr="panda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27013" y="-747713"/>
            <a:ext cx="2222501" cy="32400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54" name="Text Box 5"/>
          <p:cNvSpPr txBox="1">
            <a:spLocks noChangeArrowheads="1"/>
          </p:cNvSpPr>
          <p:nvPr/>
        </p:nvSpPr>
        <p:spPr bwMode="auto">
          <a:xfrm>
            <a:off x="2519946" y="2751036"/>
            <a:ext cx="5437187" cy="31393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="1" baseline="0" dirty="0" smtClean="0">
                <a:solidFill>
                  <a:srgbClr val="0000FF"/>
                </a:solidFill>
              </a:rPr>
              <a:t>Daniela Calvo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aseline="0" dirty="0" smtClean="0">
                <a:solidFill>
                  <a:srgbClr val="0000FF"/>
                </a:solidFill>
              </a:rPr>
              <a:t>INFN – Sezione di Torino</a:t>
            </a:r>
            <a:endParaRPr lang="it-IT" altLang="it-IT" sz="1800" baseline="0" dirty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aseline="0" dirty="0" smtClean="0">
                <a:solidFill>
                  <a:srgbClr val="0000FF"/>
                </a:solidFill>
              </a:rPr>
              <a:t>on behalf of the PANDA MVD group 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endParaRPr lang="it-IT" altLang="it-IT" sz="1800" baseline="0" dirty="0" smtClean="0">
              <a:solidFill>
                <a:srgbClr val="0000FF"/>
              </a:solidFill>
            </a:endParaRP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800" b="1" baseline="0" dirty="0" smtClean="0">
                <a:solidFill>
                  <a:srgbClr val="0000FF"/>
                </a:solidFill>
              </a:rPr>
              <a:t>PANDA Collaboration</a:t>
            </a:r>
            <a:endParaRPr lang="it-IT" altLang="it-IT" sz="1800" b="1" baseline="0" dirty="0">
              <a:solidFill>
                <a:srgbClr val="0000FF"/>
              </a:solidFill>
            </a:endParaRPr>
          </a:p>
        </p:txBody>
      </p:sp>
      <p:sp>
        <p:nvSpPr>
          <p:cNvPr id="2055" name="Text Box 6"/>
          <p:cNvSpPr txBox="1">
            <a:spLocks noChangeArrowheads="1"/>
          </p:cNvSpPr>
          <p:nvPr/>
        </p:nvSpPr>
        <p:spPr bwMode="auto">
          <a:xfrm>
            <a:off x="179390" y="6196660"/>
            <a:ext cx="8456974" cy="584775"/>
          </a:xfrm>
          <a:prstGeom prst="rect">
            <a:avLst/>
          </a:prstGeom>
          <a:solidFill>
            <a:srgbClr val="0000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aseline="0" dirty="0" smtClean="0">
                <a:solidFill>
                  <a:schemeClr val="bg1"/>
                </a:solidFill>
              </a:rPr>
              <a:t>TIPP’14 - International Conference on Technology and Instrumentation in Particle Physics</a:t>
            </a:r>
          </a:p>
          <a:p>
            <a:pPr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aseline="0" dirty="0" smtClean="0">
                <a:solidFill>
                  <a:schemeClr val="bg1"/>
                </a:solidFill>
              </a:rPr>
              <a:t>2-6 June 2014, Amsterdam, The Netherlands</a:t>
            </a:r>
            <a:endParaRPr lang="en-GB" altLang="it-IT" sz="1600" baseline="0" dirty="0">
              <a:solidFill>
                <a:schemeClr val="bg1"/>
              </a:solidFill>
            </a:endParaRPr>
          </a:p>
        </p:txBody>
      </p:sp>
      <p:pic>
        <p:nvPicPr>
          <p:cNvPr id="2056" name="Picture 7" descr="MvdWebLogo_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5438" y="373063"/>
            <a:ext cx="5111750" cy="676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Group 2"/>
          <p:cNvGrpSpPr/>
          <p:nvPr/>
        </p:nvGrpSpPr>
        <p:grpSpPr>
          <a:xfrm>
            <a:off x="755470" y="3660288"/>
            <a:ext cx="8306385" cy="1709508"/>
            <a:chOff x="755470" y="3660288"/>
            <a:chExt cx="8306385" cy="1709508"/>
          </a:xfrm>
        </p:grpSpPr>
        <p:pic>
          <p:nvPicPr>
            <p:cNvPr id="2050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3993" y="3908159"/>
              <a:ext cx="1944270" cy="145473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2051" name="Picture 3" descr="logo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94015" y="3660288"/>
              <a:ext cx="2419217" cy="17095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2059" name="Picture 16"/>
            <p:cNvPicPr>
              <a:picLocks noChangeAspect="1" noChangeArrowheads="1"/>
            </p:cNvPicPr>
            <p:nvPr/>
          </p:nvPicPr>
          <p:blipFill>
            <a:blip r:embed="rId6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01977" y="3975357"/>
              <a:ext cx="661379" cy="107937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5" name="Picture 8"/>
            <p:cNvPicPr>
              <a:picLocks noChangeAspect="1" noChangeArrowheads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067581" y="4236635"/>
              <a:ext cx="1926417" cy="615417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2" name="Rectangle 1"/>
            <p:cNvSpPr/>
            <p:nvPr/>
          </p:nvSpPr>
          <p:spPr bwMode="auto">
            <a:xfrm>
              <a:off x="755470" y="3758937"/>
              <a:ext cx="8306385" cy="1512210"/>
            </a:xfrm>
            <a:prstGeom prst="rect">
              <a:avLst/>
            </a:prstGeom>
            <a:noFill/>
            <a:ln w="9525" cap="flat" cmpd="sng" algn="ctr">
              <a:solidFill>
                <a:srgbClr val="0000FF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pic>
          <p:nvPicPr>
            <p:cNvPr id="4" name="Picture 3"/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48476" y="4258407"/>
              <a:ext cx="1597294" cy="495161"/>
            </a:xfrm>
            <a:prstGeom prst="rect">
              <a:avLst/>
            </a:prstGeom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-15875" y="34925"/>
            <a:ext cx="9144000" cy="44132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Double-sided silicon strips</a:t>
            </a:r>
            <a:endParaRPr lang="en-US" altLang="it-IT" sz="2800" baseline="0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8871" y="4350673"/>
            <a:ext cx="2668070" cy="213877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4144507" y="3154765"/>
            <a:ext cx="3291157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8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3112 </a:t>
            </a:r>
            <a:r>
              <a:rPr lang="en-US" sz="18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readout </a:t>
            </a:r>
            <a:r>
              <a:rPr lang="en-US" sz="18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chips / 296 sensors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488374"/>
            <a:ext cx="3479621" cy="180059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5664" y="548743"/>
            <a:ext cx="1718280" cy="336864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7" y="2143564"/>
            <a:ext cx="3187248" cy="1614967"/>
          </a:xfrm>
          <a:prstGeom prst="rect">
            <a:avLst/>
          </a:prstGeom>
        </p:spPr>
      </p:pic>
      <p:sp>
        <p:nvSpPr>
          <p:cNvPr id="14" name="Rectangle 8"/>
          <p:cNvSpPr>
            <a:spLocks noChangeArrowheads="1"/>
          </p:cNvSpPr>
          <p:nvPr/>
        </p:nvSpPr>
        <p:spPr bwMode="auto">
          <a:xfrm>
            <a:off x="3347831" y="550426"/>
            <a:ext cx="4087833" cy="2590533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/>
        </p:spPr>
        <p:txBody>
          <a:bodyPr/>
          <a:lstStyle/>
          <a:p>
            <a:pPr algn="l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aseline="0" dirty="0" smtClean="0">
                <a:solidFill>
                  <a:schemeClr val="tx1"/>
                </a:solidFill>
              </a:rPr>
              <a:t>Rectangular (512 x 896 strips) and squared (512 x 512 strips) sensors;</a:t>
            </a:r>
          </a:p>
          <a:p>
            <a:pPr algn="l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aseline="0" dirty="0" smtClean="0">
                <a:solidFill>
                  <a:schemeClr val="tx1"/>
                </a:solidFill>
              </a:rPr>
              <a:t>stereo angle: 90°, pitch: 65 </a:t>
            </a:r>
            <a:r>
              <a:rPr lang="en-US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baseline="0" dirty="0" smtClean="0">
                <a:solidFill>
                  <a:schemeClr val="tx1"/>
                </a:solidFill>
              </a:rPr>
              <a:t>m</a:t>
            </a:r>
          </a:p>
          <a:p>
            <a:pPr marL="342900" indent="-342900"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endParaRPr lang="en-US" sz="1600" baseline="0" dirty="0" smtClean="0">
              <a:solidFill>
                <a:schemeClr val="tx1"/>
              </a:solidFill>
            </a:endParaRP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aseline="0" dirty="0" smtClean="0">
                <a:solidFill>
                  <a:schemeClr val="tx1"/>
                </a:solidFill>
              </a:rPr>
              <a:t>Trapezoidal (768 x 768 strips) sensors; stereo angle: 15°, pitch: 45 </a:t>
            </a:r>
            <a:r>
              <a:rPr lang="en-US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baseline="0" dirty="0" smtClean="0">
                <a:solidFill>
                  <a:schemeClr val="tx1"/>
                </a:solidFill>
              </a:rPr>
              <a:t>m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endParaRPr lang="en-US" sz="1600" baseline="0" dirty="0" smtClean="0">
              <a:solidFill>
                <a:schemeClr val="tx1"/>
              </a:solidFill>
            </a:endParaRP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aseline="0" dirty="0" smtClean="0">
                <a:solidFill>
                  <a:schemeClr val="tx1"/>
                </a:solidFill>
              </a:rPr>
              <a:t>285 </a:t>
            </a:r>
            <a:r>
              <a:rPr lang="en-US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US" sz="1600" baseline="0" dirty="0" smtClean="0">
                <a:solidFill>
                  <a:schemeClr val="tx1"/>
                </a:solidFill>
              </a:rPr>
              <a:t>m  thickness  (FZ silicon wafer)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</a:pPr>
            <a:r>
              <a:rPr lang="en-US" sz="1600" baseline="0" dirty="0" smtClean="0">
                <a:solidFill>
                  <a:schemeClr val="tx1"/>
                </a:solidFill>
              </a:rPr>
              <a:t>Readout every second strip</a:t>
            </a:r>
            <a:endParaRPr lang="en-US" sz="1600" baseline="0" dirty="0">
              <a:solidFill>
                <a:schemeClr val="tx1"/>
              </a:solidFill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3127" y="4139664"/>
            <a:ext cx="3651496" cy="27183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" name="Rectangle 16"/>
          <p:cNvSpPr/>
          <p:nvPr/>
        </p:nvSpPr>
        <p:spPr>
          <a:xfrm>
            <a:off x="2242783" y="6304783"/>
            <a:ext cx="1061509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800" baseline="0" dirty="0" err="1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CiS</a:t>
            </a:r>
            <a:r>
              <a:rPr lang="en-US" sz="18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 Erfurt</a:t>
            </a:r>
          </a:p>
        </p:txBody>
      </p:sp>
      <p:sp>
        <p:nvSpPr>
          <p:cNvPr id="18" name="Rectangle 17"/>
          <p:cNvSpPr/>
          <p:nvPr/>
        </p:nvSpPr>
        <p:spPr>
          <a:xfrm>
            <a:off x="6084210" y="5661696"/>
            <a:ext cx="3043916" cy="646331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8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Radiation damage test using 14 MeV proton beam @ Bonn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ChangeArrowheads="1"/>
          </p:cNvSpPr>
          <p:nvPr/>
        </p:nvSpPr>
        <p:spPr bwMode="auto">
          <a:xfrm>
            <a:off x="-15875" y="34925"/>
            <a:ext cx="9144000" cy="44132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Strip staves</a:t>
            </a:r>
            <a:endParaRPr lang="en-US" altLang="it-IT" sz="2800" baseline="0" dirty="0"/>
          </a:p>
        </p:txBody>
      </p:sp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925" y="620610"/>
            <a:ext cx="4019670" cy="2880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9197" y="3645030"/>
            <a:ext cx="5256213" cy="1611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400" y="5157240"/>
            <a:ext cx="4384608" cy="14714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55970" y="764630"/>
            <a:ext cx="4320600" cy="19697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 Box 67"/>
          <p:cNvSpPr txBox="1">
            <a:spLocks noChangeArrowheads="1"/>
          </p:cNvSpPr>
          <p:nvPr/>
        </p:nvSpPr>
        <p:spPr bwMode="auto">
          <a:xfrm>
            <a:off x="0" y="3341358"/>
            <a:ext cx="3879198" cy="1569660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Sandwich structure of carbon fiber 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	(200 </a:t>
            </a:r>
            <a:r>
              <a:rPr lang="it-IT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m) and Rohacell (2 mm)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Up to 18 W dissipated on one stave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Embedded cooling pipe in Ni-Co alloy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(2 mm diameter, 80 </a:t>
            </a:r>
            <a:r>
              <a:rPr lang="it-IT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wall thickness)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POCO HTC around the cooling pipe </a:t>
            </a:r>
          </a:p>
        </p:txBody>
      </p:sp>
      <p:sp>
        <p:nvSpPr>
          <p:cNvPr id="8" name="Text Box 96"/>
          <p:cNvSpPr txBox="1">
            <a:spLocks noChangeArrowheads="1"/>
          </p:cNvSpPr>
          <p:nvPr/>
        </p:nvSpPr>
        <p:spPr bwMode="auto">
          <a:xfrm>
            <a:off x="5652150" y="5736177"/>
            <a:ext cx="3300715" cy="892552"/>
          </a:xfrm>
          <a:prstGeom prst="rect">
            <a:avLst/>
          </a:prstGeom>
          <a:solidFill>
            <a:srgbClr val="66FFFF"/>
          </a:solidFill>
          <a:ln>
            <a:solidFill>
              <a:srgbClr val="66FFFF"/>
            </a:solidFill>
          </a:ln>
          <a:extLst/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200" baseline="0" dirty="0" smtClean="0"/>
              <a:t>Characterization of the PANDA MVD Trapezoidal Silicon Strip Sensor and their First Operation in a Proton Beam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aseline="0" dirty="0" smtClean="0"/>
              <a:t>Poster presented by D. Deermann</a:t>
            </a:r>
            <a:endParaRPr lang="en-GB" altLang="it-IT" sz="1600" baseline="0" dirty="0"/>
          </a:p>
        </p:txBody>
      </p:sp>
    </p:spTree>
    <p:extLst>
      <p:ext uri="{BB962C8B-B14F-4D97-AF65-F5344CB8AC3E}">
        <p14:creationId xmlns:p14="http://schemas.microsoft.com/office/powerpoint/2010/main" val="5747667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25400"/>
            <a:ext cx="9144000" cy="4857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/>
              <a:t>The Micro Vertex Detector</a:t>
            </a:r>
            <a:endParaRPr lang="en-US" altLang="it-IT" sz="2800" baseline="0" dirty="0">
              <a:solidFill>
                <a:srgbClr val="0066FF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90650" y="547430"/>
            <a:ext cx="5832810" cy="555441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Rechteck 31"/>
          <p:cNvSpPr>
            <a:spLocks noChangeArrowheads="1"/>
          </p:cNvSpPr>
          <p:nvPr/>
        </p:nvSpPr>
        <p:spPr bwMode="auto">
          <a:xfrm>
            <a:off x="102890" y="876914"/>
            <a:ext cx="4878806" cy="704692"/>
          </a:xfrm>
          <a:prstGeom prst="rect">
            <a:avLst/>
          </a:prstGeom>
          <a:solidFill>
            <a:srgbClr val="FFFF66"/>
          </a:solidFill>
          <a:ln>
            <a:noFill/>
          </a:ln>
          <a:extLst/>
        </p:spPr>
        <p:txBody>
          <a:bodyPr/>
          <a:lstStyle/>
          <a:p>
            <a:pPr algn="l" defTabSz="457200" hangingPunct="1">
              <a:lnSpc>
                <a:spcPct val="119000"/>
              </a:lnSpc>
              <a:buClr>
                <a:srgbClr val="FFFFFF"/>
              </a:buClr>
              <a:buSzPct val="100000"/>
            </a:pPr>
            <a:r>
              <a:rPr lang="de-DE" sz="1600" baseline="0" dirty="0" smtClean="0">
                <a:solidFill>
                  <a:schemeClr val="tx1"/>
                </a:solidFill>
                <a:ea typeface="msmincho"/>
                <a:cs typeface="msmincho"/>
              </a:rPr>
              <a:t>Two halves arranged around the beam-target pipes</a:t>
            </a:r>
          </a:p>
          <a:p>
            <a:pPr algn="l" defTabSz="457200" hangingPunct="1">
              <a:lnSpc>
                <a:spcPct val="119000"/>
              </a:lnSpc>
              <a:buClr>
                <a:srgbClr val="FFFFFF"/>
              </a:buClr>
              <a:buSzPct val="100000"/>
            </a:pPr>
            <a:r>
              <a:rPr lang="de-DE" sz="1600" baseline="0" dirty="0" smtClean="0">
                <a:solidFill>
                  <a:schemeClr val="tx1"/>
                </a:solidFill>
                <a:ea typeface="msmincho"/>
                <a:cs typeface="msmincho"/>
              </a:rPr>
              <a:t>suspended  to the central tracker support</a:t>
            </a:r>
            <a:endParaRPr lang="de-DE" sz="1600" baseline="0" dirty="0">
              <a:solidFill>
                <a:schemeClr val="tx1"/>
              </a:solidFill>
              <a:ea typeface="msmincho"/>
              <a:cs typeface="msmincho"/>
            </a:endParaRPr>
          </a:p>
        </p:txBody>
      </p:sp>
      <p:grpSp>
        <p:nvGrpSpPr>
          <p:cNvPr id="2" name="Group 1"/>
          <p:cNvGrpSpPr/>
          <p:nvPr/>
        </p:nvGrpSpPr>
        <p:grpSpPr>
          <a:xfrm>
            <a:off x="56572" y="3867076"/>
            <a:ext cx="5053782" cy="2894160"/>
            <a:chOff x="111940" y="4066282"/>
            <a:chExt cx="5053782" cy="2894160"/>
          </a:xfrm>
          <a:solidFill>
            <a:srgbClr val="FFFF66"/>
          </a:solidFill>
        </p:grpSpPr>
        <p:sp>
          <p:nvSpPr>
            <p:cNvPr id="13" name="Rectangle 8"/>
            <p:cNvSpPr>
              <a:spLocks noChangeArrowheads="1"/>
            </p:cNvSpPr>
            <p:nvPr/>
          </p:nvSpPr>
          <p:spPr bwMode="auto">
            <a:xfrm>
              <a:off x="208023" y="6595202"/>
              <a:ext cx="2376330" cy="3652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  <a:defRPr/>
              </a:pPr>
              <a:r>
                <a:rPr lang="en-US" sz="1200" baseline="0" dirty="0" smtClean="0">
                  <a:solidFill>
                    <a:srgbClr val="0000FF"/>
                  </a:solidFill>
                </a:rPr>
                <a:t>Reconstructed D</a:t>
              </a:r>
              <a:r>
                <a:rPr lang="en-US" sz="1200" baseline="30000" dirty="0" smtClean="0">
                  <a:solidFill>
                    <a:srgbClr val="0000FF"/>
                  </a:solidFill>
                </a:rPr>
                <a:t>±</a:t>
              </a:r>
              <a:r>
                <a:rPr lang="en-US" sz="1200" baseline="0" dirty="0" smtClean="0">
                  <a:solidFill>
                    <a:srgbClr val="0000FF"/>
                  </a:solidFill>
                </a:rPr>
                <a:t> mass</a:t>
              </a:r>
            </a:p>
          </p:txBody>
        </p:sp>
        <p:sp>
          <p:nvSpPr>
            <p:cNvPr id="14" name="Rectangle 8"/>
            <p:cNvSpPr>
              <a:spLocks noChangeArrowheads="1"/>
            </p:cNvSpPr>
            <p:nvPr/>
          </p:nvSpPr>
          <p:spPr bwMode="auto">
            <a:xfrm>
              <a:off x="2789392" y="6595202"/>
              <a:ext cx="2376330" cy="365240"/>
            </a:xfrm>
            <a:prstGeom prst="rect">
              <a:avLst/>
            </a:prstGeom>
            <a:grpFill/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pPr algn="just" hangingPunct="1">
                <a:lnSpc>
                  <a:spcPct val="100000"/>
                </a:lnSpc>
                <a:spcBef>
                  <a:spcPct val="20000"/>
                </a:spcBef>
                <a:buClrTx/>
                <a:buSzTx/>
                <a:buFontTx/>
                <a:buNone/>
                <a:defRPr/>
              </a:pPr>
              <a:r>
                <a:rPr lang="en-US" sz="1200" baseline="0" dirty="0" smtClean="0">
                  <a:solidFill>
                    <a:srgbClr val="0000FF"/>
                  </a:solidFill>
                </a:rPr>
                <a:t>Reconstructed D</a:t>
              </a:r>
              <a:r>
                <a:rPr lang="en-US" sz="1200" baseline="30000" dirty="0" smtClean="0">
                  <a:solidFill>
                    <a:srgbClr val="0000FF"/>
                  </a:solidFill>
                </a:rPr>
                <a:t>±</a:t>
              </a:r>
              <a:r>
                <a:rPr lang="en-US" sz="1200" baseline="0" dirty="0" smtClean="0">
                  <a:solidFill>
                    <a:srgbClr val="0000FF"/>
                  </a:solidFill>
                </a:rPr>
                <a:t> decay length</a:t>
              </a:r>
            </a:p>
          </p:txBody>
        </p:sp>
        <p:grpSp>
          <p:nvGrpSpPr>
            <p:cNvPr id="4" name="Group 3"/>
            <p:cNvGrpSpPr/>
            <p:nvPr/>
          </p:nvGrpSpPr>
          <p:grpSpPr>
            <a:xfrm>
              <a:off x="1498829" y="4066282"/>
              <a:ext cx="2504844" cy="398650"/>
              <a:chOff x="1498829" y="4066282"/>
              <a:chExt cx="2504844" cy="398650"/>
            </a:xfrm>
            <a:grpFill/>
          </p:grpSpPr>
          <p:sp>
            <p:nvSpPr>
              <p:cNvPr id="15" name="Rectangle 8"/>
              <p:cNvSpPr>
                <a:spLocks noChangeArrowheads="1"/>
              </p:cNvSpPr>
              <p:nvPr/>
            </p:nvSpPr>
            <p:spPr bwMode="auto">
              <a:xfrm>
                <a:off x="1498829" y="4066282"/>
                <a:ext cx="2504844" cy="398650"/>
              </a:xfrm>
              <a:prstGeom prst="rect">
                <a:avLst/>
              </a:pr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pPr algn="just" hangingPunct="1">
                  <a:lnSpc>
                    <a:spcPct val="100000"/>
                  </a:lnSpc>
                  <a:spcBef>
                    <a:spcPct val="20000"/>
                  </a:spcBef>
                  <a:buClrTx/>
                  <a:buSzTx/>
                  <a:defRPr/>
                </a:pPr>
                <a:r>
                  <a:rPr lang="en-US" sz="1200" baseline="0" dirty="0">
                    <a:solidFill>
                      <a:srgbClr val="0000FF"/>
                    </a:solidFill>
                  </a:rPr>
                  <a:t>p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p </a:t>
                </a:r>
                <a:r>
                  <a:rPr lang="en-US" sz="1200" baseline="0" dirty="0">
                    <a:solidFill>
                      <a:srgbClr val="0000FF"/>
                    </a:solidFill>
                  </a:rPr>
                  <a:t>→ D</a:t>
                </a:r>
                <a:r>
                  <a:rPr lang="en-US" sz="1200" baseline="30000" dirty="0">
                    <a:solidFill>
                      <a:srgbClr val="0000FF"/>
                    </a:solidFill>
                  </a:rPr>
                  <a:t>±</a:t>
                </a:r>
                <a:r>
                  <a:rPr lang="en-US" sz="1200" baseline="0" dirty="0">
                    <a:solidFill>
                      <a:srgbClr val="0000FF"/>
                    </a:solidFill>
                  </a:rPr>
                  <a:t> → 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k</a:t>
                </a:r>
                <a:r>
                  <a:rPr lang="en-US" sz="1200" baseline="30000" dirty="0">
                    <a:solidFill>
                      <a:srgbClr val="0000FF"/>
                    </a:solidFill>
                  </a:rPr>
                  <a:t>-</a:t>
                </a:r>
                <a:r>
                  <a:rPr lang="en-US" sz="1200" baseline="0" dirty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30000" dirty="0" smtClean="0">
                    <a:solidFill>
                      <a:srgbClr val="0000FF"/>
                    </a:solidFill>
                  </a:rPr>
                  <a:t>+</a:t>
                </a:r>
                <a:r>
                  <a:rPr lang="en-US" sz="1200" baseline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sz="1200" baseline="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US" sz="1200" baseline="0" dirty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30000" dirty="0" smtClean="0">
                    <a:solidFill>
                      <a:srgbClr val="0000FF"/>
                    </a:solidFill>
                  </a:rPr>
                  <a:t>+</a:t>
                </a:r>
                <a:r>
                  <a:rPr lang="en-US" sz="1200" baseline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k</a:t>
                </a:r>
                <a:r>
                  <a:rPr lang="en-US" sz="1200" baseline="30000" dirty="0">
                    <a:solidFill>
                      <a:srgbClr val="0000FF"/>
                    </a:solidFill>
                  </a:rPr>
                  <a:t> +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0" dirty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p</a:t>
                </a:r>
                <a:r>
                  <a:rPr lang="en-US" sz="1200" baseline="0" dirty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30000" dirty="0">
                    <a:solidFill>
                      <a:srgbClr val="0000FF"/>
                    </a:solidFill>
                  </a:rPr>
                  <a:t>-</a:t>
                </a:r>
                <a:r>
                  <a:rPr lang="en-US" sz="1200" baseline="0" dirty="0" smtClean="0">
                    <a:solidFill>
                      <a:srgbClr val="0000FF"/>
                    </a:solidFill>
                    <a:latin typeface="Symbol" panose="05050102010706020507" pitchFamily="18" charset="2"/>
                  </a:rPr>
                  <a:t> p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 </a:t>
                </a:r>
                <a:r>
                  <a:rPr lang="en-US" sz="1200" baseline="30000" dirty="0" smtClean="0">
                    <a:solidFill>
                      <a:srgbClr val="0000FF"/>
                    </a:solidFill>
                  </a:rPr>
                  <a:t>-</a:t>
                </a:r>
                <a:r>
                  <a:rPr lang="en-US" sz="1200" baseline="0" dirty="0" smtClean="0">
                    <a:solidFill>
                      <a:srgbClr val="0000FF"/>
                    </a:solidFill>
                  </a:rPr>
                  <a:t> </a:t>
                </a:r>
              </a:p>
            </p:txBody>
          </p:sp>
          <p:cxnSp>
            <p:nvCxnSpPr>
              <p:cNvPr id="3" name="Straight Connector 2"/>
              <p:cNvCxnSpPr/>
              <p:nvPr/>
            </p:nvCxnSpPr>
            <p:spPr bwMode="auto">
              <a:xfrm>
                <a:off x="1556084" y="4149100"/>
                <a:ext cx="144020" cy="0"/>
              </a:xfrm>
              <a:prstGeom prst="line">
                <a:avLst/>
              </a:prstGeom>
              <a:grpFill/>
              <a:ln w="9525" cap="flat" cmpd="sng" algn="ctr">
                <a:solidFill>
                  <a:srgbClr val="3399FF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pic>
          <p:nvPicPr>
            <p:cNvPr id="16" name="Picture 1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789392" y="4331831"/>
              <a:ext cx="2338189" cy="2277323"/>
            </a:xfrm>
            <a:prstGeom prst="rect">
              <a:avLst/>
            </a:prstGeom>
            <a:grpFill/>
          </p:spPr>
        </p:pic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11940" y="4360338"/>
              <a:ext cx="2299760" cy="2248816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9107230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2150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1508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21509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21510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00CC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aseline="0" dirty="0" smtClean="0"/>
                <a:t>Readout architecture</a:t>
              </a:r>
              <a:endParaRPr lang="en-US" altLang="it-IT" baseline="0" dirty="0"/>
            </a:p>
          </p:txBody>
        </p:sp>
        <p:pic>
          <p:nvPicPr>
            <p:cNvPr id="21511" name="Picture 6" descr="pand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0638" y="47626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Pixel detector architecture</a:t>
            </a:r>
            <a:endParaRPr lang="en-US" altLang="it-IT" sz="2800" baseline="0" dirty="0"/>
          </a:p>
        </p:txBody>
      </p:sp>
      <p:grpSp>
        <p:nvGrpSpPr>
          <p:cNvPr id="54" name="Group 53"/>
          <p:cNvGrpSpPr/>
          <p:nvPr/>
        </p:nvGrpSpPr>
        <p:grpSpPr>
          <a:xfrm>
            <a:off x="95974" y="564469"/>
            <a:ext cx="8954038" cy="6181673"/>
            <a:chOff x="95974" y="564469"/>
            <a:chExt cx="8954038" cy="6181673"/>
          </a:xfrm>
        </p:grpSpPr>
        <p:grpSp>
          <p:nvGrpSpPr>
            <p:cNvPr id="45" name="Group 44"/>
            <p:cNvGrpSpPr/>
            <p:nvPr/>
          </p:nvGrpSpPr>
          <p:grpSpPr>
            <a:xfrm>
              <a:off x="109707" y="988862"/>
              <a:ext cx="7523883" cy="2584158"/>
              <a:chOff x="395420" y="988862"/>
              <a:chExt cx="7523883" cy="2584158"/>
            </a:xfrm>
          </p:grpSpPr>
          <p:grpSp>
            <p:nvGrpSpPr>
              <p:cNvPr id="19" name="Group 18"/>
              <p:cNvGrpSpPr/>
              <p:nvPr/>
            </p:nvGrpSpPr>
            <p:grpSpPr>
              <a:xfrm>
                <a:off x="395420" y="1412720"/>
                <a:ext cx="7523883" cy="2160300"/>
                <a:chOff x="395420" y="1412720"/>
                <a:chExt cx="7523883" cy="2160300"/>
              </a:xfrm>
            </p:grpSpPr>
            <p:sp>
              <p:nvSpPr>
                <p:cNvPr id="2" name="Rounded Rectangle 1"/>
                <p:cNvSpPr/>
                <p:nvPr/>
              </p:nvSpPr>
              <p:spPr bwMode="auto">
                <a:xfrm>
                  <a:off x="395420" y="1412720"/>
                  <a:ext cx="4392610" cy="2160300"/>
                </a:xfrm>
                <a:prstGeom prst="roundRect">
                  <a:avLst/>
                </a:prstGeom>
                <a:noFill/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grpSp>
              <p:nvGrpSpPr>
                <p:cNvPr id="12" name="Group 11"/>
                <p:cNvGrpSpPr/>
                <p:nvPr/>
              </p:nvGrpSpPr>
              <p:grpSpPr>
                <a:xfrm>
                  <a:off x="587846" y="1872770"/>
                  <a:ext cx="4002088" cy="1268190"/>
                  <a:chOff x="587846" y="1872770"/>
                  <a:chExt cx="4002088" cy="1268190"/>
                </a:xfrm>
              </p:grpSpPr>
              <p:grpSp>
                <p:nvGrpSpPr>
                  <p:cNvPr id="4" name="Group 3"/>
                  <p:cNvGrpSpPr/>
                  <p:nvPr/>
                </p:nvGrpSpPr>
                <p:grpSpPr>
                  <a:xfrm>
                    <a:off x="673935" y="1911455"/>
                    <a:ext cx="3832978" cy="1229505"/>
                    <a:chOff x="673935" y="1911455"/>
                    <a:chExt cx="3832978" cy="1229505"/>
                  </a:xfrm>
                </p:grpSpPr>
                <p:sp>
                  <p:nvSpPr>
                    <p:cNvPr id="3" name="Rectangle 2"/>
                    <p:cNvSpPr/>
                    <p:nvPr/>
                  </p:nvSpPr>
                  <p:spPr bwMode="auto">
                    <a:xfrm>
                      <a:off x="673935" y="1916790"/>
                      <a:ext cx="936130" cy="122417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itchFamily="2" charset="2"/>
                        <a:buNone/>
                        <a:tabLst/>
                      </a:pPr>
                      <a:endParaRPr kumimoji="0" lang="it-IT" sz="1000" b="0" i="0" u="none" strike="noStrike" cap="none" normalizeH="0" baseline="6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5" name="Rectangle 4"/>
                    <p:cNvSpPr/>
                    <p:nvPr/>
                  </p:nvSpPr>
                  <p:spPr bwMode="auto">
                    <a:xfrm>
                      <a:off x="1635740" y="1916790"/>
                      <a:ext cx="936130" cy="122417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itchFamily="2" charset="2"/>
                        <a:buNone/>
                        <a:tabLst/>
                      </a:pPr>
                      <a:endParaRPr kumimoji="0" lang="it-IT" sz="1000" b="0" i="0" u="none" strike="noStrike" cap="none" normalizeH="0" baseline="6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6" name="Rectangle 5"/>
                    <p:cNvSpPr/>
                    <p:nvPr/>
                  </p:nvSpPr>
                  <p:spPr bwMode="auto">
                    <a:xfrm>
                      <a:off x="2603515" y="1911455"/>
                      <a:ext cx="936130" cy="122417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itchFamily="2" charset="2"/>
                        <a:buNone/>
                        <a:tabLst/>
                      </a:pPr>
                      <a:endParaRPr kumimoji="0" lang="it-IT" sz="1000" b="0" i="0" u="none" strike="noStrike" cap="none" normalizeH="0" baseline="6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  <p:sp>
                  <p:nvSpPr>
                    <p:cNvPr id="7" name="Rectangle 6"/>
                    <p:cNvSpPr/>
                    <p:nvPr/>
                  </p:nvSpPr>
                  <p:spPr bwMode="auto">
                    <a:xfrm>
                      <a:off x="3570783" y="1912015"/>
                      <a:ext cx="936130" cy="1224170"/>
                    </a:xfrm>
                    <a:prstGeom prst="rect">
                      <a:avLst/>
                    </a:prstGeom>
                    <a:solidFill>
                      <a:srgbClr val="FFC000"/>
                    </a:solidFill>
                    <a:ln w="952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>
                    <a:effectLst/>
                    <a:extLst/>
                  </p:spPr>
                  <p:txBody>
                    <a:bodyPr vert="horz" wrap="square" lIns="91440" tIns="45720" rIns="91440" bIns="45720" numCol="1" rtlCol="0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pPr marL="0" marR="0" indent="0" algn="ctr" defTabSz="914400" rtl="0" eaLnBrk="1" fontAlgn="base" latinLnBrk="0" hangingPunct="0">
                        <a:lnSpc>
                          <a:spcPct val="93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>
                          <a:srgbClr val="000000"/>
                        </a:buClr>
                        <a:buSzPct val="45000"/>
                        <a:buFont typeface="Wingdings" pitchFamily="2" charset="2"/>
                        <a:buNone/>
                        <a:tabLst/>
                      </a:pPr>
                      <a:endParaRPr kumimoji="0" lang="it-IT" sz="1000" b="0" i="0" u="none" strike="noStrike" cap="none" normalizeH="0" baseline="60000" smtClean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Arial" pitchFamily="34" charset="0"/>
                      </a:endParaRPr>
                    </a:p>
                  </p:txBody>
                </p:sp>
              </p:grpSp>
              <p:sp>
                <p:nvSpPr>
                  <p:cNvPr id="11" name="Rounded Rectangle 10"/>
                  <p:cNvSpPr/>
                  <p:nvPr/>
                </p:nvSpPr>
                <p:spPr bwMode="auto">
                  <a:xfrm>
                    <a:off x="587846" y="1872770"/>
                    <a:ext cx="4002088" cy="1013475"/>
                  </a:xfrm>
                  <a:prstGeom prst="roundRect">
                    <a:avLst/>
                  </a:prstGeom>
                  <a:solidFill>
                    <a:schemeClr val="bg1">
                      <a:lumMod val="85000"/>
                    </a:schemeClr>
                  </a:solidFill>
                  <a:ln w="9525" cap="flat" cmpd="sng" algn="ctr">
                    <a:solidFill>
                      <a:schemeClr val="tx1"/>
                    </a:solidFill>
                    <a:prstDash val="solid"/>
                    <a:round/>
                    <a:headEnd type="none" w="med" len="med"/>
                    <a:tailEnd type="none" w="med" len="med"/>
                  </a:ln>
                  <a:effectLst/>
                  <a:extLst/>
                </p:spPr>
                <p:txBody>
                  <a:bodyPr vert="horz" wrap="square" lIns="91440" tIns="45720" rIns="91440" bIns="45720" numCol="1" rtlCol="0" anchor="t" anchorCtr="0" compatLnSpc="1">
                    <a:prstTxWarp prst="textNoShape">
                      <a:avLst/>
                    </a:prstTxWarp>
                  </a:bodyPr>
                  <a:lstStyle/>
                  <a:p>
                    <a:pPr marL="0" marR="0" indent="0" algn="ctr" defTabSz="914400" rtl="0" eaLnBrk="1" fontAlgn="base" latinLnBrk="0" hangingPunct="0">
                      <a:lnSpc>
                        <a:spcPct val="93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>
                        <a:srgbClr val="000000"/>
                      </a:buClr>
                      <a:buSzPct val="45000"/>
                      <a:buFont typeface="Wingdings" pitchFamily="2" charset="2"/>
                      <a:buNone/>
                      <a:tabLst/>
                    </a:pPr>
                    <a:endParaRPr kumimoji="0" lang="it-IT" sz="1000" b="0" i="0" u="none" strike="noStrike" cap="none" normalizeH="0" baseline="60000" smtClean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latin typeface="Arial" pitchFamily="34" charset="0"/>
                    </a:endParaRPr>
                  </a:p>
                </p:txBody>
              </p:sp>
            </p:grpSp>
            <p:sp>
              <p:nvSpPr>
                <p:cNvPr id="15" name="Rectangle 14"/>
                <p:cNvSpPr/>
                <p:nvPr/>
              </p:nvSpPr>
              <p:spPr bwMode="auto">
                <a:xfrm>
                  <a:off x="673935" y="1962150"/>
                  <a:ext cx="4618165" cy="866775"/>
                </a:xfrm>
                <a:prstGeom prst="rect">
                  <a:avLst/>
                </a:prstGeom>
                <a:solidFill>
                  <a:srgbClr val="CCFFCC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7" name="Left-Up Arrow 16"/>
                <p:cNvSpPr/>
                <p:nvPr/>
              </p:nvSpPr>
              <p:spPr bwMode="auto">
                <a:xfrm flipV="1">
                  <a:off x="5076069" y="2400300"/>
                  <a:ext cx="2843234" cy="956690"/>
                </a:xfrm>
                <a:prstGeom prst="leftUpArrow">
                  <a:avLst/>
                </a:prstGeom>
                <a:solidFill>
                  <a:srgbClr val="FFFF99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1" name="Group 20"/>
              <p:cNvGrpSpPr/>
              <p:nvPr/>
            </p:nvGrpSpPr>
            <p:grpSpPr>
              <a:xfrm>
                <a:off x="755470" y="2780910"/>
                <a:ext cx="338710" cy="576080"/>
                <a:chOff x="755470" y="2780910"/>
                <a:chExt cx="338710" cy="576080"/>
              </a:xfrm>
            </p:grpSpPr>
            <p:sp>
              <p:nvSpPr>
                <p:cNvPr id="20" name="Arc 19"/>
                <p:cNvSpPr/>
                <p:nvPr/>
              </p:nvSpPr>
              <p:spPr bwMode="auto">
                <a:xfrm>
                  <a:off x="7554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2" name="Arc 21"/>
                <p:cNvSpPr/>
                <p:nvPr/>
              </p:nvSpPr>
              <p:spPr bwMode="auto">
                <a:xfrm>
                  <a:off x="84533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3" name="Arc 22"/>
                <p:cNvSpPr/>
                <p:nvPr/>
              </p:nvSpPr>
              <p:spPr bwMode="auto">
                <a:xfrm>
                  <a:off x="93644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4" name="Arc 23"/>
                <p:cNvSpPr/>
                <p:nvPr/>
              </p:nvSpPr>
              <p:spPr bwMode="auto">
                <a:xfrm>
                  <a:off x="10221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26" name="Group 25"/>
              <p:cNvGrpSpPr/>
              <p:nvPr/>
            </p:nvGrpSpPr>
            <p:grpSpPr>
              <a:xfrm>
                <a:off x="1727020" y="2780910"/>
                <a:ext cx="338710" cy="576080"/>
                <a:chOff x="755470" y="2780910"/>
                <a:chExt cx="338710" cy="576080"/>
              </a:xfrm>
            </p:grpSpPr>
            <p:sp>
              <p:nvSpPr>
                <p:cNvPr id="27" name="Arc 26"/>
                <p:cNvSpPr/>
                <p:nvPr/>
              </p:nvSpPr>
              <p:spPr bwMode="auto">
                <a:xfrm>
                  <a:off x="7554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8" name="Arc 27"/>
                <p:cNvSpPr/>
                <p:nvPr/>
              </p:nvSpPr>
              <p:spPr bwMode="auto">
                <a:xfrm>
                  <a:off x="84533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29" name="Arc 28"/>
                <p:cNvSpPr/>
                <p:nvPr/>
              </p:nvSpPr>
              <p:spPr bwMode="auto">
                <a:xfrm>
                  <a:off x="93644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0" name="Arc 29"/>
                <p:cNvSpPr/>
                <p:nvPr/>
              </p:nvSpPr>
              <p:spPr bwMode="auto">
                <a:xfrm>
                  <a:off x="10221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31" name="Group 30"/>
              <p:cNvGrpSpPr/>
              <p:nvPr/>
            </p:nvGrpSpPr>
            <p:grpSpPr>
              <a:xfrm>
                <a:off x="2669995" y="2771385"/>
                <a:ext cx="338710" cy="576080"/>
                <a:chOff x="755470" y="2780910"/>
                <a:chExt cx="338710" cy="576080"/>
              </a:xfrm>
            </p:grpSpPr>
            <p:sp>
              <p:nvSpPr>
                <p:cNvPr id="32" name="Arc 31"/>
                <p:cNvSpPr/>
                <p:nvPr/>
              </p:nvSpPr>
              <p:spPr bwMode="auto">
                <a:xfrm>
                  <a:off x="7554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3" name="Arc 32"/>
                <p:cNvSpPr/>
                <p:nvPr/>
              </p:nvSpPr>
              <p:spPr bwMode="auto">
                <a:xfrm>
                  <a:off x="84533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4" name="Arc 33"/>
                <p:cNvSpPr/>
                <p:nvPr/>
              </p:nvSpPr>
              <p:spPr bwMode="auto">
                <a:xfrm>
                  <a:off x="93644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5" name="Arc 34"/>
                <p:cNvSpPr/>
                <p:nvPr/>
              </p:nvSpPr>
              <p:spPr bwMode="auto">
                <a:xfrm>
                  <a:off x="10221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grpSp>
            <p:nvGrpSpPr>
              <p:cNvPr id="36" name="Group 35"/>
              <p:cNvGrpSpPr/>
              <p:nvPr/>
            </p:nvGrpSpPr>
            <p:grpSpPr>
              <a:xfrm>
                <a:off x="3665448" y="2771385"/>
                <a:ext cx="338710" cy="576080"/>
                <a:chOff x="755470" y="2780910"/>
                <a:chExt cx="338710" cy="576080"/>
              </a:xfrm>
            </p:grpSpPr>
            <p:sp>
              <p:nvSpPr>
                <p:cNvPr id="37" name="Arc 36"/>
                <p:cNvSpPr/>
                <p:nvPr/>
              </p:nvSpPr>
              <p:spPr bwMode="auto">
                <a:xfrm>
                  <a:off x="7554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8" name="Arc 37"/>
                <p:cNvSpPr/>
                <p:nvPr/>
              </p:nvSpPr>
              <p:spPr bwMode="auto">
                <a:xfrm>
                  <a:off x="84533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39" name="Arc 38"/>
                <p:cNvSpPr/>
                <p:nvPr/>
              </p:nvSpPr>
              <p:spPr bwMode="auto">
                <a:xfrm>
                  <a:off x="936445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0" name="Arc 39"/>
                <p:cNvSpPr/>
                <p:nvPr/>
              </p:nvSpPr>
              <p:spPr bwMode="auto">
                <a:xfrm>
                  <a:off x="1022170" y="2780910"/>
                  <a:ext cx="72010" cy="576080"/>
                </a:xfrm>
                <a:prstGeom prst="arc">
                  <a:avLst/>
                </a:prstGeom>
                <a:solidFill>
                  <a:schemeClr val="tx1"/>
                </a:solidFill>
                <a:ln w="9525" cap="flat" cmpd="sng" algn="ctr">
                  <a:solidFill>
                    <a:schemeClr val="tx1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</p:grpSp>
          <p:sp>
            <p:nvSpPr>
              <p:cNvPr id="41" name="Text Box 96"/>
              <p:cNvSpPr txBox="1">
                <a:spLocks noChangeArrowheads="1"/>
              </p:cNvSpPr>
              <p:nvPr/>
            </p:nvSpPr>
            <p:spPr bwMode="auto">
              <a:xfrm>
                <a:off x="2234005" y="3187921"/>
                <a:ext cx="780453" cy="307777"/>
              </a:xfrm>
              <a:prstGeom prst="rect">
                <a:avLst/>
              </a:prstGeom>
              <a:solidFill>
                <a:srgbClr val="FFC000"/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ToPix</a:t>
                </a:r>
                <a:endParaRPr lang="en-GB" altLang="it-IT" sz="1400" b="1" baseline="0" dirty="0"/>
              </a:p>
            </p:txBody>
          </p:sp>
          <p:sp>
            <p:nvSpPr>
              <p:cNvPr id="42" name="Text Box 96"/>
              <p:cNvSpPr txBox="1">
                <a:spLocks noChangeArrowheads="1"/>
              </p:cNvSpPr>
              <p:nvPr/>
            </p:nvSpPr>
            <p:spPr bwMode="auto">
              <a:xfrm>
                <a:off x="635471" y="1498318"/>
                <a:ext cx="2483734" cy="307777"/>
              </a:xfrm>
              <a:prstGeom prst="rect">
                <a:avLst/>
              </a:prstGeom>
              <a:solidFill>
                <a:schemeClr val="bg1">
                  <a:lumMod val="85000"/>
                </a:schemeClr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Epitaxial silicon sensor</a:t>
                </a:r>
                <a:endParaRPr lang="en-GB" altLang="it-IT" sz="1400" b="1" baseline="0" dirty="0"/>
              </a:p>
            </p:txBody>
          </p:sp>
          <p:sp>
            <p:nvSpPr>
              <p:cNvPr id="43" name="Text Box 96"/>
              <p:cNvSpPr txBox="1">
                <a:spLocks noChangeArrowheads="1"/>
              </p:cNvSpPr>
              <p:nvPr/>
            </p:nvSpPr>
            <p:spPr bwMode="auto">
              <a:xfrm>
                <a:off x="3431790" y="2221098"/>
                <a:ext cx="780453" cy="307777"/>
              </a:xfrm>
              <a:prstGeom prst="rect">
                <a:avLst/>
              </a:prstGeom>
              <a:solidFill>
                <a:srgbClr val="CCFFCC"/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Hybrid</a:t>
                </a:r>
                <a:endParaRPr lang="en-GB" altLang="it-IT" sz="1400" b="1" baseline="0" dirty="0"/>
              </a:p>
            </p:txBody>
          </p:sp>
          <p:sp>
            <p:nvSpPr>
              <p:cNvPr id="44" name="Text Box 96"/>
              <p:cNvSpPr txBox="1">
                <a:spLocks noChangeArrowheads="1"/>
              </p:cNvSpPr>
              <p:nvPr/>
            </p:nvSpPr>
            <p:spPr bwMode="auto">
              <a:xfrm>
                <a:off x="2081007" y="988862"/>
                <a:ext cx="1420604" cy="307777"/>
              </a:xfrm>
              <a:prstGeom prst="rect">
                <a:avLst/>
              </a:prstGeom>
              <a:solidFill>
                <a:srgbClr val="FF6600"/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Pixel module</a:t>
                </a:r>
                <a:endParaRPr lang="en-GB" altLang="it-IT" sz="1400" b="1" baseline="0" dirty="0"/>
              </a:p>
            </p:txBody>
          </p:sp>
          <p:sp>
            <p:nvSpPr>
              <p:cNvPr id="48" name="Text Box 96"/>
              <p:cNvSpPr txBox="1">
                <a:spLocks noChangeArrowheads="1"/>
              </p:cNvSpPr>
              <p:nvPr/>
            </p:nvSpPr>
            <p:spPr bwMode="auto">
              <a:xfrm>
                <a:off x="5364122" y="1403145"/>
                <a:ext cx="1008140" cy="523220"/>
              </a:xfrm>
              <a:prstGeom prst="rect">
                <a:avLst/>
              </a:prstGeom>
              <a:solidFill>
                <a:srgbClr val="DCBCBC"/>
              </a:solidFill>
              <a:ln>
                <a:solidFill>
                  <a:schemeClr val="tx1"/>
                </a:solidFill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Power lines</a:t>
                </a:r>
                <a:endParaRPr lang="en-GB" altLang="it-IT" sz="1400" b="1" baseline="0" dirty="0"/>
              </a:p>
            </p:txBody>
          </p:sp>
        </p:grpSp>
        <p:grpSp>
          <p:nvGrpSpPr>
            <p:cNvPr id="26650" name="Group 26649"/>
            <p:cNvGrpSpPr/>
            <p:nvPr/>
          </p:nvGrpSpPr>
          <p:grpSpPr>
            <a:xfrm>
              <a:off x="4929132" y="564469"/>
              <a:ext cx="4120880" cy="2687355"/>
              <a:chOff x="4929132" y="564469"/>
              <a:chExt cx="4120880" cy="2687355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6588044" y="1942345"/>
                <a:ext cx="1872496" cy="494921"/>
                <a:chOff x="6598623" y="1730200"/>
                <a:chExt cx="1213828" cy="828115"/>
              </a:xfrm>
            </p:grpSpPr>
            <p:sp>
              <p:nvSpPr>
                <p:cNvPr id="25" name="Rounded Rectangle 24"/>
                <p:cNvSpPr/>
                <p:nvPr/>
              </p:nvSpPr>
              <p:spPr bwMode="auto">
                <a:xfrm>
                  <a:off x="6598623" y="1730200"/>
                  <a:ext cx="1213828" cy="82811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6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55790" y="1916790"/>
                  <a:ext cx="1094176" cy="523220"/>
                </a:xfrm>
                <a:prstGeom prst="rect">
                  <a:avLst/>
                </a:prstGeom>
                <a:solidFill>
                  <a:srgbClr val="CC66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DC-DC converter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50" name="Bent Arrow 49"/>
              <p:cNvSpPr/>
              <p:nvPr/>
            </p:nvSpPr>
            <p:spPr bwMode="auto">
              <a:xfrm rot="16200000" flipH="1">
                <a:off x="5707079" y="1148925"/>
                <a:ext cx="1289232" cy="520647"/>
              </a:xfrm>
              <a:prstGeom prst="bentArrow">
                <a:avLst/>
              </a:prstGeom>
              <a:solidFill>
                <a:srgbClr val="DCBC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6598622" y="564469"/>
                <a:ext cx="2437997" cy="502331"/>
                <a:chOff x="6598623" y="677048"/>
                <a:chExt cx="1645888" cy="426132"/>
              </a:xfrm>
            </p:grpSpPr>
            <p:sp>
              <p:nvSpPr>
                <p:cNvPr id="47" name="Rounded Rectangle 46"/>
                <p:cNvSpPr/>
                <p:nvPr/>
              </p:nvSpPr>
              <p:spPr bwMode="auto">
                <a:xfrm>
                  <a:off x="6598623" y="677048"/>
                  <a:ext cx="1645888" cy="426132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2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75652" y="750948"/>
                  <a:ext cx="1496848" cy="261090"/>
                </a:xfrm>
                <a:prstGeom prst="rect">
                  <a:avLst/>
                </a:prstGeom>
                <a:solidFill>
                  <a:srgbClr val="FFCC66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HV Power supply</a:t>
                  </a:r>
                  <a:endParaRPr lang="en-GB" altLang="it-IT" sz="1400" b="1" baseline="0" dirty="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6612015" y="1142751"/>
                <a:ext cx="2437997" cy="522004"/>
                <a:chOff x="6598623" y="677048"/>
                <a:chExt cx="1645888" cy="426132"/>
              </a:xfrm>
            </p:grpSpPr>
            <p:sp>
              <p:nvSpPr>
                <p:cNvPr id="59" name="Rounded Rectangle 58"/>
                <p:cNvSpPr/>
                <p:nvPr/>
              </p:nvSpPr>
              <p:spPr bwMode="auto">
                <a:xfrm>
                  <a:off x="6598623" y="677048"/>
                  <a:ext cx="1645888" cy="426132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60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75652" y="750948"/>
                  <a:ext cx="1496848" cy="261090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/>
                    <a:t>L</a:t>
                  </a:r>
                  <a:r>
                    <a:rPr lang="it-IT" altLang="it-IT" sz="1400" b="1" baseline="0" dirty="0" smtClean="0"/>
                    <a:t>V Power supply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62" name="Text Box 96"/>
              <p:cNvSpPr txBox="1">
                <a:spLocks noChangeArrowheads="1"/>
              </p:cNvSpPr>
              <p:nvPr/>
            </p:nvSpPr>
            <p:spPr bwMode="auto">
              <a:xfrm>
                <a:off x="4929132" y="2944047"/>
                <a:ext cx="1275542" cy="307777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 e-links</a:t>
                </a:r>
                <a:endParaRPr lang="en-GB" altLang="it-IT" sz="1400" b="1" baseline="0" dirty="0"/>
              </a:p>
            </p:txBody>
          </p:sp>
        </p:grpSp>
        <p:grpSp>
          <p:nvGrpSpPr>
            <p:cNvPr id="26667" name="Group 26666"/>
            <p:cNvGrpSpPr/>
            <p:nvPr/>
          </p:nvGrpSpPr>
          <p:grpSpPr>
            <a:xfrm>
              <a:off x="95974" y="4471156"/>
              <a:ext cx="1224515" cy="1074244"/>
              <a:chOff x="36533" y="5246768"/>
              <a:chExt cx="2013954" cy="486552"/>
            </a:xfrm>
          </p:grpSpPr>
          <p:sp>
            <p:nvSpPr>
              <p:cNvPr id="26652" name="Rounded Rectangle 26651"/>
              <p:cNvSpPr/>
              <p:nvPr/>
            </p:nvSpPr>
            <p:spPr bwMode="auto">
              <a:xfrm>
                <a:off x="36533" y="5246768"/>
                <a:ext cx="2013954" cy="48655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7" name="Text Box 96"/>
              <p:cNvSpPr txBox="1">
                <a:spLocks noChangeArrowheads="1"/>
              </p:cNvSpPr>
              <p:nvPr/>
            </p:nvSpPr>
            <p:spPr bwMode="auto">
              <a:xfrm>
                <a:off x="98900" y="5400655"/>
                <a:ext cx="1889217" cy="236979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Computer node</a:t>
                </a:r>
                <a:endParaRPr lang="en-GB" altLang="it-IT" sz="1400" b="1" baseline="0" dirty="0"/>
              </a:p>
            </p:txBody>
          </p:sp>
        </p:grpSp>
        <p:sp>
          <p:nvSpPr>
            <p:cNvPr id="61" name="Rounded Rectangle 60"/>
            <p:cNvSpPr/>
            <p:nvPr/>
          </p:nvSpPr>
          <p:spPr bwMode="auto">
            <a:xfrm>
              <a:off x="6588044" y="3341809"/>
              <a:ext cx="1584456" cy="1023321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627" name="Rounded Rectangle 26626"/>
            <p:cNvSpPr/>
            <p:nvPr/>
          </p:nvSpPr>
          <p:spPr bwMode="auto">
            <a:xfrm>
              <a:off x="6799841" y="3495698"/>
              <a:ext cx="1208228" cy="653402"/>
            </a:xfrm>
            <a:prstGeom prst="roundRect">
              <a:avLst>
                <a:gd name="adj" fmla="val 0"/>
              </a:avLst>
            </a:prstGeom>
            <a:solidFill>
              <a:srgbClr val="66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5" name="Text Box 96"/>
            <p:cNvSpPr txBox="1">
              <a:spLocks noChangeArrowheads="1"/>
            </p:cNvSpPr>
            <p:nvPr/>
          </p:nvSpPr>
          <p:spPr bwMode="auto">
            <a:xfrm>
              <a:off x="7053569" y="3713153"/>
              <a:ext cx="700771" cy="307777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GBT</a:t>
              </a:r>
              <a:endParaRPr lang="en-GB" altLang="it-IT" sz="1400" b="1" baseline="0" dirty="0"/>
            </a:p>
          </p:txBody>
        </p:sp>
        <p:sp>
          <p:nvSpPr>
            <p:cNvPr id="120" name="Text Box 96"/>
            <p:cNvSpPr txBox="1">
              <a:spLocks noChangeArrowheads="1"/>
            </p:cNvSpPr>
            <p:nvPr/>
          </p:nvSpPr>
          <p:spPr bwMode="auto">
            <a:xfrm>
              <a:off x="6091371" y="5252453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fibres</a:t>
              </a:r>
              <a:endParaRPr lang="en-GB" altLang="it-IT" sz="1400" b="1" baseline="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505596" y="4406788"/>
              <a:ext cx="3280746" cy="1198802"/>
              <a:chOff x="2286157" y="5252453"/>
              <a:chExt cx="3280746" cy="1198802"/>
            </a:xfrm>
          </p:grpSpPr>
          <p:sp>
            <p:nvSpPr>
              <p:cNvPr id="26653" name="Rounded Rectangle 26652"/>
              <p:cNvSpPr/>
              <p:nvPr/>
            </p:nvSpPr>
            <p:spPr bwMode="auto">
              <a:xfrm>
                <a:off x="2286157" y="5252453"/>
                <a:ext cx="3280746" cy="119880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654" name="Rectangle 26653"/>
              <p:cNvSpPr/>
              <p:nvPr/>
            </p:nvSpPr>
            <p:spPr bwMode="auto">
              <a:xfrm>
                <a:off x="2686987" y="5508378"/>
                <a:ext cx="2391422" cy="729012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CC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1" name="Text Box 96"/>
              <p:cNvSpPr txBox="1">
                <a:spLocks noChangeArrowheads="1"/>
              </p:cNvSpPr>
              <p:nvPr/>
            </p:nvSpPr>
            <p:spPr bwMode="auto">
              <a:xfrm>
                <a:off x="2688534" y="5700055"/>
                <a:ext cx="2349664" cy="307777"/>
              </a:xfrm>
              <a:prstGeom prst="rect">
                <a:avLst/>
              </a:prstGeom>
              <a:solidFill>
                <a:srgbClr val="FFCCCC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MVD Multiplexer Board</a:t>
                </a:r>
                <a:endParaRPr lang="en-GB" altLang="it-IT" sz="1400" b="1" baseline="0" dirty="0"/>
              </a:p>
            </p:txBody>
          </p:sp>
        </p:grpSp>
        <p:sp>
          <p:nvSpPr>
            <p:cNvPr id="8" name="Left Arrow 7"/>
            <p:cNvSpPr/>
            <p:nvPr/>
          </p:nvSpPr>
          <p:spPr bwMode="auto">
            <a:xfrm>
              <a:off x="4781756" y="1964626"/>
              <a:ext cx="1806288" cy="491168"/>
            </a:xfrm>
            <a:prstGeom prst="leftArrow">
              <a:avLst/>
            </a:prstGeom>
            <a:solidFill>
              <a:srgbClr val="DCBC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Down Arrow 8"/>
            <p:cNvSpPr/>
            <p:nvPr/>
          </p:nvSpPr>
          <p:spPr bwMode="auto">
            <a:xfrm>
              <a:off x="7164360" y="1664755"/>
              <a:ext cx="277091" cy="261610"/>
            </a:xfrm>
            <a:prstGeom prst="downArrow">
              <a:avLst/>
            </a:prstGeom>
            <a:solidFill>
              <a:srgbClr val="DCBC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Left-Up Arrow 9"/>
            <p:cNvSpPr/>
            <p:nvPr/>
          </p:nvSpPr>
          <p:spPr bwMode="auto">
            <a:xfrm>
              <a:off x="5796169" y="4365131"/>
              <a:ext cx="1837421" cy="851680"/>
            </a:xfrm>
            <a:prstGeom prst="leftUpArrow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400079" y="5614922"/>
              <a:ext cx="1250192" cy="1131220"/>
              <a:chOff x="3226804" y="5649782"/>
              <a:chExt cx="1250192" cy="1131220"/>
            </a:xfrm>
          </p:grpSpPr>
          <p:grpSp>
            <p:nvGrpSpPr>
              <p:cNvPr id="129" name="Group 128"/>
              <p:cNvGrpSpPr/>
              <p:nvPr/>
            </p:nvGrpSpPr>
            <p:grpSpPr>
              <a:xfrm>
                <a:off x="3226804" y="6073642"/>
                <a:ext cx="1250192" cy="707360"/>
                <a:chOff x="36533" y="5246768"/>
                <a:chExt cx="2013954" cy="486552"/>
              </a:xfrm>
            </p:grpSpPr>
            <p:sp>
              <p:nvSpPr>
                <p:cNvPr id="130" name="Rounded Rectangle 129"/>
                <p:cNvSpPr/>
                <p:nvPr/>
              </p:nvSpPr>
              <p:spPr bwMode="auto">
                <a:xfrm>
                  <a:off x="36533" y="5246768"/>
                  <a:ext cx="2013954" cy="486552"/>
                </a:xfrm>
                <a:prstGeom prst="roundRect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31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317006" y="5400654"/>
                  <a:ext cx="1453007" cy="211702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SODA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16" name="Up Arrow 15"/>
              <p:cNvSpPr/>
              <p:nvPr/>
            </p:nvSpPr>
            <p:spPr bwMode="auto">
              <a:xfrm>
                <a:off x="3718445" y="5649782"/>
                <a:ext cx="314795" cy="413409"/>
              </a:xfrm>
              <a:prstGeom prst="upArrow">
                <a:avLst/>
              </a:prstGeom>
              <a:solidFill>
                <a:srgbClr val="CC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97" name="Text Box 96"/>
            <p:cNvSpPr txBox="1">
              <a:spLocks noChangeArrowheads="1"/>
            </p:cNvSpPr>
            <p:nvPr/>
          </p:nvSpPr>
          <p:spPr bwMode="auto">
            <a:xfrm>
              <a:off x="4407848" y="5702597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</a:t>
              </a:r>
              <a:endParaRPr lang="en-GB" altLang="it-IT" sz="1400" b="1" baseline="0" dirty="0"/>
            </a:p>
          </p:txBody>
        </p:sp>
        <p:sp>
          <p:nvSpPr>
            <p:cNvPr id="98" name="Text Box 96"/>
            <p:cNvSpPr txBox="1">
              <a:spLocks noChangeArrowheads="1"/>
            </p:cNvSpPr>
            <p:nvPr/>
          </p:nvSpPr>
          <p:spPr bwMode="auto">
            <a:xfrm>
              <a:off x="1282262" y="5696312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fibres</a:t>
              </a:r>
              <a:endParaRPr lang="en-GB" altLang="it-IT" sz="1400" b="1" baseline="0" dirty="0"/>
            </a:p>
          </p:txBody>
        </p:sp>
        <p:sp>
          <p:nvSpPr>
            <p:cNvPr id="53" name="Left Arrow 52"/>
            <p:cNvSpPr/>
            <p:nvPr/>
          </p:nvSpPr>
          <p:spPr bwMode="auto">
            <a:xfrm>
              <a:off x="1324351" y="4854390"/>
              <a:ext cx="1171581" cy="362421"/>
            </a:xfrm>
            <a:prstGeom prst="leftArrow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732274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113" y="52388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err="1" smtClean="0"/>
              <a:t>ToPix</a:t>
            </a:r>
            <a:endParaRPr lang="en-US" altLang="it-IT" sz="2800" baseline="0" dirty="0"/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3" y="557838"/>
            <a:ext cx="5672845" cy="43113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5563255" y="582558"/>
            <a:ext cx="3528490" cy="6247864"/>
          </a:xfrm>
          <a:prstGeom prst="rect">
            <a:avLst/>
          </a:prstGeom>
          <a:noFill/>
          <a:ln w="57150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>
                <a:solidFill>
                  <a:schemeClr val="tx1"/>
                </a:solidFill>
              </a:rPr>
              <a:t>Pixel matrix: 110 x 116 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Size (to be optimized): </a:t>
            </a:r>
          </a:p>
          <a:p>
            <a:pPr algn="just" hangingPunct="1">
              <a:lnSpc>
                <a:spcPct val="100000"/>
              </a:lnSpc>
              <a:buClrTx/>
              <a:buSzTx/>
              <a:defRPr/>
            </a:pPr>
            <a:r>
              <a:rPr lang="en-GB" sz="1600" baseline="0" dirty="0">
                <a:solidFill>
                  <a:schemeClr val="tx1"/>
                </a:solidFill>
              </a:rPr>
              <a:t>	</a:t>
            </a:r>
            <a:r>
              <a:rPr lang="en-GB" sz="1600" baseline="0" dirty="0" smtClean="0">
                <a:solidFill>
                  <a:schemeClr val="tx1"/>
                </a:solidFill>
              </a:rPr>
              <a:t>11.2 mm x 14.8 mm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 err="1" smtClean="0">
                <a:solidFill>
                  <a:schemeClr val="tx1"/>
                </a:solidFill>
              </a:rPr>
              <a:t>dE</a:t>
            </a:r>
            <a:r>
              <a:rPr lang="en-GB" sz="1600" baseline="0" dirty="0" smtClean="0">
                <a:solidFill>
                  <a:schemeClr val="tx1"/>
                </a:solidFill>
              </a:rPr>
              <a:t>/dx measurement: </a:t>
            </a:r>
            <a:r>
              <a:rPr lang="en-GB" sz="1600" baseline="0" dirty="0" err="1" smtClean="0">
                <a:solidFill>
                  <a:schemeClr val="tx1"/>
                </a:solidFill>
              </a:rPr>
              <a:t>ToT</a:t>
            </a:r>
            <a:r>
              <a:rPr lang="en-GB" sz="1600" baseline="0" dirty="0" smtClean="0">
                <a:solidFill>
                  <a:schemeClr val="tx1"/>
                </a:solidFill>
              </a:rPr>
              <a:t>, </a:t>
            </a:r>
            <a:endParaRPr lang="en-GB" sz="1600" baseline="0" dirty="0">
              <a:solidFill>
                <a:schemeClr val="tx1"/>
              </a:solidFill>
            </a:endParaRPr>
          </a:p>
          <a:p>
            <a:pPr algn="just" hangingPunct="1">
              <a:lnSpc>
                <a:spcPct val="100000"/>
              </a:lnSpc>
              <a:buClrTx/>
              <a:buSzTx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	12 bits dynamic range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Maximum input charge: 50 </a:t>
            </a:r>
            <a:r>
              <a:rPr lang="en-GB" sz="1600" baseline="0" dirty="0" err="1" smtClean="0">
                <a:solidFill>
                  <a:schemeClr val="tx1"/>
                </a:solidFill>
              </a:rPr>
              <a:t>fC</a:t>
            </a: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Detector type: </a:t>
            </a:r>
            <a:r>
              <a:rPr lang="en-GB" sz="1600" i="1" baseline="0" dirty="0" smtClean="0">
                <a:solidFill>
                  <a:schemeClr val="tx1"/>
                </a:solidFill>
              </a:rPr>
              <a:t>n</a:t>
            </a:r>
            <a:r>
              <a:rPr lang="en-GB" sz="1600" baseline="0" dirty="0" smtClean="0">
                <a:solidFill>
                  <a:schemeClr val="tx1"/>
                </a:solidFill>
              </a:rPr>
              <a:t> and </a:t>
            </a:r>
            <a:r>
              <a:rPr lang="en-GB" sz="1600" i="1" baseline="0" dirty="0" smtClean="0">
                <a:solidFill>
                  <a:schemeClr val="tx1"/>
                </a:solidFill>
              </a:rPr>
              <a:t>p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Noise floor:  &lt; 200 electrons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Input clock frequency: 160 MHz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Time resolution: ~ 6 ns 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Power consumption: ≤ 0.8 W/cm</a:t>
            </a:r>
            <a:r>
              <a:rPr lang="it-IT" sz="1600" baseline="30000" dirty="0" smtClean="0">
                <a:solidFill>
                  <a:schemeClr val="tx1"/>
                </a:solidFill>
              </a:rPr>
              <a:t>2</a:t>
            </a:r>
            <a:endParaRPr lang="en-GB" sz="1600" baseline="3000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Maximum event rate: 6.1 x 10</a:t>
            </a:r>
            <a:r>
              <a:rPr lang="it-IT" sz="1600" baseline="30000" dirty="0" smtClean="0">
                <a:solidFill>
                  <a:schemeClr val="tx1"/>
                </a:solidFill>
              </a:rPr>
              <a:t>6</a:t>
            </a:r>
            <a:endParaRPr lang="en-GB" sz="1600" baseline="3000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Total ionizing dose: &lt; 100 kGy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6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Data rate per chip:</a:t>
            </a:r>
          </a:p>
          <a:p>
            <a:pPr algn="just" hangingPunct="1">
              <a:lnSpc>
                <a:spcPct val="100000"/>
              </a:lnSpc>
              <a:buClrTx/>
              <a:buSzTx/>
              <a:defRPr/>
            </a:pPr>
            <a:r>
              <a:rPr lang="it-IT" sz="1600" baseline="0" dirty="0">
                <a:solidFill>
                  <a:schemeClr val="tx1"/>
                </a:solidFill>
              </a:rPr>
              <a:t>	</a:t>
            </a:r>
            <a:r>
              <a:rPr lang="it-IT" sz="1600" baseline="0" dirty="0" smtClean="0">
                <a:solidFill>
                  <a:schemeClr val="tx1"/>
                </a:solidFill>
              </a:rPr>
              <a:t> up to </a:t>
            </a:r>
            <a:r>
              <a:rPr lang="en-US" sz="1600" baseline="0" dirty="0">
                <a:solidFill>
                  <a:schemeClr val="tx1"/>
                </a:solidFill>
              </a:rPr>
              <a:t>~ 450 </a:t>
            </a:r>
            <a:r>
              <a:rPr lang="en-US" sz="1600" baseline="0" dirty="0" smtClean="0">
                <a:solidFill>
                  <a:schemeClr val="tx1"/>
                </a:solidFill>
              </a:rPr>
              <a:t>Mb/s</a:t>
            </a:r>
            <a:endParaRPr lang="en-US" sz="1600" baseline="0" dirty="0">
              <a:solidFill>
                <a:schemeClr val="tx1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46482" y="5013220"/>
            <a:ext cx="5245617" cy="1600438"/>
          </a:xfrm>
          <a:prstGeom prst="rect">
            <a:avLst/>
          </a:prstGeom>
          <a:solidFill>
            <a:srgbClr val="FF99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400" baseline="0" dirty="0">
                <a:solidFill>
                  <a:schemeClr val="tx1"/>
                </a:solidFill>
              </a:rPr>
              <a:t>Output </a:t>
            </a:r>
            <a:r>
              <a:rPr lang="it-IT" sz="1400" baseline="0" dirty="0" smtClean="0">
                <a:solidFill>
                  <a:schemeClr val="tx1"/>
                </a:solidFill>
              </a:rPr>
              <a:t>bandwidth</a:t>
            </a:r>
            <a:r>
              <a:rPr lang="it-IT" sz="1400" baseline="0" dirty="0">
                <a:solidFill>
                  <a:schemeClr val="tx1"/>
                </a:solidFill>
              </a:rPr>
              <a:t>: 2 x </a:t>
            </a:r>
            <a:r>
              <a:rPr lang="it-IT" sz="1400" baseline="0" dirty="0" smtClean="0">
                <a:solidFill>
                  <a:schemeClr val="tx1"/>
                </a:solidFill>
              </a:rPr>
              <a:t>320 Mb/s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4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400" baseline="0" dirty="0" smtClean="0">
                <a:solidFill>
                  <a:schemeClr val="tx1"/>
                </a:solidFill>
              </a:rPr>
              <a:t>Supply voltage: 1.2 V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4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400" baseline="0" dirty="0" smtClean="0">
                <a:solidFill>
                  <a:schemeClr val="tx1"/>
                </a:solidFill>
              </a:rPr>
              <a:t>Columns divided in 8 regions with 7 double columns each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endParaRPr lang="it-IT" sz="1400" baseline="0" dirty="0" smtClean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400" baseline="0" dirty="0" smtClean="0">
                <a:solidFill>
                  <a:schemeClr val="tx1"/>
                </a:solidFill>
              </a:rPr>
              <a:t>FIFO in the end of column and region control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ChangeArrowheads="1"/>
          </p:cNvSpPr>
          <p:nvPr/>
        </p:nvSpPr>
        <p:spPr bwMode="auto">
          <a:xfrm>
            <a:off x="11113" y="64594"/>
            <a:ext cx="9144000" cy="411996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ToPix_v4</a:t>
            </a:r>
            <a:endParaRPr lang="en-US" altLang="it-IT" sz="2800" baseline="0" dirty="0"/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0240" y="620610"/>
            <a:ext cx="2632462" cy="2568558"/>
          </a:xfrm>
          <a:prstGeom prst="rect">
            <a:avLst/>
          </a:prstGeom>
        </p:spPr>
      </p:pic>
      <p:sp>
        <p:nvSpPr>
          <p:cNvPr id="21" name="Rectangle 7"/>
          <p:cNvSpPr>
            <a:spLocks noChangeArrowheads="1"/>
          </p:cNvSpPr>
          <p:nvPr/>
        </p:nvSpPr>
        <p:spPr bwMode="auto">
          <a:xfrm>
            <a:off x="16166" y="509247"/>
            <a:ext cx="6236182" cy="2554545"/>
          </a:xfrm>
          <a:prstGeom prst="rect">
            <a:avLst/>
          </a:prstGeom>
          <a:noFill/>
          <a:ln w="57150">
            <a:solidFill>
              <a:srgbClr val="FF00FF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ASIC size: 3 mm x 6 mm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130 nm CMOS technology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Pixel matrix: 640 cells,  2x2x128 and 2x2x32 columns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Input clock frequency: 160 MHz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Compatible with the sensor of previous version (ToPix_v3)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Hamming encoding and TMR pixel logic protection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Leading and trailing edge registers </a:t>
            </a:r>
            <a:r>
              <a:rPr lang="it-IT" sz="1600" baseline="0" dirty="0">
                <a:solidFill>
                  <a:schemeClr val="tx1"/>
                </a:solidFill>
              </a:rPr>
              <a:t> </a:t>
            </a:r>
            <a:r>
              <a:rPr lang="it-IT" sz="1600" baseline="0" dirty="0" smtClean="0">
                <a:solidFill>
                  <a:schemeClr val="tx1"/>
                </a:solidFill>
              </a:rPr>
              <a:t>withDICE -protected latches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SEU protected EoC</a:t>
            </a:r>
            <a:endParaRPr lang="en-GB" sz="1600" baseline="3000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Serial data output (SDR and DDR)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GBT compatible SLVS I/O</a:t>
            </a:r>
          </a:p>
        </p:txBody>
      </p:sp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770" y="3063792"/>
            <a:ext cx="5824410" cy="20033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210" y="4581160"/>
            <a:ext cx="2680354" cy="1842162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1" name="Text Box 96"/>
          <p:cNvSpPr txBox="1">
            <a:spLocks noChangeArrowheads="1"/>
          </p:cNvSpPr>
          <p:nvPr/>
        </p:nvSpPr>
        <p:spPr bwMode="auto">
          <a:xfrm>
            <a:off x="5760104" y="3785970"/>
            <a:ext cx="3172598" cy="523220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400" b="1" baseline="0" dirty="0" smtClean="0"/>
              <a:t>640 pixel DACs completely linear</a:t>
            </a:r>
          </a:p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400" b="1" baseline="0" dirty="0" smtClean="0"/>
              <a:t>Easy calibration</a:t>
            </a:r>
            <a:endParaRPr lang="en-GB" altLang="it-IT" sz="1400" b="1" baseline="0" dirty="0"/>
          </a:p>
        </p:txBody>
      </p:sp>
      <p:sp>
        <p:nvSpPr>
          <p:cNvPr id="12" name="Text Box 96"/>
          <p:cNvSpPr txBox="1">
            <a:spLocks noChangeArrowheads="1"/>
          </p:cNvSpPr>
          <p:nvPr/>
        </p:nvSpPr>
        <p:spPr bwMode="auto">
          <a:xfrm>
            <a:off x="4666234" y="3313553"/>
            <a:ext cx="4266468" cy="307777"/>
          </a:xfrm>
          <a:prstGeom prst="rect">
            <a:avLst/>
          </a:prstGeom>
          <a:solidFill>
            <a:srgbClr val="FF99FF"/>
          </a:solidFill>
          <a:ln>
            <a:noFill/>
          </a:ln>
          <a:extLst/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400" b="1" baseline="0" dirty="0" smtClean="0"/>
              <a:t>Measured perfomance @ 160 MHz clock</a:t>
            </a:r>
            <a:endParaRPr lang="en-GB" altLang="it-IT" sz="1400" b="1" baseline="0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0443"/>
            <a:ext cx="5977299" cy="19132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46858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17406" y="0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Hybrid for the pixel module</a:t>
            </a:r>
            <a:endParaRPr lang="en-US" altLang="it-IT" sz="2800" baseline="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404" y="620610"/>
            <a:ext cx="5079389" cy="11675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81" name="Picture 9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117" y="2026443"/>
            <a:ext cx="3860672" cy="24129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5124315" y="620610"/>
            <a:ext cx="3946616" cy="2800767"/>
          </a:xfrm>
          <a:prstGeom prst="rect">
            <a:avLst/>
          </a:prstGeom>
          <a:solidFill>
            <a:srgbClr val="FFCC66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Hybrid structure for 6 readout chips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Size: 67.9 mm x 11.9 mm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15 </a:t>
            </a:r>
            <a:r>
              <a:rPr lang="it-IT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Al thickness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75 </a:t>
            </a:r>
            <a:r>
              <a:rPr lang="it-IT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kapton thickness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60 </a:t>
            </a:r>
            <a:r>
              <a:rPr lang="it-IT" sz="1600" baseline="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>
                <a:solidFill>
                  <a:schemeClr val="tx1"/>
                </a:solidFill>
              </a:rPr>
              <a:t>m </a:t>
            </a:r>
            <a:r>
              <a:rPr lang="it-IT" sz="1600" baseline="0" dirty="0" smtClean="0">
                <a:solidFill>
                  <a:schemeClr val="tx1"/>
                </a:solidFill>
              </a:rPr>
              <a:t>track width, 60 </a:t>
            </a:r>
            <a:r>
              <a:rPr lang="it-IT" sz="1600" baseline="0" dirty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it-IT" sz="1600" baseline="0" dirty="0">
                <a:solidFill>
                  <a:schemeClr val="tx1"/>
                </a:solidFill>
              </a:rPr>
              <a:t>m </a:t>
            </a:r>
            <a:r>
              <a:rPr lang="it-IT" sz="1600" baseline="0" dirty="0" smtClean="0">
                <a:solidFill>
                  <a:schemeClr val="tx1"/>
                </a:solidFill>
              </a:rPr>
              <a:t>spacing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For each chip:</a:t>
            </a:r>
          </a:p>
          <a:p>
            <a:pPr marL="742950" lvl="1" indent="-285750" algn="just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3 differential pairs in daisy chain</a:t>
            </a:r>
          </a:p>
          <a:p>
            <a:pPr marL="742950" lvl="1" indent="-285750" algn="just" hangingPunct="1">
              <a:lnSpc>
                <a:spcPct val="100000"/>
              </a:lnSpc>
              <a:buClrTx/>
              <a:buSzTx/>
              <a:buFont typeface="Arial" panose="020B0604020202020204" pitchFamily="34" charset="0"/>
              <a:buChar char="•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4 direct differential pairs</a:t>
            </a:r>
            <a:endParaRPr lang="it-IT" sz="1600" baseline="0" dirty="0">
              <a:solidFill>
                <a:schemeClr val="tx1"/>
              </a:solidFill>
            </a:endParaRP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27 differential pairs in total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~ 100 ohm differential impedance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12 smd capacitors</a:t>
            </a:r>
          </a:p>
        </p:txBody>
      </p:sp>
      <p:grpSp>
        <p:nvGrpSpPr>
          <p:cNvPr id="2" name="Group 1"/>
          <p:cNvGrpSpPr/>
          <p:nvPr/>
        </p:nvGrpSpPr>
        <p:grpSpPr>
          <a:xfrm>
            <a:off x="4253740" y="4130719"/>
            <a:ext cx="4644010" cy="2553135"/>
            <a:chOff x="4499990" y="1791866"/>
            <a:chExt cx="4644010" cy="2553135"/>
          </a:xfrm>
        </p:grpSpPr>
        <p:pic>
          <p:nvPicPr>
            <p:cNvPr id="10" name="Picture 6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4860040" y="1899125"/>
              <a:ext cx="3907150" cy="2445876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sp>
          <p:nvSpPr>
            <p:cNvPr id="11" name="Text Box 96"/>
            <p:cNvSpPr txBox="1">
              <a:spLocks noChangeArrowheads="1"/>
            </p:cNvSpPr>
            <p:nvPr/>
          </p:nvSpPr>
          <p:spPr bwMode="auto">
            <a:xfrm>
              <a:off x="6089650" y="1900051"/>
              <a:ext cx="3054350" cy="338138"/>
            </a:xfrm>
            <a:prstGeom prst="rect">
              <a:avLst/>
            </a:prstGeom>
            <a:solidFill>
              <a:srgbClr val="FFFF66"/>
            </a:solidFill>
            <a:ln>
              <a:noFill/>
            </a:ln>
            <a:extLst/>
          </p:spPr>
          <p:txBody>
            <a:bodyPr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600" b="1" baseline="0" dirty="0" smtClean="0"/>
                <a:t>Total jitter vs data rate</a:t>
              </a:r>
              <a:endParaRPr lang="en-GB" altLang="it-IT" sz="1600" b="1" baseline="0" dirty="0"/>
            </a:p>
          </p:txBody>
        </p:sp>
        <p:sp>
          <p:nvSpPr>
            <p:cNvPr id="17" name="Text Box 96"/>
            <p:cNvSpPr txBox="1">
              <a:spLocks noChangeArrowheads="1"/>
            </p:cNvSpPr>
            <p:nvPr/>
          </p:nvSpPr>
          <p:spPr bwMode="auto">
            <a:xfrm>
              <a:off x="4499990" y="1791866"/>
              <a:ext cx="918725" cy="21637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800" b="1" baseline="0" dirty="0" smtClean="0"/>
                <a:t>UI</a:t>
              </a:r>
              <a:endParaRPr lang="en-GB" altLang="it-IT" sz="800" b="1" baseline="0" dirty="0"/>
            </a:p>
          </p:txBody>
        </p:sp>
      </p:grpSp>
      <p:grpSp>
        <p:nvGrpSpPr>
          <p:cNvPr id="3" name="Group 2"/>
          <p:cNvGrpSpPr/>
          <p:nvPr/>
        </p:nvGrpSpPr>
        <p:grpSpPr>
          <a:xfrm>
            <a:off x="1115520" y="5013220"/>
            <a:ext cx="2195147" cy="1200329"/>
            <a:chOff x="5864442" y="548600"/>
            <a:chExt cx="2195147" cy="1200329"/>
          </a:xfrm>
        </p:grpSpPr>
        <p:grpSp>
          <p:nvGrpSpPr>
            <p:cNvPr id="23" name="Group 22"/>
            <p:cNvGrpSpPr/>
            <p:nvPr/>
          </p:nvGrpSpPr>
          <p:grpSpPr>
            <a:xfrm>
              <a:off x="5864442" y="548600"/>
              <a:ext cx="2113851" cy="1200329"/>
              <a:chOff x="683568" y="3933056"/>
              <a:chExt cx="2113851" cy="1200329"/>
            </a:xfrm>
          </p:grpSpPr>
          <p:sp>
            <p:nvSpPr>
              <p:cNvPr id="24" name="CasellaDiTesto 24"/>
              <p:cNvSpPr txBox="1"/>
              <p:nvPr/>
            </p:nvSpPr>
            <p:spPr>
              <a:xfrm>
                <a:off x="827584" y="3933056"/>
                <a:ext cx="1969835" cy="1200329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Link diretto LVDS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Link diretto SLVS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Daisy </a:t>
                </a:r>
                <a:r>
                  <a:rPr kumimoji="0" lang="it-IT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chain</a:t>
                </a: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 lunga</a:t>
                </a:r>
              </a:p>
              <a:p>
                <a:pPr marL="0" marR="0" lvl="0" indent="0" algn="l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Daisy </a:t>
                </a:r>
                <a:r>
                  <a:rPr kumimoji="0" lang="it-IT" sz="1800" b="0" i="0" u="none" strike="noStrike" kern="0" cap="none" spc="0" normalizeH="0" baseline="0" noProof="0" dirty="0" err="1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chain</a:t>
                </a:r>
                <a:r>
                  <a:rPr kumimoji="0" lang="it-IT" sz="1800" b="0" i="0" u="none" strike="noStrike" kern="0" cap="none" spc="0" normalizeH="0" baseline="0" noProof="0" dirty="0" smtClean="0">
                    <a:ln>
                      <a:noFill/>
                    </a:ln>
                    <a:solidFill>
                      <a:srgbClr val="080808"/>
                    </a:solidFill>
                    <a:effectLst/>
                    <a:uLnTx/>
                    <a:uFillTx/>
                    <a:latin typeface="Constantia"/>
                  </a:rPr>
                  <a:t> corta</a:t>
                </a:r>
              </a:p>
            </p:txBody>
          </p:sp>
          <p:sp>
            <p:nvSpPr>
              <p:cNvPr id="25" name="Connettore 25"/>
              <p:cNvSpPr>
                <a:spLocks noChangeAspect="1"/>
              </p:cNvSpPr>
              <p:nvPr/>
            </p:nvSpPr>
            <p:spPr>
              <a:xfrm>
                <a:off x="683568" y="4077072"/>
                <a:ext cx="108000" cy="108000"/>
              </a:xfrm>
              <a:prstGeom prst="flowChartConnector">
                <a:avLst/>
              </a:prstGeom>
              <a:solidFill>
                <a:srgbClr val="0070C0"/>
              </a:solidFill>
              <a:ln w="25400" cap="flat" cmpd="sng" algn="ctr">
                <a:solidFill>
                  <a:srgbClr val="033F0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nstantia"/>
                </a:endParaRPr>
              </a:p>
            </p:txBody>
          </p:sp>
          <p:sp>
            <p:nvSpPr>
              <p:cNvPr id="26" name="Connettore 26"/>
              <p:cNvSpPr>
                <a:spLocks noChangeAspect="1"/>
              </p:cNvSpPr>
              <p:nvPr/>
            </p:nvSpPr>
            <p:spPr>
              <a:xfrm>
                <a:off x="683568" y="4329112"/>
                <a:ext cx="108000" cy="108000"/>
              </a:xfrm>
              <a:prstGeom prst="flowChartConnector">
                <a:avLst/>
              </a:prstGeom>
              <a:solidFill>
                <a:srgbClr val="C00000"/>
              </a:solidFill>
              <a:ln w="25400" cap="flat" cmpd="sng" algn="ctr">
                <a:solidFill>
                  <a:srgbClr val="033F0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nstantia"/>
                </a:endParaRPr>
              </a:p>
            </p:txBody>
          </p:sp>
          <p:sp>
            <p:nvSpPr>
              <p:cNvPr id="27" name="Connettore 27"/>
              <p:cNvSpPr>
                <a:spLocks noChangeAspect="1"/>
              </p:cNvSpPr>
              <p:nvPr/>
            </p:nvSpPr>
            <p:spPr>
              <a:xfrm>
                <a:off x="683568" y="4617144"/>
                <a:ext cx="108000" cy="108000"/>
              </a:xfrm>
              <a:prstGeom prst="flowChartConnector">
                <a:avLst/>
              </a:prstGeom>
              <a:solidFill>
                <a:srgbClr val="96A50B"/>
              </a:solidFill>
              <a:ln w="25400" cap="flat" cmpd="sng" algn="ctr">
                <a:solidFill>
                  <a:srgbClr val="033F0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nstantia"/>
                </a:endParaRPr>
              </a:p>
            </p:txBody>
          </p:sp>
          <p:sp>
            <p:nvSpPr>
              <p:cNvPr id="28" name="Connettore 28"/>
              <p:cNvSpPr>
                <a:spLocks noChangeAspect="1"/>
              </p:cNvSpPr>
              <p:nvPr/>
            </p:nvSpPr>
            <p:spPr>
              <a:xfrm>
                <a:off x="683568" y="4905176"/>
                <a:ext cx="108000" cy="108000"/>
              </a:xfrm>
              <a:prstGeom prst="flowChartConnector">
                <a:avLst/>
              </a:prstGeom>
              <a:solidFill>
                <a:srgbClr val="00B050"/>
              </a:solidFill>
              <a:ln w="25400" cap="flat" cmpd="sng" algn="ctr">
                <a:solidFill>
                  <a:srgbClr val="033F0A">
                    <a:shade val="50000"/>
                  </a:srgbClr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it-IT" sz="1800" b="0" i="0" u="none" strike="noStrike" kern="0" cap="none" spc="0" normalizeH="0" baseline="0" noProof="0" smtClean="0">
                  <a:ln>
                    <a:noFill/>
                  </a:ln>
                  <a:solidFill>
                    <a:srgbClr val="FFFFFF"/>
                  </a:solidFill>
                  <a:effectLst/>
                  <a:uLnTx/>
                  <a:uFillTx/>
                  <a:latin typeface="Constantia"/>
                </a:endParaRPr>
              </a:p>
            </p:txBody>
          </p:sp>
        </p:grpSp>
        <p:sp>
          <p:nvSpPr>
            <p:cNvPr id="18" name="Text Box 96"/>
            <p:cNvSpPr txBox="1">
              <a:spLocks noChangeArrowheads="1"/>
            </p:cNvSpPr>
            <p:nvPr/>
          </p:nvSpPr>
          <p:spPr bwMode="auto">
            <a:xfrm>
              <a:off x="7275754" y="1117619"/>
              <a:ext cx="74192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600" baseline="0" dirty="0" smtClean="0"/>
                <a:t>long</a:t>
              </a:r>
              <a:endParaRPr lang="en-GB" altLang="it-IT" sz="1600" baseline="0" dirty="0"/>
            </a:p>
          </p:txBody>
        </p:sp>
        <p:sp>
          <p:nvSpPr>
            <p:cNvPr id="19" name="Text Box 96"/>
            <p:cNvSpPr txBox="1">
              <a:spLocks noChangeArrowheads="1"/>
            </p:cNvSpPr>
            <p:nvPr/>
          </p:nvSpPr>
          <p:spPr bwMode="auto">
            <a:xfrm>
              <a:off x="7317667" y="1405443"/>
              <a:ext cx="74192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600" baseline="0" dirty="0" smtClean="0"/>
                <a:t>short</a:t>
              </a:r>
              <a:endParaRPr lang="en-GB" altLang="it-IT" sz="1600" baseline="0" dirty="0"/>
            </a:p>
          </p:txBody>
        </p:sp>
        <p:sp>
          <p:nvSpPr>
            <p:cNvPr id="20" name="Text Box 96"/>
            <p:cNvSpPr txBox="1">
              <a:spLocks noChangeArrowheads="1"/>
            </p:cNvSpPr>
            <p:nvPr/>
          </p:nvSpPr>
          <p:spPr bwMode="auto">
            <a:xfrm>
              <a:off x="6566458" y="576911"/>
              <a:ext cx="74192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600" baseline="0" dirty="0" smtClean="0"/>
                <a:t>direct</a:t>
              </a:r>
              <a:endParaRPr lang="en-GB" altLang="it-IT" sz="1600" baseline="0" dirty="0"/>
            </a:p>
          </p:txBody>
        </p:sp>
        <p:sp>
          <p:nvSpPr>
            <p:cNvPr id="21" name="Text Box 96"/>
            <p:cNvSpPr txBox="1">
              <a:spLocks noChangeArrowheads="1"/>
            </p:cNvSpPr>
            <p:nvPr/>
          </p:nvSpPr>
          <p:spPr bwMode="auto">
            <a:xfrm>
              <a:off x="6575745" y="829379"/>
              <a:ext cx="741922" cy="338554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600" baseline="0" dirty="0" smtClean="0"/>
                <a:t>direct</a:t>
              </a:r>
              <a:endParaRPr lang="en-GB" altLang="it-IT" sz="1600" baseline="0" dirty="0"/>
            </a:p>
          </p:txBody>
        </p:sp>
      </p:grpSp>
    </p:spTree>
    <p:extLst>
      <p:ext uri="{BB962C8B-B14F-4D97-AF65-F5344CB8AC3E}">
        <p14:creationId xmlns:p14="http://schemas.microsoft.com/office/powerpoint/2010/main" val="2380196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11113" y="52388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2800" baseline="0" dirty="0">
                <a:solidFill>
                  <a:schemeClr val="tx1"/>
                </a:solidFill>
              </a:rPr>
              <a:t>Signal transmission</a:t>
            </a:r>
          </a:p>
        </p:txBody>
      </p:sp>
      <p:grpSp>
        <p:nvGrpSpPr>
          <p:cNvPr id="3" name="Group 76"/>
          <p:cNvGrpSpPr>
            <a:grpSpLocks/>
          </p:cNvGrpSpPr>
          <p:nvPr/>
        </p:nvGrpSpPr>
        <p:grpSpPr bwMode="auto">
          <a:xfrm>
            <a:off x="323410" y="4052730"/>
            <a:ext cx="3457575" cy="2736850"/>
            <a:chOff x="3424" y="300"/>
            <a:chExt cx="2178" cy="1724"/>
          </a:xfrm>
        </p:grpSpPr>
        <p:pic>
          <p:nvPicPr>
            <p:cNvPr id="4" name="Picture 77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24" y="300"/>
              <a:ext cx="2178" cy="163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5" name="Line 78"/>
            <p:cNvSpPr>
              <a:spLocks noChangeShapeType="1"/>
            </p:cNvSpPr>
            <p:nvPr/>
          </p:nvSpPr>
          <p:spPr bwMode="auto">
            <a:xfrm>
              <a:off x="4014" y="1071"/>
              <a:ext cx="0" cy="953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6" name="Line 79"/>
            <p:cNvSpPr>
              <a:spLocks noChangeShapeType="1"/>
            </p:cNvSpPr>
            <p:nvPr/>
          </p:nvSpPr>
          <p:spPr bwMode="auto">
            <a:xfrm>
              <a:off x="4059" y="1071"/>
              <a:ext cx="0" cy="953"/>
            </a:xfrm>
            <a:prstGeom prst="line">
              <a:avLst/>
            </a:prstGeom>
            <a:noFill/>
            <a:ln w="9525">
              <a:solidFill>
                <a:srgbClr val="00FF0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7" name="Line 80"/>
            <p:cNvSpPr>
              <a:spLocks noChangeShapeType="1"/>
            </p:cNvSpPr>
            <p:nvPr/>
          </p:nvSpPr>
          <p:spPr bwMode="auto">
            <a:xfrm>
              <a:off x="3833" y="1933"/>
              <a:ext cx="453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8" name="Line 81"/>
            <p:cNvSpPr>
              <a:spLocks noChangeShapeType="1"/>
            </p:cNvSpPr>
            <p:nvPr/>
          </p:nvSpPr>
          <p:spPr bwMode="auto">
            <a:xfrm flipH="1">
              <a:off x="4059" y="1933"/>
              <a:ext cx="227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9" name="Line 82"/>
            <p:cNvSpPr>
              <a:spLocks noChangeShapeType="1"/>
            </p:cNvSpPr>
            <p:nvPr/>
          </p:nvSpPr>
          <p:spPr bwMode="auto">
            <a:xfrm>
              <a:off x="3833" y="1933"/>
              <a:ext cx="181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10" name="Text Box 83"/>
            <p:cNvSpPr txBox="1">
              <a:spLocks noChangeArrowheads="1"/>
            </p:cNvSpPr>
            <p:nvPr/>
          </p:nvSpPr>
          <p:spPr bwMode="auto">
            <a:xfrm>
              <a:off x="4286" y="1842"/>
              <a:ext cx="564" cy="173"/>
            </a:xfrm>
            <a:prstGeom prst="rect">
              <a:avLst/>
            </a:prstGeom>
            <a:solidFill>
              <a:srgbClr val="00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FF00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200" baseline="0">
                  <a:solidFill>
                    <a:schemeClr val="tx1"/>
                  </a:solidFill>
                </a:rPr>
                <a:t>Total Jitter</a:t>
              </a:r>
              <a:endParaRPr lang="en-GB" sz="1200" baseline="0">
                <a:solidFill>
                  <a:schemeClr val="tx1"/>
                </a:solidFill>
              </a:endParaRPr>
            </a:p>
          </p:txBody>
        </p:sp>
      </p:grpSp>
      <p:sp>
        <p:nvSpPr>
          <p:cNvPr id="12" name="Rectangle 2"/>
          <p:cNvSpPr>
            <a:spLocks noChangeArrowheads="1"/>
          </p:cNvSpPr>
          <p:nvPr/>
        </p:nvSpPr>
        <p:spPr bwMode="auto">
          <a:xfrm>
            <a:off x="143488" y="843250"/>
            <a:ext cx="5148612" cy="425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/>
        </p:spPr>
        <p:txBody>
          <a:bodyPr anchor="ctr" anchorCtr="1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800" baseline="0" dirty="0" smtClean="0">
                <a:solidFill>
                  <a:schemeClr val="tx1"/>
                </a:solidFill>
              </a:rPr>
              <a:t>1 </a:t>
            </a:r>
            <a:r>
              <a:rPr lang="en-US" sz="1800" baseline="0" dirty="0">
                <a:solidFill>
                  <a:schemeClr val="tx1"/>
                </a:solidFill>
              </a:rPr>
              <a:t>m </a:t>
            </a:r>
            <a:r>
              <a:rPr lang="en-US" sz="1800" baseline="0" dirty="0" smtClean="0">
                <a:solidFill>
                  <a:schemeClr val="tx1"/>
                </a:solidFill>
              </a:rPr>
              <a:t>and 1.5 m long </a:t>
            </a:r>
            <a:r>
              <a:rPr lang="en-US" sz="1800" baseline="0" dirty="0">
                <a:solidFill>
                  <a:schemeClr val="tx1"/>
                </a:solidFill>
              </a:rPr>
              <a:t>aluminum </a:t>
            </a:r>
            <a:r>
              <a:rPr lang="en-US" sz="1800" baseline="0" dirty="0" smtClean="0">
                <a:solidFill>
                  <a:schemeClr val="tx1"/>
                </a:solidFill>
              </a:rPr>
              <a:t>strip prototypes</a:t>
            </a:r>
            <a:endParaRPr lang="en-US" sz="1800" baseline="0" dirty="0">
              <a:solidFill>
                <a:schemeClr val="tx1"/>
              </a:solidFill>
            </a:endParaRPr>
          </a:p>
        </p:txBody>
      </p:sp>
      <p:grpSp>
        <p:nvGrpSpPr>
          <p:cNvPr id="13" name="Group 90"/>
          <p:cNvGrpSpPr>
            <a:grpSpLocks/>
          </p:cNvGrpSpPr>
          <p:nvPr/>
        </p:nvGrpSpPr>
        <p:grpSpPr bwMode="auto">
          <a:xfrm>
            <a:off x="162513" y="1777843"/>
            <a:ext cx="5508625" cy="1241425"/>
            <a:chOff x="0" y="1389"/>
            <a:chExt cx="3470" cy="782"/>
          </a:xfrm>
        </p:grpSpPr>
        <p:pic>
          <p:nvPicPr>
            <p:cNvPr id="14" name="Picture 91" descr="straightCoverlessXsec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1389"/>
              <a:ext cx="3470" cy="782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15" name="Text Box 92"/>
            <p:cNvSpPr txBox="1">
              <a:spLocks noChangeArrowheads="1"/>
            </p:cNvSpPr>
            <p:nvPr/>
          </p:nvSpPr>
          <p:spPr bwMode="auto">
            <a:xfrm>
              <a:off x="0" y="1389"/>
              <a:ext cx="985" cy="192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pPr algn="l" hangingPunct="1">
                <a:lnSpc>
                  <a:spcPct val="100000"/>
                </a:lnSpc>
                <a:buClrTx/>
                <a:buSzTx/>
                <a:buFontTx/>
                <a:buNone/>
              </a:pPr>
              <a:r>
                <a:rPr lang="it-IT" sz="1400" baseline="0">
                  <a:solidFill>
                    <a:schemeClr val="tx1"/>
                  </a:solidFill>
                </a:rPr>
                <a:t>straight coverless</a:t>
              </a:r>
              <a:endParaRPr lang="en-GB" sz="1400" baseline="0">
                <a:solidFill>
                  <a:schemeClr val="tx1"/>
                </a:solidFill>
              </a:endParaRPr>
            </a:p>
          </p:txBody>
        </p:sp>
      </p:grpSp>
      <p:sp>
        <p:nvSpPr>
          <p:cNvPr id="16" name="Rectangle 40"/>
          <p:cNvSpPr>
            <a:spLocks noChangeArrowheads="1"/>
          </p:cNvSpPr>
          <p:nvPr/>
        </p:nvSpPr>
        <p:spPr bwMode="auto">
          <a:xfrm>
            <a:off x="143488" y="3232617"/>
            <a:ext cx="5940425" cy="503238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/>
        </p:spPr>
        <p:txBody>
          <a:bodyPr/>
          <a:lstStyle/>
          <a:p>
            <a:pPr algn="just" hangingPunct="1">
              <a:lnSpc>
                <a:spcPct val="80000"/>
              </a:lnSpc>
              <a:spcBef>
                <a:spcPct val="20000"/>
              </a:spcBef>
              <a:buClrTx/>
              <a:buSzTx/>
              <a:buFontTx/>
              <a:buNone/>
            </a:pPr>
            <a:r>
              <a:rPr lang="en-US" sz="1600" baseline="0" dirty="0">
                <a:solidFill>
                  <a:schemeClr val="tx1"/>
                </a:solidFill>
              </a:rPr>
              <a:t>Technology based on laminated aluminum on </a:t>
            </a:r>
            <a:r>
              <a:rPr lang="en-US" sz="1600" baseline="0" dirty="0" err="1">
                <a:solidFill>
                  <a:schemeClr val="tx1"/>
                </a:solidFill>
              </a:rPr>
              <a:t>kapton</a:t>
            </a:r>
            <a:r>
              <a:rPr lang="en-US" sz="1600" baseline="0" dirty="0">
                <a:solidFill>
                  <a:schemeClr val="tx1"/>
                </a:solidFill>
              </a:rPr>
              <a:t>, reliable for bonding, produced @ CERN according to our design</a:t>
            </a:r>
          </a:p>
        </p:txBody>
      </p:sp>
      <p:pic>
        <p:nvPicPr>
          <p:cNvPr id="17" name="Picture 93" descr="cabledetail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877" y="823755"/>
            <a:ext cx="3048000" cy="12588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 Box 96"/>
          <p:cNvSpPr txBox="1">
            <a:spLocks noChangeArrowheads="1"/>
          </p:cNvSpPr>
          <p:nvPr/>
        </p:nvSpPr>
        <p:spPr bwMode="auto">
          <a:xfrm>
            <a:off x="6644790" y="1254144"/>
            <a:ext cx="1730375" cy="290513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 algn="ctr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it-IT" sz="1400" baseline="0" dirty="0"/>
              <a:t>18 differential pairs </a:t>
            </a:r>
            <a:endParaRPr lang="en-GB" sz="1400" baseline="0" dirty="0"/>
          </a:p>
        </p:txBody>
      </p:sp>
      <p:grpSp>
        <p:nvGrpSpPr>
          <p:cNvPr id="11" name="Group 10"/>
          <p:cNvGrpSpPr/>
          <p:nvPr/>
        </p:nvGrpSpPr>
        <p:grpSpPr>
          <a:xfrm>
            <a:off x="4364470" y="3786577"/>
            <a:ext cx="4790643" cy="3048180"/>
            <a:chOff x="4352703" y="3786577"/>
            <a:chExt cx="4790643" cy="3048180"/>
          </a:xfrm>
        </p:grpSpPr>
        <p:grpSp>
          <p:nvGrpSpPr>
            <p:cNvPr id="2" name="Group 1"/>
            <p:cNvGrpSpPr/>
            <p:nvPr/>
          </p:nvGrpSpPr>
          <p:grpSpPr>
            <a:xfrm>
              <a:off x="4352703" y="4077090"/>
              <a:ext cx="4790643" cy="2757667"/>
              <a:chOff x="4352703" y="4077090"/>
              <a:chExt cx="4790643" cy="2757667"/>
            </a:xfrm>
          </p:grpSpPr>
          <p:pic>
            <p:nvPicPr>
              <p:cNvPr id="19" name="Picture 18"/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352703" y="4077090"/>
                <a:ext cx="4584174" cy="2757667"/>
              </a:xfrm>
              <a:prstGeom prst="rect">
                <a:avLst/>
              </a:prstGeom>
            </p:spPr>
          </p:pic>
          <p:sp>
            <p:nvSpPr>
              <p:cNvPr id="20" name="Text Box 96"/>
              <p:cNvSpPr txBox="1">
                <a:spLocks noChangeArrowheads="1"/>
              </p:cNvSpPr>
              <p:nvPr/>
            </p:nvSpPr>
            <p:spPr bwMode="auto">
              <a:xfrm>
                <a:off x="8859294" y="4869200"/>
                <a:ext cx="284052" cy="29270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1400" baseline="0" dirty="0"/>
                  <a:t>u</a:t>
                </a:r>
                <a:endParaRPr lang="en-GB" sz="1400" baseline="0" dirty="0"/>
              </a:p>
            </p:txBody>
          </p:sp>
          <p:sp>
            <p:nvSpPr>
              <p:cNvPr id="21" name="Text Box 96"/>
              <p:cNvSpPr txBox="1">
                <a:spLocks noChangeArrowheads="1"/>
              </p:cNvSpPr>
              <p:nvPr/>
            </p:nvSpPr>
            <p:spPr bwMode="auto">
              <a:xfrm>
                <a:off x="8864102" y="4365130"/>
                <a:ext cx="274435" cy="292709"/>
              </a:xfrm>
              <a:prstGeom prst="rect">
                <a:avLst/>
              </a:prstGeom>
              <a:solidFill>
                <a:srgbClr val="FFFF00"/>
              </a:solidFill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9525" algn="ctr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it-IT" sz="1400" baseline="0" dirty="0"/>
                  <a:t>c</a:t>
                </a:r>
                <a:endParaRPr lang="en-GB" sz="1400" baseline="0" dirty="0"/>
              </a:p>
            </p:txBody>
          </p:sp>
        </p:grpSp>
        <p:sp>
          <p:nvSpPr>
            <p:cNvPr id="22" name="Text Box 96"/>
            <p:cNvSpPr txBox="1">
              <a:spLocks noChangeArrowheads="1"/>
            </p:cNvSpPr>
            <p:nvPr/>
          </p:nvSpPr>
          <p:spPr bwMode="auto">
            <a:xfrm>
              <a:off x="6617973" y="3786577"/>
              <a:ext cx="1238930" cy="2927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SLVS signals</a:t>
              </a:r>
              <a:endParaRPr lang="en-GB" sz="1400" baseline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80963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Hybrid and cable</a:t>
            </a:r>
            <a:endParaRPr lang="en-US" altLang="it-IT" sz="2800" baseline="0" dirty="0"/>
          </a:p>
        </p:txBody>
      </p:sp>
      <p:grpSp>
        <p:nvGrpSpPr>
          <p:cNvPr id="22" name="Group 21"/>
          <p:cNvGrpSpPr/>
          <p:nvPr/>
        </p:nvGrpSpPr>
        <p:grpSpPr>
          <a:xfrm>
            <a:off x="323410" y="639225"/>
            <a:ext cx="8593193" cy="2693783"/>
            <a:chOff x="323410" y="639225"/>
            <a:chExt cx="8593193" cy="2693783"/>
          </a:xfrm>
        </p:grpSpPr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23410" y="639225"/>
              <a:ext cx="3552493" cy="2664370"/>
            </a:xfrm>
            <a:prstGeom prst="rect">
              <a:avLst/>
            </a:prstGeom>
          </p:spPr>
        </p:pic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364110" y="668638"/>
              <a:ext cx="3552493" cy="2664370"/>
            </a:xfrm>
            <a:prstGeom prst="rect">
              <a:avLst/>
            </a:prstGeom>
          </p:spPr>
        </p:pic>
        <p:sp>
          <p:nvSpPr>
            <p:cNvPr id="8" name="Text Box 96"/>
            <p:cNvSpPr txBox="1">
              <a:spLocks noChangeArrowheads="1"/>
            </p:cNvSpPr>
            <p:nvPr/>
          </p:nvSpPr>
          <p:spPr bwMode="auto">
            <a:xfrm>
              <a:off x="2627730" y="639225"/>
              <a:ext cx="671980" cy="2927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hybrid</a:t>
              </a:r>
              <a:endParaRPr lang="en-GB" sz="1400" baseline="0" dirty="0"/>
            </a:p>
          </p:txBody>
        </p:sp>
        <p:sp>
          <p:nvSpPr>
            <p:cNvPr id="9" name="Text Box 96"/>
            <p:cNvSpPr txBox="1">
              <a:spLocks noChangeArrowheads="1"/>
            </p:cNvSpPr>
            <p:nvPr/>
          </p:nvSpPr>
          <p:spPr bwMode="auto">
            <a:xfrm>
              <a:off x="755470" y="1825056"/>
              <a:ext cx="1497526" cy="2927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1.5 m long cable</a:t>
              </a:r>
              <a:endParaRPr lang="en-GB" sz="1400" baseline="0" dirty="0"/>
            </a:p>
          </p:txBody>
        </p:sp>
        <p:sp>
          <p:nvSpPr>
            <p:cNvPr id="7" name="Oval 6"/>
            <p:cNvSpPr/>
            <p:nvPr/>
          </p:nvSpPr>
          <p:spPr bwMode="auto">
            <a:xfrm>
              <a:off x="2411700" y="931934"/>
              <a:ext cx="552020" cy="552796"/>
            </a:xfrm>
            <a:prstGeom prst="ellipse">
              <a:avLst/>
            </a:prstGeom>
            <a:noFill/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cxnSp>
          <p:nvCxnSpPr>
            <p:cNvPr id="11" name="Straight Arrow Connector 10"/>
            <p:cNvCxnSpPr/>
            <p:nvPr/>
          </p:nvCxnSpPr>
          <p:spPr bwMode="auto">
            <a:xfrm>
              <a:off x="2874615" y="1052670"/>
              <a:ext cx="2489495" cy="1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13" name="Straight Arrow Connector 12"/>
            <p:cNvCxnSpPr/>
            <p:nvPr/>
          </p:nvCxnSpPr>
          <p:spPr bwMode="auto">
            <a:xfrm>
              <a:off x="3299710" y="2780910"/>
              <a:ext cx="912240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66"/>
              </a:solidFill>
              <a:prstDash val="solid"/>
              <a:round/>
              <a:headEnd type="none" w="med" len="med"/>
              <a:tailEnd type="arrow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sp>
          <p:nvSpPr>
            <p:cNvPr id="15" name="Text Box 96"/>
            <p:cNvSpPr txBox="1">
              <a:spLocks noChangeArrowheads="1"/>
            </p:cNvSpPr>
            <p:nvPr/>
          </p:nvSpPr>
          <p:spPr bwMode="auto">
            <a:xfrm>
              <a:off x="3875903" y="2866119"/>
              <a:ext cx="1399102" cy="292709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To oscilloscope</a:t>
              </a:r>
              <a:endParaRPr lang="en-GB" sz="1400" baseline="0" dirty="0"/>
            </a:p>
          </p:txBody>
        </p:sp>
        <p:sp>
          <p:nvSpPr>
            <p:cNvPr id="17" name="Text Box 96"/>
            <p:cNvSpPr txBox="1">
              <a:spLocks noChangeArrowheads="1"/>
            </p:cNvSpPr>
            <p:nvPr/>
          </p:nvSpPr>
          <p:spPr bwMode="auto">
            <a:xfrm>
              <a:off x="3849394" y="1532347"/>
              <a:ext cx="1426993" cy="493084"/>
            </a:xfrm>
            <a:prstGeom prst="rect">
              <a:avLst/>
            </a:prstGeom>
            <a:noFill/>
            <a:ln>
              <a:noFill/>
            </a:ln>
            <a:effectLst/>
            <a:extLst/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PRBS from</a:t>
              </a:r>
            </a:p>
            <a:p>
              <a:r>
                <a:rPr lang="it-IT" sz="1400" baseline="0" dirty="0"/>
                <a:t>p</a:t>
              </a:r>
              <a:r>
                <a:rPr lang="it-IT" sz="1400" baseline="0" dirty="0" smtClean="0"/>
                <a:t>ulse generator</a:t>
              </a:r>
              <a:endParaRPr lang="en-GB" sz="1400" baseline="0" dirty="0"/>
            </a:p>
          </p:txBody>
        </p:sp>
        <p:cxnSp>
          <p:nvCxnSpPr>
            <p:cNvPr id="21" name="Straight Arrow Connector 20"/>
            <p:cNvCxnSpPr/>
            <p:nvPr/>
          </p:nvCxnSpPr>
          <p:spPr bwMode="auto">
            <a:xfrm>
              <a:off x="3038711" y="1700760"/>
              <a:ext cx="1080651" cy="0"/>
            </a:xfrm>
            <a:prstGeom prst="straightConnector1">
              <a:avLst/>
            </a:prstGeom>
            <a:solidFill>
              <a:schemeClr val="accent1"/>
            </a:solidFill>
            <a:ln w="38100" cap="flat" cmpd="sng" algn="ctr">
              <a:solidFill>
                <a:srgbClr val="FFFF66"/>
              </a:solidFill>
              <a:prstDash val="solid"/>
              <a:round/>
              <a:headEnd type="arrow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grpSp>
        <p:nvGrpSpPr>
          <p:cNvPr id="4" name="Group 3"/>
          <p:cNvGrpSpPr/>
          <p:nvPr/>
        </p:nvGrpSpPr>
        <p:grpSpPr>
          <a:xfrm>
            <a:off x="2274356" y="3478800"/>
            <a:ext cx="4688516" cy="3312460"/>
            <a:chOff x="4228088" y="3501010"/>
            <a:chExt cx="4688516" cy="3312460"/>
          </a:xfrm>
        </p:grpSpPr>
        <p:pic>
          <p:nvPicPr>
            <p:cNvPr id="1029" name="Picture 5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228088" y="3501010"/>
              <a:ext cx="4688516" cy="331246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6" name="Text Box 96"/>
            <p:cNvSpPr txBox="1">
              <a:spLocks noChangeArrowheads="1"/>
            </p:cNvSpPr>
            <p:nvPr/>
          </p:nvSpPr>
          <p:spPr bwMode="auto">
            <a:xfrm>
              <a:off x="6300240" y="3557421"/>
              <a:ext cx="1238930" cy="292709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it-IT" sz="1400" baseline="0" dirty="0" smtClean="0"/>
                <a:t>SLVS signals</a:t>
              </a:r>
              <a:endParaRPr lang="en-GB" sz="1400" baseline="0" dirty="0"/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3075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076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3078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079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0000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aseline="0">
                  <a:solidFill>
                    <a:schemeClr val="bg1"/>
                  </a:solidFill>
                </a:rPr>
                <a:t>Overview</a:t>
              </a:r>
            </a:p>
          </p:txBody>
        </p:sp>
        <p:pic>
          <p:nvPicPr>
            <p:cNvPr id="3080" name="Picture 6" descr="pand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077" name="Rectangle 8"/>
          <p:cNvSpPr>
            <a:spLocks noChangeArrowheads="1"/>
          </p:cNvSpPr>
          <p:nvPr/>
        </p:nvSpPr>
        <p:spPr bwMode="auto">
          <a:xfrm>
            <a:off x="691356" y="2568574"/>
            <a:ext cx="8057225" cy="30927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endParaRPr lang="en-US" sz="2400" baseline="0" dirty="0">
              <a:solidFill>
                <a:schemeClr val="accent2"/>
              </a:solidFill>
            </a:endParaRP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400" baseline="0" dirty="0" smtClean="0">
                <a:solidFill>
                  <a:srgbClr val="0000FF"/>
                </a:solidFill>
              </a:rPr>
              <a:t>Introduction</a:t>
            </a: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400" baseline="0" dirty="0" smtClean="0">
                <a:solidFill>
                  <a:srgbClr val="0000FF"/>
                </a:solidFill>
              </a:rPr>
              <a:t>Pixel and </a:t>
            </a:r>
            <a:r>
              <a:rPr lang="en-US" sz="2400" baseline="0" dirty="0">
                <a:solidFill>
                  <a:srgbClr val="0000FF"/>
                </a:solidFill>
              </a:rPr>
              <a:t>s</a:t>
            </a:r>
            <a:r>
              <a:rPr lang="en-US" sz="2400" baseline="0" dirty="0" smtClean="0">
                <a:solidFill>
                  <a:srgbClr val="0000FF"/>
                </a:solidFill>
              </a:rPr>
              <a:t>trip </a:t>
            </a:r>
            <a:r>
              <a:rPr lang="en-US" sz="2400" baseline="0" dirty="0">
                <a:solidFill>
                  <a:srgbClr val="0000FF"/>
                </a:solidFill>
              </a:rPr>
              <a:t>m</a:t>
            </a:r>
            <a:r>
              <a:rPr lang="en-US" sz="2400" baseline="0" dirty="0" smtClean="0">
                <a:solidFill>
                  <a:srgbClr val="0000FF"/>
                </a:solidFill>
              </a:rPr>
              <a:t>odules</a:t>
            </a:r>
            <a:endParaRPr lang="en-US" sz="2400" baseline="0" dirty="0">
              <a:solidFill>
                <a:srgbClr val="0000FF"/>
              </a:solidFill>
            </a:endParaRPr>
          </a:p>
          <a:p>
            <a:pPr marL="342900" indent="-342900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  <a:defRPr/>
            </a:pPr>
            <a:r>
              <a:rPr lang="en-US" sz="2400" baseline="0" dirty="0" smtClean="0">
                <a:solidFill>
                  <a:srgbClr val="0000FF"/>
                </a:solidFill>
              </a:rPr>
              <a:t>Readout architecture</a:t>
            </a:r>
            <a:endParaRPr lang="en-US" sz="2400" baseline="0" dirty="0">
              <a:solidFill>
                <a:srgbClr val="0000FF"/>
              </a:solidFill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•"/>
              <a:defRPr/>
            </a:pPr>
            <a:r>
              <a:rPr lang="en-US" sz="2400" baseline="0" dirty="0">
                <a:solidFill>
                  <a:srgbClr val="0000FF"/>
                </a:solidFill>
              </a:rPr>
              <a:t> </a:t>
            </a:r>
            <a:r>
              <a:rPr lang="en-US" sz="2400" baseline="0" dirty="0" smtClean="0">
                <a:solidFill>
                  <a:srgbClr val="0000FF"/>
                </a:solidFill>
              </a:rPr>
              <a:t>Service integration</a:t>
            </a: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•"/>
              <a:defRPr/>
            </a:pPr>
            <a:r>
              <a:rPr lang="en-US" sz="2400" baseline="0" dirty="0" smtClean="0">
                <a:solidFill>
                  <a:srgbClr val="0000FF"/>
                </a:solidFill>
              </a:rPr>
              <a:t> Detector prototypes</a:t>
            </a:r>
            <a:endParaRPr lang="en-US" sz="2400" baseline="0" dirty="0">
              <a:solidFill>
                <a:srgbClr val="0000FF"/>
              </a:solidFill>
            </a:endParaRPr>
          </a:p>
          <a:p>
            <a:pPr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Char char="•"/>
              <a:defRPr/>
            </a:pPr>
            <a:r>
              <a:rPr lang="en-US" sz="2400" baseline="0" dirty="0">
                <a:solidFill>
                  <a:srgbClr val="0000FF"/>
                </a:solidFill>
              </a:rPr>
              <a:t> Conclusions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20638" y="47626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Strip detector architecture</a:t>
            </a:r>
            <a:endParaRPr lang="en-US" altLang="it-IT" sz="2800" baseline="0" dirty="0"/>
          </a:p>
        </p:txBody>
      </p:sp>
      <p:grpSp>
        <p:nvGrpSpPr>
          <p:cNvPr id="102" name="Group 101"/>
          <p:cNvGrpSpPr/>
          <p:nvPr/>
        </p:nvGrpSpPr>
        <p:grpSpPr>
          <a:xfrm>
            <a:off x="95974" y="564469"/>
            <a:ext cx="8954038" cy="6181673"/>
            <a:chOff x="95974" y="564469"/>
            <a:chExt cx="8954038" cy="6181673"/>
          </a:xfrm>
        </p:grpSpPr>
        <p:sp>
          <p:nvSpPr>
            <p:cNvPr id="17" name="Left-Up Arrow 16"/>
            <p:cNvSpPr/>
            <p:nvPr/>
          </p:nvSpPr>
          <p:spPr bwMode="auto">
            <a:xfrm flipV="1">
              <a:off x="4790356" y="2400300"/>
              <a:ext cx="2843234" cy="956690"/>
            </a:xfrm>
            <a:prstGeom prst="leftUpArrow">
              <a:avLst/>
            </a:prstGeom>
            <a:solidFill>
              <a:srgbClr val="FFFF99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48" name="Text Box 96"/>
            <p:cNvSpPr txBox="1">
              <a:spLocks noChangeArrowheads="1"/>
            </p:cNvSpPr>
            <p:nvPr/>
          </p:nvSpPr>
          <p:spPr bwMode="auto">
            <a:xfrm>
              <a:off x="5078409" y="1403145"/>
              <a:ext cx="1008140" cy="523220"/>
            </a:xfrm>
            <a:prstGeom prst="rect">
              <a:avLst/>
            </a:prstGeom>
            <a:solidFill>
              <a:srgbClr val="DCBCBC"/>
            </a:solidFill>
            <a:ln>
              <a:solidFill>
                <a:schemeClr val="tx1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Power lines</a:t>
              </a:r>
              <a:endParaRPr lang="en-GB" altLang="it-IT" sz="1400" b="1" baseline="0" dirty="0"/>
            </a:p>
          </p:txBody>
        </p:sp>
        <p:grpSp>
          <p:nvGrpSpPr>
            <p:cNvPr id="26650" name="Group 26649"/>
            <p:cNvGrpSpPr/>
            <p:nvPr/>
          </p:nvGrpSpPr>
          <p:grpSpPr>
            <a:xfrm>
              <a:off x="4929132" y="564469"/>
              <a:ext cx="4120880" cy="2687355"/>
              <a:chOff x="4929132" y="564469"/>
              <a:chExt cx="4120880" cy="2687355"/>
            </a:xfrm>
          </p:grpSpPr>
          <p:grpSp>
            <p:nvGrpSpPr>
              <p:cNvPr id="49" name="Group 48"/>
              <p:cNvGrpSpPr/>
              <p:nvPr/>
            </p:nvGrpSpPr>
            <p:grpSpPr>
              <a:xfrm>
                <a:off x="6588044" y="1942345"/>
                <a:ext cx="1872496" cy="494921"/>
                <a:chOff x="6598623" y="1730200"/>
                <a:chExt cx="1213828" cy="828115"/>
              </a:xfrm>
            </p:grpSpPr>
            <p:sp>
              <p:nvSpPr>
                <p:cNvPr id="25" name="Rounded Rectangle 24"/>
                <p:cNvSpPr/>
                <p:nvPr/>
              </p:nvSpPr>
              <p:spPr bwMode="auto">
                <a:xfrm>
                  <a:off x="6598623" y="1730200"/>
                  <a:ext cx="1213828" cy="828115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6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55790" y="1916790"/>
                  <a:ext cx="1094176" cy="523220"/>
                </a:xfrm>
                <a:prstGeom prst="rect">
                  <a:avLst/>
                </a:prstGeom>
                <a:solidFill>
                  <a:srgbClr val="CC66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DC-DC converter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50" name="Bent Arrow 49"/>
              <p:cNvSpPr/>
              <p:nvPr/>
            </p:nvSpPr>
            <p:spPr bwMode="auto">
              <a:xfrm rot="16200000" flipH="1">
                <a:off x="5707079" y="1148925"/>
                <a:ext cx="1289232" cy="520647"/>
              </a:xfrm>
              <a:prstGeom prst="bentArrow">
                <a:avLst/>
              </a:prstGeom>
              <a:solidFill>
                <a:srgbClr val="DCBCBC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grpSp>
            <p:nvGrpSpPr>
              <p:cNvPr id="51" name="Group 50"/>
              <p:cNvGrpSpPr/>
              <p:nvPr/>
            </p:nvGrpSpPr>
            <p:grpSpPr>
              <a:xfrm>
                <a:off x="6598622" y="564469"/>
                <a:ext cx="2437997" cy="502331"/>
                <a:chOff x="6598623" y="677048"/>
                <a:chExt cx="1645888" cy="426132"/>
              </a:xfrm>
            </p:grpSpPr>
            <p:sp>
              <p:nvSpPr>
                <p:cNvPr id="47" name="Rounded Rectangle 46"/>
                <p:cNvSpPr/>
                <p:nvPr/>
              </p:nvSpPr>
              <p:spPr bwMode="auto">
                <a:xfrm>
                  <a:off x="6598623" y="677048"/>
                  <a:ext cx="1645888" cy="426132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52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75652" y="750948"/>
                  <a:ext cx="1496848" cy="261090"/>
                </a:xfrm>
                <a:prstGeom prst="rect">
                  <a:avLst/>
                </a:prstGeom>
                <a:solidFill>
                  <a:srgbClr val="FFCC66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HV Power supply</a:t>
                  </a:r>
                  <a:endParaRPr lang="en-GB" altLang="it-IT" sz="1400" b="1" baseline="0" dirty="0"/>
                </a:p>
              </p:txBody>
            </p:sp>
          </p:grpSp>
          <p:grpSp>
            <p:nvGrpSpPr>
              <p:cNvPr id="58" name="Group 57"/>
              <p:cNvGrpSpPr/>
              <p:nvPr/>
            </p:nvGrpSpPr>
            <p:grpSpPr>
              <a:xfrm>
                <a:off x="6612015" y="1142751"/>
                <a:ext cx="2437997" cy="522004"/>
                <a:chOff x="6598623" y="677048"/>
                <a:chExt cx="1645888" cy="426132"/>
              </a:xfrm>
            </p:grpSpPr>
            <p:sp>
              <p:nvSpPr>
                <p:cNvPr id="59" name="Rounded Rectangle 58"/>
                <p:cNvSpPr/>
                <p:nvPr/>
              </p:nvSpPr>
              <p:spPr bwMode="auto">
                <a:xfrm>
                  <a:off x="6598623" y="677048"/>
                  <a:ext cx="1645888" cy="426132"/>
                </a:xfrm>
                <a:prstGeom prst="roundRect">
                  <a:avLst/>
                </a:prstGeom>
                <a:solidFill>
                  <a:schemeClr val="bg1"/>
                </a:solidFill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60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6675652" y="750948"/>
                  <a:ext cx="1496848" cy="261090"/>
                </a:xfrm>
                <a:prstGeom prst="rect">
                  <a:avLst/>
                </a:prstGeom>
                <a:solidFill>
                  <a:srgbClr val="FF99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/>
                    <a:t>L</a:t>
                  </a:r>
                  <a:r>
                    <a:rPr lang="it-IT" altLang="it-IT" sz="1400" b="1" baseline="0" dirty="0" smtClean="0"/>
                    <a:t>V Power supply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62" name="Text Box 96"/>
              <p:cNvSpPr txBox="1">
                <a:spLocks noChangeArrowheads="1"/>
              </p:cNvSpPr>
              <p:nvPr/>
            </p:nvSpPr>
            <p:spPr bwMode="auto">
              <a:xfrm>
                <a:off x="4929132" y="2944047"/>
                <a:ext cx="1275542" cy="307777"/>
              </a:xfrm>
              <a:prstGeom prst="rect">
                <a:avLst/>
              </a:prstGeom>
              <a:solidFill>
                <a:srgbClr val="FFFF99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 e-links</a:t>
                </a:r>
                <a:endParaRPr lang="en-GB" altLang="it-IT" sz="1400" b="1" baseline="0" dirty="0"/>
              </a:p>
            </p:txBody>
          </p:sp>
        </p:grpSp>
        <p:grpSp>
          <p:nvGrpSpPr>
            <p:cNvPr id="26667" name="Group 26666"/>
            <p:cNvGrpSpPr/>
            <p:nvPr/>
          </p:nvGrpSpPr>
          <p:grpSpPr>
            <a:xfrm>
              <a:off x="95974" y="4471156"/>
              <a:ext cx="1224515" cy="1074244"/>
              <a:chOff x="36533" y="5246768"/>
              <a:chExt cx="2013954" cy="486552"/>
            </a:xfrm>
          </p:grpSpPr>
          <p:sp>
            <p:nvSpPr>
              <p:cNvPr id="26652" name="Rounded Rectangle 26651"/>
              <p:cNvSpPr/>
              <p:nvPr/>
            </p:nvSpPr>
            <p:spPr bwMode="auto">
              <a:xfrm>
                <a:off x="36533" y="5246768"/>
                <a:ext cx="2013954" cy="48655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07" name="Text Box 96"/>
              <p:cNvSpPr txBox="1">
                <a:spLocks noChangeArrowheads="1"/>
              </p:cNvSpPr>
              <p:nvPr/>
            </p:nvSpPr>
            <p:spPr bwMode="auto">
              <a:xfrm>
                <a:off x="98900" y="5400655"/>
                <a:ext cx="1889217" cy="236979"/>
              </a:xfrm>
              <a:prstGeom prst="rect">
                <a:avLst/>
              </a:prstGeom>
              <a:solidFill>
                <a:srgbClr val="009999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Computer node</a:t>
                </a:r>
                <a:endParaRPr lang="en-GB" altLang="it-IT" sz="1400" b="1" baseline="0" dirty="0"/>
              </a:p>
            </p:txBody>
          </p:sp>
        </p:grpSp>
        <p:sp>
          <p:nvSpPr>
            <p:cNvPr id="61" name="Rounded Rectangle 60"/>
            <p:cNvSpPr/>
            <p:nvPr/>
          </p:nvSpPr>
          <p:spPr bwMode="auto">
            <a:xfrm>
              <a:off x="6588044" y="3341809"/>
              <a:ext cx="1584456" cy="1023321"/>
            </a:xfrm>
            <a:prstGeom prst="roundRect">
              <a:avLst/>
            </a:prstGeom>
            <a:solidFill>
              <a:schemeClr val="bg1"/>
            </a:solidFill>
            <a:ln w="952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6627" name="Rounded Rectangle 26626"/>
            <p:cNvSpPr/>
            <p:nvPr/>
          </p:nvSpPr>
          <p:spPr bwMode="auto">
            <a:xfrm>
              <a:off x="6799841" y="3495698"/>
              <a:ext cx="1208228" cy="653402"/>
            </a:xfrm>
            <a:prstGeom prst="roundRect">
              <a:avLst>
                <a:gd name="adj" fmla="val 0"/>
              </a:avLst>
            </a:prstGeom>
            <a:solidFill>
              <a:srgbClr val="66CCFF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75" name="Text Box 96"/>
            <p:cNvSpPr txBox="1">
              <a:spLocks noChangeArrowheads="1"/>
            </p:cNvSpPr>
            <p:nvPr/>
          </p:nvSpPr>
          <p:spPr bwMode="auto">
            <a:xfrm>
              <a:off x="7053569" y="3713153"/>
              <a:ext cx="700771" cy="307777"/>
            </a:xfrm>
            <a:prstGeom prst="rect">
              <a:avLst/>
            </a:prstGeom>
            <a:solidFill>
              <a:srgbClr val="66CCFF"/>
            </a:solidFill>
            <a:ln>
              <a:noFill/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GBT</a:t>
              </a:r>
              <a:endParaRPr lang="en-GB" altLang="it-IT" sz="1400" b="1" baseline="0" dirty="0"/>
            </a:p>
          </p:txBody>
        </p:sp>
        <p:sp>
          <p:nvSpPr>
            <p:cNvPr id="120" name="Text Box 96"/>
            <p:cNvSpPr txBox="1">
              <a:spLocks noChangeArrowheads="1"/>
            </p:cNvSpPr>
            <p:nvPr/>
          </p:nvSpPr>
          <p:spPr bwMode="auto">
            <a:xfrm>
              <a:off x="6091371" y="5252453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fibres</a:t>
              </a:r>
              <a:endParaRPr lang="en-GB" altLang="it-IT" sz="1400" b="1" baseline="0" dirty="0"/>
            </a:p>
          </p:txBody>
        </p:sp>
        <p:grpSp>
          <p:nvGrpSpPr>
            <p:cNvPr id="13" name="Group 12"/>
            <p:cNvGrpSpPr/>
            <p:nvPr/>
          </p:nvGrpSpPr>
          <p:grpSpPr>
            <a:xfrm>
              <a:off x="2505596" y="4406788"/>
              <a:ext cx="3280746" cy="1198802"/>
              <a:chOff x="2286157" y="5252453"/>
              <a:chExt cx="3280746" cy="1198802"/>
            </a:xfrm>
          </p:grpSpPr>
          <p:sp>
            <p:nvSpPr>
              <p:cNvPr id="26653" name="Rounded Rectangle 26652"/>
              <p:cNvSpPr/>
              <p:nvPr/>
            </p:nvSpPr>
            <p:spPr bwMode="auto">
              <a:xfrm>
                <a:off x="2286157" y="5252453"/>
                <a:ext cx="3280746" cy="1198802"/>
              </a:xfrm>
              <a:prstGeom prst="roundRect">
                <a:avLst/>
              </a:prstGeom>
              <a:noFill/>
              <a:ln w="9525" cap="flat" cmpd="sng" algn="ctr">
                <a:solidFill>
                  <a:srgbClr val="FF0000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26654" name="Rectangle 26653"/>
              <p:cNvSpPr/>
              <p:nvPr/>
            </p:nvSpPr>
            <p:spPr bwMode="auto">
              <a:xfrm>
                <a:off x="2686987" y="5508378"/>
                <a:ext cx="2391422" cy="729012"/>
              </a:xfrm>
              <a:prstGeom prst="rect">
                <a:avLst/>
              </a:prstGeom>
              <a:solidFill>
                <a:srgbClr val="FFCCCC"/>
              </a:solidFill>
              <a:ln w="9525" cap="flat" cmpd="sng" algn="ctr">
                <a:solidFill>
                  <a:srgbClr val="FFCCCC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  <p:sp>
            <p:nvSpPr>
              <p:cNvPr id="121" name="Text Box 96"/>
              <p:cNvSpPr txBox="1">
                <a:spLocks noChangeArrowheads="1"/>
              </p:cNvSpPr>
              <p:nvPr/>
            </p:nvSpPr>
            <p:spPr bwMode="auto">
              <a:xfrm>
                <a:off x="2688534" y="5700055"/>
                <a:ext cx="2349664" cy="307777"/>
              </a:xfrm>
              <a:prstGeom prst="rect">
                <a:avLst/>
              </a:prstGeom>
              <a:solidFill>
                <a:srgbClr val="FFCCCC"/>
              </a:solidFill>
              <a:ln>
                <a:noFill/>
              </a:ln>
              <a:extLst/>
            </p:spPr>
            <p:txBody>
              <a:bodyPr wrap="square">
                <a:spAutoFit/>
              </a:bodyPr>
              <a:lstStyle>
                <a:lvl1pPr algn="l" eaLnBrk="0">
                  <a:spcBef>
                    <a:spcPct val="20000"/>
                  </a:spcBef>
                  <a:buChar char="•"/>
                  <a:defRPr sz="3200">
                    <a:solidFill>
                      <a:schemeClr val="tx1"/>
                    </a:solidFill>
                    <a:latin typeface="Arial" pitchFamily="34" charset="0"/>
                  </a:defRPr>
                </a:lvl1pPr>
                <a:lvl2pPr marL="742950" indent="-285750" algn="l" eaLnBrk="0">
                  <a:spcBef>
                    <a:spcPct val="20000"/>
                  </a:spcBef>
                  <a:buChar char="–"/>
                  <a:defRPr sz="2800">
                    <a:solidFill>
                      <a:schemeClr val="tx1"/>
                    </a:solidFill>
                    <a:latin typeface="Arial" pitchFamily="34" charset="0"/>
                  </a:defRPr>
                </a:lvl2pPr>
                <a:lvl3pPr marL="1143000" indent="-228600" algn="l" eaLnBrk="0">
                  <a:spcBef>
                    <a:spcPct val="20000"/>
                  </a:spcBef>
                  <a:buChar char="•"/>
                  <a:defRPr sz="2400">
                    <a:solidFill>
                      <a:schemeClr val="tx1"/>
                    </a:solidFill>
                    <a:latin typeface="Arial" pitchFamily="34" charset="0"/>
                  </a:defRPr>
                </a:lvl3pPr>
                <a:lvl4pPr marL="1600200" indent="-228600" algn="l" eaLnBrk="0">
                  <a:spcBef>
                    <a:spcPct val="20000"/>
                  </a:spcBef>
                  <a:buChar char="–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4pPr>
                <a:lvl5pPr marL="2057400" indent="-228600" algn="l" eaLnBrk="0">
                  <a:spcBef>
                    <a:spcPct val="20000"/>
                  </a:spcBef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5pPr>
                <a:lvl6pPr marL="25146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6pPr>
                <a:lvl7pPr marL="29718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7pPr>
                <a:lvl8pPr marL="34290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8pPr>
                <a:lvl9pPr marL="3886200" indent="-228600" eaLnBrk="0" fontAlgn="base" hangingPunct="0">
                  <a:spcBef>
                    <a:spcPct val="20000"/>
                  </a:spcBef>
                  <a:spcAft>
                    <a:spcPct val="0"/>
                  </a:spcAft>
                  <a:buChar char="»"/>
                  <a:defRPr sz="2000">
                    <a:solidFill>
                      <a:schemeClr val="tx1"/>
                    </a:solidFill>
                    <a:latin typeface="Arial" pitchFamily="34" charset="0"/>
                  </a:defRPr>
                </a:lvl9pPr>
              </a:lstStyle>
              <a:p>
                <a:pPr algn="ctr" eaLnBrk="1" hangingPunct="1">
                  <a:lnSpc>
                    <a:spcPct val="100000"/>
                  </a:lnSpc>
                  <a:spcBef>
                    <a:spcPct val="0"/>
                  </a:spcBef>
                  <a:buClrTx/>
                  <a:buSzTx/>
                  <a:buFontTx/>
                  <a:buNone/>
                </a:pPr>
                <a:r>
                  <a:rPr lang="it-IT" altLang="it-IT" sz="1400" b="1" baseline="0" dirty="0" smtClean="0"/>
                  <a:t>MVD Multiplexer Board</a:t>
                </a:r>
                <a:endParaRPr lang="en-GB" altLang="it-IT" sz="1400" b="1" baseline="0" dirty="0"/>
              </a:p>
            </p:txBody>
          </p:sp>
        </p:grpSp>
        <p:sp>
          <p:nvSpPr>
            <p:cNvPr id="8" name="Left Arrow 7"/>
            <p:cNvSpPr/>
            <p:nvPr/>
          </p:nvSpPr>
          <p:spPr bwMode="auto">
            <a:xfrm>
              <a:off x="4781756" y="1964626"/>
              <a:ext cx="1806288" cy="491168"/>
            </a:xfrm>
            <a:prstGeom prst="leftArrow">
              <a:avLst/>
            </a:prstGeom>
            <a:solidFill>
              <a:srgbClr val="DCBC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9" name="Down Arrow 8"/>
            <p:cNvSpPr/>
            <p:nvPr/>
          </p:nvSpPr>
          <p:spPr bwMode="auto">
            <a:xfrm>
              <a:off x="7164360" y="1664755"/>
              <a:ext cx="277091" cy="261610"/>
            </a:xfrm>
            <a:prstGeom prst="downArrow">
              <a:avLst/>
            </a:prstGeom>
            <a:solidFill>
              <a:srgbClr val="DCBCBC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endParaRPr lang="it-IT"/>
            </a:p>
          </p:txBody>
        </p:sp>
        <p:sp>
          <p:nvSpPr>
            <p:cNvPr id="10" name="Left-Up Arrow 9"/>
            <p:cNvSpPr/>
            <p:nvPr/>
          </p:nvSpPr>
          <p:spPr bwMode="auto">
            <a:xfrm>
              <a:off x="5796169" y="4365131"/>
              <a:ext cx="1837421" cy="851680"/>
            </a:xfrm>
            <a:prstGeom prst="leftUpArrow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18" name="Group 17"/>
            <p:cNvGrpSpPr/>
            <p:nvPr/>
          </p:nvGrpSpPr>
          <p:grpSpPr>
            <a:xfrm>
              <a:off x="3400079" y="5614922"/>
              <a:ext cx="1250192" cy="1131220"/>
              <a:chOff x="3226804" y="5649782"/>
              <a:chExt cx="1250192" cy="1131220"/>
            </a:xfrm>
          </p:grpSpPr>
          <p:grpSp>
            <p:nvGrpSpPr>
              <p:cNvPr id="129" name="Group 128"/>
              <p:cNvGrpSpPr/>
              <p:nvPr/>
            </p:nvGrpSpPr>
            <p:grpSpPr>
              <a:xfrm>
                <a:off x="3226804" y="6073642"/>
                <a:ext cx="1250192" cy="707360"/>
                <a:chOff x="36533" y="5246768"/>
                <a:chExt cx="2013954" cy="486552"/>
              </a:xfrm>
            </p:grpSpPr>
            <p:sp>
              <p:nvSpPr>
                <p:cNvPr id="130" name="Rounded Rectangle 129"/>
                <p:cNvSpPr/>
                <p:nvPr/>
              </p:nvSpPr>
              <p:spPr bwMode="auto">
                <a:xfrm>
                  <a:off x="36533" y="5246768"/>
                  <a:ext cx="2013954" cy="486552"/>
                </a:xfrm>
                <a:prstGeom prst="roundRect">
                  <a:avLst/>
                </a:prstGeom>
                <a:noFill/>
                <a:ln w="9525" cap="flat" cmpd="sng" algn="ctr">
                  <a:solidFill>
                    <a:srgbClr val="FF0000"/>
                  </a:solidFill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31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317006" y="5400654"/>
                  <a:ext cx="1453007" cy="211702"/>
                </a:xfrm>
                <a:prstGeom prst="rect">
                  <a:avLst/>
                </a:prstGeom>
                <a:solidFill>
                  <a:srgbClr val="CCCC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SODA</a:t>
                  </a:r>
                  <a:endParaRPr lang="en-GB" altLang="it-IT" sz="1400" b="1" baseline="0" dirty="0"/>
                </a:p>
              </p:txBody>
            </p:sp>
          </p:grpSp>
          <p:sp>
            <p:nvSpPr>
              <p:cNvPr id="16" name="Up Arrow 15"/>
              <p:cNvSpPr/>
              <p:nvPr/>
            </p:nvSpPr>
            <p:spPr bwMode="auto">
              <a:xfrm>
                <a:off x="3718445" y="5649782"/>
                <a:ext cx="314795" cy="413409"/>
              </a:xfrm>
              <a:prstGeom prst="upArrow">
                <a:avLst/>
              </a:prstGeom>
              <a:solidFill>
                <a:srgbClr val="CCFFFF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marL="0" marR="0" indent="0" algn="ctr" defTabSz="914400" rtl="0" eaLnBrk="1" fontAlgn="base" latinLnBrk="0" hangingPunct="0">
                  <a:lnSpc>
                    <a:spcPct val="93000"/>
                  </a:lnSpc>
                  <a:spcBef>
                    <a:spcPct val="0"/>
                  </a:spcBef>
                  <a:spcAft>
                    <a:spcPct val="0"/>
                  </a:spcAft>
                  <a:buClr>
                    <a:srgbClr val="000000"/>
                  </a:buClr>
                  <a:buSzPct val="45000"/>
                  <a:buFont typeface="Wingdings" pitchFamily="2" charset="2"/>
                  <a:buNone/>
                  <a:tabLst/>
                </a:pPr>
                <a:endParaRPr kumimoji="0" lang="it-IT" sz="1000" b="0" i="0" u="none" strike="noStrike" cap="none" normalizeH="0" baseline="6000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Arial" pitchFamily="34" charset="0"/>
                </a:endParaRPr>
              </a:p>
            </p:txBody>
          </p:sp>
        </p:grpSp>
        <p:sp>
          <p:nvSpPr>
            <p:cNvPr id="97" name="Text Box 96"/>
            <p:cNvSpPr txBox="1">
              <a:spLocks noChangeArrowheads="1"/>
            </p:cNvSpPr>
            <p:nvPr/>
          </p:nvSpPr>
          <p:spPr bwMode="auto">
            <a:xfrm>
              <a:off x="4407848" y="5702597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</a:t>
              </a:r>
              <a:endParaRPr lang="en-GB" altLang="it-IT" sz="1400" b="1" baseline="0" dirty="0"/>
            </a:p>
          </p:txBody>
        </p:sp>
        <p:sp>
          <p:nvSpPr>
            <p:cNvPr id="98" name="Text Box 96"/>
            <p:cNvSpPr txBox="1">
              <a:spLocks noChangeArrowheads="1"/>
            </p:cNvSpPr>
            <p:nvPr/>
          </p:nvSpPr>
          <p:spPr bwMode="auto">
            <a:xfrm>
              <a:off x="1282262" y="5696312"/>
              <a:ext cx="1355681" cy="307777"/>
            </a:xfrm>
            <a:prstGeom prst="rect">
              <a:avLst/>
            </a:prstGeom>
            <a:solidFill>
              <a:srgbClr val="CCFFFF"/>
            </a:solidFill>
            <a:ln>
              <a:solidFill>
                <a:srgbClr val="CCFFFF"/>
              </a:solidFill>
            </a:ln>
            <a:extLst/>
          </p:spPr>
          <p:txBody>
            <a:bodyPr wrap="squar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Optical fibres</a:t>
              </a:r>
              <a:endParaRPr lang="en-GB" altLang="it-IT" sz="1400" b="1" baseline="0" dirty="0"/>
            </a:p>
          </p:txBody>
        </p:sp>
        <p:sp>
          <p:nvSpPr>
            <p:cNvPr id="53" name="Left Arrow 52"/>
            <p:cNvSpPr/>
            <p:nvPr/>
          </p:nvSpPr>
          <p:spPr bwMode="auto">
            <a:xfrm>
              <a:off x="1324351" y="4854390"/>
              <a:ext cx="1171581" cy="362421"/>
            </a:xfrm>
            <a:prstGeom prst="leftArrow">
              <a:avLst/>
            </a:prstGeom>
            <a:solidFill>
              <a:srgbClr val="CCFFFF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buNone/>
                <a:tabLst/>
              </a:pPr>
              <a:endParaRPr kumimoji="0" lang="it-IT" sz="1000" b="0" i="0" u="none" strike="noStrike" cap="none" normalizeH="0" baseline="6000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</a:endParaRPr>
            </a:p>
          </p:txBody>
        </p:sp>
        <p:grpSp>
          <p:nvGrpSpPr>
            <p:cNvPr id="96" name="Group 95"/>
            <p:cNvGrpSpPr/>
            <p:nvPr/>
          </p:nvGrpSpPr>
          <p:grpSpPr>
            <a:xfrm>
              <a:off x="196533" y="685359"/>
              <a:ext cx="4789162" cy="3253459"/>
              <a:chOff x="139970" y="625309"/>
              <a:chExt cx="4789162" cy="3253459"/>
            </a:xfrm>
          </p:grpSpPr>
          <p:grpSp>
            <p:nvGrpSpPr>
              <p:cNvPr id="63" name="Group 62"/>
              <p:cNvGrpSpPr/>
              <p:nvPr/>
            </p:nvGrpSpPr>
            <p:grpSpPr>
              <a:xfrm>
                <a:off x="139970" y="625309"/>
                <a:ext cx="4789162" cy="3253459"/>
                <a:chOff x="139970" y="625309"/>
                <a:chExt cx="4789162" cy="3253459"/>
              </a:xfrm>
            </p:grpSpPr>
            <p:sp>
              <p:nvSpPr>
                <p:cNvPr id="11" name="Rounded Rectangle 10"/>
                <p:cNvSpPr/>
                <p:nvPr/>
              </p:nvSpPr>
              <p:spPr bwMode="auto">
                <a:xfrm>
                  <a:off x="259639" y="1233278"/>
                  <a:ext cx="587589" cy="1059020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42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139970" y="625309"/>
                  <a:ext cx="1917922" cy="523220"/>
                </a:xfrm>
                <a:prstGeom prst="rect">
                  <a:avLst/>
                </a:prstGeom>
                <a:solidFill>
                  <a:schemeClr val="bg1">
                    <a:lumMod val="85000"/>
                  </a:schemeClr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Double-sided silicon</a:t>
                  </a:r>
                </a:p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 strip detector</a:t>
                  </a:r>
                  <a:endParaRPr lang="en-GB" altLang="it-IT" sz="1400" b="1" baseline="0" dirty="0"/>
                </a:p>
              </p:txBody>
            </p:sp>
            <p:sp>
              <p:nvSpPr>
                <p:cNvPr id="56" name="Pentagon 55"/>
                <p:cNvSpPr/>
                <p:nvPr/>
              </p:nvSpPr>
              <p:spPr bwMode="auto">
                <a:xfrm>
                  <a:off x="866254" y="1242789"/>
                  <a:ext cx="4062878" cy="2252908"/>
                </a:xfrm>
                <a:prstGeom prst="homePlate">
                  <a:avLst/>
                </a:prstGeom>
                <a:solidFill>
                  <a:srgbClr val="CCFF66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86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369123" y="3570991"/>
                  <a:ext cx="2050477" cy="307777"/>
                </a:xfrm>
                <a:prstGeom prst="rect">
                  <a:avLst/>
                </a:prstGeom>
                <a:solidFill>
                  <a:srgbClr val="CCFF66"/>
                </a:solidFill>
                <a:ln>
                  <a:solidFill>
                    <a:srgbClr val="CCFFFF"/>
                  </a:solidFill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Hybrid  flex  adapter</a:t>
                  </a:r>
                  <a:endParaRPr lang="en-GB" altLang="it-IT" sz="1400" b="1" baseline="0" dirty="0"/>
                </a:p>
              </p:txBody>
            </p:sp>
            <p:sp>
              <p:nvSpPr>
                <p:cNvPr id="87" name="Rounded Rectangle 86"/>
                <p:cNvSpPr/>
                <p:nvPr/>
              </p:nvSpPr>
              <p:spPr bwMode="auto">
                <a:xfrm>
                  <a:off x="259640" y="2366560"/>
                  <a:ext cx="587589" cy="1129137"/>
                </a:xfrm>
                <a:prstGeom prst="roundRect">
                  <a:avLst/>
                </a:prstGeom>
                <a:solidFill>
                  <a:schemeClr val="bg1">
                    <a:lumMod val="85000"/>
                  </a:schemeClr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grpSp>
              <p:nvGrpSpPr>
                <p:cNvPr id="57" name="Group 56"/>
                <p:cNvGrpSpPr/>
                <p:nvPr/>
              </p:nvGrpSpPr>
              <p:grpSpPr>
                <a:xfrm>
                  <a:off x="1124421" y="1332429"/>
                  <a:ext cx="789114" cy="983279"/>
                  <a:chOff x="1133082" y="1150412"/>
                  <a:chExt cx="789114" cy="983279"/>
                </a:xfrm>
              </p:grpSpPr>
              <p:sp>
                <p:nvSpPr>
                  <p:cNvPr id="79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36602" y="1825914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  <p:sp>
                <p:nvSpPr>
                  <p:cNvPr id="80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33082" y="1487783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  <p:sp>
                <p:nvSpPr>
                  <p:cNvPr id="88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41743" y="1150412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</p:grpSp>
            <p:grpSp>
              <p:nvGrpSpPr>
                <p:cNvPr id="91" name="Group 90"/>
                <p:cNvGrpSpPr/>
                <p:nvPr/>
              </p:nvGrpSpPr>
              <p:grpSpPr>
                <a:xfrm>
                  <a:off x="1098931" y="2411833"/>
                  <a:ext cx="789114" cy="983279"/>
                  <a:chOff x="1133082" y="1150412"/>
                  <a:chExt cx="789114" cy="983279"/>
                </a:xfrm>
              </p:grpSpPr>
              <p:sp>
                <p:nvSpPr>
                  <p:cNvPr id="92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36602" y="1825914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  <p:sp>
                <p:nvSpPr>
                  <p:cNvPr id="93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33082" y="1487783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  <p:sp>
                <p:nvSpPr>
                  <p:cNvPr id="94" name="Text Box 96"/>
                  <p:cNvSpPr txBox="1">
                    <a:spLocks noChangeArrowheads="1"/>
                  </p:cNvSpPr>
                  <p:nvPr/>
                </p:nvSpPr>
                <p:spPr bwMode="auto">
                  <a:xfrm>
                    <a:off x="1141743" y="1150412"/>
                    <a:ext cx="780453" cy="307777"/>
                  </a:xfrm>
                  <a:prstGeom prst="rect">
                    <a:avLst/>
                  </a:prstGeom>
                  <a:solidFill>
                    <a:srgbClr val="FFC000"/>
                  </a:solidFill>
                  <a:ln>
                    <a:solidFill>
                      <a:srgbClr val="FFC000"/>
                    </a:solidFill>
                  </a:ln>
                  <a:extLst/>
                </p:spPr>
                <p:txBody>
                  <a:bodyPr wrap="square">
                    <a:spAutoFit/>
                  </a:bodyPr>
                  <a:lstStyle>
                    <a:lvl1pPr algn="l" eaLnBrk="0">
                      <a:spcBef>
                        <a:spcPct val="20000"/>
                      </a:spcBef>
                      <a:buChar char="•"/>
                      <a:defRPr sz="3200">
                        <a:solidFill>
                          <a:schemeClr val="tx1"/>
                        </a:solidFill>
                        <a:latin typeface="Arial" pitchFamily="34" charset="0"/>
                      </a:defRPr>
                    </a:lvl1pPr>
                    <a:lvl2pPr marL="742950" indent="-285750" algn="l" eaLnBrk="0">
                      <a:spcBef>
                        <a:spcPct val="20000"/>
                      </a:spcBef>
                      <a:buChar char="–"/>
                      <a:defRPr sz="2800">
                        <a:solidFill>
                          <a:schemeClr val="tx1"/>
                        </a:solidFill>
                        <a:latin typeface="Arial" pitchFamily="34" charset="0"/>
                      </a:defRPr>
                    </a:lvl2pPr>
                    <a:lvl3pPr marL="1143000" indent="-228600" algn="l" eaLnBrk="0">
                      <a:spcBef>
                        <a:spcPct val="20000"/>
                      </a:spcBef>
                      <a:buChar char="•"/>
                      <a:defRPr sz="2400">
                        <a:solidFill>
                          <a:schemeClr val="tx1"/>
                        </a:solidFill>
                        <a:latin typeface="Arial" pitchFamily="34" charset="0"/>
                      </a:defRPr>
                    </a:lvl3pPr>
                    <a:lvl4pPr marL="1600200" indent="-228600" algn="l" eaLnBrk="0">
                      <a:spcBef>
                        <a:spcPct val="20000"/>
                      </a:spcBef>
                      <a:buChar char="–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4pPr>
                    <a:lvl5pPr marL="2057400" indent="-228600" algn="l" eaLnBrk="0">
                      <a:spcBef>
                        <a:spcPct val="20000"/>
                      </a:spcBef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5pPr>
                    <a:lvl6pPr marL="25146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6pPr>
                    <a:lvl7pPr marL="29718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7pPr>
                    <a:lvl8pPr marL="34290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8pPr>
                    <a:lvl9pPr marL="3886200" indent="-228600" eaLnBrk="0" fontAlgn="base" hangingPunct="0">
                      <a:spcBef>
                        <a:spcPct val="20000"/>
                      </a:spcBef>
                      <a:spcAft>
                        <a:spcPct val="0"/>
                      </a:spcAft>
                      <a:buChar char="»"/>
                      <a:defRPr sz="2000">
                        <a:solidFill>
                          <a:schemeClr val="tx1"/>
                        </a:solidFill>
                        <a:latin typeface="Arial" pitchFamily="34" charset="0"/>
                      </a:defRPr>
                    </a:lvl9pPr>
                  </a:lstStyle>
                  <a:p>
                    <a:pPr algn="ctr" eaLnBrk="1" hangingPunct="1">
                      <a:lnSpc>
                        <a:spcPct val="100000"/>
                      </a:lnSpc>
                      <a:spcBef>
                        <a:spcPct val="0"/>
                      </a:spcBef>
                      <a:buClrTx/>
                      <a:buSzTx/>
                      <a:buFontTx/>
                      <a:buNone/>
                    </a:pPr>
                    <a:r>
                      <a:rPr lang="it-IT" altLang="it-IT" sz="1400" b="1" baseline="0" dirty="0" smtClean="0"/>
                      <a:t>PASTA</a:t>
                    </a:r>
                    <a:endParaRPr lang="en-GB" altLang="it-IT" sz="1400" b="1" baseline="0" dirty="0"/>
                  </a:p>
                </p:txBody>
              </p:sp>
            </p:grpSp>
          </p:grpSp>
          <p:cxnSp>
            <p:nvCxnSpPr>
              <p:cNvPr id="67" name="Straight Connector 66"/>
              <p:cNvCxnSpPr/>
              <p:nvPr/>
            </p:nvCxnSpPr>
            <p:spPr bwMode="auto">
              <a:xfrm>
                <a:off x="856754" y="1409248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3" name="Straight Connector 102"/>
              <p:cNvCxnSpPr/>
              <p:nvPr/>
            </p:nvCxnSpPr>
            <p:spPr bwMode="auto">
              <a:xfrm>
                <a:off x="856754" y="1475923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4" name="Straight Connector 103"/>
              <p:cNvCxnSpPr/>
              <p:nvPr/>
            </p:nvCxnSpPr>
            <p:spPr bwMode="auto">
              <a:xfrm>
                <a:off x="856754" y="1553108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09" name="Straight Connector 108"/>
              <p:cNvCxnSpPr/>
              <p:nvPr/>
            </p:nvCxnSpPr>
            <p:spPr bwMode="auto">
              <a:xfrm>
                <a:off x="876239" y="1723630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0" name="Straight Connector 109"/>
              <p:cNvCxnSpPr/>
              <p:nvPr/>
            </p:nvCxnSpPr>
            <p:spPr bwMode="auto">
              <a:xfrm>
                <a:off x="876239" y="1790305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1" name="Straight Connector 110"/>
              <p:cNvCxnSpPr/>
              <p:nvPr/>
            </p:nvCxnSpPr>
            <p:spPr bwMode="auto">
              <a:xfrm>
                <a:off x="876239" y="1867490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3" name="Straight Connector 112"/>
              <p:cNvCxnSpPr/>
              <p:nvPr/>
            </p:nvCxnSpPr>
            <p:spPr bwMode="auto">
              <a:xfrm>
                <a:off x="866254" y="2048849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4" name="Straight Connector 113"/>
              <p:cNvCxnSpPr/>
              <p:nvPr/>
            </p:nvCxnSpPr>
            <p:spPr bwMode="auto">
              <a:xfrm>
                <a:off x="866254" y="2115524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15" name="Straight Connector 114"/>
              <p:cNvCxnSpPr/>
              <p:nvPr/>
            </p:nvCxnSpPr>
            <p:spPr bwMode="auto">
              <a:xfrm>
                <a:off x="866254" y="2192709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39" name="Straight Connector 138"/>
              <p:cNvCxnSpPr/>
              <p:nvPr/>
            </p:nvCxnSpPr>
            <p:spPr bwMode="auto">
              <a:xfrm>
                <a:off x="837182" y="2493791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0" name="Straight Connector 139"/>
              <p:cNvCxnSpPr/>
              <p:nvPr/>
            </p:nvCxnSpPr>
            <p:spPr bwMode="auto">
              <a:xfrm>
                <a:off x="837182" y="2560466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1" name="Straight Connector 140"/>
              <p:cNvCxnSpPr/>
              <p:nvPr/>
            </p:nvCxnSpPr>
            <p:spPr bwMode="auto">
              <a:xfrm>
                <a:off x="837182" y="2637651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3" name="Straight Connector 142"/>
              <p:cNvCxnSpPr/>
              <p:nvPr/>
            </p:nvCxnSpPr>
            <p:spPr bwMode="auto">
              <a:xfrm>
                <a:off x="847228" y="2831162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4" name="Straight Connector 143"/>
              <p:cNvCxnSpPr/>
              <p:nvPr/>
            </p:nvCxnSpPr>
            <p:spPr bwMode="auto">
              <a:xfrm>
                <a:off x="847228" y="2897837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5" name="Straight Connector 144"/>
              <p:cNvCxnSpPr/>
              <p:nvPr/>
            </p:nvCxnSpPr>
            <p:spPr bwMode="auto">
              <a:xfrm>
                <a:off x="847228" y="2975022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7" name="Straight Connector 146"/>
              <p:cNvCxnSpPr/>
              <p:nvPr/>
            </p:nvCxnSpPr>
            <p:spPr bwMode="auto">
              <a:xfrm>
                <a:off x="847228" y="3169293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8" name="Straight Connector 147"/>
              <p:cNvCxnSpPr/>
              <p:nvPr/>
            </p:nvCxnSpPr>
            <p:spPr bwMode="auto">
              <a:xfrm>
                <a:off x="847228" y="3235968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49" name="Straight Connector 148"/>
              <p:cNvCxnSpPr/>
              <p:nvPr/>
            </p:nvCxnSpPr>
            <p:spPr bwMode="auto">
              <a:xfrm>
                <a:off x="847228" y="3313153"/>
                <a:ext cx="251702" cy="0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grpSp>
            <p:nvGrpSpPr>
              <p:cNvPr id="74" name="Group 73"/>
              <p:cNvGrpSpPr/>
              <p:nvPr/>
            </p:nvGrpSpPr>
            <p:grpSpPr>
              <a:xfrm>
                <a:off x="2739775" y="1425113"/>
                <a:ext cx="928069" cy="800962"/>
                <a:chOff x="2131721" y="1423207"/>
                <a:chExt cx="928069" cy="800962"/>
              </a:xfrm>
            </p:grpSpPr>
            <p:sp>
              <p:nvSpPr>
                <p:cNvPr id="100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173211" y="1656849"/>
                  <a:ext cx="780453" cy="30777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MDC</a:t>
                  </a:r>
                  <a:endParaRPr lang="en-GB" altLang="it-IT" sz="1400" b="1" baseline="0" dirty="0"/>
                </a:p>
              </p:txBody>
            </p:sp>
            <p:sp>
              <p:nvSpPr>
                <p:cNvPr id="73" name="Rectangle 72"/>
                <p:cNvSpPr/>
                <p:nvPr/>
              </p:nvSpPr>
              <p:spPr bwMode="auto">
                <a:xfrm>
                  <a:off x="2131721" y="1423207"/>
                  <a:ext cx="928069" cy="800962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01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205528" y="1712559"/>
                  <a:ext cx="780453" cy="30777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MDC</a:t>
                  </a:r>
                  <a:endParaRPr lang="en-GB" altLang="it-IT" sz="1400" b="1" baseline="0" dirty="0"/>
                </a:p>
              </p:txBody>
            </p:sp>
          </p:grpSp>
          <p:grpSp>
            <p:nvGrpSpPr>
              <p:cNvPr id="152" name="Group 151"/>
              <p:cNvGrpSpPr/>
              <p:nvPr/>
            </p:nvGrpSpPr>
            <p:grpSpPr>
              <a:xfrm>
                <a:off x="2767735" y="2452267"/>
                <a:ext cx="928069" cy="800962"/>
                <a:chOff x="2131721" y="1423207"/>
                <a:chExt cx="928069" cy="800962"/>
              </a:xfrm>
            </p:grpSpPr>
            <p:sp>
              <p:nvSpPr>
                <p:cNvPr id="153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173211" y="1656849"/>
                  <a:ext cx="780453" cy="30777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MDC</a:t>
                  </a:r>
                  <a:endParaRPr lang="en-GB" altLang="it-IT" sz="1400" b="1" baseline="0" dirty="0"/>
                </a:p>
              </p:txBody>
            </p:sp>
            <p:sp>
              <p:nvSpPr>
                <p:cNvPr id="154" name="Rectangle 153"/>
                <p:cNvSpPr/>
                <p:nvPr/>
              </p:nvSpPr>
              <p:spPr bwMode="auto">
                <a:xfrm>
                  <a:off x="2131721" y="1423207"/>
                  <a:ext cx="928069" cy="800962"/>
                </a:xfrm>
                <a:prstGeom prst="rect">
                  <a:avLst/>
                </a:prstGeom>
                <a:solidFill>
                  <a:srgbClr val="FFFF00"/>
                </a:solidFill>
                <a:ln w="9525" cap="flat" cmpd="sng" algn="ctr">
                  <a:noFill/>
                  <a:prstDash val="solid"/>
                  <a:round/>
                  <a:headEnd type="none" w="med" len="med"/>
                  <a:tailEnd type="none" w="med" len="med"/>
                </a:ln>
                <a:effectLst/>
                <a:extLst/>
              </p:spPr>
              <p:txBody>
                <a:bodyPr vert="horz" wrap="square" lIns="91440" tIns="45720" rIns="91440" bIns="45720" numCol="1" rtlCol="0" anchor="t" anchorCtr="0" compatLnSpc="1">
                  <a:prstTxWarp prst="textNoShape">
                    <a:avLst/>
                  </a:prstTxWarp>
                </a:bodyPr>
                <a:lstStyle/>
                <a:p>
                  <a:pPr marL="0" marR="0" indent="0" algn="ctr" defTabSz="914400" rtl="0" eaLnBrk="1" fontAlgn="base" latinLnBrk="0" hangingPunct="0">
                    <a:lnSpc>
                      <a:spcPct val="93000"/>
                    </a:lnSpc>
                    <a:spcBef>
                      <a:spcPct val="0"/>
                    </a:spcBef>
                    <a:spcAft>
                      <a:spcPct val="0"/>
                    </a:spcAft>
                    <a:buClr>
                      <a:srgbClr val="000000"/>
                    </a:buClr>
                    <a:buSzPct val="45000"/>
                    <a:buFont typeface="Wingdings" pitchFamily="2" charset="2"/>
                    <a:buNone/>
                    <a:tabLst/>
                  </a:pPr>
                  <a:endParaRPr kumimoji="0" lang="it-IT" sz="1000" b="0" i="0" u="none" strike="noStrike" cap="none" normalizeH="0" baseline="6000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Arial" pitchFamily="34" charset="0"/>
                  </a:endParaRPr>
                </a:p>
              </p:txBody>
            </p:sp>
            <p:sp>
              <p:nvSpPr>
                <p:cNvPr id="155" name="Text Box 96"/>
                <p:cNvSpPr txBox="1">
                  <a:spLocks noChangeArrowheads="1"/>
                </p:cNvSpPr>
                <p:nvPr/>
              </p:nvSpPr>
              <p:spPr bwMode="auto">
                <a:xfrm>
                  <a:off x="2205528" y="1712559"/>
                  <a:ext cx="780453" cy="307777"/>
                </a:xfrm>
                <a:prstGeom prst="rect">
                  <a:avLst/>
                </a:prstGeom>
                <a:solidFill>
                  <a:srgbClr val="FFFF00"/>
                </a:solidFill>
                <a:ln>
                  <a:noFill/>
                </a:ln>
                <a:extLst/>
              </p:spPr>
              <p:txBody>
                <a:bodyPr wrap="square">
                  <a:spAutoFit/>
                </a:bodyPr>
                <a:lstStyle>
                  <a:lvl1pPr algn="l" eaLnBrk="0">
                    <a:spcBef>
                      <a:spcPct val="20000"/>
                    </a:spcBef>
                    <a:buChar char="•"/>
                    <a:defRPr sz="3200">
                      <a:solidFill>
                        <a:schemeClr val="tx1"/>
                      </a:solidFill>
                      <a:latin typeface="Arial" pitchFamily="34" charset="0"/>
                    </a:defRPr>
                  </a:lvl1pPr>
                  <a:lvl2pPr marL="742950" indent="-285750" algn="l" eaLnBrk="0">
                    <a:spcBef>
                      <a:spcPct val="20000"/>
                    </a:spcBef>
                    <a:buChar char="–"/>
                    <a:defRPr sz="2800">
                      <a:solidFill>
                        <a:schemeClr val="tx1"/>
                      </a:solidFill>
                      <a:latin typeface="Arial" pitchFamily="34" charset="0"/>
                    </a:defRPr>
                  </a:lvl2pPr>
                  <a:lvl3pPr marL="1143000" indent="-228600" algn="l" eaLnBrk="0">
                    <a:spcBef>
                      <a:spcPct val="20000"/>
                    </a:spcBef>
                    <a:buChar char="•"/>
                    <a:defRPr sz="2400">
                      <a:solidFill>
                        <a:schemeClr val="tx1"/>
                      </a:solidFill>
                      <a:latin typeface="Arial" pitchFamily="34" charset="0"/>
                    </a:defRPr>
                  </a:lvl3pPr>
                  <a:lvl4pPr marL="1600200" indent="-228600" algn="l" eaLnBrk="0">
                    <a:spcBef>
                      <a:spcPct val="20000"/>
                    </a:spcBef>
                    <a:buChar char="–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4pPr>
                  <a:lvl5pPr marL="2057400" indent="-228600" algn="l" eaLnBrk="0">
                    <a:spcBef>
                      <a:spcPct val="20000"/>
                    </a:spcBef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5pPr>
                  <a:lvl6pPr marL="25146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6pPr>
                  <a:lvl7pPr marL="29718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7pPr>
                  <a:lvl8pPr marL="34290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8pPr>
                  <a:lvl9pPr marL="3886200" indent="-228600" eaLnBrk="0" fontAlgn="base" hangingPunct="0">
                    <a:spcBef>
                      <a:spcPct val="20000"/>
                    </a:spcBef>
                    <a:spcAft>
                      <a:spcPct val="0"/>
                    </a:spcAft>
                    <a:buChar char="»"/>
                    <a:defRPr sz="2000">
                      <a:solidFill>
                        <a:schemeClr val="tx1"/>
                      </a:solidFill>
                      <a:latin typeface="Arial" pitchFamily="34" charset="0"/>
                    </a:defRPr>
                  </a:lvl9pPr>
                </a:lstStyle>
                <a:p>
                  <a:pPr algn="ctr" eaLnBrk="1" hangingPunct="1">
                    <a:lnSpc>
                      <a:spcPct val="100000"/>
                    </a:lnSpc>
                    <a:spcBef>
                      <a:spcPct val="0"/>
                    </a:spcBef>
                    <a:buClrTx/>
                    <a:buSzTx/>
                    <a:buFontTx/>
                    <a:buNone/>
                  </a:pPr>
                  <a:r>
                    <a:rPr lang="it-IT" altLang="it-IT" sz="1400" b="1" baseline="0" dirty="0" smtClean="0"/>
                    <a:t>MDC</a:t>
                  </a:r>
                  <a:endParaRPr lang="en-GB" altLang="it-IT" sz="1400" b="1" baseline="0" dirty="0"/>
                </a:p>
              </p:txBody>
            </p:sp>
          </p:grpSp>
          <p:cxnSp>
            <p:nvCxnSpPr>
              <p:cNvPr id="82" name="Straight Connector 81"/>
              <p:cNvCxnSpPr>
                <a:stCxn id="80" idx="3"/>
              </p:cNvCxnSpPr>
              <p:nvPr/>
            </p:nvCxnSpPr>
            <p:spPr bwMode="auto">
              <a:xfrm flipV="1">
                <a:off x="1904874" y="1823688"/>
                <a:ext cx="834901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58" name="Straight Connector 157"/>
              <p:cNvCxnSpPr/>
              <p:nvPr/>
            </p:nvCxnSpPr>
            <p:spPr bwMode="auto">
              <a:xfrm flipV="1">
                <a:off x="1888045" y="2882358"/>
                <a:ext cx="834901" cy="1"/>
              </a:xfrm>
              <a:prstGeom prst="line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95" name="Elbow Connector 94"/>
              <p:cNvCxnSpPr>
                <a:stCxn id="88" idx="3"/>
              </p:cNvCxnSpPr>
              <p:nvPr/>
            </p:nvCxnSpPr>
            <p:spPr bwMode="auto">
              <a:xfrm>
                <a:off x="1913535" y="1486318"/>
                <a:ext cx="809411" cy="237312"/>
              </a:xfrm>
              <a:prstGeom prst="bentConnector3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1" name="Elbow Connector 160"/>
              <p:cNvCxnSpPr/>
              <p:nvPr/>
            </p:nvCxnSpPr>
            <p:spPr bwMode="auto">
              <a:xfrm>
                <a:off x="1917618" y="2561056"/>
                <a:ext cx="809411" cy="237312"/>
              </a:xfrm>
              <a:prstGeom prst="bentConnector3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2" name="Elbow Connector 161"/>
              <p:cNvCxnSpPr/>
              <p:nvPr/>
            </p:nvCxnSpPr>
            <p:spPr bwMode="auto">
              <a:xfrm flipV="1">
                <a:off x="1908394" y="2991154"/>
                <a:ext cx="809411" cy="237312"/>
              </a:xfrm>
              <a:prstGeom prst="bentConnector3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  <p:cxnSp>
            <p:nvCxnSpPr>
              <p:cNvPr id="163" name="Elbow Connector 162"/>
              <p:cNvCxnSpPr/>
              <p:nvPr/>
            </p:nvCxnSpPr>
            <p:spPr bwMode="auto">
              <a:xfrm flipV="1">
                <a:off x="1917618" y="1921975"/>
                <a:ext cx="809411" cy="237312"/>
              </a:xfrm>
              <a:prstGeom prst="bentConnector3">
                <a:avLst/>
              </a:prstGeom>
              <a:solidFill>
                <a:schemeClr val="accent1"/>
              </a:solidFill>
              <a:ln w="9525" cap="flat" cmpd="sng" algn="ctr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</p:grpSp>
    </p:spTree>
    <p:extLst>
      <p:ext uri="{BB962C8B-B14F-4D97-AF65-F5344CB8AC3E}">
        <p14:creationId xmlns:p14="http://schemas.microsoft.com/office/powerpoint/2010/main" val="3447230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ChangeArrowheads="1"/>
          </p:cNvSpPr>
          <p:nvPr/>
        </p:nvSpPr>
        <p:spPr bwMode="auto">
          <a:xfrm>
            <a:off x="-11350" y="80963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PASTA </a:t>
            </a:r>
            <a:r>
              <a:rPr lang="en-US" altLang="it-IT" sz="2800" baseline="0" dirty="0" smtClean="0"/>
              <a:t>concept</a:t>
            </a:r>
            <a:endParaRPr lang="en-US" altLang="it-IT" sz="2800" baseline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40" y="2752935"/>
            <a:ext cx="4211950" cy="259736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7"/>
          <p:cNvSpPr>
            <a:spLocks noChangeArrowheads="1"/>
          </p:cNvSpPr>
          <p:nvPr/>
        </p:nvSpPr>
        <p:spPr bwMode="auto">
          <a:xfrm>
            <a:off x="164006" y="1340710"/>
            <a:ext cx="4443982" cy="2062103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64 channel, </a:t>
            </a:r>
            <a:r>
              <a:rPr lang="en-GB" sz="1600" baseline="0" dirty="0" smtClean="0">
                <a:solidFill>
                  <a:schemeClr val="tx1"/>
                </a:solidFill>
              </a:rPr>
              <a:t>4.2 </a:t>
            </a:r>
            <a:r>
              <a:rPr lang="en-GB" sz="1600" baseline="0" dirty="0" smtClean="0">
                <a:solidFill>
                  <a:schemeClr val="tx1"/>
                </a:solidFill>
              </a:rPr>
              <a:t>x 5 </a:t>
            </a:r>
            <a:r>
              <a:rPr lang="en-GB" sz="1600" baseline="0" dirty="0" smtClean="0">
                <a:solidFill>
                  <a:schemeClr val="tx1"/>
                </a:solidFill>
              </a:rPr>
              <a:t>mm</a:t>
            </a:r>
            <a:r>
              <a:rPr lang="en-GB" sz="1600" baseline="30000" dirty="0" smtClean="0">
                <a:solidFill>
                  <a:schemeClr val="tx1"/>
                </a:solidFill>
              </a:rPr>
              <a:t>2</a:t>
            </a:r>
            <a:r>
              <a:rPr lang="en-GB" sz="1600" baseline="0" dirty="0" smtClean="0">
                <a:solidFill>
                  <a:schemeClr val="tx1"/>
                </a:solidFill>
              </a:rPr>
              <a:t> , self </a:t>
            </a:r>
            <a:r>
              <a:rPr lang="en-GB" sz="1600" baseline="0" dirty="0" smtClean="0">
                <a:solidFill>
                  <a:schemeClr val="tx1"/>
                </a:solidFill>
              </a:rPr>
              <a:t>triggered chip 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110 nm CMOS technology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Input </a:t>
            </a:r>
            <a:r>
              <a:rPr lang="en-GB" sz="1600" baseline="0" dirty="0" smtClean="0">
                <a:solidFill>
                  <a:schemeClr val="tx1"/>
                </a:solidFill>
              </a:rPr>
              <a:t>capacitance: &lt; </a:t>
            </a:r>
            <a:r>
              <a:rPr lang="en-GB" sz="1600" baseline="0" dirty="0" smtClean="0">
                <a:solidFill>
                  <a:schemeClr val="tx1"/>
                </a:solidFill>
              </a:rPr>
              <a:t>50</a:t>
            </a:r>
            <a:r>
              <a:rPr lang="en-GB" sz="1600" baseline="0" dirty="0" smtClean="0">
                <a:solidFill>
                  <a:schemeClr val="tx1"/>
                </a:solidFill>
              </a:rPr>
              <a:t> </a:t>
            </a:r>
            <a:r>
              <a:rPr lang="en-GB" sz="1600" baseline="0" dirty="0" err="1" smtClean="0">
                <a:solidFill>
                  <a:schemeClr val="tx1"/>
                </a:solidFill>
              </a:rPr>
              <a:t>fF</a:t>
            </a:r>
            <a:r>
              <a:rPr lang="en-GB" sz="1600" baseline="0" dirty="0" smtClean="0">
                <a:solidFill>
                  <a:schemeClr val="tx1"/>
                </a:solidFill>
              </a:rPr>
              <a:t> 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Dynamic range: &lt; 50</a:t>
            </a:r>
            <a:r>
              <a:rPr lang="en-GB" sz="1600" baseline="0" dirty="0" smtClean="0">
                <a:solidFill>
                  <a:schemeClr val="tx1"/>
                </a:solidFill>
              </a:rPr>
              <a:t> </a:t>
            </a:r>
            <a:r>
              <a:rPr lang="en-GB" sz="1600" baseline="0" dirty="0" err="1" smtClean="0">
                <a:solidFill>
                  <a:schemeClr val="tx1"/>
                </a:solidFill>
              </a:rPr>
              <a:t>fC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Power consumption: &lt; 4 </a:t>
            </a:r>
            <a:r>
              <a:rPr lang="en-GB" sz="1600" baseline="0" dirty="0" err="1" smtClean="0">
                <a:solidFill>
                  <a:schemeClr val="tx1"/>
                </a:solidFill>
              </a:rPr>
              <a:t>mW</a:t>
            </a:r>
            <a:r>
              <a:rPr lang="en-GB" sz="1600" baseline="0" dirty="0" smtClean="0">
                <a:solidFill>
                  <a:schemeClr val="tx1"/>
                </a:solidFill>
              </a:rPr>
              <a:t>/</a:t>
            </a:r>
            <a:r>
              <a:rPr lang="en-GB" sz="1600" baseline="0" dirty="0" err="1" smtClean="0">
                <a:solidFill>
                  <a:schemeClr val="tx1"/>
                </a:solidFill>
              </a:rPr>
              <a:t>ch</a:t>
            </a:r>
            <a:endParaRPr lang="en-GB" sz="1600" baseline="0" dirty="0" smtClean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Channel pitch: 60 </a:t>
            </a:r>
            <a:r>
              <a:rPr lang="en-GB" sz="1600" baseline="0" dirty="0" smtClean="0">
                <a:solidFill>
                  <a:schemeClr val="tx1"/>
                </a:solidFill>
                <a:latin typeface="Symbol" panose="05050102010706020507" pitchFamily="18" charset="2"/>
              </a:rPr>
              <a:t>m</a:t>
            </a:r>
            <a:r>
              <a:rPr lang="en-GB" sz="1600" baseline="0" dirty="0" smtClean="0">
                <a:solidFill>
                  <a:schemeClr val="tx1"/>
                </a:solidFill>
              </a:rPr>
              <a:t>m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Radiation protection: 100 KGy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Dynamic range: 8 bit </a:t>
            </a:r>
            <a:endParaRPr lang="it-IT" sz="1600" baseline="0" dirty="0" smtClean="0">
              <a:solidFill>
                <a:schemeClr val="tx1"/>
              </a:solidFill>
            </a:endParaRPr>
          </a:p>
        </p:txBody>
      </p:sp>
      <p:sp>
        <p:nvSpPr>
          <p:cNvPr id="10" name="Rectangle 7"/>
          <p:cNvSpPr>
            <a:spLocks noChangeArrowheads="1"/>
          </p:cNvSpPr>
          <p:nvPr/>
        </p:nvSpPr>
        <p:spPr bwMode="auto">
          <a:xfrm>
            <a:off x="295651" y="4811695"/>
            <a:ext cx="4180692" cy="1077218"/>
          </a:xfrm>
          <a:prstGeom prst="rect">
            <a:avLst/>
          </a:prstGeom>
          <a:solidFill>
            <a:srgbClr val="FF9966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Amplification and discrimination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Time interpolation, Wilkinson ADC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Control charging and initiate storing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Handling configuration and channel data</a:t>
            </a:r>
            <a:endParaRPr lang="en-GB" sz="1600" baseline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20638" y="80963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Full hybrid PC</a:t>
            </a:r>
            <a:r>
              <a:rPr lang="en-US" altLang="it-IT" sz="2800" baseline="0" dirty="0"/>
              <a:t>B</a:t>
            </a:r>
            <a:r>
              <a:rPr lang="en-US" altLang="it-IT" sz="2800" baseline="0" dirty="0" smtClean="0"/>
              <a:t> </a:t>
            </a:r>
            <a:endParaRPr lang="en-US" altLang="it-IT" sz="2800" baseline="0" dirty="0"/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04" y="764630"/>
            <a:ext cx="5559502" cy="21904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Curved Left Arrow 2"/>
          <p:cNvSpPr/>
          <p:nvPr/>
        </p:nvSpPr>
        <p:spPr bwMode="auto">
          <a:xfrm>
            <a:off x="5646083" y="1007653"/>
            <a:ext cx="324045" cy="1440200"/>
          </a:xfrm>
          <a:prstGeom prst="curvedLeftArrow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1" fontAlgn="base" latinLnBrk="0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buNone/>
              <a:tabLst/>
            </a:pPr>
            <a:endParaRPr kumimoji="0" lang="it-IT" sz="1000" b="0" i="0" u="none" strike="noStrike" cap="none" normalizeH="0" baseline="60000" smtClean="0">
              <a:ln>
                <a:noFill/>
              </a:ln>
              <a:solidFill>
                <a:srgbClr val="000000"/>
              </a:solidFill>
              <a:effectLst/>
              <a:latin typeface="Arial" pitchFamily="34" charset="0"/>
            </a:endParaRP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5970128" y="1142978"/>
            <a:ext cx="3184321" cy="584775"/>
          </a:xfrm>
          <a:prstGeom prst="rect">
            <a:avLst/>
          </a:prstGeom>
          <a:noFill/>
          <a:ln>
            <a:noFill/>
          </a:ln>
          <a:effectLst/>
        </p:spPr>
        <p:txBody>
          <a:bodyPr wrap="square">
            <a:spAutoFit/>
          </a:bodyPr>
          <a:lstStyle/>
          <a:p>
            <a:pPr algn="just" hangingPunct="1">
              <a:lnSpc>
                <a:spcPct val="100000"/>
              </a:lnSpc>
              <a:buClrTx/>
              <a:buSzTx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Folding of PCB around the stave to connect n-side and p-side r/o</a:t>
            </a:r>
          </a:p>
        </p:txBody>
      </p:sp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904" y="4950931"/>
            <a:ext cx="5157031" cy="128633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65644" y="2322109"/>
            <a:ext cx="3068484" cy="940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8"/>
          <p:cNvSpPr/>
          <p:nvPr/>
        </p:nvSpPr>
        <p:spPr>
          <a:xfrm>
            <a:off x="1046990" y="4108454"/>
            <a:ext cx="2800767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800" baseline="0" dirty="0" smtClean="0">
                <a:solidFill>
                  <a:schemeClr val="bg1"/>
                </a:solidFill>
                <a:latin typeface="+mj-lt"/>
                <a:cs typeface="Calibri" pitchFamily="34" charset="0"/>
              </a:rPr>
              <a:t>Reduced scale prototype 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73881" y="3501010"/>
            <a:ext cx="4269982" cy="31994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07368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12291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2292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12293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2294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FFFF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aseline="0" dirty="0" smtClean="0"/>
                <a:t>MVD service integration</a:t>
              </a:r>
              <a:endParaRPr lang="en-US" altLang="it-IT" baseline="0" dirty="0"/>
            </a:p>
          </p:txBody>
        </p:sp>
        <p:pic>
          <p:nvPicPr>
            <p:cNvPr id="12295" name="Picture 6" descr="pand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853938" y="554039"/>
            <a:ext cx="7437436" cy="3509705"/>
            <a:chOff x="853938" y="554039"/>
            <a:chExt cx="7437436" cy="3509705"/>
          </a:xfrm>
        </p:grpSpPr>
        <p:pic>
          <p:nvPicPr>
            <p:cNvPr id="34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 bwMode="auto">
            <a:xfrm>
              <a:off x="853938" y="554039"/>
              <a:ext cx="7252582" cy="3509705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cxnSp>
          <p:nvCxnSpPr>
            <p:cNvPr id="35" name="Connettore 2 5"/>
            <p:cNvCxnSpPr/>
            <p:nvPr/>
          </p:nvCxnSpPr>
          <p:spPr>
            <a:xfrm flipV="1">
              <a:off x="2411650" y="1179091"/>
              <a:ext cx="646770" cy="1054236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headEnd type="triangle" w="med" len="med"/>
              <a:tailEnd type="none" w="med" len="med"/>
            </a:ln>
            <a:effectLst/>
          </p:spPr>
        </p:cxnSp>
        <p:cxnSp>
          <p:nvCxnSpPr>
            <p:cNvPr id="36" name="Connettore 2 6"/>
            <p:cNvCxnSpPr/>
            <p:nvPr/>
          </p:nvCxnSpPr>
          <p:spPr>
            <a:xfrm flipH="1" flipV="1">
              <a:off x="3058420" y="1179091"/>
              <a:ext cx="411581" cy="834603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headEnd type="triangle" w="med" len="med"/>
              <a:tailEnd type="none" w="med" len="med"/>
            </a:ln>
            <a:effectLst/>
          </p:spPr>
        </p:cxnSp>
        <p:cxnSp>
          <p:nvCxnSpPr>
            <p:cNvPr id="37" name="Connettore 2 7"/>
            <p:cNvCxnSpPr/>
            <p:nvPr/>
          </p:nvCxnSpPr>
          <p:spPr>
            <a:xfrm>
              <a:off x="3058420" y="1179091"/>
              <a:ext cx="1175945" cy="702824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38" name="CasellaDiTesto 8"/>
            <p:cNvSpPr txBox="1"/>
            <p:nvPr/>
          </p:nvSpPr>
          <p:spPr>
            <a:xfrm>
              <a:off x="2208517" y="940329"/>
              <a:ext cx="1085554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baseline="0" dirty="0" smtClean="0">
                  <a:solidFill>
                    <a:prstClr val="white"/>
                  </a:solidFill>
                  <a:latin typeface="+mj-lt"/>
                </a:rPr>
                <a:t>DC-DC </a:t>
              </a:r>
              <a:r>
                <a:rPr lang="en-US" sz="1800" baseline="0" dirty="0" smtClean="0">
                  <a:solidFill>
                    <a:prstClr val="white"/>
                  </a:solidFill>
                  <a:latin typeface="Corbel"/>
                </a:rPr>
                <a:t>s</a:t>
              </a:r>
              <a:endParaRPr lang="it-IT" sz="1800" baseline="0" dirty="0">
                <a:solidFill>
                  <a:prstClr val="white"/>
                </a:solidFill>
                <a:latin typeface="Corbel"/>
              </a:endParaRPr>
            </a:p>
          </p:txBody>
        </p:sp>
        <p:sp>
          <p:nvSpPr>
            <p:cNvPr id="39" name="CasellaDiTesto 9"/>
            <p:cNvSpPr txBox="1"/>
            <p:nvPr/>
          </p:nvSpPr>
          <p:spPr>
            <a:xfrm>
              <a:off x="5581122" y="2409032"/>
              <a:ext cx="74898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baseline="0" dirty="0" err="1" smtClean="0">
                  <a:solidFill>
                    <a:prstClr val="white"/>
                  </a:solidFill>
                  <a:latin typeface="+mj-lt"/>
                </a:rPr>
                <a:t>GBTs</a:t>
              </a:r>
              <a:endParaRPr lang="it-IT" sz="1800" baseline="0" dirty="0">
                <a:solidFill>
                  <a:prstClr val="white"/>
                </a:solidFill>
                <a:latin typeface="+mj-lt"/>
              </a:endParaRPr>
            </a:p>
          </p:txBody>
        </p:sp>
        <p:cxnSp>
          <p:nvCxnSpPr>
            <p:cNvPr id="40" name="Connettore 2 10"/>
            <p:cNvCxnSpPr>
              <a:stCxn id="39" idx="0"/>
            </p:cNvCxnSpPr>
            <p:nvPr/>
          </p:nvCxnSpPr>
          <p:spPr>
            <a:xfrm flipV="1">
              <a:off x="5955616" y="2145475"/>
              <a:ext cx="143939" cy="263557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sp>
          <p:nvSpPr>
            <p:cNvPr id="41" name="CasellaDiTesto 11"/>
            <p:cNvSpPr txBox="1"/>
            <p:nvPr/>
          </p:nvSpPr>
          <p:spPr>
            <a:xfrm>
              <a:off x="6490498" y="827679"/>
              <a:ext cx="697627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baseline="0" dirty="0" err="1" smtClean="0">
                  <a:solidFill>
                    <a:prstClr val="white"/>
                  </a:solidFill>
                  <a:latin typeface="+mj-lt"/>
                </a:rPr>
                <a:t>MVD</a:t>
              </a:r>
              <a:endParaRPr lang="it-IT" sz="1800" baseline="0" dirty="0">
                <a:solidFill>
                  <a:prstClr val="white"/>
                </a:solidFill>
                <a:latin typeface="+mj-lt"/>
              </a:endParaRPr>
            </a:p>
          </p:txBody>
        </p:sp>
        <p:cxnSp>
          <p:nvCxnSpPr>
            <p:cNvPr id="42" name="Connettore 2 12"/>
            <p:cNvCxnSpPr>
              <a:stCxn id="41" idx="2"/>
            </p:cNvCxnSpPr>
            <p:nvPr/>
          </p:nvCxnSpPr>
          <p:spPr>
            <a:xfrm>
              <a:off x="6839312" y="1197011"/>
              <a:ext cx="367528" cy="69933"/>
            </a:xfrm>
            <a:prstGeom prst="straightConnector1">
              <a:avLst/>
            </a:prstGeom>
            <a:noFill/>
            <a:ln w="28575" cap="flat" cmpd="sng" algn="ctr">
              <a:solidFill>
                <a:schemeClr val="bg1"/>
              </a:solidFill>
              <a:prstDash val="solid"/>
              <a:headEnd type="none" w="med" len="med"/>
              <a:tailEnd type="triangle" w="med" len="med"/>
            </a:ln>
            <a:effectLst/>
          </p:spPr>
        </p:cxnSp>
        <p:cxnSp>
          <p:nvCxnSpPr>
            <p:cNvPr id="43" name="Connettore 2 13"/>
            <p:cNvCxnSpPr/>
            <p:nvPr/>
          </p:nvCxnSpPr>
          <p:spPr>
            <a:xfrm flipV="1">
              <a:off x="2208517" y="2233327"/>
              <a:ext cx="6024060" cy="1273868"/>
            </a:xfrm>
            <a:prstGeom prst="straightConnector1">
              <a:avLst/>
            </a:prstGeom>
            <a:noFill/>
            <a:ln w="9525" cap="flat" cmpd="sng" algn="ctr">
              <a:solidFill>
                <a:srgbClr val="00CCFF"/>
              </a:solidFill>
              <a:prstDash val="solid"/>
              <a:headEnd type="triangle" w="med" len="med"/>
              <a:tailEnd type="triangle" w="med" len="med"/>
            </a:ln>
            <a:effectLst/>
          </p:spPr>
        </p:cxnSp>
        <p:sp>
          <p:nvSpPr>
            <p:cNvPr id="44" name="CasellaDiTesto 14"/>
            <p:cNvSpPr txBox="1"/>
            <p:nvPr/>
          </p:nvSpPr>
          <p:spPr>
            <a:xfrm rot="20760724">
              <a:off x="3838577" y="2613184"/>
              <a:ext cx="1146468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l" fontAlgn="auto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</a:pPr>
              <a:r>
                <a:rPr lang="en-US" sz="1800" baseline="0" dirty="0" smtClean="0">
                  <a:solidFill>
                    <a:prstClr val="white"/>
                  </a:solidFill>
                  <a:latin typeface="+mj-lt"/>
                </a:rPr>
                <a:t>2840 mm</a:t>
              </a:r>
              <a:endParaRPr lang="it-IT" sz="1800" baseline="0" dirty="0">
                <a:solidFill>
                  <a:prstClr val="white"/>
                </a:solidFill>
                <a:latin typeface="+mj-lt"/>
              </a:endParaRPr>
            </a:p>
          </p:txBody>
        </p:sp>
        <p:cxnSp>
          <p:nvCxnSpPr>
            <p:cNvPr id="45" name="Connettore 1 15"/>
            <p:cNvCxnSpPr/>
            <p:nvPr/>
          </p:nvCxnSpPr>
          <p:spPr>
            <a:xfrm>
              <a:off x="1941272" y="2716518"/>
              <a:ext cx="267245" cy="922456"/>
            </a:xfrm>
            <a:prstGeom prst="line">
              <a:avLst/>
            </a:prstGeom>
            <a:noFill/>
            <a:ln w="9525" cap="flat" cmpd="sng" algn="ctr">
              <a:solidFill>
                <a:srgbClr val="00CCFF"/>
              </a:solidFill>
              <a:prstDash val="solid"/>
            </a:ln>
            <a:effectLst/>
          </p:spPr>
        </p:cxnSp>
        <p:cxnSp>
          <p:nvCxnSpPr>
            <p:cNvPr id="46" name="Connettore 1 16"/>
            <p:cNvCxnSpPr/>
            <p:nvPr/>
          </p:nvCxnSpPr>
          <p:spPr>
            <a:xfrm>
              <a:off x="7997388" y="1442650"/>
              <a:ext cx="293986" cy="1010309"/>
            </a:xfrm>
            <a:prstGeom prst="line">
              <a:avLst/>
            </a:prstGeom>
            <a:noFill/>
            <a:ln w="9525" cap="flat" cmpd="sng" algn="ctr">
              <a:solidFill>
                <a:srgbClr val="00CCFF"/>
              </a:solidFill>
              <a:prstDash val="solid"/>
            </a:ln>
            <a:effectLst/>
          </p:spPr>
        </p:cxnSp>
        <p:cxnSp>
          <p:nvCxnSpPr>
            <p:cNvPr id="14336" name="Straight Arrow Connector 14335"/>
            <p:cNvCxnSpPr/>
            <p:nvPr/>
          </p:nvCxnSpPr>
          <p:spPr bwMode="auto">
            <a:xfrm>
              <a:off x="3264210" y="2521682"/>
              <a:ext cx="1" cy="1361211"/>
            </a:xfrm>
            <a:prstGeom prst="straightConnector1">
              <a:avLst/>
            </a:prstGeom>
            <a:solidFill>
              <a:schemeClr val="accent1"/>
            </a:solidFill>
            <a:ln w="28575" cap="flat" cmpd="sng" algn="ctr">
              <a:solidFill>
                <a:srgbClr val="FF0000"/>
              </a:solidFill>
              <a:prstDash val="solid"/>
              <a:round/>
              <a:headEnd type="none" w="med" len="med"/>
              <a:tailEnd type="triangl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755" y="38100"/>
            <a:ext cx="9144000" cy="4730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MVD services integration</a:t>
            </a:r>
            <a:endParaRPr lang="en-US" altLang="it-IT" sz="2800" baseline="0" dirty="0"/>
          </a:p>
        </p:txBody>
      </p:sp>
      <p:grpSp>
        <p:nvGrpSpPr>
          <p:cNvPr id="61" name="Group 60"/>
          <p:cNvGrpSpPr/>
          <p:nvPr/>
        </p:nvGrpSpPr>
        <p:grpSpPr>
          <a:xfrm>
            <a:off x="10235" y="3871627"/>
            <a:ext cx="4802830" cy="2971810"/>
            <a:chOff x="571372" y="3886190"/>
            <a:chExt cx="4802830" cy="2971810"/>
          </a:xfrm>
        </p:grpSpPr>
        <p:pic>
          <p:nvPicPr>
            <p:cNvPr id="51" name="Picture 2" descr="D:\giraudo\panda\presentazioni\darmstadt\11122012_darmstadt\DC-DC1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1372" y="3886190"/>
              <a:ext cx="4792739" cy="2971810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53" name="CasellaDiTesto 7"/>
            <p:cNvSpPr txBox="1"/>
            <p:nvPr/>
          </p:nvSpPr>
          <p:spPr>
            <a:xfrm>
              <a:off x="576730" y="3986227"/>
              <a:ext cx="2601995" cy="292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aseline="0" dirty="0" smtClean="0">
                  <a:solidFill>
                    <a:schemeClr val="bg1"/>
                  </a:solidFill>
                  <a:latin typeface="+mj-lt"/>
                </a:rPr>
                <a:t>In &amp; Out fittings from front side</a:t>
              </a:r>
              <a:endParaRPr lang="it-IT" sz="1400" baseline="0" dirty="0">
                <a:solidFill>
                  <a:schemeClr val="bg1"/>
                </a:solidFill>
                <a:latin typeface="+mj-lt"/>
              </a:endParaRPr>
            </a:p>
          </p:txBody>
        </p:sp>
        <p:cxnSp>
          <p:nvCxnSpPr>
            <p:cNvPr id="54" name="Connettore 2 8"/>
            <p:cNvCxnSpPr/>
            <p:nvPr/>
          </p:nvCxnSpPr>
          <p:spPr>
            <a:xfrm flipV="1">
              <a:off x="4832534" y="4451947"/>
              <a:ext cx="326431" cy="1997287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ttore 2 9"/>
            <p:cNvCxnSpPr/>
            <p:nvPr/>
          </p:nvCxnSpPr>
          <p:spPr>
            <a:xfrm>
              <a:off x="705975" y="4250274"/>
              <a:ext cx="0" cy="1506785"/>
            </a:xfrm>
            <a:prstGeom prst="straightConnector1">
              <a:avLst/>
            </a:prstGeom>
            <a:ln w="19050">
              <a:solidFill>
                <a:schemeClr val="bg1"/>
              </a:solidFill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Connettore 1 11"/>
            <p:cNvCxnSpPr/>
            <p:nvPr/>
          </p:nvCxnSpPr>
          <p:spPr>
            <a:xfrm flipH="1" flipV="1">
              <a:off x="900887" y="5229250"/>
              <a:ext cx="8943" cy="55653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ttore 1 15"/>
            <p:cNvCxnSpPr/>
            <p:nvPr/>
          </p:nvCxnSpPr>
          <p:spPr>
            <a:xfrm flipV="1">
              <a:off x="5034594" y="3886190"/>
              <a:ext cx="0" cy="488727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ttore 1 16"/>
            <p:cNvCxnSpPr/>
            <p:nvPr/>
          </p:nvCxnSpPr>
          <p:spPr>
            <a:xfrm flipV="1">
              <a:off x="900887" y="3970949"/>
              <a:ext cx="4142650" cy="1305112"/>
            </a:xfrm>
            <a:prstGeom prst="line">
              <a:avLst/>
            </a:prstGeom>
            <a:ln w="19050">
              <a:solidFill>
                <a:schemeClr val="bg1"/>
              </a:solidFill>
              <a:headEnd type="triangl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9" name="CasellaDiTesto 17"/>
            <p:cNvSpPr txBox="1"/>
            <p:nvPr/>
          </p:nvSpPr>
          <p:spPr>
            <a:xfrm rot="20535686">
              <a:off x="2403991" y="4435599"/>
              <a:ext cx="439544" cy="264047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200" baseline="0" dirty="0" smtClean="0">
                  <a:solidFill>
                    <a:schemeClr val="bg1"/>
                  </a:solidFill>
                </a:rPr>
                <a:t>360</a:t>
              </a:r>
              <a:endParaRPr lang="it-IT" sz="1200" baseline="0" dirty="0">
                <a:solidFill>
                  <a:schemeClr val="bg1"/>
                </a:solidFill>
              </a:endParaRPr>
            </a:p>
          </p:txBody>
        </p:sp>
        <p:sp>
          <p:nvSpPr>
            <p:cNvPr id="62" name="CasellaDiTesto 6"/>
            <p:cNvSpPr txBox="1"/>
            <p:nvPr/>
          </p:nvSpPr>
          <p:spPr>
            <a:xfrm>
              <a:off x="1719034" y="6449234"/>
              <a:ext cx="3655168" cy="29270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en-US" sz="1400" baseline="0" dirty="0" smtClean="0">
                  <a:solidFill>
                    <a:schemeClr val="bg1"/>
                  </a:solidFill>
                </a:rPr>
                <a:t>Cooling tube embedded in an aluminum bar</a:t>
              </a:r>
              <a:endParaRPr lang="it-IT" sz="1400" baseline="0" dirty="0">
                <a:solidFill>
                  <a:schemeClr val="bg1"/>
                </a:solidFill>
              </a:endParaRPr>
            </a:p>
          </p:txBody>
        </p:sp>
      </p:grp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971190" y="4172835"/>
            <a:ext cx="4103771" cy="2554545"/>
          </a:xfrm>
          <a:prstGeom prst="rect">
            <a:avLst/>
          </a:prstGeom>
          <a:solidFill>
            <a:srgbClr val="00FFCC"/>
          </a:solidFill>
          <a:ln>
            <a:solidFill>
              <a:srgbClr val="00FFCC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DC-DC circuit system composed of 3 sets of twin layers of boards, arranged around the beam pipe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2112 DC-DC circuits (CERN)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24 twin cooling bars equipped with 88 circuits each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>
                <a:solidFill>
                  <a:schemeClr val="tx1"/>
                </a:solidFill>
              </a:rPr>
              <a:t>168 GBT circuits (CERN)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>
                <a:solidFill>
                  <a:schemeClr val="tx1"/>
                </a:solidFill>
              </a:rPr>
              <a:t>12 cooling bars equipped with 14 circuits </a:t>
            </a:r>
            <a:r>
              <a:rPr lang="en-GB" sz="1600" i="1" baseline="0" dirty="0" smtClean="0">
                <a:solidFill>
                  <a:schemeClr val="tx1"/>
                </a:solidFill>
              </a:rPr>
              <a:t>each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it-IT" sz="1600" i="1" baseline="0" dirty="0" smtClean="0">
                <a:solidFill>
                  <a:schemeClr val="tx1"/>
                </a:solidFill>
              </a:rPr>
              <a:t>Thermal simulations in progress </a:t>
            </a:r>
            <a:endParaRPr lang="en-GB" sz="1600" baseline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calvo\Desktop\mvd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14922" y="1412720"/>
            <a:ext cx="6511898" cy="53086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638" y="348730"/>
            <a:ext cx="4855558" cy="2852984"/>
          </a:xfrm>
          <a:prstGeom prst="rect">
            <a:avLst/>
          </a:prstGeom>
        </p:spPr>
      </p:pic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20638" y="80963"/>
            <a:ext cx="9144000" cy="4730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/>
              <a:t>I</a:t>
            </a:r>
            <a:r>
              <a:rPr lang="en-US" altLang="it-IT" sz="2800" baseline="0" dirty="0" smtClean="0"/>
              <a:t>ntegration in PANDA</a:t>
            </a:r>
            <a:endParaRPr lang="en-US" altLang="it-IT" sz="2800" baseline="0" dirty="0"/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1115520" y="1882011"/>
            <a:ext cx="3312460" cy="933678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triangl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5" name="TextBox 4"/>
          <p:cNvSpPr txBox="1"/>
          <p:nvPr/>
        </p:nvSpPr>
        <p:spPr>
          <a:xfrm>
            <a:off x="2247246" y="2093156"/>
            <a:ext cx="524504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0" dirty="0" smtClean="0">
                <a:solidFill>
                  <a:srgbClr val="FFFF00"/>
                </a:solidFill>
              </a:rPr>
              <a:t>2840</a:t>
            </a:r>
            <a:endParaRPr lang="it-IT" sz="1200" baseline="0" dirty="0">
              <a:solidFill>
                <a:srgbClr val="FFFF00"/>
              </a:solidFill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4283960" y="1196689"/>
            <a:ext cx="3384470" cy="1618999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3399FF"/>
            </a:solidFill>
            <a:prstDash val="sys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971500" y="2381953"/>
            <a:ext cx="3621138" cy="1512210"/>
          </a:xfrm>
          <a:prstGeom prst="straightConnector1">
            <a:avLst/>
          </a:prstGeom>
          <a:solidFill>
            <a:schemeClr val="accent1"/>
          </a:solidFill>
          <a:ln w="57150" cap="flat" cmpd="sng" algn="ctr">
            <a:solidFill>
              <a:srgbClr val="3399FF"/>
            </a:solidFill>
            <a:prstDash val="sysDot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21" name="TextBox 20"/>
          <p:cNvSpPr txBox="1"/>
          <p:nvPr/>
        </p:nvSpPr>
        <p:spPr>
          <a:xfrm>
            <a:off x="6228230" y="4219989"/>
            <a:ext cx="2454518" cy="34996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800" baseline="0" dirty="0" smtClean="0">
                <a:solidFill>
                  <a:srgbClr val="FFFF00"/>
                </a:solidFill>
              </a:rPr>
              <a:t>Backward Calorimeter</a:t>
            </a:r>
            <a:endParaRPr lang="it-IT" sz="1800" baseline="0" dirty="0">
              <a:solidFill>
                <a:srgbClr val="FFFF00"/>
              </a:solidFill>
            </a:endParaRPr>
          </a:p>
        </p:txBody>
      </p:sp>
      <p:cxnSp>
        <p:nvCxnSpPr>
          <p:cNvPr id="23" name="Straight Arrow Connector 22"/>
          <p:cNvCxnSpPr>
            <a:endCxn id="21" idx="1"/>
          </p:cNvCxnSpPr>
          <p:nvPr/>
        </p:nvCxnSpPr>
        <p:spPr bwMode="auto">
          <a:xfrm flipH="1">
            <a:off x="6228230" y="3894163"/>
            <a:ext cx="380713" cy="500810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FF00"/>
            </a:solidFill>
            <a:prstDash val="solid"/>
            <a:round/>
            <a:headEnd type="triangl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  <p:sp>
        <p:nvSpPr>
          <p:cNvPr id="31" name="TextBox 30"/>
          <p:cNvSpPr txBox="1"/>
          <p:nvPr/>
        </p:nvSpPr>
        <p:spPr>
          <a:xfrm>
            <a:off x="3491850" y="884657"/>
            <a:ext cx="526106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0" dirty="0" smtClean="0">
                <a:solidFill>
                  <a:srgbClr val="FFFF00"/>
                </a:solidFill>
              </a:rPr>
              <a:t>MVD</a:t>
            </a:r>
            <a:endParaRPr lang="it-IT" sz="1200" baseline="0" dirty="0">
              <a:solidFill>
                <a:srgbClr val="FFFF00"/>
              </a:solidFill>
            </a:endParaRPr>
          </a:p>
        </p:txBody>
      </p:sp>
      <p:sp>
        <p:nvSpPr>
          <p:cNvPr id="32" name="TextBox 31"/>
          <p:cNvSpPr txBox="1"/>
          <p:nvPr/>
        </p:nvSpPr>
        <p:spPr>
          <a:xfrm>
            <a:off x="1836080" y="1138011"/>
            <a:ext cx="1157689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0" dirty="0" smtClean="0">
                <a:solidFill>
                  <a:srgbClr val="FFFF00"/>
                </a:solidFill>
              </a:rPr>
              <a:t>MVD Services</a:t>
            </a:r>
            <a:endParaRPr lang="it-IT" sz="1200" baseline="0" dirty="0">
              <a:solidFill>
                <a:srgbClr val="FFFF00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325330" y="1422434"/>
            <a:ext cx="1292341" cy="26404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t-IT" sz="1200" baseline="0" dirty="0" smtClean="0">
                <a:solidFill>
                  <a:srgbClr val="FFFF00"/>
                </a:solidFill>
              </a:rPr>
              <a:t>Beam line pump</a:t>
            </a:r>
            <a:endParaRPr lang="it-IT" sz="1200" baseline="0" dirty="0">
              <a:solidFill>
                <a:srgbClr val="FFFF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3479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18435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18436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18437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18438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FF66CC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aseline="0" dirty="0" smtClean="0"/>
                <a:t>Detector prototypes</a:t>
              </a:r>
              <a:endParaRPr lang="en-US" altLang="it-IT" baseline="0" dirty="0"/>
            </a:p>
          </p:txBody>
        </p:sp>
        <p:pic>
          <p:nvPicPr>
            <p:cNvPr id="18439" name="Picture 6" descr="pand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588" y="91566"/>
            <a:ext cx="9144000" cy="534312"/>
          </a:xfrm>
          <a:prstGeom prst="rect">
            <a:avLst/>
          </a:prstGeom>
          <a:solidFill>
            <a:srgbClr val="FF66CC"/>
          </a:solidFill>
          <a:ln>
            <a:noFill/>
          </a:ln>
          <a:effectLst/>
          <a:extLst/>
        </p:spPr>
        <p:txBody>
          <a:bodyPr anchor="ctr" anchorCtr="1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3200" baseline="0" dirty="0" smtClean="0">
                <a:solidFill>
                  <a:schemeClr val="tx1"/>
                </a:solidFill>
              </a:rPr>
              <a:t>Detector prototypes</a:t>
            </a:r>
            <a:endParaRPr lang="en-US" altLang="it-IT" sz="3200" baseline="0" dirty="0">
              <a:solidFill>
                <a:schemeClr val="tx1"/>
              </a:solidFill>
            </a:endParaRPr>
          </a:p>
        </p:txBody>
      </p:sp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41" y="764630"/>
            <a:ext cx="3250606" cy="2520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3131800" y="1524592"/>
            <a:ext cx="2623980" cy="1323439"/>
          </a:xfrm>
          <a:prstGeom prst="rect">
            <a:avLst/>
          </a:prstGeom>
          <a:solidFill>
            <a:srgbClr val="66FF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Flex-PCB and 3.5 cm x 3.5 cm PANDA fullsize strip sensor (+APV25 chips)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Test @ COSY in 2014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24560" y="732014"/>
            <a:ext cx="3200138" cy="2934870"/>
          </a:xfrm>
          <a:prstGeom prst="rect">
            <a:avLst/>
          </a:prstGeom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3604" y="4149100"/>
            <a:ext cx="2825480" cy="20979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angle 3"/>
          <p:cNvSpPr>
            <a:spLocks noChangeArrowheads="1"/>
          </p:cNvSpPr>
          <p:nvPr/>
        </p:nvSpPr>
        <p:spPr bwMode="auto">
          <a:xfrm>
            <a:off x="1115520" y="4365130"/>
            <a:ext cx="2736380" cy="315413"/>
          </a:xfrm>
          <a:prstGeom prst="rect">
            <a:avLst/>
          </a:prstGeom>
          <a:solidFill>
            <a:srgbClr val="FF66CC"/>
          </a:solidFill>
          <a:ln>
            <a:noFill/>
          </a:ln>
          <a:effectLst/>
          <a:extLst/>
        </p:spPr>
        <p:txBody>
          <a:bodyPr anchor="ctr" anchorCtr="1"/>
          <a:lstStyle/>
          <a:p>
            <a:pPr algn="r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sz="1600" baseline="0" dirty="0" smtClean="0">
                <a:solidFill>
                  <a:schemeClr val="tx1"/>
                </a:solidFill>
              </a:rPr>
              <a:t>Single chip pixel assembly</a:t>
            </a:r>
            <a:endParaRPr lang="en-US" sz="1600" baseline="0" dirty="0">
              <a:solidFill>
                <a:srgbClr val="0066FF"/>
              </a:solidFill>
            </a:endParaRPr>
          </a:p>
        </p:txBody>
      </p:sp>
      <p:sp>
        <p:nvSpPr>
          <p:cNvPr id="10" name="Text Box 67"/>
          <p:cNvSpPr txBox="1">
            <a:spLocks noChangeArrowheads="1"/>
          </p:cNvSpPr>
          <p:nvPr/>
        </p:nvSpPr>
        <p:spPr bwMode="auto">
          <a:xfrm>
            <a:off x="4283960" y="4005080"/>
            <a:ext cx="3978830" cy="255454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marL="285750" indent="-285750" algn="just" hangingPunct="1">
              <a:lnSpc>
                <a:spcPct val="100000"/>
              </a:lnSpc>
              <a:buClrTx/>
              <a:buSzTx/>
              <a:buFont typeface="Arial" pitchFamily="34" charset="0"/>
              <a:buChar char="•"/>
            </a:pPr>
            <a:r>
              <a:rPr lang="it-IT" sz="1600" baseline="0" dirty="0" smtClean="0">
                <a:solidFill>
                  <a:schemeClr val="tx1"/>
                </a:solidFill>
              </a:rPr>
              <a:t>ToPix_3 prototype and the </a:t>
            </a:r>
            <a:r>
              <a:rPr lang="it-IT" sz="1600" baseline="0" dirty="0">
                <a:solidFill>
                  <a:schemeClr val="tx1"/>
                </a:solidFill>
              </a:rPr>
              <a:t>c</a:t>
            </a:r>
            <a:r>
              <a:rPr lang="it-IT" sz="1600" baseline="0" dirty="0" smtClean="0">
                <a:solidFill>
                  <a:schemeClr val="tx1"/>
                </a:solidFill>
              </a:rPr>
              <a:t>ustom epitaxial silicon (ITME) sensor (FBK), 640 pixels arranged in long and short columns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Arial" pitchFamily="34" charset="0"/>
              <a:buChar char="•"/>
            </a:pPr>
            <a:r>
              <a:rPr lang="it-IT" sz="1600" baseline="0" dirty="0" smtClean="0">
                <a:solidFill>
                  <a:schemeClr val="tx1"/>
                </a:solidFill>
              </a:rPr>
              <a:t>Cz thinning + Bump bonding @ IZM (Berlin) using Sn-Pb bumps.</a:t>
            </a:r>
          </a:p>
          <a:p>
            <a:pPr lvl="1"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Yield of the tested assemblies : </a:t>
            </a:r>
          </a:p>
          <a:p>
            <a:pPr lvl="1"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~ 99.5 %</a:t>
            </a:r>
          </a:p>
          <a:p>
            <a:pPr marL="285750" indent="-285750" algn="just" hangingPunct="1">
              <a:lnSpc>
                <a:spcPct val="100000"/>
              </a:lnSpc>
              <a:buClrTx/>
              <a:buSzTx/>
              <a:buFont typeface="Arial" pitchFamily="34" charset="0"/>
              <a:buChar char="•"/>
            </a:pPr>
            <a:r>
              <a:rPr lang="it-IT" sz="1600" baseline="0" dirty="0" smtClean="0">
                <a:solidFill>
                  <a:schemeClr val="tx1"/>
                </a:solidFill>
              </a:rPr>
              <a:t>The thin Cz layer is the ohmic contact for the sensor biasing. </a:t>
            </a:r>
          </a:p>
        </p:txBody>
      </p:sp>
    </p:spTree>
    <p:extLst>
      <p:ext uri="{BB962C8B-B14F-4D97-AF65-F5344CB8AC3E}">
        <p14:creationId xmlns:p14="http://schemas.microsoft.com/office/powerpoint/2010/main" val="7162286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1588" y="14288"/>
            <a:ext cx="9144000" cy="444093"/>
          </a:xfrm>
          <a:prstGeom prst="rect">
            <a:avLst/>
          </a:prstGeom>
          <a:solidFill>
            <a:srgbClr val="FF66CC"/>
          </a:solidFill>
          <a:ln>
            <a:noFill/>
          </a:ln>
          <a:effectLst/>
          <a:extLst/>
        </p:spPr>
        <p:txBody>
          <a:bodyPr anchor="ctr" anchorCtr="1"/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3200" baseline="0" dirty="0" smtClean="0">
                <a:solidFill>
                  <a:schemeClr val="tx1"/>
                </a:solidFill>
              </a:rPr>
              <a:t>Detector prototypes</a:t>
            </a:r>
            <a:endParaRPr lang="en-US" altLang="it-IT" sz="3200" baseline="0" dirty="0">
              <a:solidFill>
                <a:schemeClr val="tx1"/>
              </a:solidFill>
            </a:endParaRPr>
          </a:p>
        </p:txBody>
      </p:sp>
      <p:pic>
        <p:nvPicPr>
          <p:cNvPr id="30" name="Picture 7" descr="C:\Users\calvo\Desktop\Vienna\laura_gen\reco_tot_CABD_A_scan_threshold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95593" y="631137"/>
            <a:ext cx="2914181" cy="238277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Group 1"/>
          <p:cNvGrpSpPr/>
          <p:nvPr/>
        </p:nvGrpSpPr>
        <p:grpSpPr>
          <a:xfrm>
            <a:off x="251400" y="1226480"/>
            <a:ext cx="3168440" cy="4392610"/>
            <a:chOff x="238380" y="2956260"/>
            <a:chExt cx="2644193" cy="3785691"/>
          </a:xfrm>
        </p:grpSpPr>
        <p:grpSp>
          <p:nvGrpSpPr>
            <p:cNvPr id="3" name="Group 2"/>
            <p:cNvGrpSpPr/>
            <p:nvPr/>
          </p:nvGrpSpPr>
          <p:grpSpPr>
            <a:xfrm>
              <a:off x="238380" y="2956260"/>
              <a:ext cx="2385468" cy="3785691"/>
              <a:chOff x="6833575" y="475558"/>
              <a:chExt cx="2385468" cy="3785691"/>
            </a:xfrm>
          </p:grpSpPr>
          <p:pic>
            <p:nvPicPr>
              <p:cNvPr id="12" name="Picture 1"/>
              <p:cNvPicPr>
                <a:picLocks noChangeAspect="1"/>
              </p:cNvPicPr>
              <p:nvPr/>
            </p:nvPicPr>
            <p:blipFill>
              <a:blip r:embed="rId3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6833575" y="475558"/>
                <a:ext cx="2144535" cy="3785691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cxnSp>
            <p:nvCxnSpPr>
              <p:cNvPr id="14" name="Straight Arrow Connector 9"/>
              <p:cNvCxnSpPr>
                <a:cxnSpLocks noChangeShapeType="1"/>
              </p:cNvCxnSpPr>
              <p:nvPr/>
            </p:nvCxnSpPr>
            <p:spPr bwMode="auto">
              <a:xfrm flipH="1">
                <a:off x="8608516" y="2352835"/>
                <a:ext cx="610527" cy="247117"/>
              </a:xfrm>
              <a:prstGeom prst="straightConnector1">
                <a:avLst/>
              </a:prstGeom>
              <a:noFill/>
              <a:ln w="34925" algn="ctr">
                <a:solidFill>
                  <a:srgbClr val="FFFF00"/>
                </a:solidFill>
                <a:round/>
                <a:headEnd/>
                <a:tailEnd type="arrow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rgbClr val="808080"/>
                      </a:outerShdw>
                    </a:effectLst>
                  </a14:hiddenEffects>
                </a:ext>
              </a:extLst>
            </p:spPr>
          </p:cxnSp>
        </p:grpSp>
        <p:sp>
          <p:nvSpPr>
            <p:cNvPr id="13" name="TextBox 10"/>
            <p:cNvSpPr txBox="1">
              <a:spLocks noChangeArrowheads="1"/>
            </p:cNvSpPr>
            <p:nvPr/>
          </p:nvSpPr>
          <p:spPr bwMode="auto">
            <a:xfrm>
              <a:off x="1754594" y="5311972"/>
              <a:ext cx="1127979" cy="3594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1pPr>
              <a:lvl2pPr marL="742950" indent="-285750" eaLnBrk="0"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2pPr>
              <a:lvl3pPr marL="1143000" indent="-228600" eaLnBrk="0"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3pPr>
              <a:lvl4pPr marL="1600200" indent="-228600" eaLnBrk="0"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4pPr>
              <a:lvl5pPr marL="2057400" indent="-228600" eaLnBrk="0"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5pPr>
              <a:lvl6pPr marL="2514600" indent="-228600" algn="ctr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6pPr>
              <a:lvl7pPr marL="2971800" indent="-228600" algn="ctr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7pPr>
              <a:lvl8pPr marL="3429000" indent="-228600" algn="ctr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8pPr>
              <a:lvl9pPr marL="3886200" indent="-228600" algn="ctr" eaLnBrk="0" fontAlgn="base" hangingPunct="0">
                <a:lnSpc>
                  <a:spcPct val="93000"/>
                </a:lnSpc>
                <a:spcBef>
                  <a:spcPct val="0"/>
                </a:spcBef>
                <a:spcAft>
                  <a:spcPct val="0"/>
                </a:spcAft>
                <a:buClr>
                  <a:srgbClr val="000000"/>
                </a:buClr>
                <a:buSzPct val="45000"/>
                <a:buFont typeface="Wingdings" pitchFamily="2" charset="2"/>
                <a:defRPr sz="1000" baseline="60000">
                  <a:solidFill>
                    <a:srgbClr val="000000"/>
                  </a:solidFill>
                  <a:latin typeface="Arial" pitchFamily="34" charset="0"/>
                </a:defRPr>
              </a:lvl9pPr>
            </a:lstStyle>
            <a:p>
              <a:pPr eaLnBrk="1"/>
              <a:r>
                <a:rPr lang="it-IT" sz="2800" dirty="0">
                  <a:solidFill>
                    <a:srgbClr val="FFFF00"/>
                  </a:solidFill>
                </a:rPr>
                <a:t>BEAM</a:t>
              </a:r>
            </a:p>
          </p:txBody>
        </p:sp>
      </p:grp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138" y="4309171"/>
            <a:ext cx="3713350" cy="252891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8" name="Picture 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8348" y="2047856"/>
            <a:ext cx="3453468" cy="2500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39075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31747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1748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31750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31751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0066FF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="1" baseline="0"/>
                <a:t>Conclusions</a:t>
              </a:r>
            </a:p>
          </p:txBody>
        </p:sp>
        <p:pic>
          <p:nvPicPr>
            <p:cNvPr id="31752" name="Picture 6" descr="panda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31749" name="Rectangle 7"/>
          <p:cNvSpPr>
            <a:spLocks noChangeArrowheads="1"/>
          </p:cNvSpPr>
          <p:nvPr/>
        </p:nvSpPr>
        <p:spPr bwMode="auto">
          <a:xfrm>
            <a:off x="107950" y="2627313"/>
            <a:ext cx="9036050" cy="245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it-IT" sz="2000" baseline="0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2000" baseline="0" dirty="0" smtClean="0">
                <a:solidFill>
                  <a:schemeClr val="accent2"/>
                </a:solidFill>
              </a:rPr>
              <a:t>Challenging integration of the MVD in PANDA.</a:t>
            </a:r>
          </a:p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2000" baseline="0" dirty="0" smtClean="0">
                <a:solidFill>
                  <a:schemeClr val="accent2"/>
                </a:solidFill>
              </a:rPr>
              <a:t>The work is in progress on the service side</a:t>
            </a:r>
          </a:p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2000" baseline="0" dirty="0">
                <a:solidFill>
                  <a:schemeClr val="accent2"/>
                </a:solidFill>
              </a:rPr>
              <a:t>a</a:t>
            </a:r>
            <a:r>
              <a:rPr lang="en-US" altLang="it-IT" sz="2000" baseline="0" dirty="0" smtClean="0">
                <a:solidFill>
                  <a:schemeClr val="accent2"/>
                </a:solidFill>
              </a:rPr>
              <a:t>nd </a:t>
            </a:r>
          </a:p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r>
              <a:rPr lang="en-US" altLang="it-IT" sz="2000" baseline="0" dirty="0" smtClean="0">
                <a:solidFill>
                  <a:schemeClr val="accent2"/>
                </a:solidFill>
              </a:rPr>
              <a:t>for both pixel and strip readout  the custom developments are ongoing.</a:t>
            </a:r>
            <a:endParaRPr lang="en-US" altLang="it-IT" sz="2000" baseline="0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100000"/>
              </a:lnSpc>
              <a:buClrTx/>
              <a:buSzTx/>
              <a:buFont typeface="Wingdings" pitchFamily="2" charset="2"/>
              <a:buNone/>
            </a:pPr>
            <a:r>
              <a:rPr lang="en-US" altLang="it-IT" sz="2000" baseline="0" dirty="0" smtClean="0">
                <a:solidFill>
                  <a:schemeClr val="accent2"/>
                </a:solidFill>
              </a:rPr>
              <a:t>The prototype results support our study</a:t>
            </a:r>
            <a:r>
              <a:rPr lang="en-US" altLang="it-IT" sz="2000" baseline="0" dirty="0">
                <a:solidFill>
                  <a:schemeClr val="accent2"/>
                </a:solidFill>
              </a:rPr>
              <a:t> </a:t>
            </a:r>
            <a:r>
              <a:rPr lang="en-US" altLang="it-IT" sz="2000" baseline="0" dirty="0" smtClean="0">
                <a:solidFill>
                  <a:schemeClr val="accent2"/>
                </a:solidFill>
              </a:rPr>
              <a:t>and  design.</a:t>
            </a:r>
            <a:endParaRPr lang="en-US" altLang="it-IT" sz="2000" baseline="0" dirty="0">
              <a:solidFill>
                <a:schemeClr val="accent2"/>
              </a:solidFill>
            </a:endParaRPr>
          </a:p>
          <a:p>
            <a:pPr algn="ctr" eaLnBrk="1" hangingPunct="1">
              <a:lnSpc>
                <a:spcPct val="100000"/>
              </a:lnSpc>
              <a:buClrTx/>
              <a:buSzTx/>
              <a:buFontTx/>
              <a:buNone/>
            </a:pPr>
            <a:endParaRPr lang="en-US" altLang="it-IT" sz="2000" baseline="0" dirty="0">
              <a:solidFill>
                <a:schemeClr val="accent2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4099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4100" name="Group 3"/>
          <p:cNvGrpSpPr>
            <a:grpSpLocks/>
          </p:cNvGrpSpPr>
          <p:nvPr/>
        </p:nvGrpSpPr>
        <p:grpSpPr bwMode="auto">
          <a:xfrm>
            <a:off x="0" y="549275"/>
            <a:ext cx="9144000" cy="2016125"/>
            <a:chOff x="0" y="845"/>
            <a:chExt cx="5760" cy="1270"/>
          </a:xfrm>
        </p:grpSpPr>
        <p:pic>
          <p:nvPicPr>
            <p:cNvPr id="4101" name="Picture 4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1440" t="40381" r="10010" b="39708"/>
            <a:stretch>
              <a:fillRect/>
            </a:stretch>
          </p:blipFill>
          <p:spPr bwMode="auto">
            <a:xfrm>
              <a:off x="612" y="890"/>
              <a:ext cx="1230" cy="36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4102" name="Rectangle 5"/>
            <p:cNvSpPr>
              <a:spLocks noChangeArrowheads="1"/>
            </p:cNvSpPr>
            <p:nvPr/>
          </p:nvSpPr>
          <p:spPr bwMode="auto">
            <a:xfrm>
              <a:off x="0" y="1706"/>
              <a:ext cx="5760" cy="346"/>
            </a:xfrm>
            <a:prstGeom prst="rect">
              <a:avLst/>
            </a:prstGeom>
            <a:solidFill>
              <a:srgbClr val="FF6600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anchor="ctr" anchorCtr="1"/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en-US" altLang="it-IT" baseline="0" dirty="0" smtClean="0"/>
                <a:t>Introduction</a:t>
              </a:r>
              <a:endParaRPr lang="en-US" altLang="it-IT" baseline="0" dirty="0"/>
            </a:p>
          </p:txBody>
        </p:sp>
        <p:pic>
          <p:nvPicPr>
            <p:cNvPr id="4103" name="Picture 6" descr="panda"/>
            <p:cNvPicPr>
              <a:picLocks noChangeAspect="1"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845"/>
              <a:ext cx="871" cy="12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8" name="Rectangle 5"/>
          <p:cNvSpPr>
            <a:spLocks noChangeArrowheads="1"/>
          </p:cNvSpPr>
          <p:nvPr/>
        </p:nvSpPr>
        <p:spPr bwMode="auto">
          <a:xfrm>
            <a:off x="0" y="1916113"/>
            <a:ext cx="9144000" cy="5492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baseline="0" dirty="0" smtClean="0"/>
              <a:t>SPARES</a:t>
            </a:r>
            <a:endParaRPr lang="en-US" altLang="it-IT" baseline="0" dirty="0"/>
          </a:p>
        </p:txBody>
      </p:sp>
    </p:spTree>
    <p:extLst>
      <p:ext uri="{BB962C8B-B14F-4D97-AF65-F5344CB8AC3E}">
        <p14:creationId xmlns:p14="http://schemas.microsoft.com/office/powerpoint/2010/main" val="6693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-4140" y="80963"/>
            <a:ext cx="9144000" cy="473075"/>
          </a:xfrm>
          <a:prstGeom prst="rect">
            <a:avLst/>
          </a:prstGeom>
          <a:solidFill>
            <a:srgbClr val="00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MDC - Module Data Concentrator </a:t>
            </a:r>
            <a:endParaRPr lang="en-US" altLang="it-IT" sz="2800" baseline="0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288" y="674325"/>
            <a:ext cx="7886700" cy="41243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571050" y="5301260"/>
            <a:ext cx="7993620" cy="1077218"/>
          </a:xfrm>
          <a:prstGeom prst="rect">
            <a:avLst/>
          </a:prstGeom>
          <a:solidFill>
            <a:srgbClr val="CCFF66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Time ordered hit packets (Hit Ring-Buffer)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Cluster-centroids and –sums after the 1d-clustering (Cluster Correlation Processor) 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2d-hit points after the CCP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baseline="0" dirty="0" smtClean="0">
                <a:solidFill>
                  <a:schemeClr val="tx1"/>
                </a:solidFill>
              </a:rPr>
              <a:t>Buffering by FIFOs</a:t>
            </a:r>
            <a:endParaRPr lang="it-IT" sz="1600" baseline="0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5755" y="38100"/>
            <a:ext cx="9144000" cy="473075"/>
          </a:xfrm>
          <a:prstGeom prst="rect">
            <a:avLst/>
          </a:prstGeom>
          <a:solidFill>
            <a:srgbClr val="FFFF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/>
              <a:t>MVD services integration</a:t>
            </a:r>
          </a:p>
        </p:txBody>
      </p:sp>
      <p:sp>
        <p:nvSpPr>
          <p:cNvPr id="73" name="Rectangle 7"/>
          <p:cNvSpPr>
            <a:spLocks noChangeArrowheads="1"/>
          </p:cNvSpPr>
          <p:nvPr/>
        </p:nvSpPr>
        <p:spPr bwMode="auto">
          <a:xfrm>
            <a:off x="4175076" y="4437140"/>
            <a:ext cx="4771570" cy="1569660"/>
          </a:xfrm>
          <a:prstGeom prst="rect">
            <a:avLst/>
          </a:prstGeom>
          <a:solidFill>
            <a:srgbClr val="00FFCC"/>
          </a:solidFill>
          <a:ln>
            <a:solidFill>
              <a:srgbClr val="00FFCC"/>
            </a:solidFill>
          </a:ln>
          <a:effectLst/>
        </p:spPr>
        <p:txBody>
          <a:bodyPr wrap="square">
            <a:spAutoFit/>
          </a:bodyPr>
          <a:lstStyle/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GBT circuits support structure is composed by two halves around the beam pipe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168 GBT circuits (CERN)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600" i="1" baseline="0" dirty="0" smtClean="0">
                <a:solidFill>
                  <a:schemeClr val="tx1"/>
                </a:solidFill>
              </a:rPr>
              <a:t>12 cooling bars equipped with 14 circuits each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it-IT" sz="1600" i="1" baseline="0" dirty="0" smtClean="0">
                <a:solidFill>
                  <a:schemeClr val="tx1"/>
                </a:solidFill>
              </a:rPr>
              <a:t>Thermal simulations ongoing</a:t>
            </a: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§"/>
              <a:defRPr/>
            </a:pPr>
            <a:r>
              <a:rPr lang="it-IT" sz="1600" i="1" baseline="0" dirty="0" smtClean="0">
                <a:solidFill>
                  <a:schemeClr val="tx1"/>
                </a:solidFill>
              </a:rPr>
              <a:t>Water as cooling fluid at 18 °C inlet</a:t>
            </a:r>
            <a:endParaRPr lang="it-IT" sz="1600" baseline="0" dirty="0" smtClean="0">
              <a:solidFill>
                <a:schemeClr val="tx1"/>
              </a:solidFill>
            </a:endParaRPr>
          </a:p>
        </p:txBody>
      </p:sp>
      <p:pic>
        <p:nvPicPr>
          <p:cNvPr id="31" name="Picture 2" descr="D:\giraudo\panda\presentazioni\darmstadt\11122012_darmstadt\gbt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74" y="632876"/>
            <a:ext cx="3514501" cy="3178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pSp>
        <p:nvGrpSpPr>
          <p:cNvPr id="78" name="Group 77"/>
          <p:cNvGrpSpPr/>
          <p:nvPr/>
        </p:nvGrpSpPr>
        <p:grpSpPr>
          <a:xfrm>
            <a:off x="3675846" y="632876"/>
            <a:ext cx="5389274" cy="3140960"/>
            <a:chOff x="521531" y="2790825"/>
            <a:chExt cx="7696200" cy="4067175"/>
          </a:xfrm>
        </p:grpSpPr>
        <p:pic>
          <p:nvPicPr>
            <p:cNvPr id="79" name="Picture 2" descr="D:\giraudo\panda\presentazioni\darmstadt\11122012_darmstadt\gbtbar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21531" y="2790825"/>
              <a:ext cx="7696200" cy="4067175"/>
            </a:xfrm>
            <a:prstGeom prst="rect">
              <a:avLst/>
            </a:prstGeom>
            <a:noFill/>
            <a:ln w="28575">
              <a:solidFill>
                <a:srgbClr val="FF0000"/>
              </a:solidFill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80" name="CasellaDiTesto 5"/>
            <p:cNvSpPr txBox="1"/>
            <p:nvPr/>
          </p:nvSpPr>
          <p:spPr>
            <a:xfrm>
              <a:off x="586642" y="3208330"/>
              <a:ext cx="6535172" cy="438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Cooling tube embedded into a aluminum bar</a:t>
              </a:r>
              <a:endPara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endParaRPr>
            </a:p>
          </p:txBody>
        </p:sp>
        <p:sp>
          <p:nvSpPr>
            <p:cNvPr id="81" name="CasellaDiTesto 6"/>
            <p:cNvSpPr txBox="1"/>
            <p:nvPr/>
          </p:nvSpPr>
          <p:spPr>
            <a:xfrm>
              <a:off x="917195" y="4089972"/>
              <a:ext cx="4510928" cy="43838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In &amp; Out fittings from front side</a:t>
              </a:r>
              <a:endParaRPr kumimoji="0" lang="it-IT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endParaRPr>
            </a:p>
          </p:txBody>
        </p:sp>
        <p:cxnSp>
          <p:nvCxnSpPr>
            <p:cNvPr id="82" name="Connettore 2 8"/>
            <p:cNvCxnSpPr/>
            <p:nvPr/>
          </p:nvCxnSpPr>
          <p:spPr>
            <a:xfrm>
              <a:off x="5527752" y="3577662"/>
              <a:ext cx="342292" cy="746793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83" name="Connettore 2 14"/>
            <p:cNvCxnSpPr/>
            <p:nvPr/>
          </p:nvCxnSpPr>
          <p:spPr>
            <a:xfrm>
              <a:off x="1115616" y="4509120"/>
              <a:ext cx="288032" cy="1080120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  <a:tailEnd type="triangle" w="lg" len="lg"/>
            </a:ln>
            <a:effectLst/>
          </p:spPr>
        </p:cxnSp>
        <p:cxnSp>
          <p:nvCxnSpPr>
            <p:cNvPr id="84" name="Connettore 1 17"/>
            <p:cNvCxnSpPr/>
            <p:nvPr/>
          </p:nvCxnSpPr>
          <p:spPr>
            <a:xfrm>
              <a:off x="7812360" y="4077072"/>
              <a:ext cx="0" cy="936104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85" name="Connettore 1 19"/>
            <p:cNvCxnSpPr/>
            <p:nvPr/>
          </p:nvCxnSpPr>
          <p:spPr>
            <a:xfrm>
              <a:off x="1547664" y="5877272"/>
              <a:ext cx="0" cy="781293"/>
            </a:xfrm>
            <a:prstGeom prst="line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</a:ln>
            <a:effectLst/>
          </p:spPr>
        </p:cxnSp>
        <p:cxnSp>
          <p:nvCxnSpPr>
            <p:cNvPr id="86" name="Connettore 2 21"/>
            <p:cNvCxnSpPr/>
            <p:nvPr/>
          </p:nvCxnSpPr>
          <p:spPr>
            <a:xfrm flipV="1">
              <a:off x="1547664" y="4824412"/>
              <a:ext cx="6264696" cy="1772940"/>
            </a:xfrm>
            <a:prstGeom prst="straightConnector1">
              <a:avLst/>
            </a:prstGeom>
            <a:noFill/>
            <a:ln w="9525" cap="flat" cmpd="sng" algn="ctr">
              <a:solidFill>
                <a:sysClr val="window" lastClr="FFFFFF"/>
              </a:solidFill>
              <a:prstDash val="solid"/>
              <a:headEnd type="arrow"/>
              <a:tailEnd type="arrow"/>
            </a:ln>
            <a:effectLst/>
          </p:spPr>
        </p:cxnSp>
        <p:sp>
          <p:nvSpPr>
            <p:cNvPr id="87" name="CasellaDiTesto 22"/>
            <p:cNvSpPr txBox="1"/>
            <p:nvPr/>
          </p:nvSpPr>
          <p:spPr>
            <a:xfrm rot="20635926">
              <a:off x="4234944" y="5282086"/>
              <a:ext cx="813118" cy="47824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0" marR="0" lvl="0" indent="0" algn="l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800" b="0" i="0" u="none" strike="noStrike" kern="0" cap="none" spc="0" normalizeH="0" baseline="0" noProof="0" dirty="0" smtClean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latin typeface="+mj-lt"/>
                </a:rPr>
                <a:t>680</a:t>
              </a:r>
              <a:endParaRPr kumimoji="0" lang="it-IT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pic>
        <p:nvPicPr>
          <p:cNvPr id="88" name="Picture 2" descr="D:\giraudo\panda\presentazioni\darmstadt\11122012_darmstadt\Aletta_316_forocolleg_35dia_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524" y="3948268"/>
            <a:ext cx="3557490" cy="2678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cxnSp>
        <p:nvCxnSpPr>
          <p:cNvPr id="4" name="Straight Arrow Connector 3"/>
          <p:cNvCxnSpPr/>
          <p:nvPr/>
        </p:nvCxnSpPr>
        <p:spPr bwMode="auto">
          <a:xfrm flipV="1">
            <a:off x="2699740" y="2273403"/>
            <a:ext cx="976106" cy="27804"/>
          </a:xfrm>
          <a:prstGeom prst="straightConnector1">
            <a:avLst/>
          </a:prstGeom>
          <a:solidFill>
            <a:schemeClr val="accent1"/>
          </a:solidFill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53650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ChangeArrowheads="1"/>
          </p:cNvSpPr>
          <p:nvPr/>
        </p:nvSpPr>
        <p:spPr bwMode="auto">
          <a:xfrm>
            <a:off x="-1588" y="80963"/>
            <a:ext cx="9170988" cy="46831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The PANDA experiment</a:t>
            </a:r>
            <a:r>
              <a:rPr lang="en-US" altLang="it-IT" sz="2800" b="1" baseline="0" dirty="0" smtClean="0"/>
              <a:t> </a:t>
            </a:r>
            <a:r>
              <a:rPr lang="en-US" altLang="it-IT" b="1" baseline="0" dirty="0" smtClean="0"/>
              <a:t> </a:t>
            </a:r>
            <a:endParaRPr lang="en-US" altLang="it-IT" baseline="0" dirty="0">
              <a:solidFill>
                <a:srgbClr val="0066FF"/>
              </a:solidFill>
            </a:endParaRPr>
          </a:p>
        </p:txBody>
      </p:sp>
      <p:grpSp>
        <p:nvGrpSpPr>
          <p:cNvPr id="5123" name="Group 74"/>
          <p:cNvGrpSpPr>
            <a:grpSpLocks/>
          </p:cNvGrpSpPr>
          <p:nvPr/>
        </p:nvGrpSpPr>
        <p:grpSpPr bwMode="auto">
          <a:xfrm>
            <a:off x="1198256" y="798900"/>
            <a:ext cx="6904451" cy="4134641"/>
            <a:chOff x="0" y="436"/>
            <a:chExt cx="5655" cy="3532"/>
          </a:xfrm>
        </p:grpSpPr>
        <p:pic>
          <p:nvPicPr>
            <p:cNvPr id="5127" name="Picture 43"/>
            <p:cNvPicPr>
              <a:picLocks noChangeAspect="1" noChangeArrowheads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61" y="500"/>
              <a:ext cx="5194" cy="3468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blipFill dpi="0" rotWithShape="0">
                    <a:blip/>
                    <a:srcRect/>
                    <a:stretch>
                      <a:fillRect/>
                    </a:stretch>
                  </a:blip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pic>
        <p:sp>
          <p:nvSpPr>
            <p:cNvPr id="5128" name="Text Box 44"/>
            <p:cNvSpPr txBox="1">
              <a:spLocks noChangeArrowheads="1"/>
            </p:cNvSpPr>
            <p:nvPr/>
          </p:nvSpPr>
          <p:spPr bwMode="auto">
            <a:xfrm>
              <a:off x="87" y="436"/>
              <a:ext cx="2596" cy="283"/>
            </a:xfrm>
            <a:prstGeom prst="rect">
              <a:avLst/>
            </a:prstGeom>
            <a:solidFill>
              <a:srgbClr val="FF6699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TARGET SPECTROMETER</a:t>
              </a:r>
            </a:p>
          </p:txBody>
        </p:sp>
        <p:sp>
          <p:nvSpPr>
            <p:cNvPr id="5129" name="Text Box 45"/>
            <p:cNvSpPr txBox="1">
              <a:spLocks noChangeArrowheads="1"/>
            </p:cNvSpPr>
            <p:nvPr/>
          </p:nvSpPr>
          <p:spPr bwMode="auto">
            <a:xfrm>
              <a:off x="2770" y="437"/>
              <a:ext cx="2835" cy="283"/>
            </a:xfrm>
            <a:prstGeom prst="rect">
              <a:avLst/>
            </a:prstGeom>
            <a:solidFill>
              <a:srgbClr val="6699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  <a:tab pos="2895600" algn="l"/>
                  <a:tab pos="3619500" algn="l"/>
                  <a:tab pos="43434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FORWARD SPECTROMETER</a:t>
              </a:r>
            </a:p>
          </p:txBody>
        </p:sp>
        <p:sp>
          <p:nvSpPr>
            <p:cNvPr id="5130" name="Text Box 46"/>
            <p:cNvSpPr txBox="1">
              <a:spLocks noChangeArrowheads="1"/>
            </p:cNvSpPr>
            <p:nvPr/>
          </p:nvSpPr>
          <p:spPr bwMode="auto">
            <a:xfrm>
              <a:off x="87" y="878"/>
              <a:ext cx="865" cy="272"/>
            </a:xfrm>
            <a:prstGeom prst="rect">
              <a:avLst/>
            </a:prstGeom>
            <a:solidFill>
              <a:srgbClr val="9966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Solenoid</a:t>
              </a:r>
            </a:p>
          </p:txBody>
        </p:sp>
        <p:sp>
          <p:nvSpPr>
            <p:cNvPr id="5131" name="Text Box 47"/>
            <p:cNvSpPr txBox="1">
              <a:spLocks noChangeArrowheads="1"/>
            </p:cNvSpPr>
            <p:nvPr/>
          </p:nvSpPr>
          <p:spPr bwMode="auto">
            <a:xfrm>
              <a:off x="2987" y="878"/>
              <a:ext cx="865" cy="264"/>
            </a:xfrm>
            <a:prstGeom prst="rect">
              <a:avLst/>
            </a:prstGeom>
            <a:solidFill>
              <a:srgbClr val="6699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Dipole</a:t>
              </a:r>
            </a:p>
          </p:txBody>
        </p:sp>
        <p:sp>
          <p:nvSpPr>
            <p:cNvPr id="5132" name="Text Box 48"/>
            <p:cNvSpPr txBox="1">
              <a:spLocks noChangeArrowheads="1"/>
            </p:cNvSpPr>
            <p:nvPr/>
          </p:nvSpPr>
          <p:spPr bwMode="auto">
            <a:xfrm>
              <a:off x="1927" y="879"/>
              <a:ext cx="995" cy="264"/>
            </a:xfrm>
            <a:prstGeom prst="rect">
              <a:avLst/>
            </a:prstGeom>
            <a:solidFill>
              <a:srgbClr val="0000FF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Muon ID</a:t>
              </a:r>
            </a:p>
          </p:txBody>
        </p:sp>
        <p:sp>
          <p:nvSpPr>
            <p:cNvPr id="5133" name="Text Box 49"/>
            <p:cNvSpPr txBox="1">
              <a:spLocks noChangeArrowheads="1"/>
            </p:cNvSpPr>
            <p:nvPr/>
          </p:nvSpPr>
          <p:spPr bwMode="auto">
            <a:xfrm>
              <a:off x="4069" y="3598"/>
              <a:ext cx="866" cy="263"/>
            </a:xfrm>
            <a:prstGeom prst="rect">
              <a:avLst/>
            </a:prstGeom>
            <a:solidFill>
              <a:srgbClr val="CCFF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RICH</a:t>
              </a:r>
            </a:p>
          </p:txBody>
        </p:sp>
        <p:sp>
          <p:nvSpPr>
            <p:cNvPr id="5134" name="Text Box 50"/>
            <p:cNvSpPr txBox="1">
              <a:spLocks noChangeArrowheads="1"/>
            </p:cNvSpPr>
            <p:nvPr/>
          </p:nvSpPr>
          <p:spPr bwMode="auto">
            <a:xfrm>
              <a:off x="0" y="3566"/>
              <a:ext cx="657" cy="198"/>
            </a:xfrm>
            <a:prstGeom prst="rect">
              <a:avLst/>
            </a:prstGeom>
            <a:solidFill>
              <a:srgbClr val="CCFF33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DIRC</a:t>
              </a:r>
            </a:p>
          </p:txBody>
        </p:sp>
        <p:sp>
          <p:nvSpPr>
            <p:cNvPr id="5135" name="Text Box 51"/>
            <p:cNvSpPr txBox="1">
              <a:spLocks noChangeArrowheads="1"/>
            </p:cNvSpPr>
            <p:nvPr/>
          </p:nvSpPr>
          <p:spPr bwMode="auto">
            <a:xfrm>
              <a:off x="952" y="3598"/>
              <a:ext cx="866" cy="263"/>
            </a:xfrm>
            <a:prstGeom prst="rect">
              <a:avLst/>
            </a:prstGeom>
            <a:solidFill>
              <a:srgbClr val="FF00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Vertex</a:t>
              </a:r>
            </a:p>
          </p:txBody>
        </p:sp>
        <p:sp>
          <p:nvSpPr>
            <p:cNvPr id="5136" name="Text Box 52"/>
            <p:cNvSpPr txBox="1">
              <a:spLocks noChangeArrowheads="1"/>
            </p:cNvSpPr>
            <p:nvPr/>
          </p:nvSpPr>
          <p:spPr bwMode="auto">
            <a:xfrm>
              <a:off x="1905" y="3399"/>
              <a:ext cx="865" cy="462"/>
            </a:xfrm>
            <a:prstGeom prst="rect">
              <a:avLst/>
            </a:prstGeom>
            <a:solidFill>
              <a:srgbClr val="00FF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Central Tracker</a:t>
              </a:r>
            </a:p>
          </p:txBody>
        </p:sp>
        <p:sp>
          <p:nvSpPr>
            <p:cNvPr id="5137" name="Text Box 53"/>
            <p:cNvSpPr txBox="1">
              <a:spLocks noChangeArrowheads="1"/>
            </p:cNvSpPr>
            <p:nvPr/>
          </p:nvSpPr>
          <p:spPr bwMode="auto">
            <a:xfrm>
              <a:off x="2813" y="3399"/>
              <a:ext cx="1231" cy="462"/>
            </a:xfrm>
            <a:prstGeom prst="rect">
              <a:avLst/>
            </a:prstGeom>
            <a:solidFill>
              <a:srgbClr val="00FFFF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 err="1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Electromag</a:t>
              </a:r>
              <a:r>
                <a:rPr lang="en-US" altLang="it-IT" sz="1600" b="1" baseline="0" dirty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. Calorimeters</a:t>
              </a:r>
            </a:p>
          </p:txBody>
        </p:sp>
        <p:sp>
          <p:nvSpPr>
            <p:cNvPr id="5138" name="Line 54"/>
            <p:cNvSpPr>
              <a:spLocks noChangeShapeType="1"/>
            </p:cNvSpPr>
            <p:nvPr/>
          </p:nvSpPr>
          <p:spPr bwMode="auto">
            <a:xfrm flipV="1">
              <a:off x="303" y="2307"/>
              <a:ext cx="848" cy="128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39" name="Line 55"/>
            <p:cNvSpPr>
              <a:spLocks noChangeShapeType="1"/>
            </p:cNvSpPr>
            <p:nvPr/>
          </p:nvSpPr>
          <p:spPr bwMode="auto">
            <a:xfrm>
              <a:off x="592" y="1134"/>
              <a:ext cx="253" cy="470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0" name="Line 56"/>
            <p:cNvSpPr>
              <a:spLocks noChangeShapeType="1"/>
            </p:cNvSpPr>
            <p:nvPr/>
          </p:nvSpPr>
          <p:spPr bwMode="auto">
            <a:xfrm flipH="1">
              <a:off x="2034" y="1161"/>
              <a:ext cx="109" cy="22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1" name="Line 57"/>
            <p:cNvSpPr>
              <a:spLocks noChangeShapeType="1"/>
            </p:cNvSpPr>
            <p:nvPr/>
          </p:nvSpPr>
          <p:spPr bwMode="auto">
            <a:xfrm flipH="1">
              <a:off x="3110" y="1161"/>
              <a:ext cx="8" cy="27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2" name="Line 58"/>
            <p:cNvSpPr>
              <a:spLocks noChangeShapeType="1"/>
            </p:cNvSpPr>
            <p:nvPr/>
          </p:nvSpPr>
          <p:spPr bwMode="auto">
            <a:xfrm flipV="1">
              <a:off x="1061" y="2029"/>
              <a:ext cx="570" cy="1565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3" name="Line 59"/>
            <p:cNvSpPr>
              <a:spLocks noChangeShapeType="1"/>
            </p:cNvSpPr>
            <p:nvPr/>
          </p:nvSpPr>
          <p:spPr bwMode="auto">
            <a:xfrm flipH="1" flipV="1">
              <a:off x="1820" y="2078"/>
              <a:ext cx="358" cy="1311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4" name="Line 60"/>
            <p:cNvSpPr>
              <a:spLocks noChangeShapeType="1"/>
            </p:cNvSpPr>
            <p:nvPr/>
          </p:nvSpPr>
          <p:spPr bwMode="auto">
            <a:xfrm flipH="1" flipV="1">
              <a:off x="1969" y="2154"/>
              <a:ext cx="1041" cy="1219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5" name="Line 61"/>
            <p:cNvSpPr>
              <a:spLocks noChangeShapeType="1"/>
            </p:cNvSpPr>
            <p:nvPr/>
          </p:nvSpPr>
          <p:spPr bwMode="auto">
            <a:xfrm flipH="1" flipV="1">
              <a:off x="2349" y="2104"/>
              <a:ext cx="769" cy="1269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6" name="Line 62"/>
            <p:cNvSpPr>
              <a:spLocks noChangeShapeType="1"/>
            </p:cNvSpPr>
            <p:nvPr/>
          </p:nvSpPr>
          <p:spPr bwMode="auto">
            <a:xfrm flipV="1">
              <a:off x="3333" y="1884"/>
              <a:ext cx="877" cy="1489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7" name="Line 63"/>
            <p:cNvSpPr>
              <a:spLocks noChangeShapeType="1"/>
            </p:cNvSpPr>
            <p:nvPr/>
          </p:nvSpPr>
          <p:spPr bwMode="auto">
            <a:xfrm flipH="1" flipV="1">
              <a:off x="3953" y="1918"/>
              <a:ext cx="571" cy="1676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48" name="Text Box 64"/>
            <p:cNvSpPr txBox="1">
              <a:spLocks noChangeArrowheads="1"/>
            </p:cNvSpPr>
            <p:nvPr/>
          </p:nvSpPr>
          <p:spPr bwMode="auto">
            <a:xfrm>
              <a:off x="4785" y="2769"/>
              <a:ext cx="862" cy="713"/>
            </a:xfrm>
            <a:prstGeom prst="rect">
              <a:avLst/>
            </a:prstGeom>
            <a:solidFill>
              <a:srgbClr val="0000FF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algn="ctr"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 err="1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Muon</a:t>
              </a:r>
              <a:endParaRPr lang="en-US" altLang="it-IT" sz="1600" b="1" baseline="0" dirty="0">
                <a:solidFill>
                  <a:srgbClr val="000000"/>
                </a:solidFill>
                <a:latin typeface="Verdana" pitchFamily="34" charset="0"/>
                <a:cs typeface="Arial" pitchFamily="34" charset="0"/>
              </a:endParaRPr>
            </a:p>
            <a:p>
              <a:pPr algn="ctr"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Range System</a:t>
              </a:r>
            </a:p>
          </p:txBody>
        </p:sp>
        <p:sp>
          <p:nvSpPr>
            <p:cNvPr id="5149" name="Text Box 65"/>
            <p:cNvSpPr txBox="1">
              <a:spLocks noChangeArrowheads="1"/>
            </p:cNvSpPr>
            <p:nvPr/>
          </p:nvSpPr>
          <p:spPr bwMode="auto">
            <a:xfrm>
              <a:off x="3923" y="935"/>
              <a:ext cx="1342" cy="435"/>
            </a:xfrm>
            <a:prstGeom prst="rect">
              <a:avLst/>
            </a:prstGeom>
            <a:solidFill>
              <a:srgbClr val="FF0000">
                <a:alpha val="7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  <a:tab pos="1447800" algn="l"/>
                  <a:tab pos="21717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  <a:tab pos="1447800" algn="l"/>
                  <a:tab pos="21717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 dirty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Drift Chambers</a:t>
              </a:r>
            </a:p>
          </p:txBody>
        </p:sp>
        <p:sp>
          <p:nvSpPr>
            <p:cNvPr id="5150" name="Line 66"/>
            <p:cNvSpPr>
              <a:spLocks noChangeShapeType="1"/>
            </p:cNvSpPr>
            <p:nvPr/>
          </p:nvSpPr>
          <p:spPr bwMode="auto">
            <a:xfrm flipH="1">
              <a:off x="2639" y="1161"/>
              <a:ext cx="1561" cy="657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1" name="Line 67"/>
            <p:cNvSpPr>
              <a:spLocks noChangeShapeType="1"/>
            </p:cNvSpPr>
            <p:nvPr/>
          </p:nvSpPr>
          <p:spPr bwMode="auto">
            <a:xfrm flipH="1">
              <a:off x="3531" y="1168"/>
              <a:ext cx="638" cy="523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2" name="Line 68"/>
            <p:cNvSpPr>
              <a:spLocks noChangeShapeType="1"/>
            </p:cNvSpPr>
            <p:nvPr/>
          </p:nvSpPr>
          <p:spPr bwMode="auto">
            <a:xfrm flipH="1">
              <a:off x="4090" y="1168"/>
              <a:ext cx="72" cy="657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3" name="Line 69"/>
            <p:cNvSpPr>
              <a:spLocks noChangeShapeType="1"/>
            </p:cNvSpPr>
            <p:nvPr/>
          </p:nvSpPr>
          <p:spPr bwMode="auto">
            <a:xfrm flipH="1" flipV="1">
              <a:off x="4744" y="1991"/>
              <a:ext cx="218" cy="775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4" name="Line 70"/>
            <p:cNvSpPr>
              <a:spLocks noChangeShapeType="1"/>
            </p:cNvSpPr>
            <p:nvPr/>
          </p:nvSpPr>
          <p:spPr bwMode="auto">
            <a:xfrm>
              <a:off x="2152" y="1134"/>
              <a:ext cx="359" cy="248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  <p:sp>
          <p:nvSpPr>
            <p:cNvPr id="5155" name="Text Box 71"/>
            <p:cNvSpPr txBox="1">
              <a:spLocks noChangeArrowheads="1"/>
            </p:cNvSpPr>
            <p:nvPr/>
          </p:nvSpPr>
          <p:spPr bwMode="auto">
            <a:xfrm>
              <a:off x="1039" y="879"/>
              <a:ext cx="866" cy="264"/>
            </a:xfrm>
            <a:prstGeom prst="rect">
              <a:avLst/>
            </a:prstGeom>
            <a:solidFill>
              <a:srgbClr val="FFCC00">
                <a:alpha val="50195"/>
              </a:srgbClr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 lIns="0" tIns="45000" rIns="0" bIns="45000" anchorCtr="1"/>
            <a:lstStyle>
              <a:lvl1pPr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defTabSz="449263" eaLnBrk="0">
                <a:spcBef>
                  <a:spcPct val="20000"/>
                </a:spcBef>
                <a:buChar char="•"/>
                <a:tabLst>
                  <a:tab pos="723900" algn="l"/>
                </a:tabLst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defTabSz="449263" eaLnBrk="0">
                <a:spcBef>
                  <a:spcPct val="20000"/>
                </a:spcBef>
                <a:buChar char="–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defTabSz="449263" eaLnBrk="0">
                <a:spcBef>
                  <a:spcPct val="20000"/>
                </a:spcBef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defTabSz="449263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tabLst>
                  <a:tab pos="723900" algn="l"/>
                </a:tabLst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>
                <a:lnSpc>
                  <a:spcPct val="102000"/>
                </a:lnSpc>
                <a:spcBef>
                  <a:spcPct val="0"/>
                </a:spcBef>
                <a:buSzTx/>
                <a:buFont typeface="Times New Roman" pitchFamily="18" charset="0"/>
                <a:buNone/>
              </a:pPr>
              <a:r>
                <a:rPr lang="en-US" altLang="it-IT" sz="1600" b="1" baseline="0">
                  <a:solidFill>
                    <a:srgbClr val="000000"/>
                  </a:solidFill>
                  <a:latin typeface="Verdana" pitchFamily="34" charset="0"/>
                  <a:cs typeface="Arial" pitchFamily="34" charset="0"/>
                </a:rPr>
                <a:t>Target</a:t>
              </a:r>
            </a:p>
          </p:txBody>
        </p:sp>
        <p:sp>
          <p:nvSpPr>
            <p:cNvPr id="5156" name="Line 72"/>
            <p:cNvSpPr>
              <a:spLocks noChangeShapeType="1"/>
            </p:cNvSpPr>
            <p:nvPr/>
          </p:nvSpPr>
          <p:spPr bwMode="auto">
            <a:xfrm>
              <a:off x="1386" y="1161"/>
              <a:ext cx="220" cy="209"/>
            </a:xfrm>
            <a:prstGeom prst="line">
              <a:avLst/>
            </a:prstGeom>
            <a:noFill/>
            <a:ln w="36000">
              <a:solidFill>
                <a:srgbClr val="000000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it-IT"/>
            </a:p>
          </p:txBody>
        </p:sp>
      </p:grpSp>
      <p:sp>
        <p:nvSpPr>
          <p:cNvPr id="5124" name="Rectangle 2"/>
          <p:cNvSpPr>
            <a:spLocks noChangeArrowheads="1"/>
          </p:cNvSpPr>
          <p:nvPr/>
        </p:nvSpPr>
        <p:spPr bwMode="auto">
          <a:xfrm>
            <a:off x="366370" y="4902599"/>
            <a:ext cx="8532813" cy="290512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lIns="0" tIns="0" rIns="0" bIns="0"/>
          <a:lstStyle>
            <a:lvl1pPr marL="342900" indent="-342900" algn="l" defTabSz="457200" eaLnBrk="0">
              <a:spcBef>
                <a:spcPct val="20000"/>
              </a:spcBef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184150" algn="l" defTabSz="457200" eaLnBrk="0">
              <a:spcBef>
                <a:spcPct val="20000"/>
              </a:spcBef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defTabSz="457200" eaLnBrk="0">
              <a:spcBef>
                <a:spcPct val="20000"/>
              </a:spcBef>
              <a:buChar char="•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defTabSz="457200" eaLnBrk="0">
              <a:spcBef>
                <a:spcPct val="20000"/>
              </a:spcBef>
              <a:buChar char="–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defTabSz="457200" eaLnBrk="0">
              <a:spcBef>
                <a:spcPct val="20000"/>
              </a:spcBef>
              <a:buChar char="»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tabLst>
                <a:tab pos="454025" algn="l"/>
                <a:tab pos="911225" algn="l"/>
                <a:tab pos="1368425" algn="l"/>
                <a:tab pos="1825625" algn="l"/>
                <a:tab pos="2282825" algn="l"/>
                <a:tab pos="2740025" algn="l"/>
                <a:tab pos="3197225" algn="l"/>
                <a:tab pos="3654425" algn="l"/>
                <a:tab pos="4111625" algn="l"/>
                <a:tab pos="4568825" algn="l"/>
                <a:tab pos="5026025" algn="l"/>
                <a:tab pos="5483225" algn="l"/>
                <a:tab pos="5940425" algn="l"/>
                <a:tab pos="6397625" algn="l"/>
                <a:tab pos="6854825" algn="l"/>
                <a:tab pos="7312025" algn="l"/>
                <a:tab pos="7769225" algn="l"/>
                <a:tab pos="8226425" algn="l"/>
                <a:tab pos="8683625" algn="l"/>
                <a:tab pos="9140825" algn="l"/>
              </a:tabLst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lvl="1" algn="ctr" eaLnBrk="1" hangingPunct="1">
              <a:lnSpc>
                <a:spcPct val="104000"/>
              </a:lnSpc>
              <a:buClrTx/>
              <a:buSzPct val="65000"/>
              <a:buFont typeface="Wingdings" pitchFamily="2" charset="2"/>
              <a:buNone/>
            </a:pPr>
            <a:r>
              <a:rPr lang="en-GB" altLang="it-IT" sz="1400" baseline="0" dirty="0"/>
              <a:t>PANDA </a:t>
            </a:r>
            <a:r>
              <a:rPr lang="en-US" altLang="it-IT" sz="1400" baseline="0" dirty="0"/>
              <a:t>is a f</a:t>
            </a:r>
            <a:r>
              <a:rPr lang="en-GB" altLang="it-IT" sz="1400" baseline="0" dirty="0" err="1"/>
              <a:t>ixed</a:t>
            </a:r>
            <a:r>
              <a:rPr lang="en-GB" altLang="it-IT" sz="1400" baseline="0" dirty="0"/>
              <a:t> target experiment with frozen hydrogen pellet and heavier nuclear targets (N, </a:t>
            </a:r>
            <a:r>
              <a:rPr lang="en-GB" altLang="it-IT" sz="1400" baseline="0" dirty="0" smtClean="0"/>
              <a:t>Ne, </a:t>
            </a:r>
            <a:r>
              <a:rPr lang="en-GB" altLang="it-IT" sz="1400" baseline="0" dirty="0" err="1" smtClean="0"/>
              <a:t>Ar</a:t>
            </a:r>
            <a:r>
              <a:rPr lang="en-GB" altLang="it-IT" sz="1400" baseline="0" dirty="0"/>
              <a:t>…)</a:t>
            </a:r>
          </a:p>
        </p:txBody>
      </p:sp>
      <p:grpSp>
        <p:nvGrpSpPr>
          <p:cNvPr id="5" name="Group 4"/>
          <p:cNvGrpSpPr/>
          <p:nvPr/>
        </p:nvGrpSpPr>
        <p:grpSpPr>
          <a:xfrm>
            <a:off x="994332" y="2893768"/>
            <a:ext cx="915153" cy="423665"/>
            <a:chOff x="24647" y="3546475"/>
            <a:chExt cx="915153" cy="423665"/>
          </a:xfrm>
        </p:grpSpPr>
        <p:sp>
          <p:nvSpPr>
            <p:cNvPr id="5125" name="Text Box 52"/>
            <p:cNvSpPr txBox="1">
              <a:spLocks noChangeArrowheads="1"/>
            </p:cNvSpPr>
            <p:nvPr/>
          </p:nvSpPr>
          <p:spPr bwMode="auto">
            <a:xfrm>
              <a:off x="24647" y="3662363"/>
              <a:ext cx="811441" cy="307777"/>
            </a:xfrm>
            <a:prstGeom prst="rect">
              <a:avLst/>
            </a:prstGeom>
            <a:solidFill>
              <a:srgbClr val="FF9999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>
              <a:lvl1pPr algn="l" eaLnBrk="0">
                <a:spcBef>
                  <a:spcPct val="20000"/>
                </a:spcBef>
                <a:buChar char="•"/>
                <a:defRPr sz="3200">
                  <a:solidFill>
                    <a:schemeClr val="tx1"/>
                  </a:solidFill>
                  <a:latin typeface="Arial" pitchFamily="34" charset="0"/>
                </a:defRPr>
              </a:lvl1pPr>
              <a:lvl2pPr marL="742950" indent="-285750" algn="l" eaLnBrk="0">
                <a:spcBef>
                  <a:spcPct val="20000"/>
                </a:spcBef>
                <a:buChar char="–"/>
                <a:defRPr sz="2800">
                  <a:solidFill>
                    <a:schemeClr val="tx1"/>
                  </a:solidFill>
                  <a:latin typeface="Arial" pitchFamily="34" charset="0"/>
                </a:defRPr>
              </a:lvl2pPr>
              <a:lvl3pPr marL="1143000" indent="-228600" algn="l" eaLnBrk="0">
                <a:spcBef>
                  <a:spcPct val="20000"/>
                </a:spcBef>
                <a:buChar char="•"/>
                <a:defRPr sz="2400">
                  <a:solidFill>
                    <a:schemeClr val="tx1"/>
                  </a:solidFill>
                  <a:latin typeface="Arial" pitchFamily="34" charset="0"/>
                </a:defRPr>
              </a:lvl3pPr>
              <a:lvl4pPr marL="1600200" indent="-228600" algn="l" eaLnBrk="0">
                <a:spcBef>
                  <a:spcPct val="20000"/>
                </a:spcBef>
                <a:buChar char="–"/>
                <a:defRPr sz="2000">
                  <a:solidFill>
                    <a:schemeClr val="tx1"/>
                  </a:solidFill>
                  <a:latin typeface="Arial" pitchFamily="34" charset="0"/>
                </a:defRPr>
              </a:lvl4pPr>
              <a:lvl5pPr marL="2057400" indent="-228600" algn="l" eaLnBrk="0">
                <a:spcBef>
                  <a:spcPct val="20000"/>
                </a:spcBef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5pPr>
              <a:lvl6pPr marL="25146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6pPr>
              <a:lvl7pPr marL="29718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7pPr>
              <a:lvl8pPr marL="34290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8pPr>
              <a:lvl9pPr marL="3886200" indent="-228600" eaLnBrk="0" fontAlgn="base" hangingPunct="0">
                <a:spcBef>
                  <a:spcPct val="20000"/>
                </a:spcBef>
                <a:spcAft>
                  <a:spcPct val="0"/>
                </a:spcAft>
                <a:buChar char="»"/>
                <a:defRPr sz="2000">
                  <a:solidFill>
                    <a:schemeClr val="tx1"/>
                  </a:solidFill>
                  <a:latin typeface="Arial" pitchFamily="34" charset="0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0"/>
                </a:spcBef>
                <a:buClrTx/>
                <a:buSzTx/>
                <a:buFontTx/>
                <a:buNone/>
              </a:pPr>
              <a:r>
                <a:rPr lang="it-IT" altLang="it-IT" sz="1400" b="1" baseline="0" dirty="0" smtClean="0"/>
                <a:t>p </a:t>
              </a:r>
              <a:r>
                <a:rPr lang="it-IT" altLang="it-IT" sz="1400" b="1" baseline="0" dirty="0"/>
                <a:t>beam</a:t>
              </a:r>
              <a:endParaRPr lang="en-GB" altLang="it-IT" sz="1400" b="1" baseline="0" dirty="0"/>
            </a:p>
          </p:txBody>
        </p:sp>
        <p:cxnSp>
          <p:nvCxnSpPr>
            <p:cNvPr id="5126" name="Straight Arrow Connector 2"/>
            <p:cNvCxnSpPr>
              <a:cxnSpLocks noChangeShapeType="1"/>
            </p:cNvCxnSpPr>
            <p:nvPr/>
          </p:nvCxnSpPr>
          <p:spPr bwMode="auto">
            <a:xfrm flipV="1">
              <a:off x="138113" y="3546475"/>
              <a:ext cx="801687" cy="115888"/>
            </a:xfrm>
            <a:prstGeom prst="straightConnector1">
              <a:avLst/>
            </a:prstGeom>
            <a:noFill/>
            <a:ln w="28575" algn="ctr">
              <a:solidFill>
                <a:schemeClr val="tx1"/>
              </a:solidFill>
              <a:round/>
              <a:headEnd/>
              <a:tailEnd type="arrow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  <p:cxnSp>
          <p:nvCxnSpPr>
            <p:cNvPr id="3" name="Straight Connector 2"/>
            <p:cNvCxnSpPr/>
            <p:nvPr/>
          </p:nvCxnSpPr>
          <p:spPr bwMode="auto">
            <a:xfrm>
              <a:off x="52388" y="3711575"/>
              <a:ext cx="185297" cy="0"/>
            </a:xfrm>
            <a:prstGeom prst="line">
              <a:avLst/>
            </a:prstGeom>
            <a:solidFill>
              <a:schemeClr val="accent1"/>
            </a:solidFill>
            <a:ln w="2857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rgbClr val="808080"/>
                    </a:outerShdw>
                  </a:effectLst>
                </a14:hiddenEffects>
              </a:ext>
            </a:extLst>
          </p:spPr>
        </p:cxnSp>
      </p:grpSp>
      <p:sp>
        <p:nvSpPr>
          <p:cNvPr id="39" name="Rectangle 38"/>
          <p:cNvSpPr>
            <a:spLocks noChangeArrowheads="1"/>
          </p:cNvSpPr>
          <p:nvPr/>
        </p:nvSpPr>
        <p:spPr bwMode="auto">
          <a:xfrm>
            <a:off x="667501" y="5312063"/>
            <a:ext cx="2407480" cy="126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Hadron spectroscopy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In-medium effects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err="1" smtClean="0">
                <a:solidFill>
                  <a:srgbClr val="0000FF"/>
                </a:solidFill>
              </a:rPr>
              <a:t>Hypernuclear</a:t>
            </a:r>
            <a:r>
              <a:rPr lang="en-US" sz="1600" baseline="0" dirty="0" smtClean="0">
                <a:solidFill>
                  <a:srgbClr val="0000FF"/>
                </a:solidFill>
              </a:rPr>
              <a:t> physics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Charmed hadrons</a:t>
            </a:r>
            <a:endParaRPr lang="en-US" sz="1600" baseline="0" dirty="0">
              <a:solidFill>
                <a:srgbClr val="0000FF"/>
              </a:solidFill>
            </a:endParaRPr>
          </a:p>
        </p:txBody>
      </p:sp>
      <p:sp>
        <p:nvSpPr>
          <p:cNvPr id="40" name="Rectangle 39"/>
          <p:cNvSpPr>
            <a:spLocks noChangeArrowheads="1"/>
          </p:cNvSpPr>
          <p:nvPr/>
        </p:nvSpPr>
        <p:spPr bwMode="auto">
          <a:xfrm>
            <a:off x="4794602" y="5446450"/>
            <a:ext cx="3737948" cy="12615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003399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4 </a:t>
            </a:r>
            <a:r>
              <a:rPr lang="en-US" sz="1600" baseline="0" dirty="0" smtClean="0">
                <a:solidFill>
                  <a:srgbClr val="0000FF"/>
                </a:solidFill>
                <a:latin typeface="Symbol" panose="05050102010706020507" pitchFamily="18" charset="2"/>
              </a:rPr>
              <a:t>p</a:t>
            </a:r>
            <a:r>
              <a:rPr lang="en-US" sz="1600" baseline="0" dirty="0" smtClean="0">
                <a:solidFill>
                  <a:srgbClr val="0000FF"/>
                </a:solidFill>
              </a:rPr>
              <a:t> acceptance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High spatial and momentum resolution</a:t>
            </a:r>
          </a:p>
          <a:p>
            <a:pPr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Tx/>
              <a:buNone/>
              <a:defRPr/>
            </a:pPr>
            <a:r>
              <a:rPr lang="en-US" sz="1600" baseline="0" dirty="0" smtClean="0">
                <a:solidFill>
                  <a:srgbClr val="0000FF"/>
                </a:solidFill>
              </a:rPr>
              <a:t>No hardware trigger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33396" y="217487"/>
            <a:ext cx="9144000" cy="4857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/>
              <a:t>The Micro Vertex Detector</a:t>
            </a:r>
            <a:endParaRPr lang="en-US" altLang="it-IT" sz="2800" baseline="0" dirty="0">
              <a:solidFill>
                <a:srgbClr val="0066FF"/>
              </a:solidFill>
            </a:endParaRPr>
          </a:p>
        </p:txBody>
      </p:sp>
      <p:sp>
        <p:nvSpPr>
          <p:cNvPr id="7" name="Rectangle 7"/>
          <p:cNvSpPr>
            <a:spLocks noChangeArrowheads="1"/>
          </p:cNvSpPr>
          <p:nvPr/>
        </p:nvSpPr>
        <p:spPr bwMode="auto">
          <a:xfrm>
            <a:off x="395420" y="1607941"/>
            <a:ext cx="8246838" cy="3693319"/>
          </a:xfrm>
          <a:prstGeom prst="rect">
            <a:avLst/>
          </a:prstGeom>
          <a:solidFill>
            <a:srgbClr val="CCCCFF"/>
          </a:solidFill>
          <a:ln>
            <a:noFill/>
          </a:ln>
          <a:effectLst/>
        </p:spPr>
        <p:txBody>
          <a:bodyPr wrap="square">
            <a:spAutoFit/>
          </a:bodyPr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2000" b="1" baseline="0" dirty="0" smtClean="0">
                <a:solidFill>
                  <a:schemeClr val="tx1"/>
                </a:solidFill>
              </a:rPr>
              <a:t>Tasks</a:t>
            </a: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  <a:defRPr/>
            </a:pPr>
            <a:endParaRPr lang="en-GB" sz="1600" b="1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800" baseline="0" dirty="0" smtClean="0">
                <a:solidFill>
                  <a:schemeClr val="tx1"/>
                </a:solidFill>
              </a:rPr>
              <a:t>It must combine good space resolution with accurate time-tagging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endParaRPr lang="en-GB" sz="18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800" baseline="0" dirty="0" smtClean="0">
                <a:solidFill>
                  <a:schemeClr val="tx1"/>
                </a:solidFill>
              </a:rPr>
              <a:t>Main functions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endParaRPr lang="en-GB" sz="1800" baseline="0" dirty="0" smtClean="0">
              <a:solidFill>
                <a:schemeClr val="tx1"/>
              </a:solidFill>
            </a:endParaRP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800" baseline="0" dirty="0" smtClean="0">
                <a:solidFill>
                  <a:schemeClr val="tx1"/>
                </a:solidFill>
              </a:rPr>
              <a:t>Primary vertex reconstruction</a:t>
            </a: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endParaRPr lang="en-GB" sz="1800" baseline="0" dirty="0" smtClean="0">
              <a:solidFill>
                <a:schemeClr val="tx1"/>
              </a:solidFill>
            </a:endParaRP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GB" sz="1800" baseline="0" dirty="0" smtClean="0">
                <a:solidFill>
                  <a:schemeClr val="tx1"/>
                </a:solidFill>
              </a:rPr>
              <a:t>Identification of the secondary vertices (</a:t>
            </a:r>
            <a:r>
              <a:rPr lang="en-US" sz="1800" baseline="0" dirty="0">
                <a:solidFill>
                  <a:schemeClr val="tx1"/>
                </a:solidFill>
              </a:rPr>
              <a:t>c</a:t>
            </a:r>
            <a:r>
              <a:rPr lang="en-US" sz="1800" baseline="0" dirty="0">
                <a:solidFill>
                  <a:schemeClr val="tx1"/>
                </a:solidFill>
                <a:sym typeface="Symbol"/>
              </a:rPr>
              <a:t></a:t>
            </a:r>
            <a:r>
              <a:rPr lang="en-US" sz="1800" baseline="0" dirty="0">
                <a:solidFill>
                  <a:schemeClr val="tx1"/>
                </a:solidFill>
              </a:rPr>
              <a:t> of  some hundreds of </a:t>
            </a:r>
            <a:r>
              <a:rPr lang="en-US" sz="1800" baseline="0" dirty="0">
                <a:solidFill>
                  <a:schemeClr val="tx1"/>
                </a:solidFill>
                <a:sym typeface="Symbol"/>
              </a:rPr>
              <a:t></a:t>
            </a:r>
            <a:r>
              <a:rPr lang="en-US" sz="1800" baseline="0" dirty="0" smtClean="0">
                <a:solidFill>
                  <a:schemeClr val="tx1"/>
                </a:solidFill>
              </a:rPr>
              <a:t>m)</a:t>
            </a: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endParaRPr lang="en-US" sz="1800" baseline="0" dirty="0" smtClean="0">
              <a:solidFill>
                <a:schemeClr val="tx1"/>
              </a:solidFill>
            </a:endParaRP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sz="1800" baseline="0" dirty="0" smtClean="0">
                <a:solidFill>
                  <a:schemeClr val="tx1"/>
                </a:solidFill>
              </a:rPr>
              <a:t>Improvement in momentum resolution</a:t>
            </a: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endParaRPr lang="en-US" sz="1800" baseline="0" dirty="0" smtClean="0">
              <a:solidFill>
                <a:schemeClr val="tx1"/>
              </a:solidFill>
            </a:endParaRPr>
          </a:p>
          <a:p>
            <a:pPr marL="742950" lvl="1" indent="-285750" algn="l"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ü"/>
              <a:defRPr/>
            </a:pPr>
            <a:r>
              <a:rPr lang="en-US" sz="1800" baseline="0" dirty="0" smtClean="0">
                <a:solidFill>
                  <a:schemeClr val="tx1"/>
                </a:solidFill>
              </a:rPr>
              <a:t>Support PID of low momentum particles by energy loss measurement</a:t>
            </a:r>
            <a:endParaRPr lang="en-GB" sz="1800" baseline="0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7" name="Rectangle 2"/>
          <p:cNvSpPr>
            <a:spLocks noChangeArrowheads="1"/>
          </p:cNvSpPr>
          <p:nvPr/>
        </p:nvSpPr>
        <p:spPr bwMode="auto">
          <a:xfrm>
            <a:off x="0" y="25400"/>
            <a:ext cx="9144000" cy="485775"/>
          </a:xfrm>
          <a:prstGeom prst="rect">
            <a:avLst/>
          </a:prstGeom>
          <a:solidFill>
            <a:srgbClr val="FF66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/>
              <a:t>The Micro Vertex Detector</a:t>
            </a:r>
            <a:endParaRPr lang="en-US" altLang="it-IT" sz="2800" baseline="0" dirty="0">
              <a:solidFill>
                <a:srgbClr val="0066FF"/>
              </a:solidFill>
            </a:endParaRPr>
          </a:p>
        </p:txBody>
      </p:sp>
      <p:sp>
        <p:nvSpPr>
          <p:cNvPr id="6148" name="Rechteck 31"/>
          <p:cNvSpPr>
            <a:spLocks noChangeArrowheads="1"/>
          </p:cNvSpPr>
          <p:nvPr/>
        </p:nvSpPr>
        <p:spPr bwMode="auto">
          <a:xfrm>
            <a:off x="251400" y="5949350"/>
            <a:ext cx="4896680" cy="684212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algn="l" defTabSz="457200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defTabSz="457200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defTabSz="457200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defTabSz="457200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defTabSz="457200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10.3 M (pixel channels) – active area: 0.106 m</a:t>
            </a:r>
            <a:r>
              <a:rPr lang="de-DE" altLang="it-IT" sz="1600" baseline="30000" dirty="0" smtClean="0">
                <a:ea typeface="msmincho"/>
                <a:cs typeface="msmincho"/>
              </a:rPr>
              <a:t>2</a:t>
            </a:r>
            <a:r>
              <a:rPr lang="de-DE" altLang="it-IT" sz="1600" baseline="0" dirty="0" smtClean="0">
                <a:ea typeface="msmincho"/>
                <a:cs typeface="msmincho"/>
              </a:rPr>
              <a:t> </a:t>
            </a:r>
            <a:endParaRPr lang="de-DE" altLang="it-IT" sz="1600" baseline="0" dirty="0">
              <a:ea typeface="msmincho"/>
              <a:cs typeface="msmincho"/>
            </a:endParaRP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162 k (strip channels) – active area: 0.494 m</a:t>
            </a:r>
            <a:r>
              <a:rPr lang="de-DE" altLang="it-IT" sz="1600" baseline="30000" dirty="0" smtClean="0">
                <a:ea typeface="msmincho"/>
                <a:cs typeface="msmincho"/>
              </a:rPr>
              <a:t>2</a:t>
            </a:r>
            <a:endParaRPr lang="de-DE" altLang="it-IT" sz="1600" baseline="30000" dirty="0">
              <a:ea typeface="msmincho"/>
              <a:cs typeface="msmincho"/>
            </a:endParaRPr>
          </a:p>
        </p:txBody>
      </p:sp>
      <p:sp>
        <p:nvSpPr>
          <p:cNvPr id="10248" name="Rectangle 7"/>
          <p:cNvSpPr>
            <a:spLocks noChangeArrowheads="1"/>
          </p:cNvSpPr>
          <p:nvPr/>
        </p:nvSpPr>
        <p:spPr bwMode="auto">
          <a:xfrm>
            <a:off x="412747" y="4005080"/>
            <a:ext cx="4427537" cy="156966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</p:spPr>
        <p:txBody>
          <a:bodyPr>
            <a:spAutoFit/>
          </a:bodyPr>
          <a:lstStyle/>
          <a:p>
            <a:pPr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baseline="0" dirty="0">
                <a:solidFill>
                  <a:schemeClr val="tx1"/>
                </a:solidFill>
              </a:rPr>
              <a:t>4 barrels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i="1" baseline="0" dirty="0">
                <a:solidFill>
                  <a:schemeClr val="tx1"/>
                </a:solidFill>
              </a:rPr>
              <a:t>Two inner layers</a:t>
            </a:r>
            <a:r>
              <a:rPr lang="en-GB" sz="1600" baseline="0" dirty="0">
                <a:solidFill>
                  <a:schemeClr val="tx1"/>
                </a:solidFill>
              </a:rPr>
              <a:t>: silicon hybrid pixel 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i="1" baseline="0" dirty="0">
                <a:solidFill>
                  <a:schemeClr val="tx1"/>
                </a:solidFill>
              </a:rPr>
              <a:t>Two outer layers</a:t>
            </a:r>
            <a:r>
              <a:rPr lang="en-GB" sz="1600" baseline="0" dirty="0">
                <a:solidFill>
                  <a:schemeClr val="tx1"/>
                </a:solidFill>
              </a:rPr>
              <a:t>: </a:t>
            </a:r>
            <a:r>
              <a:rPr lang="en-GB" sz="1600" baseline="0" dirty="0" smtClean="0">
                <a:solidFill>
                  <a:schemeClr val="tx1"/>
                </a:solidFill>
              </a:rPr>
              <a:t>double-sided </a:t>
            </a:r>
            <a:r>
              <a:rPr lang="en-GB" sz="1600" baseline="0" dirty="0">
                <a:solidFill>
                  <a:schemeClr val="tx1"/>
                </a:solidFill>
              </a:rPr>
              <a:t>silicon </a:t>
            </a:r>
            <a:r>
              <a:rPr lang="en-GB" sz="1600" baseline="0" dirty="0" smtClean="0">
                <a:solidFill>
                  <a:schemeClr val="tx1"/>
                </a:solidFill>
              </a:rPr>
              <a:t>strips</a:t>
            </a:r>
            <a:endParaRPr lang="en-GB" sz="1600" baseline="0" dirty="0">
              <a:solidFill>
                <a:schemeClr val="tx1"/>
              </a:solidFill>
            </a:endParaRPr>
          </a:p>
          <a:p>
            <a:pPr hangingPunct="1">
              <a:lnSpc>
                <a:spcPct val="100000"/>
              </a:lnSpc>
              <a:buClrTx/>
              <a:buSzTx/>
              <a:buFontTx/>
              <a:buNone/>
              <a:defRPr/>
            </a:pPr>
            <a:r>
              <a:rPr lang="en-GB" sz="1600" b="1" baseline="0" dirty="0">
                <a:solidFill>
                  <a:schemeClr val="tx1"/>
                </a:solidFill>
              </a:rPr>
              <a:t>6 forward disks</a:t>
            </a: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i="1" baseline="0" dirty="0">
                <a:solidFill>
                  <a:schemeClr val="tx1"/>
                </a:solidFill>
              </a:rPr>
              <a:t>Four disks</a:t>
            </a:r>
            <a:r>
              <a:rPr lang="it-IT" sz="1600" baseline="0" dirty="0">
                <a:solidFill>
                  <a:schemeClr val="tx1"/>
                </a:solidFill>
              </a:rPr>
              <a:t>: hybrid pixel detectors</a:t>
            </a:r>
            <a:endParaRPr lang="en-GB" sz="1600" baseline="0" dirty="0">
              <a:solidFill>
                <a:schemeClr val="tx1"/>
              </a:solidFill>
            </a:endParaRPr>
          </a:p>
          <a:p>
            <a:pPr marL="285750" indent="-285750" algn="l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en-GB" sz="1600" i="1" baseline="0" dirty="0">
                <a:solidFill>
                  <a:schemeClr val="tx1"/>
                </a:solidFill>
              </a:rPr>
              <a:t>Two last disks</a:t>
            </a:r>
            <a:r>
              <a:rPr lang="en-GB" sz="1600" baseline="0" dirty="0">
                <a:solidFill>
                  <a:schemeClr val="tx1"/>
                </a:solidFill>
              </a:rPr>
              <a:t>: </a:t>
            </a:r>
            <a:r>
              <a:rPr lang="it-IT" sz="1600" baseline="0" dirty="0">
                <a:solidFill>
                  <a:schemeClr val="tx1"/>
                </a:solidFill>
              </a:rPr>
              <a:t>mixed pixel and </a:t>
            </a:r>
            <a:r>
              <a:rPr lang="it-IT" sz="1600" baseline="0" dirty="0" smtClean="0">
                <a:solidFill>
                  <a:schemeClr val="tx1"/>
                </a:solidFill>
              </a:rPr>
              <a:t>strips</a:t>
            </a:r>
          </a:p>
        </p:txBody>
      </p:sp>
      <p:sp>
        <p:nvSpPr>
          <p:cNvPr id="6150" name="Rechteck 31"/>
          <p:cNvSpPr>
            <a:spLocks noChangeArrowheads="1"/>
          </p:cNvSpPr>
          <p:nvPr/>
        </p:nvSpPr>
        <p:spPr bwMode="auto">
          <a:xfrm>
            <a:off x="194265" y="901133"/>
            <a:ext cx="4953815" cy="2959928"/>
          </a:xfrm>
          <a:prstGeom prst="rect">
            <a:avLst/>
          </a:prstGeom>
          <a:solidFill>
            <a:srgbClr val="CCCC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285750" indent="-285750" algn="l" defTabSz="457200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defTabSz="457200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defTabSz="457200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defTabSz="457200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defTabSz="457200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Good spatial resolution </a:t>
            </a:r>
            <a:r>
              <a:rPr lang="en-US" sz="1600" baseline="0" dirty="0" smtClean="0"/>
              <a:t>(</a:t>
            </a:r>
            <a:r>
              <a:rPr lang="en-US" sz="1600" baseline="0" dirty="0"/>
              <a:t>some </a:t>
            </a:r>
            <a:r>
              <a:rPr lang="en-US" sz="1600" baseline="0" dirty="0" smtClean="0"/>
              <a:t>tens of </a:t>
            </a:r>
            <a:r>
              <a:rPr lang="en-US" sz="1600" baseline="0" dirty="0">
                <a:latin typeface="Symbol" pitchFamily="18" charset="2"/>
              </a:rPr>
              <a:t>m</a:t>
            </a:r>
            <a:r>
              <a:rPr lang="en-US" sz="1600" baseline="0" dirty="0"/>
              <a:t>m </a:t>
            </a:r>
            <a:r>
              <a:rPr lang="en-US" sz="1600" baseline="0" dirty="0" smtClean="0"/>
              <a:t>in </a:t>
            </a:r>
            <a:r>
              <a:rPr lang="en-US" sz="1600" baseline="0" dirty="0" err="1">
                <a:latin typeface="Symbol" pitchFamily="18" charset="2"/>
              </a:rPr>
              <a:t>rf</a:t>
            </a:r>
            <a:r>
              <a:rPr lang="en-US" sz="1600" baseline="0" dirty="0"/>
              <a:t>, better than 100 </a:t>
            </a:r>
            <a:r>
              <a:rPr lang="en-US" sz="1600" baseline="0" dirty="0">
                <a:latin typeface="Symbol" pitchFamily="18" charset="2"/>
              </a:rPr>
              <a:t>m</a:t>
            </a:r>
            <a:r>
              <a:rPr lang="en-US" sz="1600" baseline="0" dirty="0"/>
              <a:t>m along z)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Time </a:t>
            </a:r>
            <a:r>
              <a:rPr lang="de-DE" altLang="it-IT" sz="1600" baseline="0" dirty="0">
                <a:ea typeface="msmincho"/>
                <a:cs typeface="msmincho"/>
              </a:rPr>
              <a:t>resolution &lt; 10 ns</a:t>
            </a:r>
          </a:p>
          <a:p>
            <a:pPr hangingPunct="1">
              <a:lnSpc>
                <a:spcPct val="100000"/>
              </a:lnSpc>
              <a:buClrTx/>
              <a:buSzTx/>
              <a:buFont typeface="Wingdings" panose="05000000000000000000" pitchFamily="2" charset="2"/>
              <a:buChar char="q"/>
            </a:pPr>
            <a:r>
              <a:rPr lang="en-US" sz="1600" baseline="0" dirty="0"/>
              <a:t>Continuous readout at  2 x 10</a:t>
            </a:r>
            <a:r>
              <a:rPr lang="en-US" sz="1600" baseline="30000" dirty="0"/>
              <a:t>7</a:t>
            </a:r>
            <a:r>
              <a:rPr lang="en-US" sz="1600" baseline="0" dirty="0"/>
              <a:t> interactions /s (clock @</a:t>
            </a:r>
            <a:r>
              <a:rPr lang="en-US" sz="1600" baseline="0" dirty="0" smtClean="0"/>
              <a:t>160 </a:t>
            </a:r>
            <a:r>
              <a:rPr lang="en-US" sz="1600" baseline="0" dirty="0"/>
              <a:t>MHz)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Limited material budget         </a:t>
            </a:r>
            <a:r>
              <a:rPr lang="de-DE" altLang="it-IT" sz="1400" baseline="0" dirty="0" smtClean="0">
                <a:ea typeface="msmincho"/>
                <a:cs typeface="msmincho"/>
              </a:rPr>
              <a:t>X/Xo ≤ 1 % / layer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 smtClean="0">
                <a:ea typeface="msmincho"/>
                <a:cs typeface="msmincho"/>
              </a:rPr>
              <a:t>Radiation </a:t>
            </a:r>
            <a:r>
              <a:rPr lang="de-DE" altLang="it-IT" sz="1600" baseline="0" dirty="0">
                <a:ea typeface="msmincho"/>
                <a:cs typeface="msmincho"/>
              </a:rPr>
              <a:t>tolerance      </a:t>
            </a:r>
            <a:r>
              <a:rPr lang="de-DE" altLang="it-IT" sz="1600" baseline="0" dirty="0" smtClean="0">
                <a:ea typeface="msmincho"/>
                <a:cs typeface="msmincho"/>
              </a:rPr>
              <a:t>       </a:t>
            </a:r>
            <a:r>
              <a:rPr lang="de-DE" altLang="it-IT" sz="1600" baseline="0" dirty="0">
                <a:ea typeface="msmincho"/>
                <a:cs typeface="msmincho"/>
              </a:rPr>
              <a:t>˂ </a:t>
            </a:r>
            <a:r>
              <a:rPr lang="de-DE" altLang="it-IT" sz="1600" baseline="0" dirty="0" smtClean="0">
                <a:ea typeface="msmincho"/>
                <a:cs typeface="msmincho"/>
              </a:rPr>
              <a:t>10</a:t>
            </a:r>
            <a:r>
              <a:rPr lang="de-DE" altLang="it-IT" sz="1600" baseline="30000" dirty="0" smtClean="0">
                <a:ea typeface="msmincho"/>
                <a:cs typeface="msmincho"/>
              </a:rPr>
              <a:t>14</a:t>
            </a:r>
            <a:r>
              <a:rPr lang="de-DE" altLang="it-IT" sz="1600" baseline="0" dirty="0" smtClean="0">
                <a:ea typeface="msmincho"/>
                <a:cs typeface="msmincho"/>
              </a:rPr>
              <a:t> </a:t>
            </a:r>
            <a:r>
              <a:rPr lang="de-DE" altLang="it-IT" sz="1600" baseline="0" dirty="0">
                <a:ea typeface="msmincho"/>
                <a:cs typeface="msmincho"/>
              </a:rPr>
              <a:t>n </a:t>
            </a:r>
            <a:r>
              <a:rPr lang="de-DE" altLang="it-IT" sz="1600" baseline="-25000" dirty="0">
                <a:ea typeface="msmincho"/>
                <a:cs typeface="msmincho"/>
              </a:rPr>
              <a:t>1 MeV eq </a:t>
            </a:r>
            <a:r>
              <a:rPr lang="de-DE" altLang="it-IT" sz="1600" baseline="0" dirty="0" smtClean="0">
                <a:ea typeface="msmincho"/>
                <a:cs typeface="msmincho"/>
              </a:rPr>
              <a:t>cm</a:t>
            </a:r>
            <a:r>
              <a:rPr lang="de-DE" altLang="it-IT" sz="1600" baseline="30000" dirty="0" smtClean="0">
                <a:ea typeface="msmincho"/>
                <a:cs typeface="msmincho"/>
              </a:rPr>
              <a:t>-2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>
                <a:ea typeface="msmincho"/>
                <a:cs typeface="msmincho"/>
              </a:rPr>
              <a:t>Provide at least </a:t>
            </a:r>
            <a:r>
              <a:rPr lang="de-DE" altLang="it-IT" sz="1600" baseline="0" dirty="0" smtClean="0">
                <a:ea typeface="msmincho"/>
                <a:cs typeface="msmincho"/>
              </a:rPr>
              <a:t>four </a:t>
            </a:r>
            <a:r>
              <a:rPr lang="de-DE" altLang="it-IT" sz="1600" baseline="0" dirty="0">
                <a:ea typeface="msmincho"/>
                <a:cs typeface="msmincho"/>
              </a:rPr>
              <a:t>hits per track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>
                <a:ea typeface="msmincho"/>
                <a:cs typeface="msmincho"/>
              </a:rPr>
              <a:t>Room </a:t>
            </a:r>
            <a:r>
              <a:rPr lang="de-DE" altLang="it-IT" sz="1600" baseline="0" dirty="0" smtClean="0">
                <a:ea typeface="msmincho"/>
                <a:cs typeface="msmincho"/>
              </a:rPr>
              <a:t>temperature </a:t>
            </a:r>
            <a:r>
              <a:rPr lang="de-DE" altLang="it-IT" sz="1600" baseline="0" dirty="0">
                <a:ea typeface="msmincho"/>
                <a:cs typeface="msmincho"/>
              </a:rPr>
              <a:t>operation</a:t>
            </a:r>
          </a:p>
          <a:p>
            <a:pPr eaLnBrk="1" hangingPunct="1">
              <a:lnSpc>
                <a:spcPct val="119000"/>
              </a:lnSpc>
              <a:spcBef>
                <a:spcPct val="0"/>
              </a:spcBef>
              <a:buClrTx/>
              <a:buSzTx/>
              <a:buFont typeface="Wingdings" pitchFamily="2" charset="2"/>
              <a:buChar char="q"/>
            </a:pPr>
            <a:r>
              <a:rPr lang="de-DE" altLang="it-IT" sz="1600" baseline="0" dirty="0">
                <a:ea typeface="msmincho"/>
                <a:cs typeface="msmincho"/>
              </a:rPr>
              <a:t>Routing and services only in the backward region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5865" y="849518"/>
            <a:ext cx="3861251" cy="54049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0103960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Date Placeholder 3"/>
          <p:cNvSpPr>
            <a:spLocks noGrp="1"/>
          </p:cNvSpPr>
          <p:nvPr>
            <p:ph type="dt" sz="quarter" idx="10"/>
          </p:nvPr>
        </p:nvSpPr>
        <p:spPr>
          <a:noFill/>
        </p:spPr>
        <p:txBody>
          <a:bodyPr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eaLnBrk="1">
              <a:spcBef>
                <a:spcPct val="0"/>
              </a:spcBef>
              <a:buFontTx/>
              <a:buNone/>
            </a:pPr>
            <a:r>
              <a:rPr lang="en-US" altLang="it-IT" sz="1400" smtClean="0"/>
              <a:t>D. Calvo</a:t>
            </a:r>
          </a:p>
        </p:txBody>
      </p:sp>
      <p:pic>
        <p:nvPicPr>
          <p:cNvPr id="8195" name="Picture 2" descr="logo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913" y="5840413"/>
            <a:ext cx="1439862" cy="10175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1440" t="40381" r="10010" b="39708"/>
          <a:stretch>
            <a:fillRect/>
          </a:stretch>
        </p:blipFill>
        <p:spPr bwMode="auto">
          <a:xfrm>
            <a:off x="971550" y="620713"/>
            <a:ext cx="1952625" cy="585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1916113"/>
            <a:ext cx="9144000" cy="5492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baseline="0" dirty="0" smtClean="0"/>
              <a:t>Pixel and </a:t>
            </a:r>
            <a:r>
              <a:rPr lang="en-US" altLang="it-IT" baseline="0" dirty="0"/>
              <a:t>S</a:t>
            </a:r>
            <a:r>
              <a:rPr lang="en-US" altLang="it-IT" baseline="0" dirty="0" smtClean="0"/>
              <a:t>trip Modules</a:t>
            </a:r>
            <a:endParaRPr lang="en-US" altLang="it-IT" baseline="0" dirty="0"/>
          </a:p>
        </p:txBody>
      </p:sp>
      <p:pic>
        <p:nvPicPr>
          <p:cNvPr id="8198" name="Picture 6" descr="pand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549275"/>
            <a:ext cx="1382713" cy="2016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11646" y="40594"/>
            <a:ext cx="9144000" cy="4730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Hybrid epitaxial pixels</a:t>
            </a:r>
            <a:endParaRPr lang="en-US" altLang="it-IT" sz="2800" baseline="0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5214" y="764630"/>
            <a:ext cx="2894701" cy="588927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Rectangle 4"/>
          <p:cNvSpPr/>
          <p:nvPr/>
        </p:nvSpPr>
        <p:spPr>
          <a:xfrm>
            <a:off x="5935214" y="519250"/>
            <a:ext cx="3174139" cy="369332"/>
          </a:xfrm>
          <a:prstGeom prst="rect">
            <a:avLst/>
          </a:prstGeom>
          <a:solidFill>
            <a:srgbClr val="FF0000"/>
          </a:solidFill>
        </p:spPr>
        <p:txBody>
          <a:bodyPr wrap="non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800" baseline="0" dirty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810 readout </a:t>
            </a:r>
            <a:r>
              <a:rPr lang="en-US" sz="18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chips / 176 sensors</a:t>
            </a: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3660" y="4077090"/>
            <a:ext cx="2683639" cy="26836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Rectangle 8"/>
          <p:cNvSpPr>
            <a:spLocks noChangeArrowheads="1"/>
          </p:cNvSpPr>
          <p:nvPr/>
        </p:nvSpPr>
        <p:spPr bwMode="auto">
          <a:xfrm>
            <a:off x="35204" y="2996941"/>
            <a:ext cx="5627258" cy="864120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  <a:extLst/>
        </p:spPr>
        <p:txBody>
          <a:bodyPr/>
          <a:lstStyle/>
          <a:p>
            <a:pPr marL="285750" indent="-285750" algn="l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1600" baseline="0" dirty="0" smtClean="0">
                <a:solidFill>
                  <a:schemeClr val="tx1"/>
                </a:solidFill>
              </a:rPr>
              <a:t> Layout based on a basic unit corresponding to a readout chip size</a:t>
            </a:r>
          </a:p>
          <a:p>
            <a:pPr marL="342900" indent="-342900" algn="just" hangingPunct="1">
              <a:lnSpc>
                <a:spcPct val="100000"/>
              </a:lnSpc>
              <a:spcBef>
                <a:spcPct val="20000"/>
              </a:spcBef>
              <a:buClrTx/>
              <a:buSzTx/>
              <a:buFont typeface="Arial" pitchFamily="34" charset="0"/>
              <a:buChar char="•"/>
            </a:pPr>
            <a:r>
              <a:rPr lang="en-US" sz="1600" baseline="0" dirty="0" smtClean="0">
                <a:solidFill>
                  <a:schemeClr val="tx1"/>
                </a:solidFill>
              </a:rPr>
              <a:t>Modules are built by tiling from two to six units</a:t>
            </a:r>
          </a:p>
        </p:txBody>
      </p:sp>
      <p:sp>
        <p:nvSpPr>
          <p:cNvPr id="9" name="Text Box 96"/>
          <p:cNvSpPr txBox="1">
            <a:spLocks noChangeArrowheads="1"/>
          </p:cNvSpPr>
          <p:nvPr/>
        </p:nvSpPr>
        <p:spPr bwMode="auto">
          <a:xfrm>
            <a:off x="35204" y="550444"/>
            <a:ext cx="3054350" cy="338138"/>
          </a:xfrm>
          <a:prstGeom prst="rect">
            <a:avLst/>
          </a:prstGeom>
          <a:solidFill>
            <a:srgbClr val="FFFF66"/>
          </a:solidFill>
          <a:ln>
            <a:noFill/>
          </a:ln>
          <a:extLst/>
        </p:spPr>
        <p:txBody>
          <a:bodyPr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baseline="0" dirty="0"/>
              <a:t>Standard hybrid technology</a:t>
            </a:r>
            <a:endParaRPr lang="en-GB" altLang="it-IT" sz="1600" b="1" baseline="0" dirty="0"/>
          </a:p>
        </p:txBody>
      </p:sp>
      <p:sp>
        <p:nvSpPr>
          <p:cNvPr id="10" name="Text Box 150"/>
          <p:cNvSpPr txBox="1">
            <a:spLocks noChangeArrowheads="1"/>
          </p:cNvSpPr>
          <p:nvPr/>
        </p:nvSpPr>
        <p:spPr bwMode="auto">
          <a:xfrm>
            <a:off x="35204" y="969479"/>
            <a:ext cx="4532310" cy="1815882"/>
          </a:xfrm>
          <a:prstGeom prst="rect">
            <a:avLst/>
          </a:prstGeom>
          <a:solidFill>
            <a:srgbClr val="FFFF66"/>
          </a:solidFill>
          <a:ln>
            <a:noFill/>
          </a:ln>
          <a:effectLst/>
        </p:spPr>
        <p:txBody>
          <a:bodyPr wrap="square">
            <a:spAutoFit/>
          </a:bodyPr>
          <a:lstStyle>
            <a:lvl1pPr eaLnBrk="0">
              <a:defRPr sz="1000" baseline="60000">
                <a:solidFill>
                  <a:srgbClr val="000000"/>
                </a:solidFill>
                <a:latin typeface="Arial" pitchFamily="34" charset="0"/>
              </a:defRPr>
            </a:lvl1pPr>
            <a:lvl2pPr marL="742950" indent="-285750" eaLnBrk="0">
              <a:defRPr sz="1000" baseline="60000">
                <a:solidFill>
                  <a:srgbClr val="000000"/>
                </a:solidFill>
                <a:latin typeface="Arial" pitchFamily="34" charset="0"/>
              </a:defRPr>
            </a:lvl2pPr>
            <a:lvl3pPr marL="1143000" indent="-228600" eaLnBrk="0">
              <a:defRPr sz="1000" baseline="60000">
                <a:solidFill>
                  <a:srgbClr val="000000"/>
                </a:solidFill>
                <a:latin typeface="Arial" pitchFamily="34" charset="0"/>
              </a:defRPr>
            </a:lvl3pPr>
            <a:lvl4pPr marL="1600200" indent="-228600" eaLnBrk="0">
              <a:defRPr sz="1000" baseline="60000">
                <a:solidFill>
                  <a:srgbClr val="000000"/>
                </a:solidFill>
                <a:latin typeface="Arial" pitchFamily="34" charset="0"/>
              </a:defRPr>
            </a:lvl4pPr>
            <a:lvl5pPr marL="2057400" indent="-228600" eaLnBrk="0">
              <a:defRPr sz="1000" baseline="60000">
                <a:solidFill>
                  <a:srgbClr val="000000"/>
                </a:solidFill>
                <a:latin typeface="Arial" pitchFamily="34" charset="0"/>
              </a:defRPr>
            </a:lvl5pPr>
            <a:lvl6pPr marL="25146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000" baseline="60000">
                <a:solidFill>
                  <a:srgbClr val="000000"/>
                </a:solidFill>
                <a:latin typeface="Arial" pitchFamily="34" charset="0"/>
              </a:defRPr>
            </a:lvl6pPr>
            <a:lvl7pPr marL="29718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000" baseline="60000">
                <a:solidFill>
                  <a:srgbClr val="000000"/>
                </a:solidFill>
                <a:latin typeface="Arial" pitchFamily="34" charset="0"/>
              </a:defRPr>
            </a:lvl7pPr>
            <a:lvl8pPr marL="34290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000" baseline="60000">
                <a:solidFill>
                  <a:srgbClr val="000000"/>
                </a:solidFill>
                <a:latin typeface="Arial" pitchFamily="34" charset="0"/>
              </a:defRPr>
            </a:lvl8pPr>
            <a:lvl9pPr marL="3886200" indent="-228600" algn="ctr" eaLnBrk="0" fontAlgn="base" hangingPunct="0">
              <a:lnSpc>
                <a:spcPct val="93000"/>
              </a:lnSpc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45000"/>
              <a:buFont typeface="Wingdings" pitchFamily="2" charset="2"/>
              <a:defRPr sz="1000" baseline="60000">
                <a:solidFill>
                  <a:srgbClr val="000000"/>
                </a:solidFill>
                <a:latin typeface="Arial" pitchFamily="34" charset="0"/>
              </a:defRPr>
            </a:lvl9pPr>
          </a:lstStyle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="1" baseline="0" dirty="0" smtClean="0">
                <a:solidFill>
                  <a:schemeClr val="tx1"/>
                </a:solidFill>
              </a:rPr>
              <a:t>Epitaxial Silicon material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Pixel cell size: 100</a:t>
            </a: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x 100</a:t>
            </a: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x 100</a:t>
            </a: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</a:rPr>
              <a:t>m</a:t>
            </a:r>
            <a:r>
              <a:rPr lang="it-IT" sz="1600" baseline="0" dirty="0" smtClean="0">
                <a:solidFill>
                  <a:schemeClr val="tx1"/>
                </a:solidFill>
              </a:rPr>
              <a:t>m 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it-IT" sz="1600" baseline="-25000" dirty="0" smtClean="0">
                <a:solidFill>
                  <a:schemeClr val="tx1"/>
                </a:solidFill>
              </a:rPr>
              <a:t>epi</a:t>
            </a:r>
            <a:r>
              <a:rPr lang="it-IT" sz="1600" baseline="0" dirty="0" smtClean="0">
                <a:solidFill>
                  <a:schemeClr val="tx1"/>
                </a:solidFill>
              </a:rPr>
              <a:t> ~ k</a:t>
            </a: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</a:t>
            </a:r>
            <a:r>
              <a:rPr lang="it-IT" sz="1600" baseline="0" dirty="0" smtClean="0">
                <a:solidFill>
                  <a:schemeClr val="tx1"/>
                </a:solidFill>
              </a:rPr>
              <a:t>∙cm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</a:rPr>
              <a:t>r</a:t>
            </a:r>
            <a:r>
              <a:rPr lang="it-IT" sz="1600" baseline="-25000" dirty="0" smtClean="0">
                <a:solidFill>
                  <a:schemeClr val="tx1"/>
                </a:solidFill>
              </a:rPr>
              <a:t>Cz</a:t>
            </a:r>
            <a:r>
              <a:rPr lang="it-IT" sz="1600" baseline="0" dirty="0" smtClean="0">
                <a:solidFill>
                  <a:schemeClr val="tx1"/>
                </a:solidFill>
              </a:rPr>
              <a:t> ~ 20-50 m</a:t>
            </a:r>
            <a:r>
              <a:rPr lang="it-IT" sz="1600" baseline="0" dirty="0" smtClean="0">
                <a:solidFill>
                  <a:schemeClr val="tx1"/>
                </a:solidFill>
                <a:latin typeface="Symbol" pitchFamily="18" charset="2"/>
                <a:sym typeface="Symbol"/>
              </a:rPr>
              <a:t></a:t>
            </a:r>
            <a:r>
              <a:rPr lang="it-IT" sz="1600" baseline="0" dirty="0" smtClean="0">
                <a:solidFill>
                  <a:schemeClr val="tx1"/>
                </a:solidFill>
              </a:rPr>
              <a:t>∙cm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="1" baseline="0" dirty="0" smtClean="0">
                <a:solidFill>
                  <a:schemeClr val="tx1"/>
                </a:solidFill>
              </a:rPr>
              <a:t>ASIC</a:t>
            </a:r>
            <a:r>
              <a:rPr lang="it-IT" sz="1600" baseline="0" dirty="0" smtClean="0">
                <a:solidFill>
                  <a:schemeClr val="tx1"/>
                </a:solidFill>
              </a:rPr>
              <a:t> in 130 nm CMOS tecnology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Triggerless</a:t>
            </a:r>
          </a:p>
          <a:p>
            <a:pPr marL="285750" indent="-285750" algn="l" eaLnBrk="1" hangingPunct="1">
              <a:lnSpc>
                <a:spcPct val="100000"/>
              </a:lnSpc>
              <a:buClrTx/>
              <a:buSzTx/>
              <a:buFont typeface="Wingdings" pitchFamily="2" charset="2"/>
              <a:buChar char="q"/>
              <a:defRPr/>
            </a:pPr>
            <a:r>
              <a:rPr lang="it-IT" sz="1600" baseline="0" dirty="0" smtClean="0">
                <a:solidFill>
                  <a:schemeClr val="tx1"/>
                </a:solidFill>
              </a:rPr>
              <a:t>dE/dx using Time over Threshold technique</a:t>
            </a:r>
          </a:p>
        </p:txBody>
      </p:sp>
      <p:sp>
        <p:nvSpPr>
          <p:cNvPr id="12" name="Rectangle 11"/>
          <p:cNvSpPr/>
          <p:nvPr/>
        </p:nvSpPr>
        <p:spPr>
          <a:xfrm>
            <a:off x="35205" y="6209604"/>
            <a:ext cx="3528656" cy="338554"/>
          </a:xfrm>
          <a:prstGeom prst="rect">
            <a:avLst/>
          </a:prstGeom>
          <a:solidFill>
            <a:srgbClr val="FF0000"/>
          </a:solidFill>
        </p:spPr>
        <p:txBody>
          <a:bodyPr wrap="square">
            <a:spAutoFit/>
          </a:bodyPr>
          <a:lstStyle/>
          <a:p>
            <a:pPr algn="l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defRPr/>
            </a:pPr>
            <a:r>
              <a:rPr lang="en-US" sz="1600" baseline="0" dirty="0" smtClean="0">
                <a:solidFill>
                  <a:schemeClr val="bg1"/>
                </a:solidFill>
                <a:latin typeface="Calibri" pitchFamily="34" charset="0"/>
                <a:cs typeface="Calibri" pitchFamily="34" charset="0"/>
              </a:rPr>
              <a:t>Wafer from ITME, pixel sensor from FBK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-15875" y="40594"/>
            <a:ext cx="9144000" cy="473075"/>
          </a:xfrm>
          <a:prstGeom prst="rect">
            <a:avLst/>
          </a:prstGeom>
          <a:solidFill>
            <a:srgbClr val="00FF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 anchorCtr="1"/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en-US" altLang="it-IT" sz="2800" baseline="0" dirty="0" smtClean="0"/>
              <a:t>Pixel modules</a:t>
            </a:r>
            <a:endParaRPr lang="en-US" altLang="it-IT" sz="2800" baseline="0" dirty="0"/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0185" y="888582"/>
            <a:ext cx="2903770" cy="29554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30" y="888582"/>
            <a:ext cx="4104570" cy="205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 Box 96"/>
          <p:cNvSpPr txBox="1">
            <a:spLocks noChangeArrowheads="1"/>
          </p:cNvSpPr>
          <p:nvPr/>
        </p:nvSpPr>
        <p:spPr bwMode="auto">
          <a:xfrm>
            <a:off x="35204" y="550444"/>
            <a:ext cx="2160466" cy="338138"/>
          </a:xfrm>
          <a:prstGeom prst="rect">
            <a:avLst/>
          </a:prstGeom>
          <a:solidFill>
            <a:srgbClr val="FFFF66"/>
          </a:solidFill>
          <a:ln>
            <a:noFill/>
          </a:ln>
          <a:extLst/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baseline="0" dirty="0" smtClean="0"/>
              <a:t>Pixel disk</a:t>
            </a:r>
            <a:endParaRPr lang="en-GB" altLang="it-IT" sz="1600" b="1" baseline="0" dirty="0"/>
          </a:p>
        </p:txBody>
      </p:sp>
      <p:sp>
        <p:nvSpPr>
          <p:cNvPr id="7" name="Text Box 96"/>
          <p:cNvSpPr txBox="1">
            <a:spLocks noChangeArrowheads="1"/>
          </p:cNvSpPr>
          <p:nvPr/>
        </p:nvSpPr>
        <p:spPr bwMode="auto">
          <a:xfrm>
            <a:off x="5364110" y="559470"/>
            <a:ext cx="2160466" cy="338138"/>
          </a:xfrm>
          <a:prstGeom prst="rect">
            <a:avLst/>
          </a:prstGeom>
          <a:solidFill>
            <a:srgbClr val="FFFF66"/>
          </a:solidFill>
          <a:ln>
            <a:noFill/>
          </a:ln>
          <a:extLst/>
        </p:spPr>
        <p:txBody>
          <a:bodyPr wrap="square">
            <a:spAutoFit/>
          </a:bodyPr>
          <a:lstStyle>
            <a:lvl1pPr algn="l" eaLnBrk="0">
              <a:spcBef>
                <a:spcPct val="20000"/>
              </a:spcBef>
              <a:buChar char="•"/>
              <a:defRPr sz="3200">
                <a:solidFill>
                  <a:schemeClr val="tx1"/>
                </a:solidFill>
                <a:latin typeface="Arial" pitchFamily="34" charset="0"/>
              </a:defRPr>
            </a:lvl1pPr>
            <a:lvl2pPr marL="742950" indent="-285750" algn="l" eaLnBrk="0">
              <a:spcBef>
                <a:spcPct val="20000"/>
              </a:spcBef>
              <a:buChar char="–"/>
              <a:defRPr sz="2800">
                <a:solidFill>
                  <a:schemeClr val="tx1"/>
                </a:solidFill>
                <a:latin typeface="Arial" pitchFamily="34" charset="0"/>
              </a:defRPr>
            </a:lvl2pPr>
            <a:lvl3pPr marL="1143000" indent="-228600" algn="l" eaLnBrk="0">
              <a:spcBef>
                <a:spcPct val="20000"/>
              </a:spcBef>
              <a:buChar char="•"/>
              <a:defRPr sz="2400">
                <a:solidFill>
                  <a:schemeClr val="tx1"/>
                </a:solidFill>
                <a:latin typeface="Arial" pitchFamily="34" charset="0"/>
              </a:defRPr>
            </a:lvl3pPr>
            <a:lvl4pPr marL="1600200" indent="-228600" algn="l" eaLnBrk="0">
              <a:spcBef>
                <a:spcPct val="20000"/>
              </a:spcBef>
              <a:buChar char="–"/>
              <a:defRPr sz="2000">
                <a:solidFill>
                  <a:schemeClr val="tx1"/>
                </a:solidFill>
                <a:latin typeface="Arial" pitchFamily="34" charset="0"/>
              </a:defRPr>
            </a:lvl4pPr>
            <a:lvl5pPr marL="2057400" indent="-228600" algn="l" eaLnBrk="0">
              <a:spcBef>
                <a:spcPct val="20000"/>
              </a:spcBef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algn="ctr" eaLnBrk="1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</a:pPr>
            <a:r>
              <a:rPr lang="it-IT" altLang="it-IT" sz="1600" b="1" baseline="0" dirty="0" smtClean="0"/>
              <a:t>Pixel stave</a:t>
            </a:r>
            <a:endParaRPr lang="en-GB" altLang="it-IT" sz="1600" b="1" baseline="0" dirty="0"/>
          </a:p>
        </p:txBody>
      </p:sp>
      <p:pic>
        <p:nvPicPr>
          <p:cNvPr id="8" name="Picture 104" descr="cool_06a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5875" y="4362214"/>
            <a:ext cx="3163258" cy="23744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6" descr="cool_06b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9554" y="4097929"/>
            <a:ext cx="3124446" cy="26387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Text Box 67"/>
          <p:cNvSpPr txBox="1">
            <a:spLocks noChangeArrowheads="1"/>
          </p:cNvSpPr>
          <p:nvPr/>
        </p:nvSpPr>
        <p:spPr bwMode="auto">
          <a:xfrm>
            <a:off x="3198505" y="3645030"/>
            <a:ext cx="2739707" cy="1815882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Total power 94 W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Cooling pipe 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diameter 2 mm (Ni-Co alloy)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4 mm carbon foam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Cooling flow 0,3 l/m</a:t>
            </a:r>
            <a:endParaRPr lang="it-IT" sz="1600" baseline="0" dirty="0">
              <a:solidFill>
                <a:schemeClr val="tx1"/>
              </a:solidFill>
            </a:endParaRP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Inlet temperature: 18.5 °C</a:t>
            </a:r>
          </a:p>
          <a:p>
            <a:pPr algn="just" hangingPunct="1">
              <a:lnSpc>
                <a:spcPct val="100000"/>
              </a:lnSpc>
              <a:buClrTx/>
              <a:buSzTx/>
            </a:pPr>
            <a:r>
              <a:rPr lang="it-IT" sz="1600" baseline="0" dirty="0" smtClean="0">
                <a:solidFill>
                  <a:schemeClr val="tx1"/>
                </a:solidFill>
              </a:rPr>
              <a:t>Th. conductivity = 50 W/m∙K</a:t>
            </a:r>
            <a:endParaRPr lang="en-GB" sz="1600" baseline="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32788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Struttura predefinita">
  <a:themeElements>
    <a:clrScheme name="Struttura predefinita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Struttura predefinita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US" sz="1000" b="0" i="0" u="none" strike="noStrike" cap="none" normalizeH="0" baseline="6000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0">
          <a:lnSpc>
            <a:spcPct val="93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45000"/>
          <a:buFont typeface="Wingdings" pitchFamily="2" charset="2"/>
          <a:buNone/>
          <a:tabLst/>
          <a:defRPr kumimoji="0" lang="en-US" sz="1000" b="0" i="0" u="none" strike="noStrike" cap="none" normalizeH="0" baseline="60000" smtClean="0">
            <a:ln>
              <a:noFill/>
            </a:ln>
            <a:solidFill>
              <a:srgbClr val="000000"/>
            </a:solidFill>
            <a:effectLst/>
            <a:latin typeface="Arial" pitchFamily="34" charset="0"/>
          </a:defRPr>
        </a:defPPr>
      </a:lstStyle>
    </a:lnDef>
  </a:objectDefaults>
  <a:extraClrSchemeLst>
    <a:extraClrScheme>
      <a:clrScheme name="Struttura predefinit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truttura predefinita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Struttura predefinita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16129</TotalTime>
  <Words>1356</Words>
  <Application>Microsoft Office PowerPoint</Application>
  <PresentationFormat>On-screen Show (4:3)</PresentationFormat>
  <Paragraphs>336</Paragraphs>
  <Slides>32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3" baseType="lpstr">
      <vt:lpstr>Struttura predefinita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INFN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News about epitaxial silicon sensor</dc:title>
  <dc:creator>CALVO</dc:creator>
  <cp:lastModifiedBy>calvo</cp:lastModifiedBy>
  <cp:revision>1440</cp:revision>
  <cp:lastPrinted>2013-02-10T09:00:21Z</cp:lastPrinted>
  <dcterms:created xsi:type="dcterms:W3CDTF">2007-12-04T18:14:43Z</dcterms:created>
  <dcterms:modified xsi:type="dcterms:W3CDTF">2014-06-05T17:31:22Z</dcterms:modified>
</cp:coreProperties>
</file>