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6" r:id="rId2"/>
  </p:sldMasterIdLst>
  <p:notesMasterIdLst>
    <p:notesMasterId r:id="rId31"/>
  </p:notesMasterIdLst>
  <p:handoutMasterIdLst>
    <p:handoutMasterId r:id="rId32"/>
  </p:handoutMasterIdLst>
  <p:sldIdLst>
    <p:sldId id="318" r:id="rId3"/>
    <p:sldId id="325" r:id="rId4"/>
    <p:sldId id="319" r:id="rId5"/>
    <p:sldId id="320" r:id="rId6"/>
    <p:sldId id="267" r:id="rId7"/>
    <p:sldId id="298" r:id="rId8"/>
    <p:sldId id="302" r:id="rId9"/>
    <p:sldId id="304" r:id="rId10"/>
    <p:sldId id="305" r:id="rId11"/>
    <p:sldId id="306" r:id="rId12"/>
    <p:sldId id="307" r:id="rId13"/>
    <p:sldId id="308" r:id="rId14"/>
    <p:sldId id="310" r:id="rId15"/>
    <p:sldId id="312" r:id="rId16"/>
    <p:sldId id="313" r:id="rId17"/>
    <p:sldId id="315" r:id="rId18"/>
    <p:sldId id="296" r:id="rId19"/>
    <p:sldId id="316" r:id="rId20"/>
    <p:sldId id="321" r:id="rId21"/>
    <p:sldId id="322" r:id="rId22"/>
    <p:sldId id="323" r:id="rId23"/>
    <p:sldId id="324" r:id="rId24"/>
    <p:sldId id="276" r:id="rId25"/>
    <p:sldId id="278" r:id="rId26"/>
    <p:sldId id="279" r:id="rId27"/>
    <p:sldId id="290" r:id="rId28"/>
    <p:sldId id="291" r:id="rId29"/>
    <p:sldId id="285" r:id="rId30"/>
  </p:sldIdLst>
  <p:sldSz cx="9144000" cy="6858000" type="screen4x3"/>
  <p:notesSz cx="9144000" cy="6858000"/>
  <p:custDataLst>
    <p:tags r:id="rId3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scaleToFitPaper="1" frameSlides="1"/>
  <p:clrMru>
    <a:srgbClr val="00FF00"/>
    <a:srgbClr val="663300"/>
    <a:srgbClr val="485925"/>
    <a:srgbClr val="404F21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4" autoAdjust="0"/>
    <p:restoredTop sz="91453" autoAdjust="0"/>
  </p:normalViewPr>
  <p:slideViewPr>
    <p:cSldViewPr>
      <p:cViewPr varScale="1">
        <p:scale>
          <a:sx n="101" d="100"/>
          <a:sy n="101" d="100"/>
        </p:scale>
        <p:origin x="-9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printerSettings" Target="printerSettings/printerSettings1.bin"/><Relationship Id="rId34" Type="http://schemas.openxmlformats.org/officeDocument/2006/relationships/tags" Target="tags/tag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6CECC-2913-0B43-B4DD-B00F3F4EBD3B}" type="datetimeFigureOut">
              <a:rPr lang="en-US" smtClean="0"/>
              <a:t>12/06/2012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78F645-6836-C946-9FF0-72F6DB423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136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08536-BB4A-E846-9B53-10EA4A2184A6}" type="datetimeFigureOut">
              <a:rPr lang="en-US" smtClean="0"/>
              <a:t>12/06/2012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88E0B8-5C91-B147-829C-FBCFDA7DF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6556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8E0B8-5C91-B147-829C-FBCFDA7DFD4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944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8E0B8-5C91-B147-829C-FBCFDA7DFD4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94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8E0B8-5C91-B147-829C-FBCFDA7DFD4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94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88E0B8-5C91-B147-829C-FBCFDA7DFD4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94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83ACC36-4F13-0F4A-ADF0-36701A1D9865}" type="slidenum">
              <a:rPr lang="en-GB" sz="1200">
                <a:solidFill>
                  <a:prstClr val="black"/>
                </a:solidFill>
              </a:rPr>
              <a:pPr eaLnBrk="1" hangingPunct="1"/>
              <a:t>7</a:t>
            </a:fld>
            <a:endParaRPr lang="en-GB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A56D41-9F89-1648-90AF-6C3A83AF5FD6}" type="slidenum">
              <a:rPr lang="en-GB" smtClean="0">
                <a:solidFill>
                  <a:prstClr val="black"/>
                </a:solidFill>
                <a:latin typeface="Calibri"/>
              </a:rPr>
              <a:pPr>
                <a:defRPr/>
              </a:pPr>
              <a:t>8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01F6EF2-8029-7F40-8E1B-5F9C6175FB53}" type="slidenum">
              <a:rPr lang="en-GB" sz="1200">
                <a:solidFill>
                  <a:prstClr val="black"/>
                </a:solidFill>
              </a:rPr>
              <a:pPr eaLnBrk="1" hangingPunct="1"/>
              <a:t>9</a:t>
            </a:fld>
            <a:endParaRPr lang="en-GB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0A453EE-23C8-B34E-B587-C598F105CF72}" type="slidenum">
              <a:rPr lang="en-GB" sz="1200">
                <a:solidFill>
                  <a:prstClr val="black"/>
                </a:solidFill>
              </a:rPr>
              <a:pPr eaLnBrk="1" hangingPunct="1"/>
              <a:t>10</a:t>
            </a:fld>
            <a:endParaRPr lang="en-GB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6673315-E474-324F-9C04-067841AFD325}" type="slidenum">
              <a:rPr lang="en-GB" sz="1200">
                <a:solidFill>
                  <a:prstClr val="black"/>
                </a:solidFill>
              </a:rPr>
              <a:pPr eaLnBrk="1" hangingPunct="1"/>
              <a:t>11</a:t>
            </a:fld>
            <a:endParaRPr lang="en-GB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E761BD8-91C0-2949-875E-6CFFC8119168}" type="slidenum">
              <a:rPr lang="en-GB" sz="1200">
                <a:solidFill>
                  <a:prstClr val="black"/>
                </a:solidFill>
              </a:rPr>
              <a:pPr eaLnBrk="1" hangingPunct="1"/>
              <a:t>13</a:t>
            </a:fld>
            <a:endParaRPr lang="en-GB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oleObject" Target="../embeddings/oleObject3.bin"/><Relationship Id="rId6" Type="http://schemas.openxmlformats.org/officeDocument/2006/relationships/image" Target="../media/image3.png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oleObject" Target="../embeddings/oleObject4.bin"/><Relationship Id="rId6" Type="http://schemas.openxmlformats.org/officeDocument/2006/relationships/image" Target="../media/image3.png"/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oleObject" Target="../embeddings/oleObject5.bin"/><Relationship Id="rId6" Type="http://schemas.openxmlformats.org/officeDocument/2006/relationships/image" Target="../media/image3.png"/><Relationship Id="rId1" Type="http://schemas.openxmlformats.org/officeDocument/2006/relationships/vmlDrawing" Target="../drawings/vmlDrawing5.vml"/><Relationship Id="rId2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oleObject" Target="../embeddings/oleObject6.bin"/><Relationship Id="rId6" Type="http://schemas.openxmlformats.org/officeDocument/2006/relationships/image" Target="../media/image3.png"/><Relationship Id="rId1" Type="http://schemas.openxmlformats.org/officeDocument/2006/relationships/vmlDrawing" Target="../drawings/vmlDrawing6.vml"/><Relationship Id="rId2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oleObject" Target="../embeddings/oleObject7.bin"/><Relationship Id="rId6" Type="http://schemas.openxmlformats.org/officeDocument/2006/relationships/image" Target="../media/image3.png"/><Relationship Id="rId1" Type="http://schemas.openxmlformats.org/officeDocument/2006/relationships/vmlDrawing" Target="../drawings/vmlDrawing7.vml"/><Relationship Id="rId2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oleObject" Target="../embeddings/oleObject8.bin"/><Relationship Id="rId6" Type="http://schemas.openxmlformats.org/officeDocument/2006/relationships/image" Target="../media/image3.png"/><Relationship Id="rId1" Type="http://schemas.openxmlformats.org/officeDocument/2006/relationships/vmlDrawing" Target="../drawings/vmlDrawing8.vml"/><Relationship Id="rId2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oleObject" Target="../embeddings/oleObject9.bin"/><Relationship Id="rId6" Type="http://schemas.openxmlformats.org/officeDocument/2006/relationships/image" Target="../media/image3.png"/><Relationship Id="rId1" Type="http://schemas.openxmlformats.org/officeDocument/2006/relationships/vmlDrawing" Target="../drawings/vmlDrawing9.vml"/><Relationship Id="rId2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microsoft.com/office/2007/relationships/hdphoto" Target="../media/hdphoto2.wdp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oleObject" Target="../embeddings/oleObject2.bin"/><Relationship Id="rId6" Type="http://schemas.openxmlformats.org/officeDocument/2006/relationships/image" Target="../media/image3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i="0">
                <a:solidFill>
                  <a:srgbClr val="CCFFCC"/>
                </a:solidFill>
                <a:latin typeface="Chalkboard"/>
                <a:cs typeface="Chalkboard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Chalkboard"/>
                <a:cs typeface="Chalkboard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20th May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418DEA5-2ACC-4F41-A7E1-5D3476F5BD9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871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1" descr="banner-ITonl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4" descr="CERNlogo-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aphicFrame>
        <p:nvGraphicFramePr>
          <p:cNvPr id="7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Image" r:id="rId5" imgW="2006349" imgH="10158730" progId="">
                  <p:embed/>
                </p:oleObj>
              </mc:Choice>
              <mc:Fallback>
                <p:oleObj name="Image" r:id="rId5" imgW="2006349" imgH="1015873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50912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299695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Arial"/>
              </a:rPr>
              <a:t>Summary of ITUM-5, held 21 Sep 2011                            3</a:t>
            </a:r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0911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1" descr="banner-ITonl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4" descr="CERNlogo-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aphicFrame>
        <p:nvGraphicFramePr>
          <p:cNvPr id="8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Image" r:id="rId5" imgW="2006349" imgH="10158730" progId="">
                  <p:embed/>
                </p:oleObj>
              </mc:Choice>
              <mc:Fallback>
                <p:oleObj name="Image" r:id="rId5" imgW="2006349" imgH="1015873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Arial"/>
              </a:rPr>
              <a:t>Summary of ITUM-5, held 21 Sep 2011                            3</a:t>
            </a:r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9544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1" descr="banner-ITonl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4" descr="CERNlogo-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aphicFrame>
        <p:nvGraphicFramePr>
          <p:cNvPr id="6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Image" r:id="rId5" imgW="2006349" imgH="10158730" progId="">
                  <p:embed/>
                </p:oleObj>
              </mc:Choice>
              <mc:Fallback>
                <p:oleObj name="Image" r:id="rId5" imgW="2006349" imgH="1015873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Arial"/>
              </a:rPr>
              <a:t>Summary of ITUM-5, held 21 Sep 2011                            3</a:t>
            </a:r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4177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1" descr="banner-ITonl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4" descr="CERNlogo-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aphicFrame>
        <p:nvGraphicFramePr>
          <p:cNvPr id="5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Image" r:id="rId5" imgW="2006349" imgH="10158730" progId="">
                  <p:embed/>
                </p:oleObj>
              </mc:Choice>
              <mc:Fallback>
                <p:oleObj name="Image" r:id="rId5" imgW="2006349" imgH="1015873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Arial"/>
              </a:rPr>
              <a:t>Summary of ITUM-5, held 21 Sep 2011                            3</a:t>
            </a:r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2859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1" descr="banner-ITonl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4" descr="CERNlogo-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aphicFrame>
        <p:nvGraphicFramePr>
          <p:cNvPr id="8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name="Image" r:id="rId5" imgW="2006349" imgH="10158730" progId="">
                  <p:embed/>
                </p:oleObj>
              </mc:Choice>
              <mc:Fallback>
                <p:oleObj name="Image" r:id="rId5" imgW="2006349" imgH="1015873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486916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63688" y="69269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35696" y="544522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Arial"/>
              </a:rPr>
              <a:t>Summary of ITUM-5, held 21 Sep 2011                            3</a:t>
            </a:r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1937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1" descr="banner-ITonl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4" descr="CERNlogo-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aphicFrame>
        <p:nvGraphicFramePr>
          <p:cNvPr id="7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name="Image" r:id="rId5" imgW="2006349" imgH="10158730" progId="">
                  <p:embed/>
                </p:oleObj>
              </mc:Choice>
              <mc:Fallback>
                <p:oleObj name="Image" r:id="rId5" imgW="2006349" imgH="1015873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Arial"/>
              </a:rPr>
              <a:t>Summary of ITUM-5, held 21 Sep 2011                            3</a:t>
            </a:r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2872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1" descr="banner-ITonl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4" descr="CERNlogo-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aphicFrame>
        <p:nvGraphicFramePr>
          <p:cNvPr id="7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7" name="Image" r:id="rId5" imgW="2006349" imgH="10158730" progId="">
                  <p:embed/>
                </p:oleObj>
              </mc:Choice>
              <mc:Fallback>
                <p:oleObj name="Image" r:id="rId5" imgW="2006349" imgH="1015873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Arial"/>
              </a:rPr>
              <a:t>Summary of ITUM-5, held 21 Sep 2011                            3</a:t>
            </a:r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4237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halkboard"/>
                <a:cs typeface="Chalkboar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CCFFCC"/>
                </a:solidFill>
                <a:latin typeface="Chalkboard"/>
                <a:cs typeface="Chalkboard"/>
              </a:defRPr>
            </a:lvl1pPr>
            <a:lvl2pPr>
              <a:defRPr>
                <a:solidFill>
                  <a:schemeClr val="accent5">
                    <a:lumMod val="40000"/>
                    <a:lumOff val="60000"/>
                  </a:schemeClr>
                </a:solidFill>
                <a:latin typeface="Chalkboard"/>
                <a:cs typeface="Chalkboard"/>
              </a:defRPr>
            </a:lvl2pPr>
            <a:lvl3pPr>
              <a:defRPr>
                <a:solidFill>
                  <a:schemeClr val="accent6">
                    <a:lumMod val="40000"/>
                    <a:lumOff val="60000"/>
                  </a:schemeClr>
                </a:solidFill>
                <a:latin typeface="Chalkboard"/>
                <a:cs typeface="Chalkboard"/>
              </a:defRPr>
            </a:lvl3pPr>
            <a:lvl4pPr>
              <a:defRPr>
                <a:solidFill>
                  <a:schemeClr val="bg1"/>
                </a:solidFill>
                <a:latin typeface="Chalkboard"/>
                <a:cs typeface="Chalkboard"/>
              </a:defRPr>
            </a:lvl4pPr>
            <a:lvl5pPr>
              <a:defRPr>
                <a:solidFill>
                  <a:schemeClr val="bg1"/>
                </a:solidFill>
                <a:latin typeface="Chalkboard"/>
                <a:cs typeface="Chalkboar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WLCG-mini-B.jpg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306" b="100000" l="2479" r="9421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62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FFFFFF"/>
                </a:solidFill>
                <a:latin typeface="Chalkboard"/>
                <a:cs typeface="Chalkboard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541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427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81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Chalkboard"/>
                <a:cs typeface="Chalkboard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601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416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1" descr="banner-ITonl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4" descr="CERNlogo-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aphicFrame>
        <p:nvGraphicFramePr>
          <p:cNvPr id="7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Image" r:id="rId5" imgW="2006349" imgH="10158730" progId="">
                  <p:embed/>
                </p:oleObj>
              </mc:Choice>
              <mc:Fallback>
                <p:oleObj name="Image" r:id="rId5" imgW="2006349" imgH="1015873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Arial"/>
              </a:rPr>
              <a:t>Summary of ITUM-5, held 21 Sep 2011                            3</a:t>
            </a:r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5485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588968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Arial"/>
              </a:rPr>
              <a:t>Summary of ITUM-5, held 21 Sep 2011                            3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6415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vmlDrawing" Target="../drawings/vmlDrawing1.vml"/><Relationship Id="rId12" Type="http://schemas.openxmlformats.org/officeDocument/2006/relationships/image" Target="../media/image4.jpeg"/><Relationship Id="rId13" Type="http://schemas.openxmlformats.org/officeDocument/2006/relationships/image" Target="../media/image5.jpeg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slideLayout" Target="../slideLayouts/slideLayout16.xml"/><Relationship Id="rId10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/>
          </a:p>
        </p:txBody>
      </p:sp>
      <p:pic>
        <p:nvPicPr>
          <p:cNvPr id="7" name="Picture 3" descr="C:\Users\Tom\AppData\Local\Microsoft\Windows\Temporary Internet Files\Content.IE5\SELOQ6RU\MP910220994[1]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7761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8DEA5-2ACC-4F41-A7E1-5D3476F5B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870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1" descr="banner-ITonly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latin typeface="Arial" charset="0"/>
              </a:rPr>
              <a:t>Summary of ITUM-5, held 21 Sep 2011                            3</a:t>
            </a:r>
            <a:endParaRPr lang="en-US">
              <a:latin typeface="Arial" charset="0"/>
            </a:endParaRPr>
          </a:p>
        </p:txBody>
      </p:sp>
      <p:pic>
        <p:nvPicPr>
          <p:cNvPr id="2056" name="Picture 24" descr="CERNlogo-rgb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8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aphicFrame>
        <p:nvGraphicFramePr>
          <p:cNvPr id="2050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Image" r:id="rId14" imgW="2006349" imgH="10158730" progId="">
                  <p:embed/>
                </p:oleObj>
              </mc:Choice>
              <mc:Fallback>
                <p:oleObj name="Image" r:id="rId14" imgW="2006349" imgH="1015873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0625" cy="601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17254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3.wdp"/><Relationship Id="rId5" Type="http://schemas.openxmlformats.org/officeDocument/2006/relationships/image" Target="../media/image6.png"/><Relationship Id="rId6" Type="http://schemas.microsoft.com/office/2007/relationships/hdphoto" Target="../media/hdphoto4.wdp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10.png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3.wdp"/><Relationship Id="rId5" Type="http://schemas.openxmlformats.org/officeDocument/2006/relationships/image" Target="../media/image6.png"/><Relationship Id="rId6" Type="http://schemas.microsoft.com/office/2007/relationships/hdphoto" Target="../media/hdphoto4.wdp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3.wdp"/><Relationship Id="rId5" Type="http://schemas.openxmlformats.org/officeDocument/2006/relationships/image" Target="../media/image6.png"/><Relationship Id="rId6" Type="http://schemas.microsoft.com/office/2007/relationships/hdphoto" Target="../media/hdphoto4.wdp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3.wdp"/><Relationship Id="rId5" Type="http://schemas.openxmlformats.org/officeDocument/2006/relationships/image" Target="../media/image6.png"/><Relationship Id="rId6" Type="http://schemas.microsoft.com/office/2007/relationships/hdphoto" Target="../media/hdphoto4.wdp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Tom\AppData\Local\Microsoft\Windows\Temporary Internet Files\Content.IE5\SELOQ6RU\MP910220994[1]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070708"/>
              </a:clrFrom>
              <a:clrTo>
                <a:srgbClr val="070708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7761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CFFCC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halkboard"/>
                <a:cs typeface="Chalkboard"/>
              </a:rPr>
              <a:t>Discussion with LHCC Referees</a:t>
            </a:r>
            <a:endParaRPr lang="en-US" b="1" dirty="0">
              <a:solidFill>
                <a:srgbClr val="CCFFCC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Chalkboard"/>
              <a:cs typeface="Chalkboard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622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Ian Bird, CERN</a:t>
            </a:r>
          </a:p>
          <a:p>
            <a:r>
              <a:rPr lang="en-US" sz="2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LHCC Referee meeting</a:t>
            </a:r>
          </a:p>
          <a:p>
            <a:r>
              <a:rPr lang="en-US" sz="260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halkboard"/>
                <a:cs typeface="Chalkboard"/>
              </a:rPr>
              <a:t>12</a:t>
            </a:r>
            <a:r>
              <a:rPr lang="en-US" sz="2600" baseline="3000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halkboard"/>
                <a:cs typeface="Chalkboard"/>
              </a:rPr>
              <a:t>th</a:t>
            </a:r>
            <a:r>
              <a:rPr lang="en-US" sz="260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halkboard"/>
                <a:cs typeface="Chalkboard"/>
              </a:rPr>
              <a:t> June 2012</a:t>
            </a:r>
            <a:endParaRPr lang="en-US" sz="2600" dirty="0">
              <a:solidFill>
                <a:schemeClr val="accent6">
                  <a:lumMod val="40000"/>
                  <a:lumOff val="60000"/>
                </a:schemeClr>
              </a:solidFill>
              <a:latin typeface="Chalkboard"/>
              <a:cs typeface="Chalkboard"/>
            </a:endParaRPr>
          </a:p>
        </p:txBody>
      </p:sp>
      <p:pic>
        <p:nvPicPr>
          <p:cNvPr id="2" name="Picture 1" descr="WLCG-mini-B.jp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070708"/>
              </a:clrFrom>
              <a:clrTo>
                <a:srgbClr val="070708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653" b="100000" l="0" r="9752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" cy="1219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31200" y="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808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Business Continuity</a:t>
            </a:r>
            <a:endParaRPr lang="en-GB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838200"/>
            <a:ext cx="7848600" cy="551237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000" dirty="0" smtClean="0">
                <a:latin typeface="Arial" charset="0"/>
                <a:cs typeface="+mn-cs"/>
              </a:rPr>
              <a:t>With a 2</a:t>
            </a:r>
            <a:r>
              <a:rPr lang="en-US" sz="2000" baseline="30000" dirty="0" smtClean="0">
                <a:latin typeface="Arial" charset="0"/>
                <a:cs typeface="+mn-cs"/>
              </a:rPr>
              <a:t>nd</a:t>
            </a:r>
            <a:r>
              <a:rPr lang="en-US" sz="2000" dirty="0" smtClean="0">
                <a:latin typeface="Arial" charset="0"/>
                <a:cs typeface="+mn-cs"/>
              </a:rPr>
              <a:t> DC it makes sense to implement a comprehensive BC approach</a:t>
            </a:r>
          </a:p>
          <a:p>
            <a:pPr>
              <a:defRPr/>
            </a:pPr>
            <a:r>
              <a:rPr lang="en-US" sz="2000" dirty="0" smtClean="0">
                <a:latin typeface="Arial" charset="0"/>
                <a:cs typeface="+mn-cs"/>
              </a:rPr>
              <a:t>First classification of services against three BC options: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US" sz="1600" dirty="0" smtClean="0">
                <a:latin typeface="Arial" charset="0"/>
              </a:rPr>
              <a:t>Backup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US" sz="1600" dirty="0" smtClean="0">
                <a:latin typeface="Arial" charset="0"/>
              </a:rPr>
              <a:t>Load balancing</a:t>
            </a:r>
          </a:p>
          <a:p>
            <a:pPr marL="800100" lvl="1" indent="-342900">
              <a:buFont typeface="+mj-lt"/>
              <a:buAutoNum type="arabicPeriod"/>
              <a:defRPr/>
            </a:pPr>
            <a:r>
              <a:rPr lang="en-US" sz="1600" dirty="0" smtClean="0">
                <a:latin typeface="Arial" charset="0"/>
              </a:rPr>
              <a:t>Re-installation</a:t>
            </a:r>
          </a:p>
          <a:p>
            <a:pPr>
              <a:defRPr/>
            </a:pPr>
            <a:r>
              <a:rPr lang="en-US" sz="2000" dirty="0" smtClean="0">
                <a:latin typeface="Arial" charset="0"/>
                <a:cs typeface="+mn-cs"/>
              </a:rPr>
              <a:t>An </a:t>
            </a:r>
            <a:r>
              <a:rPr lang="en-US" sz="2000" dirty="0">
                <a:latin typeface="Arial" charset="0"/>
                <a:cs typeface="+mn-cs"/>
              </a:rPr>
              <a:t>internal </a:t>
            </a:r>
            <a:r>
              <a:rPr lang="en-US" sz="2000" dirty="0" smtClean="0">
                <a:latin typeface="Arial" charset="0"/>
                <a:cs typeface="+mn-cs"/>
              </a:rPr>
              <a:t>study </a:t>
            </a:r>
            <a:r>
              <a:rPr lang="en-US" sz="2000" dirty="0">
                <a:latin typeface="Arial" charset="0"/>
                <a:cs typeface="+mn-cs"/>
              </a:rPr>
              <a:t>has been conducted to see what would be required to implement BC from a networking point of view</a:t>
            </a:r>
          </a:p>
          <a:p>
            <a:pPr>
              <a:defRPr/>
            </a:pPr>
            <a:r>
              <a:rPr lang="en-US" sz="2000" dirty="0">
                <a:latin typeface="Arial" charset="0"/>
                <a:cs typeface="+mn-cs"/>
              </a:rPr>
              <a:t>Requires a network hub to be setup independently of the CC </a:t>
            </a:r>
          </a:p>
          <a:p>
            <a:pPr lvl="1">
              <a:defRPr/>
            </a:pPr>
            <a:r>
              <a:rPr lang="en-US" sz="1600" dirty="0">
                <a:latin typeface="Arial" charset="0"/>
                <a:cs typeface="+mn-cs"/>
              </a:rPr>
              <a:t>Requires an air-conditioned room of about 40-50 </a:t>
            </a:r>
            <a:r>
              <a:rPr lang="en-US" sz="1600" dirty="0" err="1">
                <a:latin typeface="Arial" charset="0"/>
                <a:cs typeface="+mn-cs"/>
              </a:rPr>
              <a:t>sqm</a:t>
            </a:r>
            <a:r>
              <a:rPr lang="en-US" sz="1600" dirty="0">
                <a:latin typeface="Arial" charset="0"/>
                <a:cs typeface="+mn-cs"/>
              </a:rPr>
              <a:t> for ~ 10 racks with </a:t>
            </a:r>
            <a:r>
              <a:rPr lang="en-US" sz="1600" dirty="0" smtClean="0">
                <a:latin typeface="Arial" charset="0"/>
                <a:cs typeface="+mn-cs"/>
              </a:rPr>
              <a:t>50-60kW </a:t>
            </a:r>
            <a:r>
              <a:rPr lang="en-US" sz="1600" dirty="0">
                <a:latin typeface="Arial" charset="0"/>
                <a:cs typeface="+mn-cs"/>
              </a:rPr>
              <a:t>of UPS power and good external </a:t>
            </a:r>
            <a:r>
              <a:rPr lang="en-US" sz="1600" dirty="0" err="1">
                <a:latin typeface="Arial" charset="0"/>
                <a:cs typeface="+mn-cs"/>
              </a:rPr>
              <a:t>fibre</a:t>
            </a:r>
            <a:r>
              <a:rPr lang="en-US" sz="1600" dirty="0">
                <a:latin typeface="Arial" charset="0"/>
                <a:cs typeface="+mn-cs"/>
              </a:rPr>
              <a:t> </a:t>
            </a:r>
            <a:r>
              <a:rPr lang="en-US" sz="1600" dirty="0" smtClean="0">
                <a:latin typeface="Arial" charset="0"/>
                <a:cs typeface="+mn-cs"/>
              </a:rPr>
              <a:t>connectivity</a:t>
            </a:r>
          </a:p>
          <a:p>
            <a:pPr lvl="1">
              <a:defRPr/>
            </a:pPr>
            <a:r>
              <a:rPr lang="en-US" sz="1600" dirty="0" smtClean="0">
                <a:latin typeface="Arial" charset="0"/>
                <a:cs typeface="+mn-cs"/>
              </a:rPr>
              <a:t>Several </a:t>
            </a:r>
            <a:r>
              <a:rPr lang="en-US" sz="1600" dirty="0">
                <a:latin typeface="Arial" charset="0"/>
                <a:cs typeface="+mn-cs"/>
              </a:rPr>
              <a:t>locations are being </a:t>
            </a:r>
            <a:r>
              <a:rPr lang="en-US" sz="1600" dirty="0" smtClean="0">
                <a:latin typeface="Arial" charset="0"/>
                <a:cs typeface="+mn-cs"/>
              </a:rPr>
              <a:t>studied</a:t>
            </a:r>
          </a:p>
          <a:p>
            <a:pPr>
              <a:defRPr/>
            </a:pPr>
            <a:r>
              <a:rPr lang="en-US" sz="2000" dirty="0" smtClean="0">
                <a:latin typeface="Arial" charset="0"/>
                <a:cs typeface="+mn-cs"/>
              </a:rPr>
              <a:t>All IT server deliveries are now being </a:t>
            </a:r>
            <a:r>
              <a:rPr lang="en-US" sz="2000" dirty="0">
                <a:latin typeface="Arial" charset="0"/>
                <a:cs typeface="+mn-cs"/>
              </a:rPr>
              <a:t>managed as if at a remote </a:t>
            </a:r>
            <a:r>
              <a:rPr lang="en-US" sz="2000" dirty="0" smtClean="0">
                <a:latin typeface="Arial" charset="0"/>
                <a:cs typeface="+mn-cs"/>
              </a:rPr>
              <a:t>location</a:t>
            </a:r>
            <a:endParaRPr lang="en-US" sz="2000" dirty="0"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3289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Use of Remote Hosting</a:t>
            </a:r>
            <a:endParaRPr lang="en-GB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838200"/>
            <a:ext cx="7848600" cy="5181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Arial" charset="0"/>
                <a:cs typeface="+mn-cs"/>
              </a:rPr>
              <a:t>Logical extension of physics data processing</a:t>
            </a:r>
          </a:p>
          <a:p>
            <a:pPr lvl="1">
              <a:defRPr/>
            </a:pPr>
            <a:r>
              <a:rPr lang="en-US" dirty="0" smtClean="0">
                <a:latin typeface="Arial" charset="0"/>
                <a:cs typeface="+mn-cs"/>
              </a:rPr>
              <a:t>Batch and disk storage split across the two sites</a:t>
            </a:r>
          </a:p>
          <a:p>
            <a:pPr lvl="1">
              <a:defRPr/>
            </a:pPr>
            <a:r>
              <a:rPr lang="en-US" dirty="0" smtClean="0">
                <a:latin typeface="Arial" charset="0"/>
                <a:cs typeface="+mn-cs"/>
              </a:rPr>
              <a:t>The aim is to make the use as invisible as possible to the user</a:t>
            </a:r>
          </a:p>
          <a:p>
            <a:pPr lvl="1">
              <a:defRPr/>
            </a:pPr>
            <a:r>
              <a:rPr lang="en-US" dirty="0" smtClean="0">
                <a:latin typeface="Arial" charset="0"/>
                <a:cs typeface="+mn-cs"/>
              </a:rPr>
              <a:t>Actual model of use is not yet defined – several options to be investigated and tested in 2012/13:</a:t>
            </a:r>
          </a:p>
          <a:p>
            <a:pPr lvl="2">
              <a:defRPr/>
            </a:pPr>
            <a:r>
              <a:rPr lang="en-US" dirty="0" smtClean="0">
                <a:latin typeface="Arial" charset="0"/>
                <a:cs typeface="+mn-cs"/>
              </a:rPr>
              <a:t>Transparent extension of CERN CC</a:t>
            </a:r>
          </a:p>
          <a:p>
            <a:pPr lvl="2">
              <a:defRPr/>
            </a:pPr>
            <a:r>
              <a:rPr lang="en-US" dirty="0" smtClean="0">
                <a:latin typeface="Arial" charset="0"/>
                <a:cs typeface="+mn-cs"/>
              </a:rPr>
              <a:t>Location dependent data access</a:t>
            </a:r>
          </a:p>
          <a:p>
            <a:pPr lvl="2">
              <a:defRPr/>
            </a:pPr>
            <a:r>
              <a:rPr lang="en-US" dirty="0" smtClean="0">
                <a:latin typeface="Arial" charset="0"/>
                <a:cs typeface="+mn-cs"/>
              </a:rPr>
              <a:t>Treat as a “Tier 1” or as a “Tier 2” (i.e. place data there)</a:t>
            </a:r>
          </a:p>
          <a:p>
            <a:pPr lvl="2">
              <a:defRPr/>
            </a:pPr>
            <a:r>
              <a:rPr lang="en-US" dirty="0" smtClean="0">
                <a:latin typeface="Arial" charset="0"/>
                <a:cs typeface="+mn-cs"/>
              </a:rPr>
              <a:t>(undesirable) </a:t>
            </a:r>
            <a:r>
              <a:rPr lang="en-US" i="1" dirty="0" smtClean="0">
                <a:latin typeface="Arial" charset="0"/>
                <a:cs typeface="+mn-cs"/>
              </a:rPr>
              <a:t>a priori </a:t>
            </a:r>
            <a:r>
              <a:rPr lang="en-US" dirty="0" smtClean="0">
                <a:latin typeface="Arial" charset="0"/>
                <a:cs typeface="+mn-cs"/>
              </a:rPr>
              <a:t>allocate by experiment or function</a:t>
            </a:r>
          </a:p>
          <a:p>
            <a:pPr>
              <a:defRPr/>
            </a:pPr>
            <a:r>
              <a:rPr lang="en-US" dirty="0" smtClean="0">
                <a:latin typeface="Arial" charset="0"/>
                <a:cs typeface="+mn-cs"/>
              </a:rPr>
              <a:t>Business continuity</a:t>
            </a:r>
          </a:p>
          <a:p>
            <a:pPr lvl="1">
              <a:defRPr/>
            </a:pPr>
            <a:r>
              <a:rPr lang="en-US" dirty="0" smtClean="0">
                <a:latin typeface="Arial" charset="0"/>
                <a:cs typeface="+mn-cs"/>
              </a:rPr>
              <a:t>Benefit from the remote hosting site to implement a more complete business continuity strategy for IT services</a:t>
            </a:r>
          </a:p>
          <a:p>
            <a:pPr lvl="1">
              <a:defRPr/>
            </a:pPr>
            <a:endParaRPr lang="en-US" sz="1400" dirty="0" smtClean="0">
              <a:latin typeface="Arial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7768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Possible Network Topology</a:t>
            </a:r>
          </a:p>
        </p:txBody>
      </p:sp>
      <p:pic>
        <p:nvPicPr>
          <p:cNvPr id="62467" name="Picture 3" descr="CERN-Hungary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762000"/>
            <a:ext cx="8534400" cy="583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5867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Status and Future Plans</a:t>
            </a:r>
            <a:endParaRPr lang="en-GB">
              <a:latin typeface="Arial" charset="0"/>
            </a:endParaRPr>
          </a:p>
        </p:txBody>
      </p:sp>
      <p:sp>
        <p:nvSpPr>
          <p:cNvPr id="62466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9248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sz="2400">
                <a:latin typeface="Arial" charset="0"/>
              </a:rPr>
              <a:t>Contract was signed on 8</a:t>
            </a:r>
            <a:r>
              <a:rPr lang="en-US" sz="2400" baseline="30000">
                <a:latin typeface="Arial" charset="0"/>
              </a:rPr>
              <a:t>th</a:t>
            </a:r>
            <a:r>
              <a:rPr lang="en-US" sz="2400">
                <a:latin typeface="Arial" charset="0"/>
              </a:rPr>
              <a:t> May 2012</a:t>
            </a:r>
          </a:p>
          <a:p>
            <a:r>
              <a:rPr lang="en-US" sz="2400">
                <a:latin typeface="Arial" charset="0"/>
              </a:rPr>
              <a:t>During 2012</a:t>
            </a:r>
          </a:p>
          <a:p>
            <a:pPr lvl="1"/>
            <a:r>
              <a:rPr lang="en-GB" sz="2000">
                <a:latin typeface="Arial" charset="0"/>
              </a:rPr>
              <a:t>Tender for network connectivity</a:t>
            </a:r>
          </a:p>
          <a:p>
            <a:pPr lvl="1"/>
            <a:r>
              <a:rPr lang="en-US" sz="2000">
                <a:latin typeface="Arial" charset="0"/>
              </a:rPr>
              <a:t>Small test installation</a:t>
            </a:r>
          </a:p>
          <a:p>
            <a:pPr lvl="1"/>
            <a:r>
              <a:rPr lang="en-US" sz="2000">
                <a:latin typeface="Arial" charset="0"/>
              </a:rPr>
              <a:t>Define</a:t>
            </a:r>
            <a:r>
              <a:rPr lang="en-GB" sz="2000">
                <a:latin typeface="Arial" charset="0"/>
              </a:rPr>
              <a:t> and agree working procedures and reporting</a:t>
            </a:r>
          </a:p>
          <a:p>
            <a:pPr lvl="1"/>
            <a:r>
              <a:rPr lang="en-GB" sz="2000">
                <a:latin typeface="Arial" charset="0"/>
              </a:rPr>
              <a:t>Define and agree SLA </a:t>
            </a:r>
          </a:p>
          <a:p>
            <a:pPr lvl="1"/>
            <a:r>
              <a:rPr lang="en-GB" sz="2000">
                <a:latin typeface="Arial" charset="0"/>
              </a:rPr>
              <a:t>Integrate with CERN monitoring/ticketing system</a:t>
            </a:r>
          </a:p>
          <a:p>
            <a:pPr lvl="1"/>
            <a:r>
              <a:rPr lang="en-GB" sz="2000">
                <a:latin typeface="Arial" charset="0"/>
              </a:rPr>
              <a:t>Define what equipment we wish to install and how it should be operated</a:t>
            </a:r>
          </a:p>
          <a:p>
            <a:r>
              <a:rPr lang="en-GB" sz="2400">
                <a:latin typeface="Arial" charset="0"/>
              </a:rPr>
              <a:t>2013</a:t>
            </a:r>
          </a:p>
          <a:p>
            <a:pPr lvl="1"/>
            <a:r>
              <a:rPr lang="en-GB" sz="2000">
                <a:latin typeface="Arial" charset="0"/>
              </a:rPr>
              <a:t>1Q 2013: install initial capacity (100kW plus networking) and beginning larger scale testing</a:t>
            </a:r>
          </a:p>
          <a:p>
            <a:pPr lvl="1"/>
            <a:r>
              <a:rPr lang="en-GB" sz="2000">
                <a:latin typeface="Arial" charset="0"/>
              </a:rPr>
              <a:t>4Q 2013: install further 500kW</a:t>
            </a:r>
          </a:p>
          <a:p>
            <a:r>
              <a:rPr lang="en-GB" sz="2400">
                <a:latin typeface="Arial" charset="0"/>
              </a:rPr>
              <a:t>Goal for 1Q 2014 to be in production as IaaS with first BC services</a:t>
            </a:r>
          </a:p>
          <a:p>
            <a:pPr lvl="1"/>
            <a:endParaRPr lang="en-GB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954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0625" y="718464"/>
            <a:ext cx="5192236" cy="381543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629400" y="990600"/>
            <a:ext cx="210788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srgbClr val="000000"/>
                </a:solidFill>
                <a:latin typeface="Arial"/>
              </a:rPr>
              <a:t>Split the batch and EOS resources</a:t>
            </a:r>
          </a:p>
          <a:p>
            <a:pPr defTabSz="457200"/>
            <a:r>
              <a:rPr lang="en-US" dirty="0">
                <a:solidFill>
                  <a:srgbClr val="000000"/>
                </a:solidFill>
                <a:latin typeface="Arial"/>
              </a:rPr>
              <a:t>b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etween the two centers, but keep</a:t>
            </a:r>
          </a:p>
          <a:p>
            <a:pPr defTabSz="457200"/>
            <a:r>
              <a:rPr lang="en-US" dirty="0" smtClean="0">
                <a:solidFill>
                  <a:srgbClr val="000000"/>
                </a:solidFill>
                <a:latin typeface="Arial"/>
              </a:rPr>
              <a:t>them as complete logical entities</a:t>
            </a:r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4122604"/>
              </p:ext>
            </p:extLst>
          </p:nvPr>
        </p:nvGraphicFramePr>
        <p:xfrm>
          <a:off x="1926849" y="4533900"/>
          <a:ext cx="5930900" cy="232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5" name="Document" r:id="rId4" imgW="5930900" imgH="2324100" progId="Word.Document.12">
                  <p:embed/>
                </p:oleObj>
              </mc:Choice>
              <mc:Fallback>
                <p:oleObj name="Document" r:id="rId4" imgW="5930900" imgH="2324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26849" y="4533900"/>
                        <a:ext cx="5930900" cy="2324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798371" y="6550223"/>
            <a:ext cx="33542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 b="1" dirty="0" smtClean="0">
                <a:solidFill>
                  <a:srgbClr val="632523"/>
                </a:solidFill>
                <a:latin typeface="Arial"/>
              </a:rPr>
              <a:t>Network available in 2013 </a:t>
            </a:r>
            <a:r>
              <a:rPr lang="en-US" sz="1400" b="1" dirty="0" smtClean="0">
                <a:solidFill>
                  <a:srgbClr val="632523"/>
                </a:solidFill>
                <a:latin typeface="Arial"/>
                <a:sym typeface="Wingdings"/>
              </a:rPr>
              <a:t>  24 GB/s</a:t>
            </a:r>
            <a:endParaRPr lang="en-US" sz="1400" b="1" dirty="0">
              <a:solidFill>
                <a:srgbClr val="632523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usage model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400800" y="3276600"/>
            <a:ext cx="259080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Rates based on measurements during last 12 months + extrapolation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6691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strategies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2578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If necessary to reduce network traffic</a:t>
            </a:r>
          </a:p>
          <a:p>
            <a:pPr lvl="1"/>
            <a:r>
              <a:rPr lang="en-GB" dirty="0" smtClean="0"/>
              <a:t>Possibly introduce “locality” for physics data access</a:t>
            </a:r>
          </a:p>
          <a:p>
            <a:pPr lvl="1"/>
            <a:r>
              <a:rPr lang="en-GB" dirty="0" smtClean="0"/>
              <a:t>E.g. adapt EOS replication/allocation depending on IP address</a:t>
            </a:r>
          </a:p>
          <a:p>
            <a:pPr lvl="1"/>
            <a:r>
              <a:rPr lang="en-GB" dirty="0" smtClean="0"/>
              <a:t>Geographical mapping of batch queues and data </a:t>
            </a:r>
            <a:r>
              <a:rPr lang="en-GB" dirty="0" smtClean="0"/>
              <a:t>servers</a:t>
            </a:r>
            <a:endParaRPr lang="en-GB" dirty="0"/>
          </a:p>
          <a:p>
            <a:pPr lvl="1"/>
            <a:r>
              <a:rPr lang="en-GB" dirty="0" smtClean="0"/>
              <a:t>More sophisticated strategies later if needed</a:t>
            </a:r>
          </a:p>
          <a:p>
            <a:r>
              <a:rPr lang="en-GB" dirty="0"/>
              <a:t>Latency</a:t>
            </a:r>
          </a:p>
          <a:p>
            <a:pPr lvl="1"/>
            <a:r>
              <a:rPr lang="en-GB" dirty="0"/>
              <a:t>I</a:t>
            </a:r>
            <a:r>
              <a:rPr lang="en-US" dirty="0" err="1"/>
              <a:t>nside</a:t>
            </a:r>
            <a:r>
              <a:rPr lang="en-US" dirty="0"/>
              <a:t> CERN </a:t>
            </a:r>
            <a:r>
              <a:rPr lang="en-US" dirty="0" err="1"/>
              <a:t>centre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 0.3 </a:t>
            </a:r>
            <a:r>
              <a:rPr lang="en-US" dirty="0" err="1">
                <a:sym typeface="Wingdings"/>
              </a:rPr>
              <a:t>ms</a:t>
            </a:r>
            <a:endParaRPr lang="en-US" dirty="0">
              <a:sym typeface="Wingdings"/>
            </a:endParaRPr>
          </a:p>
          <a:p>
            <a:pPr lvl="1"/>
            <a:r>
              <a:rPr lang="en-US" dirty="0">
                <a:sym typeface="Wingdings"/>
              </a:rPr>
              <a:t>CC to </a:t>
            </a:r>
            <a:r>
              <a:rPr lang="en-US" dirty="0" err="1">
                <a:sym typeface="Wingdings"/>
              </a:rPr>
              <a:t>Safehost</a:t>
            </a:r>
            <a:r>
              <a:rPr lang="en-US" dirty="0">
                <a:sym typeface="Wingdings"/>
              </a:rPr>
              <a:t> or experiment pits  </a:t>
            </a:r>
            <a:r>
              <a:rPr lang="en-US" dirty="0" smtClean="0">
                <a:sym typeface="Wingdings"/>
              </a:rPr>
              <a:t>0.6 </a:t>
            </a:r>
            <a:r>
              <a:rPr lang="en-US" dirty="0" err="1">
                <a:sym typeface="Wingdings"/>
              </a:rPr>
              <a:t>ms</a:t>
            </a:r>
            <a:endParaRPr lang="en-US" dirty="0">
              <a:sym typeface="Wingdings"/>
            </a:endParaRPr>
          </a:p>
          <a:p>
            <a:pPr lvl="1"/>
            <a:r>
              <a:rPr lang="en-US" dirty="0">
                <a:sym typeface="Wingdings"/>
              </a:rPr>
              <a:t>CERN to Wigner (today)  35 </a:t>
            </a:r>
            <a:r>
              <a:rPr lang="en-US" dirty="0" err="1">
                <a:sym typeface="Wingdings"/>
              </a:rPr>
              <a:t>ms</a:t>
            </a:r>
            <a:r>
              <a:rPr lang="en-US" dirty="0">
                <a:sym typeface="Wingdings"/>
              </a:rPr>
              <a:t>; eventual &lt;10ms?</a:t>
            </a:r>
          </a:p>
          <a:p>
            <a:pPr lvl="2"/>
            <a:r>
              <a:rPr lang="en-US" dirty="0">
                <a:sym typeface="Wingdings"/>
              </a:rPr>
              <a:t>Today many hops, future – “direct” connection</a:t>
            </a:r>
          </a:p>
          <a:p>
            <a:pPr lvl="1"/>
            <a:r>
              <a:rPr lang="en-US" dirty="0">
                <a:sym typeface="Wingdings"/>
              </a:rPr>
              <a:t>Possible side effects on services:</a:t>
            </a:r>
          </a:p>
          <a:p>
            <a:pPr lvl="2"/>
            <a:r>
              <a:rPr lang="en-US" dirty="0">
                <a:sym typeface="Wingdings"/>
              </a:rPr>
              <a:t>Response times, limit number of control statements, random I/O</a:t>
            </a:r>
          </a:p>
          <a:p>
            <a:pPr lvl="1"/>
            <a:r>
              <a:rPr lang="en-US" dirty="0">
                <a:sym typeface="Wingdings"/>
              </a:rPr>
              <a:t>Test now with delay box with </a:t>
            </a:r>
            <a:r>
              <a:rPr lang="en-US" dirty="0" err="1">
                <a:sym typeface="Wingdings"/>
              </a:rPr>
              <a:t>lxbatch</a:t>
            </a:r>
            <a:r>
              <a:rPr lang="en-US" dirty="0">
                <a:sym typeface="Wingdings"/>
              </a:rPr>
              <a:t> and </a:t>
            </a:r>
            <a:r>
              <a:rPr lang="en-US" dirty="0" smtClean="0">
                <a:sym typeface="Wingdings"/>
              </a:rPr>
              <a:t>EOS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0E7EC7D5-C079-234F-ACC0-73C8DC47BD5A}" type="slidenum">
              <a:rPr lang="en-US" smtClean="0">
                <a:solidFill>
                  <a:srgbClr val="000000"/>
                </a:solidFill>
                <a:latin typeface="Arial"/>
              </a:rPr>
              <a:pPr defTabSz="457200"/>
              <a:t>15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0484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CERN CC will be expanded with a remote Centre in Budapest</a:t>
            </a:r>
          </a:p>
          <a:p>
            <a:r>
              <a:rPr lang="en-GB" dirty="0" smtClean="0"/>
              <a:t>Intention is to implement a “transparent” usage model</a:t>
            </a:r>
          </a:p>
          <a:p>
            <a:r>
              <a:rPr lang="en-GB" dirty="0" smtClean="0"/>
              <a:t>Network bandwidth not a problem</a:t>
            </a:r>
          </a:p>
          <a:p>
            <a:pPr lvl="1"/>
            <a:r>
              <a:rPr lang="en-GB" dirty="0" smtClean="0"/>
              <a:t>Dependence on latency needs to be tested</a:t>
            </a:r>
          </a:p>
          <a:p>
            <a:pPr lvl="1"/>
            <a:r>
              <a:rPr lang="en-GB" dirty="0" smtClean="0"/>
              <a:t>More complex solutions involving location dependency to be tested but hopefully not necessary at least initially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1579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Tom\AppData\Local\Microsoft\Windows\Temporary Internet Files\Content.IE5\SELOQ6RU\MP910220994[1]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070708"/>
              </a:clrFrom>
              <a:clrTo>
                <a:srgbClr val="070708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7761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CFFCC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halkboard"/>
                <a:cs typeface="Chalkboard"/>
              </a:rPr>
              <a:t>Summary of Technical working groups</a:t>
            </a:r>
            <a:endParaRPr lang="en-US" b="1" dirty="0">
              <a:solidFill>
                <a:srgbClr val="CCFFCC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Chalkboard"/>
              <a:cs typeface="Chalkboard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62200"/>
          </a:xfrm>
        </p:spPr>
        <p:txBody>
          <a:bodyPr>
            <a:normAutofit/>
          </a:bodyPr>
          <a:lstStyle/>
          <a:p>
            <a:endParaRPr lang="en-US" sz="2600" dirty="0">
              <a:solidFill>
                <a:schemeClr val="accent6">
                  <a:lumMod val="40000"/>
                  <a:lumOff val="60000"/>
                </a:schemeClr>
              </a:solidFill>
              <a:latin typeface="Chalkboard"/>
              <a:cs typeface="Chalkboard"/>
            </a:endParaRPr>
          </a:p>
        </p:txBody>
      </p:sp>
      <p:pic>
        <p:nvPicPr>
          <p:cNvPr id="2" name="Picture 1" descr="WLCG-mini-B.jp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070708"/>
              </a:clrFrom>
              <a:clrTo>
                <a:srgbClr val="070708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653" b="100000" l="0" r="9752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" cy="1219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31200" y="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687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Areas looked 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Data and storage management</a:t>
            </a:r>
          </a:p>
          <a:p>
            <a:r>
              <a:rPr lang="en-GB" dirty="0" smtClean="0"/>
              <a:t>Workload management</a:t>
            </a:r>
          </a:p>
          <a:p>
            <a:r>
              <a:rPr lang="en-GB" dirty="0" smtClean="0"/>
              <a:t>Databases</a:t>
            </a:r>
          </a:p>
          <a:p>
            <a:r>
              <a:rPr lang="en-GB" dirty="0" smtClean="0"/>
              <a:t>Security</a:t>
            </a:r>
          </a:p>
          <a:p>
            <a:r>
              <a:rPr lang="en-GB" dirty="0" smtClean="0"/>
              <a:t>Operations and tools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976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and storage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Tape archives distinct from disk cache</a:t>
            </a:r>
          </a:p>
          <a:p>
            <a:pPr lvl="1"/>
            <a:r>
              <a:rPr lang="en-GB" dirty="0" smtClean="0"/>
              <a:t>Manage organised access to tape</a:t>
            </a:r>
          </a:p>
          <a:p>
            <a:pPr lvl="1"/>
            <a:r>
              <a:rPr lang="en-GB" dirty="0" smtClean="0"/>
              <a:t>No requirement for true HSM functionality</a:t>
            </a:r>
          </a:p>
          <a:p>
            <a:pPr lvl="1"/>
            <a:r>
              <a:rPr lang="en-GB" dirty="0" smtClean="0"/>
              <a:t>Implies:</a:t>
            </a:r>
          </a:p>
          <a:p>
            <a:pPr lvl="2"/>
            <a:r>
              <a:rPr lang="en-GB" dirty="0" smtClean="0"/>
              <a:t>Simplification of MSS system where necessary</a:t>
            </a:r>
          </a:p>
          <a:p>
            <a:pPr lvl="2"/>
            <a:r>
              <a:rPr lang="en-GB" dirty="0" smtClean="0"/>
              <a:t>Remove expectation that tape is random I/O</a:t>
            </a:r>
          </a:p>
          <a:p>
            <a:pPr lvl="2"/>
            <a:r>
              <a:rPr lang="en-GB" dirty="0" smtClean="0"/>
              <a:t>Interface functionality simplified</a:t>
            </a:r>
          </a:p>
          <a:p>
            <a:r>
              <a:rPr lang="en-GB" dirty="0" smtClean="0"/>
              <a:t>Data federation – initially with </a:t>
            </a:r>
            <a:r>
              <a:rPr lang="en-GB" dirty="0" err="1" smtClean="0"/>
              <a:t>xrootd</a:t>
            </a:r>
            <a:endParaRPr lang="en-GB" dirty="0" smtClean="0"/>
          </a:p>
          <a:p>
            <a:pPr lvl="1"/>
            <a:r>
              <a:rPr lang="en-GB" dirty="0" smtClean="0"/>
              <a:t>Work already under way</a:t>
            </a:r>
          </a:p>
          <a:p>
            <a:pPr lvl="1"/>
            <a:r>
              <a:rPr lang="en-GB" dirty="0" smtClean="0"/>
              <a:t>Some open questions on access patterns</a:t>
            </a:r>
          </a:p>
          <a:p>
            <a:r>
              <a:rPr lang="en-GB" dirty="0" smtClean="0"/>
              <a:t>SRM</a:t>
            </a:r>
          </a:p>
          <a:p>
            <a:pPr lvl="1"/>
            <a:r>
              <a:rPr lang="en-GB" dirty="0" smtClean="0"/>
              <a:t>Retain as interface to archives and managed storage</a:t>
            </a:r>
          </a:p>
          <a:p>
            <a:pPr lvl="2"/>
            <a:r>
              <a:rPr lang="en-GB" dirty="0" smtClean="0"/>
              <a:t>But necessary functionality is a limited subset </a:t>
            </a:r>
          </a:p>
          <a:p>
            <a:pPr lvl="1"/>
            <a:r>
              <a:rPr lang="en-GB" dirty="0" smtClean="0"/>
              <a:t>Not there for federated storage with </a:t>
            </a:r>
            <a:r>
              <a:rPr lang="en-GB" dirty="0" err="1" smtClean="0"/>
              <a:t>xrootd</a:t>
            </a:r>
            <a:endParaRPr lang="en-GB" dirty="0" smtClean="0"/>
          </a:p>
          <a:p>
            <a:pPr lvl="1"/>
            <a:r>
              <a:rPr lang="en-GB" dirty="0" smtClean="0"/>
              <a:t>No explicit need to replace SRM – </a:t>
            </a:r>
          </a:p>
          <a:p>
            <a:pPr lvl="2"/>
            <a:r>
              <a:rPr lang="en-GB" dirty="0" smtClean="0"/>
              <a:t>but watch technology development (e.g. cloud storage)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774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Tom\AppData\Local\Microsoft\Windows\Temporary Internet Files\Content.IE5\SELOQ6RU\MP910220994[1]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070708"/>
              </a:clrFrom>
              <a:clrTo>
                <a:srgbClr val="070708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7761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CFFCC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halkboard"/>
                <a:cs typeface="Chalkboard"/>
              </a:rPr>
              <a:t>Follo</a:t>
            </a:r>
            <a:r>
              <a:rPr lang="en-US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w up from RRB/RSG</a:t>
            </a:r>
            <a:endParaRPr lang="en-US" b="1" dirty="0">
              <a:solidFill>
                <a:srgbClr val="CCFFCC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Chalkboard"/>
              <a:cs typeface="Chalkboard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62200"/>
          </a:xfrm>
        </p:spPr>
        <p:txBody>
          <a:bodyPr>
            <a:normAutofit/>
          </a:bodyPr>
          <a:lstStyle/>
          <a:p>
            <a:endParaRPr lang="en-US" sz="2600" dirty="0">
              <a:solidFill>
                <a:schemeClr val="accent6">
                  <a:lumMod val="40000"/>
                  <a:lumOff val="60000"/>
                </a:schemeClr>
              </a:solidFill>
              <a:latin typeface="Chalkboard"/>
              <a:cs typeface="Chalkboard"/>
            </a:endParaRPr>
          </a:p>
        </p:txBody>
      </p:sp>
      <p:pic>
        <p:nvPicPr>
          <p:cNvPr id="2" name="Picture 1" descr="WLCG-mini-B.jp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070708"/>
              </a:clrFrom>
              <a:clrTo>
                <a:srgbClr val="070708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653" b="100000" l="0" r="9752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" cy="1219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31200" y="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000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Data and storage – </a:t>
            </a:r>
            <a:r>
              <a:rPr lang="en-GB" dirty="0" err="1" smtClean="0"/>
              <a:t>ongoing</a:t>
            </a:r>
            <a:r>
              <a:rPr lang="en-GB" dirty="0" smtClean="0"/>
              <a:t>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Access patterns &amp; scaling</a:t>
            </a:r>
          </a:p>
          <a:p>
            <a:pPr lvl="1"/>
            <a:r>
              <a:rPr lang="en-GB" dirty="0" smtClean="0"/>
              <a:t>Staging to worker node </a:t>
            </a:r>
            <a:r>
              <a:rPr lang="en-GB" dirty="0" err="1" smtClean="0"/>
              <a:t>vs</a:t>
            </a:r>
            <a:r>
              <a:rPr lang="en-GB" dirty="0" smtClean="0"/>
              <a:t> I/O over LAN, WAN</a:t>
            </a:r>
          </a:p>
          <a:p>
            <a:pPr lvl="1"/>
            <a:r>
              <a:rPr lang="en-GB" dirty="0" smtClean="0"/>
              <a:t>Use cases for remote data (repair mode </a:t>
            </a:r>
            <a:r>
              <a:rPr lang="en-GB" dirty="0" err="1" smtClean="0"/>
              <a:t>vs</a:t>
            </a:r>
            <a:r>
              <a:rPr lang="en-GB" dirty="0" smtClean="0"/>
              <a:t> all remote I/O, </a:t>
            </a:r>
            <a:r>
              <a:rPr lang="en-GB" dirty="0" err="1" smtClean="0"/>
              <a:t>etc</a:t>
            </a:r>
            <a:r>
              <a:rPr lang="en-GB" dirty="0" smtClean="0"/>
              <a:t>)</a:t>
            </a:r>
          </a:p>
          <a:p>
            <a:r>
              <a:rPr lang="en-GB" dirty="0" smtClean="0"/>
              <a:t>Data security</a:t>
            </a:r>
          </a:p>
          <a:p>
            <a:pPr lvl="1"/>
            <a:r>
              <a:rPr lang="en-GB" dirty="0" smtClean="0"/>
              <a:t>Distinguish between r/o data &amp; written data needing to be stored?</a:t>
            </a:r>
          </a:p>
          <a:p>
            <a:pPr lvl="2"/>
            <a:r>
              <a:rPr lang="en-GB" dirty="0" smtClean="0"/>
              <a:t>Simplify AA model for r/o – lower overhead </a:t>
            </a:r>
          </a:p>
          <a:p>
            <a:pPr lvl="1"/>
            <a:r>
              <a:rPr lang="en-GB" dirty="0" smtClean="0"/>
              <a:t>Distinguish between sites that cache data and that store data?</a:t>
            </a:r>
          </a:p>
          <a:p>
            <a:pPr lvl="2"/>
            <a:r>
              <a:rPr lang="en-GB" dirty="0" smtClean="0"/>
              <a:t>Cache sites would not need a full DM system</a:t>
            </a:r>
          </a:p>
          <a:p>
            <a:pPr lvl="2"/>
            <a:r>
              <a:rPr lang="en-GB" dirty="0" smtClean="0"/>
              <a:t>Could use simple web caches (and tools)</a:t>
            </a:r>
          </a:p>
          <a:p>
            <a:r>
              <a:rPr lang="en-GB" dirty="0" smtClean="0"/>
              <a:t>These need some scale and performance testing/benchmarking</a:t>
            </a:r>
          </a:p>
          <a:p>
            <a:r>
              <a:rPr lang="en-GB" dirty="0" smtClean="0"/>
              <a:t>FTS-3 important – some </a:t>
            </a:r>
            <a:r>
              <a:rPr lang="en-GB" dirty="0" err="1" smtClean="0"/>
              <a:t>ongoing</a:t>
            </a:r>
            <a:r>
              <a:rPr lang="en-GB" dirty="0" smtClean="0"/>
              <a:t> discussions</a:t>
            </a:r>
          </a:p>
          <a:p>
            <a:r>
              <a:rPr lang="en-GB" dirty="0" smtClean="0"/>
              <a:t>Storage accounting important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705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Workload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Agreement on need for traceability</a:t>
            </a:r>
          </a:p>
          <a:p>
            <a:pPr lvl="1"/>
            <a:r>
              <a:rPr lang="en-GB" dirty="0" smtClean="0"/>
              <a:t>Requires user id switching </a:t>
            </a:r>
            <a:r>
              <a:rPr lang="en-GB" dirty="0" smtClean="0">
                <a:sym typeface="Wingdings"/>
              </a:rPr>
              <a:t> </a:t>
            </a:r>
            <a:r>
              <a:rPr lang="en-GB" dirty="0" err="1" smtClean="0">
                <a:sym typeface="Wingdings"/>
              </a:rPr>
              <a:t>glexec</a:t>
            </a:r>
            <a:r>
              <a:rPr lang="en-GB" dirty="0" smtClean="0">
                <a:sym typeface="Wingdings"/>
              </a:rPr>
              <a:t> deployment</a:t>
            </a:r>
          </a:p>
          <a:p>
            <a:r>
              <a:rPr lang="en-GB" dirty="0" smtClean="0">
                <a:sym typeface="Wingdings"/>
              </a:rPr>
              <a:t>Better support for pilot jobs</a:t>
            </a:r>
          </a:p>
          <a:p>
            <a:pPr lvl="1"/>
            <a:r>
              <a:rPr lang="en-GB" dirty="0" smtClean="0">
                <a:sym typeface="Wingdings"/>
              </a:rPr>
              <a:t>Common pilot framework?</a:t>
            </a:r>
          </a:p>
          <a:p>
            <a:pPr lvl="1"/>
            <a:r>
              <a:rPr lang="en-GB" dirty="0" smtClean="0">
                <a:sym typeface="Wingdings"/>
              </a:rPr>
              <a:t>Support for streamed submission</a:t>
            </a:r>
          </a:p>
          <a:p>
            <a:pPr lvl="1"/>
            <a:r>
              <a:rPr lang="en-GB" dirty="0" smtClean="0">
                <a:sym typeface="Wingdings"/>
              </a:rPr>
              <a:t>How complex does the CE need to be?</a:t>
            </a:r>
          </a:p>
          <a:p>
            <a:r>
              <a:rPr lang="en-GB" dirty="0" smtClean="0">
                <a:sym typeface="Wingdings"/>
              </a:rPr>
              <a:t>Better support for “any” batch systems in use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144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Workload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Optimisation:</a:t>
            </a:r>
          </a:p>
          <a:p>
            <a:pPr lvl="1"/>
            <a:r>
              <a:rPr lang="en-GB" dirty="0" smtClean="0"/>
              <a:t>Better support for use of whole node/multi-core scheduling</a:t>
            </a:r>
          </a:p>
          <a:p>
            <a:pPr lvl="1"/>
            <a:r>
              <a:rPr lang="en-GB" dirty="0" smtClean="0"/>
              <a:t>Possible for sites to optimise for CPU-bound </a:t>
            </a:r>
            <a:r>
              <a:rPr lang="en-GB" dirty="0" err="1" smtClean="0"/>
              <a:t>vs</a:t>
            </a:r>
            <a:r>
              <a:rPr lang="en-GB" dirty="0" smtClean="0"/>
              <a:t> I/O-bound jobs??</a:t>
            </a:r>
          </a:p>
          <a:p>
            <a:pPr lvl="1"/>
            <a:r>
              <a:rPr lang="en-GB" dirty="0" smtClean="0"/>
              <a:t>NB should work with SFT concurrency project here</a:t>
            </a:r>
          </a:p>
          <a:p>
            <a:r>
              <a:rPr lang="en-GB" dirty="0" smtClean="0"/>
              <a:t>Virtualisation and clouds</a:t>
            </a:r>
          </a:p>
          <a:p>
            <a:pPr lvl="1"/>
            <a:r>
              <a:rPr lang="en-GB" dirty="0" smtClean="0"/>
              <a:t>Virtualisation – essentially a site decision (but performance consideration)</a:t>
            </a:r>
          </a:p>
          <a:p>
            <a:pPr lvl="1"/>
            <a:r>
              <a:rPr lang="en-GB" dirty="0" smtClean="0"/>
              <a:t>Cloud use cases become more visible and interesting</a:t>
            </a:r>
          </a:p>
          <a:p>
            <a:pPr lvl="1"/>
            <a:r>
              <a:rPr lang="en-GB" dirty="0" smtClean="0"/>
              <a:t>Unresolved questions (AAA, </a:t>
            </a:r>
            <a:r>
              <a:rPr lang="en-GB" dirty="0" err="1" smtClean="0"/>
              <a:t>etc</a:t>
            </a:r>
            <a:r>
              <a:rPr lang="en-GB" dirty="0" smtClean="0"/>
              <a:t>) – work with existing groups and projects</a:t>
            </a:r>
          </a:p>
          <a:p>
            <a:r>
              <a:rPr lang="en-GB" dirty="0" smtClean="0"/>
              <a:t>Information system:</a:t>
            </a:r>
          </a:p>
          <a:p>
            <a:pPr lvl="1"/>
            <a:r>
              <a:rPr lang="en-GB" dirty="0" smtClean="0"/>
              <a:t>Distinguish “stable” service discovery and “changing” info</a:t>
            </a:r>
          </a:p>
          <a:p>
            <a:pPr lvl="1"/>
            <a:r>
              <a:rPr lang="en-GB" dirty="0" smtClean="0"/>
              <a:t>Needs short term </a:t>
            </a:r>
            <a:r>
              <a:rPr lang="en-GB" dirty="0" err="1" smtClean="0"/>
              <a:t>wg</a:t>
            </a:r>
            <a:r>
              <a:rPr lang="en-GB" dirty="0" smtClean="0"/>
              <a:t> to conclude actions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91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Ensure support for COOL/</a:t>
            </a:r>
            <a:r>
              <a:rPr lang="en-US" dirty="0" err="1" smtClean="0"/>
              <a:t>CORAL+server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Core support will continue in IT; ideally supplemented by some experiment effort</a:t>
            </a:r>
          </a:p>
          <a:p>
            <a:pPr lvl="1"/>
            <a:r>
              <a:rPr lang="en-US" dirty="0" smtClean="0"/>
              <a:t>POOL no longer supported by IT</a:t>
            </a:r>
          </a:p>
          <a:p>
            <a:r>
              <a:rPr lang="en-US" dirty="0" smtClean="0"/>
              <a:t>Frontier/Squid as full WLCG service:</a:t>
            </a:r>
          </a:p>
          <a:p>
            <a:pPr lvl="1"/>
            <a:r>
              <a:rPr lang="en-US" dirty="0" smtClean="0"/>
              <a:t>Should be done now; partly already</a:t>
            </a:r>
          </a:p>
          <a:p>
            <a:pPr lvl="1"/>
            <a:r>
              <a:rPr lang="en-US" dirty="0" smtClean="0"/>
              <a:t>Needs to be added to GOCDB, monitoring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smtClean="0"/>
              <a:t>Hadoop</a:t>
            </a:r>
            <a:r>
              <a:rPr lang="en-US" dirty="0" smtClean="0"/>
              <a:t>: (and </a:t>
            </a:r>
            <a:r>
              <a:rPr lang="en-US" dirty="0" err="1" smtClean="0"/>
              <a:t>NoSQL</a:t>
            </a:r>
            <a:r>
              <a:rPr lang="en-US" dirty="0" smtClean="0"/>
              <a:t> tools)</a:t>
            </a:r>
          </a:p>
          <a:p>
            <a:pPr lvl="1"/>
            <a:r>
              <a:rPr lang="en-US" dirty="0" smtClean="0"/>
              <a:t>Not specifically a DB issue – broader use cases</a:t>
            </a:r>
          </a:p>
          <a:p>
            <a:pPr lvl="1"/>
            <a:r>
              <a:rPr lang="en-US" dirty="0" smtClean="0"/>
              <a:t>CERN will (does) have a small instance; part of monitoring strategy</a:t>
            </a:r>
          </a:p>
          <a:p>
            <a:pPr lvl="1">
              <a:buFont typeface="Lucida Grande"/>
              <a:buChar char="➔"/>
            </a:pPr>
            <a:r>
              <a:rPr lang="en-US" dirty="0" smtClean="0"/>
              <a:t>Important to have a forum to share experiences etc.</a:t>
            </a:r>
          </a:p>
          <a:p>
            <a:pPr lvl="2">
              <a:buFont typeface="Lucida Grande"/>
              <a:buChar char="➔"/>
            </a:pPr>
            <a:r>
              <a:rPr lang="en-US" dirty="0" smtClean="0"/>
              <a:t>GDB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249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 &amp;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WLCG service coordination team:</a:t>
            </a:r>
          </a:p>
          <a:p>
            <a:pPr lvl="1"/>
            <a:r>
              <a:rPr lang="en-US" dirty="0" smtClean="0"/>
              <a:t>Should be set up/strengthened</a:t>
            </a:r>
          </a:p>
          <a:p>
            <a:pPr lvl="1"/>
            <a:r>
              <a:rPr lang="en-US" dirty="0" smtClean="0"/>
              <a:t>Should include effort from the entire collaboration</a:t>
            </a:r>
          </a:p>
          <a:p>
            <a:pPr lvl="1"/>
            <a:r>
              <a:rPr lang="en-US" dirty="0" smtClean="0"/>
              <a:t>Clarify roles of other meetings</a:t>
            </a:r>
          </a:p>
          <a:p>
            <a:r>
              <a:rPr lang="en-US" dirty="0" smtClean="0"/>
              <a:t>Strong desire for “Computing as a Service” at smaller sites</a:t>
            </a:r>
          </a:p>
          <a:p>
            <a:r>
              <a:rPr lang="en-US" dirty="0" smtClean="0"/>
              <a:t>Service commissioning/staged rollout</a:t>
            </a:r>
          </a:p>
          <a:p>
            <a:pPr lvl="1"/>
            <a:r>
              <a:rPr lang="en-US" dirty="0" smtClean="0"/>
              <a:t>Needs to be </a:t>
            </a:r>
            <a:r>
              <a:rPr lang="en-US" dirty="0" err="1" smtClean="0"/>
              <a:t>formalised</a:t>
            </a:r>
            <a:r>
              <a:rPr lang="en-US" dirty="0" smtClean="0"/>
              <a:t> by WLCG as part of service coordination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20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 &amp; tools – 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Middleware</a:t>
            </a:r>
          </a:p>
          <a:p>
            <a:pPr lvl="1"/>
            <a:r>
              <a:rPr lang="en-US" dirty="0" smtClean="0"/>
              <a:t>Before investing too much; see how much actual middleware still has a long term future</a:t>
            </a:r>
          </a:p>
          <a:p>
            <a:pPr lvl="1"/>
            <a:r>
              <a:rPr lang="en-US" dirty="0" smtClean="0"/>
              <a:t>Simplify service management (goal of </a:t>
            </a:r>
            <a:r>
              <a:rPr lang="en-US" dirty="0" err="1" smtClean="0"/>
              <a:t>CaaS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Several different recommendations involved</a:t>
            </a:r>
          </a:p>
          <a:p>
            <a:pPr lvl="1"/>
            <a:r>
              <a:rPr lang="en-US" dirty="0" smtClean="0"/>
              <a:t>Simplify software maintenance</a:t>
            </a:r>
          </a:p>
          <a:p>
            <a:pPr lvl="1">
              <a:buFont typeface="Arial"/>
              <a:buChar char="➔"/>
            </a:pPr>
            <a:r>
              <a:rPr lang="en-US" dirty="0" smtClean="0">
                <a:solidFill>
                  <a:srgbClr val="FCD5B5"/>
                </a:solidFill>
              </a:rPr>
              <a:t>This requires continuing work</a:t>
            </a:r>
          </a:p>
          <a:p>
            <a:r>
              <a:rPr lang="en-US" dirty="0" smtClean="0"/>
              <a:t>Need to write a statement on software management policy for the future</a:t>
            </a:r>
          </a:p>
          <a:p>
            <a:pPr lvl="1"/>
            <a:r>
              <a:rPr lang="en-US" dirty="0" smtClean="0"/>
              <a:t>Lifecycle model post EMI, and new OSG model</a:t>
            </a:r>
          </a:p>
          <a:p>
            <a:pPr lvl="2"/>
            <a:r>
              <a:rPr lang="en-US" dirty="0" smtClean="0"/>
              <a:t>Proposals very convergent!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27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Security – Risk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24384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Highlighted the need for </a:t>
            </a:r>
            <a:r>
              <a:rPr lang="en-GB" dirty="0" smtClean="0">
                <a:solidFill>
                  <a:srgbClr val="FF0000"/>
                </a:solidFill>
              </a:rPr>
              <a:t>fine-grained traceability</a:t>
            </a:r>
          </a:p>
          <a:p>
            <a:pPr lvl="1"/>
            <a:r>
              <a:rPr lang="en-GB" dirty="0" smtClean="0"/>
              <a:t>Essential to </a:t>
            </a:r>
            <a:r>
              <a:rPr lang="en-GB" dirty="0" smtClean="0">
                <a:solidFill>
                  <a:srgbClr val="FF0000"/>
                </a:solidFill>
              </a:rPr>
              <a:t>contain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investigate</a:t>
            </a:r>
            <a:r>
              <a:rPr lang="en-GB" dirty="0" smtClean="0"/>
              <a:t> incidents, </a:t>
            </a:r>
            <a:r>
              <a:rPr lang="en-GB" dirty="0" smtClean="0">
                <a:solidFill>
                  <a:srgbClr val="FF0000"/>
                </a:solidFill>
              </a:rPr>
              <a:t>prevent</a:t>
            </a:r>
            <a:r>
              <a:rPr lang="en-GB" dirty="0" smtClean="0"/>
              <a:t> re-occurrence</a:t>
            </a:r>
          </a:p>
          <a:p>
            <a:r>
              <a:rPr lang="en-GB" dirty="0" smtClean="0"/>
              <a:t>Aggravating factor for every risk:</a:t>
            </a:r>
          </a:p>
          <a:p>
            <a:pPr lvl="1"/>
            <a:r>
              <a:rPr lang="en-GB" dirty="0" smtClean="0"/>
              <a:t>Publicity and press impact arising from  security incidents</a:t>
            </a:r>
          </a:p>
          <a:p>
            <a:r>
              <a:rPr lang="en-GB" dirty="0" smtClean="0"/>
              <a:t>11 separate risks identified and scored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352800"/>
            <a:ext cx="7317729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347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Security – areas needing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Fulfil traceability requirements on all services</a:t>
            </a:r>
          </a:p>
          <a:p>
            <a:pPr lvl="1"/>
            <a:r>
              <a:rPr lang="en-GB" dirty="0" smtClean="0"/>
              <a:t>Sufficient logging for middleware services</a:t>
            </a:r>
          </a:p>
          <a:p>
            <a:pPr lvl="1"/>
            <a:r>
              <a:rPr lang="en-GB" dirty="0" smtClean="0"/>
              <a:t>Improve logging of WNs and </a:t>
            </a:r>
            <a:r>
              <a:rPr lang="en-GB" dirty="0" err="1" smtClean="0"/>
              <a:t>Uis</a:t>
            </a:r>
            <a:endParaRPr lang="en-GB" dirty="0" smtClean="0"/>
          </a:p>
          <a:p>
            <a:pPr lvl="1"/>
            <a:r>
              <a:rPr lang="en-GB" dirty="0" smtClean="0"/>
              <a:t>Too many sites simply opt-out of incident response: “no data, no investigation -&gt; no work done!”</a:t>
            </a:r>
          </a:p>
          <a:p>
            <a:pPr lvl="1"/>
            <a:r>
              <a:rPr lang="en-GB" dirty="0" smtClean="0"/>
              <a:t>Prepare for future computing model (e.g. private clouds)</a:t>
            </a:r>
          </a:p>
          <a:p>
            <a:r>
              <a:rPr lang="en-GB" dirty="0" smtClean="0"/>
              <a:t>Enable appropriate security controls (</a:t>
            </a:r>
            <a:r>
              <a:rPr lang="en-GB" dirty="0" err="1" smtClean="0"/>
              <a:t>AuthZ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Need to incorporate identity federations</a:t>
            </a:r>
          </a:p>
          <a:p>
            <a:pPr lvl="1"/>
            <a:r>
              <a:rPr lang="en-GB" dirty="0" smtClean="0"/>
              <a:t>Enable convenient central banning</a:t>
            </a:r>
          </a:p>
          <a:p>
            <a:r>
              <a:rPr lang="en-GB" dirty="0" smtClean="0"/>
              <a:t>People issues:</a:t>
            </a:r>
          </a:p>
          <a:p>
            <a:pPr lvl="1"/>
            <a:r>
              <a:rPr lang="en-GB" dirty="0" smtClean="0"/>
              <a:t>Must improve our security patching and practices at the sites</a:t>
            </a:r>
          </a:p>
          <a:p>
            <a:pPr lvl="1"/>
            <a:r>
              <a:rPr lang="en-GB" dirty="0" smtClean="0"/>
              <a:t>Collaborate with external communities for incident response and policies</a:t>
            </a:r>
          </a:p>
          <a:p>
            <a:pPr lvl="1"/>
            <a:r>
              <a:rPr lang="en-GB" dirty="0" smtClean="0"/>
              <a:t>Building trust has proven extremely fruitful – needs to continue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04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Need to do in LS1: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Testing new concepts at scale:</a:t>
            </a:r>
          </a:p>
          <a:p>
            <a:pPr lvl="1"/>
            <a:r>
              <a:rPr lang="en-GB" dirty="0" smtClean="0"/>
              <a:t>FTS-3 scale testing</a:t>
            </a:r>
          </a:p>
          <a:p>
            <a:pPr lvl="1"/>
            <a:r>
              <a:rPr lang="en-GB" dirty="0" smtClean="0"/>
              <a:t>On large sites separation between archives and placement layer</a:t>
            </a:r>
          </a:p>
          <a:p>
            <a:pPr lvl="1"/>
            <a:r>
              <a:rPr lang="en-GB" dirty="0" smtClean="0"/>
              <a:t>Federation: run production with some fraction of data not local</a:t>
            </a:r>
          </a:p>
          <a:p>
            <a:pPr lvl="2"/>
            <a:r>
              <a:rPr lang="en-GB" dirty="0" smtClean="0"/>
              <a:t>Needs good monitoring </a:t>
            </a:r>
          </a:p>
          <a:p>
            <a:pPr lvl="1"/>
            <a:r>
              <a:rPr lang="en-GB" dirty="0" smtClean="0"/>
              <a:t>Test reduced data access </a:t>
            </a:r>
            <a:r>
              <a:rPr lang="en-GB" dirty="0" err="1" smtClean="0"/>
              <a:t>Auth</a:t>
            </a:r>
            <a:r>
              <a:rPr lang="en-GB" baseline="30000" dirty="0" err="1" smtClean="0"/>
              <a:t>z</a:t>
            </a:r>
            <a:r>
              <a:rPr lang="en-GB" dirty="0" smtClean="0"/>
              <a:t> requirements</a:t>
            </a:r>
          </a:p>
          <a:p>
            <a:pPr lvl="1"/>
            <a:r>
              <a:rPr lang="en-GB" dirty="0" smtClean="0"/>
              <a:t>Testing use of multicore/whole node environments? </a:t>
            </a:r>
            <a:r>
              <a:rPr lang="en-GB" dirty="0" smtClean="0">
                <a:sym typeface="Wingdings"/>
              </a:rPr>
              <a:t>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729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RSG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In future will be useful to have joint meetings between LHCC and RSG</a:t>
            </a:r>
          </a:p>
          <a:p>
            <a:pPr lvl="1"/>
            <a:r>
              <a:rPr lang="en-GB" dirty="0" smtClean="0"/>
              <a:t>Was missed this time – process could have benefitted</a:t>
            </a:r>
          </a:p>
          <a:p>
            <a:r>
              <a:rPr lang="en-GB" dirty="0" smtClean="0"/>
              <a:t>No real questions about dark/parked/delayed data</a:t>
            </a:r>
          </a:p>
          <a:p>
            <a:pPr lvl="1"/>
            <a:r>
              <a:rPr lang="en-GB" dirty="0" smtClean="0"/>
              <a:t>LHCC had already commented</a:t>
            </a:r>
          </a:p>
          <a:p>
            <a:r>
              <a:rPr lang="en-GB" dirty="0" smtClean="0"/>
              <a:t>Generally assume that HLT farms will be available in 2013/14 and can be trivially used to account for extra resource requests for 2013</a:t>
            </a:r>
          </a:p>
          <a:p>
            <a:pPr lvl="1"/>
            <a:r>
              <a:rPr lang="en-GB" dirty="0" smtClean="0"/>
              <a:t>Often an over simplification</a:t>
            </a:r>
          </a:p>
          <a:p>
            <a:r>
              <a:rPr lang="en-GB" dirty="0" smtClean="0"/>
              <a:t>Also that Tier 0 resource availability + HLT farms</a:t>
            </a:r>
          </a:p>
          <a:p>
            <a:pPr lvl="1"/>
            <a:r>
              <a:rPr lang="en-GB" dirty="0" smtClean="0"/>
              <a:t>Together mean flat profile for resources 2012-2013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12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RSG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Recommend using “external” resources for e.g. MC production</a:t>
            </a:r>
          </a:p>
          <a:p>
            <a:pPr lvl="1"/>
            <a:r>
              <a:rPr lang="en-GB" dirty="0" smtClean="0"/>
              <a:t>Not clear what these resources are; clouds?</a:t>
            </a:r>
          </a:p>
          <a:p>
            <a:r>
              <a:rPr lang="en-GB" dirty="0" smtClean="0"/>
              <a:t>Requests for new disk should be closely scrutinized</a:t>
            </a:r>
          </a:p>
          <a:p>
            <a:pPr lvl="1"/>
            <a:r>
              <a:rPr lang="en-GB" dirty="0" smtClean="0"/>
              <a:t>Want to see data access statistics that demonstrate the data placement policies are correct</a:t>
            </a:r>
          </a:p>
          <a:p>
            <a:r>
              <a:rPr lang="en-GB" dirty="0" smtClean="0"/>
              <a:t>Want to see realistic estimates for 2014 and beyond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8DEA5-2ACC-4F41-A7E1-5D3476F5BD9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779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 descr="C:\Users\Tom\AppData\Local\Microsoft\Windows\Temporary Internet Files\Content.IE5\SELOQ6RU\MP910220994[1]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070708"/>
              </a:clrFrom>
              <a:clrTo>
                <a:srgbClr val="070708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7761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CFFCC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halkboard"/>
                <a:cs typeface="Chalkboard"/>
              </a:rPr>
              <a:t>Update on Tier 0</a:t>
            </a:r>
            <a:endParaRPr lang="en-US" b="1" dirty="0">
              <a:solidFill>
                <a:srgbClr val="CCFFCC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Chalkboard"/>
              <a:cs typeface="Chalkboard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62200"/>
          </a:xfrm>
        </p:spPr>
        <p:txBody>
          <a:bodyPr>
            <a:normAutofit/>
          </a:bodyPr>
          <a:lstStyle/>
          <a:p>
            <a:endParaRPr lang="en-US" sz="2600" dirty="0">
              <a:solidFill>
                <a:schemeClr val="accent6">
                  <a:lumMod val="40000"/>
                  <a:lumOff val="60000"/>
                </a:schemeClr>
              </a:solidFill>
              <a:latin typeface="Chalkboard"/>
              <a:cs typeface="Chalkboard"/>
            </a:endParaRPr>
          </a:p>
        </p:txBody>
      </p:sp>
      <p:pic>
        <p:nvPicPr>
          <p:cNvPr id="2" name="Picture 1" descr="WLCG-mini-B.jp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070708"/>
              </a:clrFrom>
              <a:clrTo>
                <a:srgbClr val="070708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653" b="100000" l="0" r="9752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" cy="1219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31200" y="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407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Reminder – scope of problem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56260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In ~2005 we foresaw a problem with the limited power available in the CERN Computer Centre</a:t>
            </a:r>
          </a:p>
          <a:p>
            <a:pPr lvl="1"/>
            <a:r>
              <a:rPr lang="en-GB" dirty="0" smtClean="0"/>
              <a:t>Limited to 2.5 MW</a:t>
            </a:r>
          </a:p>
          <a:p>
            <a:pPr lvl="1"/>
            <a:r>
              <a:rPr lang="en-GB" dirty="0" smtClean="0"/>
              <a:t>No additional electrical power available on </a:t>
            </a:r>
            <a:r>
              <a:rPr lang="en-GB" dirty="0" err="1" smtClean="0"/>
              <a:t>Meyrin</a:t>
            </a:r>
            <a:r>
              <a:rPr lang="en-GB" dirty="0" smtClean="0"/>
              <a:t> site</a:t>
            </a:r>
          </a:p>
          <a:p>
            <a:pPr lvl="1"/>
            <a:r>
              <a:rPr lang="en-GB" dirty="0" smtClean="0"/>
              <a:t>Predictions for evolving needs anticipated ~10 MW by 2020</a:t>
            </a:r>
          </a:p>
          <a:p>
            <a:r>
              <a:rPr lang="en-GB" dirty="0" smtClean="0"/>
              <a:t>In addition we uncovered some other concerns</a:t>
            </a:r>
          </a:p>
          <a:p>
            <a:pPr lvl="1"/>
            <a:r>
              <a:rPr lang="en-GB" dirty="0" smtClean="0"/>
              <a:t>Overload of existing UPS systems</a:t>
            </a:r>
          </a:p>
          <a:p>
            <a:pPr lvl="1"/>
            <a:r>
              <a:rPr lang="en-GB" dirty="0" smtClean="0"/>
              <a:t>Significant lack of critical power (with diesel backup)</a:t>
            </a:r>
          </a:p>
          <a:p>
            <a:pPr lvl="1"/>
            <a:r>
              <a:rPr lang="en-GB" dirty="0" smtClean="0"/>
              <a:t>No real facility for business continuity if there was a major catastrophic failure in the CC</a:t>
            </a:r>
          </a:p>
          <a:p>
            <a:r>
              <a:rPr lang="en-GB" dirty="0" smtClean="0"/>
              <a:t>Some mitigation:</a:t>
            </a:r>
          </a:p>
          <a:p>
            <a:pPr lvl="1"/>
            <a:r>
              <a:rPr lang="en-US" dirty="0">
                <a:latin typeface="Arial" charset="0"/>
              </a:rPr>
              <a:t>Bought 100 kW of critical power in a hosting facility in Geneva</a:t>
            </a:r>
          </a:p>
          <a:p>
            <a:pPr lvl="2"/>
            <a:r>
              <a:rPr lang="en-US" dirty="0">
                <a:latin typeface="Arial" charset="0"/>
              </a:rPr>
              <a:t>Addressed some concerns of critical power and business continuity</a:t>
            </a:r>
          </a:p>
          <a:p>
            <a:pPr lvl="2"/>
            <a:r>
              <a:rPr lang="en-US" dirty="0">
                <a:latin typeface="Arial" charset="0"/>
              </a:rPr>
              <a:t>In use since mid-2010</a:t>
            </a:r>
          </a:p>
          <a:p>
            <a:pPr lvl="1"/>
            <a:r>
              <a:rPr lang="en-US" dirty="0">
                <a:latin typeface="Arial" charset="0"/>
              </a:rPr>
              <a:t>Planned to consolidate existing CC</a:t>
            </a:r>
          </a:p>
          <a:p>
            <a:pPr lvl="2"/>
            <a:r>
              <a:rPr lang="en-US" dirty="0">
                <a:latin typeface="Arial" charset="0"/>
              </a:rPr>
              <a:t>Minor upgrades brought power available from 2.5 to 2.9 MW </a:t>
            </a:r>
          </a:p>
          <a:p>
            <a:pPr lvl="2"/>
            <a:r>
              <a:rPr lang="en-US" dirty="0">
                <a:latin typeface="Arial" charset="0"/>
              </a:rPr>
              <a:t>Upgrade UPS and critical power facilities – additional 600 kW of critical power, bringing total IT power available to 3.5 MW</a:t>
            </a:r>
          </a:p>
          <a:p>
            <a:pPr lvl="2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82423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Call for Tender</a:t>
            </a:r>
            <a:endParaRPr lang="en-GB" dirty="0">
              <a:latin typeface="Arial" charset="0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696200" cy="5562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charset="0"/>
              </a:rPr>
              <a:t>Call for tender: Sep – Nov 2011</a:t>
            </a:r>
          </a:p>
          <a:p>
            <a:pPr lvl="1"/>
            <a:r>
              <a:rPr lang="en-US" dirty="0" smtClean="0">
                <a:latin typeface="Arial" charset="0"/>
              </a:rPr>
              <a:t>Included draft SLA</a:t>
            </a:r>
            <a:endParaRPr lang="en-US" sz="2000" dirty="0" smtClean="0">
              <a:latin typeface="Arial" charset="0"/>
            </a:endParaRPr>
          </a:p>
          <a:p>
            <a:pPr lvl="1"/>
            <a:r>
              <a:rPr lang="en-US" sz="2000" dirty="0" smtClean="0">
                <a:latin typeface="Arial" charset="0"/>
              </a:rPr>
              <a:t>Contract </a:t>
            </a:r>
            <a:r>
              <a:rPr lang="en-US" sz="2000" dirty="0">
                <a:latin typeface="Arial" charset="0"/>
              </a:rPr>
              <a:t>length 3+1+1+1+1</a:t>
            </a:r>
          </a:p>
          <a:p>
            <a:pPr lvl="1"/>
            <a:r>
              <a:rPr lang="en-US" sz="2000" dirty="0">
                <a:latin typeface="Arial" charset="0"/>
              </a:rPr>
              <a:t>Reliable hosting of CERN equipment in a separated area with controlled access</a:t>
            </a:r>
          </a:p>
          <a:p>
            <a:pPr lvl="2"/>
            <a:r>
              <a:rPr lang="en-US" dirty="0">
                <a:latin typeface="Arial" charset="0"/>
              </a:rPr>
              <a:t>Including all infrastructure support and maintenance</a:t>
            </a:r>
          </a:p>
          <a:p>
            <a:pPr lvl="1"/>
            <a:r>
              <a:rPr lang="en-US" sz="2000" dirty="0">
                <a:latin typeface="Arial" charset="0"/>
              </a:rPr>
              <a:t>Provision of full configured racks including intelligent PDUs</a:t>
            </a:r>
          </a:p>
          <a:p>
            <a:pPr lvl="1"/>
            <a:r>
              <a:rPr lang="en-US" sz="2000" dirty="0">
                <a:latin typeface="Arial" charset="0"/>
              </a:rPr>
              <a:t>Essentially all services which cannot be done remotely</a:t>
            </a:r>
          </a:p>
          <a:p>
            <a:pPr lvl="2"/>
            <a:r>
              <a:rPr lang="en-US" dirty="0">
                <a:latin typeface="Arial" charset="0"/>
              </a:rPr>
              <a:t>Reception, unpacking and physical installation of servers</a:t>
            </a:r>
          </a:p>
          <a:p>
            <a:pPr lvl="2"/>
            <a:r>
              <a:rPr lang="en-US" dirty="0">
                <a:latin typeface="Arial" charset="0"/>
              </a:rPr>
              <a:t>All network cabling according to CERN specification</a:t>
            </a:r>
          </a:p>
          <a:p>
            <a:pPr lvl="2"/>
            <a:r>
              <a:rPr lang="en-US" dirty="0">
                <a:latin typeface="Arial" charset="0"/>
              </a:rPr>
              <a:t>Smart </a:t>
            </a:r>
            <a:r>
              <a:rPr lang="ja-JP" altLang="en-US" dirty="0">
                <a:latin typeface="Arial" charset="0"/>
              </a:rPr>
              <a:t>‘</a:t>
            </a:r>
            <a:r>
              <a:rPr lang="en-US" altLang="ja-JP" dirty="0">
                <a:latin typeface="Arial" charset="0"/>
              </a:rPr>
              <a:t>hands and eyes</a:t>
            </a:r>
            <a:r>
              <a:rPr lang="ja-JP" altLang="en-US" dirty="0">
                <a:latin typeface="Arial" charset="0"/>
              </a:rPr>
              <a:t>’</a:t>
            </a:r>
            <a:endParaRPr lang="en-US" altLang="ja-JP" dirty="0">
              <a:latin typeface="Arial" charset="0"/>
            </a:endParaRPr>
          </a:p>
          <a:p>
            <a:pPr lvl="2"/>
            <a:r>
              <a:rPr lang="en-US" dirty="0">
                <a:latin typeface="Arial" charset="0"/>
              </a:rPr>
              <a:t>Repair operations and stock management</a:t>
            </a:r>
          </a:p>
          <a:p>
            <a:pPr lvl="2"/>
            <a:r>
              <a:rPr lang="en-US" dirty="0">
                <a:latin typeface="Arial" charset="0"/>
              </a:rPr>
              <a:t>Retirement </a:t>
            </a:r>
            <a:r>
              <a:rPr lang="en-US" dirty="0" smtClean="0">
                <a:latin typeface="Arial" charset="0"/>
              </a:rPr>
              <a:t>operations</a:t>
            </a:r>
          </a:p>
          <a:p>
            <a:r>
              <a:rPr lang="en-US" dirty="0" smtClean="0">
                <a:latin typeface="Arial" charset="0"/>
              </a:rPr>
              <a:t>Adjudicated at March 2012 FC</a:t>
            </a:r>
            <a:endParaRPr lang="en-US" dirty="0">
              <a:latin typeface="Arial" charset="0"/>
            </a:endParaRPr>
          </a:p>
          <a:p>
            <a:pPr lvl="1"/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24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100734" cy="838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Wigner Data Centre, Budapest</a:t>
            </a:r>
            <a:endParaRPr lang="en-US" dirty="0">
              <a:latin typeface="Arial" charset="0"/>
            </a:endParaRPr>
          </a:p>
        </p:txBody>
      </p:sp>
      <p:pic>
        <p:nvPicPr>
          <p:cNvPr id="52227" name="Picture 3" descr="Wigner-D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838200"/>
            <a:ext cx="7924800" cy="521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8414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Technical Overview</a:t>
            </a:r>
            <a:endParaRPr lang="en-GB">
              <a:latin typeface="Arial" charset="0"/>
            </a:endParaRPr>
          </a:p>
        </p:txBody>
      </p:sp>
      <p:sp>
        <p:nvSpPr>
          <p:cNvPr id="58370" name="Content Placeholder 2"/>
          <p:cNvSpPr>
            <a:spLocks noGrp="1"/>
          </p:cNvSpPr>
          <p:nvPr>
            <p:ph idx="1"/>
          </p:nvPr>
        </p:nvSpPr>
        <p:spPr>
          <a:xfrm>
            <a:off x="1295400" y="838199"/>
            <a:ext cx="7620000" cy="5470957"/>
          </a:xfrm>
        </p:spPr>
        <p:txBody>
          <a:bodyPr>
            <a:normAutofit fontScale="92500"/>
          </a:bodyPr>
          <a:lstStyle/>
          <a:p>
            <a:r>
              <a:rPr lang="en-US" sz="2200" dirty="0">
                <a:latin typeface="Arial" charset="0"/>
              </a:rPr>
              <a:t>New facility due to be ready at the end of 2012</a:t>
            </a:r>
          </a:p>
          <a:p>
            <a:r>
              <a:rPr lang="en-US" sz="2200" dirty="0">
                <a:latin typeface="Arial" charset="0"/>
              </a:rPr>
              <a:t>1100m</a:t>
            </a:r>
            <a:r>
              <a:rPr lang="en-GB" sz="2200" dirty="0">
                <a:latin typeface="Arial" charset="0"/>
              </a:rPr>
              <a:t>² (725</a:t>
            </a:r>
            <a:r>
              <a:rPr lang="en-US" sz="2200" dirty="0">
                <a:latin typeface="Arial" charset="0"/>
              </a:rPr>
              <a:t>m</a:t>
            </a:r>
            <a:r>
              <a:rPr lang="en-GB" sz="2200" dirty="0">
                <a:latin typeface="Arial" charset="0"/>
              </a:rPr>
              <a:t>²) in an existing building but new infrastructure</a:t>
            </a:r>
          </a:p>
          <a:p>
            <a:r>
              <a:rPr lang="en-US" sz="2200" dirty="0" smtClean="0">
                <a:latin typeface="Arial" charset="0"/>
              </a:rPr>
              <a:t>2 </a:t>
            </a:r>
            <a:r>
              <a:rPr lang="en-US" sz="2200" dirty="0">
                <a:latin typeface="Arial" charset="0"/>
              </a:rPr>
              <a:t>independent HV lines to site</a:t>
            </a:r>
            <a:endParaRPr lang="en-GB" sz="2200" dirty="0">
              <a:latin typeface="Arial" charset="0"/>
            </a:endParaRPr>
          </a:p>
          <a:p>
            <a:r>
              <a:rPr lang="en-US" sz="2200" dirty="0">
                <a:latin typeface="Arial" charset="0"/>
              </a:rPr>
              <a:t>Full UPS and diesel coverage for all IT load (and cooling)</a:t>
            </a:r>
          </a:p>
          <a:p>
            <a:pPr lvl="1"/>
            <a:r>
              <a:rPr lang="en-US" sz="1700" dirty="0">
                <a:latin typeface="Arial" charset="0"/>
              </a:rPr>
              <a:t>3 UPS systems per block (A+B for IT and one for cooling and infrastructure systems)</a:t>
            </a:r>
          </a:p>
          <a:p>
            <a:r>
              <a:rPr lang="en-US" sz="2200" dirty="0">
                <a:latin typeface="Arial" charset="0"/>
              </a:rPr>
              <a:t>Maximum 2.7MW</a:t>
            </a:r>
          </a:p>
          <a:p>
            <a:pPr lvl="1"/>
            <a:r>
              <a:rPr lang="en-US" sz="1800" dirty="0">
                <a:latin typeface="Arial" charset="0"/>
              </a:rPr>
              <a:t>In-row cooling units with N+1 redundancy per row (N+2 per block)</a:t>
            </a:r>
          </a:p>
          <a:p>
            <a:pPr lvl="1"/>
            <a:r>
              <a:rPr lang="en-US" sz="1800" dirty="0">
                <a:latin typeface="Arial" charset="0"/>
              </a:rPr>
              <a:t>N+1 chillers with free cooling technology (under 18°C</a:t>
            </a:r>
            <a:r>
              <a:rPr lang="en-US" sz="1800" baseline="30000" dirty="0">
                <a:solidFill>
                  <a:srgbClr val="FF0000"/>
                </a:solidFill>
                <a:latin typeface="Arial" charset="0"/>
              </a:rPr>
              <a:t>*</a:t>
            </a:r>
            <a:r>
              <a:rPr lang="en-US" sz="1800" dirty="0">
                <a:latin typeface="Arial" charset="0"/>
              </a:rPr>
              <a:t>)</a:t>
            </a:r>
          </a:p>
          <a:p>
            <a:r>
              <a:rPr lang="en-US" sz="2200" dirty="0">
                <a:latin typeface="Arial" charset="0"/>
              </a:rPr>
              <a:t>Well defined team structure for support</a:t>
            </a:r>
          </a:p>
          <a:p>
            <a:r>
              <a:rPr lang="en-US" sz="2200" dirty="0">
                <a:latin typeface="Arial" charset="0"/>
              </a:rPr>
              <a:t>Fire detection and suppression for IT and electrical rooms</a:t>
            </a:r>
          </a:p>
          <a:p>
            <a:r>
              <a:rPr lang="en-US" sz="2200" dirty="0">
                <a:latin typeface="Arial" charset="0"/>
              </a:rPr>
              <a:t>Multi-level access control; site, DC area, building, room</a:t>
            </a:r>
          </a:p>
          <a:p>
            <a:r>
              <a:rPr lang="en-US" sz="2200" dirty="0">
                <a:latin typeface="Arial" charset="0"/>
              </a:rPr>
              <a:t>Estimated PUE of 1.5</a:t>
            </a:r>
            <a:endParaRPr lang="en-GB" sz="2600" dirty="0">
              <a:latin typeface="Arial" charset="0"/>
            </a:endParaRPr>
          </a:p>
          <a:p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56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chalkboar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chalkboard.potx</Template>
  <TotalTime>16408</TotalTime>
  <Words>1946</Words>
  <Application>Microsoft Macintosh PowerPoint</Application>
  <PresentationFormat>On-screen Show (4:3)</PresentationFormat>
  <Paragraphs>291</Paragraphs>
  <Slides>28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chalkboard</vt:lpstr>
      <vt:lpstr>Default Design</vt:lpstr>
      <vt:lpstr>Image</vt:lpstr>
      <vt:lpstr>Document</vt:lpstr>
      <vt:lpstr>Discussion with LHCC Referees</vt:lpstr>
      <vt:lpstr>Follow up from RRB/RSG</vt:lpstr>
      <vt:lpstr>RSG</vt:lpstr>
      <vt:lpstr>RSG </vt:lpstr>
      <vt:lpstr>Update on Tier 0</vt:lpstr>
      <vt:lpstr>Reminder – scope of problem</vt:lpstr>
      <vt:lpstr>Call for Tender</vt:lpstr>
      <vt:lpstr>Wigner Data Centre, Budapest</vt:lpstr>
      <vt:lpstr>Technical Overview</vt:lpstr>
      <vt:lpstr>Business Continuity</vt:lpstr>
      <vt:lpstr>Use of Remote Hosting</vt:lpstr>
      <vt:lpstr>Possible Network Topology</vt:lpstr>
      <vt:lpstr>Status and Future Plans</vt:lpstr>
      <vt:lpstr>Possible usage model</vt:lpstr>
      <vt:lpstr>Possible strategies</vt:lpstr>
      <vt:lpstr>Summary</vt:lpstr>
      <vt:lpstr>Summary of Technical working groups</vt:lpstr>
      <vt:lpstr>Areas looked at</vt:lpstr>
      <vt:lpstr>Data and storage</vt:lpstr>
      <vt:lpstr>Data and storage – ongoing work</vt:lpstr>
      <vt:lpstr>Workload management</vt:lpstr>
      <vt:lpstr>Workload management</vt:lpstr>
      <vt:lpstr>Databases</vt:lpstr>
      <vt:lpstr>Operations &amp; Tools</vt:lpstr>
      <vt:lpstr>Operations &amp; tools – 2 </vt:lpstr>
      <vt:lpstr>Security – Risk Analysis</vt:lpstr>
      <vt:lpstr>Security – areas needing work</vt:lpstr>
      <vt:lpstr>Need to do in LS1: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</dc:creator>
  <cp:lastModifiedBy>Ian Bird</cp:lastModifiedBy>
  <cp:revision>80</cp:revision>
  <cp:lastPrinted>2012-06-11T10:07:32Z</cp:lastPrinted>
  <dcterms:created xsi:type="dcterms:W3CDTF">2010-12-13T20:23:54Z</dcterms:created>
  <dcterms:modified xsi:type="dcterms:W3CDTF">2012-06-12T07:24:59Z</dcterms:modified>
</cp:coreProperties>
</file>