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84" r:id="rId2"/>
    <p:sldMasterId id="2147483649" r:id="rId3"/>
    <p:sldMasterId id="2147483672" r:id="rId4"/>
  </p:sldMasterIdLst>
  <p:handoutMasterIdLst>
    <p:handoutMasterId r:id="rId17"/>
  </p:handoutMasterIdLst>
  <p:sldIdLst>
    <p:sldId id="395" r:id="rId5"/>
    <p:sldId id="415" r:id="rId6"/>
    <p:sldId id="398" r:id="rId7"/>
    <p:sldId id="422" r:id="rId8"/>
    <p:sldId id="416" r:id="rId9"/>
    <p:sldId id="417" r:id="rId10"/>
    <p:sldId id="418" r:id="rId11"/>
    <p:sldId id="423" r:id="rId12"/>
    <p:sldId id="425" r:id="rId13"/>
    <p:sldId id="420" r:id="rId14"/>
    <p:sldId id="421" r:id="rId15"/>
    <p:sldId id="414" r:id="rId1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9F9"/>
    <a:srgbClr val="86FF98"/>
    <a:srgbClr val="A900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32" autoAdjust="0"/>
    <p:restoredTop sz="99340" autoAdjust="0"/>
  </p:normalViewPr>
  <p:slideViewPr>
    <p:cSldViewPr>
      <p:cViewPr varScale="1">
        <p:scale>
          <a:sx n="132" d="100"/>
          <a:sy n="132" d="100"/>
        </p:scale>
        <p:origin x="-15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598E4-D32A-ED4B-8B79-6936E8FAC826}" type="datetimeFigureOut">
              <a:rPr lang="en-US" smtClean="0"/>
              <a:t>12.06.12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5BEB0-D12E-E142-997E-341F14C59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54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692A7E6-1E7B-594F-AA30-4AA8B0CA2B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93017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FA4630-573C-1341-88B0-D1E5FD875C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5356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844675"/>
            <a:ext cx="1943100" cy="50133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844675"/>
            <a:ext cx="5676900" cy="5013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6F1B4C-B3E1-674F-9288-5CC373B473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4051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0D217-B165-4E42-B0D5-7D8B0AA933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76060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7D1AF-905F-ED4D-BB4C-3991604CFC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860933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F3764-C59E-5E44-978B-025D32C158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913826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114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19200"/>
            <a:ext cx="4114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115E8-D59D-A145-A575-E48504C9CB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365589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F899B-4835-C341-BFA0-2BF090F127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838860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76F60-45B3-DF46-9D5C-309C5299DD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02225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2F29C-E77B-AD49-9A92-D8C2689465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195374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9A491-5E72-304B-980B-AEDF83E55D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0001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E1E9B8F-1CFB-8442-B34E-0A589B9FB0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87928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FC5B4-536A-3447-AB32-46CB156FD9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610095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531AC-4362-E448-BBDB-367F233DDC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697329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381000"/>
            <a:ext cx="2095500" cy="6172200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134100" cy="6172200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14032-5308-CC4C-AFD0-37C8FEB94B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210634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81F06D-84B5-4E4E-8359-EB80D95822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863147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71D6260-0361-014E-A6CF-AD10703A18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1126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62E871-F250-2942-918D-04481443FE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22092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8613"/>
            <a:ext cx="4038600" cy="5259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8613"/>
            <a:ext cx="4038600" cy="5259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81137B-A8A3-9D40-A888-4661E6F887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45850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6044E-3C26-5845-BED3-3A88B1429F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79260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70DC060-BC71-D945-AE0F-C9542E3672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59528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0392CD9-40A8-D74F-8D39-AFFB855223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32077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5D7C82-1027-AF41-9AE7-DACE5AE9E7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00280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95BCA6-B41C-CB4F-81F4-AA388C25A7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78585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935407-1F15-DD4F-8955-04B93E6F3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902549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36F7FF-DFDB-EF4A-ACF5-263D0E99E7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41799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2075"/>
            <a:ext cx="2057400" cy="67659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075"/>
            <a:ext cx="6019800" cy="67659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C59EEF-D7C3-9E40-9A23-73618D0087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478240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8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40" indent="0" algn="ctr">
              <a:buNone/>
              <a:defRPr/>
            </a:lvl2pPr>
            <a:lvl3pPr marL="642882" indent="0" algn="ctr">
              <a:buNone/>
              <a:defRPr/>
            </a:lvl3pPr>
            <a:lvl4pPr marL="964323" indent="0" algn="ctr">
              <a:buNone/>
              <a:defRPr/>
            </a:lvl4pPr>
            <a:lvl5pPr marL="1285763" indent="0" algn="ctr">
              <a:buNone/>
              <a:defRPr/>
            </a:lvl5pPr>
            <a:lvl6pPr marL="1607205" indent="0" algn="ctr">
              <a:buNone/>
              <a:defRPr/>
            </a:lvl6pPr>
            <a:lvl7pPr marL="1928645" indent="0" algn="ctr">
              <a:buNone/>
              <a:defRPr/>
            </a:lvl7pPr>
            <a:lvl8pPr marL="2250086" indent="0" algn="ctr">
              <a:buNone/>
              <a:defRPr/>
            </a:lvl8pPr>
            <a:lvl9pPr marL="2571527" indent="0" algn="ctr">
              <a:buNone/>
              <a:defRPr/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A73EF3-FB17-AC49-AE8D-87A59031F2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322244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BD1223-8B59-3945-BCE4-990B2328DF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01858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40" indent="0">
              <a:buNone/>
              <a:defRPr sz="1300"/>
            </a:lvl2pPr>
            <a:lvl3pPr marL="642882" indent="0">
              <a:buNone/>
              <a:defRPr sz="1100"/>
            </a:lvl3pPr>
            <a:lvl4pPr marL="964323" indent="0">
              <a:buNone/>
              <a:defRPr sz="1000"/>
            </a:lvl4pPr>
            <a:lvl5pPr marL="1285763" indent="0">
              <a:buNone/>
              <a:defRPr sz="1000"/>
            </a:lvl5pPr>
            <a:lvl6pPr marL="1607205" indent="0">
              <a:buNone/>
              <a:defRPr sz="1000"/>
            </a:lvl6pPr>
            <a:lvl7pPr marL="1928645" indent="0">
              <a:buNone/>
              <a:defRPr sz="1000"/>
            </a:lvl7pPr>
            <a:lvl8pPr marL="2250086" indent="0">
              <a:buNone/>
              <a:defRPr sz="1000"/>
            </a:lvl8pPr>
            <a:lvl9pPr marL="2571527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4CE51F-4270-CF49-8C8B-65B569ADEB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95339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320" y="1009056"/>
            <a:ext cx="4116586" cy="461664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2062" y="1009056"/>
            <a:ext cx="4116586" cy="461664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5BD7B1D-F535-2147-A4B1-DCBA73D00F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030155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40" indent="0">
              <a:buNone/>
              <a:defRPr sz="1400" b="1"/>
            </a:lvl2pPr>
            <a:lvl3pPr marL="642882" indent="0">
              <a:buNone/>
              <a:defRPr sz="1300" b="1"/>
            </a:lvl3pPr>
            <a:lvl4pPr marL="964323" indent="0">
              <a:buNone/>
              <a:defRPr sz="1100" b="1"/>
            </a:lvl4pPr>
            <a:lvl5pPr marL="1285763" indent="0">
              <a:buNone/>
              <a:defRPr sz="1100" b="1"/>
            </a:lvl5pPr>
            <a:lvl6pPr marL="1607205" indent="0">
              <a:buNone/>
              <a:defRPr sz="1100" b="1"/>
            </a:lvl6pPr>
            <a:lvl7pPr marL="1928645" indent="0">
              <a:buNone/>
              <a:defRPr sz="1100" b="1"/>
            </a:lvl7pPr>
            <a:lvl8pPr marL="2250086" indent="0">
              <a:buNone/>
              <a:defRPr sz="1100" b="1"/>
            </a:lvl8pPr>
            <a:lvl9pPr marL="2571527" indent="0">
              <a:buNone/>
              <a:defRPr sz="11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40" indent="0">
              <a:buNone/>
              <a:defRPr sz="1400" b="1"/>
            </a:lvl2pPr>
            <a:lvl3pPr marL="642882" indent="0">
              <a:buNone/>
              <a:defRPr sz="1300" b="1"/>
            </a:lvl3pPr>
            <a:lvl4pPr marL="964323" indent="0">
              <a:buNone/>
              <a:defRPr sz="1100" b="1"/>
            </a:lvl4pPr>
            <a:lvl5pPr marL="1285763" indent="0">
              <a:buNone/>
              <a:defRPr sz="1100" b="1"/>
            </a:lvl5pPr>
            <a:lvl6pPr marL="1607205" indent="0">
              <a:buNone/>
              <a:defRPr sz="1100" b="1"/>
            </a:lvl6pPr>
            <a:lvl7pPr marL="1928645" indent="0">
              <a:buNone/>
              <a:defRPr sz="1100" b="1"/>
            </a:lvl7pPr>
            <a:lvl8pPr marL="2250086" indent="0">
              <a:buNone/>
              <a:defRPr sz="1100" b="1"/>
            </a:lvl8pPr>
            <a:lvl9pPr marL="2571527" indent="0">
              <a:buNone/>
              <a:defRPr sz="11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B39460-CC8D-CF40-BBE1-9622C2A3EB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926093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095908-3065-9146-9478-507A2442BC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12213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3886200"/>
            <a:ext cx="3124200" cy="2971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886200"/>
            <a:ext cx="3124200" cy="2971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C3980C-586D-6844-A193-1FD2F9CCE0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295692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7F28F7-02C8-7E4C-9F27-8D5E6E0F94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219646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8" y="273474"/>
            <a:ext cx="3008189" cy="116197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8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40" indent="0">
              <a:buNone/>
              <a:defRPr sz="800"/>
            </a:lvl2pPr>
            <a:lvl3pPr marL="642882" indent="0">
              <a:buNone/>
              <a:defRPr sz="700"/>
            </a:lvl3pPr>
            <a:lvl4pPr marL="964323" indent="0">
              <a:buNone/>
              <a:defRPr sz="600"/>
            </a:lvl4pPr>
            <a:lvl5pPr marL="1285763" indent="0">
              <a:buNone/>
              <a:defRPr sz="600"/>
            </a:lvl5pPr>
            <a:lvl6pPr marL="1607205" indent="0">
              <a:buNone/>
              <a:defRPr sz="600"/>
            </a:lvl6pPr>
            <a:lvl7pPr marL="1928645" indent="0">
              <a:buNone/>
              <a:defRPr sz="600"/>
            </a:lvl7pPr>
            <a:lvl8pPr marL="2250086" indent="0">
              <a:buNone/>
              <a:defRPr sz="600"/>
            </a:lvl8pPr>
            <a:lvl9pPr marL="2571527" indent="0">
              <a:buNone/>
              <a:defRPr sz="6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21271B-9C1B-FA4E-968F-FDF2081E36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2518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6" y="4800824"/>
            <a:ext cx="5486177" cy="56703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6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40" indent="0">
              <a:buNone/>
              <a:defRPr sz="2000"/>
            </a:lvl2pPr>
            <a:lvl3pPr marL="642882" indent="0">
              <a:buNone/>
              <a:defRPr sz="1700"/>
            </a:lvl3pPr>
            <a:lvl4pPr marL="964323" indent="0">
              <a:buNone/>
              <a:defRPr sz="1400"/>
            </a:lvl4pPr>
            <a:lvl5pPr marL="1285763" indent="0">
              <a:buNone/>
              <a:defRPr sz="1400"/>
            </a:lvl5pPr>
            <a:lvl6pPr marL="1607205" indent="0">
              <a:buNone/>
              <a:defRPr sz="1400"/>
            </a:lvl6pPr>
            <a:lvl7pPr marL="1928645" indent="0">
              <a:buNone/>
              <a:defRPr sz="1400"/>
            </a:lvl7pPr>
            <a:lvl8pPr marL="2250086" indent="0">
              <a:buNone/>
              <a:defRPr sz="1400"/>
            </a:lvl8pPr>
            <a:lvl9pPr marL="2571527" indent="0">
              <a:buNone/>
              <a:defRPr sz="1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6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40" indent="0">
              <a:buNone/>
              <a:defRPr sz="800"/>
            </a:lvl2pPr>
            <a:lvl3pPr marL="642882" indent="0">
              <a:buNone/>
              <a:defRPr sz="700"/>
            </a:lvl3pPr>
            <a:lvl4pPr marL="964323" indent="0">
              <a:buNone/>
              <a:defRPr sz="600"/>
            </a:lvl4pPr>
            <a:lvl5pPr marL="1285763" indent="0">
              <a:buNone/>
              <a:defRPr sz="600"/>
            </a:lvl5pPr>
            <a:lvl6pPr marL="1607205" indent="0">
              <a:buNone/>
              <a:defRPr sz="600"/>
            </a:lvl6pPr>
            <a:lvl7pPr marL="1928645" indent="0">
              <a:buNone/>
              <a:defRPr sz="600"/>
            </a:lvl7pPr>
            <a:lvl8pPr marL="2250086" indent="0">
              <a:buNone/>
              <a:defRPr sz="600"/>
            </a:lvl8pPr>
            <a:lvl9pPr marL="2571527" indent="0">
              <a:buNone/>
              <a:defRPr sz="6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ACCFD5-2711-D049-9C20-9F0FD592B3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02651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BFCDB9-018E-1442-98CE-CFC8DADE06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69772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3566" y="-214313"/>
            <a:ext cx="2085082" cy="5840016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320" y="-214313"/>
            <a:ext cx="6148090" cy="5840016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AA51E7-84F5-6841-8014-FE5BD0BE07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446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4770ED-B864-4447-BDE9-8D3546347D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2634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7443B2-9D5F-7346-88FC-9B27BD3A15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0025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011AA8-21A3-A743-8A9C-BAFAFEBE7C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739388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98BE72-D2BB-2B40-B721-7CB4422189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87817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90007C-F89E-9C41-93EA-45CF3B49D3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2996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391525" y="6604000"/>
            <a:ext cx="258763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+mn-lt"/>
                <a:ea typeface="ＭＳ Ｐゴシック" charset="0"/>
                <a:cs typeface="Arial" charset="0"/>
                <a:sym typeface="Arial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fld id="{A80183BD-D00C-F44D-B25D-3AD04EE583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"/>
          <p:cNvSpPr>
            <a:spLocks/>
          </p:cNvSpPr>
          <p:nvPr userDrawn="1"/>
        </p:nvSpPr>
        <p:spPr bwMode="auto">
          <a:xfrm>
            <a:off x="468313" y="6594475"/>
            <a:ext cx="13589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 algn="l"/>
            <a:r>
              <a:rPr lang="en-US" sz="1200" dirty="0" smtClean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12.6.2012</a:t>
            </a:r>
            <a:endParaRPr lang="en-US" sz="1200" dirty="0"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sp>
        <p:nvSpPr>
          <p:cNvPr id="6" name="Rectangle 2"/>
          <p:cNvSpPr>
            <a:spLocks/>
          </p:cNvSpPr>
          <p:nvPr userDrawn="1"/>
        </p:nvSpPr>
        <p:spPr bwMode="auto">
          <a:xfrm>
            <a:off x="2401888" y="6596063"/>
            <a:ext cx="43434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r>
              <a:rPr lang="en-US" sz="1200" dirty="0" smtClean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ATLAS in</a:t>
            </a:r>
            <a:r>
              <a:rPr lang="en-US" sz="1200" baseline="0" dirty="0" smtClean="0">
                <a:latin typeface="Arial" charset="0"/>
                <a:ea typeface="ＭＳ Ｐゴシック" charset="0"/>
                <a:cs typeface="Arial" charset="0"/>
                <a:sym typeface="Arial" charset="0"/>
              </a:rPr>
              <a:t> 2012 - LHCC</a:t>
            </a:r>
            <a:endParaRPr lang="en-US" sz="1200" dirty="0"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j-lt"/>
          <a:ea typeface="+mj-ea"/>
          <a:cs typeface="+mj-cs"/>
          <a:sym typeface="Arial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algn="ctr" rtl="0" fontAlgn="base">
        <a:spcBef>
          <a:spcPts val="800"/>
        </a:spcBef>
        <a:spcAft>
          <a:spcPct val="0"/>
        </a:spcAft>
        <a:defRPr sz="32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1pPr>
      <a:lvl2pPr marL="419100" algn="ctr" rtl="0" fontAlgn="base">
        <a:spcBef>
          <a:spcPts val="700"/>
        </a:spcBef>
        <a:spcAft>
          <a:spcPct val="0"/>
        </a:spcAft>
        <a:defRPr sz="28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2pPr>
      <a:lvl3pPr marL="876300" algn="ctr" rtl="0" fontAlgn="base">
        <a:spcBef>
          <a:spcPts val="600"/>
        </a:spcBef>
        <a:spcAft>
          <a:spcPct val="0"/>
        </a:spcAft>
        <a:defRPr sz="24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3pPr>
      <a:lvl4pPr marL="1333500" algn="ctr" rtl="0" fontAlgn="base">
        <a:spcBef>
          <a:spcPts val="50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4pPr>
      <a:lvl5pPr marL="1790700" algn="ctr" rtl="0" fontAlgn="base">
        <a:spcBef>
          <a:spcPts val="50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5pPr>
      <a:lvl6pPr marL="2247900" algn="ctr" rtl="0" fontAlgn="base">
        <a:spcBef>
          <a:spcPts val="50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6pPr>
      <a:lvl7pPr marL="2705100" algn="ctr" rtl="0" fontAlgn="base">
        <a:spcBef>
          <a:spcPts val="50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7pPr>
      <a:lvl8pPr marL="3162300" algn="ctr" rtl="0" fontAlgn="base">
        <a:spcBef>
          <a:spcPts val="50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8pPr>
      <a:lvl9pPr marL="3619500" algn="ctr" rtl="0" fontAlgn="base">
        <a:spcBef>
          <a:spcPts val="500"/>
        </a:spcBef>
        <a:spcAft>
          <a:spcPct val="0"/>
        </a:spcAft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066800"/>
            <a:ext cx="9142413" cy="152400"/>
            <a:chOff x="0" y="588"/>
            <a:chExt cx="6239" cy="96"/>
          </a:xfrm>
        </p:grpSpPr>
        <p:sp>
          <p:nvSpPr>
            <p:cNvPr id="1034" name="Freeform 3"/>
            <p:cNvSpPr>
              <a:spLocks/>
            </p:cNvSpPr>
            <p:nvPr/>
          </p:nvSpPr>
          <p:spPr bwMode="auto">
            <a:xfrm>
              <a:off x="0" y="588"/>
              <a:ext cx="6239" cy="47"/>
            </a:xfrm>
            <a:custGeom>
              <a:avLst/>
              <a:gdLst>
                <a:gd name="T0" fmla="*/ 0 w 10000"/>
                <a:gd name="T1" fmla="*/ 0 h 10000"/>
                <a:gd name="T2" fmla="*/ 945 w 10000"/>
                <a:gd name="T3" fmla="*/ 0 h 10000"/>
                <a:gd name="T4" fmla="*/ 945 w 10000"/>
                <a:gd name="T5" fmla="*/ 0 h 10000"/>
                <a:gd name="T6" fmla="*/ 0 w 10000"/>
                <a:gd name="T7" fmla="*/ 0 h 10000"/>
                <a:gd name="T8" fmla="*/ 0 w 10000"/>
                <a:gd name="T9" fmla="*/ 0 h 1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00" h="10000">
                  <a:moveTo>
                    <a:pt x="0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00CCC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4"/>
            <p:cNvSpPr>
              <a:spLocks/>
            </p:cNvSpPr>
            <p:nvPr/>
          </p:nvSpPr>
          <p:spPr bwMode="auto">
            <a:xfrm>
              <a:off x="0" y="660"/>
              <a:ext cx="6239" cy="24"/>
            </a:xfrm>
            <a:custGeom>
              <a:avLst/>
              <a:gdLst>
                <a:gd name="T0" fmla="*/ 0 w 10000"/>
                <a:gd name="T1" fmla="*/ 0 h 10000"/>
                <a:gd name="T2" fmla="*/ 945 w 10000"/>
                <a:gd name="T3" fmla="*/ 0 h 10000"/>
                <a:gd name="T4" fmla="*/ 945 w 10000"/>
                <a:gd name="T5" fmla="*/ 0 h 10000"/>
                <a:gd name="T6" fmla="*/ 0 w 10000"/>
                <a:gd name="T7" fmla="*/ 0 h 10000"/>
                <a:gd name="T8" fmla="*/ 0 w 10000"/>
                <a:gd name="T9" fmla="*/ 0 h 1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00" h="10000">
                  <a:moveTo>
                    <a:pt x="0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FF0066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30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2286000" y="6608763"/>
            <a:ext cx="43434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marL="28575" eaLnBrk="0" hangingPunct="0">
              <a:tabLst>
                <a:tab pos="92075" algn="l"/>
                <a:tab pos="1006475" algn="l"/>
                <a:tab pos="1920875" algn="l"/>
                <a:tab pos="2835275" algn="l"/>
                <a:tab pos="3749675" algn="l"/>
                <a:tab pos="4664075" algn="l"/>
                <a:tab pos="5578475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92075" algn="l"/>
                <a:tab pos="1006475" algn="l"/>
                <a:tab pos="1920875" algn="l"/>
                <a:tab pos="2835275" algn="l"/>
                <a:tab pos="3749675" algn="l"/>
                <a:tab pos="4664075" algn="l"/>
                <a:tab pos="5578475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2pPr>
            <a:lvl3pPr eaLnBrk="0" hangingPunct="0">
              <a:tabLst>
                <a:tab pos="92075" algn="l"/>
                <a:tab pos="1006475" algn="l"/>
                <a:tab pos="1920875" algn="l"/>
                <a:tab pos="2835275" algn="l"/>
                <a:tab pos="3749675" algn="l"/>
                <a:tab pos="4664075" algn="l"/>
                <a:tab pos="5578475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3pPr>
            <a:lvl4pPr eaLnBrk="0" hangingPunct="0">
              <a:tabLst>
                <a:tab pos="92075" algn="l"/>
                <a:tab pos="1006475" algn="l"/>
                <a:tab pos="1920875" algn="l"/>
                <a:tab pos="2835275" algn="l"/>
                <a:tab pos="3749675" algn="l"/>
                <a:tab pos="4664075" algn="l"/>
                <a:tab pos="5578475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4pPr>
            <a:lvl5pPr eaLnBrk="0" hangingPunct="0">
              <a:tabLst>
                <a:tab pos="92075" algn="l"/>
                <a:tab pos="1006475" algn="l"/>
                <a:tab pos="1920875" algn="l"/>
                <a:tab pos="2835275" algn="l"/>
                <a:tab pos="3749675" algn="l"/>
                <a:tab pos="4664075" algn="l"/>
                <a:tab pos="5578475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2075" algn="l"/>
                <a:tab pos="1006475" algn="l"/>
                <a:tab pos="1920875" algn="l"/>
                <a:tab pos="2835275" algn="l"/>
                <a:tab pos="3749675" algn="l"/>
                <a:tab pos="4664075" algn="l"/>
                <a:tab pos="5578475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2075" algn="l"/>
                <a:tab pos="1006475" algn="l"/>
                <a:tab pos="1920875" algn="l"/>
                <a:tab pos="2835275" algn="l"/>
                <a:tab pos="3749675" algn="l"/>
                <a:tab pos="4664075" algn="l"/>
                <a:tab pos="5578475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92075" algn="l"/>
                <a:tab pos="1006475" algn="l"/>
                <a:tab pos="1920875" algn="l"/>
                <a:tab pos="2835275" algn="l"/>
                <a:tab pos="3749675" algn="l"/>
                <a:tab pos="4664075" algn="l"/>
                <a:tab pos="5578475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92075" algn="l"/>
                <a:tab pos="1006475" algn="l"/>
                <a:tab pos="1920875" algn="l"/>
                <a:tab pos="2835275" algn="l"/>
                <a:tab pos="3749675" algn="l"/>
                <a:tab pos="4664075" algn="l"/>
                <a:tab pos="5578475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2000"/>
              </a:lnSpc>
              <a:defRPr/>
            </a:pPr>
            <a:r>
              <a:rPr lang="en-GB" sz="1200" dirty="0" smtClean="0">
                <a:latin typeface="Helvetica" charset="0"/>
              </a:rPr>
              <a:t>Torre Wenaus</a:t>
            </a:r>
            <a:r>
              <a:rPr lang="ru-RU" sz="1200" dirty="0" smtClean="0">
                <a:latin typeface="Helvetica" charset="0"/>
              </a:rPr>
              <a:t>. </a:t>
            </a:r>
            <a:r>
              <a:rPr lang="en-US" sz="1200" dirty="0" smtClean="0">
                <a:latin typeface="Helvetica" charset="0"/>
              </a:rPr>
              <a:t>November 16, 2011</a:t>
            </a:r>
            <a:endParaRPr lang="en-GB" sz="1200" dirty="0" smtClean="0">
              <a:latin typeface="Helvetica" charset="0"/>
            </a:endParaRPr>
          </a:p>
        </p:txBody>
      </p:sp>
      <p:sp>
        <p:nvSpPr>
          <p:cNvPr id="128008" name="Text Box 8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2000"/>
              </a:lnSpc>
              <a:defRPr sz="1400">
                <a:latin typeface="Comic Sans MS" charset="0"/>
              </a:defRPr>
            </a:lvl1pPr>
          </a:lstStyle>
          <a:p>
            <a:pPr>
              <a:defRPr/>
            </a:pPr>
            <a:fld id="{43E1D9DC-63AD-9146-9BA8-99FD4BF820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Freeform 9"/>
          <p:cNvSpPr>
            <a:spLocks/>
          </p:cNvSpPr>
          <p:nvPr/>
        </p:nvSpPr>
        <p:spPr bwMode="auto">
          <a:xfrm>
            <a:off x="2732088" y="0"/>
            <a:ext cx="3684587" cy="339725"/>
          </a:xfrm>
          <a:custGeom>
            <a:avLst/>
            <a:gdLst>
              <a:gd name="T0" fmla="*/ 0 w 10000"/>
              <a:gd name="T1" fmla="*/ 0 h 10000"/>
              <a:gd name="T2" fmla="*/ 2147483647 w 10000"/>
              <a:gd name="T3" fmla="*/ 0 h 10000"/>
              <a:gd name="T4" fmla="*/ 2147483647 w 10000"/>
              <a:gd name="T5" fmla="*/ 2147483647 h 10000"/>
              <a:gd name="T6" fmla="*/ 0 w 10000"/>
              <a:gd name="T7" fmla="*/ 2147483647 h 10000"/>
              <a:gd name="T8" fmla="*/ 0 w 10000"/>
              <a:gd name="T9" fmla="*/ 0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010" name="Text Box 10"/>
          <p:cNvSpPr txBox="1">
            <a:spLocks noChangeArrowheads="1"/>
          </p:cNvSpPr>
          <p:nvPr userDrawn="1"/>
        </p:nvSpPr>
        <p:spPr bwMode="auto">
          <a:xfrm>
            <a:off x="2366963" y="7938"/>
            <a:ext cx="44084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marL="26988" eaLnBrk="0" hangingPunct="0">
              <a:tabLst>
                <a:tab pos="90488" algn="l"/>
                <a:tab pos="1004888" algn="l"/>
                <a:tab pos="1919288" algn="l"/>
                <a:tab pos="2833688" algn="l"/>
                <a:tab pos="3748088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90488" algn="l"/>
                <a:tab pos="1004888" algn="l"/>
                <a:tab pos="1919288" algn="l"/>
                <a:tab pos="2833688" algn="l"/>
                <a:tab pos="3748088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2pPr>
            <a:lvl3pPr eaLnBrk="0" hangingPunct="0">
              <a:tabLst>
                <a:tab pos="90488" algn="l"/>
                <a:tab pos="1004888" algn="l"/>
                <a:tab pos="1919288" algn="l"/>
                <a:tab pos="2833688" algn="l"/>
                <a:tab pos="3748088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3pPr>
            <a:lvl4pPr eaLnBrk="0" hangingPunct="0">
              <a:tabLst>
                <a:tab pos="90488" algn="l"/>
                <a:tab pos="1004888" algn="l"/>
                <a:tab pos="1919288" algn="l"/>
                <a:tab pos="2833688" algn="l"/>
                <a:tab pos="3748088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4pPr>
            <a:lvl5pPr eaLnBrk="0" hangingPunct="0">
              <a:tabLst>
                <a:tab pos="90488" algn="l"/>
                <a:tab pos="1004888" algn="l"/>
                <a:tab pos="1919288" algn="l"/>
                <a:tab pos="2833688" algn="l"/>
                <a:tab pos="3748088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004888" algn="l"/>
                <a:tab pos="1919288" algn="l"/>
                <a:tab pos="2833688" algn="l"/>
                <a:tab pos="3748088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004888" algn="l"/>
                <a:tab pos="1919288" algn="l"/>
                <a:tab pos="2833688" algn="l"/>
                <a:tab pos="3748088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004888" algn="l"/>
                <a:tab pos="1919288" algn="l"/>
                <a:tab pos="2833688" algn="l"/>
                <a:tab pos="3748088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004888" algn="l"/>
                <a:tab pos="1919288" algn="l"/>
                <a:tab pos="2833688" algn="l"/>
                <a:tab pos="3748088" algn="l"/>
              </a:tabLst>
              <a:defRPr sz="1600">
                <a:solidFill>
                  <a:schemeClr val="tx1"/>
                </a:solidFill>
                <a:latin typeface="Courier New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ts val="2000"/>
              </a:lnSpc>
              <a:defRPr/>
            </a:pPr>
            <a:r>
              <a:rPr lang="en-US" sz="1300" dirty="0" smtClean="0">
                <a:latin typeface="Comic Sans MS" charset="0"/>
              </a:rPr>
              <a:t>ATLAS Upgrade Week</a:t>
            </a:r>
            <a:endParaRPr lang="en-GB" sz="1300" dirty="0" smtClean="0">
              <a:latin typeface="Comic Sans MS" charset="0"/>
            </a:endParaRPr>
          </a:p>
        </p:txBody>
      </p:sp>
      <p:pic>
        <p:nvPicPr>
          <p:cNvPr id="1033" name="Picture 1" descr="ATLAS_White_Thumb0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75" y="0"/>
            <a:ext cx="12414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147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xmlns:p14="http://schemas.microsoft.com/office/powerpoint/2010/main"/>
  <p:hf hdr="0" ftr="0"/>
  <p:txStyles>
    <p:titleStyle>
      <a:lvl1pPr marL="53975" indent="-53975" algn="ctr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3400" b="1">
          <a:solidFill>
            <a:srgbClr val="FF0000"/>
          </a:solidFill>
          <a:latin typeface="Baskerville SemiBold" charset="0"/>
          <a:ea typeface="ＭＳ Ｐゴシック" charset="-128"/>
          <a:cs typeface="ＭＳ Ｐゴシック" charset="-128"/>
        </a:defRPr>
      </a:lvl1pPr>
      <a:lvl2pPr marL="53975" indent="-53975" algn="ctr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3400" b="1">
          <a:solidFill>
            <a:srgbClr val="FF0000"/>
          </a:solidFill>
          <a:latin typeface="Baskerville SemiBold" charset="0"/>
          <a:ea typeface="ＭＳ Ｐゴシック" charset="-128"/>
          <a:cs typeface="ＭＳ Ｐゴシック" charset="-128"/>
        </a:defRPr>
      </a:lvl2pPr>
      <a:lvl3pPr marL="53975" indent="-53975" algn="ctr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3400" b="1">
          <a:solidFill>
            <a:srgbClr val="FF0000"/>
          </a:solidFill>
          <a:latin typeface="Baskerville SemiBold" charset="0"/>
          <a:ea typeface="ＭＳ Ｐゴシック" charset="-128"/>
          <a:cs typeface="ＭＳ Ｐゴシック" charset="-128"/>
        </a:defRPr>
      </a:lvl3pPr>
      <a:lvl4pPr marL="53975" indent="-53975" algn="ctr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3400" b="1">
          <a:solidFill>
            <a:srgbClr val="FF0000"/>
          </a:solidFill>
          <a:latin typeface="Baskerville SemiBold" charset="0"/>
          <a:ea typeface="ＭＳ Ｐゴシック" charset="-128"/>
          <a:cs typeface="ＭＳ Ｐゴシック" charset="-128"/>
        </a:defRPr>
      </a:lvl4pPr>
      <a:lvl5pPr marL="53975" indent="-53975" algn="ctr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3400" b="1">
          <a:solidFill>
            <a:srgbClr val="FF0000"/>
          </a:solidFill>
          <a:latin typeface="Baskerville SemiBold" charset="0"/>
          <a:ea typeface="ＭＳ Ｐゴシック" charset="-128"/>
          <a:cs typeface="ＭＳ Ｐゴシック" charset="-128"/>
        </a:defRPr>
      </a:lvl5pPr>
      <a:lvl6pPr marL="511175" algn="ctr" rtl="0" fontAlgn="base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</a:defRPr>
      </a:lvl6pPr>
      <a:lvl7pPr marL="968375" algn="ctr" rtl="0" fontAlgn="base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</a:defRPr>
      </a:lvl7pPr>
      <a:lvl8pPr marL="1425575" algn="ctr" rtl="0" fontAlgn="base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</a:defRPr>
      </a:lvl8pPr>
      <a:lvl9pPr marL="1882775" algn="ctr" rtl="0" fontAlgn="base">
        <a:lnSpc>
          <a:spcPts val="44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Comic Sans MS" charset="0"/>
        </a:defRPr>
      </a:lvl9pPr>
    </p:titleStyle>
    <p:bodyStyle>
      <a:lvl1pPr marL="533400" indent="-441325" algn="l" rtl="0" eaLnBrk="0" fontAlgn="base" hangingPunct="0">
        <a:lnSpc>
          <a:spcPct val="130000"/>
        </a:lnSpc>
        <a:spcBef>
          <a:spcPct val="0"/>
        </a:spcBef>
        <a:spcAft>
          <a:spcPct val="0"/>
        </a:spcAft>
        <a:buClr>
          <a:schemeClr val="tx2"/>
        </a:buClr>
        <a:buSzPct val="100000"/>
        <a:buFont typeface="ZapfDingbats" charset="0"/>
        <a:buChar char="l"/>
        <a:defRPr sz="3200">
          <a:solidFill>
            <a:schemeClr val="tx2"/>
          </a:solidFill>
          <a:latin typeface="Baskerville SemiBold" charset="0"/>
          <a:ea typeface="ＭＳ Ｐゴシック" charset="-128"/>
          <a:cs typeface="ＭＳ Ｐゴシック" charset="-128"/>
        </a:defRPr>
      </a:lvl1pPr>
      <a:lvl2pPr marL="969963" indent="-411163" algn="l" rtl="0" eaLnBrk="0" fontAlgn="base" hangingPunct="0">
        <a:lnSpc>
          <a:spcPct val="130000"/>
        </a:lnSpc>
        <a:spcBef>
          <a:spcPct val="0"/>
        </a:spcBef>
        <a:spcAft>
          <a:spcPct val="0"/>
        </a:spcAft>
        <a:buClr>
          <a:schemeClr val="accent1"/>
        </a:buClr>
        <a:buFont typeface="ZapfDingbats" charset="0"/>
        <a:buChar char="n"/>
        <a:defRPr sz="2800">
          <a:solidFill>
            <a:schemeClr val="accent1"/>
          </a:solidFill>
          <a:latin typeface="Baskerville SemiBold" charset="0"/>
          <a:ea typeface="ＭＳ Ｐゴシック" charset="-128"/>
        </a:defRPr>
      </a:lvl2pPr>
      <a:lvl3pPr marL="1408113" indent="-401638" algn="l" rtl="0" eaLnBrk="0" fontAlgn="base" hangingPunct="0">
        <a:lnSpc>
          <a:spcPct val="130000"/>
        </a:lnSpc>
        <a:spcBef>
          <a:spcPct val="0"/>
        </a:spcBef>
        <a:spcAft>
          <a:spcPct val="0"/>
        </a:spcAft>
        <a:buClr>
          <a:srgbClr val="003300"/>
        </a:buClr>
        <a:buFont typeface="Wingdings" charset="0"/>
        <a:buChar char="Ø"/>
        <a:defRPr sz="1600">
          <a:solidFill>
            <a:srgbClr val="003300"/>
          </a:solidFill>
          <a:latin typeface="+mn-lt"/>
          <a:ea typeface="ＭＳ Ｐゴシック" charset="-128"/>
        </a:defRPr>
      </a:lvl3pPr>
      <a:lvl4pPr marL="1866900" indent="-403225" algn="l" rtl="0" eaLnBrk="0" fontAlgn="base" hangingPunct="0">
        <a:lnSpc>
          <a:spcPct val="130000"/>
        </a:lnSpc>
        <a:spcBef>
          <a:spcPct val="0"/>
        </a:spcBef>
        <a:spcAft>
          <a:spcPct val="0"/>
        </a:spcAft>
        <a:buClr>
          <a:srgbClr val="663300"/>
        </a:buClr>
        <a:buFont typeface="ZapfDingbats" charset="0"/>
        <a:buChar char="l"/>
        <a:defRPr sz="1600">
          <a:solidFill>
            <a:srgbClr val="663300"/>
          </a:solidFill>
          <a:latin typeface="+mn-lt"/>
          <a:ea typeface="ＭＳ Ｐゴシック" charset="-128"/>
        </a:defRPr>
      </a:lvl4pPr>
      <a:lvl5pPr marL="2320925" indent="-400050" algn="l" rtl="0" eaLnBrk="0" fontAlgn="base" hangingPunct="0">
        <a:lnSpc>
          <a:spcPct val="130000"/>
        </a:lnSpc>
        <a:spcBef>
          <a:spcPct val="0"/>
        </a:spcBef>
        <a:spcAft>
          <a:spcPct val="0"/>
        </a:spcAft>
        <a:buClr>
          <a:srgbClr val="000066"/>
        </a:buClr>
        <a:buFont typeface="ZapfDingbats" charset="0"/>
        <a:buChar char="n"/>
        <a:defRPr sz="1600">
          <a:solidFill>
            <a:srgbClr val="000066"/>
          </a:solidFill>
          <a:latin typeface="+mn-lt"/>
          <a:ea typeface="ＭＳ Ｐゴシック" charset="-128"/>
        </a:defRPr>
      </a:lvl5pPr>
      <a:lvl6pPr marL="2778125" indent="-400050" algn="l" rtl="0" fontAlgn="base">
        <a:lnSpc>
          <a:spcPct val="130000"/>
        </a:lnSpc>
        <a:spcBef>
          <a:spcPct val="30000"/>
        </a:spcBef>
        <a:spcAft>
          <a:spcPct val="0"/>
        </a:spcAft>
        <a:buClr>
          <a:srgbClr val="000066"/>
        </a:buClr>
        <a:buFont typeface="ZapfDingbats" pitchFamily="82" charset="2"/>
        <a:buChar char="n"/>
        <a:defRPr sz="1600">
          <a:solidFill>
            <a:srgbClr val="000066"/>
          </a:solidFill>
          <a:latin typeface="+mn-lt"/>
          <a:ea typeface="ＭＳ Ｐゴシック" charset="-128"/>
        </a:defRPr>
      </a:lvl6pPr>
      <a:lvl7pPr marL="3235325" indent="-400050" algn="l" rtl="0" fontAlgn="base">
        <a:lnSpc>
          <a:spcPct val="130000"/>
        </a:lnSpc>
        <a:spcBef>
          <a:spcPct val="30000"/>
        </a:spcBef>
        <a:spcAft>
          <a:spcPct val="0"/>
        </a:spcAft>
        <a:buClr>
          <a:srgbClr val="000066"/>
        </a:buClr>
        <a:buFont typeface="ZapfDingbats" pitchFamily="82" charset="2"/>
        <a:buChar char="n"/>
        <a:defRPr sz="1600">
          <a:solidFill>
            <a:srgbClr val="000066"/>
          </a:solidFill>
          <a:latin typeface="+mn-lt"/>
          <a:ea typeface="ＭＳ Ｐゴシック" charset="-128"/>
        </a:defRPr>
      </a:lvl7pPr>
      <a:lvl8pPr marL="3692525" indent="-400050" algn="l" rtl="0" fontAlgn="base">
        <a:lnSpc>
          <a:spcPct val="130000"/>
        </a:lnSpc>
        <a:spcBef>
          <a:spcPct val="30000"/>
        </a:spcBef>
        <a:spcAft>
          <a:spcPct val="0"/>
        </a:spcAft>
        <a:buClr>
          <a:srgbClr val="000066"/>
        </a:buClr>
        <a:buFont typeface="ZapfDingbats" pitchFamily="82" charset="2"/>
        <a:buChar char="n"/>
        <a:defRPr sz="1600">
          <a:solidFill>
            <a:srgbClr val="000066"/>
          </a:solidFill>
          <a:latin typeface="+mn-lt"/>
          <a:ea typeface="ＭＳ Ｐゴシック" charset="-128"/>
        </a:defRPr>
      </a:lvl8pPr>
      <a:lvl9pPr marL="4149725" indent="-400050" algn="l" rtl="0" fontAlgn="base">
        <a:lnSpc>
          <a:spcPct val="130000"/>
        </a:lnSpc>
        <a:spcBef>
          <a:spcPct val="30000"/>
        </a:spcBef>
        <a:spcAft>
          <a:spcPct val="0"/>
        </a:spcAft>
        <a:buClr>
          <a:srgbClr val="000066"/>
        </a:buClr>
        <a:buFont typeface="ZapfDingbats" pitchFamily="82" charset="2"/>
        <a:buChar char="n"/>
        <a:defRPr sz="1600">
          <a:solidFill>
            <a:srgbClr val="00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2075"/>
            <a:ext cx="8229600" cy="150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98613"/>
            <a:ext cx="8229600" cy="525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Arial" charset="0"/>
              </a:rPr>
              <a:t>Second level</a:t>
            </a:r>
          </a:p>
          <a:p>
            <a:pPr lvl="2"/>
            <a:r>
              <a:rPr lang="en-US">
                <a:sym typeface="Arial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429625" y="6591300"/>
            <a:ext cx="258763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+mn-lt"/>
                <a:ea typeface="ＭＳ Ｐゴシック" charset="0"/>
                <a:cs typeface="Arial" charset="0"/>
                <a:sym typeface="Arial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fld id="{45A9B12E-8964-854B-8696-D35086CCC9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j-lt"/>
          <a:ea typeface="+mj-ea"/>
          <a:cs typeface="+mj-cs"/>
          <a:sym typeface="Arial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1pPr>
      <a:lvl2pPr marL="704850" indent="-28575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2pPr>
      <a:lvl3pPr marL="1104900" indent="-228600" algn="l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3pPr>
      <a:lvl4pPr marL="1562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4pPr>
      <a:lvl5pPr marL="20193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5pPr>
      <a:lvl6pPr marL="2476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6pPr>
      <a:lvl7pPr marL="2933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7pPr>
      <a:lvl8pPr marL="3390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8pPr>
      <a:lvl9pPr marL="3848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48320" y="-214313"/>
            <a:ext cx="8340328" cy="982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 Light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8320" y="1009055"/>
            <a:ext cx="8340328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 Neue" charset="0"/>
              </a:rPr>
              <a:t>Click to edit Master text styles</a:t>
            </a:r>
          </a:p>
          <a:p>
            <a:pPr lvl="1"/>
            <a:r>
              <a:rPr lang="en-US">
                <a:sym typeface="Helvetica Neue" charset="0"/>
              </a:rPr>
              <a:t>Second level</a:t>
            </a:r>
          </a:p>
          <a:p>
            <a:pPr lvl="2"/>
            <a:r>
              <a:rPr lang="en-US">
                <a:sym typeface="Times New Roman" charset="0"/>
              </a:rPr>
              <a:t>Third level</a:t>
            </a:r>
          </a:p>
          <a:p>
            <a:pPr lvl="3"/>
            <a:r>
              <a:rPr lang="en-US">
                <a:sym typeface="Helvetica Neue" charset="0"/>
              </a:rPr>
              <a:t>Fourth level</a:t>
            </a:r>
          </a:p>
          <a:p>
            <a:pPr lvl="4"/>
            <a:r>
              <a:rPr lang="en-US">
                <a:sym typeface="Helvetica Neue" charset="0"/>
              </a:rPr>
              <a:t>Fifth level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103" y="487785"/>
            <a:ext cx="3831952" cy="6536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14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14999"/>
                  </a:schemeClr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762" y="-8930"/>
            <a:ext cx="892969" cy="686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5"/>
          <p:cNvSpPr>
            <a:spLocks/>
          </p:cNvSpPr>
          <p:nvPr/>
        </p:nvSpPr>
        <p:spPr bwMode="auto">
          <a:xfrm>
            <a:off x="276820" y="-107156"/>
            <a:ext cx="517922" cy="727769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>
                    <a:alpha val="70000"/>
                  </a:scheme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4" name="Rectangle 6"/>
          <p:cNvSpPr>
            <a:spLocks/>
          </p:cNvSpPr>
          <p:nvPr/>
        </p:nvSpPr>
        <p:spPr bwMode="auto">
          <a:xfrm>
            <a:off x="319236" y="928688"/>
            <a:ext cx="397545" cy="5028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sz="1300" b="1">
                <a:solidFill>
                  <a:schemeClr val="tx1"/>
                </a:solidFill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2009</a:t>
            </a:r>
          </a:p>
          <a:p>
            <a:pPr algn="l">
              <a:lnSpc>
                <a:spcPct val="140000"/>
              </a:lnSpc>
            </a:pPr>
            <a:r>
              <a:rPr lang="en-US" sz="1300">
                <a:solidFill>
                  <a:schemeClr val="tx1"/>
                </a:solidFill>
                <a:ea typeface="ＭＳ Ｐゴシック" charset="0"/>
                <a:cs typeface="Helvetica Neue Light" charset="0"/>
              </a:rPr>
              <a:t>2010</a:t>
            </a:r>
          </a:p>
          <a:p>
            <a:pPr algn="l">
              <a:lnSpc>
                <a:spcPct val="140000"/>
              </a:lnSpc>
            </a:pPr>
            <a:r>
              <a:rPr lang="en-US" sz="1300">
                <a:solidFill>
                  <a:schemeClr val="tx1"/>
                </a:solidFill>
                <a:ea typeface="ＭＳ Ｐゴシック" charset="0"/>
                <a:cs typeface="Helvetica Neue Light" charset="0"/>
              </a:rPr>
              <a:t>2011</a:t>
            </a:r>
          </a:p>
          <a:p>
            <a:pPr algn="l">
              <a:lnSpc>
                <a:spcPct val="140000"/>
              </a:lnSpc>
            </a:pPr>
            <a:r>
              <a:rPr lang="en-US" sz="1300">
                <a:solidFill>
                  <a:schemeClr val="tx1"/>
                </a:solidFill>
                <a:ea typeface="ＭＳ Ｐゴシック" charset="0"/>
                <a:cs typeface="Helvetica Neue Light" charset="0"/>
              </a:rPr>
              <a:t>2012</a:t>
            </a:r>
          </a:p>
          <a:p>
            <a:pPr algn="l">
              <a:lnSpc>
                <a:spcPct val="140000"/>
              </a:lnSpc>
            </a:pPr>
            <a:r>
              <a:rPr lang="en-US" sz="1300" b="1">
                <a:solidFill>
                  <a:schemeClr val="tx1"/>
                </a:solidFill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2013</a:t>
            </a:r>
          </a:p>
          <a:p>
            <a:pPr algn="l">
              <a:lnSpc>
                <a:spcPct val="140000"/>
              </a:lnSpc>
            </a:pPr>
            <a:r>
              <a:rPr lang="en-US" sz="1300" b="1">
                <a:solidFill>
                  <a:schemeClr val="tx1"/>
                </a:solidFill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2014</a:t>
            </a:r>
          </a:p>
          <a:p>
            <a:pPr algn="l">
              <a:lnSpc>
                <a:spcPct val="140000"/>
              </a:lnSpc>
            </a:pPr>
            <a:r>
              <a:rPr lang="en-US" sz="1300">
                <a:solidFill>
                  <a:schemeClr val="tx1"/>
                </a:solidFill>
                <a:ea typeface="ＭＳ Ｐゴシック" charset="0"/>
                <a:cs typeface="Helvetica Neue Light" charset="0"/>
              </a:rPr>
              <a:t>2015</a:t>
            </a:r>
          </a:p>
          <a:p>
            <a:pPr algn="l">
              <a:lnSpc>
                <a:spcPct val="140000"/>
              </a:lnSpc>
            </a:pPr>
            <a:r>
              <a:rPr lang="en-US" sz="1300">
                <a:solidFill>
                  <a:schemeClr val="tx1"/>
                </a:solidFill>
                <a:ea typeface="ＭＳ Ｐゴシック" charset="0"/>
                <a:cs typeface="Helvetica Neue Light" charset="0"/>
              </a:rPr>
              <a:t>2016</a:t>
            </a:r>
          </a:p>
          <a:p>
            <a:pPr algn="l">
              <a:lnSpc>
                <a:spcPct val="140000"/>
              </a:lnSpc>
            </a:pPr>
            <a:r>
              <a:rPr lang="en-US" sz="1300" b="1">
                <a:solidFill>
                  <a:schemeClr val="tx1"/>
                </a:solidFill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2017</a:t>
            </a:r>
          </a:p>
          <a:p>
            <a:pPr algn="l">
              <a:lnSpc>
                <a:spcPct val="140000"/>
              </a:lnSpc>
            </a:pPr>
            <a:r>
              <a:rPr lang="en-US" sz="1300" b="1">
                <a:solidFill>
                  <a:schemeClr val="tx1"/>
                </a:solidFill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2018</a:t>
            </a:r>
          </a:p>
          <a:p>
            <a:pPr algn="l">
              <a:lnSpc>
                <a:spcPct val="140000"/>
              </a:lnSpc>
            </a:pPr>
            <a:r>
              <a:rPr lang="en-US" sz="1300">
                <a:solidFill>
                  <a:schemeClr val="tx1"/>
                </a:solidFill>
                <a:ea typeface="ＭＳ Ｐゴシック" charset="0"/>
                <a:cs typeface="Helvetica Neue Light" charset="0"/>
              </a:rPr>
              <a:t>2019</a:t>
            </a:r>
          </a:p>
          <a:p>
            <a:pPr algn="l">
              <a:lnSpc>
                <a:spcPct val="140000"/>
              </a:lnSpc>
            </a:pPr>
            <a:r>
              <a:rPr lang="en-US" sz="1300">
                <a:solidFill>
                  <a:schemeClr val="tx1"/>
                </a:solidFill>
                <a:ea typeface="ＭＳ Ｐゴシック" charset="0"/>
                <a:cs typeface="Helvetica Neue Light" charset="0"/>
              </a:rPr>
              <a:t>2020</a:t>
            </a:r>
          </a:p>
          <a:p>
            <a:pPr algn="l">
              <a:lnSpc>
                <a:spcPct val="140000"/>
              </a:lnSpc>
            </a:pPr>
            <a:r>
              <a:rPr lang="en-US" sz="1300">
                <a:solidFill>
                  <a:schemeClr val="tx1"/>
                </a:solidFill>
                <a:ea typeface="ＭＳ Ｐゴシック" charset="0"/>
                <a:cs typeface="Helvetica Neue Light" charset="0"/>
              </a:rPr>
              <a:t>2021</a:t>
            </a:r>
          </a:p>
          <a:p>
            <a:pPr algn="l">
              <a:lnSpc>
                <a:spcPct val="140000"/>
              </a:lnSpc>
            </a:pPr>
            <a:r>
              <a:rPr lang="en-US" sz="1300" b="1">
                <a:solidFill>
                  <a:schemeClr val="tx1"/>
                </a:solidFill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2022</a:t>
            </a:r>
          </a:p>
          <a:p>
            <a:pPr algn="l">
              <a:lnSpc>
                <a:spcPct val="140000"/>
              </a:lnSpc>
            </a:pPr>
            <a:r>
              <a:rPr lang="en-US" sz="1300">
                <a:solidFill>
                  <a:schemeClr val="tx1"/>
                </a:solidFill>
                <a:ea typeface="ＭＳ Ｐゴシック" charset="0"/>
                <a:cs typeface="Helvetica Neue Light" charset="0"/>
              </a:rPr>
              <a:t>2023</a:t>
            </a:r>
          </a:p>
          <a:p>
            <a:pPr algn="l">
              <a:lnSpc>
                <a:spcPct val="140000"/>
              </a:lnSpc>
            </a:pPr>
            <a:r>
              <a:rPr lang="en-US" sz="1300">
                <a:solidFill>
                  <a:schemeClr val="tx1"/>
                </a:solidFill>
                <a:ea typeface="ＭＳ Ｐゴシック" charset="0"/>
                <a:cs typeface="Helvetica Neue Light" charset="0"/>
              </a:rPr>
              <a:t>...</a:t>
            </a:r>
          </a:p>
          <a:p>
            <a:pPr algn="l">
              <a:lnSpc>
                <a:spcPct val="140000"/>
              </a:lnSpc>
            </a:pPr>
            <a:r>
              <a:rPr lang="en-US" sz="1300" b="1">
                <a:solidFill>
                  <a:schemeClr val="tx1"/>
                </a:solidFill>
                <a:latin typeface="Helvetica Neue" charset="0"/>
                <a:ea typeface="ＭＳ Ｐゴシック" charset="0"/>
                <a:cs typeface="Helvetica Neue" charset="0"/>
                <a:sym typeface="Helvetica Neue" charset="0"/>
              </a:rPr>
              <a:t>2030</a:t>
            </a:r>
          </a:p>
          <a:p>
            <a:pPr algn="l">
              <a:lnSpc>
                <a:spcPct val="140000"/>
              </a:lnSpc>
            </a:pPr>
            <a:endParaRPr lang="en-US" sz="1300">
              <a:solidFill>
                <a:schemeClr val="tx1"/>
              </a:solidFill>
              <a:ea typeface="ＭＳ Ｐゴシック" charset="0"/>
              <a:cs typeface="Helvetica Neue Light" charset="0"/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285750" y="1752451"/>
            <a:ext cx="511225" cy="0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ysDot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6" name="Text Box 8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804672" y="6554390"/>
            <a:ext cx="21877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64291" tIns="32146" rIns="64291" bIns="32146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latin typeface="+mn-lt"/>
                <a:ea typeface="ＭＳ Ｐゴシック" charset="0"/>
                <a:cs typeface="Helvetica Neue" charset="0"/>
                <a:sym typeface="Helvetica Neue" charset="0"/>
              </a:defRPr>
            </a:lvl1pPr>
            <a:lvl2pPr algn="l">
              <a:defRPr sz="800">
                <a:solidFill>
                  <a:schemeClr val="tx1"/>
                </a:solidFill>
                <a:latin typeface="+mj-lt"/>
                <a:ea typeface="ＭＳ Ｐゴシック" charset="0"/>
              </a:defRPr>
            </a:lvl2pPr>
            <a:lvl3pPr algn="l">
              <a:defRPr sz="800">
                <a:solidFill>
                  <a:schemeClr val="tx1"/>
                </a:solidFill>
                <a:latin typeface="+mj-lt"/>
                <a:ea typeface="ＭＳ Ｐゴシック" charset="0"/>
              </a:defRPr>
            </a:lvl3pPr>
            <a:lvl4pPr algn="l">
              <a:defRPr sz="800">
                <a:solidFill>
                  <a:schemeClr val="tx1"/>
                </a:solidFill>
                <a:latin typeface="+mj-lt"/>
                <a:ea typeface="ＭＳ Ｐゴシック" charset="0"/>
              </a:defRPr>
            </a:lvl4pPr>
            <a:lvl5pPr algn="l">
              <a:defRPr sz="800">
                <a:solidFill>
                  <a:schemeClr val="tx1"/>
                </a:solidFill>
                <a:latin typeface="+mj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+mj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+mj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+mj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+mj-lt"/>
                <a:ea typeface="ＭＳ Ｐゴシック" charset="0"/>
              </a:defRPr>
            </a:lvl9pPr>
          </a:lstStyle>
          <a:p>
            <a:fld id="{C2D259F1-1FEA-8540-A28D-17C623C9681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7" name="Rectangle 9"/>
          <p:cNvSpPr>
            <a:spLocks/>
          </p:cNvSpPr>
          <p:nvPr/>
        </p:nvSpPr>
        <p:spPr bwMode="auto">
          <a:xfrm>
            <a:off x="928687" y="6545461"/>
            <a:ext cx="5089922" cy="23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b"/>
          <a:lstStyle/>
          <a:p>
            <a:pPr algn="l"/>
            <a:r>
              <a:rPr lang="en-US" sz="1100">
                <a:solidFill>
                  <a:schemeClr val="tx1"/>
                </a:solidFill>
                <a:ea typeface="ＭＳ Ｐゴシック" charset="0"/>
                <a:cs typeface="Helvetica Neue Light" charset="0"/>
              </a:rPr>
              <a:t>A. Salzburger - ICPP Instanbul II - ATLAS detector upgrade strategies</a:t>
            </a:r>
          </a:p>
        </p:txBody>
      </p:sp>
    </p:spTree>
    <p:extLst>
      <p:ext uri="{BB962C8B-B14F-4D97-AF65-F5344CB8AC3E}">
        <p14:creationId xmlns:p14="http://schemas.microsoft.com/office/powerpoint/2010/main" val="311603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321457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642915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964372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285829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187517" indent="-187517" algn="l" rtl="0" fontAlgn="base">
        <a:spcBef>
          <a:spcPts val="703"/>
        </a:spcBef>
        <a:spcAft>
          <a:spcPct val="0"/>
        </a:spcAft>
        <a:buSzPct val="100000"/>
        <a:buFont typeface="Lucida Grande" charset="0"/>
        <a:buChar char="‣"/>
        <a:defRPr sz="1800">
          <a:solidFill>
            <a:srgbClr val="1A1A1A"/>
          </a:solidFill>
          <a:latin typeface="+mn-lt"/>
          <a:ea typeface="+mn-ea"/>
          <a:cs typeface="+mn-cs"/>
          <a:sym typeface="Helvetica Neue" charset="0"/>
        </a:defRPr>
      </a:lvl1pPr>
      <a:lvl2pPr marL="464327" indent="-187517" algn="l" rtl="0" fontAlgn="base">
        <a:spcBef>
          <a:spcPts val="703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-"/>
        <a:defRPr sz="17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500045" indent="-500045" algn="l" rtl="0" fontAlgn="base">
        <a:spcBef>
          <a:spcPts val="703"/>
        </a:spcBef>
        <a:spcAft>
          <a:spcPct val="0"/>
        </a:spcAft>
        <a:buClr>
          <a:srgbClr val="606060"/>
        </a:buClr>
        <a:buSzPct val="100000"/>
        <a:buFont typeface="Helvetica Neue" charset="0"/>
        <a:defRPr sz="1700" i="1">
          <a:solidFill>
            <a:srgbClr val="001445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3pPr>
      <a:lvl4pPr marL="250022" indent="-250022" algn="l" rtl="0" fontAlgn="base">
        <a:spcBef>
          <a:spcPts val="703"/>
        </a:spcBef>
        <a:spcAft>
          <a:spcPct val="0"/>
        </a:spcAft>
        <a:buClr>
          <a:srgbClr val="606060"/>
        </a:buClr>
        <a:buSzPct val="100000"/>
        <a:buFont typeface="Helvetica Neue" charset="0"/>
        <a:defRPr sz="1800" i="1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250022" indent="-250022" algn="l" rtl="0" fontAlgn="base">
        <a:spcBef>
          <a:spcPts val="703"/>
        </a:spcBef>
        <a:spcAft>
          <a:spcPct val="0"/>
        </a:spcAft>
        <a:buClr>
          <a:srgbClr val="606060"/>
        </a:buClr>
        <a:buSzPct val="100000"/>
        <a:buFont typeface="Helvetica Neue" charset="0"/>
        <a:defRPr sz="1800" i="1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571480" indent="-250022" algn="l" rtl="0" fontAlgn="base">
        <a:spcBef>
          <a:spcPts val="703"/>
        </a:spcBef>
        <a:spcAft>
          <a:spcPct val="0"/>
        </a:spcAft>
        <a:buClr>
          <a:srgbClr val="606060"/>
        </a:buClr>
        <a:buSzPct val="100000"/>
        <a:buFont typeface="Helvetica Neue" charset="0"/>
        <a:defRPr sz="1800" i="1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892937" indent="-250022" algn="l" rtl="0" fontAlgn="base">
        <a:spcBef>
          <a:spcPts val="703"/>
        </a:spcBef>
        <a:spcAft>
          <a:spcPct val="0"/>
        </a:spcAft>
        <a:buClr>
          <a:srgbClr val="606060"/>
        </a:buClr>
        <a:buSzPct val="100000"/>
        <a:buFont typeface="Helvetica Neue" charset="0"/>
        <a:defRPr sz="1800" i="1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1214394" indent="-250022" algn="l" rtl="0" fontAlgn="base">
        <a:spcBef>
          <a:spcPts val="703"/>
        </a:spcBef>
        <a:spcAft>
          <a:spcPct val="0"/>
        </a:spcAft>
        <a:buClr>
          <a:srgbClr val="606060"/>
        </a:buClr>
        <a:buSzPct val="100000"/>
        <a:buFont typeface="Helvetica Neue" charset="0"/>
        <a:defRPr sz="1800" i="1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1535852" indent="-250022" algn="l" rtl="0" fontAlgn="base">
        <a:spcBef>
          <a:spcPts val="703"/>
        </a:spcBef>
        <a:spcAft>
          <a:spcPct val="0"/>
        </a:spcAft>
        <a:buClr>
          <a:srgbClr val="606060"/>
        </a:buClr>
        <a:buSzPct val="100000"/>
        <a:buFont typeface="Helvetica Neue" charset="0"/>
        <a:defRPr sz="1800" i="1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1</a:t>
            </a:fld>
            <a:endParaRPr lang="en-US"/>
          </a:p>
        </p:txBody>
      </p:sp>
      <p:sp>
        <p:nvSpPr>
          <p:cNvPr id="7" name="Content Placeholder 21"/>
          <p:cNvSpPr txBox="1">
            <a:spLocks/>
          </p:cNvSpPr>
          <p:nvPr/>
        </p:nvSpPr>
        <p:spPr>
          <a:xfrm>
            <a:off x="395536" y="692696"/>
            <a:ext cx="8352928" cy="5832648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>
            <a:noAutofit/>
          </a:bodyPr>
          <a:lstStyle>
            <a:lvl1pPr marL="342900" indent="-342900" algn="l" rtl="0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1pPr>
            <a:lvl2pPr marL="704850" indent="-285750" algn="l" rtl="0" fontAlgn="base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2pPr>
            <a:lvl3pPr marL="1104900" indent="-228600" algn="l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3pPr>
            <a:lvl4pPr marL="15621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4pPr>
            <a:lvl5pPr marL="20193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5pPr>
            <a:lvl6pPr marL="24765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6pPr>
            <a:lvl7pPr marL="29337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7pPr>
            <a:lvl8pPr marL="33909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8pPr>
            <a:lvl9pPr marL="38481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9pPr>
          </a:lstStyle>
          <a:p>
            <a:pPr marL="0" indent="0" algn="ctr">
              <a:buNone/>
            </a:pPr>
            <a:endParaRPr lang="en-US" sz="2400" dirty="0">
              <a:solidFill>
                <a:srgbClr val="660066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660066"/>
                </a:solidFill>
              </a:rPr>
              <a:t>2012 </a:t>
            </a:r>
            <a:r>
              <a:rPr lang="en-US" sz="2800" smtClean="0">
                <a:solidFill>
                  <a:srgbClr val="660066"/>
                </a:solidFill>
              </a:rPr>
              <a:t>- report </a:t>
            </a:r>
            <a:r>
              <a:rPr lang="en-US" sz="2800" dirty="0" smtClean="0">
                <a:solidFill>
                  <a:srgbClr val="660066"/>
                </a:solidFill>
              </a:rPr>
              <a:t>from ATLAS</a:t>
            </a:r>
            <a:endParaRPr lang="en-US" sz="1800" dirty="0">
              <a:solidFill>
                <a:srgbClr val="660066"/>
              </a:solidFill>
            </a:endParaRPr>
          </a:p>
          <a:p>
            <a:pPr marL="0" indent="0" algn="ctr">
              <a:buNone/>
            </a:pPr>
            <a:endParaRPr lang="en-US" sz="2000" dirty="0" smtClean="0">
              <a:solidFill>
                <a:srgbClr val="660066"/>
              </a:solidFill>
            </a:endParaRPr>
          </a:p>
          <a:p>
            <a:pPr lvl="1"/>
            <a:r>
              <a:rPr lang="en-US" sz="2000" dirty="0" smtClean="0"/>
              <a:t>ATLAS </a:t>
            </a:r>
            <a:r>
              <a:rPr lang="en-US" sz="2000" dirty="0"/>
              <a:t>Distributed Computing has been working at large scale </a:t>
            </a:r>
          </a:p>
          <a:p>
            <a:pPr lvl="2"/>
            <a:r>
              <a:rPr lang="en-US" sz="1600" dirty="0"/>
              <a:t>T</a:t>
            </a:r>
            <a:r>
              <a:rPr lang="en-US" sz="1600" dirty="0" smtClean="0"/>
              <a:t>hanks </a:t>
            </a:r>
            <a:r>
              <a:rPr lang="en-US" sz="1600" dirty="0"/>
              <a:t>to great efforts from shifters and experts </a:t>
            </a:r>
            <a:endParaRPr lang="en-US" sz="1600" dirty="0" smtClean="0"/>
          </a:p>
          <a:p>
            <a:pPr lvl="2"/>
            <a:r>
              <a:rPr lang="en-US" sz="1600" dirty="0"/>
              <a:t>A</a:t>
            </a:r>
            <a:r>
              <a:rPr lang="en-US" sz="1600" dirty="0" smtClean="0"/>
              <a:t>utomation </a:t>
            </a:r>
            <a:r>
              <a:rPr lang="en-US" sz="1600" dirty="0"/>
              <a:t>and monitoring are essential </a:t>
            </a:r>
            <a:endParaRPr lang="en-US" sz="1600" dirty="0" smtClean="0"/>
          </a:p>
          <a:p>
            <a:pPr lvl="2"/>
            <a:r>
              <a:rPr lang="en-US" sz="1600" dirty="0" smtClean="0">
                <a:solidFill>
                  <a:schemeClr val="tx2"/>
                </a:solidFill>
              </a:rPr>
              <a:t>Networking is getting more and more important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Monte Carlo production for 8 </a:t>
            </a:r>
            <a:r>
              <a:rPr lang="en-US" sz="2000" dirty="0" err="1" smtClean="0">
                <a:solidFill>
                  <a:schemeClr val="tx2"/>
                </a:solidFill>
              </a:rPr>
              <a:t>TeV</a:t>
            </a:r>
            <a:r>
              <a:rPr lang="en-US" sz="2000" dirty="0" smtClean="0">
                <a:solidFill>
                  <a:schemeClr val="tx2"/>
                </a:solidFill>
              </a:rPr>
              <a:t> / high pileup in full swing</a:t>
            </a:r>
          </a:p>
          <a:p>
            <a:pPr lvl="2"/>
            <a:r>
              <a:rPr lang="en-US" sz="1600" dirty="0" smtClean="0">
                <a:solidFill>
                  <a:schemeClr val="tx2"/>
                </a:solidFill>
              </a:rPr>
              <a:t>ICHEP is an important milestone</a:t>
            </a:r>
          </a:p>
          <a:p>
            <a:pPr lvl="2"/>
            <a:r>
              <a:rPr lang="en-US" sz="1600" dirty="0" smtClean="0">
                <a:solidFill>
                  <a:schemeClr val="tx2"/>
                </a:solidFill>
              </a:rPr>
              <a:t>Pileup causes long time / event as everywhere, production rate limited despite access to unpledged CPU</a:t>
            </a:r>
            <a:endParaRPr lang="en-US" sz="1600" dirty="0">
              <a:solidFill>
                <a:schemeClr val="tx2"/>
              </a:solidFill>
            </a:endParaRP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Towards 2015 and beyond</a:t>
            </a:r>
          </a:p>
          <a:p>
            <a:pPr lvl="2"/>
            <a:r>
              <a:rPr lang="en-US" sz="1600" dirty="0" smtClean="0">
                <a:solidFill>
                  <a:schemeClr val="tx2"/>
                </a:solidFill>
              </a:rPr>
              <a:t>Planning / implementing the work to be done during LS1</a:t>
            </a:r>
          </a:p>
          <a:p>
            <a:pPr lvl="2"/>
            <a:r>
              <a:rPr lang="en-US" sz="1600" dirty="0" smtClean="0">
                <a:solidFill>
                  <a:schemeClr val="tx2"/>
                </a:solidFill>
              </a:rPr>
              <a:t>In Distributed Computing as well as in Software – CPU, disk</a:t>
            </a:r>
          </a:p>
          <a:p>
            <a:pPr lvl="2"/>
            <a:r>
              <a:rPr lang="en-US" sz="1600" dirty="0" smtClean="0">
                <a:solidFill>
                  <a:schemeClr val="tx2"/>
                </a:solidFill>
              </a:rPr>
              <a:t>Efficient resource usage is as important as having the resources available</a:t>
            </a:r>
          </a:p>
          <a:p>
            <a:pPr lvl="2"/>
            <a:endParaRPr lang="en-US" sz="20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945273"/>
      </p:ext>
    </p:extLst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10</a:t>
            </a:fld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972" y="-471"/>
            <a:ext cx="9156700" cy="765175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Upgrade of S&amp;C: ongoing work on one slide</a:t>
            </a:r>
            <a:endParaRPr lang="en-US" sz="1800" b="1" i="1" dirty="0" smtClean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sp>
        <p:nvSpPr>
          <p:cNvPr id="9" name="Content Placeholder 21"/>
          <p:cNvSpPr txBox="1">
            <a:spLocks/>
          </p:cNvSpPr>
          <p:nvPr/>
        </p:nvSpPr>
        <p:spPr>
          <a:xfrm>
            <a:off x="395536" y="1268760"/>
            <a:ext cx="8280920" cy="489654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1pPr>
            <a:lvl2pPr marL="704850" indent="-285750" algn="l" rtl="0" fontAlgn="base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2pPr>
            <a:lvl3pPr marL="1104900" indent="-228600" algn="l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3pPr>
            <a:lvl4pPr marL="15621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4pPr>
            <a:lvl5pPr marL="20193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5pPr>
            <a:lvl6pPr marL="24765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6pPr>
            <a:lvl7pPr marL="29337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7pPr>
            <a:lvl8pPr marL="33909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8pPr>
            <a:lvl9pPr marL="38481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9pPr>
          </a:lstStyle>
          <a:p>
            <a:r>
              <a:rPr lang="en-US" sz="2000" dirty="0" smtClean="0">
                <a:solidFill>
                  <a:srgbClr val="000090"/>
                </a:solidFill>
              </a:rPr>
              <a:t>Technical Interchange Meeting at Annecy 18-20 April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Data Management, Data Placement, Data Storage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Production System, Group Production, Cloud Production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Distributed Analysis, Analysis Tools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Recent trends in Databases, Structured Storage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Networking</a:t>
            </a:r>
          </a:p>
          <a:p>
            <a:pPr marL="419100" lvl="1" indent="0">
              <a:buNone/>
            </a:pPr>
            <a:r>
              <a:rPr lang="en-US" sz="1600" i="1" dirty="0">
                <a:solidFill>
                  <a:srgbClr val="660066"/>
                </a:solidFill>
              </a:rPr>
              <a:t>http://</a:t>
            </a:r>
            <a:r>
              <a:rPr lang="en-US" sz="1600" i="1" dirty="0" err="1">
                <a:solidFill>
                  <a:srgbClr val="660066"/>
                </a:solidFill>
              </a:rPr>
              <a:t>indico.cern.ch</a:t>
            </a:r>
            <a:r>
              <a:rPr lang="en-US" sz="1600" i="1" dirty="0">
                <a:solidFill>
                  <a:srgbClr val="660066"/>
                </a:solidFill>
              </a:rPr>
              <a:t>/</a:t>
            </a:r>
            <a:r>
              <a:rPr lang="en-US" sz="1600" i="1" dirty="0" err="1">
                <a:solidFill>
                  <a:srgbClr val="660066"/>
                </a:solidFill>
              </a:rPr>
              <a:t>conferenceDisplay.py?confId</a:t>
            </a:r>
            <a:r>
              <a:rPr lang="en-US" sz="1600" i="1" dirty="0">
                <a:solidFill>
                  <a:srgbClr val="660066"/>
                </a:solidFill>
              </a:rPr>
              <a:t>=</a:t>
            </a:r>
            <a:r>
              <a:rPr lang="en-US" sz="1600" i="1" dirty="0" smtClean="0">
                <a:solidFill>
                  <a:srgbClr val="660066"/>
                </a:solidFill>
              </a:rPr>
              <a:t>176443</a:t>
            </a:r>
          </a:p>
          <a:p>
            <a:r>
              <a:rPr lang="en-US" sz="2000" dirty="0" smtClean="0">
                <a:solidFill>
                  <a:srgbClr val="000090"/>
                </a:solidFill>
                <a:sym typeface="Wingdings"/>
              </a:rPr>
              <a:t>S&amp;C plenary week 11-15 June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Focus on upgrades, in distributed computing and in software (TDAQ and offline)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How to make full use of future hardware architectures – implement parallel processing on multiple levels (event, partial event, between and within algorithms)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Enormous potential for improving CPU efficiency, if with enormous effort</a:t>
            </a:r>
            <a:endParaRPr lang="en-US" sz="1200" dirty="0" smtClean="0">
              <a:solidFill>
                <a:schemeClr val="tx2"/>
              </a:solidFill>
              <a:sym typeface="Wingdings"/>
            </a:endParaRPr>
          </a:p>
          <a:p>
            <a:pPr lvl="1"/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Beneficial to work with </a:t>
            </a:r>
            <a:r>
              <a:rPr lang="en-US" sz="1600" dirty="0" err="1" smtClean="0">
                <a:solidFill>
                  <a:schemeClr val="tx2"/>
                </a:solidFill>
                <a:sym typeface="Wingdings"/>
              </a:rPr>
              <a:t>OpenLab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, PH-SFT, IT-ES, CMS…</a:t>
            </a:r>
          </a:p>
          <a:p>
            <a:pPr marL="419100" lvl="1" indent="0">
              <a:buNone/>
            </a:pPr>
            <a:r>
              <a:rPr lang="en-US" sz="1600" i="1" dirty="0">
                <a:solidFill>
                  <a:srgbClr val="660066"/>
                </a:solidFill>
                <a:sym typeface="Wingdings"/>
              </a:rPr>
              <a:t>https://</a:t>
            </a:r>
            <a:r>
              <a:rPr lang="en-US" sz="1600" i="1" dirty="0" err="1">
                <a:solidFill>
                  <a:srgbClr val="660066"/>
                </a:solidFill>
                <a:sym typeface="Wingdings"/>
              </a:rPr>
              <a:t>indico.cern.ch</a:t>
            </a:r>
            <a:r>
              <a:rPr lang="en-US" sz="1600" i="1" dirty="0">
                <a:solidFill>
                  <a:srgbClr val="660066"/>
                </a:solidFill>
                <a:sym typeface="Wingdings"/>
              </a:rPr>
              <a:t>/</a:t>
            </a:r>
            <a:r>
              <a:rPr lang="en-US" sz="1600" i="1" dirty="0" err="1">
                <a:solidFill>
                  <a:srgbClr val="660066"/>
                </a:solidFill>
                <a:sym typeface="Wingdings"/>
              </a:rPr>
              <a:t>conferenceDisplay.py?confId</a:t>
            </a:r>
            <a:r>
              <a:rPr lang="en-US" sz="1600" i="1" dirty="0">
                <a:solidFill>
                  <a:srgbClr val="660066"/>
                </a:solidFill>
                <a:sym typeface="Wingdings"/>
              </a:rPr>
              <a:t>=169698</a:t>
            </a:r>
          </a:p>
        </p:txBody>
      </p:sp>
    </p:spTree>
    <p:extLst>
      <p:ext uri="{BB962C8B-B14F-4D97-AF65-F5344CB8AC3E}">
        <p14:creationId xmlns:p14="http://schemas.microsoft.com/office/powerpoint/2010/main" val="4117076392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11</a:t>
            </a:fld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972" y="-471"/>
            <a:ext cx="9156700" cy="765175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CPU efficiency… talk by </a:t>
            </a:r>
            <a:r>
              <a:rPr lang="en-US" sz="2400" b="1" i="1" dirty="0" err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Andrzej</a:t>
            </a:r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 Nowak / </a:t>
            </a:r>
            <a:r>
              <a:rPr lang="en-US" sz="2400" b="1" i="1" dirty="0" err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OpenLab</a:t>
            </a:r>
            <a:endParaRPr lang="en-US" sz="2400" b="1" i="1" dirty="0" smtClean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  <a:p>
            <a:r>
              <a:rPr lang="en-US" sz="16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“The growth of commodity computing and HEP software – do they mix?”</a:t>
            </a:r>
            <a:endParaRPr lang="en-US" sz="1200" b="1" i="1" dirty="0" smtClean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pic>
        <p:nvPicPr>
          <p:cNvPr id="2" name="Picture 1" descr="An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6712"/>
            <a:ext cx="4536504" cy="2548678"/>
          </a:xfrm>
          <a:prstGeom prst="rect">
            <a:avLst/>
          </a:prstGeom>
        </p:spPr>
      </p:pic>
      <p:pic>
        <p:nvPicPr>
          <p:cNvPr id="3" name="Picture 2" descr="An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582" y="3140968"/>
            <a:ext cx="6020418" cy="3420237"/>
          </a:xfrm>
          <a:prstGeom prst="rect">
            <a:avLst/>
          </a:prstGeom>
        </p:spPr>
      </p:pic>
      <p:sp>
        <p:nvSpPr>
          <p:cNvPr id="7" name="Content Placeholder 21"/>
          <p:cNvSpPr txBox="1">
            <a:spLocks/>
          </p:cNvSpPr>
          <p:nvPr/>
        </p:nvSpPr>
        <p:spPr>
          <a:xfrm>
            <a:off x="4932040" y="908720"/>
            <a:ext cx="3816424" cy="15121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1pPr>
            <a:lvl2pPr marL="704850" indent="-285750" algn="l" rtl="0" fontAlgn="base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2pPr>
            <a:lvl3pPr marL="1104900" indent="-228600" algn="l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3pPr>
            <a:lvl4pPr marL="15621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4pPr>
            <a:lvl5pPr marL="20193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5pPr>
            <a:lvl6pPr marL="24765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6pPr>
            <a:lvl7pPr marL="29337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7pPr>
            <a:lvl8pPr marL="33909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8pPr>
            <a:lvl9pPr marL="38481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9pPr>
          </a:lstStyle>
          <a:p>
            <a:pPr marL="0" indent="0">
              <a:buNone/>
            </a:pPr>
            <a:r>
              <a:rPr lang="en-US" sz="2000" i="1" dirty="0" smtClean="0">
                <a:solidFill>
                  <a:srgbClr val="000090"/>
                </a:solidFill>
              </a:rPr>
              <a:t>Gains from the different levels of parallelism are multiplicative</a:t>
            </a:r>
          </a:p>
          <a:p>
            <a:pPr marL="0" indent="0">
              <a:buNone/>
            </a:pPr>
            <a:r>
              <a:rPr lang="en-US" sz="2000" i="1" dirty="0" smtClean="0">
                <a:solidFill>
                  <a:srgbClr val="000090"/>
                </a:solidFill>
                <a:sym typeface="Wingdings"/>
              </a:rPr>
              <a:t>Lower ones are harder to use in software</a:t>
            </a:r>
            <a:endParaRPr lang="en-US" sz="1600" i="1" dirty="0">
              <a:solidFill>
                <a:srgbClr val="660066"/>
              </a:solidFill>
              <a:sym typeface="Wingdings"/>
            </a:endParaRPr>
          </a:p>
        </p:txBody>
      </p:sp>
      <p:sp>
        <p:nvSpPr>
          <p:cNvPr id="8" name="Content Placeholder 21"/>
          <p:cNvSpPr txBox="1">
            <a:spLocks/>
          </p:cNvSpPr>
          <p:nvPr/>
        </p:nvSpPr>
        <p:spPr>
          <a:xfrm>
            <a:off x="107504" y="3573016"/>
            <a:ext cx="2952328" cy="30243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1pPr>
            <a:lvl2pPr marL="704850" indent="-285750" algn="l" rtl="0" fontAlgn="base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2pPr>
            <a:lvl3pPr marL="1104900" indent="-228600" algn="l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3pPr>
            <a:lvl4pPr marL="15621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4pPr>
            <a:lvl5pPr marL="20193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5pPr>
            <a:lvl6pPr marL="24765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6pPr>
            <a:lvl7pPr marL="29337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7pPr>
            <a:lvl8pPr marL="33909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8pPr>
            <a:lvl9pPr marL="38481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9pPr>
          </a:lstStyle>
          <a:p>
            <a:pPr marL="0" indent="0">
              <a:buNone/>
            </a:pPr>
            <a:r>
              <a:rPr lang="en-US" sz="2000" i="1" dirty="0" smtClean="0">
                <a:solidFill>
                  <a:srgbClr val="000090"/>
                </a:solidFill>
              </a:rPr>
              <a:t>Efficiency of CPU usage on new hardware: HEP reaches few percent of the speedup gained by fully optimized code or by typical code</a:t>
            </a:r>
          </a:p>
          <a:p>
            <a:pPr marL="0" indent="0">
              <a:buNone/>
            </a:pPr>
            <a:r>
              <a:rPr lang="en-US" sz="2000" i="1" dirty="0" smtClean="0">
                <a:solidFill>
                  <a:srgbClr val="000090"/>
                </a:solidFill>
                <a:sym typeface="Wingdings"/>
              </a:rPr>
              <a:t>Omnipresent memory limitations hurt HEP - to be overcome first</a:t>
            </a:r>
            <a:endParaRPr lang="en-US" sz="1600" i="1" dirty="0">
              <a:solidFill>
                <a:srgbClr val="660066"/>
              </a:solidFill>
              <a:sym typeface="Wingdings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2627784" y="3169834"/>
            <a:ext cx="1512168" cy="2160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FFFF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3131840" y="2708920"/>
            <a:ext cx="1872208" cy="6480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FFFF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3306252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12</a:t>
            </a:fld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972" y="-471"/>
            <a:ext cx="9156700" cy="765175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ATLAS resource request doc to CRRB (20 March)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764704"/>
            <a:ext cx="9017000" cy="60579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 bwMode="auto">
          <a:xfrm>
            <a:off x="7884368" y="3140968"/>
            <a:ext cx="1008112" cy="36004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4008" y="620688"/>
            <a:ext cx="4392488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Scrutiny for 2013 not severe provided</a:t>
            </a:r>
            <a:r>
              <a:rPr lang="en-US" sz="1800" dirty="0"/>
              <a:t> </a:t>
            </a:r>
            <a:r>
              <a:rPr lang="en-US" sz="1800" dirty="0" smtClean="0"/>
              <a:t>there will be no further decrease in October.</a:t>
            </a:r>
          </a:p>
          <a:p>
            <a:pPr algn="l"/>
            <a:r>
              <a:rPr lang="en-US" sz="1800" dirty="0" smtClean="0"/>
              <a:t>Need to concentrate on 2014 and beyond (so far assume 2 months of 14 </a:t>
            </a:r>
            <a:r>
              <a:rPr lang="en-US" sz="1800" dirty="0" err="1" smtClean="0"/>
              <a:t>TeV</a:t>
            </a:r>
            <a:r>
              <a:rPr lang="en-US" sz="1800" dirty="0" smtClean="0"/>
              <a:t> during WLCG year).</a:t>
            </a:r>
          </a:p>
        </p:txBody>
      </p:sp>
    </p:spTree>
    <p:extLst>
      <p:ext uri="{BB962C8B-B14F-4D97-AF65-F5344CB8AC3E}">
        <p14:creationId xmlns:p14="http://schemas.microsoft.com/office/powerpoint/2010/main" val="1316143641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2</a:t>
            </a:fld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972" y="-471"/>
            <a:ext cx="9156700" cy="765175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2012, LS1, towards LS2; LS3 Upgrade </a:t>
            </a:r>
            <a:r>
              <a:rPr lang="en-US" sz="2400" b="1" i="1" dirty="0" err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LoI</a:t>
            </a:r>
            <a:endParaRPr lang="en-US" sz="2400" b="1" i="1" dirty="0" smtClean="0">
              <a:solidFill>
                <a:srgbClr val="FF0000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sp>
        <p:nvSpPr>
          <p:cNvPr id="7" name="Content Placeholder 21"/>
          <p:cNvSpPr txBox="1">
            <a:spLocks/>
          </p:cNvSpPr>
          <p:nvPr/>
        </p:nvSpPr>
        <p:spPr>
          <a:xfrm>
            <a:off x="539552" y="836712"/>
            <a:ext cx="8136904" cy="56886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1pPr>
            <a:lvl2pPr marL="704850" indent="-285750" algn="l" rtl="0" fontAlgn="base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2pPr>
            <a:lvl3pPr marL="1104900" indent="-228600" algn="l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3pPr>
            <a:lvl4pPr marL="15621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4pPr>
            <a:lvl5pPr marL="20193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5pPr>
            <a:lvl6pPr marL="24765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6pPr>
            <a:lvl7pPr marL="29337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7pPr>
            <a:lvl8pPr marL="33909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8pPr>
            <a:lvl9pPr marL="3848100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Arial" charset="0"/>
              </a:defRPr>
            </a:lvl9pPr>
          </a:lstStyle>
          <a:p>
            <a:r>
              <a:rPr lang="en-US" sz="1800" dirty="0" smtClean="0">
                <a:solidFill>
                  <a:srgbClr val="660066"/>
                </a:solidFill>
              </a:rPr>
              <a:t>LHC in superb shape (again)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Already collected 5/</a:t>
            </a:r>
            <a:r>
              <a:rPr lang="en-US" sz="1600" dirty="0" err="1" smtClean="0">
                <a:solidFill>
                  <a:schemeClr val="tx2"/>
                </a:solidFill>
              </a:rPr>
              <a:t>fb</a:t>
            </a:r>
            <a:r>
              <a:rPr lang="en-US" sz="1600" dirty="0" smtClean="0">
                <a:solidFill>
                  <a:schemeClr val="tx2"/>
                </a:solidFill>
              </a:rPr>
              <a:t> at 8 </a:t>
            </a:r>
            <a:r>
              <a:rPr lang="en-US" sz="1600" dirty="0" err="1" smtClean="0">
                <a:solidFill>
                  <a:schemeClr val="tx2"/>
                </a:solidFill>
              </a:rPr>
              <a:t>TeV</a:t>
            </a:r>
            <a:r>
              <a:rPr lang="en-US" sz="1600" dirty="0" smtClean="0">
                <a:solidFill>
                  <a:schemeClr val="tx2"/>
                </a:solidFill>
              </a:rPr>
              <a:t>, present slope 150/</a:t>
            </a:r>
            <a:r>
              <a:rPr lang="en-US" sz="1600" dirty="0" err="1" smtClean="0">
                <a:solidFill>
                  <a:schemeClr val="tx2"/>
                </a:solidFill>
              </a:rPr>
              <a:t>pb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per day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Ten more days to go until next Machine Development / Technical Stop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So hope for 6-7/</a:t>
            </a:r>
            <a:r>
              <a:rPr lang="en-US" sz="1600" dirty="0" err="1" smtClean="0">
                <a:solidFill>
                  <a:schemeClr val="tx2"/>
                </a:solidFill>
              </a:rPr>
              <a:t>fb</a:t>
            </a:r>
            <a:r>
              <a:rPr lang="en-US" sz="1600" dirty="0" smtClean="0">
                <a:solidFill>
                  <a:schemeClr val="tx2"/>
                </a:solidFill>
              </a:rPr>
              <a:t> at 8 </a:t>
            </a:r>
            <a:r>
              <a:rPr lang="en-US" sz="1600" dirty="0" err="1" smtClean="0">
                <a:solidFill>
                  <a:schemeClr val="tx2"/>
                </a:solidFill>
              </a:rPr>
              <a:t>TeV</a:t>
            </a:r>
            <a:r>
              <a:rPr lang="en-US" sz="1600" dirty="0" smtClean="0">
                <a:solidFill>
                  <a:schemeClr val="tx2"/>
                </a:solidFill>
              </a:rPr>
              <a:t> for ICHEP, in addition to the 5/</a:t>
            </a:r>
            <a:r>
              <a:rPr lang="en-US" sz="1600" dirty="0" err="1" smtClean="0">
                <a:solidFill>
                  <a:schemeClr val="tx2"/>
                </a:solidFill>
              </a:rPr>
              <a:t>fb</a:t>
            </a:r>
            <a:r>
              <a:rPr lang="en-US" sz="1600" dirty="0" smtClean="0">
                <a:solidFill>
                  <a:schemeClr val="tx2"/>
                </a:solidFill>
              </a:rPr>
              <a:t> at 7 </a:t>
            </a:r>
            <a:r>
              <a:rPr lang="en-US" sz="1600" dirty="0" err="1" smtClean="0">
                <a:solidFill>
                  <a:schemeClr val="tx2"/>
                </a:solidFill>
              </a:rPr>
              <a:t>TeV</a:t>
            </a:r>
            <a:endParaRPr lang="en-US" sz="1600" dirty="0" smtClean="0">
              <a:solidFill>
                <a:schemeClr val="tx2"/>
              </a:solidFill>
            </a:endParaRP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pPr lvl="1"/>
            <a:endParaRPr lang="en-US" sz="1600" dirty="0" smtClean="0">
              <a:solidFill>
                <a:schemeClr val="tx2"/>
              </a:solidFill>
            </a:endParaRPr>
          </a:p>
          <a:p>
            <a:pPr lvl="1"/>
            <a:endParaRPr lang="en-US" sz="1600" dirty="0" smtClean="0">
              <a:solidFill>
                <a:schemeClr val="tx2"/>
              </a:solidFill>
            </a:endParaRP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pPr lvl="1"/>
            <a:endParaRPr lang="en-US" sz="1600" dirty="0" smtClean="0">
              <a:solidFill>
                <a:schemeClr val="tx2"/>
              </a:solidFill>
            </a:endParaRPr>
          </a:p>
          <a:p>
            <a:pPr marL="419100" lvl="1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1800" dirty="0" smtClean="0">
                <a:solidFill>
                  <a:srgbClr val="660066"/>
                </a:solidFill>
              </a:rPr>
              <a:t>We could use many more simulated events for this much real data</a:t>
            </a:r>
          </a:p>
          <a:p>
            <a:r>
              <a:rPr lang="en-US" sz="1800" dirty="0">
                <a:solidFill>
                  <a:srgbClr val="660066"/>
                </a:solidFill>
              </a:rPr>
              <a:t>The improvements during LS1 are the main focus of present S&amp;C week</a:t>
            </a:r>
          </a:p>
          <a:p>
            <a:r>
              <a:rPr lang="en-US" sz="1800" dirty="0" smtClean="0">
                <a:solidFill>
                  <a:srgbClr val="660066"/>
                </a:solidFill>
              </a:rPr>
              <a:t>Between LS1 and LS2 (2015-2018)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Expect to run at </a:t>
            </a:r>
            <a:r>
              <a:rPr lang="en-US" sz="1600" dirty="0" smtClean="0">
                <a:solidFill>
                  <a:schemeClr val="tx2"/>
                </a:solidFill>
              </a:rPr>
              <a:t>13-14 </a:t>
            </a:r>
            <a:r>
              <a:rPr lang="en-US" sz="1600" dirty="0" err="1" smtClean="0">
                <a:solidFill>
                  <a:schemeClr val="tx2"/>
                </a:solidFill>
              </a:rPr>
              <a:t>TeV</a:t>
            </a:r>
            <a:r>
              <a:rPr lang="en-US" sz="1600" dirty="0" smtClean="0">
                <a:solidFill>
                  <a:schemeClr val="tx2"/>
                </a:solidFill>
              </a:rPr>
              <a:t>, at </a:t>
            </a:r>
            <a:r>
              <a:rPr lang="en-US" sz="1600" dirty="0" err="1" smtClean="0">
                <a:solidFill>
                  <a:schemeClr val="tx2"/>
                </a:solidFill>
              </a:rPr>
              <a:t>lumi</a:t>
            </a:r>
            <a:r>
              <a:rPr lang="en-US" sz="1600" dirty="0" smtClean="0">
                <a:solidFill>
                  <a:schemeClr val="tx2"/>
                </a:solidFill>
              </a:rPr>
              <a:t> 1.2e34/cm</a:t>
            </a:r>
            <a:r>
              <a:rPr lang="en-US" sz="1600" baseline="30000" dirty="0" smtClean="0">
                <a:solidFill>
                  <a:schemeClr val="tx2"/>
                </a:solidFill>
              </a:rPr>
              <a:t>2</a:t>
            </a:r>
            <a:r>
              <a:rPr lang="en-US" sz="1600" dirty="0" smtClean="0">
                <a:solidFill>
                  <a:schemeClr val="tx2"/>
                </a:solidFill>
              </a:rPr>
              <a:t>/s, </a:t>
            </a:r>
            <a:r>
              <a:rPr lang="en-US" sz="1600" dirty="0" err="1" smtClean="0">
                <a:solidFill>
                  <a:schemeClr val="tx2"/>
                </a:solidFill>
              </a:rPr>
              <a:t>avg</a:t>
            </a:r>
            <a:r>
              <a:rPr lang="en-US" sz="1600" dirty="0" smtClean="0">
                <a:solidFill>
                  <a:schemeClr val="tx2"/>
                </a:solidFill>
              </a:rPr>
              <a:t> pileup ~as now (25), with 25 ns bunch spacing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But if SPS </a:t>
            </a:r>
            <a:r>
              <a:rPr lang="en-US" sz="1600" dirty="0" err="1" smtClean="0">
                <a:solidFill>
                  <a:schemeClr val="tx2"/>
                </a:solidFill>
              </a:rPr>
              <a:t>emittance</a:t>
            </a:r>
            <a:r>
              <a:rPr lang="en-US" sz="1600" dirty="0" smtClean="0">
                <a:solidFill>
                  <a:schemeClr val="tx2"/>
                </a:solidFill>
              </a:rPr>
              <a:t> can be improved early on, </a:t>
            </a:r>
            <a:r>
              <a:rPr lang="en-US" sz="1600" i="1" dirty="0" smtClean="0">
                <a:solidFill>
                  <a:srgbClr val="660066"/>
                </a:solidFill>
              </a:rPr>
              <a:t>could reach 2.2e34 even before LS2</a:t>
            </a:r>
            <a:r>
              <a:rPr lang="en-US" sz="1600" dirty="0" smtClean="0">
                <a:solidFill>
                  <a:schemeClr val="tx2"/>
                </a:solidFill>
              </a:rPr>
              <a:t>, pileup 48 (see Paul Collier’s talk, ATLAS Week last week)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8" name="Picture 7" descr="fill2712_bcidm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76872"/>
            <a:ext cx="3488716" cy="185964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 descr="sumLumiByDayUrge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186147"/>
            <a:ext cx="2831841" cy="203494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 descr="peakLumiByFillUrgen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481" y="2249555"/>
            <a:ext cx="2743601" cy="197153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21573037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3</a:t>
            </a:fld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972" y="-471"/>
            <a:ext cx="9156700" cy="765175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Tier-0 / CERN Analysis Facility</a:t>
            </a:r>
            <a:endParaRPr lang="en-US" sz="2400" b="1" i="1" dirty="0" smtClean="0">
              <a:solidFill>
                <a:srgbClr val="FF0000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pic>
        <p:nvPicPr>
          <p:cNvPr id="2" name="Picture 1" descr="U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83" y="836712"/>
            <a:ext cx="8375581" cy="57606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6156012"/>
            <a:ext cx="256993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Slides prepared by I Ueda</a:t>
            </a:r>
            <a:endParaRPr lang="en-US" sz="1800" dirty="0"/>
          </a:p>
        </p:txBody>
      </p:sp>
      <p:sp>
        <p:nvSpPr>
          <p:cNvPr id="9" name="Oval 8"/>
          <p:cNvSpPr/>
          <p:nvPr/>
        </p:nvSpPr>
        <p:spPr bwMode="auto">
          <a:xfrm>
            <a:off x="6300192" y="2996952"/>
            <a:ext cx="432048" cy="50405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8093" y="2924944"/>
            <a:ext cx="954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Fast re-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processing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24328" y="44624"/>
            <a:ext cx="1584176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Physics recording average:</a:t>
            </a:r>
          </a:p>
          <a:p>
            <a:r>
              <a:rPr lang="en-US" sz="1400" dirty="0" smtClean="0"/>
              <a:t>420Hz prompt</a:t>
            </a:r>
          </a:p>
          <a:p>
            <a:r>
              <a:rPr lang="en-US" sz="1400" dirty="0" smtClean="0"/>
              <a:t>130Hz delayed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85855055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4</a:t>
            </a:fld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972" y="-471"/>
            <a:ext cx="9156700" cy="765175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Tier-0 / CERN Analysis Facility</a:t>
            </a:r>
            <a:endParaRPr lang="en-US" sz="2400" b="1" i="1" dirty="0" smtClean="0">
              <a:solidFill>
                <a:srgbClr val="FF0000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pic>
        <p:nvPicPr>
          <p:cNvPr id="2" name="Picture 1" descr="U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83" y="836712"/>
            <a:ext cx="8375581" cy="57606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6156012"/>
            <a:ext cx="256993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Slides prepared by I Ueda</a:t>
            </a:r>
            <a:endParaRPr lang="en-US" sz="1800" dirty="0"/>
          </a:p>
        </p:txBody>
      </p:sp>
      <p:sp>
        <p:nvSpPr>
          <p:cNvPr id="9" name="Oval 8"/>
          <p:cNvSpPr/>
          <p:nvPr/>
        </p:nvSpPr>
        <p:spPr bwMode="auto">
          <a:xfrm>
            <a:off x="6300192" y="2996952"/>
            <a:ext cx="432048" cy="50405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8093" y="2924944"/>
            <a:ext cx="954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Fast re-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processing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11" name="Picture 10" descr="CPU_ev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972735"/>
            <a:ext cx="5220071" cy="382962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668344" y="3645024"/>
            <a:ext cx="13260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Rolf </a:t>
            </a:r>
            <a:r>
              <a:rPr lang="en-US" sz="1800" dirty="0" err="1" smtClean="0"/>
              <a:t>Seuster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7524328" y="44624"/>
            <a:ext cx="1584176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Physics recording average:</a:t>
            </a:r>
          </a:p>
          <a:p>
            <a:r>
              <a:rPr lang="en-US" sz="1400" dirty="0" smtClean="0"/>
              <a:t>420Hz prompt</a:t>
            </a:r>
          </a:p>
          <a:p>
            <a:r>
              <a:rPr lang="en-US" sz="1400" dirty="0" smtClean="0"/>
              <a:t>130Hz delayed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43955477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5</a:t>
            </a:fld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972" y="-471"/>
            <a:ext cx="9156700" cy="765175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Grid Data Processing</a:t>
            </a:r>
            <a:endParaRPr lang="en-US" sz="2400" b="1" i="1" dirty="0" smtClean="0">
              <a:solidFill>
                <a:srgbClr val="FF0000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pic>
        <p:nvPicPr>
          <p:cNvPr id="2" name="Picture 1" descr="Ue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2" y="818825"/>
            <a:ext cx="7812360" cy="577852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1259632" y="4096316"/>
            <a:ext cx="2808312" cy="216024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83568" y="6381328"/>
            <a:ext cx="2808312" cy="216024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597287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6</a:t>
            </a:fld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972" y="-471"/>
            <a:ext cx="9156700" cy="765175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CVMFS becoming the only deployment method</a:t>
            </a:r>
            <a:endParaRPr lang="en-US" sz="2400" b="1" i="1" dirty="0" smtClean="0">
              <a:solidFill>
                <a:srgbClr val="FF0000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pic>
        <p:nvPicPr>
          <p:cNvPr id="2" name="Picture 1" descr="Ue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36712"/>
            <a:ext cx="6866028" cy="57637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2160" y="4509120"/>
            <a:ext cx="295232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Importantly, can also test nightly releases on Grid now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79678380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7</a:t>
            </a:fld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972" y="-471"/>
            <a:ext cx="9156700" cy="765175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Distributed Data Management</a:t>
            </a:r>
            <a:endParaRPr lang="en-US" sz="2400" b="1" i="1" dirty="0" smtClean="0">
              <a:solidFill>
                <a:srgbClr val="FF0000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pic>
        <p:nvPicPr>
          <p:cNvPr id="3" name="Picture 2" descr="Ue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36712"/>
            <a:ext cx="8064896" cy="571301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611560" y="836712"/>
            <a:ext cx="2808312" cy="216024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004509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8</a:t>
            </a:fld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972" y="-471"/>
            <a:ext cx="9156700" cy="765175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Disk usage</a:t>
            </a:r>
            <a:endParaRPr lang="en-US" sz="2400" b="1" i="1" dirty="0" smtClean="0">
              <a:solidFill>
                <a:srgbClr val="FF0000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pic>
        <p:nvPicPr>
          <p:cNvPr id="2" name="Picture 1" descr="DATADISK-jun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7964084" cy="56886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980728"/>
            <a:ext cx="167225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DATADISK plot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78915752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C4EE9C-3021-7D49-AB0C-377640F11F11}" type="slidenum">
              <a:rPr lang="en-US"/>
              <a:pPr/>
              <a:t>9</a:t>
            </a:fld>
            <a:endParaRPr lang="en-US"/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972" y="-471"/>
            <a:ext cx="9156700" cy="765175"/>
          </a:xfrm>
          <a:prstGeom prst="rect">
            <a:avLst/>
          </a:prstGeom>
          <a:solidFill>
            <a:srgbClr val="33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4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Disk usage</a:t>
            </a:r>
            <a:endParaRPr lang="en-US" sz="2400" b="1" i="1" dirty="0" smtClean="0">
              <a:solidFill>
                <a:srgbClr val="FF0000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pic>
        <p:nvPicPr>
          <p:cNvPr id="2" name="Picture 1" descr="DATADISK-jun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7964084" cy="56886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980728"/>
            <a:ext cx="167225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DATADISK plot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3995936" y="4941168"/>
            <a:ext cx="5040560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Note: </a:t>
            </a:r>
          </a:p>
          <a:p>
            <a:pPr marL="285750" indent="-285750" algn="l">
              <a:buFontTx/>
              <a:buChar char="-"/>
            </a:pPr>
            <a:r>
              <a:rPr lang="en-US" sz="1800" dirty="0" smtClean="0"/>
              <a:t>new DDM monitoring taking shape, pilot in place</a:t>
            </a:r>
          </a:p>
          <a:p>
            <a:pPr marL="285750" indent="-285750" algn="l">
              <a:buFontTx/>
              <a:buChar char="-"/>
            </a:pPr>
            <a:r>
              <a:rPr lang="en-US" sz="1800" dirty="0" smtClean="0"/>
              <a:t>based on </a:t>
            </a:r>
            <a:r>
              <a:rPr lang="en-US" sz="1800" dirty="0" err="1" smtClean="0"/>
              <a:t>Hadoop</a:t>
            </a:r>
            <a:r>
              <a:rPr lang="en-US" sz="1800" dirty="0" smtClean="0"/>
              <a:t> (HFS, </a:t>
            </a:r>
            <a:r>
              <a:rPr lang="en-US" sz="1800" dirty="0" err="1" smtClean="0"/>
              <a:t>PigLatin</a:t>
            </a:r>
            <a:r>
              <a:rPr lang="en-US" sz="1800" dirty="0" smtClean="0"/>
              <a:t>, </a:t>
            </a:r>
            <a:r>
              <a:rPr lang="en-US" sz="1800" dirty="0" err="1" smtClean="0"/>
              <a:t>Hbase</a:t>
            </a:r>
            <a:r>
              <a:rPr lang="en-US" sz="1800" dirty="0" smtClean="0"/>
              <a:t>) to be scalable for a long time</a:t>
            </a:r>
          </a:p>
          <a:p>
            <a:pPr marL="285750" indent="-285750" algn="l">
              <a:buFontTx/>
              <a:buChar char="-"/>
            </a:pPr>
            <a:r>
              <a:rPr lang="en-US" sz="1800" dirty="0" err="1" smtClean="0"/>
              <a:t>Hadoop</a:t>
            </a:r>
            <a:r>
              <a:rPr lang="en-US" sz="1800" dirty="0" smtClean="0"/>
              <a:t> also being used in other ATLAS places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86438783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Default - Title Slide">
  <a:themeElements>
    <a:clrScheme name="">
      <a:dk1>
        <a:srgbClr val="333399"/>
      </a:dk1>
      <a:lt1>
        <a:srgbClr val="BBE0E3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DAEDEF"/>
      </a:accent3>
      <a:accent4>
        <a:srgbClr val="2A2A82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Slide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ario">
  <a:themeElements>
    <a:clrScheme name="Custom 6 1">
      <a:dk1>
        <a:srgbClr val="000000"/>
      </a:dk1>
      <a:lt1>
        <a:srgbClr val="FFFFFF"/>
      </a:lt1>
      <a:dk2>
        <a:srgbClr val="3333FF"/>
      </a:dk2>
      <a:lt2>
        <a:srgbClr val="000000"/>
      </a:lt2>
      <a:accent1>
        <a:srgbClr val="5FE441"/>
      </a:accent1>
      <a:accent2>
        <a:srgbClr val="FEFA2A"/>
      </a:accent2>
      <a:accent3>
        <a:srgbClr val="FFD2B2"/>
      </a:accent3>
      <a:accent4>
        <a:srgbClr val="92F7FE"/>
      </a:accent4>
      <a:accent5>
        <a:srgbClr val="E8AAC8"/>
      </a:accent5>
      <a:accent6>
        <a:srgbClr val="2D2D8A"/>
      </a:accent6>
      <a:hlink>
        <a:srgbClr val="009999"/>
      </a:hlink>
      <a:folHlink>
        <a:srgbClr val="99CC00"/>
      </a:folHlink>
    </a:clrScheme>
    <a:fontScheme name="Dario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6009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355600" algn="l"/>
            <a:tab pos="711200" algn="l"/>
            <a:tab pos="1066800" algn="l"/>
            <a:tab pos="1422400" algn="l"/>
            <a:tab pos="1778000" algn="l"/>
            <a:tab pos="2133600" algn="l"/>
            <a:tab pos="2489200" algn="l"/>
            <a:tab pos="2844800" algn="l"/>
            <a:tab pos="3200400" algn="l"/>
            <a:tab pos="3556000" algn="l"/>
            <a:tab pos="3911600" algn="l"/>
            <a:tab pos="4267200" algn="l"/>
          </a:tabLst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6009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355600" algn="l"/>
            <a:tab pos="711200" algn="l"/>
            <a:tab pos="1066800" algn="l"/>
            <a:tab pos="1422400" algn="l"/>
            <a:tab pos="1778000" algn="l"/>
            <a:tab pos="2133600" algn="l"/>
            <a:tab pos="2489200" algn="l"/>
            <a:tab pos="2844800" algn="l"/>
            <a:tab pos="3200400" algn="l"/>
            <a:tab pos="3556000" algn="l"/>
            <a:tab pos="3911600" algn="l"/>
            <a:tab pos="4267200" algn="l"/>
          </a:tabLst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" charset="0"/>
          </a:defRPr>
        </a:defPPr>
      </a:lstStyle>
    </a:lnDef>
  </a:objectDefaults>
  <a:extraClrSchemeLst>
    <a:extraClrScheme>
      <a:clrScheme name="Dari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- Title and Content">
  <a:themeElements>
    <a:clrScheme name="">
      <a:dk1>
        <a:srgbClr val="333399"/>
      </a:dk1>
      <a:lt1>
        <a:srgbClr val="BBE0E3"/>
      </a:lt1>
      <a:dk2>
        <a:srgbClr val="000000"/>
      </a:dk2>
      <a:lt2>
        <a:srgbClr val="000000"/>
      </a:lt2>
      <a:accent1>
        <a:srgbClr val="FDFFA9"/>
      </a:accent1>
      <a:accent2>
        <a:srgbClr val="333399"/>
      </a:accent2>
      <a:accent3>
        <a:srgbClr val="DAEDEF"/>
      </a:accent3>
      <a:accent4>
        <a:srgbClr val="2A2A82"/>
      </a:accent4>
      <a:accent5>
        <a:srgbClr val="FEFFD1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and Content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7555</TotalTime>
  <Pages>0</Pages>
  <Words>668</Words>
  <Characters>0</Characters>
  <Application>Microsoft Macintosh PowerPoint</Application>
  <PresentationFormat>On-screen Show (4:3)</PresentationFormat>
  <Lines>0</Lines>
  <Paragraphs>92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Default - Title Slide</vt:lpstr>
      <vt:lpstr>Dario</vt:lpstr>
      <vt:lpstr>Default - Title and Content</vt:lpstr>
      <vt:lpstr>Title &amp; Bullets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Offline Software Commissioning </dc:title>
  <dc:subject/>
  <dc:creator>Hans von der Schmitt</dc:creator>
  <cp:keywords/>
  <dc:description/>
  <cp:lastModifiedBy>Hans von der Schmitt</cp:lastModifiedBy>
  <cp:revision>1152</cp:revision>
  <cp:lastPrinted>2012-06-12T06:17:22Z</cp:lastPrinted>
  <dcterms:modified xsi:type="dcterms:W3CDTF">2012-06-12T11:02:03Z</dcterms:modified>
</cp:coreProperties>
</file>