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 saveSubsetFonts="1" autoCompressPictures="0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59" r:id="rId4"/>
    <p:sldId id="257" r:id="rId5"/>
    <p:sldId id="260" r:id="rId6"/>
    <p:sldId id="262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80"/>
    <a:srgbClr val="CC66FF"/>
    <a:srgbClr val="FFCC66"/>
    <a:srgbClr val="008040"/>
    <a:srgbClr val="0000FF"/>
    <a:srgbClr val="004080"/>
    <a:srgbClr val="FF0000"/>
    <a:srgbClr val="EAEEF3"/>
    <a:srgbClr val="4196D1"/>
    <a:srgbClr val="DBEBEF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ED403951-BAA9-A84F-A0BD-D150E6E15FF1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903422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C2EFD2E4-D469-2447-B4ED-9BA5D4D7797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891887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jpeg"/><Relationship Id="rId13" Type="http://schemas.openxmlformats.org/officeDocument/2006/relationships/image" Target="../media/image12.jpeg"/><Relationship Id="rId14" Type="http://schemas.openxmlformats.org/officeDocument/2006/relationships/image" Target="../media/image13.png"/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7" Type="http://schemas.openxmlformats.org/officeDocument/2006/relationships/image" Target="../media/image6.png"/><Relationship Id="rId8" Type="http://schemas.openxmlformats.org/officeDocument/2006/relationships/image" Target="../media/image7.jpe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dots-transp"/>
          <p:cNvPicPr>
            <a:picLocks noChangeArrowheads="1"/>
          </p:cNvPicPr>
          <p:nvPr/>
        </p:nvPicPr>
        <p:blipFill>
          <a:blip r:embed="rId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Rectangle 21"/>
          <p:cNvSpPr>
            <a:spLocks noChangeArrowheads="1"/>
          </p:cNvSpPr>
          <p:nvPr/>
        </p:nvSpPr>
        <p:spPr bwMode="auto">
          <a:xfrm rot="5400000">
            <a:off x="4139407" y="-1791494"/>
            <a:ext cx="1439862" cy="856932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42" name="Picture 22" descr="oval"/>
          <p:cNvPicPr>
            <a:picLocks noChangeAspect="1" noChangeArrowheads="1"/>
          </p:cNvPicPr>
          <p:nvPr/>
        </p:nvPicPr>
        <p:blipFill>
          <a:blip r:embed="rId4"/>
          <a:srcRect t="49965" r="49992"/>
          <a:stretch>
            <a:fillRect/>
          </a:stretch>
        </p:blipFill>
        <p:spPr bwMode="auto">
          <a:xfrm>
            <a:off x="3883025" y="1773238"/>
            <a:ext cx="52609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35038" cy="6858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 rot="5400000">
            <a:off x="4889500" y="2606676"/>
            <a:ext cx="192087" cy="8316912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477500" y="5591175"/>
            <a:ext cx="55563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035" tIns="10017" rIns="20035" bIns="10017">
            <a:prstTxWarp prst="textNoShape">
              <a:avLst/>
            </a:prstTxWarp>
            <a:spAutoFit/>
          </a:bodyPr>
          <a:lstStyle/>
          <a:p>
            <a:pPr defTabSz="200025"/>
            <a:endParaRPr lang="en-GB" sz="500"/>
          </a:p>
        </p:txBody>
      </p:sp>
      <p:pic>
        <p:nvPicPr>
          <p:cNvPr id="5125" name="Picture 5" descr="DIRAC-logo-motto-transp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700213"/>
            <a:ext cx="4125913" cy="1533525"/>
          </a:xfrm>
          <a:prstGeom prst="rect">
            <a:avLst/>
          </a:prstGeom>
          <a:noFill/>
        </p:spPr>
      </p:pic>
      <p:pic>
        <p:nvPicPr>
          <p:cNvPr id="5134" name="Picture 14" descr="LHCb_logo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4746625" y="1827213"/>
            <a:ext cx="4321175" cy="1296987"/>
          </a:xfrm>
        </p:spPr>
        <p:txBody>
          <a:bodyPr/>
          <a:lstStyle>
            <a:lvl1pPr defTabSz="200025">
              <a:defRPr sz="3200">
                <a:solidFill>
                  <a:srgbClr val="DBEBE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 rot="5400000">
            <a:off x="4374357" y="-2817019"/>
            <a:ext cx="1439862" cy="7451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algn="ctr" defTabSz="912813"/>
            <a:endParaRPr lang="en-US">
              <a:latin typeface="VDub" pitchFamily="-65" charset="-52"/>
            </a:endParaRP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Zapf Dingbats" pitchFamily="-65" charset="2"/>
              <a:buNone/>
              <a:defRPr sz="2400" i="1"/>
            </a:lvl1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pic>
        <p:nvPicPr>
          <p:cNvPr id="74" name="Picture 73" descr="UB_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6166" y="5295793"/>
            <a:ext cx="708533" cy="242738"/>
          </a:xfrm>
          <a:prstGeom prst="rect">
            <a:avLst/>
          </a:prstGeom>
          <a:noFill/>
        </p:spPr>
      </p:pic>
      <p:pic>
        <p:nvPicPr>
          <p:cNvPr id="75" name="Picture 74" descr="RA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9835" y="5873684"/>
            <a:ext cx="711330" cy="128461"/>
          </a:xfrm>
          <a:prstGeom prst="rect">
            <a:avLst/>
          </a:prstGeom>
          <a:noFill/>
        </p:spPr>
      </p:pic>
      <p:pic>
        <p:nvPicPr>
          <p:cNvPr id="76" name="Picture 75" descr="CERN_logo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3215" y="4956236"/>
            <a:ext cx="320040" cy="320040"/>
          </a:xfrm>
          <a:prstGeom prst="rect">
            <a:avLst/>
          </a:prstGeom>
          <a:noFill/>
        </p:spPr>
      </p:pic>
      <p:pic>
        <p:nvPicPr>
          <p:cNvPr id="77" name="Picture 76" descr="CNAFlog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8448" y="6033704"/>
            <a:ext cx="291152" cy="185134"/>
          </a:xfrm>
          <a:prstGeom prst="rect">
            <a:avLst/>
          </a:prstGeom>
          <a:noFill/>
        </p:spPr>
      </p:pic>
      <p:pic>
        <p:nvPicPr>
          <p:cNvPr id="78" name="Picture 77" descr="CPPM_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1191" y="4582856"/>
            <a:ext cx="300260" cy="352044"/>
          </a:xfrm>
          <a:prstGeom prst="rect">
            <a:avLst/>
          </a:prstGeom>
          <a:noFill/>
        </p:spPr>
      </p:pic>
      <p:pic>
        <p:nvPicPr>
          <p:cNvPr id="80" name="Picture 79" descr="logo_UCD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3175" y="5554681"/>
            <a:ext cx="202692" cy="295462"/>
          </a:xfrm>
          <a:prstGeom prst="rect">
            <a:avLst/>
          </a:prstGeom>
        </p:spPr>
      </p:pic>
      <p:pic>
        <p:nvPicPr>
          <p:cNvPr id="81" name="Picture 80" descr="logo-pi-bunt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2547" y="5554681"/>
            <a:ext cx="298704" cy="297667"/>
          </a:xfrm>
          <a:prstGeom prst="rect">
            <a:avLst/>
          </a:prstGeom>
        </p:spPr>
      </p:pic>
      <p:pic>
        <p:nvPicPr>
          <p:cNvPr id="82" name="Picture 81" descr="IHEP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451" y="4961516"/>
            <a:ext cx="312908" cy="30937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98FE38-B76E-804A-AFBB-25756A05CA6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146050"/>
            <a:ext cx="1962150" cy="6378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013" y="146050"/>
            <a:ext cx="5734050" cy="6378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D210BA0-8A29-0646-8E1F-37D7AEAD18E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D9DC1D16-B8D6-0648-83C2-A52B7C2770D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EA967B7-D4E6-204E-9DA3-18EA5EA3FC8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301B9787-258B-5048-9010-A02A04C62FA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4282218-4019-EB4C-9A1B-ED926A4A1C9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033AEBD6-18F7-E54D-B208-721ED4172F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787EC4B-741C-9B40-9030-273E6EA55D1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E9C4BA91-BE2E-BD43-81BC-68D105AA015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6E91A2B-68DF-0349-8D42-AFEE5EDB2E3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FFFF"/>
            </a:gs>
            <a:gs pos="100000">
              <a:srgbClr val="FFFF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14"/>
          <p:cNvSpPr>
            <a:spLocks noChangeArrowheads="1"/>
          </p:cNvSpPr>
          <p:nvPr/>
        </p:nvSpPr>
        <p:spPr bwMode="auto">
          <a:xfrm rot="5400000">
            <a:off x="4791869" y="2505869"/>
            <a:ext cx="244475" cy="8459787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dots-transp"/>
          <p:cNvPicPr>
            <a:picLocks noChangeArrowheads="1"/>
          </p:cNvPicPr>
          <p:nvPr/>
        </p:nvPicPr>
        <p:blipFill>
          <a:blip r:embed="rId1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 rot="5400000">
            <a:off x="4205287" y="-4205287"/>
            <a:ext cx="733425" cy="9144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defTabSz="912813"/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733425"/>
            <a:ext cx="935038" cy="61245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9" name="Picture 13" descr="LHCb_logo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81075"/>
            <a:ext cx="78486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pic>
        <p:nvPicPr>
          <p:cNvPr id="4113" name="Picture 17" descr="D-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69850" y="-171450"/>
            <a:ext cx="1112838" cy="1116013"/>
          </a:xfrm>
          <a:prstGeom prst="rect">
            <a:avLst/>
          </a:prstGeom>
          <a:noFill/>
        </p:spPr>
      </p:pic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66813" y="146050"/>
            <a:ext cx="77978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4714" y="6613525"/>
            <a:ext cx="4492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fld id="{A7524844-2676-C747-8D43-6F420730123D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733425"/>
            <a:ext cx="935038" cy="54387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vert="vert270" wrap="none" anchor="ctr">
            <a:prstTxWarp prst="textNoShape">
              <a:avLst/>
            </a:prstTxWarp>
          </a:bodyPr>
          <a:lstStyle/>
          <a:p>
            <a:pPr algn="ctr"/>
            <a:endParaRPr lang="en-US" sz="1600" dirty="0">
              <a:solidFill>
                <a:srgbClr val="81B8C9"/>
              </a:solidFill>
              <a:latin typeface="VDub"/>
              <a:cs typeface="VDub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Comic Sans MS"/>
          <a:ea typeface="+mj-ea"/>
          <a:cs typeface="Comic Sans MS"/>
        </a:defRPr>
      </a:lvl1pPr>
      <a:lvl2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2pPr>
      <a:lvl3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3pPr>
      <a:lvl4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4pPr>
      <a:lvl5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5pPr>
      <a:lvl6pPr marL="4572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6pPr>
      <a:lvl7pPr marL="9144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7pPr>
      <a:lvl8pPr marL="13716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8pPr>
      <a:lvl9pPr marL="18288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Zapf Dingbats" pitchFamily="-65" charset="2"/>
        <a:buChar char="m"/>
        <a:defRPr sz="2000" b="1">
          <a:solidFill>
            <a:srgbClr val="004080"/>
          </a:solidFill>
          <a:latin typeface="Comic Sans MS"/>
          <a:ea typeface="+mn-ea"/>
          <a:cs typeface="Comic Sans M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55000"/>
        <a:buFont typeface="Zapf Dingbats" pitchFamily="-65" charset="2"/>
        <a:buChar char="o"/>
        <a:defRPr b="1">
          <a:solidFill>
            <a:srgbClr val="0000FF"/>
          </a:solidFill>
          <a:latin typeface="Comic Sans MS"/>
          <a:ea typeface="ＭＳ Ｐゴシック" pitchFamily="-65" charset="-128"/>
          <a:cs typeface="Comic Sans MS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Zapf Dingbats" pitchFamily="-65" charset="2"/>
        <a:buChar char="P"/>
        <a:defRPr sz="1600" b="1">
          <a:solidFill>
            <a:srgbClr val="008040"/>
          </a:solidFill>
          <a:latin typeface="Comic Sans MS"/>
          <a:ea typeface="ＭＳ Ｐゴシック" pitchFamily="-65" charset="-128"/>
          <a:cs typeface="Comic Sans MS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rgbClr val="50E05A"/>
        </a:buClr>
        <a:buSzPct val="85000"/>
        <a:buFont typeface="Zapf Dingbats" pitchFamily="-65" charset="2"/>
        <a:buChar char="d"/>
        <a:defRPr sz="14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 sz="quarter"/>
          </p:nvPr>
        </p:nvSpPr>
        <p:spPr>
          <a:xfrm>
            <a:off x="4746625" y="2004808"/>
            <a:ext cx="4321175" cy="941796"/>
          </a:xfrm>
        </p:spPr>
        <p:txBody>
          <a:bodyPr/>
          <a:lstStyle/>
          <a:p>
            <a:r>
              <a:rPr lang="en-GB" dirty="0" smtClean="0"/>
              <a:t>LHCb computing highlights</a:t>
            </a:r>
            <a:endParaRPr lang="en-GB" dirty="0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endParaRPr lang="es-ES" dirty="0"/>
          </a:p>
          <a:p>
            <a:endParaRPr lang="es-ES" dirty="0"/>
          </a:p>
        </p:txBody>
      </p:sp>
      <p:sp>
        <p:nvSpPr>
          <p:cNvPr id="4" name="Rectangle 11"/>
          <p:cNvSpPr txBox="1">
            <a:spLocks noChangeArrowheads="1"/>
          </p:cNvSpPr>
          <p:nvPr/>
        </p:nvSpPr>
        <p:spPr bwMode="auto">
          <a:xfrm>
            <a:off x="2057400" y="3962400"/>
            <a:ext cx="67357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Zapf Dingbats" pitchFamily="-65" charset="2"/>
              <a:buNone/>
              <a:defRPr sz="2400" b="1" i="1">
                <a:solidFill>
                  <a:srgbClr val="004080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5000"/>
              <a:buFont typeface="Zapf Dingbats" pitchFamily="-65" charset="2"/>
              <a:buChar char="o"/>
              <a:defRPr b="1">
                <a:solidFill>
                  <a:srgbClr val="0000FF"/>
                </a:solidFill>
                <a:latin typeface="Comic Sans MS"/>
                <a:ea typeface="ＭＳ Ｐゴシック" pitchFamily="-65" charset="-128"/>
                <a:cs typeface="Comic Sans MS"/>
              </a:defRPr>
            </a:lvl2pPr>
            <a:lvl3pPr marL="1085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Pct val="65000"/>
              <a:buFont typeface="Zapf Dingbats" pitchFamily="-65" charset="2"/>
              <a:buChar char="P"/>
              <a:defRPr sz="1600" b="1">
                <a:solidFill>
                  <a:srgbClr val="008040"/>
                </a:solidFill>
                <a:latin typeface="Comic Sans MS"/>
                <a:ea typeface="ＭＳ Ｐゴシック" pitchFamily="-65" charset="-128"/>
                <a:cs typeface="Comic Sans MS"/>
              </a:defRPr>
            </a:lvl3pPr>
            <a:lvl4pPr marL="14287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0E05A"/>
              </a:buClr>
              <a:buSzPct val="85000"/>
              <a:buFont typeface="Zapf Dingbats" pitchFamily="-65" charset="2"/>
              <a:buChar char="d"/>
              <a:defRPr sz="1400" b="1">
                <a:solidFill>
                  <a:srgbClr val="4196D1"/>
                </a:solidFill>
                <a:latin typeface="Comic Sans MS"/>
                <a:ea typeface="ＭＳ Ｐゴシック" pitchFamily="-65" charset="-128"/>
                <a:cs typeface="Comic Sans MS"/>
              </a:defRPr>
            </a:lvl4pPr>
            <a:lvl5pPr marL="17716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-65" charset="2"/>
              <a:buChar char="§"/>
              <a:defRPr sz="1200" b="1">
                <a:solidFill>
                  <a:srgbClr val="4196D1"/>
                </a:solidFill>
                <a:latin typeface="Comic Sans MS"/>
                <a:ea typeface="ＭＳ Ｐゴシック" pitchFamily="-65" charset="-128"/>
                <a:cs typeface="Comic Sans MS"/>
              </a:defRPr>
            </a:lvl5pPr>
            <a:lvl6pPr marL="2228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-65" charset="2"/>
              <a:buChar char="§"/>
              <a:defRPr sz="1200" b="1">
                <a:solidFill>
                  <a:srgbClr val="4196D1"/>
                </a:solidFill>
                <a:latin typeface="+mn-lt"/>
                <a:ea typeface="ＭＳ Ｐゴシック" pitchFamily="-65" charset="-128"/>
              </a:defRPr>
            </a:lvl6pPr>
            <a:lvl7pPr marL="26860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-65" charset="2"/>
              <a:buChar char="§"/>
              <a:defRPr sz="1200" b="1">
                <a:solidFill>
                  <a:srgbClr val="4196D1"/>
                </a:solidFill>
                <a:latin typeface="+mn-lt"/>
                <a:ea typeface="ＭＳ Ｐゴシック" pitchFamily="-65" charset="-128"/>
              </a:defRPr>
            </a:lvl7pPr>
            <a:lvl8pPr marL="31432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-65" charset="2"/>
              <a:buChar char="§"/>
              <a:defRPr sz="1200" b="1">
                <a:solidFill>
                  <a:srgbClr val="4196D1"/>
                </a:solidFill>
                <a:latin typeface="+mn-lt"/>
                <a:ea typeface="ＭＳ Ｐゴシック" pitchFamily="-65" charset="-128"/>
              </a:defRPr>
            </a:lvl8pPr>
            <a:lvl9pPr marL="36004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-65" charset="2"/>
              <a:buChar char="§"/>
              <a:defRPr sz="1200" b="1">
                <a:solidFill>
                  <a:srgbClr val="4196D1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3200" dirty="0" smtClean="0"/>
              <a:t>Marco Cattaneo</a:t>
            </a:r>
          </a:p>
          <a:p>
            <a:r>
              <a:rPr lang="en-US" dirty="0" smtClean="0"/>
              <a:t>CERN – LHCb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taking</a:t>
            </a:r>
            <a:endParaRPr lang="en-GB" dirty="0"/>
          </a:p>
        </p:txBody>
      </p:sp>
      <p:pic>
        <p:nvPicPr>
          <p:cNvPr id="5" name="Content Placeholder 4" descr="RawDataVolume"/>
          <p:cNvPicPr>
            <a:picLocks noChangeAspect="1"/>
          </p:cNvPicPr>
          <p:nvPr/>
        </p:nvPicPr>
        <p:blipFill>
          <a:blip r:embed="rId2"/>
          <a:srcRect l="-3093" r="-3093"/>
          <a:stretch>
            <a:fillRect/>
          </a:stretch>
        </p:blipFill>
        <p:spPr bwMode="auto">
          <a:xfrm>
            <a:off x="2209800" y="3118929"/>
            <a:ext cx="5185920" cy="366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762000"/>
            <a:ext cx="7848600" cy="5543550"/>
          </a:xfrm>
        </p:spPr>
        <p:txBody>
          <a:bodyPr/>
          <a:lstStyle/>
          <a:p>
            <a:r>
              <a:rPr lang="en-GB" dirty="0" smtClean="0"/>
              <a:t>Raw data recording: </a:t>
            </a:r>
          </a:p>
          <a:p>
            <a:pPr lvl="1"/>
            <a:r>
              <a:rPr lang="en-GB" dirty="0" smtClean="0"/>
              <a:t>~120 MB/</a:t>
            </a:r>
            <a:r>
              <a:rPr lang="en-GB" dirty="0" err="1" smtClean="0"/>
              <a:t>s</a:t>
            </a:r>
            <a:r>
              <a:rPr lang="en-GB" dirty="0" smtClean="0"/>
              <a:t> sustained average rate</a:t>
            </a:r>
          </a:p>
          <a:p>
            <a:pPr lvl="1"/>
            <a:r>
              <a:rPr lang="en-GB" dirty="0" smtClean="0"/>
              <a:t>~300 MB/</a:t>
            </a:r>
            <a:r>
              <a:rPr lang="en-GB" dirty="0" err="1" smtClean="0"/>
              <a:t>s</a:t>
            </a:r>
            <a:r>
              <a:rPr lang="en-GB" dirty="0" smtClean="0"/>
              <a:t> recording rate during stable beam</a:t>
            </a:r>
          </a:p>
          <a:p>
            <a:pPr lvl="2"/>
            <a:r>
              <a:rPr lang="en-GB" dirty="0" smtClean="0"/>
              <a:t>~4.5kHz, ~70kB/event</a:t>
            </a:r>
          </a:p>
          <a:p>
            <a:pPr lvl="1"/>
            <a:r>
              <a:rPr lang="en-GB" dirty="0" smtClean="0"/>
              <a:t>~1 TB per pb</a:t>
            </a:r>
            <a:r>
              <a:rPr lang="en-GB" baseline="30000" dirty="0" smtClean="0"/>
              <a:t>-1</a:t>
            </a:r>
          </a:p>
          <a:p>
            <a:pPr lvl="2"/>
            <a:r>
              <a:rPr lang="en-GB" dirty="0" smtClean="0"/>
              <a:t>~ 1.5 PB for one copy of 2012 raw data</a:t>
            </a:r>
          </a:p>
          <a:p>
            <a:pPr lvl="3"/>
            <a:r>
              <a:rPr lang="en-GB" dirty="0" smtClean="0"/>
              <a:t>~ 25% more than start of year estimate</a:t>
            </a:r>
          </a:p>
          <a:p>
            <a:pPr lvl="2"/>
            <a:endParaRPr lang="en-GB" baseline="300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762000"/>
            <a:ext cx="7848600" cy="5543550"/>
          </a:xfrm>
        </p:spPr>
        <p:txBody>
          <a:bodyPr/>
          <a:lstStyle/>
          <a:p>
            <a:r>
              <a:rPr lang="en-GB" dirty="0" smtClean="0"/>
              <a:t>Much improved track quality in 2012</a:t>
            </a:r>
          </a:p>
          <a:p>
            <a:pPr lvl="1"/>
            <a:r>
              <a:rPr lang="en-GB" dirty="0" smtClean="0"/>
              <a:t>Factor 2 reduction in track chi2</a:t>
            </a:r>
          </a:p>
          <a:p>
            <a:pPr lvl="1"/>
            <a:r>
              <a:rPr lang="en-GB" dirty="0" smtClean="0"/>
              <a:t>Higher efficiency for </a:t>
            </a:r>
            <a:r>
              <a:rPr lang="en-GB" dirty="0" err="1" smtClean="0"/>
              <a:t>Kshort</a:t>
            </a:r>
            <a:endParaRPr lang="en-GB" dirty="0" smtClean="0"/>
          </a:p>
          <a:p>
            <a:r>
              <a:rPr lang="en-GB" dirty="0" smtClean="0"/>
              <a:t>Started with unchanged track selection</a:t>
            </a:r>
          </a:p>
          <a:p>
            <a:pPr lvl="1"/>
            <a:r>
              <a:rPr lang="en-GB" dirty="0" smtClean="0"/>
              <a:t>Effectively looser cuts on </a:t>
            </a:r>
            <a:r>
              <a:rPr lang="en-GB" dirty="0" err="1" smtClean="0"/>
              <a:t>clone+ghost</a:t>
            </a:r>
            <a:r>
              <a:rPr lang="en-GB" dirty="0" smtClean="0"/>
              <a:t> rejection</a:t>
            </a:r>
          </a:p>
          <a:p>
            <a:pPr lvl="1"/>
            <a:r>
              <a:rPr lang="en-GB" dirty="0" smtClean="0"/>
              <a:t>Higher multiplicity due to physics (4 </a:t>
            </a:r>
            <a:r>
              <a:rPr lang="en-GB" dirty="0" err="1" smtClean="0"/>
              <a:t>TeV</a:t>
            </a:r>
            <a:r>
              <a:rPr lang="en-GB" dirty="0" smtClean="0"/>
              <a:t>, higher pileup)</a:t>
            </a:r>
          </a:p>
          <a:p>
            <a:r>
              <a:rPr lang="en-GB" dirty="0" smtClean="0"/>
              <a:t>Factor two longer reconstruction time</a:t>
            </a:r>
          </a:p>
          <a:p>
            <a:pPr lvl="1"/>
            <a:r>
              <a:rPr lang="en-GB" dirty="0" smtClean="0"/>
              <a:t>High job failure rate due</a:t>
            </a:r>
            <a:br>
              <a:rPr lang="en-GB" dirty="0" smtClean="0"/>
            </a:br>
            <a:r>
              <a:rPr lang="en-GB" dirty="0" smtClean="0"/>
              <a:t>to hitting end of queues</a:t>
            </a:r>
          </a:p>
          <a:p>
            <a:pPr lvl="1"/>
            <a:r>
              <a:rPr lang="en-GB" dirty="0" smtClean="0"/>
              <a:t>Temporary extension of</a:t>
            </a:r>
            <a:br>
              <a:rPr lang="en-GB" dirty="0" smtClean="0"/>
            </a:br>
            <a:r>
              <a:rPr lang="en-GB" dirty="0" smtClean="0"/>
              <a:t>queue limits requested and</a:t>
            </a:r>
            <a:br>
              <a:rPr lang="en-GB" dirty="0" smtClean="0"/>
            </a:br>
            <a:r>
              <a:rPr lang="en-GB" dirty="0" smtClean="0"/>
              <a:t>granted by sites</a:t>
            </a:r>
          </a:p>
          <a:p>
            <a:r>
              <a:rPr lang="en-GB" dirty="0" smtClean="0"/>
              <a:t>Fixed by retuning cuts</a:t>
            </a:r>
          </a:p>
          <a:p>
            <a:pPr lvl="1"/>
            <a:r>
              <a:rPr lang="en-GB" dirty="0" smtClean="0"/>
              <a:t>New </a:t>
            </a:r>
            <a:r>
              <a:rPr lang="en-GB" dirty="0" err="1" smtClean="0"/>
              <a:t>Reco</a:t>
            </a:r>
            <a:r>
              <a:rPr lang="en-GB" dirty="0" smtClean="0"/>
              <a:t> version late</a:t>
            </a:r>
            <a:br>
              <a:rPr lang="en-GB" dirty="0" smtClean="0"/>
            </a:br>
            <a:r>
              <a:rPr lang="en-GB" dirty="0" smtClean="0"/>
              <a:t>April for new data</a:t>
            </a:r>
          </a:p>
          <a:p>
            <a:pPr lvl="2"/>
            <a:r>
              <a:rPr lang="en-GB" dirty="0" smtClean="0"/>
              <a:t>Reprocessed April data</a:t>
            </a:r>
          </a:p>
          <a:p>
            <a:pPr lvl="1"/>
            <a:r>
              <a:rPr lang="en-GB" smtClean="0"/>
              <a:t>Still tails ~</a:t>
            </a:r>
            <a:r>
              <a:rPr lang="en-GB" dirty="0" smtClean="0"/>
              <a:t>1.5 times slower than in 2011</a:t>
            </a:r>
          </a:p>
          <a:p>
            <a:pPr lvl="2"/>
            <a:r>
              <a:rPr lang="en-GB" dirty="0" smtClean="0"/>
              <a:t>More improvements expected by end June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3</a:t>
            </a:fld>
            <a:endParaRPr lang="es-ES"/>
          </a:p>
        </p:txBody>
      </p:sp>
      <p:pic>
        <p:nvPicPr>
          <p:cNvPr id="5" name="Picture 4" descr="prereco13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276600"/>
            <a:ext cx="3353166" cy="25148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Follows data taking with ~5 days delay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Prompt reconstruction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4</a:t>
            </a:fld>
            <a:endParaRPr lang="es-ES"/>
          </a:p>
        </p:txBody>
      </p:sp>
      <p:pic>
        <p:nvPicPr>
          <p:cNvPr id="6" name="Picture 5" descr="RecoDataVolum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85900"/>
            <a:ext cx="6858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Stripping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Similar problems to reconstruction for early data</a:t>
            </a:r>
          </a:p>
          <a:p>
            <a:pPr lvl="1"/>
            <a:r>
              <a:rPr lang="en-GB" dirty="0" smtClean="0"/>
              <a:t>Only worse, x10 slower than required, due to </a:t>
            </a:r>
            <a:r>
              <a:rPr lang="en-GB" dirty="0" err="1" smtClean="0"/>
              <a:t>combinatorics</a:t>
            </a:r>
            <a:endParaRPr lang="en-GB" dirty="0" smtClean="0"/>
          </a:p>
          <a:p>
            <a:r>
              <a:rPr lang="en-GB" dirty="0" smtClean="0"/>
              <a:t>Improved protections, retuned cuts to follow tracking improvements</a:t>
            </a:r>
          </a:p>
          <a:p>
            <a:pPr lvl="1"/>
            <a:r>
              <a:rPr lang="en-GB" dirty="0" smtClean="0"/>
              <a:t>Timing now ~OK</a:t>
            </a:r>
          </a:p>
          <a:p>
            <a:pPr lvl="1"/>
            <a:r>
              <a:rPr lang="en-GB" dirty="0" smtClean="0"/>
              <a:t>Output rates as expected</a:t>
            </a:r>
          </a:p>
          <a:p>
            <a:r>
              <a:rPr lang="en-GB" dirty="0" smtClean="0"/>
              <a:t>Memory consumption still an issue</a:t>
            </a:r>
          </a:p>
          <a:p>
            <a:pPr lvl="1"/>
            <a:r>
              <a:rPr lang="en-GB" dirty="0" smtClean="0"/>
              <a:t>Due to complexity of jobs:</a:t>
            </a:r>
          </a:p>
          <a:p>
            <a:pPr lvl="2"/>
            <a:r>
              <a:rPr lang="en-GB" dirty="0" smtClean="0"/>
              <a:t>~900 independent stripping lines</a:t>
            </a:r>
          </a:p>
          <a:p>
            <a:pPr lvl="3"/>
            <a:r>
              <a:rPr lang="en-GB" dirty="0" smtClean="0"/>
              <a:t>~1 MB/line</a:t>
            </a:r>
          </a:p>
          <a:p>
            <a:pPr lvl="2"/>
            <a:r>
              <a:rPr lang="en-GB" dirty="0" smtClean="0"/>
              <a:t>~15 separate output streams</a:t>
            </a:r>
          </a:p>
          <a:p>
            <a:pPr lvl="3"/>
            <a:r>
              <a:rPr lang="en-GB" dirty="0" smtClean="0"/>
              <a:t>~100 MB/stream</a:t>
            </a:r>
          </a:p>
          <a:p>
            <a:pPr lvl="2"/>
            <a:r>
              <a:rPr lang="en-GB" dirty="0" smtClean="0"/>
              <a:t>Plus “Gaudi” overhead</a:t>
            </a:r>
          </a:p>
          <a:p>
            <a:pPr lvl="2"/>
            <a:r>
              <a:rPr lang="en-GB" dirty="0" smtClean="0"/>
              <a:t>Total ~3.2 GB, can exceed 3.8 GB on very large events</a:t>
            </a:r>
          </a:p>
          <a:p>
            <a:pPr lvl="1"/>
            <a:r>
              <a:rPr lang="en-GB" dirty="0" smtClean="0"/>
              <a:t>Optimisation ongoing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CPU efficiency</a:t>
            </a:r>
            <a:endParaRPr lang="en-GB" dirty="0"/>
          </a:p>
        </p:txBody>
      </p:sp>
      <p:pic>
        <p:nvPicPr>
          <p:cNvPr id="5" name="Content Placeholder 4" descr="efficiency"/>
          <p:cNvPicPr>
            <a:picLocks noGrp="1" noChangeAspect="1"/>
          </p:cNvPicPr>
          <p:nvPr>
            <p:ph idx="1"/>
          </p:nvPr>
        </p:nvPicPr>
        <p:blipFill>
          <a:blip r:embed="rId2"/>
          <a:srcRect l="-3093" r="-3093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Tier1 CPU usage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857250"/>
            <a:ext cx="7848600" cy="5543550"/>
          </a:xfrm>
        </p:spPr>
        <p:txBody>
          <a:bodyPr/>
          <a:lstStyle/>
          <a:p>
            <a:r>
              <a:rPr lang="en-GB" dirty="0" smtClean="0"/>
              <a:t>Prompt production using ~60% of Tier1 resources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Little room for reprocessing in parallel with data taking </a:t>
            </a:r>
          </a:p>
          <a:p>
            <a:pPr lvl="1"/>
            <a:r>
              <a:rPr lang="en-GB" dirty="0" smtClean="0"/>
              <a:t>Much greater reliance on Tier2 than in 2011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7</a:t>
            </a:fld>
            <a:endParaRPr lang="es-ES"/>
          </a:p>
        </p:txBody>
      </p:sp>
      <p:grpSp>
        <p:nvGrpSpPr>
          <p:cNvPr id="8" name="Group 7"/>
          <p:cNvGrpSpPr/>
          <p:nvPr/>
        </p:nvGrpSpPr>
        <p:grpSpPr>
          <a:xfrm>
            <a:off x="1828800" y="1524000"/>
            <a:ext cx="4648200" cy="3733800"/>
            <a:chOff x="1828800" y="1524000"/>
            <a:chExt cx="5943966" cy="4457975"/>
          </a:xfrm>
        </p:grpSpPr>
        <p:pic>
          <p:nvPicPr>
            <p:cNvPr id="5" name="Picture 4" descr="tier1us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0" y="1524000"/>
              <a:ext cx="5943966" cy="4457975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 bwMode="auto">
            <a:xfrm>
              <a:off x="2438400" y="2970212"/>
              <a:ext cx="5257800" cy="158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simJob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435" y="1447526"/>
            <a:ext cx="4877165" cy="3657874"/>
          </a:xfrm>
          <a:prstGeom prst="rect">
            <a:avLst/>
          </a:prstGeom>
        </p:spPr>
      </p:pic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 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Production ongoing since December 2011 for 2011 data analysis</a:t>
            </a:r>
          </a:p>
          <a:p>
            <a:pPr lvl="1"/>
            <a:r>
              <a:rPr lang="en-US" dirty="0" smtClean="0"/>
              <a:t>~1 billion events</a:t>
            </a:r>
            <a:br>
              <a:rPr lang="en-US" dirty="0" smtClean="0"/>
            </a:br>
            <a:r>
              <a:rPr lang="en-US" dirty="0" smtClean="0"/>
              <a:t>produced</a:t>
            </a:r>
          </a:p>
          <a:p>
            <a:pPr lvl="1"/>
            <a:r>
              <a:rPr lang="en-US" dirty="0" smtClean="0"/>
              <a:t>~ 525 different</a:t>
            </a:r>
            <a:br>
              <a:rPr lang="en-US" dirty="0" smtClean="0"/>
            </a:br>
            <a:r>
              <a:rPr lang="en-US" dirty="0" smtClean="0"/>
              <a:t>event types</a:t>
            </a:r>
          </a:p>
          <a:p>
            <a:endParaRPr lang="en-US" dirty="0" smtClean="0"/>
          </a:p>
          <a:p>
            <a:r>
              <a:rPr lang="en-US" dirty="0" smtClean="0"/>
              <a:t>Started to produce</a:t>
            </a:r>
            <a:br>
              <a:rPr lang="en-US" dirty="0" smtClean="0"/>
            </a:br>
            <a:r>
              <a:rPr lang="en-US" dirty="0" smtClean="0"/>
              <a:t>preliminary samples</a:t>
            </a:r>
            <a:br>
              <a:rPr lang="en-US" dirty="0" smtClean="0"/>
            </a:br>
            <a:r>
              <a:rPr lang="en-US" dirty="0" smtClean="0"/>
              <a:t>for analysis with </a:t>
            </a:r>
            <a:br>
              <a:rPr lang="en-US" dirty="0" smtClean="0"/>
            </a:br>
            <a:r>
              <a:rPr lang="en-US" dirty="0" smtClean="0"/>
              <a:t>early 2012 data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MC filtering in final commissioning phase</a:t>
            </a:r>
          </a:p>
          <a:p>
            <a:pPr lvl="1"/>
            <a:r>
              <a:rPr lang="en-US" dirty="0" smtClean="0"/>
              <a:t>Keep only events selected by trigger and stripping lines</a:t>
            </a:r>
          </a:p>
          <a:p>
            <a:pPr lvl="1"/>
            <a:r>
              <a:rPr lang="en-US" dirty="0" smtClean="0"/>
              <a:t>Production specific for each analysis</a:t>
            </a:r>
          </a:p>
          <a:p>
            <a:pPr lvl="1"/>
            <a:r>
              <a:rPr lang="en-US" dirty="0" smtClean="0"/>
              <a:t>Better usage of disk, but may put strain on CPU resources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94738" y="6613525"/>
            <a:ext cx="449262" cy="246063"/>
          </a:xfrm>
        </p:spPr>
        <p:txBody>
          <a:bodyPr/>
          <a:lstStyle/>
          <a:p>
            <a:fld id="{7A21633A-4A2B-CF45-8235-A9DCD0109AE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07000" y="26289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~ </a:t>
            </a:r>
            <a:r>
              <a:rPr lang="en-US" sz="1400" dirty="0" smtClean="0"/>
              <a:t>500 </a:t>
            </a:r>
            <a:r>
              <a:rPr lang="en-US" sz="1400" dirty="0" smtClean="0"/>
              <a:t>events/job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972300" y="3609201"/>
            <a:ext cx="1409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2012 samples</a:t>
            </a:r>
            <a:endParaRPr lang="en-US" sz="12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8077200" y="3810000"/>
            <a:ext cx="406400" cy="3683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 w="lg" len="med"/>
          </a:ln>
          <a:effectLst/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 in 2011, we plan to reprocess the complete 2012 dataset before the end of the year</a:t>
            </a:r>
          </a:p>
          <a:p>
            <a:pPr lvl="1"/>
            <a:r>
              <a:rPr lang="en-GB" dirty="0" smtClean="0"/>
              <a:t>(obviously does not apply for any data taken in December)</a:t>
            </a:r>
          </a:p>
          <a:p>
            <a:pPr lvl="1"/>
            <a:r>
              <a:rPr lang="en-GB" dirty="0" smtClean="0"/>
              <a:t>~3 months starting late September</a:t>
            </a:r>
          </a:p>
          <a:p>
            <a:pPr lvl="2"/>
            <a:r>
              <a:rPr lang="en-GB" dirty="0" smtClean="0"/>
              <a:t>Need ~twice CPU power than prompt processing</a:t>
            </a:r>
          </a:p>
          <a:p>
            <a:pPr lvl="2"/>
            <a:r>
              <a:rPr lang="en-GB" dirty="0" smtClean="0"/>
              <a:t>Make heavy use Tier2</a:t>
            </a:r>
          </a:p>
          <a:p>
            <a:pPr lvl="1"/>
            <a:r>
              <a:rPr lang="en-GB" dirty="0" smtClean="0"/>
              <a:t>Software frozen end June, commissioned during summer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Further optimisation of storage</a:t>
            </a:r>
          </a:p>
          <a:p>
            <a:pPr lvl="1"/>
            <a:r>
              <a:rPr lang="en-GB" dirty="0" smtClean="0"/>
              <a:t>Review of SDST format (reconstruction output, single copy, input to stripping) to simplify workflows and minimize tape operations during reprocessing</a:t>
            </a:r>
          </a:p>
          <a:p>
            <a:pPr lvl="2"/>
            <a:r>
              <a:rPr lang="en-GB" dirty="0" smtClean="0"/>
              <a:t>Include copy of RAW on SDST</a:t>
            </a:r>
          </a:p>
          <a:p>
            <a:pPr lvl="3"/>
            <a:r>
              <a:rPr lang="en-GB" dirty="0" smtClean="0"/>
              <a:t>Avoids need to re-access RAW tapes when stripping</a:t>
            </a:r>
          </a:p>
          <a:p>
            <a:pPr lvl="3"/>
            <a:r>
              <a:rPr lang="en-GB" dirty="0" smtClean="0"/>
              <a:t>Effectively adds one RAW copy to tape storage….</a:t>
            </a:r>
          </a:p>
          <a:p>
            <a:pPr lvl="1"/>
            <a:r>
              <a:rPr lang="en-GB" dirty="0" smtClean="0"/>
              <a:t>Collection of dataset popularity data to be used as input to data placement decisions</a:t>
            </a:r>
          </a:p>
          <a:p>
            <a:pPr lvl="1"/>
            <a:r>
              <a:rPr lang="en-GB" dirty="0" smtClean="0"/>
              <a:t>Deployment of stripping also for MC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RAC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DDDDDD"/>
      </a:accent1>
      <a:accent2>
        <a:srgbClr val="333333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2D"/>
      </a:accent6>
      <a:hlink>
        <a:srgbClr val="808080"/>
      </a:hlink>
      <a:folHlink>
        <a:srgbClr val="808080"/>
      </a:folHlink>
    </a:clrScheme>
    <a:fontScheme name="Office Them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lnDef>
  </a:objectDefaults>
  <a:extraClrSchemeLst>
    <a:extraClrScheme>
      <a:clrScheme name="Office Them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3366"/>
    </a:dk1>
    <a:lt1>
      <a:srgbClr val="FFFFFF"/>
    </a:lt1>
    <a:dk2>
      <a:srgbClr val="003366"/>
    </a:dk2>
    <a:lt2>
      <a:srgbClr val="E3E2C7"/>
    </a:lt2>
    <a:accent1>
      <a:srgbClr val="CCCC99"/>
    </a:accent1>
    <a:accent2>
      <a:srgbClr val="003366"/>
    </a:accent2>
    <a:accent3>
      <a:srgbClr val="FFFFFF"/>
    </a:accent3>
    <a:accent4>
      <a:srgbClr val="002A56"/>
    </a:accent4>
    <a:accent5>
      <a:srgbClr val="E2E2CA"/>
    </a:accent5>
    <a:accent6>
      <a:srgbClr val="002D5C"/>
    </a:accent6>
    <a:hlink>
      <a:srgbClr val="003366"/>
    </a:hlink>
    <a:folHlink>
      <a:srgbClr val="8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DIRAC.potx</Template>
  <TotalTime>4037</TotalTime>
  <Words>510</Words>
  <Application>Microsoft Macintosh PowerPoint</Application>
  <PresentationFormat>On-screen Show (4:3)</PresentationFormat>
  <Paragraphs>101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DIRAC</vt:lpstr>
      <vt:lpstr>LHCb computing highlights</vt:lpstr>
      <vt:lpstr>Data taking</vt:lpstr>
      <vt:lpstr>Reconstruction</vt:lpstr>
      <vt:lpstr>Prompt reconstruction</vt:lpstr>
      <vt:lpstr>Stripping</vt:lpstr>
      <vt:lpstr>CPU efficiency</vt:lpstr>
      <vt:lpstr>Tier1 CPU usage</vt:lpstr>
      <vt:lpstr>MC production</vt:lpstr>
      <vt:lpstr>Plans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Philippe Charpentier</dc:creator>
  <cp:lastModifiedBy>Marco Cattaneo</cp:lastModifiedBy>
  <cp:revision>63</cp:revision>
  <dcterms:created xsi:type="dcterms:W3CDTF">2012-06-11T16:04:55Z</dcterms:created>
  <dcterms:modified xsi:type="dcterms:W3CDTF">2012-06-11T16:14:54Z</dcterms:modified>
</cp:coreProperties>
</file>