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7" r:id="rId2"/>
    <p:sldId id="362" r:id="rId3"/>
    <p:sldId id="367" r:id="rId4"/>
    <p:sldId id="351" r:id="rId5"/>
    <p:sldId id="369" r:id="rId6"/>
    <p:sldId id="355" r:id="rId7"/>
    <p:sldId id="349" r:id="rId8"/>
    <p:sldId id="356" r:id="rId9"/>
    <p:sldId id="363" r:id="rId10"/>
    <p:sldId id="364" r:id="rId11"/>
    <p:sldId id="352" r:id="rId12"/>
    <p:sldId id="366" r:id="rId13"/>
    <p:sldId id="365" r:id="rId14"/>
    <p:sldId id="354" r:id="rId15"/>
    <p:sldId id="359" r:id="rId16"/>
    <p:sldId id="360" r:id="rId17"/>
    <p:sldId id="348" r:id="rId18"/>
    <p:sldId id="370" r:id="rId19"/>
    <p:sldId id="371" r:id="rId20"/>
    <p:sldId id="372" r:id="rId21"/>
    <p:sldId id="37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23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A9B4F-68A9-D147-A101-4BA82D584D55}" type="datetimeFigureOut">
              <a:rPr lang="en-US" smtClean="0"/>
              <a:t>12-5-28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941A2-A50B-9240-B832-5A88E575B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1669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6AA56-330C-BC4B-A52E-41F7C9A8B00B}" type="datetimeFigureOut">
              <a:rPr lang="en-US" smtClean="0"/>
              <a:t>12-5-28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ADFC1-DC81-194D-9570-82035A176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353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8634-89EC-B148-B560-DA015105D170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52382-BE93-7E4F-A552-2BF76E6630BC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AD84ED0-1835-8C4D-AA68-8A770B391ED9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DEBE89-41CD-AE40-8905-1A56F3CD089E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1B23E60-C779-E548-8DE9-5D3C00350B4B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>
            <a:lvl5pPr>
              <a:defRPr/>
            </a:lvl5pPr>
            <a:lvl6pPr marL="1719072">
              <a:defRPr/>
            </a:lvl6pPr>
            <a:lvl7pPr marL="1719072">
              <a:defRPr/>
            </a:lvl7pPr>
            <a:lvl8pPr marL="1719072">
              <a:defRPr/>
            </a:lvl8pPr>
            <a:lvl9pPr marL="1719072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721CC-3AFF-1C48-B183-DCB2C897E72B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C0C3F-704D-E942-81A4-4B8EAF89F55E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6C845-E8E9-EF41-A340-2170F959ABBC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spcBef>
                <a:spcPts val="300"/>
              </a:spcBef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62132DC-BD39-F944-8B2E-456251F8EB93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tabLst/>
              <a:defRPr sz="1600"/>
            </a:lvl6pPr>
            <a:lvl7pPr marL="2173288" indent="-227013">
              <a:tabLst/>
              <a:defRPr sz="1600"/>
            </a:lvl7pPr>
            <a:lvl8pPr marL="2398713" indent="-227013">
              <a:tabLst/>
              <a:defRPr sz="1600"/>
            </a:lvl8pPr>
            <a:lvl9pPr marL="2625725" indent="-227013">
              <a:tabLst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405BE-9A36-E041-A90F-BD2FDAAE8246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spcBef>
                <a:spcPts val="0"/>
              </a:spcBef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CD26D-99CB-7848-AEC4-E251B2FA4D6C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6AAC7-A4F9-6941-8BE9-06A1560725A6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3C82C-1599-B74D-B677-F9331FE27DB1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>
              <a:defRPr sz="1600"/>
            </a:lvl6pPr>
            <a:lvl7pPr marL="2173288" indent="-234950">
              <a:defRPr sz="1600"/>
            </a:lvl7pPr>
            <a:lvl8pPr marL="2398713" indent="-234950">
              <a:defRPr sz="1600"/>
            </a:lvl8pPr>
            <a:lvl9pPr marL="2625725" indent="-23495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6EDC8-FED8-4941-9640-DFDA70CF3E19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27013">
              <a:defRPr sz="1600"/>
            </a:lvl6pPr>
            <a:lvl7pPr marL="2173288" indent="-227013">
              <a:defRPr sz="1600"/>
            </a:lvl7pPr>
            <a:lvl8pPr marL="2398713" indent="-227013">
              <a:defRPr sz="1600"/>
            </a:lvl8pPr>
            <a:lvl9pPr marL="2625725" indent="-227013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194627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73288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25725" indent="-234950" algn="l" defTabSz="914400" rtl="0" eaLnBrk="1" latinLnBrk="0" hangingPunct="1">
              <a:spcBef>
                <a:spcPct val="20000"/>
              </a:spcBef>
              <a:buSzPct val="90000"/>
              <a:buFont typeface="Wingdings" pitchFamily="2" charset="2"/>
              <a:buChar char=""/>
              <a:def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3C676-BF75-1142-A47F-0D7C7EC94056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222B1E-4995-1843-A3E3-73399F0FA785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1EEA84-EA8B-904A-92F6-60731EEE80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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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hyperlink" Target="https://cdsweb.cern.ch/record/1430735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hyperlink" Target="https://cdsweb.cern.ch/record/1430736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15.emf"/><Relationship Id="rId6" Type="http://schemas.openxmlformats.org/officeDocument/2006/relationships/image" Target="../media/image18.png"/><Relationship Id="rId7" Type="http://schemas.openxmlformats.org/officeDocument/2006/relationships/oleObject" Target="../embeddings/Microsoft_Equation2.bin"/><Relationship Id="rId8" Type="http://schemas.openxmlformats.org/officeDocument/2006/relationships/image" Target="../media/image1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hyperlink" Target="https://cdsweb.cern.ch/record/1430734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hyperlink" Target="http://dx.doi.org/10.1016/j.physletb.2012.02.053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hyperlink" Target="http://arxiv.org/pdf/1205.2531v1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98132"/>
            <a:ext cx="7772400" cy="1448761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Measurement of Di-Boson production and anomalous couplings with ATLAS Detector @</a:t>
            </a:r>
            <a:r>
              <a:rPr lang="en-US" sz="3600" dirty="0"/>
              <a:t>L</a:t>
            </a:r>
            <a:r>
              <a:rPr lang="en-US" sz="3600" dirty="0" smtClean="0"/>
              <a:t>HC</a:t>
            </a:r>
            <a:endParaRPr lang="fr-FR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236B7-7053-7A4B-B4EA-44BAEEDEEF0D}" type="datetime1">
              <a:rPr lang="zh-CN" altLang="en-US" smtClean="0"/>
              <a:t>12-5-28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6"/>
          <a:stretch>
            <a:fillRect/>
          </a:stretch>
        </p:blipFill>
        <p:spPr bwMode="auto">
          <a:xfrm>
            <a:off x="7322174" y="44624"/>
            <a:ext cx="1805373" cy="1648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" r="1249" b="2939"/>
          <a:stretch>
            <a:fillRect/>
          </a:stretch>
        </p:blipFill>
        <p:spPr bwMode="auto">
          <a:xfrm>
            <a:off x="43819" y="76199"/>
            <a:ext cx="1943616" cy="1617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281" y="4573736"/>
            <a:ext cx="1511607" cy="187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584199" y="4112310"/>
            <a:ext cx="7772400" cy="695864"/>
          </a:xfrm>
          <a:prstGeom prst="rect">
            <a:avLst/>
          </a:prstGeom>
        </p:spPr>
        <p:txBody>
          <a:bodyPr vert="horz" lIns="45720" rIns="45720">
            <a:noAutofit/>
          </a:bodyPr>
          <a:lstStyle/>
          <a:p>
            <a:pPr algn="ctr"/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Shu Li</a:t>
            </a:r>
            <a:endParaRPr kumimoji="0" lang="en-US" sz="2000" b="0" i="0" u="sng" strike="noStrike" kern="1200" cap="none" spc="0" normalizeH="0" baseline="3000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64008" lvl="0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n-US" sz="2400" noProof="0" dirty="0" smtClean="0">
                <a:solidFill>
                  <a:srgbClr val="FFFF00"/>
                </a:solidFill>
              </a:rPr>
              <a:t>On behalf of the ATLAS collaboration</a:t>
            </a:r>
          </a:p>
          <a:p>
            <a:pPr marR="64008" lvl="0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kumimoji="0" lang="en-US" sz="2400" b="0" i="0" u="none" strike="noStrike" kern="1200" cap="none" spc="0" normalizeH="0" dirty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Center of Particle Physics and Technology,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University of Science and Technology of China</a:t>
            </a:r>
            <a:r>
              <a:rPr lang="en-US" b="1" baseline="30000" dirty="0">
                <a:solidFill>
                  <a:srgbClr val="FF0000"/>
                </a:solidFill>
              </a:rPr>
              <a:t>1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&amp; Centre de Physique des Particules de Marseille, 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CNRS/IN2P3</a:t>
            </a:r>
            <a:r>
              <a:rPr lang="en-US" b="1" baseline="30000" dirty="0">
                <a:solidFill>
                  <a:srgbClr val="FF0000"/>
                </a:solidFill>
              </a:rPr>
              <a:t>2</a:t>
            </a:r>
          </a:p>
          <a:p>
            <a:pPr marR="64008" lvl="0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kumimoji="0" lang="en-US" b="0" i="0" u="none" strike="noStrike" kern="1200" cap="none" spc="0" normalizeH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2174" y="4723158"/>
            <a:ext cx="1783708" cy="172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085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Inclusive and exclusive W</a:t>
            </a:r>
            <a:r>
              <a:rPr lang="en-US" sz="3200" dirty="0"/>
              <a:t>/</a:t>
            </a:r>
            <a:r>
              <a:rPr lang="en-US" sz="3200" dirty="0" err="1"/>
              <a:t>Z</a:t>
            </a:r>
            <a:r>
              <a:rPr lang="en-US" sz="3200" dirty="0" err="1" smtClean="0"/>
              <a:t>+γand</a:t>
            </a:r>
            <a:r>
              <a:rPr lang="en-US" sz="3200" dirty="0" smtClean="0"/>
              <a:t> </a:t>
            </a:r>
            <a:r>
              <a:rPr lang="en-US" sz="3200" dirty="0" err="1"/>
              <a:t>aTGC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49" b="-415"/>
          <a:stretch/>
        </p:blipFill>
        <p:spPr>
          <a:xfrm>
            <a:off x="2742439" y="1357404"/>
            <a:ext cx="6138333" cy="29299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10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5222" y="2484777"/>
            <a:ext cx="26591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Inclusive and </a:t>
            </a:r>
            <a:r>
              <a:rPr lang="en-US" sz="2000" dirty="0" smtClean="0">
                <a:solidFill>
                  <a:srgbClr val="0000FF"/>
                </a:solidFill>
              </a:rPr>
              <a:t>exclusive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Cross </a:t>
            </a:r>
            <a:r>
              <a:rPr lang="en-US" sz="2000" dirty="0" smtClean="0">
                <a:solidFill>
                  <a:srgbClr val="0000FF"/>
                </a:solidFill>
              </a:rPr>
              <a:t>sections</a:t>
            </a:r>
            <a:endParaRPr lang="en-US" sz="2000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368" y="4467032"/>
            <a:ext cx="6180666" cy="182370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5461" y="4285770"/>
            <a:ext cx="243557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aTGC</a:t>
            </a:r>
            <a:r>
              <a:rPr lang="en-US" dirty="0"/>
              <a:t> extraction based on observed photon </a:t>
            </a:r>
            <a:r>
              <a:rPr lang="en-US" dirty="0" smtClean="0"/>
              <a:t>E</a:t>
            </a:r>
            <a:r>
              <a:rPr lang="en-US" baseline="-25000" dirty="0" smtClean="0"/>
              <a:t>T</a:t>
            </a:r>
            <a:r>
              <a:rPr lang="en-US" dirty="0" smtClean="0"/>
              <a:t> spectrum</a:t>
            </a:r>
          </a:p>
          <a:p>
            <a:r>
              <a:rPr lang="en-US" dirty="0">
                <a:solidFill>
                  <a:srgbClr val="000000"/>
                </a:solidFill>
              </a:rPr>
              <a:t>exclusive </a:t>
            </a:r>
            <a:r>
              <a:rPr lang="en-US" dirty="0" err="1" smtClean="0">
                <a:solidFill>
                  <a:srgbClr val="000000"/>
                </a:solidFill>
              </a:rPr>
              <a:t>fiducial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c</a:t>
            </a:r>
            <a:r>
              <a:rPr lang="en-US" dirty="0" smtClean="0">
                <a:solidFill>
                  <a:srgbClr val="000000"/>
                </a:solidFill>
              </a:rPr>
              <a:t>ross section in use: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867" y="5761978"/>
            <a:ext cx="1349022" cy="59437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141601" y="3962568"/>
            <a:ext cx="80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W</a:t>
            </a:r>
            <a:r>
              <a:rPr lang="en-US" dirty="0" err="1" smtClean="0">
                <a:solidFill>
                  <a:srgbClr val="0000FF"/>
                </a:solidFill>
              </a:rPr>
              <a:t>+</a:t>
            </a:r>
            <a:r>
              <a:rPr lang="en-US" dirty="0" err="1" smtClean="0">
                <a:solidFill>
                  <a:srgbClr val="0000FF"/>
                </a:solidFill>
              </a:rPr>
              <a:t>γ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176911" y="3958771"/>
            <a:ext cx="72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Z</a:t>
            </a:r>
            <a:r>
              <a:rPr lang="en-US" dirty="0" err="1" smtClean="0">
                <a:solidFill>
                  <a:srgbClr val="0000FF"/>
                </a:solidFill>
              </a:rPr>
              <a:t>+γ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418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ZZ→4l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3777"/>
            <a:ext cx="5172781" cy="420281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Selection:</a:t>
            </a:r>
          </a:p>
          <a:p>
            <a:pPr lvl="1"/>
            <a:r>
              <a:rPr lang="en-US" dirty="0"/>
              <a:t>4 isolated leptons with </a:t>
            </a:r>
            <a:r>
              <a:rPr lang="en-US" dirty="0" err="1"/>
              <a:t>pT</a:t>
            </a:r>
            <a:r>
              <a:rPr lang="en-US" dirty="0"/>
              <a:t> &gt; 7 </a:t>
            </a:r>
            <a:r>
              <a:rPr lang="en-US" dirty="0" err="1"/>
              <a:t>GeV</a:t>
            </a:r>
            <a:endParaRPr lang="en-US" dirty="0"/>
          </a:p>
          <a:p>
            <a:pPr lvl="1"/>
            <a:r>
              <a:rPr lang="en-US" dirty="0"/>
              <a:t>L</a:t>
            </a:r>
            <a:r>
              <a:rPr lang="en-US" dirty="0" smtClean="0"/>
              <a:t>eading </a:t>
            </a:r>
            <a:r>
              <a:rPr lang="en-US" dirty="0"/>
              <a:t>lepton </a:t>
            </a:r>
            <a:r>
              <a:rPr lang="en-US" dirty="0" err="1"/>
              <a:t>pT</a:t>
            </a:r>
            <a:r>
              <a:rPr lang="en-US" dirty="0"/>
              <a:t> &gt; </a:t>
            </a:r>
            <a:r>
              <a:rPr lang="en-US" dirty="0" smtClean="0"/>
              <a:t>25/20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(e/</a:t>
            </a:r>
            <a:r>
              <a:rPr lang="en-US" dirty="0"/>
              <a:t>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66 </a:t>
            </a:r>
            <a:r>
              <a:rPr lang="en-US" dirty="0"/>
              <a:t>&lt; </a:t>
            </a:r>
            <a:r>
              <a:rPr lang="en-US" dirty="0" smtClean="0"/>
              <a:t>M(</a:t>
            </a:r>
            <a:r>
              <a:rPr lang="en-US" dirty="0" err="1" smtClean="0"/>
              <a:t>ll</a:t>
            </a:r>
            <a:r>
              <a:rPr lang="en-US" dirty="0" smtClean="0"/>
              <a:t>) </a:t>
            </a:r>
            <a:r>
              <a:rPr lang="en-US" dirty="0"/>
              <a:t>&lt; 116 </a:t>
            </a:r>
            <a:r>
              <a:rPr lang="en-US" dirty="0" err="1" smtClean="0"/>
              <a:t>GeV</a:t>
            </a:r>
            <a:r>
              <a:rPr lang="en-US" dirty="0" smtClean="0"/>
              <a:t> for each Z lepton pair</a:t>
            </a:r>
            <a:endParaRPr lang="en-US" dirty="0"/>
          </a:p>
          <a:p>
            <a:pPr lvl="1"/>
            <a:r>
              <a:rPr lang="en-US" dirty="0" err="1" smtClean="0"/>
              <a:t>Z→ττ</a:t>
            </a:r>
            <a:r>
              <a:rPr lang="en-US" dirty="0" smtClean="0"/>
              <a:t> not included</a:t>
            </a:r>
          </a:p>
          <a:p>
            <a:r>
              <a:rPr lang="en-US" dirty="0" smtClean="0"/>
              <a:t>Background free(&lt;2% contamination), residual: W/</a:t>
            </a:r>
            <a:r>
              <a:rPr lang="en-US" dirty="0" err="1" smtClean="0"/>
              <a:t>Z+jet</a:t>
            </a:r>
            <a:r>
              <a:rPr lang="en-US" dirty="0" smtClean="0"/>
              <a:t>, Top, VV</a:t>
            </a:r>
          </a:p>
          <a:p>
            <a:r>
              <a:rPr lang="en-US" dirty="0" smtClean="0"/>
              <a:t>Measured cross section:</a:t>
            </a:r>
          </a:p>
          <a:p>
            <a:pPr lvl="1"/>
            <a:r>
              <a:rPr lang="en-US" dirty="0" smtClean="0"/>
              <a:t>Total: </a:t>
            </a:r>
          </a:p>
          <a:p>
            <a:pPr lvl="1"/>
            <a:r>
              <a:rPr lang="en-US" dirty="0" smtClean="0"/>
              <a:t>SM prediction: </a:t>
            </a:r>
          </a:p>
          <a:p>
            <a:pPr lvl="1"/>
            <a:r>
              <a:rPr lang="en-US" dirty="0" err="1" smtClean="0"/>
              <a:t>Fiducial</a:t>
            </a:r>
            <a:r>
              <a:rPr lang="en-US" dirty="0" smtClean="0"/>
              <a:t>: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4511" y="4996745"/>
            <a:ext cx="3290711" cy="3904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9466" y="5281505"/>
            <a:ext cx="1000479" cy="4556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2973" y="5638391"/>
            <a:ext cx="3403248" cy="4301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4332" y="3922888"/>
            <a:ext cx="2788557" cy="26176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4887" y="1471363"/>
            <a:ext cx="2661557" cy="24515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071055" y="5987018"/>
            <a:ext cx="2730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ATLAS</a:t>
            </a:r>
            <a:r>
              <a:rPr lang="en-US" dirty="0">
                <a:hlinkClick r:id="rId7"/>
              </a:rPr>
              <a:t>-CONF-2012-</a:t>
            </a:r>
            <a:r>
              <a:rPr lang="en-US" dirty="0" smtClean="0">
                <a:hlinkClick r:id="rId7"/>
              </a:rPr>
              <a:t>026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895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0" y="112888"/>
            <a:ext cx="8819444" cy="1143000"/>
          </a:xfrm>
        </p:spPr>
        <p:txBody>
          <a:bodyPr/>
          <a:lstStyle/>
          <a:p>
            <a:r>
              <a:rPr lang="en-US" dirty="0" smtClean="0"/>
              <a:t>Selected Event Display for ZZ</a:t>
            </a:r>
            <a:r>
              <a:rPr lang="en-US" dirty="0"/>
              <a:t>→</a:t>
            </a:r>
            <a:r>
              <a:rPr lang="en-US" dirty="0" smtClean="0"/>
              <a:t>4μ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84" b="-729"/>
          <a:stretch/>
        </p:blipFill>
        <p:spPr>
          <a:xfrm>
            <a:off x="971107" y="1417586"/>
            <a:ext cx="7007050" cy="517427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657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Anomalous coupling from ZZ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439" b="255"/>
          <a:stretch/>
        </p:blipFill>
        <p:spPr>
          <a:xfrm>
            <a:off x="4529666" y="1648325"/>
            <a:ext cx="4509383" cy="386135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13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2103" y="2017888"/>
            <a:ext cx="4479898" cy="4191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ZZZ </a:t>
            </a:r>
            <a:r>
              <a:rPr lang="en-US" sz="1800" dirty="0"/>
              <a:t>and </a:t>
            </a:r>
            <a:r>
              <a:rPr lang="en-US" sz="1800" dirty="0" err="1"/>
              <a:t>ZZγ</a:t>
            </a:r>
            <a:r>
              <a:rPr lang="en-US" sz="1800" dirty="0"/>
              <a:t> neutral triple gauge boson couplings (</a:t>
            </a:r>
            <a:r>
              <a:rPr lang="en-US" sz="1800" dirty="0" err="1"/>
              <a:t>nTGCs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No tree-level contribution from s-channel quark annihilation. O(10</a:t>
            </a:r>
            <a:r>
              <a:rPr lang="en-US" sz="1800" baseline="30000" dirty="0" smtClean="0"/>
              <a:t>-4</a:t>
            </a:r>
            <a:r>
              <a:rPr lang="en-US" sz="1800" dirty="0" smtClean="0"/>
              <a:t>) at one-loop level</a:t>
            </a:r>
          </a:p>
          <a:p>
            <a:r>
              <a:rPr lang="en-US" sz="1800" dirty="0" smtClean="0"/>
              <a:t>Signature of non-zero </a:t>
            </a:r>
            <a:r>
              <a:rPr lang="en-US" sz="1800" dirty="0" err="1" smtClean="0"/>
              <a:t>nTGCs</a:t>
            </a:r>
            <a:r>
              <a:rPr lang="en-US" sz="1800" dirty="0" smtClean="0"/>
              <a:t>: increase of ZZ cross section at high ZZ </a:t>
            </a:r>
            <a:r>
              <a:rPr lang="en-US" sz="1800" dirty="0" err="1" smtClean="0"/>
              <a:t>inv.Mass</a:t>
            </a:r>
            <a:r>
              <a:rPr lang="en-US" sz="1800" dirty="0" smtClean="0"/>
              <a:t> and high transvers momentum</a:t>
            </a:r>
          </a:p>
          <a:p>
            <a:r>
              <a:rPr lang="en-US" sz="1800" dirty="0" smtClean="0"/>
              <a:t>1.02fb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 anomalous </a:t>
            </a:r>
            <a:r>
              <a:rPr lang="en-US" sz="1800" dirty="0" err="1" smtClean="0"/>
              <a:t>nTGC</a:t>
            </a:r>
            <a:r>
              <a:rPr lang="en-US" sz="1800" dirty="0"/>
              <a:t> limits </a:t>
            </a:r>
            <a:r>
              <a:rPr lang="en-US" sz="1800" dirty="0" smtClean="0"/>
              <a:t>published using the total </a:t>
            </a:r>
            <a:r>
              <a:rPr lang="en-US" sz="1800" dirty="0"/>
              <a:t>number of observed events only.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1" y="5511749"/>
            <a:ext cx="4501444" cy="971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181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b="50336"/>
          <a:stretch/>
        </p:blipFill>
        <p:spPr>
          <a:xfrm>
            <a:off x="1176096" y="6037263"/>
            <a:ext cx="4741332" cy="498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Z</a:t>
            </a:r>
            <a:r>
              <a:rPr lang="en-US" dirty="0" err="1" smtClean="0"/>
              <a:t>Z→llν</a:t>
            </a:r>
            <a:r>
              <a:rPr lang="en-US" dirty="0" err="1"/>
              <a:t>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4919133" cy="4132263"/>
          </a:xfrm>
        </p:spPr>
        <p:txBody>
          <a:bodyPr>
            <a:noAutofit/>
          </a:bodyPr>
          <a:lstStyle/>
          <a:p>
            <a:r>
              <a:rPr lang="en-US" sz="1800" dirty="0" smtClean="0"/>
              <a:t>Selection:</a:t>
            </a:r>
          </a:p>
          <a:p>
            <a:pPr lvl="1"/>
            <a:r>
              <a:rPr lang="en-US" sz="1600" dirty="0" smtClean="0"/>
              <a:t>2 </a:t>
            </a:r>
            <a:r>
              <a:rPr lang="en-US" sz="1600" dirty="0"/>
              <a:t>isolated </a:t>
            </a:r>
            <a:r>
              <a:rPr lang="en-US" sz="1600" dirty="0" smtClean="0"/>
              <a:t>leptons, </a:t>
            </a:r>
            <a:r>
              <a:rPr lang="en-US" sz="1600" dirty="0" err="1" smtClean="0"/>
              <a:t>pT</a:t>
            </a:r>
            <a:r>
              <a:rPr lang="en-US" sz="1600" dirty="0" smtClean="0"/>
              <a:t> </a:t>
            </a:r>
            <a:r>
              <a:rPr lang="en-US" sz="1600" dirty="0"/>
              <a:t>&gt; 20 </a:t>
            </a:r>
            <a:r>
              <a:rPr lang="en-US" sz="1600" dirty="0" err="1" smtClean="0"/>
              <a:t>GeV</a:t>
            </a:r>
            <a:endParaRPr lang="en-US" sz="1600" dirty="0"/>
          </a:p>
          <a:p>
            <a:pPr lvl="1"/>
            <a:r>
              <a:rPr lang="en-US" sz="1600" b="1" dirty="0" smtClean="0">
                <a:solidFill>
                  <a:srgbClr val="FF0000"/>
                </a:solidFill>
              </a:rPr>
              <a:t>Axial-</a:t>
            </a:r>
            <a:r>
              <a:rPr lang="en-US" sz="1600" b="1" dirty="0" err="1" smtClean="0">
                <a:solidFill>
                  <a:srgbClr val="FF0000"/>
                </a:solidFill>
              </a:rPr>
              <a:t>E</a:t>
            </a:r>
            <a:r>
              <a:rPr lang="en-US" sz="1600" b="1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600" b="1" baseline="30000" dirty="0" err="1" smtClean="0">
                <a:solidFill>
                  <a:srgbClr val="FF0000"/>
                </a:solidFill>
              </a:rPr>
              <a:t>miss</a:t>
            </a:r>
            <a:r>
              <a:rPr lang="en-US" sz="1600" dirty="0" smtClean="0">
                <a:solidFill>
                  <a:srgbClr val="FF0000"/>
                </a:solidFill>
              </a:rPr>
              <a:t>&gt;80GeV(</a:t>
            </a:r>
            <a:r>
              <a:rPr lang="en-US" sz="1600" dirty="0" err="1" smtClean="0">
                <a:solidFill>
                  <a:srgbClr val="FF0000"/>
                </a:solidFill>
              </a:rPr>
              <a:t>E</a:t>
            </a:r>
            <a:r>
              <a:rPr lang="en-US" altLang="zh-CN" sz="16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600" baseline="30000" dirty="0" err="1" smtClean="0">
                <a:solidFill>
                  <a:srgbClr val="FF0000"/>
                </a:solidFill>
              </a:rPr>
              <a:t>miss</a:t>
            </a:r>
            <a:r>
              <a:rPr lang="en-US" sz="1600" dirty="0" smtClean="0">
                <a:solidFill>
                  <a:srgbClr val="FF0000"/>
                </a:solidFill>
              </a:rPr>
              <a:t> projection along Z </a:t>
            </a:r>
            <a:r>
              <a:rPr lang="en-US" sz="1600" dirty="0" err="1" smtClean="0">
                <a:solidFill>
                  <a:srgbClr val="FF0000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  <a:endParaRPr lang="en-US" sz="1600" dirty="0">
              <a:solidFill>
                <a:srgbClr val="FF0000"/>
              </a:solidFill>
            </a:endParaRPr>
          </a:p>
          <a:p>
            <a:pPr lvl="1"/>
            <a:r>
              <a:rPr lang="en-US" sz="1600" dirty="0" smtClean="0"/>
              <a:t>Jet </a:t>
            </a:r>
            <a:r>
              <a:rPr lang="en-US" sz="1600" dirty="0"/>
              <a:t>veto : remove events with jets with </a:t>
            </a:r>
            <a:r>
              <a:rPr lang="en-US" sz="1600" dirty="0" err="1" smtClean="0"/>
              <a:t>pT</a:t>
            </a:r>
            <a:r>
              <a:rPr lang="en-US" sz="1600" dirty="0" smtClean="0"/>
              <a:t>&gt;25 </a:t>
            </a:r>
            <a:r>
              <a:rPr lang="en-US" sz="1600" dirty="0" err="1" smtClean="0"/>
              <a:t>GeV</a:t>
            </a:r>
            <a:endParaRPr lang="en-US" sz="1600" dirty="0"/>
          </a:p>
          <a:p>
            <a:pPr lvl="1"/>
            <a:r>
              <a:rPr lang="en-US" sz="1600" b="1" dirty="0" smtClean="0"/>
              <a:t>|</a:t>
            </a:r>
            <a:r>
              <a:rPr lang="en-US" sz="1600" b="1" dirty="0" err="1" smtClean="0"/>
              <a:t>E</a:t>
            </a:r>
            <a:r>
              <a:rPr lang="en-US" sz="1600" b="1" baseline="-25000" dirty="0" err="1" smtClean="0"/>
              <a:t>t</a:t>
            </a:r>
            <a:r>
              <a:rPr lang="en-US" sz="1600" b="1" baseline="30000" dirty="0" err="1" smtClean="0"/>
              <a:t>miss</a:t>
            </a:r>
            <a:r>
              <a:rPr lang="en-US" sz="1600" b="1" dirty="0" smtClean="0"/>
              <a:t> - </a:t>
            </a:r>
            <a:r>
              <a:rPr lang="en-US" sz="1600" b="1" dirty="0" err="1" smtClean="0"/>
              <a:t>p</a:t>
            </a:r>
            <a:r>
              <a:rPr lang="en-US" sz="1600" b="1" baseline="30000" dirty="0" err="1" smtClean="0"/>
              <a:t>Z</a:t>
            </a:r>
            <a:r>
              <a:rPr lang="en-US" sz="1600" b="1" baseline="-25000" dirty="0" err="1" smtClean="0"/>
              <a:t>T</a:t>
            </a:r>
            <a:r>
              <a:rPr lang="en-US" sz="1600" b="1" dirty="0" smtClean="0"/>
              <a:t>|/</a:t>
            </a:r>
            <a:r>
              <a:rPr lang="en-US" sz="1600" dirty="0" err="1" smtClean="0"/>
              <a:t>p</a:t>
            </a:r>
            <a:r>
              <a:rPr lang="en-US" sz="1600" baseline="30000" dirty="0" err="1" smtClean="0"/>
              <a:t>Z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&lt; 0.6</a:t>
            </a:r>
          </a:p>
          <a:p>
            <a:r>
              <a:rPr lang="en-US" sz="1800" dirty="0" smtClean="0"/>
              <a:t>Total cross section:</a:t>
            </a:r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SM prediction:</a:t>
            </a:r>
          </a:p>
          <a:p>
            <a:r>
              <a:rPr lang="en-US" sz="1800" dirty="0" err="1" smtClean="0"/>
              <a:t>Fiducial</a:t>
            </a:r>
            <a:r>
              <a:rPr lang="en-US" sz="1800" dirty="0" smtClean="0"/>
              <a:t> cross section: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7428" y="1615141"/>
            <a:ext cx="3170128" cy="2394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7428" y="4009797"/>
            <a:ext cx="3166895" cy="23861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/>
          <a:stretch/>
        </p:blipFill>
        <p:spPr>
          <a:xfrm>
            <a:off x="2472644" y="5332635"/>
            <a:ext cx="2394278" cy="3256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9494" t="53878" r="7470"/>
          <a:stretch/>
        </p:blipFill>
        <p:spPr>
          <a:xfrm>
            <a:off x="1077318" y="4656094"/>
            <a:ext cx="4299015" cy="50598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866922" y="3656174"/>
            <a:ext cx="2660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6"/>
              </a:rPr>
              <a:t>ATLAS</a:t>
            </a:r>
            <a:r>
              <a:rPr lang="en-US" dirty="0">
                <a:hlinkClick r:id="rId6"/>
              </a:rPr>
              <a:t>-CONF-2012-</a:t>
            </a:r>
            <a:r>
              <a:rPr lang="en-US" dirty="0" smtClean="0">
                <a:hlinkClick r:id="rId6"/>
              </a:rPr>
              <a:t>027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214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733553"/>
            <a:ext cx="7662864" cy="232833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Highly appreciating LHC’s smooth and fruitful data taking in 2011</a:t>
            </a:r>
          </a:p>
          <a:p>
            <a:r>
              <a:rPr lang="en-US" dirty="0" smtClean="0"/>
              <a:t>Remarkable cross sections measurement mostly updated with full 2011 dataset(4.7fb</a:t>
            </a:r>
            <a:r>
              <a:rPr lang="en-US" baseline="30000" dirty="0" smtClean="0"/>
              <a:t>-1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aTGC</a:t>
            </a:r>
            <a:r>
              <a:rPr lang="en-US" dirty="0" smtClean="0"/>
              <a:t> all successfully derived with int. </a:t>
            </a:r>
            <a:r>
              <a:rPr lang="en-US" dirty="0" err="1" smtClean="0"/>
              <a:t>Lumi</a:t>
            </a:r>
            <a:r>
              <a:rPr lang="en-US" dirty="0" smtClean="0"/>
              <a:t> up to 1fb</a:t>
            </a:r>
            <a:r>
              <a:rPr lang="en-US" baseline="30000" dirty="0" smtClean="0"/>
              <a:t>-1</a:t>
            </a:r>
            <a:r>
              <a:rPr lang="en-US" dirty="0" smtClean="0"/>
              <a:t>. </a:t>
            </a:r>
            <a:r>
              <a:rPr lang="en-US" dirty="0" smtClean="0">
                <a:solidFill>
                  <a:srgbClr val="FF0000"/>
                </a:solidFill>
              </a:rPr>
              <a:t>Competitive with LEP and </a:t>
            </a:r>
            <a:r>
              <a:rPr lang="en-US" dirty="0" err="1" smtClean="0">
                <a:solidFill>
                  <a:srgbClr val="FF0000"/>
                </a:solidFill>
              </a:rPr>
              <a:t>Tevatron</a:t>
            </a:r>
            <a:r>
              <a:rPr lang="en-US" dirty="0" smtClean="0">
                <a:solidFill>
                  <a:srgbClr val="FF0000"/>
                </a:solidFill>
              </a:rPr>
              <a:t>. Working on the combination between </a:t>
            </a:r>
            <a:r>
              <a:rPr lang="en-US" dirty="0" err="1" smtClean="0">
                <a:solidFill>
                  <a:srgbClr val="FF0000"/>
                </a:solidFill>
              </a:rPr>
              <a:t>diboson</a:t>
            </a:r>
            <a:r>
              <a:rPr lang="en-US" dirty="0" smtClean="0">
                <a:solidFill>
                  <a:srgbClr val="FF0000"/>
                </a:solidFill>
              </a:rPr>
              <a:t> channels.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Still working on publishing full 2011 analysis with more precise SM test while launching 8TeV taskforce meanwhile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8317" y="4061886"/>
            <a:ext cx="3114322" cy="2294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0692" y="4061886"/>
            <a:ext cx="3318008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038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43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514"/>
            <a:ext cx="8229600" cy="683859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ATLAS Detector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330" b="330"/>
          <a:stretch>
            <a:fillRect/>
          </a:stretch>
        </p:blipFill>
        <p:spPr>
          <a:xfrm>
            <a:off x="979312" y="915263"/>
            <a:ext cx="7233355" cy="39780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A9F0E-0EE5-7A47-933A-D39B71D8E03A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17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8893" y="5009444"/>
            <a:ext cx="2323774" cy="17120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366" y="5009444"/>
            <a:ext cx="2168868" cy="1712031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4064000" y="5376333"/>
            <a:ext cx="1552222" cy="5926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2011 voice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244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 section summary and observed events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69" r="-314"/>
          <a:stretch/>
        </p:blipFill>
        <p:spPr>
          <a:xfrm>
            <a:off x="84666" y="2191539"/>
            <a:ext cx="8974667" cy="266058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369" y="4894461"/>
            <a:ext cx="5785555" cy="156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5907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30" b="-83"/>
          <a:stretch/>
        </p:blipFill>
        <p:spPr>
          <a:xfrm>
            <a:off x="0" y="14112"/>
            <a:ext cx="9144000" cy="629764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35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767" y="3575873"/>
            <a:ext cx="2511739" cy="30998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2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-173" b="-145"/>
          <a:stretch/>
        </p:blipFill>
        <p:spPr>
          <a:xfrm>
            <a:off x="799488" y="3971572"/>
            <a:ext cx="1315930" cy="2384778"/>
          </a:xfr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358423" y="1453447"/>
            <a:ext cx="7662864" cy="4315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</a:rPr>
              <a:t>Motivation: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Important test of SM EW </a:t>
            </a:r>
            <a:r>
              <a:rPr lang="en-US" sz="1800" dirty="0" smtClean="0">
                <a:solidFill>
                  <a:srgbClr val="FF0000"/>
                </a:solidFill>
              </a:rPr>
              <a:t>sector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Sensitive </a:t>
            </a:r>
            <a:r>
              <a:rPr lang="en-US" sz="1800" dirty="0" smtClean="0">
                <a:solidFill>
                  <a:srgbClr val="FF0000"/>
                </a:solidFill>
              </a:rPr>
              <a:t>to new </a:t>
            </a:r>
            <a:r>
              <a:rPr lang="en-US" sz="1800" dirty="0" smtClean="0">
                <a:solidFill>
                  <a:srgbClr val="FF0000"/>
                </a:solidFill>
              </a:rPr>
              <a:t>phenomena.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Irreducible </a:t>
            </a:r>
            <a:r>
              <a:rPr lang="en-US" sz="1800" dirty="0" smtClean="0">
                <a:solidFill>
                  <a:srgbClr val="FF0000"/>
                </a:solidFill>
              </a:rPr>
              <a:t>background of </a:t>
            </a:r>
            <a:r>
              <a:rPr lang="en-US" sz="1800" dirty="0" smtClean="0">
                <a:solidFill>
                  <a:srgbClr val="FF0000"/>
                </a:solidFill>
              </a:rPr>
              <a:t>Higgs(</a:t>
            </a:r>
            <a:r>
              <a:rPr lang="en-US" sz="1800" dirty="0">
                <a:solidFill>
                  <a:srgbClr val="FF0000"/>
                </a:solidFill>
              </a:rPr>
              <a:t>WW/ZZ</a:t>
            </a:r>
            <a:r>
              <a:rPr lang="en-US" sz="1800" dirty="0" smtClean="0">
                <a:solidFill>
                  <a:srgbClr val="FF0000"/>
                </a:solidFill>
              </a:rPr>
              <a:t>) </a:t>
            </a:r>
            <a:r>
              <a:rPr lang="en-US" sz="1800" dirty="0" smtClean="0">
                <a:solidFill>
                  <a:srgbClr val="FF0000"/>
                </a:solidFill>
              </a:rPr>
              <a:t>and relevant exotic searches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More precise measurement with full 2011 dataset(4.7fb</a:t>
            </a:r>
            <a:r>
              <a:rPr lang="en-US" sz="2000" baseline="30000" dirty="0" smtClean="0">
                <a:solidFill>
                  <a:schemeClr val="tx1"/>
                </a:solidFill>
              </a:rPr>
              <a:t>-1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3836109"/>
            <a:ext cx="3491089" cy="2572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08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85" b="-116"/>
          <a:stretch/>
        </p:blipFill>
        <p:spPr>
          <a:xfrm>
            <a:off x="0" y="0"/>
            <a:ext cx="9144000" cy="623028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843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70" b="-327"/>
          <a:stretch/>
        </p:blipFill>
        <p:spPr>
          <a:xfrm>
            <a:off x="0" y="0"/>
            <a:ext cx="9144000" cy="629764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47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896" y="3245554"/>
            <a:ext cx="3581771" cy="1813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2032000"/>
            <a:ext cx="5171725" cy="4324350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cross section</a:t>
            </a:r>
          </a:p>
          <a:p>
            <a:pPr lvl="1"/>
            <a:r>
              <a:rPr lang="en-US" sz="1900" b="1" dirty="0" smtClean="0"/>
              <a:t>N</a:t>
            </a:r>
            <a:r>
              <a:rPr lang="en-US" sz="1900" b="1" baseline="-25000" dirty="0" smtClean="0"/>
              <a:t>obs</a:t>
            </a:r>
            <a:r>
              <a:rPr lang="en-US" sz="1900" b="1" dirty="0" smtClean="0"/>
              <a:t>: </a:t>
            </a:r>
            <a:r>
              <a:rPr lang="en-US" sz="1900" dirty="0" smtClean="0"/>
              <a:t>observed </a:t>
            </a:r>
            <a:r>
              <a:rPr lang="en-US" sz="1900" dirty="0"/>
              <a:t>events passing selection</a:t>
            </a:r>
          </a:p>
          <a:p>
            <a:pPr lvl="1"/>
            <a:r>
              <a:rPr lang="en-US" sz="1900" b="1" dirty="0" err="1" smtClean="0"/>
              <a:t>N</a:t>
            </a:r>
            <a:r>
              <a:rPr lang="en-US" sz="1900" b="1" baseline="-25000" dirty="0" err="1" smtClean="0"/>
              <a:t>b</a:t>
            </a:r>
            <a:r>
              <a:rPr lang="en-US" sz="1900" dirty="0" smtClean="0"/>
              <a:t>: estimated background passing selection</a:t>
            </a:r>
            <a:endParaRPr lang="en-US" sz="1900" dirty="0"/>
          </a:p>
          <a:p>
            <a:pPr lvl="1"/>
            <a:r>
              <a:rPr lang="en-US" sz="1900" b="1" dirty="0"/>
              <a:t>L</a:t>
            </a:r>
            <a:r>
              <a:rPr lang="en-US" sz="1900" b="1" dirty="0" smtClean="0"/>
              <a:t>: </a:t>
            </a:r>
            <a:r>
              <a:rPr lang="en-US" sz="1900" dirty="0" smtClean="0"/>
              <a:t>int. </a:t>
            </a:r>
            <a:r>
              <a:rPr lang="en-US" sz="1900" dirty="0"/>
              <a:t>luminosity</a:t>
            </a:r>
          </a:p>
          <a:p>
            <a:pPr lvl="1"/>
            <a:r>
              <a:rPr lang="en-US" sz="1900" b="1" dirty="0"/>
              <a:t>B</a:t>
            </a:r>
            <a:r>
              <a:rPr lang="en-US" sz="1900" b="1" dirty="0" smtClean="0"/>
              <a:t>r</a:t>
            </a:r>
            <a:r>
              <a:rPr lang="en-US" sz="1900" b="1" dirty="0" smtClean="0"/>
              <a:t>: </a:t>
            </a:r>
            <a:r>
              <a:rPr lang="en-US" sz="1900" dirty="0" smtClean="0"/>
              <a:t>the </a:t>
            </a:r>
            <a:r>
              <a:rPr lang="en-US" sz="1900" dirty="0"/>
              <a:t>branching ratio of </a:t>
            </a:r>
            <a:r>
              <a:rPr lang="en-US" sz="1900" dirty="0" err="1" smtClean="0"/>
              <a:t>V→l+l</a:t>
            </a:r>
            <a:r>
              <a:rPr lang="en-US" sz="1900" dirty="0" smtClean="0"/>
              <a:t>/</a:t>
            </a:r>
            <a:r>
              <a:rPr lang="en-US" sz="1900" dirty="0" err="1"/>
              <a:t>ν</a:t>
            </a:r>
            <a:endParaRPr lang="en-US" sz="1900" dirty="0"/>
          </a:p>
          <a:p>
            <a:pPr lvl="1"/>
            <a:r>
              <a:rPr lang="en-US" sz="1900" b="1" dirty="0" smtClean="0"/>
              <a:t>A: </a:t>
            </a:r>
            <a:r>
              <a:rPr lang="en-US" sz="1900" dirty="0" smtClean="0"/>
              <a:t>the </a:t>
            </a:r>
            <a:r>
              <a:rPr lang="en-US" sz="1900" dirty="0" err="1"/>
              <a:t>fiducial</a:t>
            </a:r>
            <a:r>
              <a:rPr lang="en-US" sz="1900" dirty="0"/>
              <a:t> acceptance</a:t>
            </a:r>
          </a:p>
          <a:p>
            <a:pPr lvl="1"/>
            <a:r>
              <a:rPr lang="en-US" sz="1900" b="1" dirty="0" smtClean="0"/>
              <a:t>C: </a:t>
            </a:r>
            <a:r>
              <a:rPr lang="en-US" sz="1900" dirty="0" smtClean="0"/>
              <a:t>the eff. </a:t>
            </a:r>
            <a:r>
              <a:rPr lang="en-US" sz="1900" dirty="0"/>
              <a:t>c</a:t>
            </a:r>
            <a:r>
              <a:rPr lang="en-US" sz="1900" dirty="0" smtClean="0"/>
              <a:t>orrection</a:t>
            </a:r>
            <a:endParaRPr lang="en-US" sz="1900" dirty="0" smtClean="0"/>
          </a:p>
          <a:p>
            <a:r>
              <a:rPr lang="en-US" dirty="0" err="1" smtClean="0"/>
              <a:t>aTGC</a:t>
            </a:r>
            <a:r>
              <a:rPr lang="en-US" dirty="0" smtClean="0"/>
              <a:t> limit setting</a:t>
            </a:r>
          </a:p>
          <a:p>
            <a:pPr lvl="1"/>
            <a:r>
              <a:rPr lang="en-US" dirty="0"/>
              <a:t>Effect of new physics </a:t>
            </a:r>
            <a:r>
              <a:rPr lang="en-US" dirty="0" err="1"/>
              <a:t>parametersized</a:t>
            </a:r>
            <a:r>
              <a:rPr lang="en-US" dirty="0"/>
              <a:t> with effective field theory (</a:t>
            </a:r>
            <a:r>
              <a:rPr lang="en-US" dirty="0" err="1"/>
              <a:t>aTGCs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Cut</a:t>
            </a:r>
            <a:r>
              <a:rPr lang="en-US" dirty="0" smtClean="0"/>
              <a:t>-off form factor to preserve </a:t>
            </a:r>
            <a:r>
              <a:rPr lang="en-US" dirty="0" err="1" smtClean="0"/>
              <a:t>unitarity</a:t>
            </a:r>
            <a:r>
              <a:rPr lang="en-US" dirty="0" smtClean="0"/>
              <a:t> at high energy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odify </a:t>
            </a:r>
            <a:r>
              <a:rPr lang="en-US" dirty="0"/>
              <a:t>total production rate </a:t>
            </a:r>
            <a:r>
              <a:rPr lang="en-US" dirty="0" smtClean="0"/>
              <a:t>and </a:t>
            </a:r>
            <a:r>
              <a:rPr lang="en-US" dirty="0"/>
              <a:t>event </a:t>
            </a:r>
            <a:r>
              <a:rPr lang="en-US" dirty="0" smtClean="0"/>
              <a:t>kinematics</a:t>
            </a:r>
          </a:p>
          <a:p>
            <a:pPr lvl="1"/>
            <a:r>
              <a:rPr lang="en-US" dirty="0" smtClean="0"/>
              <a:t>Likelihood(1D </a:t>
            </a:r>
            <a:r>
              <a:rPr lang="en-US" dirty="0"/>
              <a:t>or </a:t>
            </a:r>
            <a:r>
              <a:rPr lang="en-US" dirty="0" smtClean="0"/>
              <a:t>2D) </a:t>
            </a:r>
            <a:r>
              <a:rPr lang="en-US" dirty="0"/>
              <a:t>to determine the </a:t>
            </a:r>
            <a:r>
              <a:rPr lang="en-US" dirty="0" err="1"/>
              <a:t>aTGCs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893100"/>
              </p:ext>
            </p:extLst>
          </p:nvPr>
        </p:nvGraphicFramePr>
        <p:xfrm>
          <a:off x="6108700" y="2032000"/>
          <a:ext cx="238125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4" imgW="1231900" imgH="393700" progId="Equation.3">
                  <p:embed/>
                </p:oleObj>
              </mc:Choice>
              <mc:Fallback>
                <p:oleObj name="Equation" r:id="rId4" imgW="1231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08700" y="2032000"/>
                        <a:ext cx="2381250" cy="76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3" y="6122998"/>
            <a:ext cx="2751665" cy="618938"/>
          </a:xfrm>
          <a:prstGeom prst="rect">
            <a:avLst/>
          </a:prstGeom>
        </p:spPr>
      </p:pic>
      <p:sp>
        <p:nvSpPr>
          <p:cNvPr id="11" name="Right Bracket 10"/>
          <p:cNvSpPr/>
          <p:nvPr/>
        </p:nvSpPr>
        <p:spPr>
          <a:xfrm>
            <a:off x="6166556" y="4063997"/>
            <a:ext cx="112889" cy="832556"/>
          </a:xfrm>
          <a:prstGeom prst="righ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4" idx="0"/>
            <a:endCxn id="11" idx="2"/>
          </p:cNvCxnSpPr>
          <p:nvPr/>
        </p:nvCxnSpPr>
        <p:spPr>
          <a:xfrm flipH="1" flipV="1">
            <a:off x="6279445" y="4480275"/>
            <a:ext cx="1277056" cy="5785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6279445" y="5058826"/>
            <a:ext cx="2554112" cy="4092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Forbidden in SM</a:t>
            </a:r>
            <a:endParaRPr lang="en-US" dirty="0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234431"/>
              </p:ext>
            </p:extLst>
          </p:nvPr>
        </p:nvGraphicFramePr>
        <p:xfrm>
          <a:off x="5690654" y="5625039"/>
          <a:ext cx="3354569" cy="35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Equation" r:id="rId7" imgW="2260600" imgH="241300" progId="Equation.3">
                  <p:embed/>
                </p:oleObj>
              </mc:Choice>
              <mc:Fallback>
                <p:oleObj name="Equation" r:id="rId7" imgW="22606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690654" y="5625039"/>
                        <a:ext cx="3354569" cy="35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088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WW</a:t>
            </a:r>
            <a:r>
              <a:rPr lang="en-US" dirty="0" err="1"/>
              <a:t>→</a:t>
            </a:r>
            <a:r>
              <a:rPr lang="en-US" dirty="0" err="1" smtClean="0"/>
              <a:t>lνl</a:t>
            </a:r>
            <a:r>
              <a:rPr lang="en-US" dirty="0" err="1"/>
              <a:t>ν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474" y="1778000"/>
            <a:ext cx="6414559" cy="3682999"/>
          </a:xfrm>
        </p:spPr>
        <p:txBody>
          <a:bodyPr>
            <a:normAutofit fontScale="92500"/>
          </a:bodyPr>
          <a:lstStyle/>
          <a:p>
            <a:r>
              <a:rPr lang="en-US" sz="1800" dirty="0" smtClean="0"/>
              <a:t>Selections:</a:t>
            </a:r>
          </a:p>
          <a:p>
            <a:pPr lvl="1"/>
            <a:r>
              <a:rPr lang="en-US" sz="1600" dirty="0" smtClean="0"/>
              <a:t>Exact 2 isolated leptons, </a:t>
            </a:r>
            <a:r>
              <a:rPr lang="en-US" sz="1600" dirty="0" err="1" smtClean="0"/>
              <a:t>pT</a:t>
            </a:r>
            <a:r>
              <a:rPr lang="en-US" sz="1600" dirty="0" smtClean="0"/>
              <a:t>&gt;25(leading),20(trailing)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lvl="1"/>
            <a:r>
              <a:rPr lang="en-US" sz="1600" dirty="0" smtClean="0"/>
              <a:t>Z/</a:t>
            </a:r>
            <a:r>
              <a:rPr lang="en-US" sz="1600" dirty="0" err="1" smtClean="0"/>
              <a:t>γ</a:t>
            </a:r>
            <a:r>
              <a:rPr lang="en-US" sz="1600" dirty="0" smtClean="0"/>
              <a:t>* rejection: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ll</a:t>
            </a:r>
            <a:r>
              <a:rPr lang="en-US" sz="1600" dirty="0" smtClean="0"/>
              <a:t>&gt;15GeV,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ll</a:t>
            </a:r>
            <a:r>
              <a:rPr lang="en-US" sz="1600" baseline="-25000" dirty="0" smtClean="0"/>
              <a:t>’</a:t>
            </a:r>
            <a:r>
              <a:rPr lang="en-US" sz="1600" dirty="0" smtClean="0"/>
              <a:t>&gt;10GeV, |</a:t>
            </a:r>
            <a:r>
              <a:rPr lang="en-US" sz="1600" dirty="0" err="1" smtClean="0"/>
              <a:t>Mll-Mz</a:t>
            </a:r>
            <a:r>
              <a:rPr lang="en-US" sz="1600" dirty="0" smtClean="0"/>
              <a:t>|&gt;10GeV</a:t>
            </a:r>
          </a:p>
          <a:p>
            <a:pPr lvl="1"/>
            <a:r>
              <a:rPr lang="en-US" sz="1600" dirty="0" err="1" smtClean="0"/>
              <a:t>E</a:t>
            </a:r>
            <a:r>
              <a:rPr lang="en-US" sz="1600" baseline="-25000" dirty="0" err="1" smtClean="0"/>
              <a:t>T,rel</a:t>
            </a:r>
            <a:r>
              <a:rPr lang="en-US" sz="1600" baseline="30000" dirty="0" err="1" smtClean="0"/>
              <a:t>miss</a:t>
            </a:r>
            <a:r>
              <a:rPr lang="en-US" sz="1600" dirty="0" smtClean="0"/>
              <a:t>&gt;55/50/25GeV(/</a:t>
            </a:r>
            <a:r>
              <a:rPr lang="en-US" sz="1600" dirty="0" err="1" smtClean="0"/>
              <a:t>ee</a:t>
            </a:r>
            <a:r>
              <a:rPr lang="en-US" sz="1600" dirty="0" smtClean="0"/>
              <a:t>/e)</a:t>
            </a:r>
          </a:p>
          <a:p>
            <a:pPr lvl="1"/>
            <a:r>
              <a:rPr lang="en-US" sz="1600" dirty="0" err="1" smtClean="0"/>
              <a:t>pT</a:t>
            </a:r>
            <a:r>
              <a:rPr lang="en-US" sz="1600" dirty="0" smtClean="0"/>
              <a:t>&gt;25/20GeV jet/b-jet Veto</a:t>
            </a:r>
          </a:p>
          <a:p>
            <a:r>
              <a:rPr lang="en-US" sz="1800" dirty="0" smtClean="0"/>
              <a:t>Major background: Z/</a:t>
            </a:r>
            <a:r>
              <a:rPr lang="en-US" sz="1800" dirty="0" err="1"/>
              <a:t>γ</a:t>
            </a:r>
            <a:r>
              <a:rPr lang="en-US" sz="1800" dirty="0" smtClean="0"/>
              <a:t>*, Top</a:t>
            </a:r>
          </a:p>
          <a:p>
            <a:r>
              <a:rPr lang="en-US" sz="1800" dirty="0" smtClean="0"/>
              <a:t>Measured cross section: 53.4±2.1</a:t>
            </a:r>
            <a:r>
              <a:rPr lang="en-US" sz="1800" dirty="0"/>
              <a:t>(stat</a:t>
            </a:r>
            <a:r>
              <a:rPr lang="en-US" sz="1800" dirty="0" smtClean="0"/>
              <a:t>)±4.5</a:t>
            </a:r>
            <a:r>
              <a:rPr lang="en-US" sz="1800" dirty="0"/>
              <a:t>(sys</a:t>
            </a:r>
            <a:r>
              <a:rPr lang="en-US" sz="1800" dirty="0" smtClean="0"/>
              <a:t>)±2.1</a:t>
            </a:r>
            <a:r>
              <a:rPr lang="en-US" sz="1800" dirty="0"/>
              <a:t>(</a:t>
            </a:r>
            <a:r>
              <a:rPr lang="en-US" sz="1800" dirty="0" err="1"/>
              <a:t>lumi</a:t>
            </a:r>
            <a:r>
              <a:rPr lang="en-US" sz="1800" dirty="0"/>
              <a:t>) </a:t>
            </a:r>
            <a:r>
              <a:rPr lang="en-US" sz="1800" dirty="0" err="1"/>
              <a:t>pb</a:t>
            </a:r>
            <a:endParaRPr lang="en-US" sz="1800" dirty="0"/>
          </a:p>
          <a:p>
            <a:r>
              <a:rPr lang="en-US" sz="1800" dirty="0" smtClean="0"/>
              <a:t>SM NLO prediction: 45.1</a:t>
            </a:r>
            <a:r>
              <a:rPr lang="en-US" sz="1800" dirty="0"/>
              <a:t>±</a:t>
            </a:r>
            <a:r>
              <a:rPr lang="en-US" sz="1800" dirty="0" smtClean="0"/>
              <a:t>2.8 </a:t>
            </a:r>
            <a:r>
              <a:rPr lang="en-US" sz="1800" dirty="0" err="1" smtClean="0"/>
              <a:t>pb</a:t>
            </a:r>
            <a:endParaRPr lang="en-US" sz="1800" dirty="0" smtClean="0"/>
          </a:p>
          <a:p>
            <a:r>
              <a:rPr lang="en-US" sz="1800" dirty="0" err="1" smtClean="0"/>
              <a:t>Fiducial</a:t>
            </a:r>
            <a:r>
              <a:rPr lang="en-US" sz="1800" dirty="0" smtClean="0"/>
              <a:t> cross sections:</a:t>
            </a: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85" y="5460999"/>
            <a:ext cx="5382525" cy="928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604" y="4402667"/>
            <a:ext cx="3209017" cy="22200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8636" y="1848555"/>
            <a:ext cx="3133031" cy="2159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392333" y="4125668"/>
            <a:ext cx="2565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5"/>
              </a:rPr>
              <a:t>ATLAS-CONF-2012-025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98030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60363"/>
          <a:stretch/>
        </p:blipFill>
        <p:spPr>
          <a:xfrm>
            <a:off x="6726447" y="2654300"/>
            <a:ext cx="2375220" cy="10470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err="1"/>
              <a:t>WW→</a:t>
            </a:r>
            <a:r>
              <a:rPr lang="en-US" sz="4000" dirty="0" err="1" smtClean="0"/>
              <a:t>lνlν</a:t>
            </a:r>
            <a:r>
              <a:rPr lang="en-US" sz="4000" dirty="0" smtClean="0"/>
              <a:t> </a:t>
            </a:r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664" y="2032000"/>
            <a:ext cx="4098925" cy="4005263"/>
          </a:xfrm>
        </p:spPr>
        <p:txBody>
          <a:bodyPr>
            <a:normAutofit/>
          </a:bodyPr>
          <a:lstStyle/>
          <a:p>
            <a:r>
              <a:rPr lang="en-US" dirty="0" err="1" smtClean="0"/>
              <a:t>Challeging</a:t>
            </a:r>
            <a:r>
              <a:rPr lang="en-US" dirty="0" smtClean="0"/>
              <a:t> task: higher signal rate than other </a:t>
            </a:r>
            <a:r>
              <a:rPr lang="en-US" dirty="0" err="1" smtClean="0"/>
              <a:t>DiBoson</a:t>
            </a:r>
            <a:r>
              <a:rPr lang="en-US" dirty="0" smtClean="0"/>
              <a:t> processes but extremely high background contamination</a:t>
            </a:r>
          </a:p>
          <a:p>
            <a:r>
              <a:rPr lang="en-US" dirty="0" err="1" smtClean="0"/>
              <a:t>ee</a:t>
            </a:r>
            <a:r>
              <a:rPr lang="en-US" dirty="0" smtClean="0"/>
              <a:t>, µµ channels at di-lepton selection:</a:t>
            </a:r>
          </a:p>
          <a:p>
            <a:pPr lvl="1"/>
            <a:r>
              <a:rPr lang="en-US" dirty="0" smtClean="0"/>
              <a:t>Z event fraction &gt; 99% </a:t>
            </a:r>
          </a:p>
          <a:p>
            <a:pPr lvl="1"/>
            <a:r>
              <a:rPr lang="en-US" dirty="0" smtClean="0"/>
              <a:t>WW fraction:     ~0.07%; </a:t>
            </a:r>
          </a:p>
          <a:p>
            <a:pPr lvl="1"/>
            <a:r>
              <a:rPr lang="en-US" dirty="0" smtClean="0"/>
              <a:t>Top fraction:       ~0.3%;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Need rejection power: ~10</a:t>
            </a:r>
            <a:r>
              <a:rPr lang="en-US" baseline="30000" dirty="0" smtClean="0">
                <a:solidFill>
                  <a:srgbClr val="FF0000"/>
                </a:solidFill>
              </a:rPr>
              <a:t>4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39637"/>
          <a:stretch/>
        </p:blipFill>
        <p:spPr>
          <a:xfrm>
            <a:off x="4443589" y="2710744"/>
            <a:ext cx="2375220" cy="159455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628445" y="2087357"/>
            <a:ext cx="4515555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Relative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miss</a:t>
            </a:r>
            <a:r>
              <a:rPr lang="en-US" sz="1600" dirty="0" smtClean="0"/>
              <a:t> </a:t>
            </a:r>
            <a:r>
              <a:rPr lang="en-US" sz="1600" dirty="0"/>
              <a:t>in WW </a:t>
            </a:r>
            <a:r>
              <a:rPr lang="en-US" sz="1600" dirty="0" smtClean="0"/>
              <a:t>events against </a:t>
            </a:r>
            <a:r>
              <a:rPr lang="en-US" sz="1600" dirty="0" err="1" smtClean="0">
                <a:solidFill>
                  <a:srgbClr val="FF0000"/>
                </a:solidFill>
              </a:rPr>
              <a:t>Drell</a:t>
            </a:r>
            <a:r>
              <a:rPr lang="en-US" sz="1600" dirty="0" smtClean="0">
                <a:solidFill>
                  <a:srgbClr val="FF0000"/>
                </a:solidFill>
              </a:rPr>
              <a:t>-Yan</a:t>
            </a:r>
            <a:r>
              <a:rPr lang="en-US" sz="1600" dirty="0" smtClean="0"/>
              <a:t>(projection to nearest lepton/jet)</a:t>
            </a:r>
            <a:endParaRPr lang="en-US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333" y="4572000"/>
            <a:ext cx="2779890" cy="1964302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endCxn id="7" idx="1"/>
          </p:cNvCxnSpPr>
          <p:nvPr/>
        </p:nvCxnSpPr>
        <p:spPr>
          <a:xfrm flipV="1">
            <a:off x="3683000" y="3508022"/>
            <a:ext cx="760589" cy="10639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810000" y="5348111"/>
            <a:ext cx="785989" cy="1693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584699" y="4331866"/>
            <a:ext cx="21745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Reject multi-jet events to suppress </a:t>
            </a:r>
            <a:r>
              <a:rPr lang="en-US" sz="1400" dirty="0" smtClean="0">
                <a:solidFill>
                  <a:srgbClr val="FF0000"/>
                </a:solidFill>
              </a:rPr>
              <a:t>Top</a:t>
            </a:r>
            <a:r>
              <a:rPr lang="en-US" sz="1400" dirty="0" smtClean="0"/>
              <a:t> rates(b-jet Veto at lower </a:t>
            </a:r>
            <a:r>
              <a:rPr lang="en-US" sz="1400" dirty="0" err="1" smtClean="0"/>
              <a:t>pT</a:t>
            </a:r>
            <a:r>
              <a:rPr lang="en-US" sz="1400" dirty="0" smtClean="0"/>
              <a:t>)</a:t>
            </a:r>
          </a:p>
          <a:p>
            <a:endParaRPr lang="en-US" sz="1400" dirty="0" smtClean="0"/>
          </a:p>
          <a:p>
            <a:r>
              <a:rPr lang="en-US" sz="1400" dirty="0" smtClean="0">
                <a:solidFill>
                  <a:srgbClr val="FF0000"/>
                </a:solidFill>
              </a:rPr>
              <a:t>Challenged by JES/JER uncertainty</a:t>
            </a:r>
            <a:r>
              <a:rPr lang="en-US" sz="1400" dirty="0" smtClean="0"/>
              <a:t>. Using DD estimate from b-tagging control  </a:t>
            </a:r>
            <a:r>
              <a:rPr lang="en-US" sz="1400" dirty="0" smtClean="0"/>
              <a:t>sample </a:t>
            </a:r>
            <a:r>
              <a:rPr lang="en-US" sz="1400" dirty="0" smtClean="0"/>
              <a:t>tech. to cancel the </a:t>
            </a:r>
            <a:r>
              <a:rPr lang="en-US" sz="1400" dirty="0" smtClean="0"/>
              <a:t>systematic uncertainty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790984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Anomalous coupling </a:t>
            </a:r>
            <a:r>
              <a:rPr lang="en-US" dirty="0" smtClean="0"/>
              <a:t>in WW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67" b="-35"/>
          <a:stretch/>
        </p:blipFill>
        <p:spPr>
          <a:xfrm>
            <a:off x="1092200" y="3618795"/>
            <a:ext cx="3473831" cy="287866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778" y="3572716"/>
            <a:ext cx="3536244" cy="289652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47109" y="1668120"/>
            <a:ext cx="6219162" cy="21136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FF0000"/>
                </a:solidFill>
              </a:rPr>
              <a:t>Using leading </a:t>
            </a:r>
            <a:r>
              <a:rPr lang="en-US" sz="2000" dirty="0" err="1" smtClean="0">
                <a:solidFill>
                  <a:srgbClr val="FF0000"/>
                </a:solidFill>
              </a:rPr>
              <a:t>pT</a:t>
            </a:r>
            <a:r>
              <a:rPr lang="en-US" sz="2000" dirty="0" smtClean="0">
                <a:solidFill>
                  <a:srgbClr val="FF0000"/>
                </a:solidFill>
              </a:rPr>
              <a:t> spectrum which is sensitive to </a:t>
            </a:r>
            <a:r>
              <a:rPr lang="en-US" sz="2000" dirty="0" err="1" smtClean="0">
                <a:solidFill>
                  <a:srgbClr val="FF0000"/>
                </a:solidFill>
              </a:rPr>
              <a:t>aTGCs</a:t>
            </a:r>
            <a:r>
              <a:rPr lang="en-US" sz="2000" dirty="0" smtClean="0">
                <a:solidFill>
                  <a:srgbClr val="FF0000"/>
                </a:solidFill>
              </a:rPr>
              <a:t>. Max sensitivity at </a:t>
            </a:r>
            <a:r>
              <a:rPr lang="en-US" sz="2000" dirty="0" err="1" smtClean="0">
                <a:solidFill>
                  <a:srgbClr val="FF0000"/>
                </a:solidFill>
              </a:rPr>
              <a:t>pt</a:t>
            </a:r>
            <a:r>
              <a:rPr lang="en-US" sz="2000" dirty="0" smtClean="0">
                <a:solidFill>
                  <a:srgbClr val="FF0000"/>
                </a:solidFill>
              </a:rPr>
              <a:t>&gt;120GeV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Sensitive </a:t>
            </a:r>
            <a:r>
              <a:rPr lang="en-US" sz="2000" dirty="0"/>
              <a:t>to WWZ and </a:t>
            </a:r>
            <a:r>
              <a:rPr lang="en-US" sz="2000" dirty="0" err="1"/>
              <a:t>WWγ</a:t>
            </a:r>
            <a:r>
              <a:rPr lang="en-US" sz="2000" dirty="0"/>
              <a:t> </a:t>
            </a:r>
            <a:r>
              <a:rPr lang="en-US" sz="2000" dirty="0" err="1"/>
              <a:t>aTGC</a:t>
            </a:r>
            <a:r>
              <a:rPr lang="en-US" sz="2000" dirty="0"/>
              <a:t> </a:t>
            </a:r>
            <a:r>
              <a:rPr lang="en-US" sz="2000" dirty="0" smtClean="0"/>
              <a:t>vertex.</a:t>
            </a:r>
          </a:p>
          <a:p>
            <a:r>
              <a:rPr lang="en-US" sz="2000" dirty="0" smtClean="0"/>
              <a:t>Highest sensitivity </a:t>
            </a:r>
            <a:r>
              <a:rPr lang="en-US" sz="2000" dirty="0" smtClean="0"/>
              <a:t>for </a:t>
            </a:r>
            <a:r>
              <a:rPr lang="en-US" sz="2000" dirty="0" err="1" smtClean="0"/>
              <a:t>Δκ</a:t>
            </a:r>
            <a:r>
              <a:rPr lang="en-US" sz="2000" baseline="-25000" dirty="0" err="1" smtClean="0"/>
              <a:t>V</a:t>
            </a:r>
            <a:endParaRPr lang="en-US" sz="2000" baseline="-25000" dirty="0" smtClean="0"/>
          </a:p>
          <a:p>
            <a:r>
              <a:rPr lang="en-US" sz="2000" dirty="0" smtClean="0"/>
              <a:t>Bayesian </a:t>
            </a:r>
            <a:r>
              <a:rPr lang="en-US" sz="2000" dirty="0"/>
              <a:t>likelihood limits set using LEP </a:t>
            </a:r>
            <a:r>
              <a:rPr lang="en-US" sz="2000" dirty="0" err="1"/>
              <a:t>aTGC</a:t>
            </a:r>
            <a:r>
              <a:rPr lang="en-US" sz="2000" dirty="0"/>
              <a:t> scenario with 3 parameters</a:t>
            </a:r>
          </a:p>
          <a:p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6271" y="1765393"/>
            <a:ext cx="2010082" cy="1712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332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WZ→lνll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220" y="1820334"/>
            <a:ext cx="7662864" cy="443088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Selections:</a:t>
            </a:r>
          </a:p>
          <a:p>
            <a:pPr lvl="1"/>
            <a:r>
              <a:rPr lang="en-US" dirty="0" smtClean="0"/>
              <a:t>At least 3 prompt isolated leptons, </a:t>
            </a:r>
            <a:r>
              <a:rPr lang="en-US" dirty="0" err="1" smtClean="0"/>
              <a:t>pT</a:t>
            </a:r>
            <a:r>
              <a:rPr lang="en-US" dirty="0" smtClean="0"/>
              <a:t>&gt;15GeV</a:t>
            </a:r>
          </a:p>
          <a:p>
            <a:pPr lvl="1"/>
            <a:r>
              <a:rPr lang="en-US" dirty="0" smtClean="0"/>
              <a:t>Z: 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leptons, |</a:t>
            </a:r>
            <a:r>
              <a:rPr lang="en-US" dirty="0" err="1" smtClean="0"/>
              <a:t>M</a:t>
            </a:r>
            <a:r>
              <a:rPr lang="en-US" baseline="-25000" dirty="0" err="1" smtClean="0"/>
              <a:t>ll</a:t>
            </a:r>
            <a:r>
              <a:rPr lang="en-US" dirty="0" err="1" smtClean="0"/>
              <a:t>-Mz</a:t>
            </a:r>
            <a:r>
              <a:rPr lang="en-US" dirty="0" smtClean="0"/>
              <a:t>|&lt;10GeV</a:t>
            </a:r>
          </a:p>
          <a:p>
            <a:pPr lvl="1"/>
            <a:r>
              <a:rPr lang="en-US" dirty="0" smtClean="0"/>
              <a:t>W: 3</a:t>
            </a:r>
            <a:r>
              <a:rPr lang="en-US" baseline="30000" dirty="0" smtClean="0"/>
              <a:t>rd</a:t>
            </a:r>
            <a:r>
              <a:rPr lang="en-US" dirty="0" smtClean="0"/>
              <a:t> lepton, </a:t>
            </a:r>
            <a:r>
              <a:rPr lang="en-US" dirty="0" err="1" smtClean="0"/>
              <a:t>pT</a:t>
            </a:r>
            <a:r>
              <a:rPr lang="en-US" dirty="0" smtClean="0"/>
              <a:t>&gt;20GeV, </a:t>
            </a:r>
            <a:r>
              <a:rPr lang="en-US" dirty="0" err="1" smtClean="0"/>
              <a:t>mT</a:t>
            </a:r>
            <a:r>
              <a:rPr lang="en-US" dirty="0" smtClean="0"/>
              <a:t>&gt;20GeV,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dirty="0" smtClean="0"/>
              <a:t>&gt;25GeV</a:t>
            </a:r>
          </a:p>
          <a:p>
            <a:r>
              <a:rPr lang="en-US" dirty="0" smtClean="0"/>
              <a:t>Major backgrounds: </a:t>
            </a:r>
            <a:r>
              <a:rPr lang="en-US" dirty="0" err="1" smtClean="0"/>
              <a:t>Z+jets</a:t>
            </a:r>
            <a:r>
              <a:rPr lang="en-US" dirty="0" smtClean="0"/>
              <a:t>/</a:t>
            </a:r>
            <a:r>
              <a:rPr lang="en-US" dirty="0" err="1"/>
              <a:t>γ</a:t>
            </a:r>
            <a:r>
              <a:rPr lang="en-US" dirty="0" smtClean="0"/>
              <a:t>, ZZ, Top</a:t>
            </a:r>
          </a:p>
          <a:p>
            <a:pPr lvl="1"/>
            <a:r>
              <a:rPr lang="en-US" dirty="0" smtClean="0"/>
              <a:t>Less background contamination than WW</a:t>
            </a:r>
          </a:p>
          <a:p>
            <a:endParaRPr lang="en-US" dirty="0" smtClean="0"/>
          </a:p>
          <a:p>
            <a:r>
              <a:rPr lang="en-US" dirty="0" smtClean="0"/>
              <a:t>Measured cross section:</a:t>
            </a:r>
          </a:p>
          <a:p>
            <a:r>
              <a:rPr lang="en-US" dirty="0" smtClean="0"/>
              <a:t>Total: </a:t>
            </a:r>
          </a:p>
          <a:p>
            <a:r>
              <a:rPr lang="en-US" dirty="0" err="1" smtClean="0"/>
              <a:t>Fiducial</a:t>
            </a:r>
            <a:r>
              <a:rPr lang="en-US" dirty="0" smtClean="0"/>
              <a:t>: </a:t>
            </a:r>
          </a:p>
          <a:p>
            <a:r>
              <a:rPr lang="en-US" dirty="0" smtClean="0"/>
              <a:t>SM prediction: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411" y="4786863"/>
            <a:ext cx="3692168" cy="4597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9688" y="5306169"/>
            <a:ext cx="3459335" cy="4257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9868" y="5853934"/>
            <a:ext cx="1116189" cy="397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3706" y="1544586"/>
            <a:ext cx="3198206" cy="23040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3706" y="4080409"/>
            <a:ext cx="3198206" cy="24022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0556" y="3664004"/>
            <a:ext cx="2367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>
                <a:hlinkClick r:id="rId7"/>
              </a:rPr>
              <a:t>j.physletb.2012.02.053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461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32" y="4808593"/>
            <a:ext cx="5469814" cy="1245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WZ responsibility for </a:t>
            </a:r>
            <a:r>
              <a:rPr lang="en-US" dirty="0" err="1" smtClean="0"/>
              <a:t>aTGC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8</a:t>
            </a:fld>
            <a:endParaRPr lang="en-US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rcRect l="3146" r="3146"/>
          <a:stretch>
            <a:fillRect/>
          </a:stretch>
        </p:blipFill>
        <p:spPr>
          <a:xfrm>
            <a:off x="5918134" y="1934463"/>
            <a:ext cx="2650132" cy="128745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8110" y="3294451"/>
            <a:ext cx="3637915" cy="318879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118886" y="2046112"/>
            <a:ext cx="5229224" cy="317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90000"/>
              <a:buFont typeface="Wingdings" pitchFamily="2" charset="2"/>
              <a:buChar char="S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90000"/>
              <a:buFont typeface="Wingdings" pitchFamily="2" charset="2"/>
              <a:buChar char="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Char char="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 smtClean="0"/>
              <a:t>aTGC</a:t>
            </a:r>
            <a:r>
              <a:rPr lang="en-US" sz="1800" dirty="0"/>
              <a:t> </a:t>
            </a:r>
            <a:r>
              <a:rPr lang="en-US" sz="1800" dirty="0" smtClean="0"/>
              <a:t>limit using measured cross section with 1.02fb</a:t>
            </a:r>
            <a:r>
              <a:rPr lang="en-US" sz="1800" baseline="30000" dirty="0" smtClean="0"/>
              <a:t>-1</a:t>
            </a:r>
            <a:r>
              <a:rPr lang="en-US" sz="1800" dirty="0" smtClean="0"/>
              <a:t> DATA with </a:t>
            </a:r>
            <a:r>
              <a:rPr lang="en-US" sz="1800" dirty="0" err="1" smtClean="0"/>
              <a:t>WZ</a:t>
            </a:r>
            <a:r>
              <a:rPr lang="en-US" sz="1800" dirty="0" err="1"/>
              <a:t>→</a:t>
            </a:r>
            <a:r>
              <a:rPr lang="en-US" sz="1800" dirty="0" err="1" smtClean="0"/>
              <a:t>lνll</a:t>
            </a:r>
            <a:r>
              <a:rPr lang="en-US" sz="1800" dirty="0" smtClean="0"/>
              <a:t> events</a:t>
            </a:r>
          </a:p>
          <a:p>
            <a:r>
              <a:rPr lang="en-US" sz="1800" dirty="0" err="1" smtClean="0"/>
              <a:t>Frequentist</a:t>
            </a:r>
            <a:r>
              <a:rPr lang="en-US" sz="1800" dirty="0" smtClean="0"/>
              <a:t> </a:t>
            </a:r>
            <a:r>
              <a:rPr lang="en-US" sz="1800" dirty="0" smtClean="0"/>
              <a:t>approach </a:t>
            </a:r>
            <a:r>
              <a:rPr lang="en-US" sz="1800" dirty="0"/>
              <a:t>with the profile </a:t>
            </a:r>
            <a:r>
              <a:rPr lang="en-US" sz="1800" dirty="0" smtClean="0"/>
              <a:t>likelihood ratio </a:t>
            </a:r>
            <a:r>
              <a:rPr lang="en-US" sz="1800" dirty="0"/>
              <a:t>used as the test </a:t>
            </a:r>
            <a:r>
              <a:rPr lang="en-US" sz="1800" dirty="0" smtClean="0"/>
              <a:t>statistic</a:t>
            </a:r>
          </a:p>
          <a:p>
            <a:r>
              <a:rPr lang="en-US" sz="1800" dirty="0"/>
              <a:t>Highest sensitivity for </a:t>
            </a:r>
            <a:r>
              <a:rPr lang="en-US" sz="1800" dirty="0" smtClean="0"/>
              <a:t>Δg</a:t>
            </a:r>
            <a:r>
              <a:rPr lang="en-US" sz="1800" baseline="-25000" dirty="0" smtClean="0"/>
              <a:t>1</a:t>
            </a:r>
            <a:r>
              <a:rPr lang="en-US" sz="1800" baseline="30000" dirty="0" smtClean="0"/>
              <a:t>V</a:t>
            </a:r>
            <a:endParaRPr lang="en-US" sz="1800" baseline="30000" dirty="0" smtClean="0"/>
          </a:p>
          <a:p>
            <a:r>
              <a:rPr lang="en-US" sz="1800" dirty="0"/>
              <a:t>L</a:t>
            </a:r>
            <a:r>
              <a:rPr lang="en-US" sz="1800" dirty="0" smtClean="0"/>
              <a:t>imits </a:t>
            </a:r>
            <a:r>
              <a:rPr lang="en-US" sz="1800" dirty="0"/>
              <a:t>are set separately </a:t>
            </a:r>
            <a:r>
              <a:rPr lang="en-US" sz="1800" dirty="0" smtClean="0"/>
              <a:t>on each </a:t>
            </a:r>
            <a:r>
              <a:rPr lang="en-US" sz="1800" dirty="0"/>
              <a:t>parameter with the other couplings fixed to their SM values</a:t>
            </a:r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14582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W/</a:t>
            </a:r>
            <a:r>
              <a:rPr lang="en-US" dirty="0" err="1"/>
              <a:t>Z+γ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122" y="1891294"/>
            <a:ext cx="4947003" cy="2610556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</a:pPr>
            <a:r>
              <a:rPr lang="en-US" sz="1600" dirty="0" smtClean="0"/>
              <a:t>Selections:</a:t>
            </a:r>
          </a:p>
          <a:p>
            <a:pPr lvl="1">
              <a:spcBef>
                <a:spcPts val="200"/>
              </a:spcBef>
            </a:pPr>
            <a:r>
              <a:rPr lang="en-US" sz="1400" dirty="0" smtClean="0"/>
              <a:t>W: 1 </a:t>
            </a:r>
            <a:r>
              <a:rPr lang="en-US" sz="1400" dirty="0"/>
              <a:t>isolated </a:t>
            </a:r>
            <a:r>
              <a:rPr lang="en-US" sz="1400" dirty="0" smtClean="0"/>
              <a:t>lepton, </a:t>
            </a:r>
            <a:r>
              <a:rPr lang="en-US" sz="1400" dirty="0" err="1" smtClean="0"/>
              <a:t>pT</a:t>
            </a:r>
            <a:r>
              <a:rPr lang="en-US" sz="1400" dirty="0" smtClean="0"/>
              <a:t> </a:t>
            </a:r>
            <a:r>
              <a:rPr lang="en-US" sz="1400" dirty="0"/>
              <a:t>&gt; 25 </a:t>
            </a:r>
            <a:r>
              <a:rPr lang="en-US" sz="1400" dirty="0" err="1"/>
              <a:t>GeV</a:t>
            </a:r>
            <a:r>
              <a:rPr lang="en-US" sz="1400" dirty="0" smtClean="0"/>
              <a:t>, </a:t>
            </a:r>
            <a:r>
              <a:rPr lang="en-US" sz="1400" dirty="0" err="1" smtClean="0"/>
              <a:t>E</a:t>
            </a:r>
            <a:r>
              <a:rPr lang="en-US" sz="1400" baseline="-25000" dirty="0" err="1" smtClean="0"/>
              <a:t>t</a:t>
            </a:r>
            <a:r>
              <a:rPr lang="en-US" sz="1400" baseline="30000" dirty="0" err="1" smtClean="0"/>
              <a:t>miss</a:t>
            </a:r>
            <a:r>
              <a:rPr lang="en-US" sz="1400" dirty="0" smtClean="0"/>
              <a:t>&gt;25GeV, </a:t>
            </a:r>
            <a:r>
              <a:rPr lang="en-US" sz="1400" dirty="0"/>
              <a:t>M</a:t>
            </a:r>
            <a:r>
              <a:rPr lang="en-US" sz="1400" baseline="-25000" dirty="0"/>
              <a:t>T</a:t>
            </a:r>
            <a:r>
              <a:rPr lang="en-US" sz="1400" dirty="0"/>
              <a:t> &gt; 40 </a:t>
            </a:r>
            <a:r>
              <a:rPr lang="en-US" sz="1400" dirty="0" err="1"/>
              <a:t>GeV</a:t>
            </a:r>
            <a:endParaRPr lang="en-US" sz="1400" dirty="0"/>
          </a:p>
          <a:p>
            <a:pPr lvl="1">
              <a:spcBef>
                <a:spcPts val="200"/>
              </a:spcBef>
            </a:pPr>
            <a:r>
              <a:rPr lang="en-US" sz="1400" dirty="0" smtClean="0"/>
              <a:t>Z: </a:t>
            </a:r>
            <a:r>
              <a:rPr lang="en-US" sz="1400" dirty="0"/>
              <a:t>2 isolated </a:t>
            </a:r>
            <a:r>
              <a:rPr lang="en-US" sz="1400" dirty="0" smtClean="0"/>
              <a:t>leptons, </a:t>
            </a:r>
            <a:r>
              <a:rPr lang="en-US" sz="1400" dirty="0" err="1" smtClean="0"/>
              <a:t>pT</a:t>
            </a:r>
            <a:r>
              <a:rPr lang="en-US" sz="1400" dirty="0" smtClean="0"/>
              <a:t> </a:t>
            </a:r>
            <a:r>
              <a:rPr lang="en-US" sz="1400" dirty="0"/>
              <a:t>&gt; 25 </a:t>
            </a:r>
            <a:r>
              <a:rPr lang="en-US" sz="1400" dirty="0" err="1"/>
              <a:t>GeV</a:t>
            </a:r>
            <a:r>
              <a:rPr lang="en-US" sz="1400" dirty="0" smtClean="0"/>
              <a:t>, </a:t>
            </a:r>
            <a:r>
              <a:rPr lang="en-US" sz="1400" dirty="0" err="1" smtClean="0"/>
              <a:t>M</a:t>
            </a:r>
            <a:r>
              <a:rPr lang="en-US" sz="1400" baseline="-25000" dirty="0" err="1" smtClean="0"/>
              <a:t>ll</a:t>
            </a:r>
            <a:r>
              <a:rPr lang="en-US" sz="1400" dirty="0" smtClean="0"/>
              <a:t> </a:t>
            </a:r>
            <a:r>
              <a:rPr lang="en-US" sz="1400" dirty="0"/>
              <a:t>&gt; </a:t>
            </a:r>
            <a:r>
              <a:rPr lang="en-US" sz="1400" dirty="0" smtClean="0"/>
              <a:t>40GeV</a:t>
            </a:r>
            <a:endParaRPr lang="en-US" sz="1400" dirty="0"/>
          </a:p>
          <a:p>
            <a:pPr lvl="1">
              <a:spcBef>
                <a:spcPts val="200"/>
              </a:spcBef>
            </a:pPr>
            <a:r>
              <a:rPr lang="en-US" sz="1400" dirty="0" err="1" smtClean="0"/>
              <a:t>γ</a:t>
            </a:r>
            <a:r>
              <a:rPr lang="en-US" sz="1400" dirty="0" smtClean="0"/>
              <a:t>: ET </a:t>
            </a:r>
            <a:r>
              <a:rPr lang="en-US" sz="1400" dirty="0"/>
              <a:t>&gt; 15 </a:t>
            </a:r>
            <a:r>
              <a:rPr lang="en-US" sz="1400" dirty="0" err="1"/>
              <a:t>GeV</a:t>
            </a:r>
            <a:r>
              <a:rPr lang="en-US" sz="1400" dirty="0"/>
              <a:t>, </a:t>
            </a:r>
            <a:r>
              <a:rPr lang="en-US" sz="1400" dirty="0" smtClean="0"/>
              <a:t>isolated, R</a:t>
            </a:r>
            <a:r>
              <a:rPr lang="en-US" sz="1400" b="1" dirty="0" smtClean="0"/>
              <a:t>(</a:t>
            </a:r>
            <a:r>
              <a:rPr lang="en-US" sz="1400" dirty="0" err="1" smtClean="0"/>
              <a:t>l,γ</a:t>
            </a:r>
            <a:r>
              <a:rPr lang="en-US" sz="1400" b="1" dirty="0" smtClean="0"/>
              <a:t>) </a:t>
            </a:r>
            <a:r>
              <a:rPr lang="en-US" sz="1400" dirty="0"/>
              <a:t>&gt; </a:t>
            </a:r>
            <a:r>
              <a:rPr lang="en-US" sz="1400" dirty="0" smtClean="0"/>
              <a:t>0.7</a:t>
            </a:r>
            <a:endParaRPr lang="en-US" sz="1400" dirty="0"/>
          </a:p>
          <a:p>
            <a:pPr lvl="1">
              <a:spcBef>
                <a:spcPts val="200"/>
              </a:spcBef>
            </a:pPr>
            <a:r>
              <a:rPr lang="en-US" sz="1400" dirty="0"/>
              <a:t> Exclusive measurement : veto of events containing </a:t>
            </a:r>
            <a:r>
              <a:rPr lang="en-US" sz="1400" dirty="0" smtClean="0"/>
              <a:t>jets with </a:t>
            </a:r>
            <a:r>
              <a:rPr lang="en-US" sz="1400" dirty="0" err="1"/>
              <a:t>pT</a:t>
            </a:r>
            <a:r>
              <a:rPr lang="en-US" sz="1400" dirty="0"/>
              <a:t> &gt; </a:t>
            </a:r>
            <a:r>
              <a:rPr lang="en-US" sz="1400" dirty="0" smtClean="0"/>
              <a:t>30GeV</a:t>
            </a:r>
          </a:p>
          <a:p>
            <a:pPr>
              <a:spcBef>
                <a:spcPts val="200"/>
              </a:spcBef>
            </a:pPr>
            <a:r>
              <a:rPr lang="en-US" sz="1600" dirty="0" smtClean="0"/>
              <a:t>Major background: </a:t>
            </a:r>
            <a:r>
              <a:rPr lang="en-US" sz="1600" dirty="0" err="1" smtClean="0"/>
              <a:t>V+jets</a:t>
            </a:r>
            <a:endParaRPr lang="en-US" sz="1600" dirty="0"/>
          </a:p>
          <a:p>
            <a:pPr>
              <a:spcBef>
                <a:spcPts val="200"/>
              </a:spcBef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B632-3E18-7640-9A49-508753A7940A}" type="datetime1">
              <a:rPr lang="zh-CN" altLang="en-US" smtClean="0"/>
              <a:t>12-5-29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EEA84-EA8B-904A-92F6-60731EEE80A3}" type="slidenum">
              <a:rPr lang="en-US" smtClean="0"/>
              <a:t>9</a:t>
            </a:fld>
            <a:endParaRPr lang="en-US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2"/>
          <a:srcRect t="-637" b="-1070"/>
          <a:stretch/>
        </p:blipFill>
        <p:spPr>
          <a:xfrm>
            <a:off x="6092166" y="2064257"/>
            <a:ext cx="2746022" cy="20985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778" y="4328555"/>
            <a:ext cx="2770410" cy="20277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315" y="4328556"/>
            <a:ext cx="2815020" cy="20198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0335" y="4328556"/>
            <a:ext cx="2960770" cy="20277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12000" y="3978110"/>
            <a:ext cx="80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W+γ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28696" y="5019510"/>
            <a:ext cx="72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Z</a:t>
            </a:r>
            <a:r>
              <a:rPr lang="en-US" dirty="0" err="1" smtClean="0">
                <a:solidFill>
                  <a:srgbClr val="0000FF"/>
                </a:solidFill>
              </a:rPr>
              <a:t>+γ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05300" y="4000333"/>
            <a:ext cx="1801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hlinkClick r:id="rId6"/>
              </a:rPr>
              <a:t>arxiv</a:t>
            </a:r>
            <a:r>
              <a:rPr lang="en-US" b="1" dirty="0">
                <a:hlinkClick r:id="rId6"/>
              </a:rPr>
              <a:t>:</a:t>
            </a:r>
            <a:r>
              <a:rPr lang="en-US" b="1" dirty="0" smtClean="0">
                <a:hlinkClick r:id="rId6"/>
              </a:rPr>
              <a:t>1205.2531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124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6910</TotalTime>
  <Words>1056</Words>
  <Application>Microsoft Macintosh PowerPoint</Application>
  <PresentationFormat>On-screen Show (4:3)</PresentationFormat>
  <Paragraphs>170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Genesis</vt:lpstr>
      <vt:lpstr>Microsoft Equation</vt:lpstr>
      <vt:lpstr>Measurement of Di-Boson production and anomalous couplings with ATLAS Detector @LHC</vt:lpstr>
      <vt:lpstr>Introduction</vt:lpstr>
      <vt:lpstr>Methodologies</vt:lpstr>
      <vt:lpstr>WW→lνlν</vt:lpstr>
      <vt:lpstr>WW→lνlν background</vt:lpstr>
      <vt:lpstr>Anomalous coupling in WW</vt:lpstr>
      <vt:lpstr>WZ→lνll</vt:lpstr>
      <vt:lpstr>WZ responsibility for aTGC</vt:lpstr>
      <vt:lpstr>W/Z+γ</vt:lpstr>
      <vt:lpstr>Inclusive and exclusive W/Z+γand aTGC</vt:lpstr>
      <vt:lpstr>ZZ→4l</vt:lpstr>
      <vt:lpstr>Selected Event Display for ZZ→4μ</vt:lpstr>
      <vt:lpstr>Anomalous coupling from ZZ</vt:lpstr>
      <vt:lpstr>ZZ→llνν</vt:lpstr>
      <vt:lpstr>Summary</vt:lpstr>
      <vt:lpstr>Spare</vt:lpstr>
      <vt:lpstr>ATLAS Detector</vt:lpstr>
      <vt:lpstr>Cross section summary and observed events</vt:lpstr>
      <vt:lpstr>PowerPoint Presentation</vt:lpstr>
      <vt:lpstr>PowerPoint Presentation</vt:lpstr>
      <vt:lpstr>PowerPoint Presentation</vt:lpstr>
    </vt:vector>
  </TitlesOfParts>
  <Company>Centre de Physique des Particules de Marseille &amp; Univ. of Sci. and Tech. of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the Standard Model WW→lνlν Production Cross Section at √s=7TeV</dc:title>
  <dc:creator>Shu LI</dc:creator>
  <cp:lastModifiedBy>Shu LI</cp:lastModifiedBy>
  <cp:revision>114</cp:revision>
  <dcterms:created xsi:type="dcterms:W3CDTF">2012-02-27T08:45:43Z</dcterms:created>
  <dcterms:modified xsi:type="dcterms:W3CDTF">2012-05-28T23:22:19Z</dcterms:modified>
</cp:coreProperties>
</file>