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96" r:id="rId3"/>
    <p:sldId id="343" r:id="rId4"/>
    <p:sldId id="352" r:id="rId5"/>
    <p:sldId id="326" r:id="rId6"/>
    <p:sldId id="345" r:id="rId7"/>
    <p:sldId id="346" r:id="rId8"/>
    <p:sldId id="344" r:id="rId9"/>
    <p:sldId id="347" r:id="rId10"/>
    <p:sldId id="328" r:id="rId11"/>
    <p:sldId id="350" r:id="rId12"/>
    <p:sldId id="320" r:id="rId13"/>
    <p:sldId id="300" r:id="rId14"/>
    <p:sldId id="353" r:id="rId15"/>
    <p:sldId id="355" r:id="rId16"/>
    <p:sldId id="354" r:id="rId17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maglion" initials="cm" lastIdx="10" clrIdx="0"/>
  <p:cmAuthor id="1" name="Cesare Maglioni" initials="CM" lastIdx="2" clrIdx="1"/>
  <p:cmAuthor id="2" name="cmaglion" initials="c" lastIdx="2" clrIdx="2"/>
  <p:cmAuthor id="3" name="Melanie Delonca" initials="MD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0000"/>
    <a:srgbClr val="002776"/>
    <a:srgbClr val="003399"/>
    <a:srgbClr val="00297A"/>
    <a:srgbClr val="0000FF"/>
    <a:srgbClr val="002570"/>
    <a:srgbClr val="00236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6" autoAdjust="0"/>
    <p:restoredTop sz="97531" autoAdjust="0"/>
  </p:normalViewPr>
  <p:slideViewPr>
    <p:cSldViewPr>
      <p:cViewPr>
        <p:scale>
          <a:sx n="100" d="100"/>
          <a:sy n="100" d="100"/>
        </p:scale>
        <p:origin x="-348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24" y="-108"/>
      </p:cViewPr>
      <p:guideLst>
        <p:guide orient="horz" pos="3127"/>
        <p:guide pos="214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813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3" tIns="46096" rIns="92193" bIns="46096" numCol="1" anchor="t" anchorCtr="0" compatLnSpc="1">
            <a:prstTxWarp prst="textNoShape">
              <a:avLst/>
            </a:prstTxWarp>
          </a:bodyPr>
          <a:lstStyle>
            <a:lvl1pPr defTabSz="922282" eaLnBrk="1" hangingPunct="1">
              <a:defRPr sz="11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2"/>
            <a:ext cx="2944813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3" tIns="46096" rIns="92193" bIns="46096" numCol="1" anchor="t" anchorCtr="0" compatLnSpc="1">
            <a:prstTxWarp prst="textNoShape">
              <a:avLst/>
            </a:prstTxWarp>
          </a:bodyPr>
          <a:lstStyle>
            <a:lvl1pPr algn="r" defTabSz="922282" eaLnBrk="1" hangingPunct="1">
              <a:defRPr sz="11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631"/>
            <a:ext cx="5438775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3" tIns="46096" rIns="92193" bIns="46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259"/>
            <a:ext cx="2944813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3" tIns="46096" rIns="92193" bIns="46096" numCol="1" anchor="b" anchorCtr="0" compatLnSpc="1">
            <a:prstTxWarp prst="textNoShape">
              <a:avLst/>
            </a:prstTxWarp>
          </a:bodyPr>
          <a:lstStyle>
            <a:lvl1pPr defTabSz="922282" eaLnBrk="1" hangingPunct="1">
              <a:defRPr sz="11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259"/>
            <a:ext cx="2944813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3" tIns="46096" rIns="92193" bIns="46096" numCol="1" anchor="b" anchorCtr="0" compatLnSpc="1">
            <a:prstTxWarp prst="textNoShape">
              <a:avLst/>
            </a:prstTxWarp>
          </a:bodyPr>
          <a:lstStyle>
            <a:lvl1pPr algn="r" defTabSz="922282" eaLnBrk="1" hangingPunct="1">
              <a:defRPr sz="1100" smtClean="0"/>
            </a:lvl1pPr>
          </a:lstStyle>
          <a:p>
            <a:pPr>
              <a:defRPr/>
            </a:pPr>
            <a:fld id="{9D67B210-29E0-4B9C-808C-FDD224312EC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8031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631A7-4082-456E-BFC6-A37C8900D9F1}" type="slidenum">
              <a:rPr lang="it-IT"/>
              <a:pPr/>
              <a:t>1</a:t>
            </a:fld>
            <a:endParaRPr lang="it-IT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10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11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631A7-4082-456E-BFC6-A37C8900D9F1}" type="slidenum">
              <a:rPr lang="it-IT"/>
              <a:pPr/>
              <a:t>13</a:t>
            </a:fld>
            <a:endParaRPr lang="it-IT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2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3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4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5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6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7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8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9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3BFE3-BF5E-4728-8AB2-CD2064274895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b="1" dirty="0" smtClean="0">
                <a:solidFill>
                  <a:srgbClr val="003399"/>
                </a:solidFill>
              </a:rPr>
              <a:t>H0/H- Dump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F6202-2B8B-463F-AC7C-7CA732A62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A1713-7DEE-406C-BEFB-5E62CC5A8C4B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5A064-6A0F-4A68-853A-A51103023B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D1A76-5C14-4245-8FA9-45A9A709283E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0A3A5-51DC-4023-B551-8FE450081C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1C2BB-325A-4699-8AB5-23906DC8F78A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FAB4E-DF5A-4FD2-BB7A-B74DF75A4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EA54-02F9-47B8-A23C-B4E37144D7AA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72727-E67E-4E8D-A4A3-8E74640F5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4943B-D550-4F38-90AD-444834667CF6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B6461-EB68-4E04-A473-D0D42ADBCA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A6391-515E-4520-92CD-46C6F22D599C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187AD-9A22-49A9-8DF1-B4769B0B6F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0D44B-88F5-4BFF-A084-969965EC5B76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F5360-29E2-4597-86AE-22317D248D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8231E-9552-474B-8FE5-87CC07ED2E07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2147A-7BEC-4A03-81BA-89837B9B8F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3ABB8-9A86-448C-85BD-99639E2CADEA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3FACE-B7B7-48A1-A3F3-37313C691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823BF-7141-4337-B314-430318ECD191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C7CDA-E4A9-4AA8-AA85-40F2942123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fld id="{611B3EC3-B7F3-4CB5-B906-7A7727984DAE}" type="datetime1">
              <a:rPr lang="en-US"/>
              <a:pPr>
                <a:defRPr/>
              </a:pPr>
              <a:t>5/31/2012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91E7D53-5FD3-427C-94B5-32609A5070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_Document7.docx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_Document8.docx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Office_Word_Document1.docx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Office_Word_Document2.docx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Office_Word_Document3.docx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package" Target="../embeddings/Microsoft_Office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package" Target="../embeddings/Microsoft_Office_Word_Document5.docx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295400"/>
            <a:ext cx="7239000" cy="2212975"/>
          </a:xfrm>
        </p:spPr>
        <p:txBody>
          <a:bodyPr/>
          <a:lstStyle/>
          <a:p>
            <a:pPr marL="457200" algn="l" eaLnBrk="1" hangingPunct="1">
              <a:defRPr/>
            </a:pPr>
            <a:r>
              <a:rPr lang="en-US" sz="4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Head and tail dump</a:t>
            </a:r>
            <a:r>
              <a:rPr lang="en-US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/>
            </a:r>
            <a:br>
              <a:rPr lang="en-US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</a:br>
            <a:r>
              <a:rPr lang="en-US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for the booster injection region</a:t>
            </a:r>
            <a:endParaRPr lang="en-US" sz="2000" dirty="0" smtClean="0">
              <a:solidFill>
                <a:srgbClr val="003399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505200"/>
            <a:ext cx="5943600" cy="762000"/>
          </a:xfrm>
        </p:spPr>
        <p:txBody>
          <a:bodyPr/>
          <a:lstStyle/>
          <a:p>
            <a:pPr algn="r" eaLnBrk="1" hangingPunct="1">
              <a:tabLst>
                <a:tab pos="6223000" algn="r"/>
              </a:tabLst>
            </a:pPr>
            <a:r>
              <a:rPr lang="en-US" sz="2400" dirty="0" smtClean="0"/>
              <a:t>Melanie Delonca </a:t>
            </a:r>
            <a:r>
              <a:rPr lang="en-US" sz="2800" dirty="0" smtClean="0">
                <a:solidFill>
                  <a:srgbClr val="003399"/>
                </a:solidFill>
                <a:cs typeface="Arial" charset="0"/>
              </a:rPr>
              <a:t>‹</a:t>
            </a:r>
          </a:p>
          <a:p>
            <a:pPr algn="r" eaLnBrk="1" hangingPunct="1">
              <a:tabLst>
                <a:tab pos="6223000" algn="r"/>
              </a:tabLst>
            </a:pPr>
            <a:r>
              <a:rPr lang="en-US" sz="1600" dirty="0" smtClean="0">
                <a:cs typeface="Arial" charset="0"/>
              </a:rPr>
              <a:t>EN/STI-TCD </a:t>
            </a: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b</a:t>
            </a:r>
          </a:p>
        </p:txBody>
      </p:sp>
      <p:pic>
        <p:nvPicPr>
          <p:cNvPr id="9224" name="Picture 6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62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2"/>
          <p:cNvSpPr>
            <a:spLocks noChangeArrowheads="1"/>
          </p:cNvSpPr>
          <p:nvPr/>
        </p:nvSpPr>
        <p:spPr bwMode="auto">
          <a:xfrm>
            <a:off x="0" y="1143000"/>
            <a:ext cx="1295400" cy="441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282212" cy="114300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09800" y="47244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r>
              <a:rPr lang="en-US" sz="1600" dirty="0"/>
              <a:t>Thanks </a:t>
            </a:r>
            <a:r>
              <a:rPr lang="en-US" sz="1600" dirty="0" smtClean="0"/>
              <a:t>to :</a:t>
            </a:r>
            <a:endParaRPr lang="en-US" sz="1600" dirty="0"/>
          </a:p>
          <a:p>
            <a:pPr algn="r"/>
            <a:r>
              <a:rPr lang="en-US" sz="1600" dirty="0" smtClean="0"/>
              <a:t>C. Maglioni</a:t>
            </a:r>
            <a:r>
              <a:rPr lang="en-US" sz="1600" dirty="0">
                <a:solidFill>
                  <a:srgbClr val="003399"/>
                </a:solidFill>
                <a:cs typeface="Arial" charset="0"/>
              </a:rPr>
              <a:t> ‹</a:t>
            </a:r>
            <a:endParaRPr lang="en-US" sz="1600" dirty="0" smtClean="0"/>
          </a:p>
          <a:p>
            <a:pPr algn="r"/>
            <a:r>
              <a:rPr lang="en-US" sz="1600" dirty="0" smtClean="0"/>
              <a:t>R. </a:t>
            </a:r>
            <a:r>
              <a:rPr lang="en-US" sz="1600" dirty="0" err="1" smtClean="0"/>
              <a:t>Chamizo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3399"/>
                </a:solidFill>
                <a:cs typeface="Arial" charset="0"/>
              </a:rPr>
              <a:t>‹</a:t>
            </a:r>
          </a:p>
          <a:p>
            <a:pPr algn="r"/>
            <a:r>
              <a:rPr lang="en-US" sz="1600" dirty="0" smtClean="0"/>
              <a:t>O. Aberle </a:t>
            </a:r>
            <a:r>
              <a:rPr lang="en-US" sz="1600" dirty="0" smtClean="0">
                <a:solidFill>
                  <a:srgbClr val="003399"/>
                </a:solidFill>
                <a:cs typeface="Arial" charset="0"/>
              </a:rPr>
              <a:t>‹</a:t>
            </a:r>
          </a:p>
          <a:p>
            <a:pPr algn="r"/>
            <a:r>
              <a:rPr lang="fr-CH" sz="1600" dirty="0" smtClean="0"/>
              <a:t>…</a:t>
            </a:r>
            <a:endParaRPr lang="fr-CH" sz="1600" dirty="0"/>
          </a:p>
          <a:p>
            <a:pPr algn="r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22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Steady operation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124200" y="4038600"/>
            <a:ext cx="1523222" cy="8719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3885810" y="3889781"/>
            <a:ext cx="2011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sz="1600" b="1" dirty="0" smtClean="0">
                <a:solidFill>
                  <a:schemeClr val="bg1"/>
                </a:solidFill>
                <a:cs typeface="Times New Roman" pitchFamily="18" charset="0"/>
                <a:sym typeface="Wingdings" pitchFamily="2" charset="2"/>
              </a:rPr>
              <a:t>~ 40 </a:t>
            </a:r>
            <a:r>
              <a:rPr lang="en-US" sz="1600" b="1" dirty="0" smtClean="0">
                <a:solidFill>
                  <a:schemeClr val="bg1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m</a:t>
            </a:r>
            <a:r>
              <a:rPr lang="en-US" sz="1600" b="1" dirty="0" smtClean="0">
                <a:solidFill>
                  <a:schemeClr val="bg1"/>
                </a:solidFill>
                <a:cs typeface="Times New Roman" pitchFamily="18" charset="0"/>
                <a:sym typeface="Wingdings" pitchFamily="2" charset="2"/>
              </a:rPr>
              <a:t>m expansion (case 2)</a:t>
            </a:r>
            <a:endParaRPr lang="en-US" sz="16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0" name="Picture 29" descr="steady state bodey.png"/>
          <p:cNvPicPr/>
          <p:nvPr/>
        </p:nvPicPr>
        <p:blipFill rotWithShape="1">
          <a:blip r:embed="rId6" cstate="print"/>
          <a:srcRect r="19676" b="20963"/>
          <a:stretch/>
        </p:blipFill>
        <p:spPr bwMode="auto">
          <a:xfrm>
            <a:off x="413139" y="838200"/>
            <a:ext cx="5073262" cy="2516099"/>
          </a:xfrm>
          <a:prstGeom prst="rect">
            <a:avLst/>
          </a:prstGeom>
          <a:noFill/>
          <a:ln>
            <a:noFill/>
          </a:ln>
          <a:effectLst>
            <a:outerShdw blurRad="431800" dist="165100" dir="2700000" algn="ctr" rotWithShape="0">
              <a:schemeClr val="bg2"/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1" name="Picture 30" descr="steady state.png"/>
          <p:cNvPicPr/>
          <p:nvPr/>
        </p:nvPicPr>
        <p:blipFill>
          <a:blip r:embed="rId7" cstate="print"/>
          <a:srcRect r="4897" b="17483"/>
          <a:stretch>
            <a:fillRect/>
          </a:stretch>
        </p:blipFill>
        <p:spPr>
          <a:xfrm>
            <a:off x="3962399" y="2614124"/>
            <a:ext cx="5000625" cy="2590800"/>
          </a:xfrm>
          <a:prstGeom prst="rect">
            <a:avLst/>
          </a:prstGeom>
          <a:noFill/>
          <a:ln>
            <a:noFill/>
          </a:ln>
          <a:effectLst>
            <a:outerShdw blurRad="431800" dist="165100" dir="2700000" algn="ctr" rotWithShape="0">
              <a:schemeClr val="bg2"/>
            </a:outerShdw>
          </a:effec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5154776"/>
              </p:ext>
            </p:extLst>
          </p:nvPr>
        </p:nvGraphicFramePr>
        <p:xfrm>
          <a:off x="207962" y="5410200"/>
          <a:ext cx="6224588" cy="946150"/>
        </p:xfrm>
        <a:graphic>
          <a:graphicData uri="http://schemas.openxmlformats.org/presentationml/2006/ole">
            <p:oleObj spid="_x0000_s8216" name="Document" r:id="rId8" imgW="6223861" imgH="947200" progId="Word.Document.12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250259" y="3392269"/>
            <a:ext cx="4123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Case 2: </a:t>
            </a:r>
            <a:r>
              <a:rPr lang="en-US" b="1" i="1" dirty="0"/>
              <a:t>After 1 h 50 min</a:t>
            </a:r>
          </a:p>
          <a:p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992882" y="5255304"/>
            <a:ext cx="2970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Case 3: </a:t>
            </a:r>
            <a:r>
              <a:rPr lang="en-US" b="1" i="1" dirty="0"/>
              <a:t>After 40 min</a:t>
            </a:r>
          </a:p>
          <a:p>
            <a:pPr algn="r"/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 rot="2056859">
            <a:off x="6354397" y="1165716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Passive cooling by radiation only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10</a:t>
            </a:fld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05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22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steady operation + </a:t>
            </a: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cs typeface="Calibri"/>
              </a:rPr>
              <a:t>∆T</a:t>
            </a:r>
            <a:endParaRPr lang="en-US" sz="2200" b="1" dirty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nkGothic Lt BT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124200" y="4038600"/>
            <a:ext cx="1523222" cy="8719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3885810" y="3889781"/>
            <a:ext cx="2011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sz="1600" b="1" dirty="0" smtClean="0">
                <a:solidFill>
                  <a:schemeClr val="bg1"/>
                </a:solidFill>
                <a:cs typeface="Times New Roman" pitchFamily="18" charset="0"/>
                <a:sym typeface="Wingdings" pitchFamily="2" charset="2"/>
              </a:rPr>
              <a:t>~ 40 </a:t>
            </a:r>
            <a:r>
              <a:rPr lang="en-US" sz="1600" b="1" dirty="0" smtClean="0">
                <a:solidFill>
                  <a:schemeClr val="bg1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m</a:t>
            </a:r>
            <a:r>
              <a:rPr lang="en-US" sz="1600" b="1" dirty="0" smtClean="0">
                <a:solidFill>
                  <a:schemeClr val="bg1"/>
                </a:solidFill>
                <a:cs typeface="Times New Roman" pitchFamily="18" charset="0"/>
                <a:sym typeface="Wingdings" pitchFamily="2" charset="2"/>
              </a:rPr>
              <a:t>m expansion (case 2)</a:t>
            </a:r>
            <a:endParaRPr lang="en-US" sz="16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0" name="Picture 9" descr="t shot.png"/>
          <p:cNvPicPr/>
          <p:nvPr/>
        </p:nvPicPr>
        <p:blipFill rotWithShape="1">
          <a:blip r:embed="rId6" cstate="print"/>
          <a:srcRect b="31591"/>
          <a:stretch/>
        </p:blipFill>
        <p:spPr bwMode="auto">
          <a:xfrm>
            <a:off x="448627" y="914400"/>
            <a:ext cx="4424044" cy="2003425"/>
          </a:xfrm>
          <a:prstGeom prst="rect">
            <a:avLst/>
          </a:prstGeom>
          <a:noFill/>
          <a:ln>
            <a:noFill/>
          </a:ln>
          <a:effectLst>
            <a:outerShdw blurRad="431800" dist="165100" dir="2700000" algn="ctr" rotWithShape="0">
              <a:schemeClr val="bg2"/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Picture 10" descr="transient a la fin, peak.png"/>
          <p:cNvPicPr/>
          <p:nvPr/>
        </p:nvPicPr>
        <p:blipFill>
          <a:blip r:embed="rId7" cstate="print"/>
          <a:srcRect b="29837"/>
          <a:stretch>
            <a:fillRect/>
          </a:stretch>
        </p:blipFill>
        <p:spPr>
          <a:xfrm>
            <a:off x="4629150" y="2282984"/>
            <a:ext cx="4505325" cy="2191572"/>
          </a:xfrm>
          <a:prstGeom prst="rect">
            <a:avLst/>
          </a:prstGeom>
          <a:noFill/>
          <a:ln>
            <a:noFill/>
          </a:ln>
          <a:effectLst>
            <a:outerShdw blurRad="431800" dist="165100" dir="2700000" algn="ctr" rotWithShape="0">
              <a:schemeClr val="bg2"/>
            </a:outerShdw>
          </a:effec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04484155"/>
              </p:ext>
            </p:extLst>
          </p:nvPr>
        </p:nvGraphicFramePr>
        <p:xfrm>
          <a:off x="-322192" y="4182168"/>
          <a:ext cx="6219825" cy="2667000"/>
        </p:xfrm>
        <a:graphic>
          <a:graphicData uri="http://schemas.openxmlformats.org/presentationml/2006/ole">
            <p:oleObj spid="_x0000_s9243" name="Document" r:id="rId8" imgW="6223861" imgH="2677965" progId="Word.Document.12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48626" y="3009438"/>
            <a:ext cx="4123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Case 2: </a:t>
            </a:r>
            <a:r>
              <a:rPr lang="en-US" b="1" i="1" dirty="0"/>
              <a:t>After 1 h 50 min</a:t>
            </a:r>
          </a:p>
          <a:p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96000" y="4560423"/>
            <a:ext cx="2970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Case 3: </a:t>
            </a:r>
            <a:r>
              <a:rPr lang="en-US" b="1" i="1" dirty="0"/>
              <a:t>After 40 min</a:t>
            </a:r>
          </a:p>
          <a:p>
            <a:pPr algn="r"/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181600" y="5029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Limit in compression: </a:t>
            </a:r>
            <a:r>
              <a:rPr lang="en-US" b="1" dirty="0" smtClean="0">
                <a:solidFill>
                  <a:schemeClr val="accent6"/>
                </a:solidFill>
              </a:rPr>
              <a:t>125 </a:t>
            </a:r>
            <a:r>
              <a:rPr lang="en-US" b="1" dirty="0" err="1" smtClean="0">
                <a:solidFill>
                  <a:schemeClr val="accent6"/>
                </a:solidFill>
              </a:rPr>
              <a:t>MPa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67550" y="5029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Maxi deflection allowed: </a:t>
            </a:r>
          </a:p>
          <a:p>
            <a:pPr algn="ctr"/>
            <a:r>
              <a:rPr lang="en-US" b="1" dirty="0">
                <a:solidFill>
                  <a:schemeClr val="accent6"/>
                </a:solidFill>
              </a:rPr>
              <a:t>0</a:t>
            </a:r>
            <a:r>
              <a:rPr lang="en-US" b="1" dirty="0" smtClean="0">
                <a:solidFill>
                  <a:schemeClr val="accent6"/>
                </a:solidFill>
              </a:rPr>
              <a:t>.5 mm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11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997" y="6160028"/>
            <a:ext cx="4455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Advised to used support type (A) or (B)</a:t>
            </a:r>
            <a:endParaRPr lang="en-US" b="1" i="1" dirty="0"/>
          </a:p>
        </p:txBody>
      </p:sp>
      <p:sp>
        <p:nvSpPr>
          <p:cNvPr id="31" name="TextBox 30"/>
          <p:cNvSpPr txBox="1"/>
          <p:nvPr/>
        </p:nvSpPr>
        <p:spPr>
          <a:xfrm rot="2056859">
            <a:off x="6159642" y="970658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Passive cooling by radiation only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57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r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GB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Conclusions and open questions</a:t>
            </a:r>
            <a:endParaRPr lang="en-US" sz="22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nkGothic Lt BT" pitchFamily="34" charset="0"/>
            </a:endParaRPr>
          </a:p>
        </p:txBody>
      </p:sp>
      <p:pic>
        <p:nvPicPr>
          <p:cNvPr id="10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20040" y="1295400"/>
            <a:ext cx="8519160" cy="190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The analyses have been done based on up-to-date specs : temperatures and stresses are not an issue</a:t>
            </a:r>
          </a:p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Support type A or B are preferred</a:t>
            </a:r>
          </a:p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Detailed study can be done ONLY when the support is defined</a:t>
            </a:r>
          </a:p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4" indent="-285750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12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3581400"/>
            <a:ext cx="8153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Open questions:</a:t>
            </a:r>
          </a:p>
          <a:p>
            <a:endParaRPr lang="en-US" dirty="0"/>
          </a:p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Support?</a:t>
            </a:r>
            <a:endParaRPr lang="en-US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Bake-out?</a:t>
            </a:r>
            <a:endParaRPr lang="en-US" dirty="0">
              <a:solidFill>
                <a:srgbClr val="000000"/>
              </a:solidFill>
              <a:cs typeface="Times New Roman" pitchFamily="18" charset="0"/>
            </a:endParaRPr>
          </a:p>
          <a:p>
            <a:pPr marL="285750" lvl="4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Name of the device?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295400"/>
            <a:ext cx="7239000" cy="2212975"/>
          </a:xfrm>
        </p:spPr>
        <p:txBody>
          <a:bodyPr/>
          <a:lstStyle/>
          <a:p>
            <a:pPr marL="457200" algn="l" eaLnBrk="1" hangingPunct="1">
              <a:defRPr/>
            </a:pPr>
            <a:r>
              <a:rPr lang="en-US" sz="4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Thank You</a:t>
            </a:r>
            <a:endParaRPr lang="en-US" sz="4000" dirty="0" smtClean="0">
              <a:solidFill>
                <a:srgbClr val="003399"/>
              </a:solidFill>
            </a:endParaRPr>
          </a:p>
        </p:txBody>
      </p:sp>
      <p:pic>
        <p:nvPicPr>
          <p:cNvPr id="9224" name="Picture 6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62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2"/>
          <p:cNvSpPr>
            <a:spLocks noChangeArrowheads="1"/>
          </p:cNvSpPr>
          <p:nvPr/>
        </p:nvSpPr>
        <p:spPr bwMode="auto">
          <a:xfrm>
            <a:off x="0" y="1066800"/>
            <a:ext cx="1295400" cy="4495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7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282212" cy="114300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52600" y="35052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r" eaLnBrk="1" hangingPunct="1">
              <a:tabLst>
                <a:tab pos="6223000" algn="r"/>
              </a:tabLst>
            </a:pPr>
            <a:r>
              <a:rPr lang="en-US" sz="2400" dirty="0" smtClean="0"/>
              <a:t>Melanie Delonca </a:t>
            </a:r>
            <a:r>
              <a:rPr lang="en-US" sz="2800" dirty="0" smtClean="0">
                <a:solidFill>
                  <a:srgbClr val="003399"/>
                </a:solidFill>
                <a:cs typeface="Arial" charset="0"/>
              </a:rPr>
              <a:t>‹</a:t>
            </a:r>
          </a:p>
          <a:p>
            <a:pPr algn="r" eaLnBrk="1" hangingPunct="1">
              <a:tabLst>
                <a:tab pos="6223000" algn="r"/>
              </a:tabLst>
            </a:pPr>
            <a:r>
              <a:rPr lang="en-US" sz="1600" dirty="0" smtClean="0">
                <a:cs typeface="Arial" charset="0"/>
              </a:rPr>
              <a:t>EN/STI-TCD </a:t>
            </a: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833506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81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85167"/>
            <a:ext cx="8763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Dear all,</a:t>
            </a:r>
            <a:endParaRPr lang="en-US" dirty="0"/>
          </a:p>
          <a:p>
            <a:pPr algn="just"/>
            <a:r>
              <a:rPr lang="en-GB" dirty="0"/>
              <a:t> </a:t>
            </a:r>
            <a:endParaRPr lang="en-US" dirty="0"/>
          </a:p>
          <a:p>
            <a:pPr algn="just"/>
            <a:r>
              <a:rPr lang="en-GB" dirty="0"/>
              <a:t>After discussion at the Linac4 core meeting this morning I propose the following specifications for the head dump.</a:t>
            </a:r>
            <a:endParaRPr lang="en-US" dirty="0"/>
          </a:p>
          <a:p>
            <a:pPr algn="just"/>
            <a:r>
              <a:rPr lang="en-GB" dirty="0"/>
              <a:t>Beam hitting the head dump is divided in 2 contributions, a "constant" beam (data from Alessandra) and an "occasional accident" beam (corresponding to our discussions).</a:t>
            </a:r>
            <a:endParaRPr lang="en-US" dirty="0"/>
          </a:p>
          <a:p>
            <a:pPr algn="just"/>
            <a:r>
              <a:rPr lang="en-GB" dirty="0"/>
              <a:t> </a:t>
            </a:r>
            <a:endParaRPr lang="en-US" dirty="0"/>
          </a:p>
          <a:p>
            <a:pPr algn="just"/>
            <a:r>
              <a:rPr lang="en-GB" dirty="0"/>
              <a:t>1. constant beam: 0.5 mA during 50 us before every beam pulse, max. repetition frequency 1.11 Hz.</a:t>
            </a:r>
            <a:endParaRPr lang="en-US" dirty="0"/>
          </a:p>
          <a:p>
            <a:pPr algn="just"/>
            <a:r>
              <a:rPr lang="en-GB" dirty="0"/>
              <a:t>2. occasional accident: 20 mA during 20 us at the beginning of every beam pulse, max. 1.11 Hz, "from time to time".</a:t>
            </a:r>
            <a:endParaRPr lang="en-US" dirty="0"/>
          </a:p>
          <a:p>
            <a:pPr algn="just"/>
            <a:r>
              <a:rPr lang="en-GB" dirty="0"/>
              <a:t>  </a:t>
            </a:r>
            <a:endParaRPr lang="en-US" dirty="0"/>
          </a:p>
          <a:p>
            <a:pPr algn="just"/>
            <a:r>
              <a:rPr lang="en-GB" dirty="0"/>
              <a:t>After the discussion, I would propose to take "from time to time" = "one week duration once per year". To be revised if we see that the activation is too high.</a:t>
            </a:r>
            <a:endParaRPr lang="en-US" dirty="0"/>
          </a:p>
          <a:p>
            <a:pPr algn="just"/>
            <a:r>
              <a:rPr lang="en-GB" dirty="0"/>
              <a:t>I draw your attention to the fact that the beam current for the occasional accident is only 20 mA; we would be crazy to send the full current to the booster if we have a LLRF accident.</a:t>
            </a:r>
            <a:endParaRPr lang="en-US" dirty="0"/>
          </a:p>
          <a:p>
            <a:pPr algn="just"/>
            <a:r>
              <a:rPr lang="en-GB" dirty="0"/>
              <a:t> </a:t>
            </a:r>
            <a:endParaRPr lang="en-US" dirty="0"/>
          </a:p>
          <a:p>
            <a:pPr algn="just"/>
            <a:r>
              <a:rPr lang="it-IT" dirty="0"/>
              <a:t>Cheers,</a:t>
            </a:r>
            <a:endParaRPr lang="en-US" dirty="0"/>
          </a:p>
          <a:p>
            <a:pPr algn="just"/>
            <a:r>
              <a:rPr lang="it-IT" dirty="0"/>
              <a:t>Maurizio</a:t>
            </a:r>
            <a:endParaRPr lang="en-US" dirty="0"/>
          </a:p>
          <a:p>
            <a:pPr algn="just"/>
            <a:r>
              <a:rPr lang="it-IT" dirty="0"/>
              <a:t> 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48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44593" y="-1058792"/>
            <a:ext cx="5724525" cy="875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24600" y="4953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99FF"/>
                </a:solidFill>
              </a:rPr>
              <a:t>Steady State</a:t>
            </a:r>
            <a:endParaRPr lang="en-US" b="1" dirty="0">
              <a:solidFill>
                <a:srgbClr val="3399FF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867650" y="1228725"/>
            <a:ext cx="314325" cy="333375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oval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838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Steady State + </a:t>
            </a:r>
            <a:r>
              <a:rPr lang="en-US" b="1" dirty="0" smtClean="0">
                <a:solidFill>
                  <a:srgbClr val="C00000"/>
                </a:solidFill>
                <a:latin typeface="Calibri"/>
                <a:cs typeface="Calibri"/>
              </a:rPr>
              <a:t>∆T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088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Outline</a:t>
            </a:r>
          </a:p>
        </p:txBody>
      </p:sp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381000" y="8382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sz="2200" dirty="0" smtClean="0">
                <a:cs typeface="Times New Roman" pitchFamily="18" charset="0"/>
              </a:rPr>
              <a:t>Dump space &amp; layout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sz="2200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sz="2200" dirty="0">
                <a:cs typeface="Times New Roman" pitchFamily="18" charset="0"/>
              </a:rPr>
              <a:t>Loading </a:t>
            </a:r>
            <a:r>
              <a:rPr lang="en-US" sz="2200" dirty="0" smtClean="0">
                <a:cs typeface="Times New Roman" pitchFamily="18" charset="0"/>
              </a:rPr>
              <a:t>cases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sz="2200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sz="2200" dirty="0" smtClean="0">
                <a:cs typeface="Times New Roman" pitchFamily="18" charset="0"/>
              </a:rPr>
              <a:t>Additional consideration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sz="2200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sz="2200" dirty="0" smtClean="0">
                <a:cs typeface="Times New Roman" pitchFamily="18" charset="0"/>
              </a:rPr>
              <a:t>Preliminary </a:t>
            </a:r>
            <a:r>
              <a:rPr lang="en-US" sz="2200" dirty="0">
                <a:cs typeface="Times New Roman" pitchFamily="18" charset="0"/>
              </a:rPr>
              <a:t>a</a:t>
            </a:r>
            <a:r>
              <a:rPr lang="en-US" sz="2200" dirty="0" smtClean="0">
                <a:cs typeface="Times New Roman" pitchFamily="18" charset="0"/>
              </a:rPr>
              <a:t>nalyses :</a:t>
            </a:r>
            <a:endParaRPr lang="en-US" sz="2200" dirty="0">
              <a:cs typeface="Times New Roman" pitchFamily="18" charset="0"/>
            </a:endParaRPr>
          </a:p>
          <a:p>
            <a:pPr marL="742950" lvl="1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sz="2200" dirty="0" smtClean="0">
                <a:cs typeface="Times New Roman" pitchFamily="18" charset="0"/>
              </a:rPr>
              <a:t>Instantaneous </a:t>
            </a:r>
            <a:r>
              <a:rPr lang="en-US" sz="2200" dirty="0" smtClean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2200" dirty="0" smtClean="0">
                <a:cs typeface="Times New Roman" pitchFamily="18" charset="0"/>
              </a:rPr>
              <a:t>T</a:t>
            </a:r>
          </a:p>
          <a:p>
            <a:pPr marL="742950" lvl="1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sz="2200" dirty="0" smtClean="0">
                <a:cs typeface="Times New Roman" pitchFamily="18" charset="0"/>
              </a:rPr>
              <a:t>Steady operation</a:t>
            </a:r>
          </a:p>
          <a:p>
            <a:pPr marL="742950" lvl="1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sz="2200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sz="2200" dirty="0" smtClean="0">
                <a:cs typeface="Times New Roman" pitchFamily="18" charset="0"/>
              </a:rPr>
              <a:t>Conclusions and open questions</a:t>
            </a:r>
            <a:endParaRPr lang="en-US" sz="2200" dirty="0">
              <a:cs typeface="Times New Roman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2</a:t>
            </a:fld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Dumps space &amp; layout</a:t>
            </a:r>
          </a:p>
        </p:txBody>
      </p:sp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-19050" y="4678436"/>
            <a:ext cx="462915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Head dump located into BI.SMV3 magnet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Tail dump located into BI.SMV1 magnet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4191000"/>
            <a:ext cx="17321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sz="16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EDMS </a:t>
            </a:r>
            <a:r>
              <a:rPr lang="en-GB" sz="1600" b="1" dirty="0" smtClean="0"/>
              <a:t>963395</a:t>
            </a:r>
            <a:endParaRPr lang="en-US" sz="1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26" name="Picture 25"/>
          <p:cNvPicPr/>
          <p:nvPr/>
        </p:nvPicPr>
        <p:blipFill>
          <a:blip r:embed="rId5" cstate="print"/>
          <a:srcRect l="3957" t="21321" r="2962" b="2893"/>
          <a:stretch>
            <a:fillRect/>
          </a:stretch>
        </p:blipFill>
        <p:spPr bwMode="auto">
          <a:xfrm>
            <a:off x="476250" y="685800"/>
            <a:ext cx="6172200" cy="3320648"/>
          </a:xfrm>
          <a:prstGeom prst="rect">
            <a:avLst/>
          </a:prstGeom>
          <a:noFill/>
          <a:ln>
            <a:noFill/>
          </a:ln>
          <a:effectLst>
            <a:outerShdw blurRad="431800" dist="165100" dir="2700000" algn="ctr" rotWithShape="0">
              <a:schemeClr val="bg2"/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38500" y="1828800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Head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2438400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Tail</a:t>
            </a:r>
            <a:endParaRPr lang="en-US" sz="16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8504881"/>
              </p:ext>
            </p:extLst>
          </p:nvPr>
        </p:nvGraphicFramePr>
        <p:xfrm>
          <a:off x="4852035" y="4360277"/>
          <a:ext cx="3987165" cy="1767840"/>
        </p:xfrm>
        <a:graphic>
          <a:graphicData uri="http://schemas.openxmlformats.org/drawingml/2006/table">
            <a:tbl>
              <a:tblPr firstRow="1" firstCol="1" bandRow="1"/>
              <a:tblGrid>
                <a:gridCol w="1530350"/>
                <a:gridCol w="1228090"/>
                <a:gridCol w="1228725"/>
              </a:tblGrid>
              <a:tr h="0">
                <a:tc>
                  <a:txBody>
                    <a:bodyPr/>
                    <a:lstStyle/>
                    <a:p>
                      <a:pPr marL="540385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 i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Minimum Dimensions</a:t>
                      </a:r>
                      <a:endParaRPr lang="en-US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 i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Head dump</a:t>
                      </a:r>
                      <a:endParaRPr lang="en-US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 i="1" dirty="0" err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Tail</a:t>
                      </a:r>
                      <a:r>
                        <a:rPr lang="fr-FR" sz="1000" i="1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dump</a:t>
                      </a:r>
                      <a:endParaRPr lang="en-US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Width </a:t>
                      </a:r>
                      <a:r>
                        <a:rPr lang="en-GB" sz="1000" i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W </a:t>
                      </a: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[mm] – x</a:t>
                      </a:r>
                      <a:endParaRPr lang="en-US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Height </a:t>
                      </a:r>
                      <a:r>
                        <a:rPr lang="fr-FR" sz="1000" i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 </a:t>
                      </a: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[mm] – y</a:t>
                      </a:r>
                      <a:endParaRPr lang="en-US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Length </a:t>
                      </a:r>
                      <a:r>
                        <a:rPr lang="fr-FR" sz="1000" i="1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L </a:t>
                      </a: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[mm] – z</a:t>
                      </a:r>
                      <a:endParaRPr lang="en-US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3</a:t>
            </a:fld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12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617999"/>
            <a:ext cx="5261722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9340" y="3052464"/>
            <a:ext cx="4962525" cy="346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Dumps space &amp; layout</a:t>
            </a:r>
          </a:p>
        </p:txBody>
      </p:sp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4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831002">
            <a:off x="6258370" y="3948038"/>
            <a:ext cx="685800" cy="33855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Head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831002">
            <a:off x="8124244" y="4942464"/>
            <a:ext cx="589737" cy="338554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Tail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183209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382321" y="4361643"/>
            <a:ext cx="1651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Operation</a:t>
            </a:r>
            <a:r>
              <a:rPr lang="en-US" sz="16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:</a:t>
            </a:r>
            <a:endParaRPr lang="en-US" sz="1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6333" y="4366893"/>
            <a:ext cx="8591467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Three loading case: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(1) accident 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(2) constant beam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(3) prolonged accident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/>
            </a:r>
            <a:b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</a:br>
            <a:endParaRPr lang="en-US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33439" y="4749563"/>
            <a:ext cx="5715000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1 full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Linac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4 pulse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 Transient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Before every beam pulse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 Steady-state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At the beginning of every beam pulse, 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</a:rPr>
              <a:t>one week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duration once per year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 Steady-state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endParaRPr lang="en-US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187988" y="4360721"/>
            <a:ext cx="542688" cy="1541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2776"/>
                </a:solidFill>
                <a:cs typeface="Times New Roman" pitchFamily="18" charset="0"/>
              </a:rPr>
              <a:t>--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2776"/>
                </a:solidFill>
                <a:cs typeface="Times New Roman" pitchFamily="18" charset="0"/>
              </a:rPr>
              <a:t>--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2776"/>
                </a:solidFill>
                <a:cs typeface="Times New Roman" pitchFamily="18" charset="0"/>
              </a:rPr>
              <a:t>--</a:t>
            </a:r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Loading cases</a:t>
            </a:r>
          </a:p>
        </p:txBody>
      </p:sp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5351357"/>
              </p:ext>
            </p:extLst>
          </p:nvPr>
        </p:nvGraphicFramePr>
        <p:xfrm>
          <a:off x="323850" y="1219200"/>
          <a:ext cx="6272212" cy="1728787"/>
        </p:xfrm>
        <a:graphic>
          <a:graphicData uri="http://schemas.openxmlformats.org/presentationml/2006/ole">
            <p:oleObj spid="_x0000_s2075" name="Document" r:id="rId6" imgW="6272096" imgH="1730766" progId="Word.Document.12">
              <p:embed/>
            </p:oleObj>
          </a:graphicData>
        </a:graphic>
      </p:graphicFrame>
      <p:sp>
        <p:nvSpPr>
          <p:cNvPr id="18" name="Rectangle 17"/>
          <p:cNvSpPr/>
          <p:nvPr/>
        </p:nvSpPr>
        <p:spPr>
          <a:xfrm>
            <a:off x="323850" y="762000"/>
            <a:ext cx="17321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sz="1600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EDMS </a:t>
            </a:r>
            <a:r>
              <a:rPr lang="en-GB" sz="1600" b="1" dirty="0" smtClean="0"/>
              <a:t>963395</a:t>
            </a:r>
            <a:endParaRPr lang="en-US" sz="1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2722" y="3001328"/>
            <a:ext cx="8105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Worst case scenario: accident on the </a:t>
            </a:r>
            <a:r>
              <a:rPr lang="en-US" b="1" dirty="0" smtClean="0"/>
              <a:t>Head dump </a:t>
            </a:r>
          </a:p>
          <a:p>
            <a:pPr algn="just"/>
            <a:r>
              <a:rPr lang="en-US" b="1" dirty="0" smtClean="0"/>
              <a:t>BUT</a:t>
            </a:r>
          </a:p>
          <a:p>
            <a:pPr algn="just"/>
            <a:r>
              <a:rPr lang="en-US" dirty="0" smtClean="0"/>
              <a:t>Interception are possible during normal beam operation * </a:t>
            </a:r>
            <a:r>
              <a:rPr lang="en-US" dirty="0" smtClean="0">
                <a:sym typeface="Wingdings" pitchFamily="2" charset="2"/>
              </a:rPr>
              <a:t> 2 more cases were considered and studied for the Head dump</a:t>
            </a:r>
            <a:endParaRPr lang="en-US" dirty="0" smtClean="0"/>
          </a:p>
        </p:txBody>
      </p:sp>
      <p:sp>
        <p:nvSpPr>
          <p:cNvPr id="29" name="Right Arrow 28"/>
          <p:cNvSpPr/>
          <p:nvPr/>
        </p:nvSpPr>
        <p:spPr bwMode="auto">
          <a:xfrm>
            <a:off x="199328" y="3001328"/>
            <a:ext cx="638872" cy="457200"/>
          </a:xfrm>
          <a:prstGeom prst="rightArrow">
            <a:avLst/>
          </a:prstGeom>
          <a:ln>
            <a:headEnd type="oval" w="sm" len="sm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5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1219200"/>
            <a:ext cx="251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/>
              <a:t>* </a:t>
            </a:r>
            <a:r>
              <a:rPr lang="en-US" sz="1400" i="1" dirty="0" smtClean="0"/>
              <a:t>Following discussion with C. </a:t>
            </a:r>
            <a:r>
              <a:rPr lang="en-US" sz="1400" i="1" dirty="0" err="1" smtClean="0"/>
              <a:t>Carli</a:t>
            </a:r>
            <a:r>
              <a:rPr lang="en-US" sz="1400" i="1" dirty="0" smtClean="0"/>
              <a:t>, K. </a:t>
            </a:r>
            <a:r>
              <a:rPr lang="en-US" sz="1400" i="1" dirty="0" err="1" smtClean="0"/>
              <a:t>Hanke</a:t>
            </a:r>
            <a:r>
              <a:rPr lang="en-US" sz="1400" i="1" dirty="0" smtClean="0"/>
              <a:t> and M. </a:t>
            </a:r>
            <a:r>
              <a:rPr lang="en-US" sz="1400" i="1" dirty="0" err="1" smtClean="0"/>
              <a:t>Vretenar</a:t>
            </a:r>
            <a:r>
              <a:rPr lang="en-US" sz="1400" i="1" dirty="0"/>
              <a:t> </a:t>
            </a:r>
            <a:r>
              <a:rPr lang="en-US" sz="1400" i="1" dirty="0" smtClean="0"/>
              <a:t>about possible LLRF incident.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xmlns="" val="218718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Loading cases</a:t>
            </a:r>
          </a:p>
        </p:txBody>
      </p:sp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81232997"/>
              </p:ext>
            </p:extLst>
          </p:nvPr>
        </p:nvGraphicFramePr>
        <p:xfrm>
          <a:off x="785415" y="1752600"/>
          <a:ext cx="7573169" cy="2209800"/>
        </p:xfrm>
        <a:graphic>
          <a:graphicData uri="http://schemas.openxmlformats.org/presentationml/2006/ole">
            <p:oleObj spid="_x0000_s3098" name="Document" r:id="rId6" imgW="6272096" imgH="1843579" progId="Word.Document.12">
              <p:embed/>
            </p:oleObj>
          </a:graphicData>
        </a:graphic>
      </p:graphicFrame>
      <p:sp>
        <p:nvSpPr>
          <p:cNvPr id="19" name="Right Arrow 18"/>
          <p:cNvSpPr/>
          <p:nvPr/>
        </p:nvSpPr>
        <p:spPr bwMode="auto">
          <a:xfrm>
            <a:off x="1757014" y="4495800"/>
            <a:ext cx="638872" cy="457200"/>
          </a:xfrm>
          <a:prstGeom prst="rightArrow">
            <a:avLst/>
          </a:prstGeom>
          <a:ln>
            <a:headEnd type="oval" w="sm" len="sm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6408" y="3962400"/>
            <a:ext cx="5175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Steady-state operation, low power: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44958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active cooling is foreseen to be necessary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95574" y="4991100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Passive cooling by radiation only.</a:t>
            </a:r>
            <a:endParaRPr lang="en-US" dirty="0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6</a:t>
            </a:fld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1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Additional consideration</a:t>
            </a:r>
          </a:p>
        </p:txBody>
      </p:sp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76800" y="2864959"/>
            <a:ext cx="2499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accent6"/>
                </a:solidFill>
              </a:rPr>
              <a:t>Graphite R4550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7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8152" y="990600"/>
            <a:ext cx="8591467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Several aspects must be considered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endParaRPr lang="en-US" b="1" dirty="0" smtClean="0">
              <a:solidFill>
                <a:srgbClr val="000000"/>
              </a:solidFill>
              <a:cs typeface="Times New Roman" pitchFamily="18" charset="0"/>
              <a:sym typeface="Wingdings" pitchFamily="2" charset="2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Space constraint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Induced temperature and stresses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Vacuum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Activation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Fire risk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Electrical risk</a:t>
            </a:r>
          </a:p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/>
            </a:r>
            <a:b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</a:br>
            <a:endParaRPr lang="en-US" dirty="0">
              <a:solidFill>
                <a:srgbClr val="C00000"/>
              </a:solidFill>
              <a:cs typeface="Times New Roman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04324665"/>
              </p:ext>
            </p:extLst>
          </p:nvPr>
        </p:nvGraphicFramePr>
        <p:xfrm>
          <a:off x="2862263" y="3286125"/>
          <a:ext cx="6272212" cy="3267075"/>
        </p:xfrm>
        <a:graphic>
          <a:graphicData uri="http://schemas.openxmlformats.org/presentationml/2006/ole">
            <p:oleObj spid="_x0000_s5134" name="Document" r:id="rId6" imgW="6272096" imgH="3266901" progId="Word.Document.12">
              <p:embed/>
            </p:oleObj>
          </a:graphicData>
        </a:graphic>
      </p:graphicFrame>
      <p:sp>
        <p:nvSpPr>
          <p:cNvPr id="11" name="Bent-Up Arrow 10"/>
          <p:cNvSpPr/>
          <p:nvPr/>
        </p:nvSpPr>
        <p:spPr bwMode="auto">
          <a:xfrm rot="5400000">
            <a:off x="1295400" y="4472619"/>
            <a:ext cx="838200" cy="533401"/>
          </a:xfrm>
          <a:prstGeom prst="bentUpArrow">
            <a:avLst/>
          </a:prstGeom>
          <a:ln>
            <a:headEnd type="oval" w="sm" len="sm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dk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24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22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Instantaneous T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114675" y="4267200"/>
            <a:ext cx="1523222" cy="8719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7" name="Rectangle 36"/>
          <p:cNvSpPr/>
          <p:nvPr/>
        </p:nvSpPr>
        <p:spPr>
          <a:xfrm>
            <a:off x="0" y="914400"/>
            <a:ext cx="2862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Half </a:t>
            </a:r>
            <a:r>
              <a:rPr lang="en-US" b="1" dirty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dump 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  <a:sym typeface="Wingdings" pitchFamily="2" charset="2"/>
              </a:rPr>
              <a:t>LEFT view</a:t>
            </a:r>
            <a:endParaRPr lang="en-US" dirty="0" smtClean="0">
              <a:solidFill>
                <a:srgbClr val="000000"/>
              </a:solidFill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114675" y="5988593"/>
            <a:ext cx="1152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</a:pP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  <a:sym typeface="Wingdings" pitchFamily="2" charset="2"/>
              </a:rPr>
              <a:t>beam</a:t>
            </a:r>
            <a:endParaRPr lang="en-US" b="1" dirty="0">
              <a:solidFill>
                <a:srgbClr val="00B050"/>
              </a:solidFill>
              <a:cs typeface="Times New Roman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83731"/>
            <a:ext cx="5381625" cy="4574143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Can 34"/>
          <p:cNvSpPr/>
          <p:nvPr/>
        </p:nvSpPr>
        <p:spPr bwMode="auto">
          <a:xfrm rot="14929781">
            <a:off x="2769204" y="4216512"/>
            <a:ext cx="746098" cy="2612524"/>
          </a:xfrm>
          <a:prstGeom prst="can">
            <a:avLst>
              <a:gd name="adj" fmla="val 56179"/>
            </a:avLst>
          </a:prstGeom>
          <a:gradFill>
            <a:gsLst>
              <a:gs pos="0">
                <a:srgbClr val="92D050"/>
              </a:gs>
              <a:gs pos="80000">
                <a:schemeClr val="bg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1587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2169537" y="5255628"/>
            <a:ext cx="1532251" cy="627247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lg"/>
          </a:ln>
          <a:effectLst/>
        </p:spPr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63757871"/>
              </p:ext>
            </p:extLst>
          </p:nvPr>
        </p:nvGraphicFramePr>
        <p:xfrm>
          <a:off x="47236" y="1676400"/>
          <a:ext cx="3829050" cy="1285875"/>
        </p:xfrm>
        <a:graphic>
          <a:graphicData uri="http://schemas.openxmlformats.org/presentationml/2006/ole">
            <p:oleObj spid="_x0000_s4120" name="Document" r:id="rId7" imgW="4257333" imgH="1284195" progId="Word.Document.12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4252" y="3048000"/>
            <a:ext cx="37157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Maxi serv. Temperature to be defined based on degassing tests</a:t>
            </a:r>
            <a:r>
              <a:rPr lang="en-US" sz="1600" dirty="0" smtClean="0">
                <a:latin typeface="Calibri"/>
                <a:cs typeface="Calibri"/>
              </a:rPr>
              <a:t>.</a:t>
            </a:r>
          </a:p>
          <a:p>
            <a:pPr algn="just"/>
            <a:endParaRPr lang="en-US" b="1" dirty="0">
              <a:latin typeface="Calibri"/>
              <a:cs typeface="Calibri"/>
            </a:endParaRPr>
          </a:p>
          <a:p>
            <a:pPr algn="just"/>
            <a:r>
              <a:rPr lang="en-US" sz="2000" dirty="0" smtClean="0">
                <a:latin typeface="Calibri"/>
                <a:cs typeface="Calibri"/>
              </a:rPr>
              <a:t>Standard use at CERN: </a:t>
            </a:r>
          </a:p>
          <a:p>
            <a:pPr algn="just"/>
            <a:r>
              <a:rPr lang="en-US" b="1" i="1" dirty="0" smtClean="0">
                <a:latin typeface="Calibri"/>
                <a:cs typeface="Calibri"/>
              </a:rPr>
              <a:t>22 to 1 000°C </a:t>
            </a:r>
            <a:r>
              <a:rPr lang="en-US" dirty="0" smtClean="0">
                <a:latin typeface="Calibri"/>
                <a:cs typeface="Calibri"/>
              </a:rPr>
              <a:t>with bake-out and appropriated pumping.</a:t>
            </a:r>
            <a:endParaRPr lang="en-US" dirty="0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8</a:t>
            </a:fld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058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85800" cy="611341"/>
          </a:xfrm>
          <a:prstGeom prst="rect">
            <a:avLst/>
          </a:prstGeom>
          <a:noFill/>
        </p:spPr>
      </p:pic>
      <p:sp>
        <p:nvSpPr>
          <p:cNvPr id="22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Proposed simplified attached system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114675" y="4267200"/>
            <a:ext cx="1523222" cy="8719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76493863"/>
              </p:ext>
            </p:extLst>
          </p:nvPr>
        </p:nvGraphicFramePr>
        <p:xfrm>
          <a:off x="152400" y="990600"/>
          <a:ext cx="8153876" cy="1981200"/>
        </p:xfrm>
        <a:graphic>
          <a:graphicData uri="http://schemas.openxmlformats.org/presentationml/2006/ole">
            <p:oleObj spid="_x0000_s6198" name="Document" r:id="rId6" imgW="6272096" imgH="1524602" progId="Word.Document.12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00552643"/>
              </p:ext>
            </p:extLst>
          </p:nvPr>
        </p:nvGraphicFramePr>
        <p:xfrm>
          <a:off x="647700" y="2795587"/>
          <a:ext cx="6224588" cy="3757613"/>
        </p:xfrm>
        <a:graphic>
          <a:graphicData uri="http://schemas.openxmlformats.org/presentationml/2006/ole">
            <p:oleObj spid="_x0000_s6199" name="Document" r:id="rId7" imgW="6223861" imgH="3757081" progId="Word.Document.12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086600" y="28194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Limit in compression: </a:t>
            </a:r>
            <a:r>
              <a:rPr lang="en-US" b="1" dirty="0" smtClean="0">
                <a:solidFill>
                  <a:schemeClr val="accent6"/>
                </a:solidFill>
              </a:rPr>
              <a:t>125 </a:t>
            </a:r>
            <a:r>
              <a:rPr lang="en-US" b="1" dirty="0" err="1" smtClean="0">
                <a:solidFill>
                  <a:schemeClr val="accent6"/>
                </a:solidFill>
              </a:rPr>
              <a:t>MPa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86600" y="41148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Maxi deflection allowed: </a:t>
            </a:r>
            <a:r>
              <a:rPr lang="en-US" b="1" dirty="0">
                <a:solidFill>
                  <a:schemeClr val="accent6"/>
                </a:solidFill>
              </a:rPr>
              <a:t>0.5</a:t>
            </a:r>
            <a:r>
              <a:rPr lang="en-US" b="1" dirty="0" smtClean="0">
                <a:solidFill>
                  <a:schemeClr val="accent6"/>
                </a:solidFill>
              </a:rPr>
              <a:t> mm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(guess)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8832725">
            <a:off x="-135796" y="2619345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1 pulse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 smtClean="0">
                <a:solidFill>
                  <a:srgbClr val="003399"/>
                </a:solidFill>
              </a:rPr>
              <a:t>M</a:t>
            </a:r>
            <a:r>
              <a:rPr lang="en-US" sz="1200" b="1" dirty="0">
                <a:solidFill>
                  <a:srgbClr val="003399"/>
                </a:solidFill>
              </a:rPr>
              <a:t>. Delonca 	</a:t>
            </a:r>
            <a:fld id="{BE1B7692-FBFA-45A3-8214-5C8627CBF687}" type="datetime4">
              <a:rPr lang="en-US" sz="1200" b="1" smtClean="0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31, 2012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9</a:t>
            </a:fld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28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rgbClr val="FF0000"/>
          </a:solidFill>
          <a:prstDash val="solid"/>
          <a:round/>
          <a:headEnd type="oval" w="sm" len="sm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5875" cap="flat" cmpd="sng" algn="ctr">
          <a:solidFill>
            <a:schemeClr val="bg2"/>
          </a:solidFill>
          <a:prstDash val="solid"/>
          <a:round/>
          <a:headEnd type="oval" w="sm" len="sm"/>
          <a:tailEnd type="non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85578</TotalTime>
  <Words>509</Words>
  <Application>Microsoft Office PowerPoint</Application>
  <PresentationFormat>On-screen Show (4:3)</PresentationFormat>
  <Paragraphs>155</Paragraphs>
  <Slides>16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Document</vt:lpstr>
      <vt:lpstr>Head and tail dump for the booster injection region</vt:lpstr>
      <vt:lpstr>Outline</vt:lpstr>
      <vt:lpstr>Dumps space &amp; layout</vt:lpstr>
      <vt:lpstr>Dumps space &amp; layout</vt:lpstr>
      <vt:lpstr>Loading cases</vt:lpstr>
      <vt:lpstr>Loading cases</vt:lpstr>
      <vt:lpstr>Additional consideration</vt:lpstr>
      <vt:lpstr>Instantaneous T</vt:lpstr>
      <vt:lpstr>Proposed simplified attached system</vt:lpstr>
      <vt:lpstr>Steady operation</vt:lpstr>
      <vt:lpstr>steady operation + ∆T</vt:lpstr>
      <vt:lpstr>Conclusions and open questions</vt:lpstr>
      <vt:lpstr>Thank You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Cesare Maglioni</dc:creator>
  <cp:lastModifiedBy>vraginel</cp:lastModifiedBy>
  <cp:revision>1446</cp:revision>
  <cp:lastPrinted>2012-05-29T12:04:53Z</cp:lastPrinted>
  <dcterms:created xsi:type="dcterms:W3CDTF">1601-01-01T00:00:00Z</dcterms:created>
  <dcterms:modified xsi:type="dcterms:W3CDTF">2012-05-31T07:31:54Z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