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61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44" autoAdjust="0"/>
  </p:normalViewPr>
  <p:slideViewPr>
    <p:cSldViewPr snapToGrid="0" snapToObjects="1">
      <p:cViewPr>
        <p:scale>
          <a:sx n="130" d="100"/>
          <a:sy n="130" d="100"/>
        </p:scale>
        <p:origin x="-208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50098-2E26-2B42-8748-43CC2E934CD7}" type="datetimeFigureOut">
              <a:rPr kumimoji="1" lang="ja-JP" altLang="en-US" smtClean="0"/>
              <a:t>12/05/25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05216-6CF8-4A42-8F7D-AA1F0B888C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33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D7BEC-F580-F849-B9B6-6A1228139BD3}" type="datetimeFigureOut">
              <a:rPr kumimoji="1" lang="ja-JP" altLang="en-US" smtClean="0"/>
              <a:t>12/05/25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F187C-7210-904A-97C1-49C0E8C223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467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F187C-7210-904A-97C1-49C0E8C2230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56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08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74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53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48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65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82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67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59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99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8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86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16959-7457-6E4C-B6D1-A3EEBD29F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389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15315" y="1870053"/>
            <a:ext cx="6820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 </a:t>
            </a:r>
            <a:r>
              <a:rPr kumimoji="1" lang="en-US" altLang="ja-JP" sz="5400" dirty="0" smtClean="0">
                <a:latin typeface="Comic Sans MS"/>
                <a:cs typeface="Comic Sans MS"/>
              </a:rPr>
              <a:t>Telemetry Dat</a:t>
            </a:r>
            <a:r>
              <a:rPr lang="en-US" altLang="ja-JP" sz="5400" dirty="0" smtClean="0">
                <a:latin typeface="Comic Sans MS"/>
                <a:cs typeface="Comic Sans MS"/>
              </a:rPr>
              <a:t>a List</a:t>
            </a:r>
            <a:endParaRPr kumimoji="1" lang="ja-JP" altLang="en-US" sz="5400" dirty="0">
              <a:latin typeface="Comic Sans MS"/>
              <a:cs typeface="Comic Sans MS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03314" y="3361035"/>
            <a:ext cx="33437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err="1" smtClean="0">
                <a:latin typeface="Comic Sans MS"/>
                <a:cs typeface="Comic Sans MS"/>
              </a:rPr>
              <a:t>S.Torii</a:t>
            </a:r>
            <a:endParaRPr kumimoji="1" lang="en-US" altLang="ja-JP" sz="2800" dirty="0" smtClean="0">
              <a:latin typeface="Comic Sans MS"/>
              <a:cs typeface="Comic Sans MS"/>
            </a:endParaRPr>
          </a:p>
          <a:p>
            <a:pPr algn="ctr"/>
            <a:r>
              <a:rPr lang="en-US" altLang="ja-JP" sz="2800" dirty="0" err="1" smtClean="0">
                <a:latin typeface="Comic Sans MS"/>
                <a:cs typeface="Comic Sans MS"/>
              </a:rPr>
              <a:t>Waseda</a:t>
            </a:r>
            <a:r>
              <a:rPr lang="en-US" altLang="ja-JP" sz="2800" dirty="0" smtClean="0">
                <a:latin typeface="Comic Sans MS"/>
                <a:cs typeface="Comic Sans MS"/>
              </a:rPr>
              <a:t> University</a:t>
            </a:r>
          </a:p>
          <a:p>
            <a:pPr algn="ctr"/>
            <a:r>
              <a:rPr kumimoji="1" lang="en-US" altLang="ja-JP" sz="2800" dirty="0" smtClean="0">
                <a:latin typeface="Comic Sans MS"/>
                <a:cs typeface="Comic Sans MS"/>
              </a:rPr>
              <a:t> &amp;  JAXA/SEUC</a:t>
            </a:r>
            <a:endParaRPr kumimoji="1" lang="ja-JP" altLang="en-US" sz="2800" dirty="0">
              <a:latin typeface="Comic Sans MS"/>
              <a:cs typeface="Comic Sans M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96500" y="5096474"/>
            <a:ext cx="4713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  </a:t>
            </a:r>
            <a:r>
              <a:rPr lang="en-US" altLang="ja-JP" sz="2000" dirty="0" smtClean="0"/>
              <a:t>  </a:t>
            </a:r>
            <a:r>
              <a:rPr lang="en-US" altLang="ja-JP" sz="2000" dirty="0" smtClean="0">
                <a:latin typeface="Comic Sans MS"/>
                <a:cs typeface="Comic Sans MS"/>
              </a:rPr>
              <a:t>May 23-25, 2012</a:t>
            </a:r>
            <a:endParaRPr lang="en-US" altLang="ja-JP" sz="2000" dirty="0">
              <a:latin typeface="Comic Sans MS"/>
              <a:cs typeface="Comic Sans MS"/>
            </a:endParaRPr>
          </a:p>
          <a:p>
            <a:pPr algn="ctr"/>
            <a:r>
              <a:rPr lang="en-US" altLang="ja-JP" sz="2000" dirty="0" smtClean="0">
                <a:latin typeface="Comic Sans MS"/>
                <a:cs typeface="Comic Sans MS"/>
              </a:rPr>
              <a:t>CALET/ M&amp;S Meeting </a:t>
            </a:r>
            <a:r>
              <a:rPr lang="ja-JP" altLang="en-US" sz="2000" dirty="0" smtClean="0">
                <a:latin typeface="Comic Sans MS"/>
                <a:cs typeface="Comic Sans MS"/>
              </a:rPr>
              <a:t>＠</a:t>
            </a:r>
            <a:r>
              <a:rPr lang="en-US" altLang="ja-JP" sz="2000" dirty="0" smtClean="0">
                <a:latin typeface="Comic Sans MS"/>
                <a:cs typeface="Comic Sans MS"/>
              </a:rPr>
              <a:t>NASA/GSFC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5316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13538" y="340193"/>
            <a:ext cx="291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Premised Information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93801" y="918465"/>
            <a:ext cx="7492999" cy="437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A) Telemetry System</a:t>
            </a:r>
            <a:endParaRPr lang="en-US" altLang="ja-JP" sz="2000" dirty="0"/>
          </a:p>
          <a:p>
            <a:r>
              <a:rPr lang="en-US" altLang="ja-JP" sz="2000" dirty="0" smtClean="0"/>
              <a:t>    Mid-rate data:    Ethernet                300 kbps     HK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+ Science Data  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Low-rate data:    MIL-STD1553B       20 kbps     HK + Samples SD</a:t>
            </a:r>
          </a:p>
          <a:p>
            <a:endParaRPr lang="en-US" altLang="ja-JP" sz="2000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</p:txBody>
      </p:sp>
      <p:pic>
        <p:nvPicPr>
          <p:cNvPr id="9" name="図 8" descr="telemet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13" y="2310894"/>
            <a:ext cx="4894072" cy="404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16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97878" y="531735"/>
            <a:ext cx="796973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B) Data </a:t>
            </a:r>
            <a:r>
              <a:rPr lang="en-US" altLang="ja-JP" sz="2000" dirty="0"/>
              <a:t>Format</a:t>
            </a:r>
          </a:p>
          <a:p>
            <a:pPr>
              <a:buFont typeface="Wingdings" charset="2"/>
              <a:buChar char="v"/>
            </a:pPr>
            <a:r>
              <a:rPr lang="en-US" altLang="ja-JP" sz="2000" dirty="0"/>
              <a:t> </a:t>
            </a:r>
            <a:r>
              <a:rPr lang="ja-JP" altLang="ja-JP" sz="2000" dirty="0"/>
              <a:t>　</a:t>
            </a:r>
            <a:r>
              <a:rPr lang="en-US" altLang="ja-JP" sz="2000" dirty="0"/>
              <a:t>Mid-rate data: </a:t>
            </a:r>
          </a:p>
          <a:p>
            <a:r>
              <a:rPr lang="en-US" altLang="ja-JP" sz="2000" dirty="0"/>
              <a:t>     1)  UDP/IP format            </a:t>
            </a:r>
            <a:r>
              <a:rPr lang="en-US" altLang="ja-JP" sz="2000" dirty="0" smtClean="0"/>
              <a:t>            </a:t>
            </a:r>
            <a:r>
              <a:rPr lang="en-US" altLang="ja-JP" sz="2000" dirty="0"/>
              <a:t>UDP Header ( Ethernet II - frame data</a:t>
            </a:r>
            <a:r>
              <a:rPr lang="en-US" altLang="ja-JP" sz="2000" dirty="0" smtClean="0"/>
              <a:t>)</a:t>
            </a:r>
          </a:p>
          <a:p>
            <a:r>
              <a:rPr lang="ja-JP" altLang="ja-JP" sz="2000" dirty="0"/>
              <a:t>　</a:t>
            </a:r>
            <a:r>
              <a:rPr lang="ja-JP" altLang="en-US" sz="2000" dirty="0" smtClean="0"/>
              <a:t>　　　</a:t>
            </a:r>
            <a:r>
              <a:rPr lang="en-US" altLang="ja-JP" sz="2000" dirty="0" smtClean="0"/>
              <a:t>used for JAXA link  via DRTS with ICS as a backup of NASA link</a:t>
            </a:r>
            <a:endParaRPr lang="en-US" altLang="ja-JP" sz="2000" dirty="0"/>
          </a:p>
          <a:p>
            <a:r>
              <a:rPr lang="en-US" altLang="ja-JP" sz="2000" dirty="0"/>
              <a:t>     2)  CCSDS format (Default )         CCSDS Header (IEEE802.3- frame data</a:t>
            </a:r>
            <a:r>
              <a:rPr lang="en-US" altLang="ja-JP" sz="2000" dirty="0" smtClean="0"/>
              <a:t>)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used for NASA link via </a:t>
            </a:r>
            <a:r>
              <a:rPr lang="en-US" altLang="ja-JP" sz="2000" dirty="0" smtClean="0"/>
              <a:t>TDRS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These two formats are exactly same except the frame header in each </a:t>
            </a:r>
            <a:r>
              <a:rPr lang="en-US" altLang="ja-JP" sz="2000" dirty="0" smtClean="0"/>
              <a:t>packet for </a:t>
            </a:r>
            <a:r>
              <a:rPr lang="en-US" altLang="ja-JP" sz="2000" dirty="0" smtClean="0"/>
              <a:t>communication parameters. </a:t>
            </a:r>
          </a:p>
          <a:p>
            <a:endParaRPr lang="en-US" altLang="ja-JP" sz="2000" dirty="0"/>
          </a:p>
          <a:p>
            <a:pPr>
              <a:buFont typeface="Wingdings" charset="2"/>
              <a:buChar char="v"/>
            </a:pPr>
            <a:r>
              <a:rPr lang="en-US" altLang="ja-JP" sz="2000" dirty="0"/>
              <a:t>    Low-rate data   </a:t>
            </a:r>
            <a:endParaRPr lang="en-US" altLang="ja-JP" sz="2000" dirty="0" smtClean="0"/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 </a:t>
            </a:r>
            <a:r>
              <a:rPr lang="en-US" altLang="ja-JP" sz="2000" dirty="0" smtClean="0"/>
              <a:t>Following to the </a:t>
            </a:r>
            <a:r>
              <a:rPr lang="en-US" altLang="ja-JP" sz="2000" dirty="0"/>
              <a:t>MIL-</a:t>
            </a:r>
            <a:r>
              <a:rPr lang="en-US" altLang="ja-JP" sz="2000" dirty="0" smtClean="0"/>
              <a:t>STD1553B, the data packet is organized</a:t>
            </a:r>
            <a:r>
              <a:rPr lang="en-US" altLang="ja-JP" sz="2000" dirty="0" smtClean="0"/>
              <a:t>: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</a:t>
            </a:r>
            <a:r>
              <a:rPr lang="en-US" altLang="ja-JP" sz="2000" dirty="0" smtClean="0"/>
              <a:t>16bit </a:t>
            </a:r>
            <a:r>
              <a:rPr lang="en-US" altLang="ja-JP" sz="2000" dirty="0" smtClean="0"/>
              <a:t>/ word  &amp; 32 words /packet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The </a:t>
            </a:r>
            <a:r>
              <a:rPr lang="en-US" altLang="ja-JP" sz="2000" dirty="0" smtClean="0"/>
              <a:t>first data in each packet is ID for the payload (=38h) </a:t>
            </a:r>
            <a:r>
              <a:rPr lang="en-US" altLang="ja-JP" sz="2000" dirty="0" smtClean="0"/>
              <a:t>   </a:t>
            </a:r>
          </a:p>
          <a:p>
            <a:r>
              <a:rPr lang="en-US" altLang="ja-JP" sz="2000" dirty="0" smtClean="0"/>
              <a:t>    </a:t>
            </a:r>
            <a:endParaRPr lang="en-US" altLang="ja-JP" sz="2000" dirty="0"/>
          </a:p>
          <a:p>
            <a:pPr>
              <a:buFont typeface="Wingdings" charset="2"/>
              <a:buChar char="v"/>
            </a:pPr>
            <a:r>
              <a:rPr lang="en-US" altLang="ja-JP" sz="2000" dirty="0"/>
              <a:t>    DATA List   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The data list is  commonly used in the data formats for giving the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details of data structure.  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3279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67692" y="996462"/>
            <a:ext cx="529173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C) Data Category</a:t>
            </a:r>
          </a:p>
          <a:p>
            <a:endParaRPr lang="en-US" altLang="ja-JP" sz="2000" dirty="0"/>
          </a:p>
          <a:p>
            <a:pPr marL="285750" indent="-285750">
              <a:buFont typeface="Wingdings" charset="2"/>
              <a:buChar char="v"/>
            </a:pPr>
            <a:r>
              <a:rPr kumimoji="1" lang="en-US" altLang="ja-JP" sz="2000" dirty="0" smtClean="0"/>
              <a:t>Constant Timing Data ( /s)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HK, Status, GBM (TH, PH data)</a:t>
            </a:r>
          </a:p>
          <a:p>
            <a:endParaRPr kumimoji="1" lang="en-US" altLang="ja-JP" sz="2000" dirty="0"/>
          </a:p>
          <a:p>
            <a:pPr marL="285750" indent="-285750">
              <a:buFont typeface="Wingdings" charset="2"/>
              <a:buChar char="v"/>
            </a:pPr>
            <a:r>
              <a:rPr lang="en-US" altLang="ja-JP" sz="2000" dirty="0" smtClean="0"/>
              <a:t>Trigger Timing Data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Calorimeter  Event Data</a:t>
            </a:r>
            <a:r>
              <a:rPr lang="en-US" altLang="ja-JP" sz="2000" dirty="0" smtClean="0"/>
              <a:t> with Trigger Hit Pattern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1) Single , Low Energy, High Energy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2) Heavy Ions ( without energy threshold) 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295983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73" y="3553559"/>
            <a:ext cx="8065827" cy="25019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475154" y="293766"/>
            <a:ext cx="61806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Protectio</a:t>
            </a:r>
            <a:r>
              <a:rPr lang="en-US" altLang="ja-JP" sz="3200" dirty="0" smtClean="0"/>
              <a:t>n of Privileged Information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7845" y="955232"/>
            <a:ext cx="7443063" cy="2973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charset="2"/>
              <a:buChar char="p"/>
            </a:pPr>
            <a:r>
              <a:rPr kumimoji="1" lang="en-US" altLang="ja-JP" dirty="0" smtClean="0"/>
              <a:t>Do NOT use this </a:t>
            </a:r>
            <a:r>
              <a:rPr lang="en-US" altLang="ja-JP" dirty="0" smtClean="0"/>
              <a:t>document </a:t>
            </a:r>
            <a:r>
              <a:rPr kumimoji="1" lang="en-US" altLang="ja-JP" dirty="0" smtClean="0"/>
              <a:t> except for CALET data analysis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p"/>
            </a:pPr>
            <a:r>
              <a:rPr lang="en-US" altLang="ja-JP" dirty="0" smtClean="0"/>
              <a:t>Keep the addressee of this document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p"/>
            </a:pPr>
            <a:r>
              <a:rPr lang="en-US" altLang="ja-JP" dirty="0" smtClean="0"/>
              <a:t>Keep the record of copying this documents, and try to minimize the pages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p"/>
            </a:pPr>
            <a:r>
              <a:rPr lang="en-US" altLang="ja-JP" dirty="0" smtClean="0"/>
              <a:t>Destroy  this document with  a shredder for the paper version or erase the 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 </a:t>
            </a:r>
            <a:r>
              <a:rPr lang="en-US" altLang="ja-JP" dirty="0" smtClean="0"/>
              <a:t>     data for the electric version 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p"/>
            </a:pPr>
            <a:r>
              <a:rPr lang="en-US" altLang="ja-JP" dirty="0" smtClean="0"/>
              <a:t>Confirm to JAXA  </a:t>
            </a:r>
            <a:r>
              <a:rPr lang="en-US" altLang="ja-JP" dirty="0"/>
              <a:t>in advance </a:t>
            </a:r>
            <a:r>
              <a:rPr lang="en-US" altLang="ja-JP" dirty="0" smtClean="0"/>
              <a:t>about the contents if you will use information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      in this document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3887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12/05/25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6959-7457-6E4C-B6D1-A3EEBD29FA1C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13" y="502714"/>
            <a:ext cx="6987972" cy="47117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43" y="5214422"/>
            <a:ext cx="7748759" cy="102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3660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229</Words>
  <Application>Microsoft Macintosh PowerPoint</Application>
  <PresentationFormat>画面に合わせる (4:3)</PresentationFormat>
  <Paragraphs>67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早稲田大学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鳥居 祥二</dc:creator>
  <cp:lastModifiedBy>鳥居 祥二</cp:lastModifiedBy>
  <cp:revision>22</cp:revision>
  <dcterms:created xsi:type="dcterms:W3CDTF">2012-05-23T04:45:46Z</dcterms:created>
  <dcterms:modified xsi:type="dcterms:W3CDTF">2012-05-25T11:25:57Z</dcterms:modified>
</cp:coreProperties>
</file>