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3" r:id="rId3"/>
    <p:sldId id="270" r:id="rId4"/>
    <p:sldId id="258" r:id="rId5"/>
    <p:sldId id="275" r:id="rId6"/>
    <p:sldId id="272" r:id="rId7"/>
    <p:sldId id="259" r:id="rId8"/>
    <p:sldId id="271" r:id="rId9"/>
    <p:sldId id="265" r:id="rId10"/>
    <p:sldId id="266" r:id="rId11"/>
    <p:sldId id="262" r:id="rId12"/>
    <p:sldId id="263" r:id="rId13"/>
    <p:sldId id="261" r:id="rId14"/>
    <p:sldId id="267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8" autoAdjust="0"/>
    <p:restoredTop sz="96028" autoAdjust="0"/>
  </p:normalViewPr>
  <p:slideViewPr>
    <p:cSldViewPr>
      <p:cViewPr varScale="1">
        <p:scale>
          <a:sx n="61" d="100"/>
          <a:sy n="61" d="100"/>
        </p:scale>
        <p:origin x="-6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7E1DD-C4DA-43B2-B502-1369604AB36F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AA498-4E42-4B88-9916-B9EBE196A8C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AA498-4E42-4B88-9916-B9EBE196A8C7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AA498-4E42-4B88-9916-B9EBE196A8C7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8F6FC-30DB-48B2-9D03-EBEB144D4B8B}" type="datetimeFigureOut">
              <a:rPr kumimoji="1" lang="ja-JP" altLang="en-US" smtClean="0"/>
              <a:pPr/>
              <a:t>2012/5/25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9FE2F-45BF-4752-84A5-8AE5A7E49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://colossus.phys.aoyama.ac.jp/files/nakahira/GBM_LaBr/3in_pic3.p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5536" y="2490465"/>
            <a:ext cx="8424936" cy="1514599"/>
          </a:xfrm>
        </p:spPr>
        <p:txBody>
          <a:bodyPr>
            <a:noAutofit/>
          </a:bodyPr>
          <a:lstStyle/>
          <a:p>
            <a:r>
              <a:rPr lang="en-US" altLang="ja-JP" sz="4800" dirty="0" smtClean="0"/>
              <a:t>The </a:t>
            </a:r>
            <a:r>
              <a:rPr kumimoji="1" lang="en-US" altLang="ja-JP" sz="4800" dirty="0" smtClean="0"/>
              <a:t>CALET Gamma-ray Burst Monitor </a:t>
            </a:r>
            <a:r>
              <a:rPr lang="en-US" altLang="ja-JP" sz="4800" dirty="0" smtClean="0"/>
              <a:t>(CGBM): observation and instrumentation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5536" y="4534272"/>
            <a:ext cx="8496944" cy="2495128"/>
          </a:xfrm>
        </p:spPr>
        <p:txBody>
          <a:bodyPr>
            <a:normAutofit/>
          </a:bodyPr>
          <a:lstStyle/>
          <a:p>
            <a:r>
              <a:rPr kumimoji="1" lang="en-US" altLang="ja-JP" sz="4000" dirty="0" err="1" smtClean="0">
                <a:solidFill>
                  <a:schemeClr val="tx1"/>
                </a:solidFill>
              </a:rPr>
              <a:t>Kazutaka</a:t>
            </a:r>
            <a:r>
              <a:rPr kumimoji="1" lang="en-US" altLang="ja-JP" sz="4000" dirty="0" smtClean="0">
                <a:solidFill>
                  <a:schemeClr val="tx1"/>
                </a:solidFill>
              </a:rPr>
              <a:t> Yamaoka</a:t>
            </a: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(</a:t>
            </a:r>
            <a:r>
              <a:rPr kumimoji="1" lang="en-US" altLang="ja-JP" dirty="0" err="1" smtClean="0">
                <a:solidFill>
                  <a:schemeClr val="tx1"/>
                </a:solidFill>
              </a:rPr>
              <a:t>Waseda</a:t>
            </a:r>
            <a:r>
              <a:rPr kumimoji="1" lang="en-US" altLang="ja-JP" dirty="0" smtClean="0">
                <a:solidFill>
                  <a:schemeClr val="tx1"/>
                </a:solidFill>
              </a:rPr>
              <a:t> University/JAXA)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Just moved from Aoyama </a:t>
            </a:r>
            <a:r>
              <a:rPr lang="en-US" altLang="ja-JP" dirty="0" err="1" smtClean="0">
                <a:solidFill>
                  <a:schemeClr val="tx1"/>
                </a:solidFill>
              </a:rPr>
              <a:t>Gakuin</a:t>
            </a:r>
            <a:r>
              <a:rPr lang="en-US" altLang="ja-JP" dirty="0" smtClean="0">
                <a:solidFill>
                  <a:schemeClr val="tx1"/>
                </a:solidFill>
              </a:rPr>
              <a:t> Univ.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4" name="図 3" descr="caletlogo.lor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204864" cy="2204864"/>
          </a:xfrm>
          <a:prstGeom prst="rect">
            <a:avLst/>
          </a:prstGeom>
        </p:spPr>
      </p:pic>
      <p:pic>
        <p:nvPicPr>
          <p:cNvPr id="5" name="Picture 5" descr="grb_art_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4760" y="-1"/>
            <a:ext cx="1879239" cy="2204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GRB trigger logic and CGBM </a:t>
            </a:r>
            <a:r>
              <a:rPr kumimoji="1" lang="en-US" altLang="ja-JP" dirty="0" smtClean="0"/>
              <a:t>Data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800" dirty="0" smtClean="0"/>
              <a:t>GRB trigger logic is realized by the hardware </a:t>
            </a:r>
          </a:p>
          <a:p>
            <a:pPr>
              <a:buNone/>
            </a:pPr>
            <a:endParaRPr lang="en-US" altLang="ja-JP" sz="2800" dirty="0" smtClean="0"/>
          </a:p>
          <a:p>
            <a:endParaRPr kumimoji="1" lang="en-US" altLang="ja-JP" sz="2800" dirty="0" smtClean="0"/>
          </a:p>
          <a:p>
            <a:r>
              <a:rPr lang="en-US" altLang="ja-JP" sz="2800" dirty="0" smtClean="0"/>
              <a:t>CGBM Data Types </a:t>
            </a:r>
            <a:endParaRPr kumimoji="1" lang="ja-JP" altLang="en-US" dirty="0"/>
          </a:p>
        </p:txBody>
      </p:sp>
      <p:graphicFrame>
        <p:nvGraphicFramePr>
          <p:cNvPr id="4" name="Group 198"/>
          <p:cNvGraphicFramePr>
            <a:graphicFrameLocks/>
          </p:cNvGraphicFramePr>
          <p:nvPr/>
        </p:nvGraphicFramePr>
        <p:xfrm>
          <a:off x="1619672" y="3861048"/>
          <a:ext cx="6336704" cy="2626216"/>
        </p:xfrm>
        <a:graphic>
          <a:graphicData uri="http://schemas.openxmlformats.org/drawingml/2006/table">
            <a:tbl>
              <a:tblPr/>
              <a:tblGrid>
                <a:gridCol w="1944216"/>
                <a:gridCol w="2016224"/>
                <a:gridCol w="1152128"/>
                <a:gridCol w="1224136"/>
              </a:tblGrid>
              <a:tr h="7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Data 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Event-by-event 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Monitor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  PH          TH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Time resolution 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62.5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1/8 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Energy Channels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4096 x 2 gains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8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Time spans 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Total 1.5x10</a:t>
                      </a:r>
                      <a:r>
                        <a:rPr kumimoji="1" lang="en-US" altLang="ja-JP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events (~500 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Anytime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3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04864"/>
            <a:ext cx="4087812" cy="815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pSp>
        <p:nvGrpSpPr>
          <p:cNvPr id="14" name="Group 126"/>
          <p:cNvGrpSpPr>
            <a:grpSpLocks/>
          </p:cNvGrpSpPr>
          <p:nvPr/>
        </p:nvGrpSpPr>
        <p:grpSpPr bwMode="auto">
          <a:xfrm>
            <a:off x="6350000" y="1484784"/>
            <a:ext cx="2794000" cy="1928813"/>
            <a:chOff x="0" y="0"/>
            <a:chExt cx="1760" cy="1215"/>
          </a:xfrm>
        </p:grpSpPr>
        <p:sp>
          <p:nvSpPr>
            <p:cNvPr id="15" name="AutoShape 127"/>
            <p:cNvSpPr>
              <a:spLocks/>
            </p:cNvSpPr>
            <p:nvPr/>
          </p:nvSpPr>
          <p:spPr bwMode="auto">
            <a:xfrm>
              <a:off x="577" y="0"/>
              <a:ext cx="1183" cy="940"/>
            </a:xfrm>
            <a:custGeom>
              <a:avLst/>
              <a:gdLst>
                <a:gd name="T0" fmla="*/ 2 w 21600"/>
                <a:gd name="T1" fmla="*/ 1 h 20363"/>
                <a:gd name="T2" fmla="*/ 0 60000 65536"/>
                <a:gd name="T3" fmla="*/ 0 w 21600"/>
                <a:gd name="T4" fmla="*/ 0 h 20363"/>
                <a:gd name="T5" fmla="*/ 21600 w 21600"/>
                <a:gd name="T6" fmla="*/ 20363 h 20363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0363">
                  <a:moveTo>
                    <a:pt x="0" y="19024"/>
                  </a:moveTo>
                  <a:cubicBezTo>
                    <a:pt x="395" y="14704"/>
                    <a:pt x="789" y="10384"/>
                    <a:pt x="1184" y="7242"/>
                  </a:cubicBezTo>
                  <a:cubicBezTo>
                    <a:pt x="1578" y="4100"/>
                    <a:pt x="1529" y="-1005"/>
                    <a:pt x="2367" y="173"/>
                  </a:cubicBezTo>
                  <a:cubicBezTo>
                    <a:pt x="3205" y="1351"/>
                    <a:pt x="4438" y="11071"/>
                    <a:pt x="6214" y="14311"/>
                  </a:cubicBezTo>
                  <a:cubicBezTo>
                    <a:pt x="7989" y="17551"/>
                    <a:pt x="10455" y="18631"/>
                    <a:pt x="13019" y="19613"/>
                  </a:cubicBezTo>
                  <a:cubicBezTo>
                    <a:pt x="15584" y="20595"/>
                    <a:pt x="18592" y="20399"/>
                    <a:pt x="21600" y="20202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6" name="Rectangle 128"/>
            <p:cNvSpPr>
              <a:spLocks/>
            </p:cNvSpPr>
            <p:nvPr/>
          </p:nvSpPr>
          <p:spPr bwMode="auto">
            <a:xfrm>
              <a:off x="49" y="544"/>
              <a:ext cx="464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/>
              <a:r>
                <a:rPr lang="en-US" altLang="ja-JP" sz="1800">
                  <a:cs typeface="Arial" charset="0"/>
                  <a:sym typeface="Arial" charset="0"/>
                </a:rPr>
                <a:t>ΔBg</a:t>
              </a:r>
            </a:p>
          </p:txBody>
        </p:sp>
        <p:sp>
          <p:nvSpPr>
            <p:cNvPr id="17" name="Line 129"/>
            <p:cNvSpPr>
              <a:spLocks noChangeShapeType="1"/>
            </p:cNvSpPr>
            <p:nvPr/>
          </p:nvSpPr>
          <p:spPr bwMode="auto">
            <a:xfrm>
              <a:off x="96" y="812"/>
              <a:ext cx="358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18" name="Rectangle 130"/>
            <p:cNvSpPr>
              <a:spLocks/>
            </p:cNvSpPr>
            <p:nvPr/>
          </p:nvSpPr>
          <p:spPr bwMode="auto">
            <a:xfrm>
              <a:off x="664" y="994"/>
              <a:ext cx="496" cy="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/>
              <a:r>
                <a:rPr lang="en-US" altLang="ja-JP" sz="1800">
                  <a:sym typeface="Arial" charset="0"/>
                </a:rPr>
                <a:t>Δ</a:t>
              </a:r>
              <a:r>
                <a:rPr lang="ja-JP" altLang="en-US" sz="1800">
                  <a:sym typeface="Arial" charset="0"/>
                </a:rPr>
                <a:t>ｔ</a:t>
              </a:r>
            </a:p>
          </p:txBody>
        </p:sp>
        <p:sp>
          <p:nvSpPr>
            <p:cNvPr id="19" name="Rectangle 131"/>
            <p:cNvSpPr>
              <a:spLocks/>
            </p:cNvSpPr>
            <p:nvPr/>
          </p:nvSpPr>
          <p:spPr bwMode="auto">
            <a:xfrm>
              <a:off x="128" y="939"/>
              <a:ext cx="323" cy="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/>
              <a:r>
                <a:rPr lang="en-US" altLang="ja-JP" sz="1800">
                  <a:cs typeface="Arial" charset="0"/>
                  <a:sym typeface="Arial" charset="0"/>
                </a:rPr>
                <a:t>Bg</a:t>
              </a:r>
            </a:p>
          </p:txBody>
        </p:sp>
        <p:sp>
          <p:nvSpPr>
            <p:cNvPr id="20" name="Line 132"/>
            <p:cNvSpPr>
              <a:spLocks noChangeShapeType="1"/>
            </p:cNvSpPr>
            <p:nvPr/>
          </p:nvSpPr>
          <p:spPr bwMode="auto">
            <a:xfrm>
              <a:off x="0" y="879"/>
              <a:ext cx="58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21" name="Line 133"/>
            <p:cNvSpPr>
              <a:spLocks noChangeShapeType="1"/>
            </p:cNvSpPr>
            <p:nvPr/>
          </p:nvSpPr>
          <p:spPr bwMode="auto">
            <a:xfrm>
              <a:off x="588" y="947"/>
              <a:ext cx="4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88640"/>
            <a:ext cx="8686800" cy="100811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4. Bread</a:t>
            </a:r>
            <a:r>
              <a:rPr lang="en-US" altLang="ja-JP" dirty="0" smtClean="0"/>
              <a:t> Board Model (BBM) of </a:t>
            </a:r>
            <a:br>
              <a:rPr lang="en-US" altLang="ja-JP" dirty="0" smtClean="0"/>
            </a:br>
            <a:r>
              <a:rPr lang="en-US" altLang="ja-JP" dirty="0" smtClean="0"/>
              <a:t>the CGBM E-box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67333"/>
            <a:ext cx="7859216" cy="4669979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BBM of the FEC (including pre-amplifiers) and E-box has been manufactured by IHI Aerospace and Mitsubishi Precision Co Ltd.</a:t>
            </a:r>
          </a:p>
          <a:p>
            <a:endParaRPr lang="en-US" altLang="ja-JP" sz="2400" dirty="0" smtClean="0"/>
          </a:p>
          <a:p>
            <a:endParaRPr lang="en-US" altLang="ja-JP" sz="2400" dirty="0" smtClean="0"/>
          </a:p>
        </p:txBody>
      </p:sp>
      <p:sp>
        <p:nvSpPr>
          <p:cNvPr id="6" name="テキスト ボックス 17"/>
          <p:cNvSpPr txBox="1">
            <a:spLocks noChangeArrowheads="1"/>
          </p:cNvSpPr>
          <p:nvPr/>
        </p:nvSpPr>
        <p:spPr bwMode="auto">
          <a:xfrm>
            <a:off x="6869551" y="5301208"/>
            <a:ext cx="15205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dirty="0">
                <a:latin typeface="Calibri" pitchFamily="34" charset="0"/>
              </a:rPr>
              <a:t>SGM-FEC</a:t>
            </a:r>
          </a:p>
        </p:txBody>
      </p:sp>
      <p:sp>
        <p:nvSpPr>
          <p:cNvPr id="7" name="テキスト ボックス 18"/>
          <p:cNvSpPr txBox="1">
            <a:spLocks noChangeArrowheads="1"/>
          </p:cNvSpPr>
          <p:nvPr/>
        </p:nvSpPr>
        <p:spPr bwMode="auto">
          <a:xfrm>
            <a:off x="6941559" y="2996952"/>
            <a:ext cx="18069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dirty="0">
                <a:latin typeface="Calibri" pitchFamily="34" charset="0"/>
              </a:rPr>
              <a:t>GBM-EBOX</a:t>
            </a:r>
          </a:p>
        </p:txBody>
      </p:sp>
      <p:pic>
        <p:nvPicPr>
          <p:cNvPr id="8" name="図 7" descr="clip_image0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7023" y="3068960"/>
            <a:ext cx="4551809" cy="3416165"/>
          </a:xfrm>
          <a:prstGeom prst="rect">
            <a:avLst/>
          </a:prstGeom>
        </p:spPr>
      </p:pic>
      <p:cxnSp>
        <p:nvCxnSpPr>
          <p:cNvPr id="10" name="直線矢印コネクタ 9"/>
          <p:cNvCxnSpPr/>
          <p:nvPr/>
        </p:nvCxnSpPr>
        <p:spPr>
          <a:xfrm rot="10800000">
            <a:off x="4781319" y="4437112"/>
            <a:ext cx="2088232" cy="108012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rot="10800000" flipV="1">
            <a:off x="5645415" y="3356992"/>
            <a:ext cx="1224136" cy="28803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V="1">
            <a:off x="1540959" y="5013176"/>
            <a:ext cx="1080120" cy="5760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251520" y="5517232"/>
            <a:ext cx="1907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LaBr</a:t>
            </a:r>
            <a:r>
              <a:rPr kumimoji="1" lang="en-US" altLang="ja-JP" sz="2400" baseline="-25000" dirty="0" smtClean="0"/>
              <a:t>3</a:t>
            </a:r>
            <a:r>
              <a:rPr kumimoji="1" lang="en-US" altLang="ja-JP" sz="2400" dirty="0" smtClean="0"/>
              <a:t> sensors</a:t>
            </a:r>
          </a:p>
          <a:p>
            <a:r>
              <a:rPr lang="en-US" altLang="ja-JP" sz="2400" dirty="0" smtClean="0"/>
              <a:t>+</a:t>
            </a:r>
            <a:r>
              <a:rPr kumimoji="1" lang="en-US" altLang="ja-JP" sz="2400" dirty="0" smtClean="0"/>
              <a:t>  </a:t>
            </a:r>
            <a:r>
              <a:rPr lang="en-US" altLang="ja-JP" sz="2400" dirty="0" smtClean="0"/>
              <a:t>l</a:t>
            </a:r>
            <a:r>
              <a:rPr kumimoji="1" lang="en-US" altLang="ja-JP" sz="2400" dirty="0" smtClean="0"/>
              <a:t>ens (</a:t>
            </a:r>
            <a:r>
              <a:rPr kumimoji="1" lang="en-US" altLang="ja-JP" sz="2400" baseline="30000" dirty="0" smtClean="0"/>
              <a:t>232</a:t>
            </a:r>
            <a:r>
              <a:rPr kumimoji="1" lang="en-US" altLang="ja-JP" sz="2400" dirty="0" smtClean="0"/>
              <a:t>Th)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4. BBM of the CGBM E-box                    </a:t>
            </a:r>
            <a:br>
              <a:rPr lang="en-US" altLang="ja-JP" dirty="0" smtClean="0"/>
            </a:br>
            <a:r>
              <a:rPr lang="en-US" altLang="ja-JP" dirty="0" smtClean="0"/>
              <a:t>– performance –  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pic>
        <p:nvPicPr>
          <p:cNvPr id="4" name="Picture 4" descr="LaBr3_hi_low_bin4"/>
          <p:cNvPicPr>
            <a:picLocks noChangeAspect="1" noChangeArrowheads="1"/>
          </p:cNvPicPr>
          <p:nvPr/>
        </p:nvPicPr>
        <p:blipFill>
          <a:blip r:embed="rId3" cstate="print"/>
          <a:srcRect l="6117"/>
          <a:stretch>
            <a:fillRect/>
          </a:stretch>
        </p:blipFill>
        <p:spPr bwMode="auto">
          <a:xfrm>
            <a:off x="3059832" y="1772071"/>
            <a:ext cx="6084168" cy="4537249"/>
          </a:xfrm>
          <a:prstGeom prst="rect">
            <a:avLst/>
          </a:prstGeom>
          <a:noFill/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4427637" y="3572445"/>
            <a:ext cx="0" cy="5762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852962" y="4293170"/>
            <a:ext cx="12239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dirty="0" err="1" smtClean="0"/>
              <a:t>Ba</a:t>
            </a:r>
            <a:r>
              <a:rPr lang="en-US" altLang="ja-JP" sz="2000" dirty="0" smtClean="0"/>
              <a:t>-L</a:t>
            </a:r>
            <a:r>
              <a:rPr lang="en-US" altLang="ja-JP" sz="2000" baseline="-25000" dirty="0" smtClean="0"/>
              <a:t>X </a:t>
            </a:r>
            <a:r>
              <a:rPr lang="en-US" altLang="ja-JP" sz="2000" dirty="0" smtClean="0"/>
              <a:t>   </a:t>
            </a:r>
            <a:r>
              <a:rPr lang="en-US" altLang="ja-JP" sz="2000" dirty="0"/>
              <a:t>4.6 </a:t>
            </a:r>
            <a:r>
              <a:rPr lang="en-US" altLang="ja-JP" sz="2000" dirty="0" err="1" smtClean="0"/>
              <a:t>keV</a:t>
            </a:r>
            <a:endParaRPr lang="en-US" altLang="ja-JP" sz="2000" dirty="0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5796136" y="3573016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364262" y="4220145"/>
            <a:ext cx="12239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dirty="0" err="1"/>
              <a:t>Ba</a:t>
            </a:r>
            <a:r>
              <a:rPr lang="en-US" altLang="ja-JP" sz="2000" dirty="0"/>
              <a:t>-K</a:t>
            </a:r>
            <a:r>
              <a:rPr lang="en-US" altLang="ja-JP" sz="2000" baseline="-25000" dirty="0"/>
              <a:t>X</a:t>
            </a:r>
            <a:r>
              <a:rPr lang="en-US" altLang="ja-JP" sz="2000" dirty="0"/>
              <a:t> 32.1 </a:t>
            </a:r>
            <a:r>
              <a:rPr lang="en-US" altLang="ja-JP" sz="2000" dirty="0" err="1"/>
              <a:t>keV</a:t>
            </a:r>
            <a:endParaRPr lang="en-US" altLang="ja-JP" sz="2000" dirty="0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8244408" y="3140968"/>
            <a:ext cx="0" cy="93528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7200900" y="2348880"/>
            <a:ext cx="194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aseline="30000" dirty="0"/>
              <a:t>138</a:t>
            </a:r>
            <a:r>
              <a:rPr lang="en-US" altLang="ja-JP" dirty="0"/>
              <a:t>La 1438  </a:t>
            </a:r>
            <a:r>
              <a:rPr lang="en-US" altLang="ja-JP" dirty="0" err="1"/>
              <a:t>keV</a:t>
            </a:r>
            <a:r>
              <a:rPr lang="en-US" altLang="ja-JP" dirty="0"/>
              <a:t> + </a:t>
            </a:r>
            <a:r>
              <a:rPr lang="en-US" altLang="ja-JP" baseline="30000" dirty="0" smtClean="0"/>
              <a:t>40</a:t>
            </a:r>
            <a:r>
              <a:rPr lang="en-US" altLang="ja-JP" dirty="0" smtClean="0"/>
              <a:t>K 1461 </a:t>
            </a:r>
            <a:r>
              <a:rPr lang="en-US" altLang="ja-JP" dirty="0" err="1"/>
              <a:t>keV</a:t>
            </a:r>
            <a:endParaRPr lang="en-US" altLang="ja-JP" dirty="0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8606531" y="3860849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8244408" y="2996952"/>
            <a:ext cx="89959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aseline="30000" dirty="0"/>
              <a:t>208</a:t>
            </a:r>
            <a:r>
              <a:rPr lang="en-US" altLang="ja-JP" dirty="0"/>
              <a:t>Tl </a:t>
            </a:r>
            <a:r>
              <a:rPr lang="en-US" altLang="ja-JP" dirty="0" smtClean="0"/>
              <a:t>2614 </a:t>
            </a:r>
            <a:r>
              <a:rPr lang="en-US" altLang="ja-JP" dirty="0" err="1" smtClean="0"/>
              <a:t>keV</a:t>
            </a:r>
            <a:endParaRPr lang="en-US" altLang="ja-JP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9512" y="1916832"/>
            <a:ext cx="30243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We have successfully obtained a broadband spectrum from 4.6 </a:t>
            </a:r>
            <a:r>
              <a:rPr kumimoji="1" lang="en-US" altLang="ja-JP" sz="2400" dirty="0" err="1" smtClean="0"/>
              <a:t>keV</a:t>
            </a:r>
            <a:r>
              <a:rPr kumimoji="1" lang="en-US" altLang="ja-JP" sz="2400" dirty="0" smtClean="0"/>
              <a:t> (</a:t>
            </a:r>
            <a:r>
              <a:rPr kumimoji="1" lang="en-US" altLang="ja-JP" sz="2400" dirty="0" err="1" smtClean="0"/>
              <a:t>Ba</a:t>
            </a:r>
            <a:r>
              <a:rPr kumimoji="1" lang="en-US" altLang="ja-JP" sz="2400" dirty="0" smtClean="0"/>
              <a:t> L</a:t>
            </a:r>
            <a:r>
              <a:rPr kumimoji="1" lang="en-US" altLang="ja-JP" sz="2400" baseline="-25000" dirty="0" smtClean="0"/>
              <a:t>X</a:t>
            </a:r>
            <a:r>
              <a:rPr kumimoji="1" lang="en-US" altLang="ja-JP" sz="2400" dirty="0" smtClean="0"/>
              <a:t>) X-rays to 2614 </a:t>
            </a:r>
            <a:r>
              <a:rPr kumimoji="1" lang="en-US" altLang="ja-JP" sz="2400" dirty="0" err="1" smtClean="0"/>
              <a:t>keV</a:t>
            </a:r>
            <a:r>
              <a:rPr kumimoji="1" lang="en-US" altLang="ja-JP" sz="2400" dirty="0" smtClean="0"/>
              <a:t> (</a:t>
            </a:r>
            <a:r>
              <a:rPr kumimoji="1" lang="en-US" altLang="ja-JP" sz="2400" baseline="30000" dirty="0" smtClean="0"/>
              <a:t>208</a:t>
            </a:r>
            <a:r>
              <a:rPr kumimoji="1" lang="en-US" altLang="ja-JP" sz="2400" dirty="0" smtClean="0"/>
              <a:t>Tl) gamma-rays.</a:t>
            </a:r>
          </a:p>
          <a:p>
            <a:pPr>
              <a:buFont typeface="Wingdings"/>
              <a:buChar char="à"/>
            </a:pPr>
            <a:r>
              <a:rPr lang="en-US" altLang="ja-JP" sz="2400" dirty="0" smtClean="0">
                <a:solidFill>
                  <a:srgbClr val="FF0000"/>
                </a:solidFill>
                <a:sym typeface="Wingdings" pitchFamily="2" charset="2"/>
              </a:rPr>
              <a:t>This energy range 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  <a:sym typeface="Wingdings" pitchFamily="2" charset="2"/>
              </a:rPr>
              <a:t>almost satisfies with our specification.  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Performance test under a high counting rate has been just finished . </a:t>
            </a:r>
            <a:endParaRPr kumimoji="1" lang="ja-JP" altLang="en-US" sz="2400" dirty="0"/>
          </a:p>
        </p:txBody>
      </p:sp>
      <p:sp>
        <p:nvSpPr>
          <p:cNvPr id="18" name="正方形/長方形 17"/>
          <p:cNvSpPr/>
          <p:nvPr/>
        </p:nvSpPr>
        <p:spPr>
          <a:xfrm>
            <a:off x="3347864" y="5949280"/>
            <a:ext cx="579613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076056" y="6165304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Energy (</a:t>
            </a:r>
            <a:r>
              <a:rPr kumimoji="1" lang="en-US" altLang="ja-JP" sz="2400" dirty="0" err="1" smtClean="0"/>
              <a:t>keV</a:t>
            </a:r>
            <a:r>
              <a:rPr lang="en-US" altLang="ja-JP" sz="2400" dirty="0" smtClean="0"/>
              <a:t>)</a:t>
            </a:r>
            <a:endParaRPr kumimoji="1" lang="ja-JP" altLang="en-US" sz="2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91880" y="59492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860032" y="59492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300192" y="59492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100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884368" y="593998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1000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7668344" y="1988840"/>
            <a:ext cx="122413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588224" y="299695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00FF"/>
                </a:solidFill>
              </a:rPr>
              <a:t>Low Gain</a:t>
            </a:r>
            <a:endParaRPr kumimoji="1" lang="ja-JP" altLang="en-US" sz="2800" dirty="0">
              <a:solidFill>
                <a:srgbClr val="0000FF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499992" y="184482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High Gain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5. 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340768"/>
            <a:ext cx="8136904" cy="5256584"/>
          </a:xfrm>
        </p:spPr>
        <p:txBody>
          <a:bodyPr>
            <a:normAutofit fontScale="92500" lnSpcReduction="20000"/>
          </a:bodyPr>
          <a:lstStyle/>
          <a:p>
            <a:endParaRPr lang="en-US" altLang="ja-JP" sz="2800" dirty="0" smtClean="0"/>
          </a:p>
          <a:p>
            <a:r>
              <a:rPr lang="en-US" altLang="ja-JP" sz="2800" dirty="0" smtClean="0"/>
              <a:t>The CALET Gamma-ray Burst Monitor (CGBM) is the second scientific instrument on the CALET mission to support GRB observations with Calorimeter. </a:t>
            </a:r>
          </a:p>
          <a:p>
            <a:r>
              <a:rPr lang="en-US" altLang="ja-JP" sz="2800" dirty="0" smtClean="0"/>
              <a:t> To obtain a very broad band spectrum from optical to </a:t>
            </a:r>
            <a:r>
              <a:rPr lang="en-US" altLang="ja-JP" sz="2800" dirty="0" err="1" smtClean="0"/>
              <a:t>GeV-TeV</a:t>
            </a:r>
            <a:r>
              <a:rPr lang="en-US" altLang="ja-JP" sz="2800" dirty="0" smtClean="0"/>
              <a:t> gamma-rays, the CGBM is designed to have a wide energy range of 7 </a:t>
            </a:r>
            <a:r>
              <a:rPr lang="en-US" altLang="ja-JP" sz="2800" dirty="0" err="1" smtClean="0"/>
              <a:t>keV</a:t>
            </a:r>
            <a:r>
              <a:rPr lang="en-US" altLang="ja-JP" sz="2800" dirty="0" smtClean="0"/>
              <a:t> – 20 </a:t>
            </a:r>
            <a:r>
              <a:rPr lang="en-US" altLang="ja-JP" sz="2800" dirty="0" err="1" smtClean="0"/>
              <a:t>MeV</a:t>
            </a:r>
            <a:r>
              <a:rPr lang="en-US" altLang="ja-JP" sz="2800" dirty="0" smtClean="0"/>
              <a:t> (Goal: 3 </a:t>
            </a:r>
            <a:r>
              <a:rPr lang="en-US" altLang="ja-JP" sz="2800" dirty="0" err="1" smtClean="0"/>
              <a:t>keV</a:t>
            </a:r>
            <a:r>
              <a:rPr lang="en-US" altLang="ja-JP" sz="2800" dirty="0" smtClean="0"/>
              <a:t> – 30 </a:t>
            </a:r>
            <a:r>
              <a:rPr lang="en-US" altLang="ja-JP" sz="2800" dirty="0" err="1" smtClean="0"/>
              <a:t>MeV</a:t>
            </a:r>
            <a:r>
              <a:rPr lang="en-US" altLang="ja-JP" sz="2800" dirty="0" smtClean="0"/>
              <a:t>)  using LaBr</a:t>
            </a:r>
            <a:r>
              <a:rPr lang="en-US" altLang="ja-JP" sz="2800" baseline="-25000" dirty="0" smtClean="0"/>
              <a:t>3</a:t>
            </a:r>
            <a:r>
              <a:rPr lang="en-US" altLang="ja-JP" sz="2800" dirty="0" smtClean="0"/>
              <a:t>(</a:t>
            </a:r>
            <a:r>
              <a:rPr lang="en-US" altLang="ja-JP" sz="2800" dirty="0" err="1" smtClean="0"/>
              <a:t>Ce</a:t>
            </a:r>
            <a:r>
              <a:rPr lang="en-US" altLang="ja-JP" sz="2800" dirty="0" smtClean="0"/>
              <a:t>) and BGO crystals.  </a:t>
            </a:r>
          </a:p>
          <a:p>
            <a:r>
              <a:rPr lang="en-US" altLang="ja-JP" sz="2800" dirty="0" smtClean="0"/>
              <a:t>A LaBr</a:t>
            </a:r>
            <a:r>
              <a:rPr lang="en-US" altLang="ja-JP" sz="2800" baseline="-25000" dirty="0" smtClean="0"/>
              <a:t>3</a:t>
            </a:r>
            <a:r>
              <a:rPr lang="en-US" altLang="ja-JP" sz="2800" dirty="0" smtClean="0"/>
              <a:t> (</a:t>
            </a:r>
            <a:r>
              <a:rPr lang="en-US" altLang="ja-JP" sz="2800" dirty="0" err="1" smtClean="0"/>
              <a:t>Ce</a:t>
            </a:r>
            <a:r>
              <a:rPr lang="en-US" altLang="ja-JP" sz="2800" dirty="0" smtClean="0"/>
              <a:t>) crystal is used for GRB observations in space for the first time. </a:t>
            </a:r>
          </a:p>
          <a:p>
            <a:r>
              <a:rPr lang="en-US" altLang="ja-JP" sz="2800" dirty="0" smtClean="0"/>
              <a:t>The BBM model has been developed, and now being tested. We could successfully obtain a broadband spectrum in the 3 keV—3 </a:t>
            </a:r>
            <a:r>
              <a:rPr lang="en-US" altLang="ja-JP" sz="2800" dirty="0" err="1" smtClean="0"/>
              <a:t>MeV</a:t>
            </a:r>
            <a:r>
              <a:rPr lang="en-US" altLang="ja-JP" sz="2800" dirty="0" smtClean="0"/>
              <a:t> for LaBr</a:t>
            </a:r>
            <a:r>
              <a:rPr lang="en-US" altLang="ja-JP" sz="2800" baseline="-25000" dirty="0" smtClean="0"/>
              <a:t>3</a:t>
            </a:r>
            <a:r>
              <a:rPr lang="en-US" altLang="ja-JP" sz="2800" dirty="0" smtClean="0"/>
              <a:t> (</a:t>
            </a:r>
            <a:r>
              <a:rPr lang="en-US" altLang="ja-JP" sz="2800" dirty="0" err="1" smtClean="0"/>
              <a:t>Ce</a:t>
            </a:r>
            <a:r>
              <a:rPr lang="en-US" altLang="ja-JP" sz="2800" dirty="0" smtClean="0"/>
              <a:t>). The flight model will be manufactured next year. 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6856" y="5375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CGBM Specification</a:t>
            </a:r>
            <a:endParaRPr kumimoji="1" lang="ja-JP" altLang="en-US" dirty="0"/>
          </a:p>
        </p:txBody>
      </p:sp>
      <p:graphicFrame>
        <p:nvGraphicFramePr>
          <p:cNvPr id="4" name="Group 198"/>
          <p:cNvGraphicFramePr>
            <a:graphicFrameLocks/>
          </p:cNvGraphicFramePr>
          <p:nvPr/>
        </p:nvGraphicFramePr>
        <p:xfrm>
          <a:off x="539552" y="1295216"/>
          <a:ext cx="8280921" cy="5158120"/>
        </p:xfrm>
        <a:graphic>
          <a:graphicData uri="http://schemas.openxmlformats.org/drawingml/2006/table">
            <a:tbl>
              <a:tblPr/>
              <a:tblGrid>
                <a:gridCol w="2592288"/>
                <a:gridCol w="2650548"/>
                <a:gridCol w="3038085"/>
              </a:tblGrid>
              <a:tr h="438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CGBM</a:t>
                      </a:r>
                      <a:endParaRPr kumimoji="1" lang="ja-JP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HXM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SGM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Detector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LaBr</a:t>
                      </a:r>
                      <a:r>
                        <a:rPr kumimoji="1" lang="en-US" altLang="ja-JP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Ce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＋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BGO +PMT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5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Size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Φ6.6cm x 1.27cm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Φ10.2cm x 7.6cm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Number 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6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Energy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(Goal)  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~7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– 1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MeV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(3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to 3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~100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– 20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MeV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(30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to 30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MeV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Effective Area (cm</a:t>
                      </a:r>
                      <a:r>
                        <a:rPr kumimoji="1" lang="en-US" altLang="ja-JP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68 cm</a:t>
                      </a:r>
                      <a:r>
                        <a:rPr kumimoji="1" lang="en-US" altLang="ja-JP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 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for two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81 cm</a:t>
                      </a:r>
                      <a:r>
                        <a:rPr kumimoji="1" lang="en-US" altLang="ja-JP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Energy Resolution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~3%@662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~15%@662 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8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GRB position determination 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No localization capability by CGBM itself, but localized  by Interplanetary Network (IPN) 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42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Field of View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~60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deg. (~π str.)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~4pi str.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0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Time resolution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GRB trigger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：　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62.5 us (Event data)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Normal mode:  1/8 s or 4 s (Monitor data)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6024" y="1628800"/>
            <a:ext cx="8892480" cy="4637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kumimoji="1" lang="en-US" altLang="ja-JP" dirty="0" smtClean="0"/>
              <a:t>1. Introduction of CGBM</a:t>
            </a:r>
          </a:p>
          <a:p>
            <a:pPr>
              <a:buNone/>
            </a:pPr>
            <a:r>
              <a:rPr lang="en-US" altLang="ja-JP" dirty="0" smtClean="0"/>
              <a:t>2. Gamma-ray Burst (GRB) observations with CALET</a:t>
            </a:r>
          </a:p>
          <a:p>
            <a:pPr>
              <a:buNone/>
            </a:pPr>
            <a:r>
              <a:rPr kumimoji="1" lang="en-US" altLang="ja-JP" dirty="0" smtClean="0"/>
              <a:t>3. CGBM instrumentation</a:t>
            </a:r>
          </a:p>
          <a:p>
            <a:pPr lvl="1">
              <a:buNone/>
            </a:pPr>
            <a:r>
              <a:rPr lang="en-US" altLang="ja-JP" dirty="0" smtClean="0"/>
              <a:t>3.1 Sensors</a:t>
            </a:r>
          </a:p>
          <a:p>
            <a:pPr lvl="1">
              <a:buNone/>
            </a:pPr>
            <a:r>
              <a:rPr kumimoji="1" lang="en-US" altLang="ja-JP" dirty="0" smtClean="0"/>
              <a:t>3.2 Electronics Box (E-box)</a:t>
            </a:r>
          </a:p>
          <a:p>
            <a:pPr>
              <a:buNone/>
            </a:pPr>
            <a:r>
              <a:rPr lang="en-US" altLang="ja-JP" dirty="0" smtClean="0"/>
              <a:t>4. Testing the Bread Board Model (BBM)</a:t>
            </a:r>
          </a:p>
          <a:p>
            <a:pPr>
              <a:buNone/>
            </a:pPr>
            <a:r>
              <a:rPr kumimoji="1" lang="en-US" altLang="ja-JP" dirty="0" smtClean="0"/>
              <a:t>5. Summary 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16632"/>
            <a:ext cx="8686800" cy="1210146"/>
          </a:xfrm>
        </p:spPr>
        <p:txBody>
          <a:bodyPr>
            <a:normAutofit fontScale="90000"/>
          </a:bodyPr>
          <a:lstStyle/>
          <a:p>
            <a:r>
              <a:rPr kumimoji="1" lang="en-US" altLang="ja-JP" sz="4000" dirty="0" smtClean="0"/>
              <a:t>1. CALET Gamma-ray Burst Monitor (CGBM)</a:t>
            </a:r>
            <a:endParaRPr kumimoji="1" lang="ja-JP" altLang="en-US" sz="4000" dirty="0"/>
          </a:p>
        </p:txBody>
      </p:sp>
      <p:pic>
        <p:nvPicPr>
          <p:cNvPr id="4" name="Picture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144503"/>
            <a:ext cx="4067944" cy="358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496" y="1484784"/>
            <a:ext cx="8712968" cy="5256584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800" dirty="0" smtClean="0"/>
              <a:t> </a:t>
            </a:r>
            <a:r>
              <a:rPr lang="en-US" altLang="ja-JP" sz="2800" dirty="0" err="1" smtClean="0"/>
              <a:t>CALorimeter</a:t>
            </a:r>
            <a:r>
              <a:rPr lang="en-US" altLang="ja-JP" sz="2800" dirty="0" smtClean="0"/>
              <a:t> (CAL)</a:t>
            </a:r>
            <a:r>
              <a:rPr kumimoji="1" lang="en-US" altLang="ja-JP" sz="2800" dirty="0" smtClean="0"/>
              <a:t> </a:t>
            </a:r>
          </a:p>
          <a:p>
            <a:pPr lvl="1"/>
            <a:r>
              <a:rPr lang="en-US" altLang="ja-JP" sz="2400" dirty="0" smtClean="0"/>
              <a:t>Electrons: 1 </a:t>
            </a:r>
            <a:r>
              <a:rPr lang="en-US" altLang="ja-JP" sz="2400" dirty="0" err="1" smtClean="0"/>
              <a:t>GeV</a:t>
            </a:r>
            <a:r>
              <a:rPr lang="en-US" altLang="ja-JP" sz="2400" dirty="0" smtClean="0"/>
              <a:t> – 20 </a:t>
            </a:r>
            <a:r>
              <a:rPr lang="en-US" altLang="ja-JP" sz="2400" dirty="0" err="1" smtClean="0"/>
              <a:t>TeV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Gamma-rays: 10 </a:t>
            </a:r>
            <a:r>
              <a:rPr lang="en-US" altLang="ja-JP" sz="2400" dirty="0" err="1" smtClean="0"/>
              <a:t>GeV</a:t>
            </a:r>
            <a:r>
              <a:rPr lang="en-US" altLang="ja-JP" sz="2400" dirty="0" smtClean="0"/>
              <a:t> – 10 </a:t>
            </a:r>
            <a:r>
              <a:rPr lang="en-US" altLang="ja-JP" sz="2400" dirty="0" err="1" smtClean="0"/>
              <a:t>TeV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Protons and Heavy ions </a:t>
            </a:r>
          </a:p>
          <a:p>
            <a:pPr lvl="1">
              <a:buNone/>
            </a:pPr>
            <a:r>
              <a:rPr lang="en-US" altLang="ja-JP" sz="2400" dirty="0" smtClean="0"/>
              <a:t>         several 10 </a:t>
            </a:r>
            <a:r>
              <a:rPr lang="en-US" altLang="ja-JP" sz="2400" dirty="0" err="1" smtClean="0"/>
              <a:t>GeV</a:t>
            </a:r>
            <a:r>
              <a:rPr lang="en-US" altLang="ja-JP" sz="2400" dirty="0" smtClean="0"/>
              <a:t> – 1000 </a:t>
            </a:r>
            <a:r>
              <a:rPr lang="en-US" altLang="ja-JP" sz="2400" dirty="0" err="1" smtClean="0"/>
              <a:t>TeV</a:t>
            </a:r>
            <a:r>
              <a:rPr lang="en-US" altLang="ja-JP" sz="2400" dirty="0" smtClean="0"/>
              <a:t> </a:t>
            </a:r>
          </a:p>
          <a:p>
            <a:r>
              <a:rPr lang="en-US" altLang="ja-JP" sz="2800" dirty="0" smtClean="0">
                <a:solidFill>
                  <a:srgbClr val="FF0000"/>
                </a:solidFill>
              </a:rPr>
              <a:t>Gamma-ray Burst Monitor (CGBM)</a:t>
            </a:r>
          </a:p>
          <a:p>
            <a:pPr lvl="1"/>
            <a:r>
              <a:rPr lang="en-US" altLang="ja-JP" sz="2400" dirty="0" smtClean="0"/>
              <a:t>Energy range: 7 </a:t>
            </a:r>
            <a:r>
              <a:rPr lang="en-US" altLang="ja-JP" sz="2400" dirty="0" err="1" smtClean="0"/>
              <a:t>keV</a:t>
            </a:r>
            <a:r>
              <a:rPr lang="en-US" altLang="ja-JP" sz="2400" dirty="0" smtClean="0"/>
              <a:t> – 20 </a:t>
            </a:r>
            <a:r>
              <a:rPr lang="en-US" altLang="ja-JP" sz="2400" dirty="0" err="1" smtClean="0"/>
              <a:t>MeV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Hard X-ray Monitor (HXM): 7 </a:t>
            </a:r>
            <a:r>
              <a:rPr lang="en-US" altLang="ja-JP" sz="2400" dirty="0" err="1" smtClean="0"/>
              <a:t>keV</a:t>
            </a:r>
            <a:r>
              <a:rPr lang="en-US" altLang="ja-JP" sz="2400" dirty="0" smtClean="0"/>
              <a:t> – 1 </a:t>
            </a:r>
            <a:r>
              <a:rPr lang="en-US" altLang="ja-JP" sz="2400" dirty="0" err="1" smtClean="0"/>
              <a:t>MeV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Soft Gamma-ray Monitor (SGM): 100 </a:t>
            </a:r>
            <a:r>
              <a:rPr lang="en-US" altLang="ja-JP" sz="2400" dirty="0" err="1" smtClean="0"/>
              <a:t>keV</a:t>
            </a:r>
            <a:r>
              <a:rPr lang="en-US" altLang="ja-JP" sz="2400" dirty="0" smtClean="0"/>
              <a:t> – 20 </a:t>
            </a:r>
            <a:r>
              <a:rPr lang="en-US" altLang="ja-JP" sz="2400" dirty="0" err="1" smtClean="0"/>
              <a:t>MeV</a:t>
            </a:r>
            <a:endParaRPr lang="en-US" altLang="ja-JP" sz="2400" dirty="0" smtClean="0"/>
          </a:p>
          <a:p>
            <a:pPr lvl="1"/>
            <a:endParaRPr lang="en-US" altLang="ja-JP" sz="2400" dirty="0" smtClean="0"/>
          </a:p>
          <a:p>
            <a:pPr lvl="1">
              <a:buNone/>
            </a:pPr>
            <a:r>
              <a:rPr lang="en-US" altLang="ja-JP" sz="2400" dirty="0" smtClean="0"/>
              <a:t>Targets:  Gamma-ray Burst (GRB) , Soft Gamma Repeater (SGR), solar flares, bright X-ray sources</a:t>
            </a:r>
          </a:p>
          <a:p>
            <a:pPr lvl="1">
              <a:buNone/>
            </a:pPr>
            <a:endParaRPr lang="en-US" altLang="ja-JP" sz="2400" dirty="0" smtClean="0"/>
          </a:p>
          <a:p>
            <a:pPr lvl="1"/>
            <a:endParaRPr lang="en-US" altLang="ja-JP" sz="2400" dirty="0" smtClean="0"/>
          </a:p>
        </p:txBody>
      </p:sp>
      <p:cxnSp>
        <p:nvCxnSpPr>
          <p:cNvPr id="6" name="直線矢印コネクタ 5"/>
          <p:cNvCxnSpPr/>
          <p:nvPr/>
        </p:nvCxnSpPr>
        <p:spPr>
          <a:xfrm rot="5400000">
            <a:off x="7740352" y="1720567"/>
            <a:ext cx="864096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8172400" y="1124744"/>
            <a:ext cx="1115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CAL</a:t>
            </a:r>
            <a:endParaRPr kumimoji="1" lang="ja-JP" altLang="en-US" sz="2400" dirty="0"/>
          </a:p>
        </p:txBody>
      </p:sp>
      <p:cxnSp>
        <p:nvCxnSpPr>
          <p:cNvPr id="9" name="直線矢印コネクタ 8"/>
          <p:cNvCxnSpPr/>
          <p:nvPr/>
        </p:nvCxnSpPr>
        <p:spPr>
          <a:xfrm rot="10800000" flipV="1">
            <a:off x="6804248" y="1124744"/>
            <a:ext cx="504056" cy="36004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4788024" y="1628800"/>
            <a:ext cx="648072" cy="1588"/>
          </a:xfrm>
          <a:prstGeom prst="straightConnector1">
            <a:avLst/>
          </a:prstGeom>
          <a:ln w="28575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7308304" y="83671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B050"/>
                </a:solidFill>
              </a:rPr>
              <a:t>SGM</a:t>
            </a:r>
            <a:endParaRPr kumimoji="1" lang="ja-JP" altLang="en-US" sz="2800" dirty="0">
              <a:solidFill>
                <a:srgbClr val="00B05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23928" y="139361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FF33CC"/>
                </a:solidFill>
              </a:rPr>
              <a:t>HX</a:t>
            </a:r>
            <a:r>
              <a:rPr kumimoji="1" lang="en-US" altLang="ja-JP" sz="2800" dirty="0" smtClean="0">
                <a:solidFill>
                  <a:srgbClr val="FF33CC"/>
                </a:solidFill>
              </a:rPr>
              <a:t>M</a:t>
            </a:r>
            <a:endParaRPr kumimoji="1" lang="ja-JP" altLang="en-US" sz="2800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080120"/>
          </a:xfrm>
        </p:spPr>
        <p:txBody>
          <a:bodyPr>
            <a:noAutofit/>
          </a:bodyPr>
          <a:lstStyle/>
          <a:p>
            <a:r>
              <a:rPr kumimoji="1" lang="en-US" altLang="ja-JP" sz="4000" dirty="0" smtClean="0"/>
              <a:t>2. GRB observations with CALET (I)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340768"/>
            <a:ext cx="9396536" cy="40324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ja-JP" altLang="en-US" sz="2400" dirty="0" smtClean="0">
                <a:solidFill>
                  <a:srgbClr val="FF0000"/>
                </a:solidFill>
              </a:rPr>
              <a:t>①</a:t>
            </a:r>
            <a:r>
              <a:rPr lang="en-US" altLang="ja-JP" sz="2400" dirty="0" smtClean="0">
                <a:solidFill>
                  <a:srgbClr val="FF0000"/>
                </a:solidFill>
              </a:rPr>
              <a:t>Simultaneous broadband coverage </a:t>
            </a:r>
            <a:r>
              <a:rPr lang="en-US" altLang="ja-JP" sz="2400" dirty="0" smtClean="0"/>
              <a:t>with CAL (</a:t>
            </a:r>
            <a:r>
              <a:rPr lang="en-US" altLang="ja-JP" sz="2400" dirty="0" err="1" smtClean="0"/>
              <a:t>GeV-TeV</a:t>
            </a:r>
            <a:r>
              <a:rPr lang="en-US" altLang="ja-JP" sz="2400" dirty="0" smtClean="0"/>
              <a:t>), CGBM (</a:t>
            </a:r>
            <a:r>
              <a:rPr lang="en-US" altLang="ja-JP" sz="2400" dirty="0" err="1" smtClean="0"/>
              <a:t>keV-MeV</a:t>
            </a:r>
            <a:r>
              <a:rPr lang="en-US" altLang="ja-JP" sz="2400" dirty="0" smtClean="0"/>
              <a:t>), and ASC (Advanced Star Camera: optical)</a:t>
            </a:r>
            <a:endParaRPr kumimoji="1" lang="en-US" altLang="ja-JP" sz="2400" dirty="0" smtClean="0"/>
          </a:p>
        </p:txBody>
      </p:sp>
      <p:graphicFrame>
        <p:nvGraphicFramePr>
          <p:cNvPr id="4" name="Group 198"/>
          <p:cNvGraphicFramePr>
            <a:graphicFrameLocks/>
          </p:cNvGraphicFramePr>
          <p:nvPr/>
        </p:nvGraphicFramePr>
        <p:xfrm>
          <a:off x="179512" y="2636912"/>
          <a:ext cx="8821488" cy="3767328"/>
        </p:xfrm>
        <a:graphic>
          <a:graphicData uri="http://schemas.openxmlformats.org/drawingml/2006/table">
            <a:tbl>
              <a:tblPr/>
              <a:tblGrid>
                <a:gridCol w="1907704"/>
                <a:gridCol w="2017240"/>
                <a:gridCol w="4896544"/>
              </a:tblGrid>
              <a:tr h="348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Parameters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CGBM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Energy 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several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GeV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- 10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TeV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(GRB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trigger)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HXM: 7keV– 1MeV (Goal 3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keV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--3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MeV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SGM: 100keV– 20MeV (Goal 30keV-30MeV)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Effective area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~1000 cm</a:t>
                      </a:r>
                      <a:r>
                        <a:rPr kumimoji="1" lang="en-US" altLang="ja-JP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68 cm</a:t>
                      </a:r>
                      <a:r>
                        <a:rPr kumimoji="1" lang="en-US" altLang="ja-JP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(2 HXMs),  82 cm</a:t>
                      </a:r>
                      <a:r>
                        <a:rPr kumimoji="1" lang="en-US" altLang="ja-JP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(SGM)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Angular resolution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2.5 deg@1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GeV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, 0.4 deg@10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GeV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No localization capabilities by CGBM itself,     but the IPN localization is possible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Field of view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~45 deg.(~2 str.)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~π str. (HXM), ~4π str. (SGM)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3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Dead time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~1.8 ms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~30 us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Time resolution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62.5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GRB trigger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：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62.5 us (Event-by-event data)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Normal mode:1/8 s with 8 channels  and 4 s with 512 channels (Histogram data)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56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Comparison with EGRET, AGILE, and Fermi</a:t>
            </a:r>
            <a:endParaRPr kumimoji="1" lang="ja-JP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129"/>
          <p:cNvGraphicFramePr>
            <a:graphicFrameLocks/>
          </p:cNvGraphicFramePr>
          <p:nvPr/>
        </p:nvGraphicFramePr>
        <p:xfrm>
          <a:off x="179512" y="1484784"/>
          <a:ext cx="8856984" cy="4736592"/>
        </p:xfrm>
        <a:graphic>
          <a:graphicData uri="http://schemas.openxmlformats.org/drawingml/2006/table">
            <a:tbl>
              <a:tblPr/>
              <a:tblGrid>
                <a:gridCol w="1296144"/>
                <a:gridCol w="1224136"/>
                <a:gridCol w="2088232"/>
                <a:gridCol w="792336"/>
                <a:gridCol w="2304008"/>
                <a:gridCol w="1152128"/>
              </a:tblGrid>
              <a:tr h="4385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Energy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Effective area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(cm</a:t>
                      </a:r>
                      <a:r>
                        <a:rPr kumimoji="1" lang="en-US" altLang="ja-JP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FOV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Angular resolution (68%)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Dead time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CGRO /EGRET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 MeV-30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1500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~0.5 str.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5.5 deg.@100 MeV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1.3 deg @1 GeV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0.5 deg @10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～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msec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AGILE /GRID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30 MeV -   50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~2.5 str.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4.7 deg @100 MeV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0.6 deg @1 GeV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0.2 deg @10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～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200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Fermi /LAT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MeV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- 300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GeV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~3000 @100 MeV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~7000 @1 GeV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~8000 @10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~2.4 str.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3.5 deg @ 100 MeV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0.5 deg @ 1 GeV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0.1 deg @ 10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~27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CALET /CAL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Several 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GeV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– 10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TeV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~1000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 2 str.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2.5 deg @ 1 GeV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0.4 deg @ 10 GeV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0.2 deg @ 100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~1.8 ms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13" descr="Scan10002cut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 t="8663"/>
          <a:stretch>
            <a:fillRect/>
          </a:stretch>
        </p:blipFill>
        <p:spPr bwMode="auto">
          <a:xfrm>
            <a:off x="134363" y="1988840"/>
            <a:ext cx="384676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964488" cy="1066130"/>
          </a:xfrm>
        </p:spPr>
        <p:txBody>
          <a:bodyPr>
            <a:noAutofit/>
          </a:bodyPr>
          <a:lstStyle/>
          <a:p>
            <a:r>
              <a:rPr lang="en-US" altLang="ja-JP" sz="4000" dirty="0" smtClean="0"/>
              <a:t>2. GRB observations with CALET (II)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980728"/>
            <a:ext cx="7704856" cy="6624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ja-JP" altLang="en-US" sz="2400" dirty="0" smtClean="0"/>
              <a:t>②</a:t>
            </a:r>
            <a:r>
              <a:rPr lang="en-US" altLang="ja-JP" sz="2400" dirty="0" smtClean="0"/>
              <a:t>Study of X-ray flashes (XRFs) and low energy portion of normal GRBs with CGBM and MAXI/GSC (2—30 </a:t>
            </a:r>
            <a:r>
              <a:rPr lang="en-US" altLang="ja-JP" sz="2400" dirty="0" err="1" smtClean="0"/>
              <a:t>keV</a:t>
            </a:r>
            <a:r>
              <a:rPr lang="en-US" altLang="ja-JP" sz="2400" dirty="0" smtClean="0"/>
              <a:t>).</a:t>
            </a:r>
          </a:p>
          <a:p>
            <a:pPr>
              <a:buNone/>
            </a:pPr>
            <a:endParaRPr lang="en-US" altLang="ja-JP" sz="2400" dirty="0" smtClean="0"/>
          </a:p>
          <a:p>
            <a:pPr>
              <a:buNone/>
            </a:pPr>
            <a:endParaRPr lang="en-US" altLang="ja-JP" sz="2400" dirty="0" smtClean="0"/>
          </a:p>
          <a:p>
            <a:pPr>
              <a:buNone/>
            </a:pPr>
            <a:endParaRPr lang="en-US" altLang="ja-JP" sz="2400" dirty="0" smtClean="0"/>
          </a:p>
          <a:p>
            <a:pPr>
              <a:buNone/>
            </a:pPr>
            <a:endParaRPr lang="en-US" altLang="ja-JP" sz="2400" dirty="0" smtClean="0"/>
          </a:p>
          <a:p>
            <a:endParaRPr lang="en-US" altLang="ja-JP" sz="2400" dirty="0" smtClean="0"/>
          </a:p>
          <a:p>
            <a:endParaRPr lang="en-US" altLang="ja-JP" sz="2400" dirty="0" smtClean="0"/>
          </a:p>
          <a:p>
            <a:endParaRPr lang="en-US" altLang="ja-JP" sz="2400" dirty="0" smtClean="0"/>
          </a:p>
          <a:p>
            <a:pPr>
              <a:buNone/>
            </a:pPr>
            <a:r>
              <a:rPr lang="ja-JP" altLang="en-US" sz="2400" dirty="0" smtClean="0"/>
              <a:t>③</a:t>
            </a:r>
            <a:r>
              <a:rPr lang="en-US" altLang="ja-JP" sz="2400" dirty="0" smtClean="0"/>
              <a:t>Study of absorption features                                                  at </a:t>
            </a:r>
            <a:r>
              <a:rPr lang="en-US" altLang="ja-JP" sz="2400" dirty="0" err="1" smtClean="0"/>
              <a:t>at</a:t>
            </a:r>
            <a:r>
              <a:rPr lang="en-US" altLang="ja-JP" sz="2400" dirty="0" smtClean="0"/>
              <a:t> 20-30 </a:t>
            </a:r>
            <a:r>
              <a:rPr lang="en-US" altLang="ja-JP" sz="2400" dirty="0" err="1" smtClean="0"/>
              <a:t>keV</a:t>
            </a:r>
            <a:r>
              <a:rPr lang="en-US" altLang="ja-JP" sz="2400" dirty="0" smtClean="0"/>
              <a:t> seen by </a:t>
            </a:r>
            <a:r>
              <a:rPr lang="en-US" altLang="ja-JP" sz="2400" dirty="0" err="1" smtClean="0"/>
              <a:t>Ginga</a:t>
            </a:r>
            <a:r>
              <a:rPr lang="en-US" altLang="ja-JP" sz="2400" dirty="0" smtClean="0"/>
              <a:t>/GBD. </a:t>
            </a:r>
          </a:p>
          <a:p>
            <a:pPr>
              <a:buNone/>
            </a:pPr>
            <a:r>
              <a:rPr lang="ja-JP" altLang="en-US" sz="2400" dirty="0" smtClean="0"/>
              <a:t>　</a:t>
            </a:r>
            <a:r>
              <a:rPr lang="en-US" altLang="ja-JP" sz="2400" dirty="0" smtClean="0"/>
              <a:t>The CGBM effective area is comparable to that of </a:t>
            </a:r>
            <a:r>
              <a:rPr lang="en-US" altLang="ja-JP" sz="2400" dirty="0" err="1" smtClean="0"/>
              <a:t>Ginga</a:t>
            </a:r>
            <a:r>
              <a:rPr lang="en-US" altLang="ja-JP" sz="2400" dirty="0" smtClean="0"/>
              <a:t>/GBD (~60 cm</a:t>
            </a:r>
            <a:r>
              <a:rPr lang="en-US" altLang="ja-JP" sz="2400" baseline="30000" dirty="0" smtClean="0"/>
              <a:t>2</a:t>
            </a:r>
            <a:r>
              <a:rPr lang="en-US" altLang="ja-JP" sz="2400" dirty="0" smtClean="0"/>
              <a:t>).   We will expect to detect -40 GRBs/year by HXM and -80 GRBs/year by SGM.</a:t>
            </a:r>
            <a:endParaRPr lang="ja-JP" altLang="en-US" sz="2400" dirty="0" smtClean="0"/>
          </a:p>
          <a:p>
            <a:endParaRPr lang="en-US" altLang="ja-JP" sz="2400" dirty="0" smtClean="0"/>
          </a:p>
          <a:p>
            <a:pPr>
              <a:buNone/>
            </a:pPr>
            <a:endParaRPr kumimoji="1" lang="ja-JP" altLang="en-US" dirty="0"/>
          </a:p>
        </p:txBody>
      </p:sp>
      <p:pic>
        <p:nvPicPr>
          <p:cNvPr id="5" name="コンテンツ プレースホルダ 3" descr="cgbm_ef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78998" y="1898831"/>
            <a:ext cx="4714345" cy="354639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149651" y="3212976"/>
            <a:ext cx="1510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HXM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098796" y="3212976"/>
            <a:ext cx="1433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B050"/>
                </a:solidFill>
              </a:rPr>
              <a:t>SGM</a:t>
            </a:r>
            <a:endParaRPr kumimoji="1" lang="ja-JP" altLang="en-US" sz="3200" dirty="0">
              <a:solidFill>
                <a:srgbClr val="00B050"/>
              </a:solidFill>
            </a:endParaRPr>
          </a:p>
        </p:txBody>
      </p:sp>
      <p:sp>
        <p:nvSpPr>
          <p:cNvPr id="8" name="円柱 7"/>
          <p:cNvSpPr/>
          <p:nvPr/>
        </p:nvSpPr>
        <p:spPr>
          <a:xfrm>
            <a:off x="7501577" y="1382631"/>
            <a:ext cx="1103886" cy="822233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 rot="5400000">
            <a:off x="7749972" y="1049993"/>
            <a:ext cx="558061" cy="792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10800000" flipV="1">
            <a:off x="8568952" y="1844823"/>
            <a:ext cx="611560" cy="1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rot="5400000">
            <a:off x="8386257" y="839895"/>
            <a:ext cx="545919" cy="395537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左右矢印 12"/>
          <p:cNvSpPr/>
          <p:nvPr/>
        </p:nvSpPr>
        <p:spPr>
          <a:xfrm>
            <a:off x="5292080" y="4077072"/>
            <a:ext cx="3384376" cy="288032"/>
          </a:xfrm>
          <a:prstGeom prst="left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13282" y="4365104"/>
            <a:ext cx="3711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7</a:t>
            </a:r>
            <a:r>
              <a:rPr lang="en-US" altLang="ja-JP" sz="2800" dirty="0" smtClean="0">
                <a:solidFill>
                  <a:srgbClr val="FF0000"/>
                </a:solidFill>
              </a:rPr>
              <a:t> </a:t>
            </a:r>
            <a:r>
              <a:rPr lang="en-US" altLang="ja-JP" sz="2800" dirty="0" err="1" smtClean="0">
                <a:solidFill>
                  <a:srgbClr val="FF0000"/>
                </a:solidFill>
              </a:rPr>
              <a:t>keV</a:t>
            </a:r>
            <a:r>
              <a:rPr lang="en-US" altLang="ja-JP" sz="2800" dirty="0" smtClean="0">
                <a:solidFill>
                  <a:srgbClr val="FF0000"/>
                </a:solidFill>
              </a:rPr>
              <a:t> – 20 </a:t>
            </a:r>
            <a:r>
              <a:rPr lang="en-US" altLang="ja-JP" sz="2800" dirty="0" err="1" smtClean="0">
                <a:solidFill>
                  <a:srgbClr val="FF0000"/>
                </a:solidFill>
              </a:rPr>
              <a:t>MeV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849525" y="2348880"/>
            <a:ext cx="858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XRF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699792" y="3284984"/>
            <a:ext cx="1638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Normal GRB</a:t>
            </a:r>
            <a:endParaRPr kumimoji="1" lang="ja-JP" altLang="en-US" dirty="0"/>
          </a:p>
        </p:txBody>
      </p:sp>
      <p:sp>
        <p:nvSpPr>
          <p:cNvPr id="30" name="左右矢印 29"/>
          <p:cNvSpPr/>
          <p:nvPr/>
        </p:nvSpPr>
        <p:spPr>
          <a:xfrm>
            <a:off x="1043608" y="3429000"/>
            <a:ext cx="720080" cy="216024"/>
          </a:xfrm>
          <a:prstGeom prst="leftRightArrow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95536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MAXI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32" name="左右矢印 31"/>
          <p:cNvSpPr/>
          <p:nvPr/>
        </p:nvSpPr>
        <p:spPr>
          <a:xfrm>
            <a:off x="1331640" y="3140968"/>
            <a:ext cx="2016224" cy="216024"/>
          </a:xfrm>
          <a:prstGeom prst="left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39552" y="305966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CGBM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Image0003.JPG"/>
          <p:cNvPicPr>
            <a:picLocks noChangeAspect="1"/>
          </p:cNvPicPr>
          <p:nvPr/>
        </p:nvPicPr>
        <p:blipFill>
          <a:blip r:embed="rId2" cstate="print"/>
          <a:srcRect l="39521" t="16167" r="27138" b="52171"/>
          <a:stretch>
            <a:fillRect/>
          </a:stretch>
        </p:blipFill>
        <p:spPr>
          <a:xfrm>
            <a:off x="6372200" y="4293096"/>
            <a:ext cx="2160240" cy="2900894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3.1 CGBM instrumentation – Sensors –   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124744"/>
            <a:ext cx="9612560" cy="5688632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0000FF"/>
                </a:solidFill>
              </a:rPr>
              <a:t>2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0000FF"/>
                </a:solidFill>
              </a:rPr>
              <a:t>Hard X-ray Monitors (HXMs)</a:t>
            </a:r>
          </a:p>
          <a:p>
            <a:pPr lvl="2"/>
            <a:r>
              <a:rPr lang="en-US" altLang="ja-JP" dirty="0" smtClean="0"/>
              <a:t> LaBr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Ce</a:t>
            </a:r>
            <a:r>
              <a:rPr lang="en-US" altLang="ja-JP" dirty="0" smtClean="0"/>
              <a:t>) (φ66 mm x 0.5 inch)</a:t>
            </a:r>
          </a:p>
          <a:p>
            <a:pPr lvl="2">
              <a:buNone/>
            </a:pPr>
            <a:r>
              <a:rPr lang="en-US" altLang="ja-JP" dirty="0" smtClean="0"/>
              <a:t>with a 410 um thick beryllium  </a:t>
            </a:r>
          </a:p>
          <a:p>
            <a:pPr lvl="2">
              <a:buNone/>
            </a:pPr>
            <a:r>
              <a:rPr lang="en-US" altLang="ja-JP" dirty="0" smtClean="0"/>
              <a:t>window by Saint </a:t>
            </a:r>
            <a:r>
              <a:rPr lang="en-US" altLang="ja-JP" dirty="0" err="1" smtClean="0"/>
              <a:t>Gobain</a:t>
            </a:r>
            <a:r>
              <a:rPr lang="en-US" altLang="ja-JP" dirty="0" smtClean="0"/>
              <a:t> Crystals. </a:t>
            </a:r>
          </a:p>
          <a:p>
            <a:pPr lvl="2">
              <a:buNone/>
            </a:pPr>
            <a:r>
              <a:rPr kumimoji="1" lang="en-US" altLang="ja-JP" dirty="0" smtClean="0">
                <a:solidFill>
                  <a:srgbClr val="FF0000"/>
                </a:solidFill>
              </a:rPr>
              <a:t>This crystal is used </a:t>
            </a:r>
            <a:r>
              <a:rPr lang="en-US" altLang="ja-JP" dirty="0" smtClean="0">
                <a:solidFill>
                  <a:srgbClr val="FF0000"/>
                </a:solidFill>
              </a:rPr>
              <a:t>in GRB </a:t>
            </a:r>
          </a:p>
          <a:p>
            <a:pPr lvl="2">
              <a:buNone/>
            </a:pPr>
            <a:r>
              <a:rPr lang="en-US" altLang="ja-JP" dirty="0" smtClean="0">
                <a:solidFill>
                  <a:srgbClr val="FF0000"/>
                </a:solidFill>
              </a:rPr>
              <a:t>   observations for the first time.</a:t>
            </a:r>
          </a:p>
          <a:p>
            <a:pPr lvl="2"/>
            <a:r>
              <a:rPr kumimoji="1" lang="en-US" altLang="ja-JP" dirty="0" smtClean="0"/>
              <a:t>Hamamatsu 2.2-inch PMT R6232-05 </a:t>
            </a:r>
          </a:p>
          <a:p>
            <a:pPr lvl="2"/>
            <a:r>
              <a:rPr lang="en-US" altLang="ja-JP" dirty="0" smtClean="0"/>
              <a:t>High voltage divider and charge-sensitive amplifier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rgbClr val="00B050"/>
                </a:solidFill>
              </a:rPr>
              <a:t>Soft Gamma-ray Monitor </a:t>
            </a:r>
            <a:r>
              <a:rPr kumimoji="1" lang="en-US" altLang="ja-JP" dirty="0" smtClean="0">
                <a:solidFill>
                  <a:srgbClr val="00B050"/>
                </a:solidFill>
              </a:rPr>
              <a:t>(SGM)</a:t>
            </a:r>
          </a:p>
          <a:p>
            <a:pPr lvl="2"/>
            <a:r>
              <a:rPr lang="en-US" altLang="ja-JP" dirty="0" smtClean="0"/>
              <a:t>BGO (φ4 inch x 3 inch) + Light guide  </a:t>
            </a:r>
          </a:p>
          <a:p>
            <a:pPr lvl="2">
              <a:buNone/>
            </a:pPr>
            <a:r>
              <a:rPr lang="en-US" altLang="ja-JP" dirty="0" smtClean="0"/>
              <a:t>        by OKEN Co Ltd. </a:t>
            </a:r>
          </a:p>
          <a:p>
            <a:pPr lvl="2"/>
            <a:r>
              <a:rPr lang="en-US" altLang="ja-JP" dirty="0" smtClean="0"/>
              <a:t>Hamamatsu 3-inch PMT R6233-20</a:t>
            </a:r>
          </a:p>
          <a:p>
            <a:pPr lvl="2"/>
            <a:endParaRPr kumimoji="1"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  <p:pic>
        <p:nvPicPr>
          <p:cNvPr id="4" name="図 3" descr="Image0004.JPG"/>
          <p:cNvPicPr>
            <a:picLocks noChangeAspect="1"/>
          </p:cNvPicPr>
          <p:nvPr/>
        </p:nvPicPr>
        <p:blipFill>
          <a:blip r:embed="rId3" cstate="print"/>
          <a:srcRect l="23327" t="20360" r="39521" b="53368"/>
          <a:stretch>
            <a:fillRect/>
          </a:stretch>
        </p:blipFill>
        <p:spPr>
          <a:xfrm>
            <a:off x="6228184" y="1628800"/>
            <a:ext cx="2232248" cy="2232248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06613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Performance Test of proto-type sensors</a:t>
            </a:r>
            <a:endParaRPr kumimoji="1" lang="ja-JP" altLang="en-US" dirty="0"/>
          </a:p>
        </p:txBody>
      </p:sp>
      <p:pic>
        <p:nvPicPr>
          <p:cNvPr id="8" name="コンテンツ プレースホルダ 7" descr="icrc0839_fig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916832"/>
            <a:ext cx="5112568" cy="3859164"/>
          </a:xfrm>
        </p:spPr>
      </p:pic>
      <p:pic>
        <p:nvPicPr>
          <p:cNvPr id="4" name="Picture 3"/>
          <p:cNvPicPr>
            <a:picLocks noChangeArrowheads="1"/>
          </p:cNvPicPr>
          <p:nvPr/>
        </p:nvPicPr>
        <p:blipFill>
          <a:blip r:embed="rId3" cstate="print"/>
          <a:srcRect t="5693" b="22076"/>
          <a:stretch>
            <a:fillRect/>
          </a:stretch>
        </p:blipFill>
        <p:spPr bwMode="auto">
          <a:xfrm>
            <a:off x="5436096" y="1412776"/>
            <a:ext cx="2808312" cy="2304256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pic>
        <p:nvPicPr>
          <p:cNvPr id="9" name="Picture 19" descr="3in_pic3.png">
            <a:hlinkClick r:id="rId4" tooltip="3in_pic3.png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077072"/>
            <a:ext cx="280075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1691680" y="1412776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aseline="30000" dirty="0" smtClean="0"/>
              <a:t>137</a:t>
            </a:r>
            <a:r>
              <a:rPr kumimoji="1" lang="en-US" altLang="ja-JP" sz="2800" dirty="0" smtClean="0"/>
              <a:t>Cs spectra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27584" y="5805264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B</a:t>
            </a:r>
            <a:r>
              <a:rPr kumimoji="1" lang="en-US" altLang="ja-JP" sz="2400" dirty="0" smtClean="0"/>
              <a:t>oth proto-type sensors show</a:t>
            </a:r>
          </a:p>
          <a:p>
            <a:r>
              <a:rPr lang="en-US" altLang="ja-JP" sz="2400" dirty="0" smtClean="0"/>
              <a:t> a good performance. 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508104" y="1556792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BGO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36096" y="6021289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LaBr</a:t>
            </a:r>
            <a:r>
              <a:rPr kumimoji="1" lang="en-US" altLang="ja-JP" sz="2400" baseline="-25000" dirty="0" smtClean="0"/>
              <a:t>3</a:t>
            </a:r>
            <a:r>
              <a:rPr kumimoji="1" lang="en-US" altLang="ja-JP" sz="2400" dirty="0" smtClean="0"/>
              <a:t> (</a:t>
            </a:r>
            <a:r>
              <a:rPr kumimoji="1" lang="en-US" altLang="ja-JP" sz="2400" dirty="0" err="1" smtClean="0"/>
              <a:t>Ce</a:t>
            </a:r>
            <a:r>
              <a:rPr kumimoji="1" lang="en-US" altLang="ja-JP" sz="2400" dirty="0" smtClean="0"/>
              <a:t>)</a:t>
            </a:r>
            <a:endParaRPr kumimoji="1" lang="ja-JP" altLang="en-US" sz="24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936104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3.2 CGBM instrumentation – Electronics box –  </a:t>
            </a:r>
            <a:endParaRPr kumimoji="1" lang="ja-JP" altLang="en-US" sz="3600" dirty="0"/>
          </a:p>
        </p:txBody>
      </p:sp>
      <p:pic>
        <p:nvPicPr>
          <p:cNvPr id="4" name="コンテンツ プレースホルダ 3" descr="ebox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3080035"/>
            <a:ext cx="6120680" cy="3949366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179512" y="908720"/>
            <a:ext cx="8964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altLang="ja-JP" sz="2400" dirty="0" smtClean="0"/>
              <a:t> processes signals from 3 CGBM sensors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400" dirty="0" smtClean="0"/>
              <a:t> Analog part: amplifiers with a wide dynamic range, peak detection circuit, LD and UDs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400" dirty="0" smtClean="0"/>
              <a:t> Digital part: ADC, FPGA (e.g. GRB trigger system) ,  </a:t>
            </a:r>
          </a:p>
          <a:p>
            <a:pPr lvl="1"/>
            <a:r>
              <a:rPr lang="en-US" altLang="ja-JP" sz="2400" dirty="0" smtClean="0"/>
              <a:t>       10-Mbyte Memory (GRB data accumulation)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sz="2400" dirty="0" smtClean="0"/>
              <a:t> High Voltage (SITAEL S9099)</a:t>
            </a:r>
          </a:p>
          <a:p>
            <a:r>
              <a:rPr kumimoji="1" lang="en-US" altLang="ja-JP" sz="3600" dirty="0" smtClean="0"/>
              <a:t>  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4005065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Sensors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79912" y="3060249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E-box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96336" y="3717032"/>
            <a:ext cx="1547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Mission Data</a:t>
            </a:r>
          </a:p>
          <a:p>
            <a:r>
              <a:rPr lang="en-US" altLang="ja-JP" sz="2400" dirty="0" smtClean="0"/>
              <a:t>Controller (MDC)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</TotalTime>
  <Words>1148</Words>
  <Application>Microsoft Office PowerPoint</Application>
  <PresentationFormat>画面に合わせる (4:3)</PresentationFormat>
  <Paragraphs>227</Paragraphs>
  <Slides>14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テーマ</vt:lpstr>
      <vt:lpstr>The CALET Gamma-ray Burst Monitor (CGBM): observation and instrumentation</vt:lpstr>
      <vt:lpstr>Outline</vt:lpstr>
      <vt:lpstr>1. CALET Gamma-ray Burst Monitor (CGBM)</vt:lpstr>
      <vt:lpstr>2. GRB observations with CALET (I)</vt:lpstr>
      <vt:lpstr>スライド 5</vt:lpstr>
      <vt:lpstr>2. GRB observations with CALET (II)</vt:lpstr>
      <vt:lpstr>3.1 CGBM instrumentation – Sensors –   </vt:lpstr>
      <vt:lpstr>Performance Test of proto-type sensors</vt:lpstr>
      <vt:lpstr>3.2 CGBM instrumentation – Electronics box –  </vt:lpstr>
      <vt:lpstr>GRB trigger logic and CGBM Data </vt:lpstr>
      <vt:lpstr>4. Bread Board Model (BBM) of  the CGBM E-box</vt:lpstr>
      <vt:lpstr>4. BBM of the CGBM E-box                     – performance –   </vt:lpstr>
      <vt:lpstr>5. Summary</vt:lpstr>
      <vt:lpstr>CGBM Specification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Gamma-ray Burst Monitor  (CGBM)</dc:title>
  <dc:creator>yamaoka</dc:creator>
  <cp:lastModifiedBy>yamaoka</cp:lastModifiedBy>
  <cp:revision>121</cp:revision>
  <dcterms:created xsi:type="dcterms:W3CDTF">2011-08-12T20:40:53Z</dcterms:created>
  <dcterms:modified xsi:type="dcterms:W3CDTF">2012-05-24T23:37:29Z</dcterms:modified>
</cp:coreProperties>
</file>