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355" r:id="rId3"/>
    <p:sldId id="316" r:id="rId4"/>
    <p:sldId id="317" r:id="rId5"/>
    <p:sldId id="318" r:id="rId6"/>
    <p:sldId id="319" r:id="rId7"/>
    <p:sldId id="327" r:id="rId8"/>
    <p:sldId id="356" r:id="rId9"/>
  </p:sldIdLst>
  <p:sldSz cx="9945688" cy="7099300"/>
  <p:notesSz cx="9144000" cy="6858000"/>
  <p:defaultTextStyle>
    <a:defPPr>
      <a:defRPr lang="en-US"/>
    </a:defPPr>
    <a:lvl1pPr marL="0" algn="l" defTabSz="39612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96128" algn="l" defTabSz="39612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92256" algn="l" defTabSz="39612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88383" algn="l" defTabSz="39612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84510" algn="l" defTabSz="39612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80637" algn="l" defTabSz="39612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76765" algn="l" defTabSz="39612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72893" algn="l" defTabSz="39612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69021" algn="l" defTabSz="39612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66" autoAdjust="0"/>
  </p:normalViewPr>
  <p:slideViewPr>
    <p:cSldViewPr snapToObjects="1">
      <p:cViewPr varScale="1">
        <p:scale>
          <a:sx n="85" d="100"/>
          <a:sy n="85" d="100"/>
        </p:scale>
        <p:origin x="-1360" y="-104"/>
      </p:cViewPr>
      <p:guideLst>
        <p:guide orient="horz" pos="2236"/>
        <p:guide pos="313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-2944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24088-6BB4-AC43-A4B5-4E987DF53001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ECC7C-5EC5-5140-8542-79F5370D09C2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3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21DF4-5772-F64E-8ACE-67E74AD6784F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70188" y="514350"/>
            <a:ext cx="360362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FE20B-86AE-7549-BD27-CE824FBFA8A9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48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9612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96128" algn="l" defTabSz="39612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92256" algn="l" defTabSz="39612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88383" algn="l" defTabSz="39612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84510" algn="l" defTabSz="39612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80637" algn="l" defTabSz="39612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76765" algn="l" defTabSz="39612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72893" algn="l" defTabSz="39612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69021" algn="l" defTabSz="39612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70188" y="514350"/>
            <a:ext cx="3603625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FE20B-86AE-7549-BD27-CE824FBFA8A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5927" y="2205390"/>
            <a:ext cx="8453835" cy="1521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1854" y="4022936"/>
            <a:ext cx="6961982" cy="18142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6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92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88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84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80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76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72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69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0624" y="284306"/>
            <a:ext cx="2237780" cy="6057412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7285" y="284306"/>
            <a:ext cx="6547578" cy="6057412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641" y="4561961"/>
            <a:ext cx="8453835" cy="1409999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641" y="3008987"/>
            <a:ext cx="8453835" cy="1552972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9612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922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883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58451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98063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37676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77289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16902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284" y="1656506"/>
            <a:ext cx="4392679" cy="468521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5725" y="1656506"/>
            <a:ext cx="4392679" cy="468521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284" y="1589128"/>
            <a:ext cx="4394406" cy="66227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96128" indent="0">
              <a:buNone/>
              <a:defRPr sz="1700" b="1"/>
            </a:lvl2pPr>
            <a:lvl3pPr marL="792256" indent="0">
              <a:buNone/>
              <a:defRPr sz="1500" b="1"/>
            </a:lvl3pPr>
            <a:lvl4pPr marL="1188383" indent="0">
              <a:buNone/>
              <a:defRPr sz="1400" b="1"/>
            </a:lvl4pPr>
            <a:lvl5pPr marL="1584510" indent="0">
              <a:buNone/>
              <a:defRPr sz="1400" b="1"/>
            </a:lvl5pPr>
            <a:lvl6pPr marL="1980637" indent="0">
              <a:buNone/>
              <a:defRPr sz="1400" b="1"/>
            </a:lvl6pPr>
            <a:lvl7pPr marL="2376765" indent="0">
              <a:buNone/>
              <a:defRPr sz="1400" b="1"/>
            </a:lvl7pPr>
            <a:lvl8pPr marL="2772893" indent="0">
              <a:buNone/>
              <a:defRPr sz="1400" b="1"/>
            </a:lvl8pPr>
            <a:lvl9pPr marL="3169021" indent="0">
              <a:buNone/>
              <a:defRPr sz="14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84" y="2251398"/>
            <a:ext cx="4394406" cy="4090315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2275" y="1589128"/>
            <a:ext cx="4396132" cy="66227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96128" indent="0">
              <a:buNone/>
              <a:defRPr sz="1700" b="1"/>
            </a:lvl2pPr>
            <a:lvl3pPr marL="792256" indent="0">
              <a:buNone/>
              <a:defRPr sz="1500" b="1"/>
            </a:lvl3pPr>
            <a:lvl4pPr marL="1188383" indent="0">
              <a:buNone/>
              <a:defRPr sz="1400" b="1"/>
            </a:lvl4pPr>
            <a:lvl5pPr marL="1584510" indent="0">
              <a:buNone/>
              <a:defRPr sz="1400" b="1"/>
            </a:lvl5pPr>
            <a:lvl6pPr marL="1980637" indent="0">
              <a:buNone/>
              <a:defRPr sz="1400" b="1"/>
            </a:lvl6pPr>
            <a:lvl7pPr marL="2376765" indent="0">
              <a:buNone/>
              <a:defRPr sz="1400" b="1"/>
            </a:lvl7pPr>
            <a:lvl8pPr marL="2772893" indent="0">
              <a:buNone/>
              <a:defRPr sz="1400" b="1"/>
            </a:lvl8pPr>
            <a:lvl9pPr marL="3169021" indent="0">
              <a:buNone/>
              <a:defRPr sz="14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2275" y="2251398"/>
            <a:ext cx="4396132" cy="4090315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87" y="282658"/>
            <a:ext cx="3272064" cy="12029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490" y="282663"/>
            <a:ext cx="5559916" cy="6059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287" y="1485598"/>
            <a:ext cx="3272064" cy="4856119"/>
          </a:xfrm>
        </p:spPr>
        <p:txBody>
          <a:bodyPr/>
          <a:lstStyle>
            <a:lvl1pPr marL="0" indent="0">
              <a:buNone/>
              <a:defRPr sz="1300"/>
            </a:lvl1pPr>
            <a:lvl2pPr marL="396128" indent="0">
              <a:buNone/>
              <a:defRPr sz="1000"/>
            </a:lvl2pPr>
            <a:lvl3pPr marL="792256" indent="0">
              <a:buNone/>
              <a:defRPr sz="900"/>
            </a:lvl3pPr>
            <a:lvl4pPr marL="1188383" indent="0">
              <a:buNone/>
              <a:defRPr sz="800"/>
            </a:lvl4pPr>
            <a:lvl5pPr marL="1584510" indent="0">
              <a:buNone/>
              <a:defRPr sz="800"/>
            </a:lvl5pPr>
            <a:lvl6pPr marL="1980637" indent="0">
              <a:buNone/>
              <a:defRPr sz="800"/>
            </a:lvl6pPr>
            <a:lvl7pPr marL="2376765" indent="0">
              <a:buNone/>
              <a:defRPr sz="800"/>
            </a:lvl7pPr>
            <a:lvl8pPr marL="2772893" indent="0">
              <a:buNone/>
              <a:defRPr sz="800"/>
            </a:lvl8pPr>
            <a:lvl9pPr marL="3169021" indent="0">
              <a:buNone/>
              <a:defRPr sz="8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424" y="4969513"/>
            <a:ext cx="5967413" cy="586679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9424" y="634336"/>
            <a:ext cx="5967413" cy="4259580"/>
          </a:xfrm>
        </p:spPr>
        <p:txBody>
          <a:bodyPr/>
          <a:lstStyle>
            <a:lvl1pPr marL="0" indent="0">
              <a:buNone/>
              <a:defRPr sz="2800"/>
            </a:lvl1pPr>
            <a:lvl2pPr marL="396128" indent="0">
              <a:buNone/>
              <a:defRPr sz="2400"/>
            </a:lvl2pPr>
            <a:lvl3pPr marL="792256" indent="0">
              <a:buNone/>
              <a:defRPr sz="2100"/>
            </a:lvl3pPr>
            <a:lvl4pPr marL="1188383" indent="0">
              <a:buNone/>
              <a:defRPr sz="1700"/>
            </a:lvl4pPr>
            <a:lvl5pPr marL="1584510" indent="0">
              <a:buNone/>
              <a:defRPr sz="1700"/>
            </a:lvl5pPr>
            <a:lvl6pPr marL="1980637" indent="0">
              <a:buNone/>
              <a:defRPr sz="1700"/>
            </a:lvl6pPr>
            <a:lvl7pPr marL="2376765" indent="0">
              <a:buNone/>
              <a:defRPr sz="1700"/>
            </a:lvl7pPr>
            <a:lvl8pPr marL="2772893" indent="0">
              <a:buNone/>
              <a:defRPr sz="1700"/>
            </a:lvl8pPr>
            <a:lvl9pPr marL="3169021" indent="0">
              <a:buNone/>
              <a:defRPr sz="1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9424" y="5556192"/>
            <a:ext cx="5967413" cy="833182"/>
          </a:xfrm>
        </p:spPr>
        <p:txBody>
          <a:bodyPr/>
          <a:lstStyle>
            <a:lvl1pPr marL="0" indent="0">
              <a:buNone/>
              <a:defRPr sz="1300"/>
            </a:lvl1pPr>
            <a:lvl2pPr marL="396128" indent="0">
              <a:buNone/>
              <a:defRPr sz="1000"/>
            </a:lvl2pPr>
            <a:lvl3pPr marL="792256" indent="0">
              <a:buNone/>
              <a:defRPr sz="900"/>
            </a:lvl3pPr>
            <a:lvl4pPr marL="1188383" indent="0">
              <a:buNone/>
              <a:defRPr sz="800"/>
            </a:lvl4pPr>
            <a:lvl5pPr marL="1584510" indent="0">
              <a:buNone/>
              <a:defRPr sz="800"/>
            </a:lvl5pPr>
            <a:lvl6pPr marL="1980637" indent="0">
              <a:buNone/>
              <a:defRPr sz="800"/>
            </a:lvl6pPr>
            <a:lvl7pPr marL="2376765" indent="0">
              <a:buNone/>
              <a:defRPr sz="800"/>
            </a:lvl7pPr>
            <a:lvl8pPr marL="2772893" indent="0">
              <a:buNone/>
              <a:defRPr sz="800"/>
            </a:lvl8pPr>
            <a:lvl9pPr marL="3169021" indent="0">
              <a:buNone/>
              <a:defRPr sz="8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 userDrawn="1"/>
        </p:nvSpPr>
        <p:spPr bwMode="auto">
          <a:xfrm>
            <a:off x="-37985" y="-26823"/>
            <a:ext cx="9983674" cy="670491"/>
          </a:xfrm>
          <a:prstGeom prst="rect">
            <a:avLst/>
          </a:prstGeom>
          <a:gradFill rotWithShape="0">
            <a:gsLst>
              <a:gs pos="0">
                <a:srgbClr val="3366FF">
                  <a:alpha val="78999"/>
                </a:srgbClr>
              </a:gs>
              <a:gs pos="50000">
                <a:srgbClr val="99CCFF"/>
              </a:gs>
              <a:gs pos="100000">
                <a:srgbClr val="3366FF">
                  <a:alpha val="78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79226" tIns="39613" rIns="79226" bIns="39613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Char char="•"/>
              <a:defRPr/>
            </a:pPr>
            <a:endParaRPr lang="en-US">
              <a:latin typeface="Comic Sans MS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285" y="-31223"/>
            <a:ext cx="8951119" cy="662273"/>
          </a:xfrm>
          <a:prstGeom prst="rect">
            <a:avLst/>
          </a:prstGeom>
        </p:spPr>
        <p:txBody>
          <a:bodyPr vert="horz" lIns="79226" tIns="39613" rIns="79226" bIns="39613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285" y="1656506"/>
            <a:ext cx="8951119" cy="4685210"/>
          </a:xfrm>
          <a:prstGeom prst="rect">
            <a:avLst/>
          </a:prstGeom>
        </p:spPr>
        <p:txBody>
          <a:bodyPr vert="horz" lIns="79226" tIns="39613" rIns="79226" bIns="39613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7284" y="6580003"/>
            <a:ext cx="2320661" cy="377972"/>
          </a:xfrm>
          <a:prstGeom prst="rect">
            <a:avLst/>
          </a:prstGeom>
        </p:spPr>
        <p:txBody>
          <a:bodyPr vert="horz" lIns="79226" tIns="39613" rIns="79226" bIns="3961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82DED-6D2D-8649-A5AD-51E8C59092C3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98111" y="6580003"/>
            <a:ext cx="3149468" cy="377972"/>
          </a:xfrm>
          <a:prstGeom prst="rect">
            <a:avLst/>
          </a:prstGeom>
        </p:spPr>
        <p:txBody>
          <a:bodyPr vert="horz" lIns="79226" tIns="39613" rIns="79226" bIns="3961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7743" y="6580003"/>
            <a:ext cx="2320661" cy="377972"/>
          </a:xfrm>
          <a:prstGeom prst="rect">
            <a:avLst/>
          </a:prstGeom>
        </p:spPr>
        <p:txBody>
          <a:bodyPr vert="horz" lIns="79226" tIns="39613" rIns="79226" bIns="3961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6D61-A3E2-1D4B-91D7-728EDC11B34E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8" name="Rectangle 1"/>
          <p:cNvSpPr>
            <a:spLocks noChangeArrowheads="1"/>
          </p:cNvSpPr>
          <p:nvPr userDrawn="1"/>
        </p:nvSpPr>
        <p:spPr bwMode="auto">
          <a:xfrm>
            <a:off x="0" y="6828676"/>
            <a:ext cx="9945688" cy="297449"/>
          </a:xfrm>
          <a:prstGeom prst="rect">
            <a:avLst/>
          </a:prstGeom>
          <a:gradFill rotWithShape="0">
            <a:gsLst>
              <a:gs pos="0">
                <a:srgbClr val="3366FF"/>
              </a:gs>
              <a:gs pos="100000">
                <a:srgbClr val="333399">
                  <a:alpha val="87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79226" tIns="39613" rIns="79226" bIns="39613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Char char="•"/>
              <a:defRPr/>
            </a:pPr>
            <a:endParaRPr lang="en-US">
              <a:latin typeface="Comic Sans MS" charset="0"/>
            </a:endParaRPr>
          </a:p>
        </p:txBody>
      </p:sp>
      <p:sp>
        <p:nvSpPr>
          <p:cNvPr id="12" name="Rectangle 5"/>
          <p:cNvSpPr txBox="1">
            <a:spLocks noChangeArrowheads="1"/>
          </p:cNvSpPr>
          <p:nvPr userDrawn="1"/>
        </p:nvSpPr>
        <p:spPr bwMode="auto">
          <a:xfrm>
            <a:off x="427069" y="6816828"/>
            <a:ext cx="3762563" cy="4897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77978" tIns="40549" rIns="77978" bIns="4054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FF9933"/>
                </a:solidFill>
                <a:latin typeface="+mn-lt"/>
              </a:defRPr>
            </a:lvl1pPr>
          </a:lstStyle>
          <a:p>
            <a:pPr marL="0" marR="0" lvl="0" indent="0" algn="l" defTabSz="3961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Arial" charset="0"/>
              <a:buNone/>
              <a:tabLst>
                <a:tab pos="0" algn="l"/>
                <a:tab pos="396128" algn="l"/>
                <a:tab pos="792256" algn="l"/>
                <a:tab pos="1188383" algn="l"/>
                <a:tab pos="1584510" algn="l"/>
                <a:tab pos="1980637" algn="l"/>
                <a:tab pos="2376765" algn="l"/>
                <a:tab pos="2772893" algn="l"/>
                <a:tab pos="3169021" algn="l"/>
                <a:tab pos="3565148" algn="l"/>
                <a:tab pos="3961275" algn="l"/>
                <a:tab pos="4357403" algn="l"/>
                <a:tab pos="4753531" algn="l"/>
                <a:tab pos="5149658" algn="l"/>
                <a:tab pos="5545785" algn="l"/>
                <a:tab pos="5941913" algn="l"/>
                <a:tab pos="6338040" algn="l"/>
                <a:tab pos="6734168" algn="l"/>
                <a:tab pos="7130296" algn="l"/>
                <a:tab pos="7526422" algn="l"/>
                <a:tab pos="7922551" algn="l"/>
              </a:tabLst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Paolo Maestro  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Univ. of Siena / INFN-Pisa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                               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Rectangle 6"/>
          <p:cNvSpPr txBox="1">
            <a:spLocks noChangeArrowheads="1"/>
          </p:cNvSpPr>
          <p:nvPr userDrawn="1"/>
        </p:nvSpPr>
        <p:spPr bwMode="auto">
          <a:xfrm>
            <a:off x="5442772" y="6816828"/>
            <a:ext cx="4620602" cy="4897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77978" tIns="40549" rIns="77978" bIns="40549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FFFF00"/>
              </a:buClr>
              <a:buFont typeface="Comic Sans MS" pitchFamily="-107" charset="0"/>
              <a:buNone/>
              <a:defRPr sz="1200">
                <a:solidFill>
                  <a:srgbClr val="FFFF00"/>
                </a:solidFill>
                <a:latin typeface="Arial" pitchFamily="-107" charset="0"/>
              </a:defRPr>
            </a:lvl1pPr>
          </a:lstStyle>
          <a:p>
            <a:pPr marL="0" marR="0" lvl="0" indent="0" algn="ctr" defTabSz="3961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Tx/>
              <a:buFont typeface="Comic Sans MS" pitchFamily="-107" charset="0"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-107" charset="0"/>
                <a:ea typeface="+mn-ea"/>
                <a:cs typeface="+mn-cs"/>
              </a:rPr>
              <a:t>                 	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-107" charset="0"/>
                <a:ea typeface="+mn-ea"/>
                <a:cs typeface="+mn-cs"/>
              </a:rPr>
              <a:t>CALET ISM meeting  GSFC 23-25/05/2012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-107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6128" rtl="0" eaLnBrk="1" latinLnBrk="0" hangingPunct="1">
        <a:spcBef>
          <a:spcPct val="0"/>
        </a:spcBef>
        <a:buNone/>
        <a:defRPr sz="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7095" indent="-297095" algn="l" defTabSz="396128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3708" indent="-247580" algn="l" defTabSz="396128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0320" indent="-198064" algn="l" defTabSz="396128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86446" indent="-198064" algn="l" defTabSz="396128" rtl="0" eaLnBrk="1" latinLnBrk="0" hangingPunct="1">
        <a:spcBef>
          <a:spcPct val="20000"/>
        </a:spcBef>
        <a:buFont typeface="Arial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82574" indent="-198064" algn="l" defTabSz="396128" rtl="0" eaLnBrk="1" latinLnBrk="0" hangingPunct="1">
        <a:spcBef>
          <a:spcPct val="20000"/>
        </a:spcBef>
        <a:buFont typeface="Arial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8701" indent="-198064" algn="l" defTabSz="396128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74829" indent="-198064" algn="l" defTabSz="396128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0957" indent="-198064" algn="l" defTabSz="396128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67084" indent="-198064" algn="l" defTabSz="396128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61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96128" algn="l" defTabSz="3961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92256" algn="l" defTabSz="3961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383" algn="l" defTabSz="3961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84510" algn="l" defTabSz="3961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80637" algn="l" defTabSz="3961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76765" algn="l" defTabSz="3961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72893" algn="l" defTabSz="3961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69021" algn="l" defTabSz="3961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43211" y="2009563"/>
            <a:ext cx="7542147" cy="2572990"/>
          </a:xfrm>
          <a:prstGeom prst="rect">
            <a:avLst/>
          </a:prstGeom>
          <a:noFill/>
        </p:spPr>
        <p:txBody>
          <a:bodyPr wrap="square" lIns="79226" tIns="39613" rIns="79226" bIns="39613" rtlCol="0">
            <a:spAutoFit/>
          </a:bodyPr>
          <a:lstStyle/>
          <a:p>
            <a:pPr algn="ctr"/>
            <a:r>
              <a:rPr lang="en-US" sz="2600" b="1" dirty="0">
                <a:solidFill>
                  <a:srgbClr val="FF0000"/>
                </a:solidFill>
                <a:latin typeface="Arial"/>
                <a:cs typeface="Arial"/>
              </a:rPr>
              <a:t>Status of the </a:t>
            </a:r>
            <a:r>
              <a:rPr lang="en-US" sz="2600" b="1" dirty="0" err="1">
                <a:solidFill>
                  <a:srgbClr val="FF0000"/>
                </a:solidFill>
                <a:latin typeface="Arial"/>
                <a:cs typeface="Arial"/>
              </a:rPr>
              <a:t>Fluka</a:t>
            </a:r>
            <a:r>
              <a:rPr lang="en-US" sz="2600" b="1" dirty="0">
                <a:solidFill>
                  <a:srgbClr val="FF0000"/>
                </a:solidFill>
                <a:latin typeface="Arial"/>
                <a:cs typeface="Arial"/>
              </a:rPr>
              <a:t>-based CALET simulation</a:t>
            </a:r>
          </a:p>
          <a:p>
            <a:pPr algn="ctr"/>
            <a:endParaRPr lang="en-US" sz="1700" b="1" dirty="0">
              <a:latin typeface="Arial"/>
              <a:cs typeface="Arial"/>
            </a:endParaRPr>
          </a:p>
          <a:p>
            <a:pPr algn="ctr"/>
            <a:endParaRPr lang="en-US" sz="1700" b="1" dirty="0">
              <a:latin typeface="Arial"/>
              <a:cs typeface="Arial"/>
            </a:endParaRPr>
          </a:p>
          <a:p>
            <a:pPr algn="ctr"/>
            <a:endParaRPr lang="en-US" sz="1700" b="1" dirty="0">
              <a:latin typeface="Arial"/>
              <a:cs typeface="Arial"/>
            </a:endParaRPr>
          </a:p>
          <a:p>
            <a:pPr algn="ctr"/>
            <a:r>
              <a:rPr lang="en-US" sz="1700" b="1" dirty="0">
                <a:latin typeface="Arial"/>
                <a:cs typeface="Arial"/>
              </a:rPr>
              <a:t>Paolo Maestro</a:t>
            </a:r>
          </a:p>
          <a:p>
            <a:pPr algn="ctr"/>
            <a:endParaRPr lang="en-US" sz="1700" dirty="0">
              <a:latin typeface="Arial"/>
              <a:cs typeface="Arial"/>
            </a:endParaRPr>
          </a:p>
          <a:p>
            <a:pPr algn="ctr"/>
            <a:endParaRPr lang="en-US" sz="1700" dirty="0">
              <a:latin typeface="Arial"/>
              <a:cs typeface="Arial"/>
            </a:endParaRPr>
          </a:p>
          <a:p>
            <a:pPr algn="ctr"/>
            <a:r>
              <a:rPr lang="en-US" sz="1700" dirty="0">
                <a:latin typeface="Arial"/>
                <a:cs typeface="Arial"/>
              </a:rPr>
              <a:t>CALET Modeling &amp; simulation meeting</a:t>
            </a:r>
          </a:p>
          <a:p>
            <a:pPr algn="ctr"/>
            <a:r>
              <a:rPr lang="en-US" sz="1700" dirty="0">
                <a:latin typeface="Arial"/>
                <a:cs typeface="Arial"/>
              </a:rPr>
              <a:t>GSFC 23-25/05/2012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600" b="1" dirty="0" err="1">
                <a:solidFill>
                  <a:srgbClr val="FF0000"/>
                </a:solidFill>
                <a:latin typeface="Arial"/>
                <a:cs typeface="Arial"/>
              </a:rPr>
              <a:t>Outline</a:t>
            </a:r>
            <a:endParaRPr lang="it-IT" sz="2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27475" y="1383661"/>
            <a:ext cx="8837857" cy="4830285"/>
          </a:xfrm>
          <a:prstGeom prst="rect">
            <a:avLst/>
          </a:prstGeom>
        </p:spPr>
        <p:txBody>
          <a:bodyPr wrap="square" lIns="104891" tIns="52445" rIns="104891" bIns="52445">
            <a:spAutoFit/>
          </a:bodyPr>
          <a:lstStyle/>
          <a:p>
            <a:pPr marL="327784" indent="-327784">
              <a:spcBef>
                <a:spcPts val="600"/>
              </a:spcBef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b="1" dirty="0">
                <a:latin typeface="Arial"/>
                <a:cs typeface="Arial"/>
              </a:rPr>
              <a:t>Upgrade to </a:t>
            </a:r>
            <a:r>
              <a:rPr lang="en-US" sz="1800" b="1" dirty="0" err="1">
                <a:latin typeface="Arial"/>
                <a:cs typeface="Arial"/>
              </a:rPr>
              <a:t>Fluka</a:t>
            </a:r>
            <a:r>
              <a:rPr lang="en-US" sz="1800" b="1" dirty="0">
                <a:latin typeface="Arial"/>
                <a:cs typeface="Arial"/>
              </a:rPr>
              <a:t> 2011.2 from </a:t>
            </a:r>
            <a:r>
              <a:rPr lang="en-US" sz="1800" b="1" dirty="0" err="1">
                <a:latin typeface="Arial"/>
                <a:cs typeface="Arial"/>
              </a:rPr>
              <a:t>Fluka</a:t>
            </a:r>
            <a:r>
              <a:rPr lang="en-US" sz="1800" b="1" dirty="0">
                <a:latin typeface="Arial"/>
                <a:cs typeface="Arial"/>
              </a:rPr>
              <a:t> 2008.3</a:t>
            </a:r>
          </a:p>
          <a:p>
            <a:pPr marL="327784" indent="-327784">
              <a:spcBef>
                <a:spcPts val="600"/>
              </a:spcBef>
              <a:buClr>
                <a:srgbClr val="FF0000"/>
              </a:buClr>
              <a:buSzPct val="80000"/>
              <a:buFont typeface="Wingdings" charset="2"/>
              <a:buChar char="Ø"/>
            </a:pPr>
            <a:endParaRPr lang="en-US" sz="1800" dirty="0">
              <a:latin typeface="Arial"/>
              <a:cs typeface="Arial"/>
            </a:endParaRPr>
          </a:p>
          <a:p>
            <a:pPr marL="327784" indent="-327784">
              <a:spcBef>
                <a:spcPts val="600"/>
              </a:spcBef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dirty="0">
                <a:latin typeface="Arial"/>
                <a:cs typeface="Arial"/>
              </a:rPr>
              <a:t>Geometry, </a:t>
            </a:r>
            <a:r>
              <a:rPr lang="en-US" sz="1800" dirty="0" smtClean="0">
                <a:latin typeface="Arial"/>
                <a:cs typeface="Arial"/>
              </a:rPr>
              <a:t>beam particles, </a:t>
            </a:r>
            <a:r>
              <a:rPr lang="en-US" sz="1800" dirty="0">
                <a:latin typeface="Arial"/>
                <a:cs typeface="Arial"/>
              </a:rPr>
              <a:t>physical </a:t>
            </a:r>
            <a:r>
              <a:rPr lang="en-US" sz="1800" dirty="0" smtClean="0">
                <a:latin typeface="Arial"/>
                <a:cs typeface="Arial"/>
              </a:rPr>
              <a:t>processes</a:t>
            </a:r>
            <a:endParaRPr lang="en-US" sz="1800" dirty="0">
              <a:latin typeface="Arial"/>
              <a:cs typeface="Arial"/>
            </a:endParaRPr>
          </a:p>
          <a:p>
            <a:pPr marL="327784" indent="-327784">
              <a:spcBef>
                <a:spcPts val="600"/>
              </a:spcBef>
              <a:buClr>
                <a:srgbClr val="FF0000"/>
              </a:buClr>
              <a:buSzPct val="80000"/>
              <a:buFont typeface="Wingdings" charset="2"/>
              <a:buChar char="Ø"/>
            </a:pPr>
            <a:endParaRPr lang="en-US" sz="1800" b="1" dirty="0" smtClean="0">
              <a:latin typeface="Arial"/>
              <a:cs typeface="Arial"/>
            </a:endParaRPr>
          </a:p>
          <a:p>
            <a:pPr marL="327784" indent="-327784">
              <a:spcBef>
                <a:spcPts val="600"/>
              </a:spcBef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b="1" dirty="0">
                <a:latin typeface="Arial"/>
                <a:cs typeface="Arial"/>
              </a:rPr>
              <a:t>D</a:t>
            </a:r>
            <a:r>
              <a:rPr lang="en-US" sz="1800" b="1" dirty="0" smtClean="0">
                <a:latin typeface="Arial"/>
                <a:cs typeface="Arial"/>
              </a:rPr>
              <a:t>ata output: unified data format</a:t>
            </a:r>
            <a:endParaRPr lang="en-US" sz="1800" b="1" dirty="0">
              <a:latin typeface="Arial"/>
              <a:cs typeface="Arial"/>
            </a:endParaRPr>
          </a:p>
          <a:p>
            <a:pPr marL="327784" indent="-327784">
              <a:spcBef>
                <a:spcPts val="600"/>
              </a:spcBef>
              <a:buClr>
                <a:srgbClr val="FF0000"/>
              </a:buClr>
              <a:buSzPct val="80000"/>
              <a:buFont typeface="Wingdings" charset="2"/>
              <a:buChar char="Ø"/>
            </a:pPr>
            <a:endParaRPr lang="en-US" sz="1800" dirty="0">
              <a:latin typeface="Arial"/>
              <a:cs typeface="Arial"/>
            </a:endParaRPr>
          </a:p>
          <a:p>
            <a:pPr marL="327784" indent="-327784">
              <a:spcBef>
                <a:spcPts val="600"/>
              </a:spcBef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b="1" dirty="0" smtClean="0">
                <a:latin typeface="Arial"/>
                <a:cs typeface="Arial"/>
              </a:rPr>
              <a:t>First test of </a:t>
            </a:r>
            <a:r>
              <a:rPr lang="en-US" sz="1800" b="1" dirty="0" smtClean="0">
                <a:latin typeface="Arial"/>
                <a:cs typeface="Arial"/>
              </a:rPr>
              <a:t>MC production </a:t>
            </a:r>
            <a:r>
              <a:rPr lang="en-US" sz="1800" b="1" dirty="0">
                <a:latin typeface="Arial"/>
                <a:cs typeface="Arial"/>
              </a:rPr>
              <a:t>in </a:t>
            </a:r>
            <a:r>
              <a:rPr lang="en-US" sz="1800" b="1" dirty="0" smtClean="0">
                <a:latin typeface="Arial"/>
                <a:cs typeface="Arial"/>
              </a:rPr>
              <a:t>GRID.</a:t>
            </a:r>
          </a:p>
          <a:p>
            <a:pPr marL="327784" indent="-327784">
              <a:spcBef>
                <a:spcPts val="600"/>
              </a:spcBef>
              <a:buClr>
                <a:srgbClr val="FF0000"/>
              </a:buClr>
              <a:buSzPct val="80000"/>
              <a:buFont typeface="Wingdings" charset="2"/>
              <a:buChar char="Ø"/>
            </a:pPr>
            <a:endParaRPr lang="en-US" sz="1800" dirty="0">
              <a:latin typeface="Arial"/>
              <a:cs typeface="Arial"/>
            </a:endParaRPr>
          </a:p>
          <a:p>
            <a:pPr marL="327784" indent="-327784">
              <a:spcBef>
                <a:spcPts val="600"/>
              </a:spcBef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dirty="0" smtClean="0">
                <a:solidFill>
                  <a:srgbClr val="0000FF"/>
                </a:solidFill>
                <a:latin typeface="Arial"/>
                <a:cs typeface="Arial"/>
              </a:rPr>
              <a:t>On-going studies using </a:t>
            </a:r>
            <a:r>
              <a:rPr lang="en-US" sz="1800" dirty="0" err="1" smtClean="0">
                <a:solidFill>
                  <a:srgbClr val="0000FF"/>
                </a:solidFill>
                <a:latin typeface="Arial"/>
                <a:cs typeface="Arial"/>
              </a:rPr>
              <a:t>Fluka</a:t>
            </a:r>
            <a:r>
              <a:rPr lang="en-US" sz="1800" dirty="0" smtClean="0">
                <a:solidFill>
                  <a:srgbClr val="0000FF"/>
                </a:solidFill>
                <a:latin typeface="Arial"/>
                <a:cs typeface="Arial"/>
              </a:rPr>
              <a:t> simulated data</a:t>
            </a:r>
            <a:r>
              <a:rPr lang="en-US" sz="1800" dirty="0" smtClean="0">
                <a:latin typeface="Arial"/>
                <a:cs typeface="Arial"/>
              </a:rPr>
              <a:t>:</a:t>
            </a:r>
            <a:endParaRPr lang="en-US" sz="1800" dirty="0">
              <a:latin typeface="Arial"/>
              <a:cs typeface="Arial"/>
            </a:endParaRPr>
          </a:p>
          <a:p>
            <a:pPr marL="681878" lvl="1" indent="-285750">
              <a:spcBef>
                <a:spcPts val="600"/>
              </a:spcBef>
              <a:buFont typeface="Arial"/>
              <a:buChar char="•"/>
            </a:pPr>
            <a:r>
              <a:rPr lang="en-US" sz="1800" dirty="0" smtClean="0">
                <a:latin typeface="Arial"/>
                <a:cs typeface="Arial"/>
              </a:rPr>
              <a:t>Benchmark tests </a:t>
            </a:r>
            <a:r>
              <a:rPr lang="en-US" sz="1800" dirty="0">
                <a:latin typeface="Arial"/>
                <a:cs typeface="Arial"/>
              </a:rPr>
              <a:t>with nuclei, </a:t>
            </a:r>
            <a:r>
              <a:rPr lang="en-US" sz="1800" dirty="0" smtClean="0">
                <a:latin typeface="Arial"/>
                <a:cs typeface="Arial"/>
              </a:rPr>
              <a:t>electrons and protons to compare </a:t>
            </a:r>
            <a:r>
              <a:rPr lang="en-US" sz="1800" dirty="0" err="1" smtClean="0">
                <a:latin typeface="Arial"/>
                <a:cs typeface="Arial"/>
              </a:rPr>
              <a:t>Fluka</a:t>
            </a:r>
            <a:r>
              <a:rPr lang="en-US" sz="1800" dirty="0" smtClean="0">
                <a:latin typeface="Arial"/>
                <a:cs typeface="Arial"/>
              </a:rPr>
              <a:t>, Epics and Geant4 (</a:t>
            </a:r>
            <a:r>
              <a:rPr lang="en-US" sz="1800" dirty="0">
                <a:latin typeface="Arial"/>
                <a:cs typeface="Arial"/>
              </a:rPr>
              <a:t>see F. </a:t>
            </a:r>
            <a:r>
              <a:rPr lang="en-US" sz="1800" dirty="0" smtClean="0">
                <a:latin typeface="Arial"/>
                <a:cs typeface="Arial"/>
              </a:rPr>
              <a:t>Palma’s </a:t>
            </a:r>
            <a:r>
              <a:rPr lang="en-US" sz="1800" dirty="0">
                <a:latin typeface="Arial"/>
                <a:cs typeface="Arial"/>
              </a:rPr>
              <a:t>presentation</a:t>
            </a:r>
            <a:r>
              <a:rPr lang="en-US" sz="1800" dirty="0" smtClean="0">
                <a:latin typeface="Arial"/>
                <a:cs typeface="Arial"/>
              </a:rPr>
              <a:t>).</a:t>
            </a:r>
            <a:endParaRPr lang="en-US" sz="1800" dirty="0">
              <a:latin typeface="Arial"/>
              <a:cs typeface="Arial"/>
            </a:endParaRPr>
          </a:p>
          <a:p>
            <a:pPr marL="681878" lvl="1" indent="-285750">
              <a:spcBef>
                <a:spcPts val="600"/>
              </a:spcBef>
              <a:buFont typeface="Arial"/>
              <a:buChar char="•"/>
            </a:pPr>
            <a:r>
              <a:rPr lang="en-US" sz="1800" dirty="0" smtClean="0">
                <a:latin typeface="Arial"/>
                <a:cs typeface="Arial"/>
              </a:rPr>
              <a:t>Particle identification capability with CHD. Measurements of CR secondary nuclei (e.g.: B/C, see </a:t>
            </a:r>
            <a:r>
              <a:rPr lang="en-US" sz="1800" dirty="0">
                <a:latin typeface="Arial"/>
                <a:cs typeface="Arial"/>
              </a:rPr>
              <a:t>S. </a:t>
            </a:r>
            <a:r>
              <a:rPr lang="en-US" sz="1800" dirty="0" err="1" smtClean="0">
                <a:latin typeface="Arial"/>
                <a:cs typeface="Arial"/>
              </a:rPr>
              <a:t>Bonechi’s</a:t>
            </a:r>
            <a:r>
              <a:rPr lang="en-US" sz="1800" dirty="0" smtClean="0">
                <a:latin typeface="Arial"/>
                <a:cs typeface="Arial"/>
              </a:rPr>
              <a:t> talk</a:t>
            </a:r>
            <a:r>
              <a:rPr lang="en-US" sz="1800" dirty="0" smtClean="0">
                <a:latin typeface="Arial"/>
                <a:cs typeface="Arial"/>
              </a:rPr>
              <a:t>).</a:t>
            </a:r>
            <a:endParaRPr lang="en-US" sz="1800" dirty="0">
              <a:latin typeface="Arial"/>
              <a:cs typeface="Arial"/>
            </a:endParaRPr>
          </a:p>
          <a:p>
            <a:pPr marL="723912" lvl="1" indent="-327784">
              <a:spcBef>
                <a:spcPts val="600"/>
              </a:spcBef>
              <a:buFont typeface="Arial"/>
              <a:buChar char="•"/>
            </a:pPr>
            <a:r>
              <a:rPr lang="en-US" sz="1800" dirty="0">
                <a:latin typeface="Arial"/>
                <a:cs typeface="Arial"/>
              </a:rPr>
              <a:t>e/p </a:t>
            </a:r>
            <a:r>
              <a:rPr lang="en-US" sz="1800" dirty="0" smtClean="0">
                <a:latin typeface="Arial"/>
                <a:cs typeface="Arial"/>
              </a:rPr>
              <a:t>discrimination (see my talk</a:t>
            </a:r>
            <a:r>
              <a:rPr lang="en-US" sz="1800" dirty="0" smtClean="0">
                <a:latin typeface="Arial"/>
                <a:cs typeface="Arial"/>
              </a:rPr>
              <a:t>).</a:t>
            </a:r>
            <a:endParaRPr lang="en-US" sz="1800" dirty="0">
              <a:latin typeface="Arial"/>
              <a:cs typeface="Arial"/>
            </a:endParaRPr>
          </a:p>
        </p:txBody>
      </p:sp>
      <p:pic>
        <p:nvPicPr>
          <p:cNvPr id="6" name="Picture 11" descr="e100yz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400" y="669772"/>
            <a:ext cx="3779996" cy="3779996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8248390" y="1317402"/>
            <a:ext cx="954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100 </a:t>
            </a:r>
            <a:r>
              <a:rPr lang="it-IT" sz="1200" b="1" dirty="0" err="1" smtClean="0">
                <a:latin typeface="Arial"/>
                <a:cs typeface="Arial"/>
              </a:rPr>
              <a:t>GeV</a:t>
            </a:r>
            <a:r>
              <a:rPr lang="it-IT" sz="1200" b="1" dirty="0" smtClean="0">
                <a:latin typeface="Arial"/>
                <a:cs typeface="Arial"/>
              </a:rPr>
              <a:t> e</a:t>
            </a:r>
            <a:r>
              <a:rPr lang="it-IT" sz="1200" b="1" baseline="30000" dirty="0" smtClean="0">
                <a:latin typeface="Arial"/>
                <a:cs typeface="Arial"/>
              </a:rPr>
              <a:t>-</a:t>
            </a:r>
            <a:endParaRPr lang="it-IT" sz="1200" b="1" baseline="3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9688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oyz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2" y="-626814"/>
            <a:ext cx="5159219" cy="5204769"/>
          </a:xfrm>
          <a:prstGeom prst="rect">
            <a:avLst/>
          </a:prstGeom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-37985" y="-26823"/>
            <a:ext cx="9983674" cy="670491"/>
          </a:xfrm>
          <a:prstGeom prst="rect">
            <a:avLst/>
          </a:prstGeom>
          <a:gradFill rotWithShape="0">
            <a:gsLst>
              <a:gs pos="0">
                <a:srgbClr val="3366FF">
                  <a:alpha val="78999"/>
                </a:srgbClr>
              </a:gs>
              <a:gs pos="50000">
                <a:srgbClr val="99CCFF"/>
              </a:gs>
              <a:gs pos="100000">
                <a:srgbClr val="3366FF">
                  <a:alpha val="78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79226" tIns="39613" rIns="79226" bIns="39613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Char char="•"/>
              <a:defRPr/>
            </a:pPr>
            <a:endParaRPr lang="en-US">
              <a:latin typeface="Comic Sans M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49563" y="1011416"/>
            <a:ext cx="613896" cy="2086774"/>
          </a:xfrm>
          <a:prstGeom prst="rect">
            <a:avLst/>
          </a:prstGeom>
          <a:noFill/>
        </p:spPr>
        <p:txBody>
          <a:bodyPr wrap="none" lIns="85391" tIns="42696" rIns="85391" bIns="42696" rtlCol="0">
            <a:spAutoFit/>
          </a:bodyPr>
          <a:lstStyle/>
          <a:p>
            <a:pPr algn="ctr"/>
            <a:r>
              <a:rPr lang="en-US" sz="1300" b="1" dirty="0">
                <a:solidFill>
                  <a:srgbClr val="FF0000"/>
                </a:solidFill>
                <a:latin typeface="Arial"/>
                <a:cs typeface="Arial"/>
              </a:rPr>
              <a:t>CHD</a:t>
            </a:r>
          </a:p>
          <a:p>
            <a:pPr algn="ctr"/>
            <a:endParaRPr lang="en-US" sz="13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1300" b="1" dirty="0">
                <a:solidFill>
                  <a:srgbClr val="000090"/>
                </a:solidFill>
                <a:latin typeface="Arial"/>
                <a:cs typeface="Arial"/>
              </a:rPr>
              <a:t>IMC</a:t>
            </a:r>
          </a:p>
          <a:p>
            <a:pPr algn="ctr"/>
            <a:endParaRPr lang="en-US" sz="13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3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3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3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3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3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r>
              <a:rPr lang="en-US" sz="1300" b="1" dirty="0">
                <a:latin typeface="Arial"/>
                <a:cs typeface="Arial"/>
              </a:rPr>
              <a:t>TASC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18328" y="986492"/>
            <a:ext cx="4963242" cy="3572552"/>
          </a:xfrm>
          <a:prstGeom prst="rect">
            <a:avLst/>
          </a:prstGeom>
          <a:noFill/>
        </p:spPr>
        <p:txBody>
          <a:bodyPr wrap="square" lIns="85391" tIns="42696" rIns="85391" bIns="42696" rtlCol="0">
            <a:spAutoFit/>
          </a:bodyPr>
          <a:lstStyle/>
          <a:p>
            <a:pPr algn="just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 Text card (</a:t>
            </a:r>
            <a:r>
              <a:rPr lang="en-US" i="1" dirty="0" err="1" smtClean="0">
                <a:latin typeface="Arial"/>
                <a:cs typeface="Arial"/>
              </a:rPr>
              <a:t>calet.geo</a:t>
            </a:r>
            <a:r>
              <a:rPr lang="en-US" dirty="0" smtClean="0">
                <a:latin typeface="Arial"/>
                <a:cs typeface="Arial"/>
              </a:rPr>
              <a:t>) with geometry description is used as input by </a:t>
            </a:r>
            <a:r>
              <a:rPr lang="en-US" dirty="0" err="1" smtClean="0">
                <a:latin typeface="Arial"/>
                <a:cs typeface="Arial"/>
              </a:rPr>
              <a:t>Fluka</a:t>
            </a:r>
            <a:r>
              <a:rPr lang="en-US" dirty="0" smtClean="0">
                <a:latin typeface="Arial"/>
                <a:cs typeface="Arial"/>
              </a:rPr>
              <a:t>. Definition of shapes and dimensions of each region, volumes position in space, material assignment to volumes. </a:t>
            </a:r>
          </a:p>
          <a:p>
            <a:pPr algn="just"/>
            <a:endParaRPr lang="en-US" dirty="0" smtClean="0">
              <a:latin typeface="Arial"/>
              <a:cs typeface="Arial"/>
            </a:endParaRPr>
          </a:p>
          <a:p>
            <a:pPr algn="just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rial"/>
                <a:cs typeface="Arial"/>
              </a:rPr>
              <a:t>flukaGUI</a:t>
            </a:r>
            <a:r>
              <a:rPr lang="en-US" dirty="0" smtClean="0">
                <a:latin typeface="Arial"/>
                <a:cs typeface="Arial"/>
              </a:rPr>
              <a:t> is a tool to visualize the implemented geometry and debug the text card, and inspect the USRBIN standard output files generated during a simulation.</a:t>
            </a:r>
          </a:p>
          <a:p>
            <a:pPr algn="just"/>
            <a:endParaRPr lang="en-US" dirty="0" smtClean="0"/>
          </a:p>
          <a:p>
            <a:pPr algn="just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u="sng" dirty="0" smtClean="0">
                <a:solidFill>
                  <a:srgbClr val="0000FF"/>
                </a:solidFill>
                <a:latin typeface="Arial"/>
                <a:cs typeface="Arial"/>
              </a:rPr>
              <a:t>No support structure for CHD, IMC and TASC is implemented at the moment. Need info from CAD</a:t>
            </a:r>
          </a:p>
          <a:p>
            <a:pPr algn="just"/>
            <a:endParaRPr lang="en-US" dirty="0" smtClean="0">
              <a:latin typeface="Arial"/>
              <a:cs typeface="Arial"/>
            </a:endParaRPr>
          </a:p>
          <a:p>
            <a:pPr algn="just"/>
            <a:endParaRPr lang="en-US" dirty="0" smtClean="0">
              <a:latin typeface="Arial"/>
              <a:cs typeface="Arial"/>
            </a:endParaRPr>
          </a:p>
          <a:p>
            <a:pPr algn="just"/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349637"/>
              </p:ext>
            </p:extLst>
          </p:nvPr>
        </p:nvGraphicFramePr>
        <p:xfrm>
          <a:off x="868173" y="4341738"/>
          <a:ext cx="8497159" cy="2427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1"/>
                <a:gridCol w="1080111"/>
                <a:gridCol w="1634521"/>
                <a:gridCol w="1618770"/>
                <a:gridCol w="1644611"/>
                <a:gridCol w="1439035"/>
              </a:tblGrid>
              <a:tr h="45270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Detector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#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segmentation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Material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Segment size (mm)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Density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g/cm</a:t>
                      </a:r>
                      <a:r>
                        <a:rPr lang="en-US" sz="1400" b="1" baseline="30000" dirty="0" smtClean="0">
                          <a:latin typeface="Arial"/>
                          <a:cs typeface="Arial"/>
                        </a:rPr>
                        <a:t>3</a:t>
                      </a:r>
                    </a:p>
                    <a:p>
                      <a:pPr algn="ctr"/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</a:tr>
              <a:tr h="37737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CHD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2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14 paddles/layer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PVT (C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H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32x10x448</a:t>
                      </a:r>
                      <a:endParaRPr lang="en-US" sz="1400" b="1" baseline="30000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1.032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</a:tr>
              <a:tr h="64114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IMC (absorber)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7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W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3: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448x448x0.7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2: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384x384x0.7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2: 320x320x3.5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19.32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</a:tr>
              <a:tr h="45270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IMC (active)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8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448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err="1" smtClean="0">
                          <a:latin typeface="Arial"/>
                          <a:cs typeface="Arial"/>
                        </a:rPr>
                        <a:t>Scifi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/layer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Polystyrene(C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H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1x1x448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1.035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</a:tr>
              <a:tr h="26425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TASC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12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16  crystals/layer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PbWO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400" b="1" baseline="-25000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20x20x320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8.30</a:t>
                      </a:r>
                      <a:endParaRPr lang="en-US" sz="1400" b="1" baseline="0" dirty="0">
                        <a:latin typeface="Arial"/>
                        <a:cs typeface="Arial"/>
                      </a:endParaRPr>
                    </a:p>
                  </a:txBody>
                  <a:tcPr marL="85084" marR="85084" marT="42918" marB="42918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85" y="-45331"/>
            <a:ext cx="8951119" cy="662273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rgbClr val="FF0000"/>
                </a:solidFill>
                <a:latin typeface="Arial"/>
                <a:cs typeface="Arial"/>
              </a:rPr>
              <a:t>Geometry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b="1" dirty="0">
                <a:solidFill>
                  <a:srgbClr val="FF0000"/>
                </a:solidFill>
                <a:latin typeface="Arial"/>
                <a:cs typeface="Arial"/>
              </a:rPr>
              <a:t>Particles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23" y="850671"/>
            <a:ext cx="8951119" cy="5650828"/>
          </a:xfrm>
        </p:spPr>
        <p:txBody>
          <a:bodyPr>
            <a:noAutofit/>
          </a:bodyPr>
          <a:lstStyle/>
          <a:p>
            <a:pPr algn="just">
              <a:spcBef>
                <a:spcPts val="187"/>
              </a:spcBef>
            </a:pP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Particles</a:t>
            </a:r>
            <a:r>
              <a:rPr lang="en-US" sz="1500" dirty="0">
                <a:latin typeface="Arial"/>
                <a:cs typeface="Arial"/>
              </a:rPr>
              <a:t>:  electron, positron, photons, nuclei (A and Z can be set by the user)</a:t>
            </a:r>
          </a:p>
          <a:p>
            <a:pPr algn="just">
              <a:spcBef>
                <a:spcPts val="187"/>
              </a:spcBef>
            </a:pPr>
            <a:endParaRPr lang="en-US" sz="1500" dirty="0">
              <a:latin typeface="Arial"/>
              <a:cs typeface="Arial"/>
            </a:endParaRPr>
          </a:p>
          <a:p>
            <a:pPr algn="just">
              <a:spcBef>
                <a:spcPts val="187"/>
              </a:spcBef>
            </a:pP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Energy/momentum options</a:t>
            </a:r>
            <a:r>
              <a:rPr lang="en-US" sz="1500" dirty="0">
                <a:latin typeface="Arial"/>
                <a:cs typeface="Arial"/>
              </a:rPr>
              <a:t>:</a:t>
            </a:r>
          </a:p>
          <a:p>
            <a:pPr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	- Fixed kinetic energy or momentum </a:t>
            </a:r>
          </a:p>
          <a:p>
            <a:pPr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	- Random extraction in a user-defined energy range: </a:t>
            </a:r>
            <a:r>
              <a:rPr lang="en-US" sz="1500" dirty="0">
                <a:solidFill>
                  <a:srgbClr val="000000"/>
                </a:solidFill>
                <a:latin typeface="Arial"/>
                <a:cs typeface="Arial"/>
              </a:rPr>
              <a:t>uniform or from a power-law spectrum</a:t>
            </a:r>
            <a:r>
              <a:rPr lang="en-US" sz="1500" dirty="0">
                <a:latin typeface="Arial"/>
                <a:cs typeface="Arial"/>
              </a:rPr>
              <a:t> </a:t>
            </a:r>
          </a:p>
          <a:p>
            <a:pPr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       Possible implementation of spectral features (e.g. for CR electrons)</a:t>
            </a:r>
          </a:p>
          <a:p>
            <a:pPr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 </a:t>
            </a:r>
          </a:p>
          <a:p>
            <a:pPr algn="just">
              <a:spcBef>
                <a:spcPts val="187"/>
              </a:spcBef>
            </a:pP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Spatial distribution of the particle beam</a:t>
            </a:r>
            <a:r>
              <a:rPr lang="en-US" sz="1500" dirty="0">
                <a:latin typeface="Arial"/>
                <a:cs typeface="Arial"/>
              </a:rPr>
              <a:t>:</a:t>
            </a:r>
          </a:p>
          <a:p>
            <a:pPr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 	- fixed incidence point </a:t>
            </a:r>
          </a:p>
          <a:p>
            <a:pPr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 	- uniform generation inside a rectangular XY area placed at a given Z </a:t>
            </a:r>
          </a:p>
          <a:p>
            <a:pPr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 	- uniform generation on a sphere</a:t>
            </a:r>
          </a:p>
          <a:p>
            <a:pPr algn="just">
              <a:spcBef>
                <a:spcPts val="187"/>
              </a:spcBef>
            </a:pPr>
            <a:endParaRPr lang="en-US" sz="1500" dirty="0">
              <a:latin typeface="Arial"/>
              <a:cs typeface="Arial"/>
            </a:endParaRPr>
          </a:p>
          <a:p>
            <a:pPr algn="just">
              <a:spcBef>
                <a:spcPts val="187"/>
              </a:spcBef>
            </a:pP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Beam direction</a:t>
            </a:r>
            <a:r>
              <a:rPr lang="en-US" sz="1500" dirty="0">
                <a:latin typeface="Arial"/>
                <a:cs typeface="Arial"/>
              </a:rPr>
              <a:t>: 	- fixed (user defines the X and Y cosines)</a:t>
            </a:r>
          </a:p>
          <a:p>
            <a:pPr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						- isotropic generation on a sphere for acceptance study</a:t>
            </a:r>
          </a:p>
          <a:p>
            <a:pPr algn="just">
              <a:spcBef>
                <a:spcPts val="187"/>
              </a:spcBef>
            </a:pPr>
            <a:endParaRPr lang="en-US" sz="1500" dirty="0">
              <a:latin typeface="Arial"/>
              <a:cs typeface="Arial"/>
            </a:endParaRPr>
          </a:p>
          <a:p>
            <a:pPr marL="297095" lvl="1" indent="-297095" algn="just">
              <a:spcBef>
                <a:spcPts val="187"/>
              </a:spcBef>
              <a:buFont typeface="Arial"/>
              <a:buChar char="•"/>
            </a:pPr>
            <a:r>
              <a:rPr lang="en-US" sz="1500" dirty="0">
                <a:latin typeface="Arial"/>
                <a:cs typeface="Arial"/>
              </a:rPr>
              <a:t>In the particle generator, it is possible to define and set some </a:t>
            </a: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acceptance criteria </a:t>
            </a:r>
            <a:r>
              <a:rPr lang="en-US" sz="1500" dirty="0">
                <a:latin typeface="Arial"/>
                <a:cs typeface="Arial"/>
              </a:rPr>
              <a:t>for events generated on a sphere, in order to reduce the simulation time avoiding propagation of particles with generated position/direction not satisfying the criteria. Keep track of the number of rejected particles.  </a:t>
            </a:r>
          </a:p>
          <a:p>
            <a:pPr marL="297095" lvl="1" indent="-297095"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      IETYPE   particle crossing  1- bottom IMC layer </a:t>
            </a:r>
          </a:p>
          <a:p>
            <a:pPr marL="297095" lvl="1" indent="-297095"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					  		     2- top and bottom IMC layers, </a:t>
            </a:r>
          </a:p>
          <a:p>
            <a:pPr marL="297095" lvl="1" indent="-297095"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							     3- top CHD, </a:t>
            </a:r>
          </a:p>
          <a:p>
            <a:pPr marL="297095" lvl="1" indent="-297095" algn="just">
              <a:spcBef>
                <a:spcPts val="187"/>
              </a:spcBef>
              <a:buNone/>
            </a:pPr>
            <a:r>
              <a:rPr lang="en-US" sz="1500" dirty="0">
                <a:latin typeface="Arial"/>
                <a:cs typeface="Arial"/>
              </a:rPr>
              <a:t>							     4- (top CHD &amp;&amp; bottom IMC) OR (bottom IMC &amp;&amp; bottom TASC) </a:t>
            </a:r>
          </a:p>
          <a:p>
            <a:pPr lvl="1" algn="just">
              <a:spcBef>
                <a:spcPts val="187"/>
              </a:spcBef>
              <a:buNone/>
            </a:pPr>
            <a:endParaRPr lang="en-US" sz="1500" dirty="0">
              <a:latin typeface="Arial"/>
              <a:cs typeface="Arial"/>
            </a:endParaRPr>
          </a:p>
          <a:p>
            <a:pPr algn="just">
              <a:spcBef>
                <a:spcPts val="187"/>
              </a:spcBef>
            </a:pPr>
            <a:endParaRPr lang="en-US" sz="1500" dirty="0">
              <a:latin typeface="Arial"/>
              <a:cs typeface="Arial"/>
            </a:endParaRPr>
          </a:p>
        </p:txBody>
      </p:sp>
      <p:pic>
        <p:nvPicPr>
          <p:cNvPr id="5" name="Content Placeholder 3" descr="Screenshot2.png"/>
          <p:cNvPicPr>
            <a:picLocks noChangeAspect="1"/>
          </p:cNvPicPr>
          <p:nvPr/>
        </p:nvPicPr>
        <p:blipFill rotWithShape="1">
          <a:blip r:embed="rId2"/>
          <a:srcRect l="6520" t="18378" r="55044" b="4095"/>
          <a:stretch/>
        </p:blipFill>
        <p:spPr>
          <a:xfrm>
            <a:off x="6704597" y="2253506"/>
            <a:ext cx="3241091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b="1" dirty="0">
                <a:solidFill>
                  <a:srgbClr val="FF0000"/>
                </a:solidFill>
                <a:latin typeface="Arial"/>
                <a:cs typeface="Arial"/>
              </a:rPr>
              <a:t>Physical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285" y="742889"/>
            <a:ext cx="8951119" cy="46852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500" dirty="0">
                <a:latin typeface="Arial"/>
                <a:cs typeface="Arial"/>
              </a:rPr>
              <a:t>In a </a:t>
            </a:r>
            <a:r>
              <a:rPr lang="en-US" sz="1500" dirty="0" err="1">
                <a:latin typeface="Arial"/>
                <a:cs typeface="Arial"/>
              </a:rPr>
              <a:t>Fluka</a:t>
            </a:r>
            <a:r>
              <a:rPr lang="en-US" sz="1500" dirty="0">
                <a:latin typeface="Arial"/>
                <a:cs typeface="Arial"/>
              </a:rPr>
              <a:t> simulation with option CALORIMETRY/PRECISION activated:</a:t>
            </a:r>
          </a:p>
          <a:p>
            <a:pPr>
              <a:buFont typeface="Wingdings" charset="2"/>
              <a:buChar char="§"/>
            </a:pPr>
            <a:r>
              <a:rPr lang="en-US" sz="1500" dirty="0">
                <a:latin typeface="Arial"/>
                <a:cs typeface="Arial"/>
              </a:rPr>
              <a:t>All </a:t>
            </a:r>
            <a:r>
              <a:rPr lang="en-US" sz="1500" dirty="0" err="1">
                <a:latin typeface="Arial"/>
                <a:cs typeface="Arial"/>
              </a:rPr>
              <a:t>e.m</a:t>
            </a:r>
            <a:r>
              <a:rPr lang="en-US" sz="1500" dirty="0">
                <a:latin typeface="Arial"/>
                <a:cs typeface="Arial"/>
              </a:rPr>
              <a:t>. processes ON</a:t>
            </a:r>
          </a:p>
          <a:p>
            <a:pPr>
              <a:buFont typeface="Wingdings" charset="2"/>
              <a:buChar char="§"/>
            </a:pPr>
            <a:r>
              <a:rPr lang="en-US" sz="1500" dirty="0">
                <a:latin typeface="Arial"/>
                <a:cs typeface="Arial"/>
              </a:rPr>
              <a:t>Detailed photoelectric edge treatment and fluorescence photons activated</a:t>
            </a:r>
          </a:p>
          <a:p>
            <a:pPr>
              <a:buFont typeface="Wingdings" charset="2"/>
              <a:buChar char="§"/>
            </a:pPr>
            <a:r>
              <a:rPr lang="en-US" sz="1500" dirty="0">
                <a:latin typeface="Arial"/>
                <a:cs typeface="Arial"/>
              </a:rPr>
              <a:t>Low energy neutron transport on down to thermal energies included</a:t>
            </a:r>
          </a:p>
          <a:p>
            <a:pPr>
              <a:buFont typeface="Wingdings" charset="2"/>
              <a:buChar char="§"/>
            </a:pPr>
            <a:r>
              <a:rPr lang="en-US" sz="1500" b="1" dirty="0">
                <a:latin typeface="Arial"/>
                <a:cs typeface="Arial"/>
              </a:rPr>
              <a:t>Particle transport threshold set at 100 </a:t>
            </a:r>
            <a:r>
              <a:rPr lang="en-US" sz="1500" b="1" dirty="0" err="1">
                <a:latin typeface="Arial"/>
                <a:cs typeface="Arial"/>
              </a:rPr>
              <a:t>keV</a:t>
            </a:r>
            <a:r>
              <a:rPr lang="en-US" sz="1500" b="1" dirty="0">
                <a:latin typeface="Arial"/>
                <a:cs typeface="Arial"/>
              </a:rPr>
              <a:t>, except for </a:t>
            </a:r>
            <a:r>
              <a:rPr lang="en-US" sz="1500" b="1" dirty="0" err="1">
                <a:latin typeface="Arial"/>
                <a:cs typeface="Arial"/>
              </a:rPr>
              <a:t>e</a:t>
            </a:r>
            <a:r>
              <a:rPr lang="en-US" sz="1500" b="1" dirty="0">
                <a:latin typeface="Arial"/>
                <a:cs typeface="Arial"/>
              </a:rPr>
              <a:t>+ </a:t>
            </a:r>
            <a:r>
              <a:rPr lang="en-US" sz="1500" b="1" dirty="0" err="1">
                <a:latin typeface="Arial"/>
                <a:cs typeface="Arial"/>
              </a:rPr>
              <a:t>e</a:t>
            </a:r>
            <a:r>
              <a:rPr lang="en-US" sz="1500" b="1" dirty="0">
                <a:latin typeface="Arial"/>
                <a:cs typeface="Arial"/>
              </a:rPr>
              <a:t>- and gamma @ 1 </a:t>
            </a:r>
            <a:r>
              <a:rPr lang="en-US" sz="1500" b="1" dirty="0" err="1">
                <a:latin typeface="Arial"/>
                <a:cs typeface="Arial"/>
              </a:rPr>
              <a:t>keV</a:t>
            </a:r>
            <a:endParaRPr lang="en-US" sz="1500" b="1" dirty="0">
              <a:latin typeface="Arial"/>
              <a:cs typeface="Arial"/>
            </a:endParaRPr>
          </a:p>
          <a:p>
            <a:pPr>
              <a:buFont typeface="Wingdings" charset="2"/>
              <a:buChar char="§"/>
            </a:pPr>
            <a:r>
              <a:rPr lang="en-US" sz="1500" dirty="0">
                <a:latin typeface="Arial"/>
                <a:cs typeface="Arial"/>
              </a:rPr>
              <a:t>Multiple scattering threshold at minimum allowed energy, for both primary and secondary charged particles</a:t>
            </a:r>
          </a:p>
          <a:p>
            <a:pPr>
              <a:buFont typeface="Wingdings" charset="2"/>
              <a:buChar char="§"/>
            </a:pPr>
            <a:r>
              <a:rPr lang="en-US" sz="1500" dirty="0">
                <a:latin typeface="Arial"/>
                <a:cs typeface="Arial"/>
              </a:rPr>
              <a:t>Delta ray production ON with threshold 100 </a:t>
            </a:r>
            <a:r>
              <a:rPr lang="en-US" sz="1500" dirty="0" err="1">
                <a:latin typeface="Arial"/>
                <a:cs typeface="Arial"/>
              </a:rPr>
              <a:t>keV</a:t>
            </a:r>
            <a:endParaRPr lang="en-US" sz="1500" dirty="0">
              <a:latin typeface="Arial"/>
              <a:cs typeface="Arial"/>
            </a:endParaRPr>
          </a:p>
          <a:p>
            <a:pPr>
              <a:buFont typeface="Wingdings" charset="2"/>
              <a:buChar char="§"/>
            </a:pP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Accurate treatment of multiple Coulomb scattering and ionization fluctuations </a:t>
            </a:r>
            <a:r>
              <a:rPr lang="en-US" sz="1500" dirty="0">
                <a:latin typeface="Arial"/>
                <a:cs typeface="Arial"/>
              </a:rPr>
              <a:t>for hadrons/</a:t>
            </a:r>
            <a:r>
              <a:rPr lang="en-US" sz="1500" dirty="0" err="1">
                <a:latin typeface="Arial"/>
                <a:cs typeface="Arial"/>
              </a:rPr>
              <a:t>muons</a:t>
            </a:r>
            <a:r>
              <a:rPr lang="en-US" sz="1500" dirty="0">
                <a:latin typeface="Arial"/>
                <a:cs typeface="Arial"/>
              </a:rPr>
              <a:t> (to handle some challenging problems such as electron backscattering and energy deposition in thin layers even in the few </a:t>
            </a:r>
            <a:r>
              <a:rPr lang="en-US" sz="1500" dirty="0" err="1">
                <a:latin typeface="Arial"/>
                <a:cs typeface="Arial"/>
              </a:rPr>
              <a:t>keV</a:t>
            </a:r>
            <a:r>
              <a:rPr lang="en-US" sz="1500" dirty="0">
                <a:latin typeface="Arial"/>
                <a:cs typeface="Arial"/>
              </a:rPr>
              <a:t> energy range)</a:t>
            </a:r>
          </a:p>
          <a:p>
            <a:pPr>
              <a:buFont typeface="Wingdings" charset="2"/>
              <a:buChar char="§"/>
            </a:pPr>
            <a:r>
              <a:rPr lang="en-US" sz="1500" dirty="0">
                <a:latin typeface="Arial"/>
                <a:cs typeface="Arial"/>
              </a:rPr>
              <a:t>Heavy particle </a:t>
            </a:r>
            <a:r>
              <a:rPr lang="en-US" sz="1500" dirty="0" err="1">
                <a:latin typeface="Arial"/>
                <a:cs typeface="Arial"/>
              </a:rPr>
              <a:t>e+/e</a:t>
            </a:r>
            <a:r>
              <a:rPr lang="en-US" sz="1500" dirty="0">
                <a:latin typeface="Arial"/>
                <a:cs typeface="Arial"/>
              </a:rPr>
              <a:t>- pair production activated with full explicit production</a:t>
            </a:r>
          </a:p>
          <a:p>
            <a:pPr>
              <a:buFont typeface="Wingdings" charset="2"/>
              <a:buChar char="§"/>
            </a:pPr>
            <a:r>
              <a:rPr lang="en-US" sz="1500" dirty="0">
                <a:latin typeface="Arial"/>
                <a:cs typeface="Arial"/>
              </a:rPr>
              <a:t>Heavy particle </a:t>
            </a:r>
            <a:r>
              <a:rPr lang="en-US" sz="1500" dirty="0" err="1">
                <a:latin typeface="Arial"/>
                <a:cs typeface="Arial"/>
              </a:rPr>
              <a:t>bremsstrahlung</a:t>
            </a:r>
            <a:r>
              <a:rPr lang="en-US" sz="1500" dirty="0">
                <a:latin typeface="Arial"/>
                <a:cs typeface="Arial"/>
              </a:rPr>
              <a:t> activated with explicit photon production above 300 </a:t>
            </a:r>
            <a:r>
              <a:rPr lang="en-US" sz="1500" dirty="0" err="1">
                <a:latin typeface="Arial"/>
                <a:cs typeface="Arial"/>
              </a:rPr>
              <a:t>keV</a:t>
            </a:r>
            <a:endParaRPr lang="en-US" sz="1500" dirty="0">
              <a:latin typeface="Arial"/>
              <a:cs typeface="Arial"/>
            </a:endParaRPr>
          </a:p>
          <a:p>
            <a:pPr>
              <a:buFont typeface="Wingdings" charset="2"/>
              <a:buChar char="§"/>
            </a:pPr>
            <a:r>
              <a:rPr lang="en-US" sz="1500" dirty="0" err="1">
                <a:latin typeface="Arial"/>
                <a:cs typeface="Arial"/>
              </a:rPr>
              <a:t>Muon</a:t>
            </a:r>
            <a:r>
              <a:rPr lang="en-US" sz="1500" dirty="0">
                <a:latin typeface="Arial"/>
                <a:cs typeface="Arial"/>
              </a:rPr>
              <a:t> photonuclear interactions activated with explicit generation </a:t>
            </a:r>
            <a:r>
              <a:rPr lang="en-US" sz="1500" dirty="0" err="1">
                <a:latin typeface="Arial"/>
                <a:cs typeface="Arial"/>
              </a:rPr>
              <a:t>secondaries</a:t>
            </a:r>
            <a:endParaRPr lang="en-US" sz="1500" dirty="0">
              <a:latin typeface="Arial"/>
              <a:cs typeface="Arial"/>
            </a:endParaRPr>
          </a:p>
          <a:p>
            <a:pPr>
              <a:buFont typeface="Wingdings" charset="2"/>
              <a:buChar char="§"/>
            </a:pPr>
            <a:r>
              <a:rPr lang="en-US" sz="1500" dirty="0">
                <a:latin typeface="Arial"/>
                <a:cs typeface="Arial"/>
              </a:rPr>
              <a:t>Heavy fragment transport activated</a:t>
            </a:r>
          </a:p>
          <a:p>
            <a:pPr>
              <a:buFont typeface="Wingdings" charset="2"/>
              <a:buChar char="§"/>
            </a:pPr>
            <a:r>
              <a:rPr lang="en-US" sz="1500" b="1" dirty="0" err="1">
                <a:solidFill>
                  <a:srgbClr val="0000FF"/>
                </a:solidFill>
                <a:latin typeface="Arial"/>
                <a:cs typeface="Arial"/>
              </a:rPr>
              <a:t>Hadron</a:t>
            </a: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 inelastic nuclear interactions</a:t>
            </a:r>
            <a:r>
              <a:rPr lang="en-US" sz="1500" dirty="0">
                <a:latin typeface="Arial"/>
                <a:cs typeface="Arial"/>
              </a:rPr>
              <a:t>. The FLUKA </a:t>
            </a:r>
            <a:r>
              <a:rPr lang="en-US" sz="1500" dirty="0" err="1">
                <a:latin typeface="Arial"/>
                <a:cs typeface="Arial"/>
              </a:rPr>
              <a:t>hadron</a:t>
            </a:r>
            <a:r>
              <a:rPr lang="en-US" sz="1500" dirty="0">
                <a:latin typeface="Arial"/>
                <a:cs typeface="Arial"/>
              </a:rPr>
              <a:t>-nucleon interaction models are based on resonance production and decay below 5 </a:t>
            </a:r>
            <a:r>
              <a:rPr lang="en-US" sz="1500" dirty="0" err="1">
                <a:latin typeface="Arial"/>
                <a:cs typeface="Arial"/>
              </a:rPr>
              <a:t>GeV/c</a:t>
            </a:r>
            <a:r>
              <a:rPr lang="en-US" sz="1500" dirty="0">
                <a:latin typeface="Arial"/>
                <a:cs typeface="Arial"/>
              </a:rPr>
              <a:t> (PEANUT package), and on the Dual Parton Model (DPM) above (&lt;20 </a:t>
            </a:r>
            <a:r>
              <a:rPr lang="en-US" sz="1500" dirty="0" err="1">
                <a:latin typeface="Arial"/>
                <a:cs typeface="Arial"/>
              </a:rPr>
              <a:t>TeV</a:t>
            </a:r>
            <a:r>
              <a:rPr lang="en-US" sz="1500" dirty="0">
                <a:latin typeface="Arial"/>
                <a:cs typeface="Arial"/>
              </a:rPr>
              <a:t>).</a:t>
            </a:r>
          </a:p>
          <a:p>
            <a:pPr>
              <a:buFont typeface="Wingdings" charset="2"/>
              <a:buChar char="§"/>
            </a:pP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Nucleus (Ions)-Nucleus interactions</a:t>
            </a:r>
            <a:r>
              <a:rPr lang="en-US" sz="15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500" dirty="0">
                <a:latin typeface="Arial"/>
                <a:cs typeface="Arial"/>
              </a:rPr>
              <a:t>are treated through interfaces to external event generators</a:t>
            </a:r>
          </a:p>
          <a:p>
            <a:pPr>
              <a:buNone/>
            </a:pPr>
            <a:r>
              <a:rPr lang="en-US" sz="1500" dirty="0">
                <a:latin typeface="Arial"/>
                <a:cs typeface="Arial"/>
              </a:rPr>
              <a:t>  	5 </a:t>
            </a:r>
            <a:r>
              <a:rPr lang="en-US" sz="1500" dirty="0" err="1">
                <a:latin typeface="Arial"/>
                <a:cs typeface="Arial"/>
              </a:rPr>
              <a:t>GeV/n</a:t>
            </a:r>
            <a:r>
              <a:rPr lang="en-US" sz="1500" dirty="0">
                <a:latin typeface="Arial"/>
                <a:cs typeface="Arial"/>
              </a:rPr>
              <a:t> - 10 </a:t>
            </a:r>
            <a:r>
              <a:rPr lang="en-US" sz="1500" dirty="0" err="1">
                <a:latin typeface="Arial"/>
                <a:cs typeface="Arial"/>
              </a:rPr>
              <a:t>PeV</a:t>
            </a:r>
            <a:r>
              <a:rPr lang="en-US" sz="1500" dirty="0">
                <a:latin typeface="Arial"/>
                <a:cs typeface="Arial"/>
              </a:rPr>
              <a:t>: DPMJET-III</a:t>
            </a:r>
          </a:p>
          <a:p>
            <a:pPr>
              <a:buNone/>
            </a:pPr>
            <a:r>
              <a:rPr lang="en-US" sz="1500" dirty="0">
                <a:latin typeface="Arial"/>
                <a:cs typeface="Arial"/>
              </a:rPr>
              <a:t>  	0.1 - 5 </a:t>
            </a:r>
            <a:r>
              <a:rPr lang="en-US" sz="1500" dirty="0" err="1">
                <a:latin typeface="Arial"/>
                <a:cs typeface="Arial"/>
              </a:rPr>
              <a:t>GeV/n</a:t>
            </a:r>
            <a:r>
              <a:rPr lang="en-US" sz="1500" dirty="0">
                <a:latin typeface="Arial"/>
                <a:cs typeface="Arial"/>
              </a:rPr>
              <a:t>: modified RQMD</a:t>
            </a:r>
          </a:p>
          <a:p>
            <a:pPr>
              <a:buFont typeface="Wingdings" charset="2"/>
              <a:buChar char="§"/>
            </a:pPr>
            <a:r>
              <a:rPr lang="en-US" sz="1500" b="1" dirty="0">
                <a:solidFill>
                  <a:srgbClr val="008000"/>
                </a:solidFill>
                <a:latin typeface="Arial"/>
                <a:cs typeface="Arial"/>
              </a:rPr>
              <a:t>Transport time cutoff for neutrons set to 1000 ns to discard thermal neutrons in showers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b="1" dirty="0" err="1">
                <a:solidFill>
                  <a:srgbClr val="FF0000"/>
                </a:solidFill>
                <a:latin typeface="Arial"/>
                <a:cs typeface="Arial"/>
              </a:rPr>
              <a:t>Fluka</a:t>
            </a:r>
            <a:r>
              <a:rPr lang="en-US" sz="2600" b="1" dirty="0">
                <a:solidFill>
                  <a:srgbClr val="FF0000"/>
                </a:solidFill>
                <a:latin typeface="Arial"/>
                <a:cs typeface="Arial"/>
              </a:rPr>
              <a:t> Data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285" y="760001"/>
            <a:ext cx="8951119" cy="5865417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500" dirty="0" err="1">
                <a:latin typeface="Arial"/>
                <a:cs typeface="Arial"/>
              </a:rPr>
              <a:t>Fluka</a:t>
            </a:r>
            <a:r>
              <a:rPr lang="en-US" sz="1500" dirty="0">
                <a:latin typeface="Arial"/>
                <a:cs typeface="Arial"/>
              </a:rPr>
              <a:t> provides standard binary output files. </a:t>
            </a:r>
          </a:p>
          <a:p>
            <a:pPr algn="just">
              <a:buNone/>
            </a:pPr>
            <a:r>
              <a:rPr lang="en-US" sz="1500" dirty="0">
                <a:latin typeface="Arial"/>
                <a:cs typeface="Arial"/>
              </a:rPr>
              <a:t>	- Flexible (user may choose which quantity to score, in which region, for all particles or only a given </a:t>
            </a:r>
            <a:r>
              <a:rPr lang="en-US" sz="1500" dirty="0" smtClean="0">
                <a:latin typeface="Arial"/>
                <a:cs typeface="Arial"/>
              </a:rPr>
              <a:t>                type</a:t>
            </a:r>
            <a:r>
              <a:rPr lang="en-US" sz="1500" dirty="0">
                <a:latin typeface="Arial"/>
                <a:cs typeface="Arial"/>
              </a:rPr>
              <a:t>). </a:t>
            </a:r>
          </a:p>
          <a:p>
            <a:pPr algn="just">
              <a:buNone/>
            </a:pPr>
            <a:r>
              <a:rPr lang="en-US" sz="1500" dirty="0">
                <a:latin typeface="Arial"/>
                <a:cs typeface="Arial"/>
              </a:rPr>
              <a:t>	- Formatted in a compact array, they are written during simulation and must be post-processed by the user </a:t>
            </a:r>
            <a:r>
              <a:rPr lang="en-US" sz="1500" dirty="0" smtClean="0">
                <a:latin typeface="Arial"/>
                <a:cs typeface="Arial"/>
              </a:rPr>
              <a:t>with </a:t>
            </a:r>
            <a:r>
              <a:rPr lang="en-US" sz="1500" dirty="0">
                <a:latin typeface="Arial"/>
                <a:cs typeface="Arial"/>
              </a:rPr>
              <a:t>standard Fortran routines.</a:t>
            </a:r>
          </a:p>
          <a:p>
            <a:pPr algn="just">
              <a:buNone/>
            </a:pPr>
            <a:r>
              <a:rPr lang="en-US" sz="1500" dirty="0">
                <a:latin typeface="Arial"/>
                <a:cs typeface="Arial"/>
              </a:rPr>
              <a:t> </a:t>
            </a:r>
          </a:p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500" b="1" dirty="0">
                <a:latin typeface="Arial"/>
                <a:cs typeface="Arial"/>
              </a:rPr>
              <a:t>File types implemented for </a:t>
            </a:r>
            <a:r>
              <a:rPr lang="en-US" sz="1500" b="1" dirty="0" err="1">
                <a:latin typeface="Arial"/>
                <a:cs typeface="Arial"/>
              </a:rPr>
              <a:t>Calet</a:t>
            </a:r>
            <a:r>
              <a:rPr lang="en-US" sz="1500" b="1" dirty="0">
                <a:latin typeface="Arial"/>
                <a:cs typeface="Arial"/>
              </a:rPr>
              <a:t> simulation:</a:t>
            </a:r>
          </a:p>
          <a:p>
            <a:pPr marL="0" indent="0" algn="just">
              <a:spcBef>
                <a:spcPts val="229"/>
              </a:spcBef>
              <a:buClr>
                <a:srgbClr val="FF0000"/>
              </a:buClr>
              <a:buSzPct val="90000"/>
              <a:buNone/>
            </a:pPr>
            <a:endParaRPr lang="en-US" sz="1500" b="1" dirty="0">
              <a:latin typeface="Arial"/>
              <a:cs typeface="Arial"/>
            </a:endParaRPr>
          </a:p>
          <a:p>
            <a:pPr algn="just">
              <a:buNone/>
            </a:pPr>
            <a:r>
              <a:rPr lang="en-US" sz="1500" b="1" dirty="0">
                <a:latin typeface="Arial"/>
                <a:cs typeface="Arial"/>
              </a:rPr>
              <a:t>EVENTBIN</a:t>
            </a:r>
            <a:r>
              <a:rPr lang="en-US" sz="1500" dirty="0">
                <a:latin typeface="Arial"/>
                <a:cs typeface="Arial"/>
              </a:rPr>
              <a:t>: scores energy or star densities in a binning structure independent from the geometry, and prints the binning output after each "event”. Used for </a:t>
            </a: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energy deposited in CHD paddles, IMC fibers and TASC crystals, event-by-event.  </a:t>
            </a:r>
          </a:p>
          <a:p>
            <a:pPr algn="just">
              <a:lnSpc>
                <a:spcPct val="50000"/>
              </a:lnSpc>
              <a:spcBef>
                <a:spcPts val="229"/>
              </a:spcBef>
              <a:buNone/>
            </a:pPr>
            <a:endParaRPr lang="en-US" sz="1500" dirty="0">
              <a:latin typeface="Arial"/>
              <a:cs typeface="Arial"/>
            </a:endParaRPr>
          </a:p>
          <a:p>
            <a:pPr algn="just">
              <a:buNone/>
            </a:pPr>
            <a:r>
              <a:rPr lang="en-US" sz="1500" b="1" dirty="0">
                <a:latin typeface="Arial"/>
                <a:cs typeface="Arial"/>
              </a:rPr>
              <a:t>EVENTDAT</a:t>
            </a:r>
            <a:r>
              <a:rPr lang="en-US" sz="1500" dirty="0">
                <a:latin typeface="Arial"/>
                <a:cs typeface="Arial"/>
              </a:rPr>
              <a:t>: prints event by event the scored star production and/or energy deposition in each region, and the total energy balance, energy leaking out of TASC from bottom and lateral sides for both neutral and charged particles</a:t>
            </a:r>
          </a:p>
          <a:p>
            <a:pPr algn="just">
              <a:lnSpc>
                <a:spcPct val="50000"/>
              </a:lnSpc>
              <a:buNone/>
            </a:pPr>
            <a:endParaRPr lang="en-US" sz="1500" dirty="0">
              <a:latin typeface="Arial"/>
              <a:cs typeface="Arial"/>
            </a:endParaRPr>
          </a:p>
          <a:p>
            <a:pPr algn="just">
              <a:buNone/>
            </a:pPr>
            <a:r>
              <a:rPr lang="en-US" sz="1500" b="1" dirty="0">
                <a:latin typeface="Arial"/>
                <a:cs typeface="Arial"/>
              </a:rPr>
              <a:t>USERDUMP</a:t>
            </a:r>
            <a:r>
              <a:rPr lang="en-US" sz="1500" dirty="0">
                <a:latin typeface="Arial"/>
                <a:cs typeface="Arial"/>
              </a:rPr>
              <a:t> a user-defined collision file. It stores:  </a:t>
            </a:r>
          </a:p>
          <a:p>
            <a:pPr algn="just">
              <a:spcBef>
                <a:spcPts val="344"/>
              </a:spcBef>
              <a:buNone/>
            </a:pPr>
            <a:r>
              <a:rPr lang="en-US" sz="1500" dirty="0">
                <a:latin typeface="Arial"/>
                <a:cs typeface="Arial"/>
              </a:rPr>
              <a:t>	- </a:t>
            </a: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parameters of the primary particle </a:t>
            </a:r>
            <a:r>
              <a:rPr lang="en-US" sz="1500" dirty="0">
                <a:latin typeface="Arial"/>
                <a:cs typeface="Arial"/>
              </a:rPr>
              <a:t>(type, energy, generation position and direction)</a:t>
            </a:r>
          </a:p>
          <a:p>
            <a:pPr algn="just">
              <a:spcBef>
                <a:spcPts val="344"/>
              </a:spcBef>
              <a:buNone/>
            </a:pPr>
            <a:r>
              <a:rPr lang="en-US" sz="1500" dirty="0">
                <a:latin typeface="Arial"/>
                <a:cs typeface="Arial"/>
              </a:rPr>
              <a:t>      - </a:t>
            </a: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first interaction point </a:t>
            </a:r>
            <a:r>
              <a:rPr lang="en-US" sz="1500" dirty="0">
                <a:latin typeface="Arial"/>
                <a:cs typeface="Arial"/>
              </a:rPr>
              <a:t>(</a:t>
            </a:r>
            <a:r>
              <a:rPr lang="en-US" sz="1500" dirty="0" err="1">
                <a:latin typeface="Arial"/>
                <a:cs typeface="Arial"/>
              </a:rPr>
              <a:t>hadronic</a:t>
            </a:r>
            <a:r>
              <a:rPr lang="en-US" sz="1500" dirty="0">
                <a:latin typeface="Arial"/>
                <a:cs typeface="Arial"/>
              </a:rPr>
              <a:t> inelastic collisions for </a:t>
            </a:r>
            <a:r>
              <a:rPr lang="en-US" sz="1500" dirty="0" err="1">
                <a:latin typeface="Arial"/>
                <a:cs typeface="Arial"/>
              </a:rPr>
              <a:t>p</a:t>
            </a:r>
            <a:r>
              <a:rPr lang="en-US" sz="1500" dirty="0">
                <a:latin typeface="Arial"/>
                <a:cs typeface="Arial"/>
              </a:rPr>
              <a:t>, nuclei, pair production for </a:t>
            </a:r>
            <a:r>
              <a:rPr lang="en-US" sz="1500" dirty="0" err="1">
                <a:latin typeface="Arial"/>
                <a:cs typeface="Arial"/>
              </a:rPr>
              <a:t>e.m</a:t>
            </a:r>
            <a:r>
              <a:rPr lang="en-US" sz="1500" dirty="0">
                <a:latin typeface="Arial"/>
                <a:cs typeface="Arial"/>
              </a:rPr>
              <a:t>. showers) </a:t>
            </a:r>
          </a:p>
          <a:p>
            <a:pPr algn="just">
              <a:spcBef>
                <a:spcPts val="344"/>
              </a:spcBef>
              <a:buNone/>
            </a:pPr>
            <a:r>
              <a:rPr lang="en-US" sz="1500" dirty="0">
                <a:latin typeface="Arial"/>
                <a:cs typeface="Arial"/>
              </a:rPr>
              <a:t>	- each </a:t>
            </a:r>
            <a:r>
              <a:rPr lang="en-US" sz="1500" b="1" dirty="0">
                <a:solidFill>
                  <a:srgbClr val="0000FF"/>
                </a:solidFill>
                <a:latin typeface="Arial"/>
                <a:cs typeface="Arial"/>
              </a:rPr>
              <a:t>backscattered particle track </a:t>
            </a:r>
            <a:r>
              <a:rPr lang="en-US" sz="1500" dirty="0">
                <a:latin typeface="Arial"/>
                <a:cs typeface="Arial"/>
              </a:rPr>
              <a:t>(kinetic energy, direction, particle type, age, deposited energy, </a:t>
            </a:r>
          </a:p>
          <a:p>
            <a:pPr algn="just">
              <a:spcBef>
                <a:spcPts val="344"/>
              </a:spcBef>
              <a:buNone/>
            </a:pPr>
            <a:r>
              <a:rPr lang="en-US" sz="1500" dirty="0">
                <a:latin typeface="Arial"/>
                <a:cs typeface="Arial"/>
              </a:rPr>
              <a:t>	  entrance point, direction, generation number) crossing CHD if it or its daughters deposit </a:t>
            </a:r>
          </a:p>
          <a:p>
            <a:pPr algn="just">
              <a:spcBef>
                <a:spcPts val="344"/>
              </a:spcBef>
              <a:buNone/>
            </a:pPr>
            <a:r>
              <a:rPr lang="en-US" sz="1500" dirty="0">
                <a:latin typeface="Arial"/>
                <a:cs typeface="Arial"/>
              </a:rPr>
              <a:t>	  some energy in CHD.</a:t>
            </a:r>
          </a:p>
          <a:p>
            <a:pPr algn="just">
              <a:spcBef>
                <a:spcPts val="344"/>
              </a:spcBef>
              <a:buNone/>
            </a:pPr>
            <a:r>
              <a:rPr lang="en-US" sz="1500" dirty="0">
                <a:latin typeface="Arial"/>
                <a:cs typeface="Arial"/>
              </a:rPr>
              <a:t>	- energy transported by neutral and charged particles  leaking off of the instrument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b="1" dirty="0">
                <a:solidFill>
                  <a:srgbClr val="FF0000"/>
                </a:solidFill>
                <a:latin typeface="Arial"/>
                <a:cs typeface="Arial"/>
              </a:rPr>
              <a:t>From </a:t>
            </a:r>
            <a:r>
              <a:rPr lang="en-US" sz="2600" b="1" dirty="0" err="1">
                <a:solidFill>
                  <a:srgbClr val="FF0000"/>
                </a:solidFill>
                <a:latin typeface="Arial"/>
                <a:cs typeface="Arial"/>
              </a:rPr>
              <a:t>Fluka</a:t>
            </a:r>
            <a:r>
              <a:rPr lang="en-US" sz="2600" b="1" dirty="0">
                <a:solidFill>
                  <a:srgbClr val="FF0000"/>
                </a:solidFill>
                <a:latin typeface="Arial"/>
                <a:cs typeface="Arial"/>
              </a:rPr>
              <a:t> output to unified </a:t>
            </a:r>
            <a:r>
              <a:rPr lang="en-US" sz="2600" b="1" dirty="0" err="1">
                <a:solidFill>
                  <a:srgbClr val="FF0000"/>
                </a:solidFill>
                <a:latin typeface="Arial"/>
                <a:cs typeface="Arial"/>
              </a:rPr>
              <a:t>TTree</a:t>
            </a:r>
            <a:r>
              <a:rPr lang="en-US" sz="2600" b="1" dirty="0">
                <a:solidFill>
                  <a:srgbClr val="FF0000"/>
                </a:solidFill>
                <a:latin typeface="Arial"/>
                <a:cs typeface="Arial"/>
              </a:rPr>
              <a:t> format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23" y="831530"/>
            <a:ext cx="9290350" cy="468521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500" dirty="0">
                <a:latin typeface="Arial"/>
                <a:cs typeface="Arial"/>
              </a:rPr>
              <a:t>After the simulation, the standard output files are processed by a C++ program which reads the arrays stored in the binary files and writes the information in a ROOT  </a:t>
            </a:r>
            <a:r>
              <a:rPr lang="en-US" sz="1500" dirty="0" err="1">
                <a:latin typeface="Arial"/>
                <a:cs typeface="Arial"/>
              </a:rPr>
              <a:t>TTree</a:t>
            </a:r>
            <a:r>
              <a:rPr lang="en-US" sz="1500" dirty="0">
                <a:latin typeface="Arial"/>
                <a:cs typeface="Arial"/>
              </a:rPr>
              <a:t>, and then in a  </a:t>
            </a:r>
            <a:r>
              <a:rPr lang="en-US" sz="1500" dirty="0" err="1">
                <a:latin typeface="Arial"/>
                <a:cs typeface="Arial"/>
              </a:rPr>
              <a:t>TFile</a:t>
            </a:r>
            <a:r>
              <a:rPr lang="en-US" sz="1500" dirty="0">
                <a:latin typeface="Arial"/>
                <a:cs typeface="Arial"/>
              </a:rPr>
              <a:t>. </a:t>
            </a:r>
          </a:p>
          <a:p>
            <a:pPr>
              <a:spcBef>
                <a:spcPts val="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en-US" sz="1500" dirty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500" dirty="0">
                <a:latin typeface="Arial"/>
                <a:cs typeface="Arial"/>
              </a:rPr>
              <a:t>The conversion program is based on 3 libraries:</a:t>
            </a:r>
          </a:p>
          <a:p>
            <a:pPr>
              <a:spcBef>
                <a:spcPts val="0"/>
              </a:spcBef>
              <a:buNone/>
            </a:pPr>
            <a:r>
              <a:rPr lang="en-US" sz="1500" i="1" dirty="0">
                <a:solidFill>
                  <a:srgbClr val="0000FF"/>
                </a:solidFill>
                <a:latin typeface="Arial"/>
                <a:cs typeface="Arial"/>
              </a:rPr>
              <a:t>	- </a:t>
            </a:r>
            <a:r>
              <a:rPr lang="en-US" sz="1500" i="1" dirty="0" err="1">
                <a:solidFill>
                  <a:srgbClr val="0000FF"/>
                </a:solidFill>
                <a:latin typeface="Arial"/>
                <a:cs typeface="Arial"/>
              </a:rPr>
              <a:t>libReadCalet</a:t>
            </a:r>
            <a:r>
              <a:rPr lang="en-US" sz="1500" dirty="0">
                <a:solidFill>
                  <a:srgbClr val="0000FF"/>
                </a:solidFill>
                <a:latin typeface="Arial"/>
                <a:cs typeface="Arial"/>
              </a:rPr>
              <a:t>  </a:t>
            </a:r>
            <a:r>
              <a:rPr lang="en-US" sz="1500" dirty="0">
                <a:latin typeface="Arial"/>
                <a:cs typeface="Arial"/>
              </a:rPr>
              <a:t>containing the definition of the formats of the different </a:t>
            </a:r>
            <a:r>
              <a:rPr lang="en-US" sz="1500" dirty="0" err="1">
                <a:latin typeface="Arial"/>
                <a:cs typeface="Arial"/>
              </a:rPr>
              <a:t>Fluka</a:t>
            </a:r>
            <a:r>
              <a:rPr lang="en-US" sz="1500" dirty="0">
                <a:latin typeface="Arial"/>
                <a:cs typeface="Arial"/>
              </a:rPr>
              <a:t> binary files. 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	</a:t>
            </a:r>
            <a:r>
              <a:rPr lang="en-US" sz="1500" dirty="0" smtClean="0">
                <a:latin typeface="Arial"/>
                <a:cs typeface="Arial"/>
              </a:rPr>
              <a:t>  General </a:t>
            </a:r>
            <a:r>
              <a:rPr lang="en-US" sz="1500" dirty="0">
                <a:latin typeface="Arial"/>
                <a:cs typeface="Arial"/>
              </a:rPr>
              <a:t>purpose library independent on the specific application (i.e. detector geometry)</a:t>
            </a:r>
            <a:r>
              <a:rPr lang="en-US" sz="1500" b="1" dirty="0">
                <a:latin typeface="Arial"/>
                <a:cs typeface="Arial"/>
              </a:rPr>
              <a:t>. </a:t>
            </a:r>
          </a:p>
          <a:p>
            <a:pPr>
              <a:lnSpc>
                <a:spcPct val="50000"/>
              </a:lnSpc>
              <a:spcBef>
                <a:spcPts val="0"/>
              </a:spcBef>
              <a:buNone/>
            </a:pPr>
            <a:endParaRPr lang="en-US" sz="800" b="1" dirty="0">
              <a:latin typeface="Arial"/>
              <a:cs typeface="Arial"/>
            </a:endParaRPr>
          </a:p>
          <a:p>
            <a:pPr>
              <a:spcBef>
                <a:spcPts val="0"/>
              </a:spcBef>
              <a:buNone/>
            </a:pPr>
            <a:r>
              <a:rPr lang="en-US" sz="1500" i="1" dirty="0">
                <a:solidFill>
                  <a:srgbClr val="0000FF"/>
                </a:solidFill>
                <a:latin typeface="Arial"/>
                <a:cs typeface="Arial"/>
              </a:rPr>
              <a:t>	-	</a:t>
            </a:r>
            <a:r>
              <a:rPr lang="en-US" sz="1500" i="1" dirty="0" err="1">
                <a:solidFill>
                  <a:srgbClr val="0000FF"/>
                </a:solidFill>
                <a:latin typeface="Arial"/>
                <a:cs typeface="Arial"/>
              </a:rPr>
              <a:t>libMCEvent</a:t>
            </a:r>
            <a:r>
              <a:rPr lang="en-US" sz="15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500" dirty="0">
                <a:latin typeface="Arial"/>
                <a:cs typeface="Arial"/>
              </a:rPr>
              <a:t>  contains the definition of the classes written in the ROOT </a:t>
            </a:r>
            <a:r>
              <a:rPr lang="en-US" sz="1500" dirty="0" err="1">
                <a:latin typeface="Arial"/>
                <a:cs typeface="Arial"/>
              </a:rPr>
              <a:t>TTree</a:t>
            </a:r>
            <a:r>
              <a:rPr lang="en-US" sz="1500" dirty="0">
                <a:latin typeface="Arial"/>
                <a:cs typeface="Arial"/>
              </a:rPr>
              <a:t>. </a:t>
            </a:r>
          </a:p>
          <a:p>
            <a:pPr>
              <a:lnSpc>
                <a:spcPct val="50000"/>
              </a:lnSpc>
              <a:spcBef>
                <a:spcPts val="0"/>
              </a:spcBef>
              <a:buNone/>
            </a:pPr>
            <a:endParaRPr lang="en-US" sz="1500" dirty="0">
              <a:latin typeface="Arial"/>
              <a:cs typeface="Arial"/>
            </a:endParaRP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	 </a:t>
            </a:r>
            <a:r>
              <a:rPr lang="en-US" sz="1500" b="1" dirty="0">
                <a:latin typeface="Arial"/>
                <a:cs typeface="Arial"/>
              </a:rPr>
              <a:t>Unified data format </a:t>
            </a:r>
            <a:r>
              <a:rPr lang="en-US" sz="1500" dirty="0">
                <a:latin typeface="Arial"/>
                <a:cs typeface="Arial"/>
              </a:rPr>
              <a:t>provided by JC</a:t>
            </a:r>
            <a:r>
              <a:rPr lang="en-US" sz="1500" b="1" dirty="0">
                <a:latin typeface="Arial"/>
                <a:cs typeface="Arial"/>
              </a:rPr>
              <a:t>, equivalent to  Level-2 data </a:t>
            </a:r>
            <a:r>
              <a:rPr lang="en-US" sz="1500" dirty="0">
                <a:latin typeface="Arial"/>
                <a:cs typeface="Arial"/>
              </a:rPr>
              <a:t>(as defined in DPAP</a:t>
            </a:r>
            <a:r>
              <a:rPr lang="en-US" sz="1500" dirty="0" smtClean="0">
                <a:latin typeface="Arial"/>
                <a:cs typeface="Arial"/>
              </a:rPr>
              <a:t>)</a:t>
            </a:r>
          </a:p>
          <a:p>
            <a:pPr>
              <a:lnSpc>
                <a:spcPct val="50000"/>
              </a:lnSpc>
              <a:spcBef>
                <a:spcPts val="0"/>
              </a:spcBef>
              <a:buNone/>
            </a:pPr>
            <a:endParaRPr lang="en-US" sz="1500" i="1" dirty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  <a:buNone/>
            </a:pPr>
            <a:r>
              <a:rPr lang="en-US" sz="1500" i="1" dirty="0">
                <a:solidFill>
                  <a:srgbClr val="0000FF"/>
                </a:solidFill>
                <a:latin typeface="Arial"/>
                <a:cs typeface="Arial"/>
              </a:rPr>
              <a:t>	-	</a:t>
            </a:r>
            <a:r>
              <a:rPr lang="en-US" sz="1500" i="1" dirty="0" err="1">
                <a:solidFill>
                  <a:srgbClr val="0000FF"/>
                </a:solidFill>
                <a:latin typeface="Arial"/>
                <a:cs typeface="Arial"/>
              </a:rPr>
              <a:t>libCaletDB</a:t>
            </a:r>
            <a:r>
              <a:rPr lang="en-US" sz="15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500" dirty="0">
                <a:latin typeface="Arial"/>
                <a:cs typeface="Arial"/>
              </a:rPr>
              <a:t> to convert volumes ID in </a:t>
            </a:r>
            <a:r>
              <a:rPr lang="en-US" sz="1500" dirty="0" err="1">
                <a:latin typeface="Arial"/>
                <a:cs typeface="Arial"/>
              </a:rPr>
              <a:t>Fluka</a:t>
            </a:r>
            <a:r>
              <a:rPr lang="en-US" sz="1500" dirty="0">
                <a:latin typeface="Arial"/>
                <a:cs typeface="Arial"/>
              </a:rPr>
              <a:t>  to real enumeration (Layer#, Fiber#, Log#</a:t>
            </a:r>
            <a:r>
              <a:rPr lang="en-US" sz="1500" dirty="0" smtClean="0">
                <a:latin typeface="Arial"/>
                <a:cs typeface="Arial"/>
              </a:rPr>
              <a:t>, </a:t>
            </a:r>
            <a:r>
              <a:rPr lang="en-US" sz="1500" dirty="0" err="1" smtClean="0">
                <a:latin typeface="Arial"/>
                <a:cs typeface="Arial"/>
              </a:rPr>
              <a:t>coordinates,etc</a:t>
            </a:r>
            <a:r>
              <a:rPr lang="en-US" sz="1500" dirty="0">
                <a:latin typeface="Arial"/>
                <a:cs typeface="Arial"/>
              </a:rPr>
              <a:t>.) </a:t>
            </a:r>
          </a:p>
          <a:p>
            <a:pPr>
              <a:spcBef>
                <a:spcPts val="0"/>
              </a:spcBef>
              <a:buNone/>
            </a:pPr>
            <a:endParaRPr lang="en-US" sz="1500" dirty="0">
              <a:latin typeface="Arial"/>
              <a:cs typeface="Arial"/>
            </a:endParaRPr>
          </a:p>
          <a:p>
            <a:pPr>
              <a:spcBef>
                <a:spcPts val="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500" dirty="0">
                <a:latin typeface="Arial"/>
                <a:cs typeface="Arial"/>
              </a:rPr>
              <a:t>Information stored in the </a:t>
            </a:r>
            <a:r>
              <a:rPr lang="en-US" sz="1500" dirty="0" err="1">
                <a:latin typeface="Arial"/>
                <a:cs typeface="Arial"/>
              </a:rPr>
              <a:t>TTree</a:t>
            </a:r>
            <a:r>
              <a:rPr lang="en-US" sz="1500" dirty="0">
                <a:latin typeface="Arial"/>
                <a:cs typeface="Arial"/>
              </a:rPr>
              <a:t>:</a:t>
            </a:r>
          </a:p>
          <a:p>
            <a:pPr>
              <a:lnSpc>
                <a:spcPct val="70000"/>
              </a:lnSpc>
              <a:spcBef>
                <a:spcPts val="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en-US" sz="1500" dirty="0">
              <a:latin typeface="Arial"/>
              <a:cs typeface="Arial"/>
            </a:endParaRP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	- collection of hits (CHD, IMC, TASC) from  EVENTBIN are written in  </a:t>
            </a:r>
            <a:r>
              <a:rPr lang="en-US" sz="1500" dirty="0" err="1">
                <a:latin typeface="Arial"/>
                <a:cs typeface="Arial"/>
              </a:rPr>
              <a:t>TClonesArray</a:t>
            </a:r>
            <a:r>
              <a:rPr lang="en-US" sz="1500" dirty="0">
                <a:latin typeface="Arial"/>
                <a:cs typeface="Arial"/>
              </a:rPr>
              <a:t> of    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        </a:t>
            </a:r>
            <a:r>
              <a:rPr lang="en-US" sz="1500" b="1" dirty="0" err="1">
                <a:latin typeface="Arial"/>
                <a:cs typeface="Arial"/>
              </a:rPr>
              <a:t>TEnergyDeposit</a:t>
            </a:r>
            <a:r>
              <a:rPr lang="en-US" sz="1500" b="1" dirty="0">
                <a:latin typeface="Arial"/>
                <a:cs typeface="Arial"/>
              </a:rPr>
              <a:t>* </a:t>
            </a:r>
            <a:r>
              <a:rPr lang="en-US" sz="1500" dirty="0">
                <a:latin typeface="Arial"/>
                <a:cs typeface="Arial"/>
              </a:rPr>
              <a:t>objects contained in </a:t>
            </a:r>
            <a:r>
              <a:rPr lang="en-US" sz="1500" dirty="0" err="1">
                <a:latin typeface="Arial"/>
                <a:cs typeface="Arial"/>
              </a:rPr>
              <a:t>TMCEvent</a:t>
            </a:r>
            <a:r>
              <a:rPr lang="en-US" sz="1500" dirty="0">
                <a:latin typeface="Arial"/>
                <a:cs typeface="Arial"/>
              </a:rPr>
              <a:t> class.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  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	- Primary particle parameters and first interaction point  from USERDUMP are written in </a:t>
            </a:r>
            <a:r>
              <a:rPr lang="en-US" sz="1500" dirty="0" smtClean="0">
                <a:latin typeface="Arial"/>
                <a:cs typeface="Arial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1500" b="1" dirty="0">
                <a:latin typeface="Arial"/>
                <a:cs typeface="Arial"/>
              </a:rPr>
              <a:t> </a:t>
            </a:r>
            <a:r>
              <a:rPr lang="en-US" sz="1500" b="1" dirty="0" smtClean="0">
                <a:latin typeface="Arial"/>
                <a:cs typeface="Arial"/>
              </a:rPr>
              <a:t>      </a:t>
            </a:r>
            <a:r>
              <a:rPr lang="en-US" sz="1500" b="1" dirty="0" err="1" smtClean="0">
                <a:latin typeface="Arial"/>
                <a:cs typeface="Arial"/>
              </a:rPr>
              <a:t>TincidentParticle</a:t>
            </a:r>
            <a:r>
              <a:rPr lang="en-US" sz="1500" dirty="0">
                <a:latin typeface="Arial"/>
                <a:cs typeface="Arial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	- </a:t>
            </a:r>
            <a:r>
              <a:rPr lang="en-US" sz="1500" b="1" dirty="0" err="1">
                <a:latin typeface="Arial"/>
                <a:cs typeface="Arial"/>
              </a:rPr>
              <a:t>Albedo</a:t>
            </a:r>
            <a:r>
              <a:rPr lang="en-US" sz="1500" b="1" dirty="0">
                <a:latin typeface="Arial"/>
                <a:cs typeface="Arial"/>
              </a:rPr>
              <a:t> particle tracks </a:t>
            </a:r>
            <a:r>
              <a:rPr lang="en-US" sz="1500" dirty="0">
                <a:latin typeface="Arial"/>
                <a:cs typeface="Arial"/>
              </a:rPr>
              <a:t>crossing CHD stored in USERDUMP are written in a </a:t>
            </a:r>
            <a:r>
              <a:rPr lang="en-US" sz="1500" dirty="0" err="1">
                <a:latin typeface="Arial"/>
                <a:cs typeface="Arial"/>
              </a:rPr>
              <a:t>TClonesArray</a:t>
            </a:r>
            <a:r>
              <a:rPr lang="en-US" sz="1500" dirty="0">
                <a:latin typeface="Arial"/>
                <a:cs typeface="Arial"/>
              </a:rPr>
              <a:t>   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       of </a:t>
            </a:r>
            <a:r>
              <a:rPr lang="en-US" sz="1500" b="1" dirty="0" err="1">
                <a:latin typeface="Arial"/>
                <a:cs typeface="Arial"/>
              </a:rPr>
              <a:t>TParticleEnergyDeposit</a:t>
            </a:r>
            <a:r>
              <a:rPr lang="en-US" sz="1500" b="1" dirty="0">
                <a:latin typeface="Arial"/>
                <a:cs typeface="Arial"/>
              </a:rPr>
              <a:t>* </a:t>
            </a:r>
            <a:r>
              <a:rPr lang="en-US" sz="1500" dirty="0">
                <a:latin typeface="Arial"/>
                <a:cs typeface="Arial"/>
              </a:rPr>
              <a:t>objects contained in </a:t>
            </a:r>
            <a:r>
              <a:rPr lang="en-US" sz="1500" dirty="0" err="1">
                <a:latin typeface="Arial"/>
                <a:cs typeface="Arial"/>
              </a:rPr>
              <a:t>TMCEvent</a:t>
            </a:r>
            <a:r>
              <a:rPr lang="en-US" sz="1500" dirty="0">
                <a:latin typeface="Arial"/>
                <a:cs typeface="Arial"/>
              </a:rPr>
              <a:t> class.</a:t>
            </a:r>
          </a:p>
          <a:p>
            <a:pPr>
              <a:spcBef>
                <a:spcPts val="0"/>
              </a:spcBef>
              <a:buNone/>
            </a:pPr>
            <a:endParaRPr lang="en-US" sz="1500" dirty="0">
              <a:latin typeface="Arial"/>
              <a:cs typeface="Arial"/>
            </a:endParaRP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	- Energy balance in the detectors (deposited energy, </a:t>
            </a:r>
            <a:r>
              <a:rPr lang="en-US" sz="1500" dirty="0" err="1">
                <a:latin typeface="Arial"/>
                <a:cs typeface="Arial"/>
              </a:rPr>
              <a:t>e.m</a:t>
            </a:r>
            <a:r>
              <a:rPr lang="en-US" sz="1500" dirty="0">
                <a:latin typeface="Arial"/>
                <a:cs typeface="Arial"/>
              </a:rPr>
              <a:t>. energy, energy leaking out, transported by    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        neutron, gamma etc.) from EVENTDAT are written in  </a:t>
            </a:r>
            <a:r>
              <a:rPr lang="en-US" sz="1500" dirty="0" err="1">
                <a:latin typeface="Arial"/>
                <a:cs typeface="Arial"/>
              </a:rPr>
              <a:t>fENOut</a:t>
            </a:r>
            <a:r>
              <a:rPr lang="en-US" sz="1500" dirty="0">
                <a:latin typeface="Arial"/>
                <a:cs typeface="Arial"/>
              </a:rPr>
              <a:t>, </a:t>
            </a:r>
            <a:r>
              <a:rPr lang="en-US" sz="1500" dirty="0" err="1">
                <a:latin typeface="Arial"/>
                <a:cs typeface="Arial"/>
              </a:rPr>
              <a:t>FECOut</a:t>
            </a:r>
            <a:r>
              <a:rPr lang="en-US" sz="1500" dirty="0">
                <a:latin typeface="Arial"/>
                <a:cs typeface="Arial"/>
              </a:rPr>
              <a:t> and </a:t>
            </a:r>
            <a:r>
              <a:rPr lang="en-US" sz="1500" dirty="0" err="1">
                <a:latin typeface="Arial"/>
                <a:cs typeface="Arial"/>
              </a:rPr>
              <a:t>fEBalance</a:t>
            </a:r>
            <a:r>
              <a:rPr lang="en-US" sz="1500" dirty="0">
                <a:latin typeface="Arial"/>
                <a:cs typeface="Arial"/>
              </a:rPr>
              <a:t> arrays of   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        </a:t>
            </a:r>
            <a:r>
              <a:rPr lang="en-US" sz="1500" dirty="0" err="1">
                <a:latin typeface="Arial"/>
                <a:cs typeface="Arial"/>
              </a:rPr>
              <a:t>TMCEvent</a:t>
            </a:r>
            <a:r>
              <a:rPr lang="en-US" sz="1500" dirty="0">
                <a:latin typeface="Arial"/>
                <a:cs typeface="Arial"/>
              </a:rPr>
              <a:t> class.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>
                <a:latin typeface="Arial"/>
                <a:cs typeface="Arial"/>
              </a:rPr>
              <a:t>	</a:t>
            </a:r>
            <a:endParaRPr lang="en-US" sz="1500" b="1" dirty="0">
              <a:latin typeface="Arial"/>
              <a:cs typeface="Arial"/>
            </a:endParaRPr>
          </a:p>
          <a:p>
            <a:pPr>
              <a:spcBef>
                <a:spcPts val="0"/>
              </a:spcBef>
              <a:buNone/>
            </a:pPr>
            <a:endParaRPr lang="en-US" sz="15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>
                <a:solidFill>
                  <a:srgbClr val="FF0000"/>
                </a:solidFill>
                <a:latin typeface="Arial"/>
                <a:cs typeface="Arial"/>
              </a:rPr>
              <a:t>First test </a:t>
            </a:r>
            <a:r>
              <a:rPr lang="it-IT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using</a:t>
            </a:r>
            <a:r>
              <a:rPr lang="it-IT" sz="2800" b="1" dirty="0" smtClean="0">
                <a:solidFill>
                  <a:srgbClr val="FF0000"/>
                </a:solidFill>
                <a:latin typeface="Arial"/>
                <a:cs typeface="Arial"/>
              </a:rPr>
              <a:t>  FLUKA CALET MC in GRID</a:t>
            </a:r>
            <a:endParaRPr lang="it-IT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4" name="Immagine 3" descr="MCstatistic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" y="1447688"/>
            <a:ext cx="5235549" cy="3758146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900836" y="1263679"/>
            <a:ext cx="475252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it-IT" sz="1600" dirty="0" smtClean="0">
                <a:latin typeface="Arial"/>
                <a:cs typeface="Arial"/>
              </a:rPr>
              <a:t>I </a:t>
            </a:r>
            <a:r>
              <a:rPr lang="it-IT" sz="1600" dirty="0" err="1" smtClean="0">
                <a:latin typeface="Arial"/>
                <a:cs typeface="Arial"/>
              </a:rPr>
              <a:t>got</a:t>
            </a:r>
            <a:r>
              <a:rPr lang="it-IT" sz="1600" dirty="0" smtClean="0">
                <a:latin typeface="Arial"/>
                <a:cs typeface="Arial"/>
              </a:rPr>
              <a:t> a GRID certificate and </a:t>
            </a:r>
            <a:r>
              <a:rPr lang="it-IT" sz="1600" dirty="0" err="1" smtClean="0">
                <a:latin typeface="Arial"/>
                <a:cs typeface="Arial"/>
              </a:rPr>
              <a:t>register</a:t>
            </a:r>
            <a:r>
              <a:rPr lang="it-IT" sz="1600" dirty="0" smtClean="0">
                <a:latin typeface="Arial"/>
                <a:cs typeface="Arial"/>
              </a:rPr>
              <a:t> in GLAST VO.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it-IT" sz="1600" dirty="0" smtClean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it-IT" sz="1600" dirty="0" smtClean="0">
                <a:latin typeface="Arial"/>
                <a:cs typeface="Arial"/>
              </a:rPr>
              <a:t>I </a:t>
            </a:r>
            <a:r>
              <a:rPr lang="it-IT" sz="1600" dirty="0" err="1" smtClean="0">
                <a:latin typeface="Arial"/>
                <a:cs typeface="Arial"/>
              </a:rPr>
              <a:t>developed</a:t>
            </a:r>
            <a:r>
              <a:rPr lang="it-IT" sz="1600" dirty="0" smtClean="0">
                <a:latin typeface="Arial"/>
                <a:cs typeface="Arial"/>
              </a:rPr>
              <a:t>: </a:t>
            </a:r>
          </a:p>
          <a:p>
            <a:pPr marL="681878" lvl="1" indent="-285750">
              <a:spcBef>
                <a:spcPts val="600"/>
              </a:spcBef>
              <a:buSzPct val="90000"/>
              <a:buFont typeface="Arial"/>
              <a:buChar char="•"/>
            </a:pPr>
            <a:r>
              <a:rPr lang="it-IT" sz="1600" dirty="0" smtClean="0">
                <a:latin typeface="Arial"/>
                <a:cs typeface="Arial"/>
              </a:rPr>
              <a:t>scripts and C++ </a:t>
            </a:r>
            <a:r>
              <a:rPr lang="it-IT" sz="1600" dirty="0" err="1" smtClean="0">
                <a:latin typeface="Arial"/>
                <a:cs typeface="Arial"/>
              </a:rPr>
              <a:t>programs</a:t>
            </a:r>
            <a:r>
              <a:rPr lang="it-IT" sz="1600" dirty="0">
                <a:latin typeface="Arial"/>
                <a:cs typeface="Arial"/>
              </a:rPr>
              <a:t> </a:t>
            </a:r>
            <a:r>
              <a:rPr lang="it-IT" sz="1600" dirty="0" smtClean="0">
                <a:latin typeface="Arial"/>
                <a:cs typeface="Arial"/>
              </a:rPr>
              <a:t>to </a:t>
            </a:r>
            <a:r>
              <a:rPr lang="it-IT" sz="1600" dirty="0" err="1" smtClean="0">
                <a:latin typeface="Arial"/>
                <a:cs typeface="Arial"/>
              </a:rPr>
              <a:t>write</a:t>
            </a:r>
            <a:r>
              <a:rPr lang="it-IT" sz="1600" dirty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automatically</a:t>
            </a:r>
            <a:r>
              <a:rPr lang="it-IT" sz="1600" dirty="0" smtClean="0">
                <a:latin typeface="Arial"/>
                <a:cs typeface="Arial"/>
              </a:rPr>
              <a:t> FLUKA </a:t>
            </a:r>
            <a:r>
              <a:rPr lang="it-IT" sz="1600" dirty="0" err="1" smtClean="0">
                <a:latin typeface="Arial"/>
                <a:cs typeface="Arial"/>
              </a:rPr>
              <a:t>cards</a:t>
            </a:r>
            <a:r>
              <a:rPr lang="it-IT" sz="1600" dirty="0" smtClean="0">
                <a:latin typeface="Arial"/>
                <a:cs typeface="Arial"/>
              </a:rPr>
              <a:t>, copy software </a:t>
            </a:r>
            <a:r>
              <a:rPr lang="it-IT" sz="1600" dirty="0" err="1" smtClean="0">
                <a:latin typeface="Arial"/>
                <a:cs typeface="Arial"/>
              </a:rPr>
              <a:t>packages</a:t>
            </a:r>
            <a:r>
              <a:rPr lang="it-IT" sz="1600" dirty="0" smtClean="0">
                <a:latin typeface="Arial"/>
                <a:cs typeface="Arial"/>
              </a:rPr>
              <a:t> to the GRID and </a:t>
            </a:r>
            <a:r>
              <a:rPr lang="it-IT" sz="1600" dirty="0" err="1" smtClean="0">
                <a:latin typeface="Arial"/>
                <a:cs typeface="Arial"/>
              </a:rPr>
              <a:t>submit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jobs</a:t>
            </a:r>
            <a:r>
              <a:rPr lang="it-IT" sz="1600" dirty="0" smtClean="0">
                <a:latin typeface="Arial"/>
                <a:cs typeface="Arial"/>
              </a:rPr>
              <a:t>.</a:t>
            </a:r>
            <a:endParaRPr lang="it-IT" sz="1600" dirty="0">
              <a:latin typeface="Arial"/>
              <a:cs typeface="Arial"/>
            </a:endParaRPr>
          </a:p>
          <a:p>
            <a:pPr marL="681878" lvl="1" indent="-285750">
              <a:spcBef>
                <a:spcPts val="600"/>
              </a:spcBef>
              <a:buSzPct val="90000"/>
              <a:buFont typeface="Arial"/>
              <a:buChar char="•"/>
            </a:pPr>
            <a:r>
              <a:rPr lang="it-IT" sz="1600" dirty="0" smtClean="0">
                <a:latin typeface="Arial"/>
                <a:cs typeface="Arial"/>
              </a:rPr>
              <a:t>scripts to </a:t>
            </a:r>
            <a:r>
              <a:rPr lang="it-IT" sz="1600" dirty="0" err="1" smtClean="0">
                <a:latin typeface="Arial"/>
                <a:cs typeface="Arial"/>
              </a:rPr>
              <a:t>retrieve</a:t>
            </a:r>
            <a:r>
              <a:rPr lang="it-IT" sz="1600" dirty="0" smtClean="0">
                <a:latin typeface="Arial"/>
                <a:cs typeface="Arial"/>
              </a:rPr>
              <a:t> and </a:t>
            </a:r>
            <a:r>
              <a:rPr lang="it-IT" sz="1600" dirty="0" err="1" smtClean="0">
                <a:latin typeface="Arial"/>
                <a:cs typeface="Arial"/>
              </a:rPr>
              <a:t>store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simulated</a:t>
            </a:r>
            <a:r>
              <a:rPr lang="it-IT" sz="1600" dirty="0" smtClean="0">
                <a:latin typeface="Arial"/>
                <a:cs typeface="Arial"/>
              </a:rPr>
              <a:t> data.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it-IT" sz="1600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it-IT" sz="1600" dirty="0" smtClean="0">
                <a:latin typeface="Arial"/>
                <a:cs typeface="Arial"/>
              </a:rPr>
              <a:t>Production </a:t>
            </a:r>
            <a:r>
              <a:rPr lang="it-IT" sz="1600" dirty="0" err="1">
                <a:latin typeface="Arial"/>
                <a:cs typeface="Arial"/>
              </a:rPr>
              <a:t>p</a:t>
            </a:r>
            <a:r>
              <a:rPr lang="it-IT" sz="1600" dirty="0" err="1" smtClean="0">
                <a:latin typeface="Arial"/>
                <a:cs typeface="Arial"/>
              </a:rPr>
              <a:t>eriod</a:t>
            </a:r>
            <a:r>
              <a:rPr lang="it-IT" sz="1600" dirty="0" smtClean="0">
                <a:latin typeface="Arial"/>
                <a:cs typeface="Arial"/>
              </a:rPr>
              <a:t>: ~ 20 </a:t>
            </a:r>
            <a:r>
              <a:rPr lang="it-IT" sz="1600" dirty="0" err="1" smtClean="0">
                <a:latin typeface="Arial"/>
                <a:cs typeface="Arial"/>
              </a:rPr>
              <a:t>days</a:t>
            </a:r>
            <a:r>
              <a:rPr lang="it-IT" sz="1600" dirty="0" smtClean="0">
                <a:latin typeface="Arial"/>
                <a:cs typeface="Arial"/>
              </a:rPr>
              <a:t> in </a:t>
            </a:r>
            <a:r>
              <a:rPr lang="it-IT" sz="1600" dirty="0" err="1" smtClean="0">
                <a:latin typeface="Arial"/>
                <a:cs typeface="Arial"/>
              </a:rPr>
              <a:t>Dec</a:t>
            </a:r>
            <a:r>
              <a:rPr lang="it-IT" sz="1600" dirty="0" smtClean="0">
                <a:latin typeface="Arial"/>
                <a:cs typeface="Arial"/>
              </a:rPr>
              <a:t>. 2011.</a:t>
            </a:r>
          </a:p>
          <a:p>
            <a:pPr>
              <a:spcBef>
                <a:spcPts val="600"/>
              </a:spcBef>
              <a:buClr>
                <a:srgbClr val="FF0000"/>
              </a:buClr>
              <a:buSzPct val="90000"/>
            </a:pPr>
            <a:r>
              <a:rPr lang="it-IT" sz="1600" dirty="0">
                <a:latin typeface="Arial"/>
                <a:cs typeface="Arial"/>
              </a:rPr>
              <a:t> </a:t>
            </a:r>
            <a:r>
              <a:rPr lang="it-IT" sz="1600" dirty="0" smtClean="0">
                <a:latin typeface="Arial"/>
                <a:cs typeface="Arial"/>
              </a:rPr>
              <a:t>    ~20000 </a:t>
            </a:r>
            <a:r>
              <a:rPr lang="it-IT" sz="1600" dirty="0" err="1" smtClean="0">
                <a:latin typeface="Arial"/>
                <a:cs typeface="Arial"/>
              </a:rPr>
              <a:t>jobs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submitted</a:t>
            </a:r>
            <a:r>
              <a:rPr lang="it-IT" sz="1600" dirty="0" smtClean="0">
                <a:latin typeface="Arial"/>
                <a:cs typeface="Arial"/>
              </a:rPr>
              <a:t>.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it-IT" sz="1600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it-IT" sz="1600" dirty="0" smtClean="0">
                <a:latin typeface="Arial"/>
                <a:cs typeface="Arial"/>
              </a:rPr>
              <a:t>~2.3×10</a:t>
            </a:r>
            <a:r>
              <a:rPr lang="it-IT" sz="1600" baseline="30000" dirty="0" smtClean="0">
                <a:latin typeface="Arial"/>
                <a:cs typeface="Arial"/>
              </a:rPr>
              <a:t>6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events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produced</a:t>
            </a:r>
            <a:r>
              <a:rPr lang="it-IT" sz="1600" dirty="0" smtClean="0">
                <a:latin typeface="Arial"/>
                <a:cs typeface="Arial"/>
              </a:rPr>
              <a:t>.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it-IT" sz="1600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it-IT" sz="1600" dirty="0" err="1" smtClean="0">
                <a:latin typeface="Arial"/>
                <a:cs typeface="Arial"/>
              </a:rPr>
              <a:t>Inefficiency</a:t>
            </a:r>
            <a:r>
              <a:rPr lang="it-IT" sz="1600" dirty="0" smtClean="0">
                <a:latin typeface="Arial"/>
                <a:cs typeface="Arial"/>
              </a:rPr>
              <a:t> due to the </a:t>
            </a:r>
            <a:r>
              <a:rPr lang="it-IT" sz="1600" dirty="0" err="1" smtClean="0">
                <a:latin typeface="Arial"/>
                <a:cs typeface="Arial"/>
              </a:rPr>
              <a:t>grid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infrastructure</a:t>
            </a:r>
            <a:r>
              <a:rPr lang="it-IT" sz="1600" dirty="0" smtClean="0">
                <a:latin typeface="Arial"/>
                <a:cs typeface="Arial"/>
              </a:rPr>
              <a:t> (no. </a:t>
            </a:r>
            <a:r>
              <a:rPr lang="it-IT" sz="1600" dirty="0" err="1" smtClean="0">
                <a:latin typeface="Arial"/>
                <a:cs typeface="Arial"/>
              </a:rPr>
              <a:t>p</a:t>
            </a:r>
            <a:r>
              <a:rPr lang="it-IT" sz="1600" dirty="0" err="1" smtClean="0">
                <a:latin typeface="Arial"/>
                <a:cs typeface="Arial"/>
              </a:rPr>
              <a:t>roduced</a:t>
            </a:r>
            <a:r>
              <a:rPr lang="it-IT" sz="1600" dirty="0" smtClean="0">
                <a:latin typeface="Arial"/>
                <a:cs typeface="Arial"/>
              </a:rPr>
              <a:t>/</a:t>
            </a:r>
            <a:r>
              <a:rPr lang="it-IT" sz="1600" dirty="0" err="1" smtClean="0">
                <a:latin typeface="Arial"/>
                <a:cs typeface="Arial"/>
              </a:rPr>
              <a:t>requested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events</a:t>
            </a:r>
            <a:r>
              <a:rPr lang="it-IT" sz="1600" dirty="0" smtClean="0">
                <a:latin typeface="Arial"/>
                <a:cs typeface="Arial"/>
              </a:rPr>
              <a:t>) ~10%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it-IT" sz="1600" dirty="0">
              <a:latin typeface="Arial"/>
              <a:cs typeface="Arial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084412" y="5026099"/>
            <a:ext cx="31598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latin typeface="Arial"/>
                <a:cs typeface="Arial"/>
              </a:rPr>
              <a:t>I</a:t>
            </a:r>
            <a:r>
              <a:rPr lang="it-IT" sz="1600" b="1" dirty="0" err="1" smtClean="0">
                <a:latin typeface="Arial"/>
                <a:cs typeface="Arial"/>
              </a:rPr>
              <a:t>sotropic</a:t>
            </a:r>
            <a:r>
              <a:rPr lang="it-IT" sz="1600" b="1" dirty="0" smtClean="0">
                <a:latin typeface="Arial"/>
                <a:cs typeface="Arial"/>
              </a:rPr>
              <a:t> generation</a:t>
            </a:r>
          </a:p>
          <a:p>
            <a:r>
              <a:rPr lang="it-IT" sz="1600" b="1" dirty="0" err="1" smtClean="0">
                <a:latin typeface="Arial"/>
                <a:cs typeface="Arial"/>
              </a:rPr>
              <a:t>Power</a:t>
            </a:r>
            <a:r>
              <a:rPr lang="it-IT" sz="1600" b="1" dirty="0" smtClean="0">
                <a:latin typeface="Arial"/>
                <a:cs typeface="Arial"/>
              </a:rPr>
              <a:t>-law </a:t>
            </a:r>
            <a:r>
              <a:rPr lang="it-IT" sz="1600" b="1" dirty="0" err="1" smtClean="0">
                <a:latin typeface="Arial"/>
                <a:cs typeface="Arial"/>
              </a:rPr>
              <a:t>spectrum</a:t>
            </a:r>
            <a:r>
              <a:rPr lang="it-IT" sz="1600" b="1" dirty="0" smtClean="0">
                <a:latin typeface="Arial"/>
                <a:cs typeface="Arial"/>
              </a:rPr>
              <a:t>   E&gt;1 </a:t>
            </a:r>
            <a:r>
              <a:rPr lang="it-IT" sz="1600" b="1" dirty="0" err="1" smtClean="0">
                <a:latin typeface="Arial"/>
                <a:cs typeface="Arial"/>
              </a:rPr>
              <a:t>TeV</a:t>
            </a:r>
            <a:endParaRPr lang="it-IT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3910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6911</TotalTime>
  <Words>697</Words>
  <Application>Microsoft Macintosh PowerPoint</Application>
  <PresentationFormat>Personalizzato</PresentationFormat>
  <Paragraphs>172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Office Theme</vt:lpstr>
      <vt:lpstr>Presentazione di PowerPoint</vt:lpstr>
      <vt:lpstr>Outline</vt:lpstr>
      <vt:lpstr>Geometry</vt:lpstr>
      <vt:lpstr>Particles source</vt:lpstr>
      <vt:lpstr>Physical processes</vt:lpstr>
      <vt:lpstr>Fluka Data output</vt:lpstr>
      <vt:lpstr>From Fluka output to unified TTree format </vt:lpstr>
      <vt:lpstr>First test using  FLUKA CALET MC in GRID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paolo maestro</dc:creator>
  <cp:lastModifiedBy>paolo maestro</cp:lastModifiedBy>
  <cp:revision>661</cp:revision>
  <cp:lastPrinted>2011-05-12T09:28:59Z</cp:lastPrinted>
  <dcterms:created xsi:type="dcterms:W3CDTF">2011-12-11T20:18:05Z</dcterms:created>
  <dcterms:modified xsi:type="dcterms:W3CDTF">2012-05-22T12:56:27Z</dcterms:modified>
</cp:coreProperties>
</file>