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7" r:id="rId7"/>
    <p:sldId id="263" r:id="rId8"/>
    <p:sldId id="269" r:id="rId9"/>
    <p:sldId id="270" r:id="rId10"/>
    <p:sldId id="261" r:id="rId11"/>
    <p:sldId id="271" r:id="rId12"/>
    <p:sldId id="272" r:id="rId13"/>
    <p:sldId id="273" r:id="rId14"/>
    <p:sldId id="274" r:id="rId15"/>
    <p:sldId id="262" r:id="rId16"/>
    <p:sldId id="268" r:id="rId17"/>
    <p:sldId id="264" r:id="rId18"/>
    <p:sldId id="265" r:id="rId19"/>
    <p:sldId id="266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07" d="100"/>
          <a:sy n="107" d="100"/>
        </p:scale>
        <p:origin x="-82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BDAA-6F74-CA47-A462-3ECF0D9B6C26}" type="datetimeFigureOut">
              <a:rPr lang="en-US" smtClean="0"/>
              <a:pPr/>
              <a:t>5/24/12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BD6D9-E65B-6545-BB04-3C290F6F5B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BDAA-6F74-CA47-A462-3ECF0D9B6C26}" type="datetimeFigureOut">
              <a:rPr lang="en-US" smtClean="0"/>
              <a:pPr/>
              <a:t>5/24/12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BD6D9-E65B-6545-BB04-3C290F6F5B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BDAA-6F74-CA47-A462-3ECF0D9B6C26}" type="datetimeFigureOut">
              <a:rPr lang="en-US" smtClean="0"/>
              <a:pPr/>
              <a:t>5/24/12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BD6D9-E65B-6545-BB04-3C290F6F5B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BDAA-6F74-CA47-A462-3ECF0D9B6C26}" type="datetimeFigureOut">
              <a:rPr lang="en-US" smtClean="0"/>
              <a:pPr/>
              <a:t>5/24/12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BD6D9-E65B-6545-BB04-3C290F6F5B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BDAA-6F74-CA47-A462-3ECF0D9B6C26}" type="datetimeFigureOut">
              <a:rPr lang="en-US" smtClean="0"/>
              <a:pPr/>
              <a:t>5/24/12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BD6D9-E65B-6545-BB04-3C290F6F5B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BDAA-6F74-CA47-A462-3ECF0D9B6C26}" type="datetimeFigureOut">
              <a:rPr lang="en-US" smtClean="0"/>
              <a:pPr/>
              <a:t>5/24/12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BD6D9-E65B-6545-BB04-3C290F6F5B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BDAA-6F74-CA47-A462-3ECF0D9B6C26}" type="datetimeFigureOut">
              <a:rPr lang="en-US" smtClean="0"/>
              <a:pPr/>
              <a:t>5/24/12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BD6D9-E65B-6545-BB04-3C290F6F5B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BDAA-6F74-CA47-A462-3ECF0D9B6C26}" type="datetimeFigureOut">
              <a:rPr lang="en-US" smtClean="0"/>
              <a:pPr/>
              <a:t>5/24/12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BD6D9-E65B-6545-BB04-3C290F6F5B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BDAA-6F74-CA47-A462-3ECF0D9B6C26}" type="datetimeFigureOut">
              <a:rPr lang="en-US" smtClean="0"/>
              <a:pPr/>
              <a:t>5/24/12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BD6D9-E65B-6545-BB04-3C290F6F5B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BDAA-6F74-CA47-A462-3ECF0D9B6C26}" type="datetimeFigureOut">
              <a:rPr lang="en-US" smtClean="0"/>
              <a:pPr/>
              <a:t>5/24/12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BD6D9-E65B-6545-BB04-3C290F6F5B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BDAA-6F74-CA47-A462-3ECF0D9B6C26}" type="datetimeFigureOut">
              <a:rPr lang="en-US" smtClean="0"/>
              <a:pPr/>
              <a:t>5/24/12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BD6D9-E65B-6545-BB04-3C290F6F5B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CBDAA-6F74-CA47-A462-3ECF0D9B6C26}" type="datetimeFigureOut">
              <a:rPr lang="en-US" smtClean="0"/>
              <a:pPr/>
              <a:t>5/24/12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4BD6D9-E65B-6545-BB04-3C290F6F5B7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0251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3366FF"/>
                </a:solidFill>
              </a:rPr>
              <a:t>CALET Instrument Response and Trigger Variable Definition</a:t>
            </a:r>
            <a:endParaRPr lang="en-US" sz="2400" dirty="0">
              <a:solidFill>
                <a:srgbClr val="3366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01150" y="745446"/>
            <a:ext cx="4555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John </a:t>
            </a:r>
            <a:r>
              <a:rPr lang="en-US" dirty="0" smtClean="0"/>
              <a:t>Krizmanic  CRESST/USRANASA/GSFC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95819" y="1114778"/>
            <a:ext cx="7401054" cy="1477328"/>
          </a:xfrm>
          <a:prstGeom prst="rect">
            <a:avLst/>
          </a:prstGeom>
          <a:noFill/>
          <a:ln w="9525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Purpose:  </a:t>
            </a:r>
            <a:r>
              <a:rPr lang="en-US" dirty="0" smtClean="0">
                <a:solidFill>
                  <a:srgbClr val="000090"/>
                </a:solidFill>
              </a:rPr>
              <a:t>Develop </a:t>
            </a:r>
            <a:r>
              <a:rPr lang="en-US" dirty="0" smtClean="0">
                <a:solidFill>
                  <a:srgbClr val="000090"/>
                </a:solidFill>
              </a:rPr>
              <a:t>a</a:t>
            </a:r>
            <a:r>
              <a:rPr lang="en-US" dirty="0" smtClean="0">
                <a:solidFill>
                  <a:srgbClr val="000090"/>
                </a:solidFill>
              </a:rPr>
              <a:t> meaningful </a:t>
            </a:r>
            <a:r>
              <a:rPr lang="en-US" b="1" dirty="0" smtClean="0">
                <a:solidFill>
                  <a:srgbClr val="000090"/>
                </a:solidFill>
              </a:rPr>
              <a:t>naming </a:t>
            </a:r>
            <a:r>
              <a:rPr lang="en-US" b="1" dirty="0" smtClean="0">
                <a:solidFill>
                  <a:srgbClr val="000090"/>
                </a:solidFill>
              </a:rPr>
              <a:t>convention </a:t>
            </a:r>
            <a:r>
              <a:rPr lang="en-US" dirty="0" smtClean="0">
                <a:solidFill>
                  <a:srgbClr val="000090"/>
                </a:solidFill>
              </a:rPr>
              <a:t>for the CALET </a:t>
            </a:r>
            <a:r>
              <a:rPr lang="en-US" dirty="0" smtClean="0">
                <a:solidFill>
                  <a:srgbClr val="000090"/>
                </a:solidFill>
              </a:rPr>
              <a:t>instrument response variables (photo</a:t>
            </a:r>
            <a:r>
              <a:rPr lang="en-US" dirty="0" smtClean="0">
                <a:solidFill>
                  <a:srgbClr val="000090"/>
                </a:solidFill>
              </a:rPr>
              <a:t>-</a:t>
            </a:r>
            <a:r>
              <a:rPr lang="en-US" dirty="0" smtClean="0">
                <a:solidFill>
                  <a:srgbClr val="000090"/>
                </a:solidFill>
              </a:rPr>
              <a:t>detector sensitivity, electronics gain, </a:t>
            </a:r>
            <a:r>
              <a:rPr lang="en-US" dirty="0" smtClean="0">
                <a:solidFill>
                  <a:srgbClr val="000090"/>
                </a:solidFill>
              </a:rPr>
              <a:t>etc.) that</a:t>
            </a:r>
            <a:r>
              <a:rPr lang="en-US" dirty="0" smtClean="0">
                <a:solidFill>
                  <a:srgbClr val="000090"/>
                </a:solidFill>
              </a:rPr>
              <a:t> </a:t>
            </a:r>
            <a:r>
              <a:rPr lang="en-US" i="1" dirty="0" smtClean="0">
                <a:solidFill>
                  <a:srgbClr val="000090"/>
                </a:solidFill>
              </a:rPr>
              <a:t>unambiguously</a:t>
            </a:r>
            <a:r>
              <a:rPr lang="en-US" dirty="0" smtClean="0">
                <a:solidFill>
                  <a:srgbClr val="000090"/>
                </a:solidFill>
              </a:rPr>
              <a:t> defines </a:t>
            </a:r>
            <a:r>
              <a:rPr lang="en-US" dirty="0" smtClean="0">
                <a:solidFill>
                  <a:srgbClr val="000090"/>
                </a:solidFill>
              </a:rPr>
              <a:t>the response of each unique </a:t>
            </a:r>
            <a:r>
              <a:rPr lang="en-US" dirty="0" smtClean="0">
                <a:solidFill>
                  <a:srgbClr val="000090"/>
                </a:solidFill>
              </a:rPr>
              <a:t>data/electronics  </a:t>
            </a:r>
            <a:r>
              <a:rPr lang="en-US" dirty="0" smtClean="0">
                <a:solidFill>
                  <a:srgbClr val="000090"/>
                </a:solidFill>
              </a:rPr>
              <a:t>channel as part of the methodology of transforming simulated CALET response into a format that matches the flight data format.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45816" y="3876722"/>
            <a:ext cx="1483924" cy="82296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24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24000"/>
                </a:schemeClr>
              </a:gs>
            </a:gsLst>
            <a:lin ang="16200000" scaled="0"/>
            <a:tileRect/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extBox 7"/>
          <p:cNvSpPr txBox="1"/>
          <p:nvPr/>
        </p:nvSpPr>
        <p:spPr>
          <a:xfrm>
            <a:off x="352778" y="3924276"/>
            <a:ext cx="1298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Physics Simulations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>
            <a:off x="1779412" y="3876722"/>
            <a:ext cx="822960" cy="822960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2598703" y="3553742"/>
            <a:ext cx="1549964" cy="152625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24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24000"/>
                </a:schemeClr>
              </a:gs>
            </a:gsLst>
            <a:lin ang="16200000" scaled="0"/>
            <a:tileRect/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TextBox 10"/>
          <p:cNvSpPr txBox="1"/>
          <p:nvPr/>
        </p:nvSpPr>
        <p:spPr>
          <a:xfrm>
            <a:off x="2641036" y="3725129"/>
            <a:ext cx="15499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Mapping of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Dep</a:t>
            </a:r>
            <a:r>
              <a:rPr lang="en-US" dirty="0" smtClean="0"/>
              <a:t> into light @ photo-detectors</a:t>
            </a:r>
            <a:endParaRPr lang="en-US" dirty="0"/>
          </a:p>
        </p:txBody>
      </p:sp>
      <p:sp>
        <p:nvSpPr>
          <p:cNvPr id="12" name="Right Arrow 11"/>
          <p:cNvSpPr/>
          <p:nvPr/>
        </p:nvSpPr>
        <p:spPr>
          <a:xfrm>
            <a:off x="4237851" y="3878295"/>
            <a:ext cx="822960" cy="822960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TextBox 12"/>
          <p:cNvSpPr txBox="1"/>
          <p:nvPr/>
        </p:nvSpPr>
        <p:spPr>
          <a:xfrm>
            <a:off x="5230143" y="3725129"/>
            <a:ext cx="16278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Forming of electronic response per channel.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089033" y="3725129"/>
            <a:ext cx="1627857" cy="1200329"/>
          </a:xfrm>
          <a:prstGeom prst="rect">
            <a:avLst/>
          </a:prstGeom>
          <a:solidFill>
            <a:srgbClr val="FF6600">
              <a:alpha val="24000"/>
            </a:srgbClr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Right Arrow 15"/>
          <p:cNvSpPr/>
          <p:nvPr/>
        </p:nvSpPr>
        <p:spPr>
          <a:xfrm>
            <a:off x="6792528" y="3867832"/>
            <a:ext cx="822960" cy="822960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7" name="TextBox 16"/>
          <p:cNvSpPr txBox="1"/>
          <p:nvPr/>
        </p:nvSpPr>
        <p:spPr>
          <a:xfrm>
            <a:off x="7715958" y="3924276"/>
            <a:ext cx="1049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Forming Trigger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7687736" y="3682796"/>
            <a:ext cx="1149770" cy="1187593"/>
          </a:xfrm>
          <a:prstGeom prst="rect">
            <a:avLst/>
          </a:prstGeom>
          <a:solidFill>
            <a:srgbClr val="FF0000">
              <a:alpha val="24000"/>
            </a:srgb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TextBox 18"/>
          <p:cNvSpPr txBox="1"/>
          <p:nvPr/>
        </p:nvSpPr>
        <p:spPr>
          <a:xfrm>
            <a:off x="132928" y="4870389"/>
            <a:ext cx="1983740" cy="646331"/>
          </a:xfrm>
          <a:prstGeom prst="rect">
            <a:avLst/>
          </a:prstGeom>
          <a:noFill/>
          <a:ln w="9525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Requirements:</a:t>
            </a:r>
          </a:p>
          <a:p>
            <a:pPr>
              <a:buFont typeface="Arial"/>
              <a:buChar char="•"/>
            </a:pPr>
            <a:r>
              <a:rPr lang="en-US" sz="1200" dirty="0" smtClean="0"/>
              <a:t> Accurate Mass Model.</a:t>
            </a:r>
          </a:p>
          <a:p>
            <a:pPr>
              <a:buFont typeface="Arial"/>
              <a:buChar char="•"/>
            </a:pPr>
            <a:r>
              <a:rPr lang="en-US" sz="1200" dirty="0" smtClean="0"/>
              <a:t> Robust Physics Modeling.</a:t>
            </a:r>
            <a:endParaRPr lang="en-US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2401150" y="5193554"/>
            <a:ext cx="2072074" cy="1015663"/>
          </a:xfrm>
          <a:prstGeom prst="rect">
            <a:avLst/>
          </a:prstGeom>
          <a:noFill/>
          <a:ln w="9525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Requirements:</a:t>
            </a:r>
          </a:p>
          <a:p>
            <a:pPr>
              <a:buFont typeface="Arial"/>
              <a:buChar char="•"/>
            </a:pPr>
            <a:r>
              <a:rPr lang="en-US" sz="1200" dirty="0" smtClean="0"/>
              <a:t> Detector Specific.</a:t>
            </a:r>
          </a:p>
          <a:p>
            <a:pPr>
              <a:buFont typeface="Arial"/>
              <a:buChar char="•"/>
            </a:pPr>
            <a:r>
              <a:rPr lang="en-US" sz="1200" dirty="0" smtClean="0"/>
              <a:t> Positional dependent.</a:t>
            </a:r>
          </a:p>
          <a:p>
            <a:pPr>
              <a:buFont typeface="Arial"/>
              <a:buChar char="•"/>
            </a:pPr>
            <a:r>
              <a:rPr lang="en-US" sz="1200" dirty="0" smtClean="0"/>
              <a:t> Method needs to be able include calibration data.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4877366" y="5193554"/>
            <a:ext cx="2079411" cy="1384995"/>
          </a:xfrm>
          <a:prstGeom prst="rect">
            <a:avLst/>
          </a:prstGeom>
          <a:noFill/>
          <a:ln w="9525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Requirements:</a:t>
            </a:r>
          </a:p>
          <a:p>
            <a:pPr>
              <a:buFont typeface="Arial"/>
              <a:buChar char="•"/>
            </a:pPr>
            <a:r>
              <a:rPr lang="en-US" sz="1200" dirty="0" smtClean="0"/>
              <a:t> Electronics-Channel Specific.</a:t>
            </a:r>
          </a:p>
          <a:p>
            <a:pPr>
              <a:buFont typeface="Arial"/>
              <a:buChar char="•"/>
            </a:pPr>
            <a:r>
              <a:rPr lang="en-US" sz="1200" dirty="0" smtClean="0"/>
              <a:t> Method needs to be able include variations from ideal response</a:t>
            </a:r>
            <a:r>
              <a:rPr lang="en-US" sz="1200" dirty="0" smtClean="0"/>
              <a:t>.</a:t>
            </a:r>
          </a:p>
          <a:p>
            <a:pPr>
              <a:buFont typeface="Arial"/>
              <a:buChar char="•"/>
            </a:pPr>
            <a:r>
              <a:rPr lang="en-US" sz="1200" dirty="0" smtClean="0"/>
              <a:t> Output given as both signal value and ADC value.</a:t>
            </a:r>
            <a:endParaRPr lang="en-US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7628466" y="5008888"/>
            <a:ext cx="1279595" cy="1384995"/>
          </a:xfrm>
          <a:prstGeom prst="rect">
            <a:avLst/>
          </a:prstGeom>
          <a:noFill/>
          <a:ln w="9525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Requirements:</a:t>
            </a:r>
          </a:p>
          <a:p>
            <a:pPr>
              <a:buFont typeface="Arial"/>
              <a:buChar char="•"/>
            </a:pPr>
            <a:r>
              <a:rPr lang="en-US" sz="1200" dirty="0" smtClean="0"/>
              <a:t> Individual triggers based upon flight trigger implementation.</a:t>
            </a:r>
          </a:p>
          <a:p>
            <a:endParaRPr lang="en-US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1284111" y="2653413"/>
            <a:ext cx="6716888" cy="646331"/>
          </a:xfrm>
          <a:prstGeom prst="rect">
            <a:avLst/>
          </a:prstGeom>
          <a:noFill/>
          <a:ln w="9525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Ref Docs: CALET_InsResponse_Variables-DRAFT2.xls, CALETinstrumentResponseModel-draft2.docx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7401"/>
            <a:ext cx="8229600" cy="374473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Trigger Definition</a:t>
            </a:r>
            <a:endParaRPr lang="en-US" dirty="0">
              <a:solidFill>
                <a:srgbClr val="3366FF"/>
              </a:solidFill>
            </a:endParaRPr>
          </a:p>
        </p:txBody>
      </p:sp>
      <p:pic>
        <p:nvPicPr>
          <p:cNvPr id="4" name="Picture 3" descr="Trigger-Carto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944" y="602984"/>
            <a:ext cx="7812338" cy="584958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3806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3366FF"/>
                </a:solidFill>
              </a:rPr>
              <a:t>Single Particle Trigger</a:t>
            </a:r>
            <a:endParaRPr lang="en-US" sz="3600" dirty="0">
              <a:solidFill>
                <a:srgbClr val="3366FF"/>
              </a:solidFill>
            </a:endParaRPr>
          </a:p>
        </p:txBody>
      </p:sp>
      <p:pic>
        <p:nvPicPr>
          <p:cNvPr id="3" name="Picture 2" descr="Trigger-Cartoon-MIPlik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4061" y="818444"/>
            <a:ext cx="3682210" cy="2652889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57200" y="2326217"/>
          <a:ext cx="8229605" cy="2290232"/>
        </p:xfrm>
        <a:graphic>
          <a:graphicData uri="http://schemas.openxmlformats.org/drawingml/2006/table">
            <a:tbl>
              <a:tblPr/>
              <a:tblGrid>
                <a:gridCol w="1687689"/>
                <a:gridCol w="488789"/>
                <a:gridCol w="496158"/>
                <a:gridCol w="595389"/>
                <a:gridCol w="496158"/>
                <a:gridCol w="496158"/>
                <a:gridCol w="496158"/>
                <a:gridCol w="496158"/>
                <a:gridCol w="496158"/>
                <a:gridCol w="496158"/>
                <a:gridCol w="496158"/>
                <a:gridCol w="496158"/>
                <a:gridCol w="496158"/>
                <a:gridCol w="496158"/>
              </a:tblGrid>
              <a:tr h="51889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4900" marR="4900" marT="49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4900" marR="4900" marT="49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endParaRPr lang="en-US" dirty="0"/>
                    </a:p>
                  </a:txBody>
                  <a:tcPr marL="4900" marR="4900" marT="49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4900" marR="4900" marT="49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4900" marR="4900" marT="49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4900" marR="4900" marT="49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4900" marR="4900" marT="49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1889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4900" marR="4900" marT="49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4900" marR="4900" marT="49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4900" marR="4900" marT="49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4900" marR="4900" marT="49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4900" marR="4900" marT="49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4900" marR="4900" marT="49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4900" marR="4900" marT="49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4900" marR="4900" marT="49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4900" marR="4900" marT="49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4900" marR="4900" marT="49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4900" marR="4900" marT="49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4900" marR="4900" marT="49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4900" marR="4900" marT="49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4900" marR="4900" marT="49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3355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latin typeface="Verdana"/>
                        </a:rPr>
                        <a:t>Single (Z=1 -&gt; Z=?) Track</a:t>
                      </a:r>
                    </a:p>
                  </a:txBody>
                  <a:tcPr marL="4900" marR="4900" marT="49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3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>
                          <a:latin typeface="Symbol"/>
                        </a:rPr>
                        <a:t>P</a:t>
                      </a:r>
                      <a:r>
                        <a:rPr lang="en-US" sz="1000" b="0" i="0" u="none" strike="noStrike" dirty="0" err="1">
                          <a:latin typeface="Verdana"/>
                        </a:rPr>
                        <a:t>_i</a:t>
                      </a:r>
                      <a:r>
                        <a:rPr lang="en-US" sz="1000" b="0" i="0" u="none" strike="noStrike" dirty="0">
                          <a:latin typeface="Verdana"/>
                        </a:rPr>
                        <a:t> [(</a:t>
                      </a:r>
                      <a:r>
                        <a:rPr lang="en-US" sz="1000" b="0" i="0" u="none" strike="noStrike" dirty="0" err="1">
                          <a:latin typeface="Verdana"/>
                        </a:rPr>
                        <a:t>iCpmt_LDs_i</a:t>
                      </a:r>
                      <a:r>
                        <a:rPr lang="en-US" sz="1000" b="0" i="0" u="none" strike="noStrike" dirty="0">
                          <a:latin typeface="Verdana"/>
                        </a:rPr>
                        <a:t>=1) * (</a:t>
                      </a:r>
                      <a:r>
                        <a:rPr lang="en-US" sz="1000" b="0" i="0" u="none" strike="noStrike" dirty="0" err="1">
                          <a:latin typeface="Verdana"/>
                        </a:rPr>
                        <a:t>iCpmt_LDlow_i</a:t>
                      </a:r>
                      <a:r>
                        <a:rPr lang="en-US" sz="1000" b="0" i="0" u="none" strike="noStrike" dirty="0">
                          <a:latin typeface="Verdana"/>
                        </a:rPr>
                        <a:t>=0) * (</a:t>
                      </a:r>
                      <a:r>
                        <a:rPr lang="en-US" sz="1000" b="0" i="0" u="none" strike="noStrike" dirty="0" err="1">
                          <a:latin typeface="Verdana"/>
                        </a:rPr>
                        <a:t>iCpmt_LDhi_i</a:t>
                      </a:r>
                      <a:r>
                        <a:rPr lang="en-US" sz="1000" b="0" i="0" u="none" strike="noStrike" dirty="0">
                          <a:latin typeface="Verdana"/>
                        </a:rPr>
                        <a:t>=0)] *</a:t>
                      </a:r>
                      <a:r>
                        <a:rPr lang="en-US" sz="1000" b="0" i="0" u="none" strike="noStrike" dirty="0">
                          <a:latin typeface="Symbol"/>
                        </a:rPr>
                        <a:t> </a:t>
                      </a:r>
                      <a:r>
                        <a:rPr lang="en-US" sz="1000" b="0" i="0" u="none" strike="noStrike" dirty="0" err="1">
                          <a:latin typeface="Verdana"/>
                        </a:rPr>
                        <a:t>FIs[(iIpmt_LDs_i</a:t>
                      </a:r>
                      <a:r>
                        <a:rPr lang="en-US" sz="1000" b="0" i="0" u="none" strike="noStrike" dirty="0">
                          <a:latin typeface="Verdana"/>
                        </a:rPr>
                        <a:t>=1) * (</a:t>
                      </a:r>
                      <a:r>
                        <a:rPr lang="en-US" sz="1000" b="0" i="0" u="none" strike="noStrike" dirty="0" err="1">
                          <a:latin typeface="Verdana"/>
                        </a:rPr>
                        <a:t>iIpmt_LDlow_i</a:t>
                      </a:r>
                      <a:r>
                        <a:rPr lang="en-US" sz="1000" b="0" i="0" u="none" strike="noStrike" dirty="0">
                          <a:latin typeface="Verdana"/>
                        </a:rPr>
                        <a:t>=0) * (</a:t>
                      </a:r>
                      <a:r>
                        <a:rPr lang="en-US" sz="1000" b="0" i="0" u="none" strike="noStrike" dirty="0" err="1">
                          <a:latin typeface="Verdana"/>
                        </a:rPr>
                        <a:t>iIpmt_LDhi_i</a:t>
                      </a:r>
                      <a:r>
                        <a:rPr lang="en-US" sz="1000" b="0" i="0" u="none" strike="noStrike" dirty="0">
                          <a:latin typeface="Verdana"/>
                        </a:rPr>
                        <a:t>=0)] * (</a:t>
                      </a:r>
                      <a:r>
                        <a:rPr lang="en-US" sz="1000" b="0" i="0" u="none" strike="noStrike" dirty="0" err="1">
                          <a:latin typeface="Verdana"/>
                        </a:rPr>
                        <a:t>iTpmt_LDs</a:t>
                      </a:r>
                      <a:r>
                        <a:rPr lang="en-US" sz="1000" b="0" i="0" u="none" strike="noStrike" dirty="0">
                          <a:latin typeface="Verdana"/>
                        </a:rPr>
                        <a:t>=1) * (</a:t>
                      </a:r>
                      <a:r>
                        <a:rPr lang="en-US" sz="1000" b="0" i="0" u="none" strike="noStrike" dirty="0" err="1">
                          <a:latin typeface="Verdana"/>
                        </a:rPr>
                        <a:t>iTpmt_LDlow</a:t>
                      </a:r>
                      <a:r>
                        <a:rPr lang="en-US" sz="1000" b="0" i="0" u="none" strike="noStrike" dirty="0">
                          <a:latin typeface="Verdana"/>
                        </a:rPr>
                        <a:t>=0) * (</a:t>
                      </a:r>
                      <a:r>
                        <a:rPr lang="en-US" sz="1000" b="0" i="0" u="none" strike="noStrike" dirty="0" err="1">
                          <a:latin typeface="Verdana"/>
                        </a:rPr>
                        <a:t>iTpmt_LDhi</a:t>
                      </a:r>
                      <a:r>
                        <a:rPr lang="en-US" sz="1000" b="0" i="0" u="none" strike="noStrike" dirty="0">
                          <a:latin typeface="Verdana"/>
                        </a:rPr>
                        <a:t>=0)</a:t>
                      </a:r>
                      <a:endParaRPr lang="en-US" sz="1000" b="0" i="0" u="none" strike="noStrike" dirty="0">
                        <a:latin typeface="Symbol"/>
                      </a:endParaRPr>
                    </a:p>
                  </a:txBody>
                  <a:tcPr marL="4900" marR="4900" marT="49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1889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4900" marR="4900" marT="49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  NOTE:  will accept He nuclei if (</a:t>
                      </a:r>
                      <a:r>
                        <a:rPr lang="en-US" sz="1000" b="0" i="0" u="none" strike="noStrike" dirty="0" err="1">
                          <a:latin typeface="Verdana"/>
                        </a:rPr>
                        <a:t>iCpmt_LDlow_i</a:t>
                      </a:r>
                      <a:r>
                        <a:rPr lang="en-US" sz="1000" b="0" i="0" u="none" strike="noStrike" dirty="0">
                          <a:latin typeface="Verdana"/>
                        </a:rPr>
                        <a:t>=0), (</a:t>
                      </a:r>
                      <a:r>
                        <a:rPr lang="en-US" sz="1000" b="0" i="0" u="none" strike="noStrike" dirty="0" err="1">
                          <a:latin typeface="Verdana"/>
                        </a:rPr>
                        <a:t>iIpmt_LDlow_i</a:t>
                      </a:r>
                      <a:r>
                        <a:rPr lang="en-US" sz="1000" b="0" i="0" u="none" strike="noStrike" dirty="0">
                          <a:latin typeface="Verdana"/>
                        </a:rPr>
                        <a:t>=0), and (</a:t>
                      </a:r>
                      <a:r>
                        <a:rPr lang="en-US" sz="1000" b="0" i="0" u="none" strike="noStrike" dirty="0" err="1">
                          <a:latin typeface="Verdana"/>
                        </a:rPr>
                        <a:t>iTpmt_LDlow</a:t>
                      </a:r>
                      <a:r>
                        <a:rPr lang="en-US" sz="1000" b="0" i="0" u="none" strike="noStrike" dirty="0">
                          <a:latin typeface="Verdana"/>
                        </a:rPr>
                        <a:t>=0) for Z=2</a:t>
                      </a:r>
                    </a:p>
                  </a:txBody>
                  <a:tcPr marL="4900" marR="4900" marT="49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4900" marR="4900" marT="49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4900" marR="4900" marT="49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4900" marR="4900" marT="49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4900" marR="4900" marT="49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4900" marR="4900" marT="49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4900" marR="4900" marT="49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53533" y="4868333"/>
          <a:ext cx="6894689" cy="900995"/>
        </p:xfrm>
        <a:graphic>
          <a:graphicData uri="http://schemas.openxmlformats.org/drawingml/2006/table">
            <a:tbl>
              <a:tblPr/>
              <a:tblGrid>
                <a:gridCol w="1285751"/>
                <a:gridCol w="5608938"/>
              </a:tblGrid>
              <a:tr h="90099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latin typeface="Verdana"/>
                        </a:rPr>
                        <a:t>    </a:t>
                      </a:r>
                      <a:r>
                        <a:rPr lang="en-US" sz="1000" b="1" i="0" u="none" strike="noStrike" dirty="0" err="1">
                          <a:latin typeface="Verdana"/>
                        </a:rPr>
                        <a:t>FIs</a:t>
                      </a:r>
                      <a:endParaRPr lang="en-US" sz="1000" b="1" i="0" u="none" strike="noStrike" dirty="0">
                        <a:latin typeface="Verdana"/>
                      </a:endParaRPr>
                    </a:p>
                  </a:txBody>
                  <a:tcPr marL="5215" marR="5215" marT="52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Single MIP selection function for IMC: </a:t>
                      </a:r>
                      <a:r>
                        <a:rPr lang="en-US" sz="1000" b="0" i="0" u="none" strike="noStrike" dirty="0" smtClean="0">
                          <a:latin typeface="Verdana"/>
                        </a:rPr>
                        <a:t>assumption </a:t>
                      </a:r>
                      <a:r>
                        <a:rPr lang="en-US" sz="1000" b="0" i="0" u="none" strike="noStrike" dirty="0">
                          <a:latin typeface="Verdana"/>
                        </a:rPr>
                        <a:t>is that a minimum number of layers is required for selection and number is less than total to allow for some layers under threshold</a:t>
                      </a:r>
                    </a:p>
                  </a:txBody>
                  <a:tcPr marL="5215" marR="5215" marT="521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52590" y="1021292"/>
          <a:ext cx="4178300" cy="1880305"/>
        </p:xfrm>
        <a:graphic>
          <a:graphicData uri="http://schemas.openxmlformats.org/drawingml/2006/table">
            <a:tbl>
              <a:tblPr/>
              <a:tblGrid>
                <a:gridCol w="2768600"/>
                <a:gridCol w="1409700"/>
              </a:tblGrid>
              <a:tr h="376061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1" u="none" strike="noStrike" dirty="0">
                          <a:latin typeface="Verdana"/>
                        </a:rPr>
                        <a:t>  - CHD Hi Signal Channels: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 smtClean="0">
                          <a:latin typeface="Verdana"/>
                        </a:rPr>
                        <a:t> (</a:t>
                      </a:r>
                      <a:r>
                        <a:rPr lang="en-US" sz="1050" b="0" i="0" u="none" strike="noStrike" dirty="0" err="1" smtClean="0">
                          <a:latin typeface="Verdana"/>
                        </a:rPr>
                        <a:t>i</a:t>
                      </a:r>
                      <a:r>
                        <a:rPr lang="en-US" sz="1050" b="0" i="0" u="none" strike="noStrike" dirty="0" smtClean="0">
                          <a:latin typeface="Verdana"/>
                        </a:rPr>
                        <a:t>=1,2)</a:t>
                      </a:r>
                      <a:endParaRPr lang="en-US" sz="105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6061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1" u="none" strike="noStrike">
                          <a:latin typeface="Verdana"/>
                        </a:rPr>
                        <a:t>      Hi Level Discriminator Channel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latin typeface="Verdana"/>
                        </a:rPr>
                        <a:t>iCpmt_LDhi_i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6061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1" u="none" strike="noStrike">
                          <a:latin typeface="Verdana"/>
                        </a:rPr>
                        <a:t>      Low Level Discriminator Channel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latin typeface="Verdana"/>
                        </a:rPr>
                        <a:t>iCpmt_LDlow_i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6061"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6061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1" u="none" strike="noStrike">
                          <a:latin typeface="Verdana"/>
                        </a:rPr>
                        <a:t> - CHD Single Track Channels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 err="1">
                          <a:latin typeface="Verdana"/>
                        </a:rPr>
                        <a:t>iCpmt_LDs_i</a:t>
                      </a:r>
                      <a:endParaRPr lang="en-US" sz="105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6029"/>
          </a:xfrm>
        </p:spPr>
        <p:txBody>
          <a:bodyPr/>
          <a:lstStyle/>
          <a:p>
            <a:r>
              <a:rPr lang="en-US" dirty="0" smtClean="0">
                <a:solidFill>
                  <a:srgbClr val="3366FF"/>
                </a:solidFill>
              </a:rPr>
              <a:t>Summary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47889" y="1481667"/>
            <a:ext cx="7718778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 A detector/electronics channel-dependent naming methodology for the response variables has been developed based upon the initial document describing the CALET electronics.</a:t>
            </a:r>
          </a:p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 A initial mathematical formulation of the CALET triggers has been developed based upon the response variable definition and initial CALET trigger descriptions.</a:t>
            </a:r>
          </a:p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 Default values will need to be updated as the design matures.</a:t>
            </a:r>
          </a:p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 Variables </a:t>
            </a:r>
            <a:r>
              <a:rPr lang="en-US" dirty="0" smtClean="0"/>
              <a:t>can be replaced by functions (e.g. sampling Poisson/Gaussian distributions) to improve fidelity.</a:t>
            </a:r>
            <a:endParaRPr lang="en-US" dirty="0" smtClean="0"/>
          </a:p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Naming convention </a:t>
            </a:r>
            <a:r>
              <a:rPr lang="en-US" dirty="0" smtClean="0"/>
              <a:t>allows incorporation of other affects, e.g. detector/electronics noise.</a:t>
            </a:r>
            <a:endParaRPr lang="en-US" dirty="0" smtClean="0"/>
          </a:p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 Need </a:t>
            </a:r>
            <a:r>
              <a:rPr lang="en-US" dirty="0" smtClean="0"/>
              <a:t>to implement version control as quantities, especially correction factors get updated from calibration </a:t>
            </a:r>
            <a:r>
              <a:rPr lang="en-US" dirty="0" smtClean="0"/>
              <a:t>data.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914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Open Questions</a:t>
            </a:r>
            <a:endParaRPr lang="en-US" dirty="0">
              <a:solidFill>
                <a:srgbClr val="3366FF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57199" y="1397003"/>
          <a:ext cx="8229601" cy="4454864"/>
        </p:xfrm>
        <a:graphic>
          <a:graphicData uri="http://schemas.openxmlformats.org/drawingml/2006/table">
            <a:tbl>
              <a:tblPr/>
              <a:tblGrid>
                <a:gridCol w="2202719"/>
                <a:gridCol w="1437886"/>
                <a:gridCol w="1147249"/>
                <a:gridCol w="1147249"/>
                <a:gridCol w="1147249"/>
                <a:gridCol w="1147249"/>
              </a:tblGrid>
              <a:tr h="13687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latin typeface="Verdana"/>
                        </a:rPr>
                        <a:t>Parameter</a:t>
                      </a:r>
                    </a:p>
                  </a:txBody>
                  <a:tcPr marL="10528" marR="10528" marT="10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latin typeface="Verdana"/>
                        </a:rPr>
                        <a:t>Quoted Value</a:t>
                      </a:r>
                    </a:p>
                  </a:txBody>
                  <a:tcPr marL="10528" marR="10528" marT="10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latin typeface="Verdana"/>
                      </a:endParaRPr>
                    </a:p>
                  </a:txBody>
                  <a:tcPr marL="10528" marR="10528" marT="10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latin typeface="Verdana"/>
                        </a:rPr>
                        <a:t>Comments and Questions</a:t>
                      </a:r>
                    </a:p>
                  </a:txBody>
                  <a:tcPr marL="10528" marR="10528" marT="10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0528" marR="10528" marT="10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6870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0528" marR="10528" marT="10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0528" marR="10528" marT="10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0528" marR="10528" marT="10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0528" marR="10528" marT="10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0528" marR="10528" marT="10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0528" marR="10528" marT="10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955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PWO Signal (PD Channel)</a:t>
                      </a:r>
                    </a:p>
                  </a:txBody>
                  <a:tcPr marL="10528" marR="10528" marT="10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460 photons/MIP</a:t>
                      </a:r>
                    </a:p>
                  </a:txBody>
                  <a:tcPr marL="10528" marR="10528" marT="10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Using PDG values: 1 MIP in 2 cm of PWO = 20.4 MeV (=1.229 MeV/g/cm^2*8.3 g/cm^3 * 2 cm)</a:t>
                      </a:r>
                    </a:p>
                  </a:txBody>
                  <a:tcPr marL="10528" marR="10528" marT="10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9554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0528" marR="10528" marT="10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0528" marR="10528" marT="10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0528" marR="10528" marT="10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The Particle Data Group gives the PWO light yield as 0.29+0.083 = 0.373 where 100 is that for NaI(Tl)</a:t>
                      </a:r>
                    </a:p>
                  </a:txBody>
                  <a:tcPr marL="10528" marR="10528" marT="10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321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0528" marR="10528" marT="10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0528" marR="10528" marT="10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0528" marR="10528" marT="10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For NAI(Tl): Light yield is 40,000 photons/MeV</a:t>
                      </a:r>
                    </a:p>
                  </a:txBody>
                  <a:tcPr marL="10528" marR="10528" marT="10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321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0528" marR="10528" marT="10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0528" marR="10528" marT="10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0528" marR="10528" marT="10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 which yields for PWO: 149 photons/MeV (=0.373/100*40,000)</a:t>
                      </a:r>
                    </a:p>
                  </a:txBody>
                  <a:tcPr marL="10528" marR="10528" marT="10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321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0528" marR="10528" marT="10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0528" marR="10528" marT="10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0528" marR="10528" marT="10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This corresponds to 3044 photons/MIP in 2 cm of PWO (=149*20.4)</a:t>
                      </a:r>
                    </a:p>
                  </a:txBody>
                  <a:tcPr marL="10528" marR="10528" marT="10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6870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0528" marR="10528" marT="10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0528" marR="10528" marT="10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0528" marR="10528" marT="10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460/3044 = 0.151</a:t>
                      </a:r>
                    </a:p>
                  </a:txBody>
                  <a:tcPr marL="10528" marR="10528" marT="10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0528" marR="10528" marT="10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9554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0528" marR="10528" marT="10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0528" marR="10528" marT="10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0528" marR="10528" marT="10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latin typeface="Verdana"/>
                        </a:rPr>
                        <a:t>Question 1: Is 15.1% the assumed effective light transmission factor for a PWO crystal?</a:t>
                      </a:r>
                    </a:p>
                  </a:txBody>
                  <a:tcPr marL="10528" marR="10528" marT="10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321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0528" marR="10528" marT="10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0528" marR="10528" marT="10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0528" marR="10528" marT="10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latin typeface="Verdana"/>
                        </a:rPr>
                        <a:t>Question 2: Is the area of the photo-detector included in this number?</a:t>
                      </a:r>
                    </a:p>
                  </a:txBody>
                  <a:tcPr marL="10528" marR="10528" marT="10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6870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0528" marR="10528" marT="10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0528" marR="10528" marT="10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0528" marR="10528" marT="10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latin typeface="Verdana"/>
                      </a:endParaRPr>
                    </a:p>
                  </a:txBody>
                  <a:tcPr marL="10528" marR="10528" marT="10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latin typeface="Verdana"/>
                      </a:endParaRPr>
                    </a:p>
                  </a:txBody>
                  <a:tcPr marL="10528" marR="10528" marT="10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latin typeface="Verdana"/>
                      </a:endParaRPr>
                    </a:p>
                  </a:txBody>
                  <a:tcPr marL="10528" marR="10528" marT="10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4223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PWO Signal (APD Channel)</a:t>
                      </a:r>
                    </a:p>
                  </a:txBody>
                  <a:tcPr marL="10528" marR="10528" marT="10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460 photons/MIP</a:t>
                      </a:r>
                    </a:p>
                  </a:txBody>
                  <a:tcPr marL="10528" marR="10528" marT="10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latin typeface="Verdana"/>
                        </a:rPr>
                        <a:t>Question3: Since the area of the APD is 1 cm^2 and the area of the PD is (0.24)^2 cm^2, this implies photo-detector area not included in PWO signal value of 460 photons/MIP.</a:t>
                      </a:r>
                    </a:p>
                  </a:txBody>
                  <a:tcPr marL="10528" marR="10528" marT="10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6870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0528" marR="10528" marT="10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0528" marR="10528" marT="10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0528" marR="10528" marT="10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latin typeface="Verdana"/>
                      </a:endParaRPr>
                    </a:p>
                  </a:txBody>
                  <a:tcPr marL="10528" marR="10528" marT="10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 dirty="0">
                        <a:latin typeface="Verdana"/>
                      </a:endParaRPr>
                    </a:p>
                  </a:txBody>
                  <a:tcPr marL="10528" marR="10528" marT="10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latin typeface="Verdana"/>
                      </a:endParaRPr>
                    </a:p>
                  </a:txBody>
                  <a:tcPr marL="10528" marR="10528" marT="105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1589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PWO Signal (PMT Channel)</a:t>
                      </a:r>
                    </a:p>
                  </a:txBody>
                  <a:tcPr marL="10528" marR="10528" marT="10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403 photons/MIP</a:t>
                      </a:r>
                    </a:p>
                  </a:txBody>
                  <a:tcPr marL="10528" marR="10528" marT="10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latin typeface="Verdana"/>
                        </a:rPr>
                        <a:t>Question4: Why is this different than than the 460 value quoted for the PD and APD PWO channels? Are the PWO bars coupled to </a:t>
                      </a:r>
                      <a:r>
                        <a:rPr lang="en-US" sz="1000" b="1" i="0" u="none" strike="noStrike" dirty="0" err="1">
                          <a:latin typeface="Verdana"/>
                        </a:rPr>
                        <a:t>PMTs</a:t>
                      </a:r>
                      <a:r>
                        <a:rPr lang="en-US" sz="1000" b="1" i="0" u="none" strike="noStrike" dirty="0">
                          <a:latin typeface="Verdana"/>
                        </a:rPr>
                        <a:t> thinner?</a:t>
                      </a:r>
                    </a:p>
                  </a:txBody>
                  <a:tcPr marL="10528" marR="10528" marT="10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57200" y="254000"/>
          <a:ext cx="8229600" cy="5422352"/>
        </p:xfrm>
        <a:graphic>
          <a:graphicData uri="http://schemas.openxmlformats.org/drawingml/2006/table">
            <a:tbl>
              <a:tblPr/>
              <a:tblGrid>
                <a:gridCol w="2559532"/>
                <a:gridCol w="1670804"/>
                <a:gridCol w="293686"/>
                <a:gridCol w="2372490"/>
                <a:gridCol w="1333088"/>
              </a:tblGrid>
              <a:tr h="7178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latin typeface="Verdana"/>
                        </a:rPr>
                        <a:t>Parameter</a:t>
                      </a:r>
                    </a:p>
                  </a:txBody>
                  <a:tcPr marL="5522" marR="5522" marT="5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latin typeface="Verdana"/>
                        </a:rPr>
                        <a:t>Quoted Value</a:t>
                      </a:r>
                    </a:p>
                  </a:txBody>
                  <a:tcPr marL="5522" marR="5522" marT="5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latin typeface="Verdana"/>
                      </a:endParaRPr>
                    </a:p>
                  </a:txBody>
                  <a:tcPr marL="5522" marR="5522" marT="5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latin typeface="Verdana"/>
                        </a:rPr>
                        <a:t>Comments and Questions</a:t>
                      </a:r>
                    </a:p>
                  </a:txBody>
                  <a:tcPr marL="5522" marR="5522" marT="5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1783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5522" marR="5522" marT="5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5522" marR="5522" marT="5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5522" marR="5522" marT="5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latin typeface="Verdana"/>
                      </a:endParaRPr>
                    </a:p>
                  </a:txBody>
                  <a:tcPr marL="5522" marR="5522" marT="5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latin typeface="Verdana"/>
                      </a:endParaRPr>
                    </a:p>
                  </a:txBody>
                  <a:tcPr marL="5522" marR="5522" marT="5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1783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5522" marR="5522" marT="5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5522" marR="5522" marT="5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5522" marR="5522" marT="5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5522" marR="5522" marT="5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5522" marR="5522" marT="5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308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PD gain (Fpd)</a:t>
                      </a:r>
                    </a:p>
                  </a:txBody>
                  <a:tcPr marL="5522" marR="5522" marT="5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9.1E-6 fC/photon</a:t>
                      </a:r>
                    </a:p>
                  </a:txBody>
                  <a:tcPr marL="5522" marR="5522" marT="5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Assumption is that 'photon' refers to PWO generated photon delivered to the end of a PWO bar, the PD area needs to be taken into account in Fpd.</a:t>
                      </a:r>
                    </a:p>
                  </a:txBody>
                  <a:tcPr marL="5522" marR="5522" marT="5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0565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5522" marR="5522" marT="5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5522" marR="5522" marT="5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5522" marR="5522" marT="5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Assuming performance of PD is given by Hamamatsu S1227-33BR (2.4 mm </a:t>
                      </a:r>
                      <a:r>
                        <a:rPr lang="en-US" sz="1000" b="0" i="0" u="none" strike="noStrike" dirty="0" err="1">
                          <a:latin typeface="Verdana"/>
                        </a:rPr>
                        <a:t>x</a:t>
                      </a:r>
                      <a:r>
                        <a:rPr lang="en-US" sz="1000" b="0" i="0" u="none" strike="noStrike" dirty="0">
                          <a:latin typeface="Verdana"/>
                        </a:rPr>
                        <a:t> 2.4 mm)</a:t>
                      </a:r>
                    </a:p>
                  </a:txBody>
                  <a:tcPr marL="5522" marR="5522" marT="5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0565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5522" marR="5522" marT="5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5522" marR="5522" marT="5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5522" marR="5522" marT="5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At 425 nm, photo-sensitivity is ~0.23 A/W; a 425 nm photon corresponds to 2.92 eV (or 4.68E-19 joules)</a:t>
                      </a:r>
                    </a:p>
                  </a:txBody>
                  <a:tcPr marL="5522" marR="5522" marT="5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4304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5522" marR="5522" marT="5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5522" marR="5522" marT="5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5522" marR="5522" marT="5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A photo-</a:t>
                      </a:r>
                      <a:r>
                        <a:rPr lang="en-US" sz="1000" b="0" i="0" u="none" strike="noStrike" dirty="0" smtClean="0">
                          <a:latin typeface="Verdana"/>
                        </a:rPr>
                        <a:t>sensitivity </a:t>
                      </a:r>
                      <a:r>
                        <a:rPr lang="en-US" sz="1000" b="0" i="0" u="none" strike="noStrike" dirty="0">
                          <a:latin typeface="Verdana"/>
                        </a:rPr>
                        <a:t>of 0.23 A/W -&gt; 1.1E-4 </a:t>
                      </a:r>
                      <a:r>
                        <a:rPr lang="en-US" sz="1000" b="0" i="0" u="none" strike="noStrike" dirty="0" err="1">
                          <a:latin typeface="Verdana"/>
                        </a:rPr>
                        <a:t>fC/DETECTEDphoton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5522" marR="5522" marT="5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6826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5522" marR="5522" marT="5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5522" marR="5522" marT="5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5522" marR="5522" marT="5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Assuming the end of the PWO crystal is 2 cm x 2 cm, taking into acount the (0.24)^2 cm^2 PD area yields 1.6E-6 fC/PWOphoton</a:t>
                      </a:r>
                    </a:p>
                  </a:txBody>
                  <a:tcPr marL="5522" marR="5522" marT="5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3087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5522" marR="5522" marT="5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5522" marR="5522" marT="5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5522" marR="5522" marT="5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latin typeface="Verdana"/>
                        </a:rPr>
                        <a:t>Question5: 9.1E-6 fC/photon is 5.7x larger. Does the PD in the hybrid package have higher photo-sensitivity than 0.23 A/W @ 425 nm?</a:t>
                      </a:r>
                    </a:p>
                  </a:txBody>
                  <a:tcPr marL="5522" marR="5522" marT="5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1783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5522" marR="5522" marT="5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5522" marR="5522" marT="5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5522" marR="5522" marT="5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5522" marR="5522" marT="5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5522" marR="5522" marT="5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68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APD gain (Fapd)</a:t>
                      </a:r>
                    </a:p>
                  </a:txBody>
                  <a:tcPr marL="5522" marR="5522" marT="5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7.8E-3 fC/photon</a:t>
                      </a:r>
                    </a:p>
                  </a:txBody>
                  <a:tcPr marL="5522" marR="5522" marT="5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Assumption is that 'photon' refers to PWO generated photon, e.g. APD area needs to be taken into account in Fpd.</a:t>
                      </a:r>
                    </a:p>
                  </a:txBody>
                  <a:tcPr marL="5522" marR="5522" marT="5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0565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5522" marR="5522" marT="5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5522" marR="5522" marT="5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5522" marR="5522" marT="5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Assuming performance of APD is given by Hamamatsu S8664-1010 (10 mm x 10 mm)</a:t>
                      </a:r>
                    </a:p>
                  </a:txBody>
                  <a:tcPr marL="5522" marR="5522" marT="5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6826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5522" marR="5522" marT="5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5522" marR="5522" marT="5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5522" marR="5522" marT="5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At 425 nm, photo-sensitivity (gain of 50) is ~15 A/W; a 425 nm photon corresponds to 2.92 eV (or 4.68E-19 joules)</a:t>
                      </a:r>
                    </a:p>
                  </a:txBody>
                  <a:tcPr marL="5522" marR="5522" marT="5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4304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5522" marR="5522" marT="5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5522" marR="5522" marT="5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5522" marR="5522" marT="5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A photo-sensitibity of 15 A/W -&gt; 7.0E-3 fC/DETECTEDphoton</a:t>
                      </a:r>
                    </a:p>
                  </a:txBody>
                  <a:tcPr marL="5522" marR="5522" marT="5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6826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5522" marR="5522" marT="5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5522" marR="5522" marT="5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5522" marR="5522" marT="5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Assuming the end of the PWO crystal is 2 cm x 2 cm, taking into acount the 1 cm^2 APD area yields 1.8E-3 fC/PWOphoton</a:t>
                      </a:r>
                    </a:p>
                  </a:txBody>
                  <a:tcPr marL="5522" marR="5522" marT="5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3087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5522" marR="5522" marT="5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5522" marR="5522" marT="5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5522" marR="5522" marT="5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latin typeface="Verdana"/>
                        </a:rPr>
                        <a:t>Question6: 7.8E-3 </a:t>
                      </a:r>
                      <a:r>
                        <a:rPr lang="en-US" sz="1000" b="1" i="0" u="none" strike="noStrike" dirty="0" err="1">
                          <a:latin typeface="Verdana"/>
                        </a:rPr>
                        <a:t>fC</a:t>
                      </a:r>
                      <a:r>
                        <a:rPr lang="en-US" sz="1000" b="1" i="0" u="none" strike="noStrike" dirty="0">
                          <a:latin typeface="Verdana"/>
                        </a:rPr>
                        <a:t>/photon is 4.4x larger. Does the APD in the hybrid package have a higher photo-sensitivity than 15 A/W @ 425 nm?</a:t>
                      </a:r>
                    </a:p>
                  </a:txBody>
                  <a:tcPr marL="5522" marR="5522" marT="55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ASC-PD-Schemati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223" y="606780"/>
            <a:ext cx="7496497" cy="259300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20333" y="211667"/>
            <a:ext cx="6194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3366FF"/>
                </a:solidFill>
              </a:rPr>
              <a:t>Variable Definition Example: TASC-PD: Photon Conversion</a:t>
            </a:r>
            <a:endParaRPr lang="en-US" b="1" dirty="0">
              <a:solidFill>
                <a:srgbClr val="3366FF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81000" y="3143337"/>
          <a:ext cx="8452556" cy="3377617"/>
        </p:xfrm>
        <a:graphic>
          <a:graphicData uri="http://schemas.openxmlformats.org/drawingml/2006/table">
            <a:tbl>
              <a:tblPr/>
              <a:tblGrid>
                <a:gridCol w="1868906"/>
                <a:gridCol w="959939"/>
                <a:gridCol w="764553"/>
                <a:gridCol w="637127"/>
                <a:gridCol w="4222031"/>
              </a:tblGrid>
              <a:tr h="79646"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 smtClean="0">
                          <a:latin typeface="Verdana"/>
                        </a:rPr>
                        <a:t> </a:t>
                      </a:r>
                      <a:r>
                        <a:rPr lang="en-US" sz="900" b="1" i="0" u="none" strike="noStrike" dirty="0">
                          <a:latin typeface="Verdana"/>
                        </a:rPr>
                        <a:t>16 PWO logs/layer; 11 layers with PD readout; one PD per Log; Layer Numbering: </a:t>
                      </a:r>
                      <a:r>
                        <a:rPr lang="en-US" sz="900" b="1" i="0" u="none" strike="noStrike" dirty="0" err="1">
                          <a:latin typeface="Verdana"/>
                        </a:rPr>
                        <a:t>i</a:t>
                      </a:r>
                      <a:r>
                        <a:rPr lang="en-US" sz="900" b="1" i="0" u="none" strike="noStrike" dirty="0">
                          <a:latin typeface="Verdana"/>
                        </a:rPr>
                        <a:t> = 2 -&gt; 11; Log Numbering: </a:t>
                      </a:r>
                      <a:r>
                        <a:rPr lang="en-US" sz="900" b="1" i="0" u="none" strike="noStrike" dirty="0" err="1">
                          <a:latin typeface="Verdana"/>
                        </a:rPr>
                        <a:t>j</a:t>
                      </a:r>
                      <a:r>
                        <a:rPr lang="en-US" sz="900" b="1" i="0" u="none" strike="noStrike" dirty="0">
                          <a:latin typeface="Verdana"/>
                        </a:rPr>
                        <a:t> = 1 -&gt; 16</a:t>
                      </a:r>
                    </a:p>
                  </a:txBody>
                  <a:tcPr marL="6127" marR="6127" marT="61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9646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6127" marR="6127" marT="61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6127" marR="6127" marT="61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6127" marR="6127" marT="61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6127" marR="6127" marT="61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6127" marR="6127" marT="61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9646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6127" marR="6127" marT="61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6127" marR="6127" marT="61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6127" marR="6127" marT="61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6127" marR="6127" marT="61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6127" marR="6127" marT="61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9646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latin typeface="Verdana"/>
                        </a:rPr>
                        <a:t>Input:</a:t>
                      </a:r>
                    </a:p>
                  </a:txBody>
                  <a:tcPr marL="6127" marR="6127" marT="61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Verdana"/>
                        </a:rPr>
                        <a:t>Variable Name</a:t>
                      </a:r>
                    </a:p>
                  </a:txBody>
                  <a:tcPr marL="6127" marR="6127" marT="61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Verdana"/>
                        </a:rPr>
                        <a:t>Nominal Value</a:t>
                      </a:r>
                    </a:p>
                  </a:txBody>
                  <a:tcPr marL="6127" marR="6127" marT="61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Verdana"/>
                        </a:rPr>
                        <a:t>Units</a:t>
                      </a:r>
                    </a:p>
                  </a:txBody>
                  <a:tcPr marL="6127" marR="6127" marT="61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Verdana"/>
                        </a:rPr>
                        <a:t>Equation</a:t>
                      </a:r>
                    </a:p>
                  </a:txBody>
                  <a:tcPr marL="6127" marR="6127" marT="61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9646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6127" marR="6127" marT="61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6127" marR="6127" marT="61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6127" marR="6127" marT="61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6127" marR="6127" marT="61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6127" marR="6127" marT="61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858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err="1">
                          <a:latin typeface="Verdana"/>
                        </a:rPr>
                        <a:t>Edep</a:t>
                      </a:r>
                      <a:r>
                        <a:rPr lang="en-US" sz="900" b="0" i="0" u="none" strike="noStrike" dirty="0">
                          <a:latin typeface="Verdana"/>
                        </a:rPr>
                        <a:t> to photon conversion (at end of log)</a:t>
                      </a: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Verdana"/>
                        </a:rPr>
                        <a:t>FUNCTION:</a:t>
                      </a:r>
                      <a:r>
                        <a:rPr lang="en-US" sz="900" b="0" i="0" u="none" strike="noStrike">
                          <a:latin typeface="Verdana"/>
                        </a:rPr>
                        <a:t> TASC_EtoPh_ijk</a:t>
                      </a:r>
                      <a:endParaRPr lang="en-US" sz="900" b="1" i="0" u="none" strike="noStrike">
                        <a:latin typeface="Verdana"/>
                      </a:endParaRP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atin typeface="Verdana"/>
                      </a:endParaRP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atin typeface="Verdana"/>
                      </a:endParaRP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latin typeface="Verdana"/>
                        </a:rPr>
                        <a:t>Need function to convert energy deposition </a:t>
                      </a:r>
                      <a:r>
                        <a:rPr lang="en-US" sz="900" b="0" i="0" u="none" strike="noStrike" dirty="0" err="1">
                          <a:latin typeface="Verdana"/>
                        </a:rPr>
                        <a:t>vs</a:t>
                      </a:r>
                      <a:r>
                        <a:rPr lang="en-US" sz="900" b="0" i="0" u="none" strike="noStrike" dirty="0">
                          <a:latin typeface="Verdana"/>
                        </a:rPr>
                        <a:t> position into photons at end of log.  For example, the formula can be </a:t>
                      </a:r>
                      <a:r>
                        <a:rPr lang="en-US" sz="900" b="0" i="0" u="none" strike="noStrike" dirty="0" err="1">
                          <a:latin typeface="Verdana"/>
                        </a:rPr>
                        <a:t>TASC_np_ij</a:t>
                      </a:r>
                      <a:r>
                        <a:rPr lang="en-US" sz="900" b="0" i="0" u="none" strike="noStrike" dirty="0">
                          <a:latin typeface="Verdana"/>
                        </a:rPr>
                        <a:t> = LY * </a:t>
                      </a:r>
                      <a:r>
                        <a:rPr lang="en-US" sz="900" b="0" i="0" u="none" strike="noStrike" dirty="0" err="1">
                          <a:latin typeface="Verdana"/>
                        </a:rPr>
                        <a:t>Σ</a:t>
                      </a:r>
                      <a:r>
                        <a:rPr lang="en-US" sz="900" b="0" i="0" u="none" strike="noStrike" dirty="0">
                          <a:latin typeface="Verdana"/>
                        </a:rPr>
                        <a:t> </a:t>
                      </a:r>
                      <a:r>
                        <a:rPr lang="en-US" sz="900" b="0" i="0" u="none" strike="noStrike" dirty="0" err="1">
                          <a:latin typeface="Verdana"/>
                        </a:rPr>
                        <a:t>E_k_ij</a:t>
                      </a:r>
                      <a:r>
                        <a:rPr lang="en-US" sz="900" b="0" i="0" u="none" strike="noStrike" dirty="0">
                          <a:latin typeface="Verdana"/>
                        </a:rPr>
                        <a:t> * </a:t>
                      </a:r>
                      <a:r>
                        <a:rPr lang="en-US" sz="900" b="0" i="0" u="none" strike="noStrike" dirty="0" err="1">
                          <a:latin typeface="Verdana"/>
                        </a:rPr>
                        <a:t>ATT_k_ij</a:t>
                      </a:r>
                      <a:r>
                        <a:rPr lang="en-US" sz="900" b="0" i="0" u="none" strike="noStrike" dirty="0">
                          <a:latin typeface="Verdana"/>
                        </a:rPr>
                        <a:t>   where LY is the light yield in ph/</a:t>
                      </a:r>
                      <a:r>
                        <a:rPr lang="en-US" sz="900" b="0" i="0" u="none" strike="noStrike" dirty="0" err="1">
                          <a:latin typeface="Verdana"/>
                        </a:rPr>
                        <a:t>MeV</a:t>
                      </a:r>
                      <a:r>
                        <a:rPr lang="en-US" sz="900" b="0" i="0" u="none" strike="noStrike" dirty="0">
                          <a:latin typeface="Verdana"/>
                        </a:rPr>
                        <a:t>, </a:t>
                      </a:r>
                      <a:r>
                        <a:rPr lang="en-US" sz="900" b="0" i="0" u="none" strike="noStrike" dirty="0" err="1">
                          <a:latin typeface="Verdana"/>
                        </a:rPr>
                        <a:t>E_k_ij</a:t>
                      </a:r>
                      <a:r>
                        <a:rPr lang="en-US" sz="900" b="0" i="0" u="none" strike="noStrike" dirty="0">
                          <a:latin typeface="Verdana"/>
                        </a:rPr>
                        <a:t> is energy deposition in </a:t>
                      </a:r>
                      <a:r>
                        <a:rPr lang="en-US" sz="900" b="0" i="0" u="none" strike="noStrike" dirty="0" err="1">
                          <a:latin typeface="Verdana"/>
                        </a:rPr>
                        <a:t>k-th</a:t>
                      </a:r>
                      <a:r>
                        <a:rPr lang="en-US" sz="900" b="0" i="0" u="none" strike="noStrike" dirty="0">
                          <a:latin typeface="Verdana"/>
                        </a:rPr>
                        <a:t> artificial segment of </a:t>
                      </a:r>
                      <a:r>
                        <a:rPr lang="en-US" sz="900" b="0" i="0" u="none" strike="noStrike" dirty="0" err="1">
                          <a:latin typeface="Verdana"/>
                        </a:rPr>
                        <a:t>ij</a:t>
                      </a:r>
                      <a:r>
                        <a:rPr lang="en-US" sz="900" b="0" i="0" u="none" strike="noStrike" dirty="0">
                          <a:latin typeface="Verdana"/>
                        </a:rPr>
                        <a:t> log, and ATT is corresponding attenuation.   </a:t>
                      </a: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9646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Verdana"/>
                        </a:rPr>
                        <a:t>PWO photons at end of a Log</a:t>
                      </a: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latin typeface="Verdana"/>
                        </a:rPr>
                        <a:t>TASC_np_ij</a:t>
                      </a: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latin typeface="Verdana"/>
                        </a:rPr>
                        <a:t>22.55</a:t>
                      </a: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latin typeface="Verdana"/>
                        </a:rPr>
                        <a:t>photons/MeV</a:t>
                      </a: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latin typeface="Verdana"/>
                        </a:rPr>
                        <a:t>NOTE: Reference document has units photons/MIP; use 20.4 </a:t>
                      </a:r>
                      <a:r>
                        <a:rPr lang="en-US" sz="900" b="0" i="0" u="none" strike="noStrike" dirty="0" err="1">
                          <a:latin typeface="Verdana"/>
                        </a:rPr>
                        <a:t>MeV</a:t>
                      </a:r>
                      <a:r>
                        <a:rPr lang="en-US" sz="900" b="0" i="0" u="none" strike="noStrike" dirty="0">
                          <a:latin typeface="Verdana"/>
                        </a:rPr>
                        <a:t>/MIP conversion factor.</a:t>
                      </a: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9646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latin typeface="Verdana"/>
                        </a:rPr>
                        <a:t> </a:t>
                      </a: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9646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latin typeface="Verdana"/>
                        </a:rPr>
                        <a:t>Instrument Variables:</a:t>
                      </a: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9646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9646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Verdana"/>
                        </a:rPr>
                        <a:t>Area of PD</a:t>
                      </a: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latin typeface="Verdana"/>
                        </a:rPr>
                        <a:t>Tpd_area</a:t>
                      </a: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latin typeface="Verdana"/>
                        </a:rPr>
                        <a:t>5.76E-02</a:t>
                      </a: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latin typeface="Verdana"/>
                        </a:rPr>
                        <a:t>cm^2</a:t>
                      </a: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atin typeface="Verdana"/>
                      </a:endParaRP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9646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Verdana"/>
                        </a:rPr>
                        <a:t>Area of PWO log end</a:t>
                      </a: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latin typeface="Verdana"/>
                        </a:rPr>
                        <a:t>Tpwo_area</a:t>
                      </a: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latin typeface="Verdana"/>
                        </a:rPr>
                        <a:t>4.00E+00</a:t>
                      </a: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latin typeface="Verdana"/>
                        </a:rPr>
                        <a:t>cm^2</a:t>
                      </a: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9646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858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Verdana"/>
                        </a:rPr>
                        <a:t>PD sensitivity</a:t>
                      </a: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err="1">
                          <a:latin typeface="Verdana"/>
                        </a:rPr>
                        <a:t>Tpd_Fpd</a:t>
                      </a:r>
                      <a:endParaRPr lang="en-US" sz="900" b="0" i="0" u="none" strike="noStrike" dirty="0">
                        <a:latin typeface="Verdana"/>
                      </a:endParaRP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latin typeface="Verdana"/>
                        </a:rPr>
                        <a:t>6.32E-04</a:t>
                      </a: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latin typeface="Verdana"/>
                        </a:rPr>
                        <a:t>fC/photon</a:t>
                      </a: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latin typeface="Verdana"/>
                        </a:rPr>
                        <a:t>NOTE: Reference document assumed 9.1E-6 </a:t>
                      </a:r>
                      <a:r>
                        <a:rPr lang="en-US" sz="900" b="0" i="0" u="none" strike="noStrike" dirty="0" err="1">
                          <a:latin typeface="Verdana"/>
                        </a:rPr>
                        <a:t>fC</a:t>
                      </a:r>
                      <a:r>
                        <a:rPr lang="en-US" sz="900" b="0" i="0" u="none" strike="noStrike" dirty="0">
                          <a:latin typeface="Verdana"/>
                        </a:rPr>
                        <a:t>/photon which took into account PD area fraction. Value quoted here corrects for area fraction of obtain bare PD </a:t>
                      </a:r>
                      <a:r>
                        <a:rPr lang="en-US" sz="900" b="0" i="0" u="none" strike="noStrike" dirty="0" err="1">
                          <a:latin typeface="Verdana"/>
                        </a:rPr>
                        <a:t>sensititity</a:t>
                      </a:r>
                      <a:r>
                        <a:rPr lang="en-US" sz="900" b="0" i="0" u="none" strike="noStrike" dirty="0">
                          <a:latin typeface="Verdana"/>
                        </a:rPr>
                        <a:t> to compare to Hamamatsu performance data (which appears to be  1.08e-4 </a:t>
                      </a:r>
                      <a:r>
                        <a:rPr lang="en-US" sz="900" b="0" i="0" u="none" strike="noStrike" dirty="0" err="1">
                          <a:latin typeface="Verdana"/>
                        </a:rPr>
                        <a:t>fC</a:t>
                      </a:r>
                      <a:r>
                        <a:rPr lang="en-US" sz="900" b="0" i="0" u="none" strike="noStrike" dirty="0">
                          <a:latin typeface="Verdana"/>
                        </a:rPr>
                        <a:t>/photon at 425 nm for Hamamatsu S1227-33BR)</a:t>
                      </a: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9" name="Oval 8"/>
          <p:cNvSpPr/>
          <p:nvPr/>
        </p:nvSpPr>
        <p:spPr>
          <a:xfrm>
            <a:off x="731519" y="463409"/>
            <a:ext cx="2584591" cy="24999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ASC-PD-Schemati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223" y="606780"/>
            <a:ext cx="7496497" cy="259300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20333" y="211667"/>
            <a:ext cx="6194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3366FF"/>
                </a:solidFill>
              </a:rPr>
              <a:t>Variable Definition Example: TASC-PD: Electronic Gain</a:t>
            </a:r>
            <a:endParaRPr lang="en-US" b="1" dirty="0">
              <a:solidFill>
                <a:srgbClr val="3366FF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3316110" y="699857"/>
            <a:ext cx="2584591" cy="24999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843223" y="3527778"/>
          <a:ext cx="7496496" cy="2864550"/>
        </p:xfrm>
        <a:graphic>
          <a:graphicData uri="http://schemas.openxmlformats.org/drawingml/2006/table">
            <a:tbl>
              <a:tblPr/>
              <a:tblGrid>
                <a:gridCol w="3311705"/>
                <a:gridCol w="1701012"/>
                <a:gridCol w="1354789"/>
                <a:gridCol w="1128990"/>
              </a:tblGrid>
              <a:tr h="22035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Gain of Charge Pre-Amp</a:t>
                      </a:r>
                    </a:p>
                  </a:txBody>
                  <a:tcPr marL="12241" marR="12241" marT="122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Tpd_Fpre</a:t>
                      </a:r>
                    </a:p>
                  </a:txBody>
                  <a:tcPr marL="12241" marR="12241" marT="122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2.10E-02</a:t>
                      </a:r>
                    </a:p>
                  </a:txBody>
                  <a:tcPr marL="12241" marR="12241" marT="122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V/pC</a:t>
                      </a:r>
                    </a:p>
                  </a:txBody>
                  <a:tcPr marL="12241" marR="12241" marT="122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0350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241" marR="12241" marT="122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241" marR="12241" marT="122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241" marR="12241" marT="122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241" marR="12241" marT="122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035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>
                          <a:latin typeface="Verdana"/>
                        </a:rPr>
                        <a:t> - Hi-GAIN Channel:</a:t>
                      </a:r>
                    </a:p>
                  </a:txBody>
                  <a:tcPr marL="12241" marR="12241" marT="122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241" marR="12241" marT="122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241" marR="12241" marT="122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241" marR="12241" marT="122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0350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241" marR="12241" marT="122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241" marR="12241" marT="122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241" marR="12241" marT="122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241" marR="12241" marT="122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035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Slow Shaper Gain</a:t>
                      </a:r>
                    </a:p>
                  </a:txBody>
                  <a:tcPr marL="12241" marR="12241" marT="122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Tpd_Ghi</a:t>
                      </a:r>
                    </a:p>
                  </a:txBody>
                  <a:tcPr marL="12241" marR="12241" marT="122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34.2</a:t>
                      </a:r>
                    </a:p>
                  </a:txBody>
                  <a:tcPr marL="12241" marR="12241" marT="122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241" marR="12241" marT="122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0350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241" marR="12241" marT="122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241" marR="12241" marT="122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241" marR="12241" marT="122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241" marR="12241" marT="122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035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Verdana"/>
                        </a:rPr>
                        <a:t>Hi-Gain Channel Correction Factor</a:t>
                      </a:r>
                    </a:p>
                  </a:txBody>
                  <a:tcPr marL="12241" marR="12241" marT="122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err="1">
                          <a:solidFill>
                            <a:srgbClr val="FF0000"/>
                          </a:solidFill>
                          <a:latin typeface="Verdana"/>
                        </a:rPr>
                        <a:t>Tpd_CorHi_ij</a:t>
                      </a:r>
                      <a:endParaRPr lang="en-US" sz="1000" b="1" i="0" u="none" strike="noStrike" dirty="0">
                        <a:solidFill>
                          <a:srgbClr val="FF0000"/>
                        </a:solidFill>
                        <a:latin typeface="Verdana"/>
                      </a:endParaRPr>
                    </a:p>
                  </a:txBody>
                  <a:tcPr marL="12241" marR="12241" marT="122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Verdana"/>
                        </a:rPr>
                        <a:t>1</a:t>
                      </a:r>
                    </a:p>
                  </a:txBody>
                  <a:tcPr marL="12241" marR="12241" marT="122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241" marR="12241" marT="122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0350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241" marR="12241" marT="122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241" marR="12241" marT="122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241" marR="12241" marT="122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241" marR="12241" marT="122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035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>
                          <a:latin typeface="Verdana"/>
                        </a:rPr>
                        <a:t> - Low-GAIN Channel:</a:t>
                      </a:r>
                    </a:p>
                  </a:txBody>
                  <a:tcPr marL="12241" marR="12241" marT="122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241" marR="12241" marT="122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241" marR="12241" marT="122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241" marR="12241" marT="122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0350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241" marR="12241" marT="122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241" marR="12241" marT="122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241" marR="12241" marT="122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241" marR="12241" marT="122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035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Slow Shaper Gain</a:t>
                      </a:r>
                    </a:p>
                  </a:txBody>
                  <a:tcPr marL="12241" marR="12241" marT="122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err="1">
                          <a:latin typeface="Verdana"/>
                        </a:rPr>
                        <a:t>Tpd_Glow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241" marR="12241" marT="122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1.1</a:t>
                      </a:r>
                    </a:p>
                  </a:txBody>
                  <a:tcPr marL="12241" marR="12241" marT="122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241" marR="12241" marT="122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0350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241" marR="12241" marT="122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241" marR="12241" marT="122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241" marR="12241" marT="122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241" marR="12241" marT="122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035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Verdana"/>
                        </a:rPr>
                        <a:t>Low-Gain Channel Correction Factor</a:t>
                      </a:r>
                    </a:p>
                  </a:txBody>
                  <a:tcPr marL="12241" marR="12241" marT="122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err="1">
                          <a:solidFill>
                            <a:srgbClr val="FF0000"/>
                          </a:solidFill>
                          <a:latin typeface="Verdana"/>
                        </a:rPr>
                        <a:t>Tpd_CorLow_ij</a:t>
                      </a:r>
                      <a:endParaRPr lang="en-US" sz="1000" b="1" i="0" u="none" strike="noStrike" dirty="0">
                        <a:solidFill>
                          <a:srgbClr val="FF0000"/>
                        </a:solidFill>
                        <a:latin typeface="Verdana"/>
                      </a:endParaRPr>
                    </a:p>
                  </a:txBody>
                  <a:tcPr marL="12241" marR="12241" marT="122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Verdana"/>
                        </a:rPr>
                        <a:t>1</a:t>
                      </a:r>
                    </a:p>
                  </a:txBody>
                  <a:tcPr marL="12241" marR="12241" marT="122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241" marR="12241" marT="122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ASC-PD-Schemati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223" y="606780"/>
            <a:ext cx="7496497" cy="259300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20333" y="211667"/>
            <a:ext cx="6194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3366FF"/>
                </a:solidFill>
              </a:rPr>
              <a:t>Variable Definition Example: TASC-PD: Output</a:t>
            </a:r>
            <a:endParaRPr lang="en-US" b="1" dirty="0">
              <a:solidFill>
                <a:srgbClr val="3366FF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5430520" y="699857"/>
            <a:ext cx="2584591" cy="24999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24556" y="3457222"/>
          <a:ext cx="8353777" cy="2257173"/>
        </p:xfrm>
        <a:graphic>
          <a:graphicData uri="http://schemas.openxmlformats.org/drawingml/2006/table">
            <a:tbl>
              <a:tblPr/>
              <a:tblGrid>
                <a:gridCol w="1847065"/>
                <a:gridCol w="1519650"/>
                <a:gridCol w="499729"/>
                <a:gridCol w="719667"/>
                <a:gridCol w="3767666"/>
              </a:tblGrid>
              <a:tr h="2336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latin typeface="Verdana"/>
                        </a:rPr>
                        <a:t>Output Channels:</a:t>
                      </a:r>
                    </a:p>
                  </a:txBody>
                  <a:tcPr marL="6127" marR="6127" marT="61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6127" marR="6127" marT="61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6127" marR="6127" marT="61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6127" marR="6127" marT="61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6127" marR="6127" marT="61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3617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6127" marR="6127" marT="61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6127" marR="6127" marT="61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6127" marR="6127" marT="61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6127" marR="6127" marT="61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6127" marR="6127" marT="61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36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TASC-FEC-PD-HiGain:</a:t>
                      </a:r>
                    </a:p>
                  </a:txBody>
                  <a:tcPr marL="6127" marR="6127" marT="61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6127" marR="6127" marT="61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6127" marR="6127" marT="61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6127" marR="6127" marT="61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6127" marR="6127" marT="61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36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     Analog Signal</a:t>
                      </a: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err="1">
                          <a:latin typeface="Verdana"/>
                        </a:rPr>
                        <a:t>Tfec_PD_HiG_ij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volts</a:t>
                      </a: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TASC_np_ij * Tpd_area/Tpwo_area * Tpd_Fpd/1000 *Tpd_Fpre *Tpd_Ghi * Tpd_CorHi_ij</a:t>
                      </a: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36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     ADC Value</a:t>
                      </a: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Tfec_PD_HiGadc_ij</a:t>
                      </a: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hex</a:t>
                      </a: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HEX((Tfec_PD_HiG_ij+0.1)/2.5 * 32767)</a:t>
                      </a: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3617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36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TASC-FEC-PD-LoGain:</a:t>
                      </a: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36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     Analog Signal</a:t>
                      </a: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Tfec_PD_LowG_ij</a:t>
                      </a: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volts</a:t>
                      </a: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>
                          <a:latin typeface="Verdana"/>
                        </a:rPr>
                        <a:t>TASC_np_ij</a:t>
                      </a:r>
                      <a:r>
                        <a:rPr lang="en-US" sz="1000" b="0" i="0" u="none" strike="noStrike" dirty="0">
                          <a:latin typeface="Verdana"/>
                        </a:rPr>
                        <a:t> * </a:t>
                      </a:r>
                      <a:r>
                        <a:rPr lang="en-US" sz="1000" b="0" i="0" u="none" strike="noStrike" dirty="0" err="1">
                          <a:latin typeface="Verdana"/>
                        </a:rPr>
                        <a:t>Tpd_area/Tpwo_area</a:t>
                      </a:r>
                      <a:r>
                        <a:rPr lang="en-US" sz="1000" b="0" i="0" u="none" strike="noStrike" dirty="0">
                          <a:latin typeface="Verdana"/>
                        </a:rPr>
                        <a:t> * Tpd_Fpd/1000 *</a:t>
                      </a:r>
                      <a:r>
                        <a:rPr lang="en-US" sz="1000" b="0" i="0" u="none" strike="noStrike" dirty="0" err="1">
                          <a:latin typeface="Verdana"/>
                        </a:rPr>
                        <a:t>Tpd_Fpre</a:t>
                      </a:r>
                      <a:r>
                        <a:rPr lang="en-US" sz="1000" b="0" i="0" u="none" strike="noStrike" dirty="0">
                          <a:latin typeface="Verdana"/>
                        </a:rPr>
                        <a:t> *</a:t>
                      </a:r>
                      <a:r>
                        <a:rPr lang="en-US" sz="1000" b="0" i="0" u="none" strike="noStrike" dirty="0" err="1">
                          <a:latin typeface="Verdana"/>
                        </a:rPr>
                        <a:t>Tpd_Glow</a:t>
                      </a:r>
                      <a:r>
                        <a:rPr lang="en-US" sz="1000" b="0" i="0" u="none" strike="noStrike" dirty="0">
                          <a:latin typeface="Verdana"/>
                        </a:rPr>
                        <a:t> * </a:t>
                      </a:r>
                      <a:r>
                        <a:rPr lang="en-US" sz="1000" b="0" i="0" u="none" strike="noStrike" dirty="0" err="1">
                          <a:latin typeface="Verdana"/>
                        </a:rPr>
                        <a:t>Tpd_CorLow_ij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36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     ADC Value</a:t>
                      </a: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Tfec_PD_LowGadc_ij</a:t>
                      </a: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hex</a:t>
                      </a: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HEX((Tfec_PD_LowG_ij+0.1)/2.5 * 32767)</a:t>
                      </a:r>
                    </a:p>
                  </a:txBody>
                  <a:tcPr marL="6127" marR="6127" marT="61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24555" y="113532"/>
          <a:ext cx="7408333" cy="6561025"/>
        </p:xfrm>
        <a:graphic>
          <a:graphicData uri="http://schemas.openxmlformats.org/drawingml/2006/table">
            <a:tbl>
              <a:tblPr/>
              <a:tblGrid>
                <a:gridCol w="2838343"/>
                <a:gridCol w="1445211"/>
                <a:gridCol w="976493"/>
                <a:gridCol w="1171793"/>
                <a:gridCol w="976493"/>
              </a:tblGrid>
              <a:tr h="134916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latin typeface="Verdana"/>
                        </a:rPr>
                        <a:t>Variable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latin typeface="Verdana"/>
                        </a:rPr>
                        <a:t>Units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latin typeface="Verdana"/>
                        </a:rPr>
                        <a:t>Nominal Value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latin typeface="Verdana"/>
                        </a:rPr>
                        <a:t>Comments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916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91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latin typeface="Verdana"/>
                        </a:rPr>
                        <a:t>Input Discriminator Settings: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916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91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>
                          <a:latin typeface="Verdana"/>
                        </a:rPr>
                        <a:t>  - TASC Hi Signal Channels: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91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>
                          <a:latin typeface="Verdana"/>
                        </a:rPr>
                        <a:t>      Hi Level Discriminator Value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Tpmt_LD_DiscHi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volts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&gt;&gt; 1 MIP (tbd)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91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>
                          <a:latin typeface="Verdana"/>
                        </a:rPr>
                        <a:t>      Low Level Discriminator Value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Tpmt_LD_DiscLow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volts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&gt; 1 MIP (tbd)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916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91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>
                          <a:latin typeface="Verdana"/>
                        </a:rPr>
                        <a:t> - TASC Single Track Channel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Tpmt_LD_DiscS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volts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0.5 MIP (tbd)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916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91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>
                          <a:latin typeface="Verdana"/>
                        </a:rPr>
                        <a:t>  - IMC Hi Signal Channels: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91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>
                          <a:latin typeface="Verdana"/>
                        </a:rPr>
                        <a:t>      Hi Level Discriminator Value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Ipmt_LD_DiscHi_i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volts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&gt;&gt; 1 MIP (tbd)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i = 1 -&gt; 16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91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>
                          <a:latin typeface="Verdana"/>
                        </a:rPr>
                        <a:t>      Low Level Discriminator Value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Ipmt_LD_DiscLow_i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volts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&gt; 1 MIP (tbd)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i = 1 -&gt; 16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916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91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>
                          <a:latin typeface="Verdana"/>
                        </a:rPr>
                        <a:t> - IMC Single Track Channels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Ipmt_LD_DiscS_i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volts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0.5 MIP (tbd)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i = 1 -&gt; 16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916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91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>
                          <a:latin typeface="Verdana"/>
                        </a:rPr>
                        <a:t>  - CHD Hi Signal Channels: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91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>
                          <a:latin typeface="Verdana"/>
                        </a:rPr>
                        <a:t>      Hi Level Discriminator Value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Cpmt_LD_DiscHi_i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volts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&gt;&gt; 1 MIP (tbd)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i = 1 -&gt; 2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91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>
                          <a:latin typeface="Verdana"/>
                        </a:rPr>
                        <a:t>      Low Level Discriminator Value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Cpmt_LD_DiscLow_i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volts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&gt; 1 MIP (tbd)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i = 1 -&gt; 2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916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91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>
                          <a:latin typeface="Verdana"/>
                        </a:rPr>
                        <a:t> - CHD Single Track Channels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Cpmt_LD_DiscS_i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volts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0.5 MIP (tbd)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i = 1 -&gt; 2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916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91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latin typeface="Verdana"/>
                        </a:rPr>
                        <a:t>Output Logic (LD) Channels: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916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91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>
                          <a:latin typeface="Verdana"/>
                        </a:rPr>
                        <a:t>  - TASC Hi Signal Channels: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91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>
                          <a:latin typeface="Verdana"/>
                        </a:rPr>
                        <a:t>      Hi Level Discriminator Channel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iTpmt_LDhi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91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>
                          <a:latin typeface="Verdana"/>
                        </a:rPr>
                        <a:t>      Low Level Discriminator Channel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iTpmt_LDlow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916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91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>
                          <a:latin typeface="Verdana"/>
                        </a:rPr>
                        <a:t> - TASC Single Track Channel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iTpmt_LDs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916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91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>
                          <a:latin typeface="Verdana"/>
                        </a:rPr>
                        <a:t>  - IMC Hi Signal Channels: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91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>
                          <a:latin typeface="Verdana"/>
                        </a:rPr>
                        <a:t>      Hi Level Discriminator Channel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iIpmt_LDhi_i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i = 1 -&gt; 16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91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>
                          <a:latin typeface="Verdana"/>
                        </a:rPr>
                        <a:t>      Low Level Discriminator Channel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iIpmt_LDlow_i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i = 1 -&gt; 16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916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91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>
                          <a:latin typeface="Verdana"/>
                        </a:rPr>
                        <a:t> - IMC Single Track Channels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iIpmt_LDs_i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i = 1 -&gt; 16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916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91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>
                          <a:latin typeface="Verdana"/>
                        </a:rPr>
                        <a:t>  - CHD Hi Signal Channels: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91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>
                          <a:latin typeface="Verdana"/>
                        </a:rPr>
                        <a:t>      Hi Level Discriminator Channel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iCpmt_LDhi_i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i = 1 -&gt; 2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91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>
                          <a:latin typeface="Verdana"/>
                        </a:rPr>
                        <a:t>      Low Level Discriminator Channel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iCpmt_LDlow_i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i = 1 -&gt; 2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916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91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>
                          <a:latin typeface="Verdana"/>
                        </a:rPr>
                        <a:t> - CHD Single Track Channels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iCpmt_LDs_i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err="1">
                          <a:latin typeface="Verdana"/>
                        </a:rPr>
                        <a:t>i</a:t>
                      </a:r>
                      <a:r>
                        <a:rPr lang="en-US" sz="1000" b="0" i="0" u="none" strike="noStrike" dirty="0">
                          <a:latin typeface="Verdana"/>
                        </a:rPr>
                        <a:t> = 1 -&gt; 2</a:t>
                      </a:r>
                    </a:p>
                  </a:txBody>
                  <a:tcPr marL="7625" marR="7625" marT="76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282224" y="282222"/>
          <a:ext cx="8269109" cy="6108929"/>
        </p:xfrm>
        <a:graphic>
          <a:graphicData uri="http://schemas.openxmlformats.org/drawingml/2006/table">
            <a:tbl>
              <a:tblPr/>
              <a:tblGrid>
                <a:gridCol w="1366691"/>
                <a:gridCol w="695884"/>
                <a:gridCol w="470192"/>
                <a:gridCol w="564230"/>
                <a:gridCol w="470192"/>
                <a:gridCol w="470192"/>
                <a:gridCol w="470192"/>
                <a:gridCol w="470192"/>
                <a:gridCol w="470192"/>
                <a:gridCol w="470192"/>
                <a:gridCol w="470192"/>
                <a:gridCol w="470192"/>
                <a:gridCol w="470192"/>
                <a:gridCol w="470192"/>
                <a:gridCol w="470192"/>
              </a:tblGrid>
              <a:tr h="30776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latin typeface="Verdana"/>
                        </a:rPr>
                        <a:t>EXAMPLE TRIGGER DEFINITIONs:</a:t>
                      </a: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latin typeface="Verdana"/>
                        </a:rPr>
                        <a:t>Equation</a:t>
                      </a: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latin typeface="Verdana"/>
                        </a:rPr>
                        <a:t>NOTE:  This list parses some of the examples given in </a:t>
                      </a:r>
                      <a:r>
                        <a:rPr lang="en-US" sz="900" b="1" i="1" u="none" strike="noStrike">
                          <a:latin typeface="Verdana"/>
                        </a:rPr>
                        <a:t>CALET Trigger &amp; MDC data transfer (T. Tamura)</a:t>
                      </a:r>
                      <a:endParaRPr lang="en-US" sz="900" b="1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5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356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Verdana"/>
                        </a:rPr>
                        <a:t>Single (Z=1 -&gt; Z=?) Track</a:t>
                      </a: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4"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Symbol"/>
                        </a:rPr>
                        <a:t>P</a:t>
                      </a:r>
                      <a:r>
                        <a:rPr lang="en-US" sz="900" b="0" i="0" u="none" strike="noStrike">
                          <a:latin typeface="Verdana"/>
                        </a:rPr>
                        <a:t>_i [(iCpmt_LDs_i=1) * (iCpmt_LDlow_i=0) * (iCpmt_LDhi_i=0)] *</a:t>
                      </a:r>
                      <a:r>
                        <a:rPr lang="en-US" sz="900" b="0" i="0" u="none" strike="noStrike">
                          <a:latin typeface="Symbol"/>
                        </a:rPr>
                        <a:t> </a:t>
                      </a:r>
                      <a:r>
                        <a:rPr lang="en-US" sz="900" b="0" i="0" u="none" strike="noStrike">
                          <a:latin typeface="Verdana"/>
                        </a:rPr>
                        <a:t>FIs[(iIpmt_LDs_i=1) * (iIpmt_LDlow_i=0) * (iIpmt_LDhi_i=0)] * (iTpmt_LDs=1) * (iTpmt_LDlow=0) * (iTpmt_LDhi=0)</a:t>
                      </a:r>
                      <a:endParaRPr lang="en-US" sz="900" b="0" i="0" u="none" strike="noStrike">
                        <a:latin typeface="Symbol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776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Verdana"/>
                        </a:rPr>
                        <a:t>  NOTE:  will accept He nuclei if (iCpmt_LDlow_i=0), (iIpmt_LDlow_i=0), and (iTpmt_LDlow=0) for Z=2</a:t>
                      </a: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356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Verdana"/>
                        </a:rPr>
                        <a:t>Electron (Low-Energy Shower)</a:t>
                      </a: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4"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Symbol"/>
                        </a:rPr>
                        <a:t>P</a:t>
                      </a:r>
                      <a:r>
                        <a:rPr lang="en-US" sz="900" b="0" i="0" u="none" strike="noStrike">
                          <a:latin typeface="Verdana"/>
                        </a:rPr>
                        <a:t>_i [(iCpmt_LDs_i=1) * (iCpmt_LDlow_i=0) * (iCpmt_LDhi_i=0)] * FIlow[(iIpmt_LDs_i=1) * (iIpmt_LDlow_i=1) * (iIpmt_LDhi_i=0)] * (iTpmt_LDs=1) * (iTpmt_LDlow=1) * (iTpmt_LDhi=0)</a:t>
                      </a:r>
                      <a:endParaRPr lang="en-US" sz="900" b="0" i="0" u="none" strike="noStrike">
                        <a:latin typeface="Symbol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95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76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Verdana"/>
                        </a:rPr>
                        <a:t>Electron/Gamma (High-Energy Shower)</a:t>
                      </a: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Verdana"/>
                        </a:rPr>
                        <a:t>FIhi[(iIpmt_LDs_i=1) * (iIpmt_LDlow_i=1) * (iIpmt_LDhi_i=1)] * (iTpmt_LDs=1) * (iTpmt_LDlow=1) * (iTpmt_LDhi=1)</a:t>
                      </a: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5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356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Verdana"/>
                        </a:rPr>
                        <a:t>Heavy Nuclei - Single Track</a:t>
                      </a: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3"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Symbol"/>
                        </a:rPr>
                        <a:t>P</a:t>
                      </a:r>
                      <a:r>
                        <a:rPr lang="en-US" sz="900" b="0" i="0" u="none" strike="noStrike">
                          <a:latin typeface="Verdana"/>
                        </a:rPr>
                        <a:t>_i [(iCpmt_LDs_i=1) * (iCpmt_LDlow_i=1)] * FIHeavyS[(iIpmt_LDs_i=1) * (iIpmt_LDlow_i=0) * (iIpmt_LDhi_i=0)] * (iTpmt_LDs=1) * (iTpmt_LDlow=0) * (iTpmt_LDhi=0)</a:t>
                      </a:r>
                      <a:endParaRPr lang="en-US" sz="900" b="0" i="0" u="none" strike="noStrike">
                        <a:latin typeface="Symbol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76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1"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Verdana"/>
                        </a:rPr>
                        <a:t>   NOTE:  If (iCpmt_LDhi_i=0) then Heavy (Z&lt;10), if (iCpmt_LDhi_i=1) then UltraHeavy (Z&gt;=10); assumes (iIpmt_LDlow_i=0) and (iTpmt_LDlow=0) for all Z</a:t>
                      </a: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356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Verdana"/>
                        </a:rPr>
                        <a:t>Heavy Nuclei (Low-Energy Shower)</a:t>
                      </a: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3"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Symbol"/>
                        </a:rPr>
                        <a:t>P</a:t>
                      </a:r>
                      <a:r>
                        <a:rPr lang="en-US" sz="900" b="0" i="0" u="none" strike="noStrike">
                          <a:latin typeface="Verdana"/>
                        </a:rPr>
                        <a:t>_i [(iCpmt_LDs_i=1) * (iCpmt_LDlow_i=1)] * FIHeavyLow[(iIpmt_LDs_i=1) * (iIpmt_LDlow_i=1) * (iIpmt_LDhi_i=0)] * (iTpmt_LDs=1) * (iTpmt_LDlow=1) * (iTpmt_LDhi=0)</a:t>
                      </a:r>
                      <a:endParaRPr lang="en-US" sz="900" b="0" i="0" u="none" strike="noStrike">
                        <a:latin typeface="Symbol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5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Verdana"/>
                        </a:rPr>
                        <a:t>   NOTE:  If (iCpmt_LDhi_i=0) then Heavy (Z&lt;10), if (iCpmt_LDhi_i=1) then UltraHeavy (Z&gt;=10)</a:t>
                      </a: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356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Verdana"/>
                        </a:rPr>
                        <a:t>Heavy Nuclei (High-Energy Shower)</a:t>
                      </a: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3"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Symbol"/>
                        </a:rPr>
                        <a:t>P</a:t>
                      </a:r>
                      <a:r>
                        <a:rPr lang="en-US" sz="900" b="0" i="0" u="none" strike="noStrike">
                          <a:latin typeface="Verdana"/>
                        </a:rPr>
                        <a:t>_i [(iCpmt_LDs_i=1) * (iCpmt_LDlow_i=1)] * FIHeavyHi[(iIpmt_LDs_i=1) * (iIpmt_LDlow_i=1) * (iIpmt_LDhi_i=1)] * (iTpmt_LDs=1) * (iTpmt_LDlow=1) * (iTpmt_LDhi=1)</a:t>
                      </a:r>
                      <a:endParaRPr lang="en-US" sz="900" b="0" i="0" u="none" strike="noStrike">
                        <a:latin typeface="Symbol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5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Verdana"/>
                        </a:rPr>
                        <a:t>   NOTE:  If (iCpmt_LDhi_i=0) then Heavy (Z&lt;10), if (iCpmt_LDhi_i=1) then UltraHeavy (Z&gt;=10)</a:t>
                      </a: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5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latin typeface="Verdana"/>
                        </a:rPr>
                        <a:t>Function Description:</a:t>
                      </a: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5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356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Symbol"/>
                        </a:rPr>
                        <a:t>    P_</a:t>
                      </a:r>
                      <a:r>
                        <a:rPr lang="en-US" sz="900" b="0" i="0" u="none" strike="noStrike">
                          <a:latin typeface="Verdana"/>
                        </a:rPr>
                        <a:t>i</a:t>
                      </a:r>
                      <a:endParaRPr lang="en-US" sz="900" b="0" i="0" u="none" strike="noStrike">
                        <a:latin typeface="Symbol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Verdana"/>
                        </a:rPr>
                        <a:t>Product over index i</a:t>
                      </a: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5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latin typeface="Verdana"/>
                        </a:rPr>
                        <a:t>    </a:t>
                      </a:r>
                      <a:r>
                        <a:rPr lang="en-US" sz="900" b="0" i="0" u="none" strike="noStrike" dirty="0" err="1">
                          <a:latin typeface="Verdana"/>
                        </a:rPr>
                        <a:t>FIs</a:t>
                      </a:r>
                      <a:endParaRPr lang="en-US" sz="900" b="0" i="0" u="none" strike="noStrike" dirty="0">
                        <a:latin typeface="Verdana"/>
                      </a:endParaRPr>
                    </a:p>
                  </a:txBody>
                  <a:tcPr marL="4622" marR="4622" marT="46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3"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Verdana"/>
                        </a:rPr>
                        <a:t>Single MIP selection function for IMC: assuption is that a minimum number of layers is required for selection and number is less than total to allow for some layers under threshold</a:t>
                      </a: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5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Verdana"/>
                        </a:rPr>
                        <a:t>    Filow</a:t>
                      </a:r>
                    </a:p>
                  </a:txBody>
                  <a:tcPr marL="4622" marR="4622" marT="46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4"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Verdana"/>
                        </a:rPr>
                        <a:t>Low energy shower selection function for IMC: assuption is that a minimum number of layers is required for selection and number is less than total to allow for some layers under threshold</a:t>
                      </a: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95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latin typeface="Verdana"/>
                        </a:rPr>
                        <a:t>    </a:t>
                      </a:r>
                      <a:r>
                        <a:rPr lang="en-US" sz="900" b="0" i="0" u="none" strike="noStrike" dirty="0" err="1">
                          <a:latin typeface="Verdana"/>
                        </a:rPr>
                        <a:t>Fihi</a:t>
                      </a:r>
                      <a:endParaRPr lang="en-US" sz="900" b="0" i="0" u="none" strike="noStrike" dirty="0">
                        <a:latin typeface="Verdana"/>
                      </a:endParaRPr>
                    </a:p>
                  </a:txBody>
                  <a:tcPr marL="4622" marR="4622" marT="46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4"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Verdana"/>
                        </a:rPr>
                        <a:t>High energy shower selection function for IMC: assuption is that a minimum number of layers is required for selection and number is less than total to allow for some layers under threshold</a:t>
                      </a: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95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latin typeface="Verdana"/>
                        </a:rPr>
                        <a:t>    </a:t>
                      </a:r>
                      <a:r>
                        <a:rPr lang="en-US" sz="900" b="0" i="0" u="none" strike="noStrike" dirty="0" err="1">
                          <a:latin typeface="Verdana"/>
                        </a:rPr>
                        <a:t>FIHeavyS</a:t>
                      </a:r>
                      <a:endParaRPr lang="en-US" sz="900" b="0" i="0" u="none" strike="noStrike" dirty="0">
                        <a:latin typeface="Verdana"/>
                      </a:endParaRPr>
                    </a:p>
                  </a:txBody>
                  <a:tcPr marL="4622" marR="4622" marT="46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4"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Verdana"/>
                        </a:rPr>
                        <a:t>Single Track Heavy Nuclei selection function for IMC: assuption is that a minimum number of layers is required for selection and number is less than total to allow for some layers under threshold</a:t>
                      </a: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776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latin typeface="Verdana"/>
                        </a:rPr>
                        <a:t>    </a:t>
                      </a:r>
                      <a:r>
                        <a:rPr lang="en-US" sz="900" b="0" i="0" u="none" strike="noStrike" dirty="0" err="1">
                          <a:latin typeface="Verdana"/>
                        </a:rPr>
                        <a:t>FIHeavyLow</a:t>
                      </a:r>
                      <a:endParaRPr lang="en-US" sz="900" b="0" i="0" u="none" strike="noStrike" dirty="0">
                        <a:latin typeface="Verdana"/>
                      </a:endParaRPr>
                    </a:p>
                  </a:txBody>
                  <a:tcPr marL="4622" marR="4622" marT="46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4"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Verdana"/>
                        </a:rPr>
                        <a:t>Low energy Heavy Nuclei shower selection function for IMC: assuption is that a minimum number of layers is required for selection and number is less than total to allow for some layers under threshold</a:t>
                      </a: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776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latin typeface="Verdana"/>
                        </a:rPr>
                        <a:t>    </a:t>
                      </a:r>
                      <a:r>
                        <a:rPr lang="en-US" sz="900" b="0" i="0" u="none" strike="noStrike" dirty="0" err="1">
                          <a:latin typeface="Verdana"/>
                        </a:rPr>
                        <a:t>FIHeavyHi</a:t>
                      </a:r>
                      <a:endParaRPr lang="en-US" sz="900" b="0" i="0" u="none" strike="noStrike" dirty="0">
                        <a:latin typeface="Verdana"/>
                      </a:endParaRPr>
                    </a:p>
                  </a:txBody>
                  <a:tcPr marL="4622" marR="4622" marT="46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4"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latin typeface="Verdana"/>
                        </a:rPr>
                        <a:t>High energy Heavy Nuclei shower selection function for IMC: </a:t>
                      </a:r>
                      <a:r>
                        <a:rPr lang="en-US" sz="900" b="0" i="0" u="none" strike="noStrike" dirty="0" err="1">
                          <a:latin typeface="Verdana"/>
                        </a:rPr>
                        <a:t>assuption</a:t>
                      </a:r>
                      <a:r>
                        <a:rPr lang="en-US" sz="900" b="0" i="0" u="none" strike="noStrike" dirty="0">
                          <a:latin typeface="Verdana"/>
                        </a:rPr>
                        <a:t> is that a minimum number of layers is required for selection and number is less than total to allow for some layers under threshold</a:t>
                      </a:r>
                    </a:p>
                  </a:txBody>
                  <a:tcPr marL="4622" marR="4622" marT="46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CALET Electronic Sub-systems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63223" y="2003778"/>
            <a:ext cx="7811911" cy="4078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CHD-PMT: Assumptions</a:t>
            </a:r>
            <a:r>
              <a:rPr lang="en-US" dirty="0"/>
              <a:t>: 14 </a:t>
            </a:r>
            <a:r>
              <a:rPr lang="en-US" dirty="0" err="1" smtClean="0"/>
              <a:t>Scintillator</a:t>
            </a:r>
            <a:r>
              <a:rPr lang="en-US" dirty="0" smtClean="0"/>
              <a:t> </a:t>
            </a:r>
            <a:r>
              <a:rPr lang="en-US" dirty="0"/>
              <a:t>paddles/layer; 2 layers with PMT readout; one PMT per Paddle; Layer Numbering: </a:t>
            </a:r>
            <a:r>
              <a:rPr lang="en-US" dirty="0" err="1"/>
              <a:t>i</a:t>
            </a:r>
            <a:r>
              <a:rPr lang="en-US" dirty="0"/>
              <a:t> = 1 -&gt; 2; Paddle Numbering: </a:t>
            </a:r>
            <a:r>
              <a:rPr lang="en-US" dirty="0" err="1"/>
              <a:t>j</a:t>
            </a:r>
            <a:r>
              <a:rPr lang="en-US" dirty="0"/>
              <a:t> = 1 -&gt; </a:t>
            </a:r>
            <a:r>
              <a:rPr lang="en-US" dirty="0" smtClean="0"/>
              <a:t>14.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IMC-PMT: Assumptions</a:t>
            </a:r>
            <a:r>
              <a:rPr lang="en-US" dirty="0"/>
              <a:t>: 448 </a:t>
            </a:r>
            <a:r>
              <a:rPr lang="en-US" dirty="0" smtClean="0"/>
              <a:t>Scintillating </a:t>
            </a:r>
            <a:r>
              <a:rPr lang="en-US" dirty="0"/>
              <a:t>fibers/layer; 16 layers with </a:t>
            </a:r>
            <a:r>
              <a:rPr lang="en-US" dirty="0" err="1"/>
              <a:t>MaPMT</a:t>
            </a:r>
            <a:r>
              <a:rPr lang="en-US" dirty="0"/>
              <a:t> readout; one fiber per </a:t>
            </a:r>
            <a:r>
              <a:rPr lang="en-US" dirty="0" err="1"/>
              <a:t>MaPMT</a:t>
            </a:r>
            <a:r>
              <a:rPr lang="en-US" dirty="0"/>
              <a:t> anode channel; Layer Numbering: </a:t>
            </a:r>
            <a:r>
              <a:rPr lang="en-US" dirty="0" err="1"/>
              <a:t>i</a:t>
            </a:r>
            <a:r>
              <a:rPr lang="en-US" dirty="0"/>
              <a:t> = 1 -&gt; 16; Fiber Numbering: </a:t>
            </a:r>
            <a:r>
              <a:rPr lang="en-US" dirty="0" err="1"/>
              <a:t>j</a:t>
            </a:r>
            <a:r>
              <a:rPr lang="en-US" dirty="0"/>
              <a:t> = 1 -&gt; </a:t>
            </a:r>
            <a:r>
              <a:rPr lang="en-US" dirty="0" smtClean="0"/>
              <a:t>448</a:t>
            </a:r>
            <a:r>
              <a:rPr lang="en-US" dirty="0"/>
              <a:t>.</a:t>
            </a:r>
            <a:endParaRPr lang="en-US" dirty="0" smtClean="0"/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TASC-PMT: </a:t>
            </a:r>
            <a:r>
              <a:rPr lang="en-US" dirty="0"/>
              <a:t>Assumptions: 16 PWO logs/layer; 1 layer with PMT readout; one PMT per Log; Layer Numbering: </a:t>
            </a:r>
            <a:r>
              <a:rPr lang="en-US" dirty="0" err="1"/>
              <a:t>i</a:t>
            </a:r>
            <a:r>
              <a:rPr lang="en-US" dirty="0"/>
              <a:t> = 1; Log Numbering: </a:t>
            </a:r>
            <a:r>
              <a:rPr lang="en-US" dirty="0" err="1"/>
              <a:t>j</a:t>
            </a:r>
            <a:r>
              <a:rPr lang="en-US" dirty="0"/>
              <a:t> = 1 -&gt; </a:t>
            </a:r>
            <a:r>
              <a:rPr lang="en-US" dirty="0" smtClean="0"/>
              <a:t>16</a:t>
            </a:r>
            <a:r>
              <a:rPr lang="en-US" dirty="0"/>
              <a:t>.</a:t>
            </a:r>
            <a:endParaRPr lang="en-US" dirty="0" smtClean="0"/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TASC-PD: </a:t>
            </a:r>
            <a:r>
              <a:rPr lang="en-US" dirty="0"/>
              <a:t>Assumptions: 16 PWO logs/layer; 11 layers with PD readout; one PD per Log; Layer Numbering: </a:t>
            </a:r>
            <a:r>
              <a:rPr lang="en-US" dirty="0" err="1"/>
              <a:t>i</a:t>
            </a:r>
            <a:r>
              <a:rPr lang="en-US" dirty="0"/>
              <a:t> = 2 -&gt; 11; Log Numbering: </a:t>
            </a:r>
            <a:r>
              <a:rPr lang="en-US" dirty="0" err="1"/>
              <a:t>j</a:t>
            </a:r>
            <a:r>
              <a:rPr lang="en-US" dirty="0"/>
              <a:t> = 1 -&gt; </a:t>
            </a:r>
            <a:r>
              <a:rPr lang="en-US" dirty="0" smtClean="0"/>
              <a:t>16.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TASC-APD: </a:t>
            </a:r>
            <a:r>
              <a:rPr lang="en-US" dirty="0"/>
              <a:t>Assumptions: 16 PWO logs/layer; 11 layers with APD readout; one APD per Log; Layer Numbering: </a:t>
            </a:r>
            <a:r>
              <a:rPr lang="en-US" dirty="0" err="1"/>
              <a:t>i</a:t>
            </a:r>
            <a:r>
              <a:rPr lang="en-US" dirty="0"/>
              <a:t> = 2 -&gt; 11; Log Numbering: </a:t>
            </a:r>
            <a:r>
              <a:rPr lang="en-US" dirty="0" err="1"/>
              <a:t>j</a:t>
            </a:r>
            <a:r>
              <a:rPr lang="en-US" dirty="0"/>
              <a:t> = 1 -&gt; </a:t>
            </a:r>
            <a:r>
              <a:rPr lang="en-US" dirty="0" smtClean="0"/>
              <a:t>16.</a:t>
            </a:r>
          </a:p>
          <a:p>
            <a:pPr marL="342900" indent="-342900">
              <a:spcAft>
                <a:spcPts val="600"/>
              </a:spcAft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57777" y="1417638"/>
            <a:ext cx="4332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Based upon </a:t>
            </a:r>
            <a:r>
              <a:rPr lang="en-US" i="1" dirty="0" err="1" smtClean="0"/>
              <a:t>signalflow_trigger_pwo.pdf</a:t>
            </a:r>
            <a:endParaRPr lang="en-US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33777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TASC-PMT/CHD-PMT Schematic</a:t>
            </a:r>
            <a:endParaRPr lang="en-US" dirty="0">
              <a:solidFill>
                <a:srgbClr val="3366FF"/>
              </a:solidFill>
            </a:endParaRPr>
          </a:p>
        </p:txBody>
      </p:sp>
      <p:pic>
        <p:nvPicPr>
          <p:cNvPr id="4" name="Picture 3" descr="TASC-PMT:CHD-PMT-schemati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111" y="1008414"/>
            <a:ext cx="7730766" cy="558333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380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IMC-PMT Schematic</a:t>
            </a:r>
            <a:endParaRPr lang="en-US" dirty="0">
              <a:solidFill>
                <a:srgbClr val="3366FF"/>
              </a:solidFill>
            </a:endParaRPr>
          </a:p>
        </p:txBody>
      </p:sp>
      <p:pic>
        <p:nvPicPr>
          <p:cNvPr id="3" name="Picture 2" descr="IMC-PMT-Schemati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1" y="1138090"/>
            <a:ext cx="8229600" cy="548295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33777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TASC-PD/APD Schematic</a:t>
            </a:r>
            <a:endParaRPr lang="en-US" dirty="0">
              <a:solidFill>
                <a:srgbClr val="3366FF"/>
              </a:solidFill>
            </a:endParaRPr>
          </a:p>
        </p:txBody>
      </p:sp>
      <p:pic>
        <p:nvPicPr>
          <p:cNvPr id="3" name="Picture 2" descr="TASC-PD:APD-Schemati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223" y="1008415"/>
            <a:ext cx="7692814" cy="545490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TASC-PMTonly-schemati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519" y="547454"/>
            <a:ext cx="8153892" cy="273563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20333" y="211667"/>
            <a:ext cx="6194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3366FF"/>
                </a:solidFill>
              </a:rPr>
              <a:t>Variable Definition Example: TASC-PMT: Photon Conversion</a:t>
            </a:r>
            <a:endParaRPr lang="en-US" b="1" dirty="0">
              <a:solidFill>
                <a:srgbClr val="3366FF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731519" y="695572"/>
            <a:ext cx="2584591" cy="24999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22384" y="3283090"/>
          <a:ext cx="8763026" cy="3395077"/>
        </p:xfrm>
        <a:graphic>
          <a:graphicData uri="http://schemas.openxmlformats.org/drawingml/2006/table">
            <a:tbl>
              <a:tblPr/>
              <a:tblGrid>
                <a:gridCol w="1788373"/>
                <a:gridCol w="975476"/>
                <a:gridCol w="731606"/>
                <a:gridCol w="609674"/>
                <a:gridCol w="4657897"/>
              </a:tblGrid>
              <a:tr h="196550"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 smtClean="0">
                          <a:latin typeface="Verdana"/>
                        </a:rPr>
                        <a:t> </a:t>
                      </a:r>
                      <a:r>
                        <a:rPr lang="en-US" sz="900" b="1" i="0" u="none" strike="noStrike" dirty="0">
                          <a:latin typeface="Verdana"/>
                        </a:rPr>
                        <a:t>16 PWO logs/layer; 1 layer with PMT readout; one PMT per Log; Layer Numbering: </a:t>
                      </a:r>
                      <a:r>
                        <a:rPr lang="en-US" sz="900" b="1" i="0" u="none" strike="noStrike" dirty="0" err="1">
                          <a:latin typeface="Verdana"/>
                        </a:rPr>
                        <a:t>i</a:t>
                      </a:r>
                      <a:r>
                        <a:rPr lang="en-US" sz="900" b="1" i="0" u="none" strike="noStrike" dirty="0">
                          <a:latin typeface="Verdana"/>
                        </a:rPr>
                        <a:t> = 1; Log Numbering: </a:t>
                      </a:r>
                      <a:r>
                        <a:rPr lang="en-US" sz="900" b="1" i="0" u="none" strike="noStrike" dirty="0" err="1">
                          <a:latin typeface="Verdana"/>
                        </a:rPr>
                        <a:t>j</a:t>
                      </a:r>
                      <a:r>
                        <a:rPr lang="en-US" sz="900" b="1" i="0" u="none" strike="noStrike" dirty="0">
                          <a:latin typeface="Verdana"/>
                        </a:rPr>
                        <a:t> = 1 -&gt; 16</a:t>
                      </a: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655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655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65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latin typeface="Verdana"/>
                        </a:rPr>
                        <a:t>Input:</a:t>
                      </a: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Verdana"/>
                        </a:rPr>
                        <a:t>Variable Name</a:t>
                      </a: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Verdana"/>
                        </a:rPr>
                        <a:t>Nominal Value</a:t>
                      </a: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Verdana"/>
                        </a:rPr>
                        <a:t>Units</a:t>
                      </a: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latin typeface="Verdana"/>
                        </a:rPr>
                        <a:t>Equation</a:t>
                      </a: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655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965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err="1">
                          <a:latin typeface="Verdana"/>
                        </a:rPr>
                        <a:t>Edep</a:t>
                      </a:r>
                      <a:r>
                        <a:rPr lang="en-US" sz="900" b="0" i="0" u="none" strike="noStrike" dirty="0">
                          <a:latin typeface="Verdana"/>
                        </a:rPr>
                        <a:t> to photon conversion (at end of log)</a:t>
                      </a: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latin typeface="Verdana"/>
                        </a:rPr>
                        <a:t>FUNCTION: </a:t>
                      </a:r>
                      <a:r>
                        <a:rPr lang="en-US" sz="900" b="0" i="0" u="none" strike="noStrike" dirty="0" err="1">
                          <a:latin typeface="Verdana"/>
                        </a:rPr>
                        <a:t>TASC_EtoPh_ijk</a:t>
                      </a:r>
                      <a:endParaRPr lang="en-US" sz="900" b="1" i="0" u="none" strike="noStrike" dirty="0">
                        <a:latin typeface="Verdana"/>
                      </a:endParaRP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atin typeface="Verdana"/>
                      </a:endParaRP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latin typeface="Verdana"/>
                        </a:rPr>
                        <a:t>Need function to convert energy deposition </a:t>
                      </a:r>
                      <a:r>
                        <a:rPr lang="en-US" sz="900" b="0" i="0" u="none" strike="noStrike" dirty="0" err="1">
                          <a:latin typeface="Verdana"/>
                        </a:rPr>
                        <a:t>vs</a:t>
                      </a:r>
                      <a:r>
                        <a:rPr lang="en-US" sz="900" b="0" i="0" u="none" strike="noStrike" dirty="0">
                          <a:latin typeface="Verdana"/>
                        </a:rPr>
                        <a:t> position into photons at end of log.  For example, the formula can be </a:t>
                      </a:r>
                      <a:r>
                        <a:rPr lang="en-US" sz="900" b="0" i="0" u="none" strike="noStrike" dirty="0" err="1">
                          <a:latin typeface="Verdana"/>
                        </a:rPr>
                        <a:t>TASC_np_ij</a:t>
                      </a:r>
                      <a:r>
                        <a:rPr lang="en-US" sz="900" b="0" i="0" u="none" strike="noStrike" dirty="0">
                          <a:latin typeface="Verdana"/>
                        </a:rPr>
                        <a:t> = LY * </a:t>
                      </a:r>
                      <a:r>
                        <a:rPr lang="en-US" sz="900" b="0" i="0" u="none" strike="noStrike" dirty="0" err="1">
                          <a:latin typeface="Verdana"/>
                        </a:rPr>
                        <a:t>Σ</a:t>
                      </a:r>
                      <a:r>
                        <a:rPr lang="en-US" sz="900" b="0" i="0" u="none" strike="noStrike" dirty="0">
                          <a:latin typeface="Verdana"/>
                        </a:rPr>
                        <a:t> </a:t>
                      </a:r>
                      <a:r>
                        <a:rPr lang="en-US" sz="900" b="0" i="0" u="none" strike="noStrike" dirty="0" err="1">
                          <a:latin typeface="Verdana"/>
                        </a:rPr>
                        <a:t>E_k_ij</a:t>
                      </a:r>
                      <a:r>
                        <a:rPr lang="en-US" sz="900" b="0" i="0" u="none" strike="noStrike" dirty="0">
                          <a:latin typeface="Verdana"/>
                        </a:rPr>
                        <a:t> * </a:t>
                      </a:r>
                      <a:r>
                        <a:rPr lang="en-US" sz="900" b="0" i="0" u="none" strike="noStrike" dirty="0" err="1">
                          <a:latin typeface="Verdana"/>
                        </a:rPr>
                        <a:t>ATT_k_ij</a:t>
                      </a:r>
                      <a:r>
                        <a:rPr lang="en-US" sz="900" b="0" i="0" u="none" strike="noStrike" dirty="0">
                          <a:latin typeface="Verdana"/>
                        </a:rPr>
                        <a:t>   where LY is the light yield in ph/</a:t>
                      </a:r>
                      <a:r>
                        <a:rPr lang="en-US" sz="900" b="0" i="0" u="none" strike="noStrike" dirty="0" err="1">
                          <a:latin typeface="Verdana"/>
                        </a:rPr>
                        <a:t>MeV</a:t>
                      </a:r>
                      <a:r>
                        <a:rPr lang="en-US" sz="900" b="0" i="0" u="none" strike="noStrike" dirty="0">
                          <a:latin typeface="Verdana"/>
                        </a:rPr>
                        <a:t>, </a:t>
                      </a:r>
                      <a:r>
                        <a:rPr lang="en-US" sz="900" b="0" i="0" u="none" strike="noStrike" dirty="0" err="1">
                          <a:latin typeface="Verdana"/>
                        </a:rPr>
                        <a:t>E_k_ij</a:t>
                      </a:r>
                      <a:r>
                        <a:rPr lang="en-US" sz="900" b="0" i="0" u="none" strike="noStrike" dirty="0">
                          <a:latin typeface="Verdana"/>
                        </a:rPr>
                        <a:t> is energy deposition in </a:t>
                      </a:r>
                      <a:r>
                        <a:rPr lang="en-US" sz="900" b="0" i="0" u="none" strike="noStrike" dirty="0" err="1">
                          <a:latin typeface="Verdana"/>
                        </a:rPr>
                        <a:t>k-th</a:t>
                      </a:r>
                      <a:r>
                        <a:rPr lang="en-US" sz="900" b="0" i="0" u="none" strike="noStrike" dirty="0">
                          <a:latin typeface="Verdana"/>
                        </a:rPr>
                        <a:t> artificial segment of </a:t>
                      </a:r>
                      <a:r>
                        <a:rPr lang="en-US" sz="900" b="0" i="0" u="none" strike="noStrike" dirty="0" err="1">
                          <a:latin typeface="Verdana"/>
                        </a:rPr>
                        <a:t>ij</a:t>
                      </a:r>
                      <a:r>
                        <a:rPr lang="en-US" sz="900" b="0" i="0" u="none" strike="noStrike" dirty="0">
                          <a:latin typeface="Verdana"/>
                        </a:rPr>
                        <a:t> log, and ATT is corresponding attenuation.  </a:t>
                      </a: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65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Verdana"/>
                        </a:rPr>
                        <a:t>PWO photons at end of a Log</a:t>
                      </a: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latin typeface="Verdana"/>
                        </a:rPr>
                        <a:t>TASC_np_ij</a:t>
                      </a: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latin typeface="Verdana"/>
                        </a:rPr>
                        <a:t>19.75</a:t>
                      </a: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latin typeface="Verdana"/>
                        </a:rPr>
                        <a:t>photons/MeV</a:t>
                      </a: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latin typeface="Verdana"/>
                        </a:rPr>
                        <a:t>NOTE: Reference document has units photons/MIP; use 20.4 </a:t>
                      </a:r>
                      <a:r>
                        <a:rPr lang="en-US" sz="900" b="0" i="0" u="none" strike="noStrike" dirty="0" err="1">
                          <a:latin typeface="Verdana"/>
                        </a:rPr>
                        <a:t>MeV</a:t>
                      </a:r>
                      <a:r>
                        <a:rPr lang="en-US" sz="900" b="0" i="0" u="none" strike="noStrike" dirty="0">
                          <a:latin typeface="Verdana"/>
                        </a:rPr>
                        <a:t>/MIP conversion factor.</a:t>
                      </a: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655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65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latin typeface="Verdana"/>
                        </a:rPr>
                        <a:t>Instrument Variables:</a:t>
                      </a: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655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atin typeface="Verdana"/>
                      </a:endParaRP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65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Verdana"/>
                        </a:rPr>
                        <a:t>Area of Pmt</a:t>
                      </a: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latin typeface="Verdana"/>
                        </a:rPr>
                        <a:t>Tpmt_area</a:t>
                      </a: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latin typeface="Verdana"/>
                        </a:rPr>
                        <a:t>tbd</a:t>
                      </a: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latin typeface="Verdana"/>
                        </a:rPr>
                        <a:t>cm^2</a:t>
                      </a: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65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Verdana"/>
                        </a:rPr>
                        <a:t>Area of PWO log end</a:t>
                      </a: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latin typeface="Verdana"/>
                        </a:rPr>
                        <a:t>Tpwo_area</a:t>
                      </a: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latin typeface="Verdana"/>
                        </a:rPr>
                        <a:t>4.00E+00</a:t>
                      </a: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latin typeface="Verdana"/>
                        </a:rPr>
                        <a:t>cm^2</a:t>
                      </a: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655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655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Verdana"/>
                        </a:rPr>
                        <a:t>PMT (QE_Eff * Gain)</a:t>
                      </a: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latin typeface="Verdana"/>
                        </a:rPr>
                        <a:t>Tpmt_Fpd_V_j</a:t>
                      </a: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latin typeface="Verdana"/>
                        </a:rPr>
                        <a:t>0.32</a:t>
                      </a: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latin typeface="Verdana"/>
                        </a:rPr>
                        <a:t>fC/photon</a:t>
                      </a: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latin typeface="Verdana"/>
                        </a:rPr>
                        <a:t>PMT Sensitivity will be dependent upon Gain/HV (denoted </a:t>
                      </a:r>
                      <a:r>
                        <a:rPr lang="en-US" sz="900" b="0" i="0" u="none" strike="noStrike" dirty="0" err="1">
                          <a:latin typeface="Verdana"/>
                        </a:rPr>
                        <a:t>by_V</a:t>
                      </a:r>
                      <a:r>
                        <a:rPr lang="en-US" sz="900" b="0" i="0" u="none" strike="noStrike" dirty="0">
                          <a:latin typeface="Verdana"/>
                        </a:rPr>
                        <a:t>): NOTE: Value taken from Reference document</a:t>
                      </a: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TASC-PMTonly-schemati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1741" y="580999"/>
            <a:ext cx="6807978" cy="228408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20333" y="211667"/>
            <a:ext cx="6194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3366FF"/>
                </a:solidFill>
              </a:rPr>
              <a:t>Variable Definition Example: TASC-PMT: Electronic Gain</a:t>
            </a:r>
            <a:endParaRPr lang="en-US" b="1" dirty="0">
              <a:solidFill>
                <a:srgbClr val="3366FF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3316110" y="699857"/>
            <a:ext cx="2584591" cy="24999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1524000" y="3411446"/>
          <a:ext cx="6095999" cy="2904510"/>
        </p:xfrm>
        <a:graphic>
          <a:graphicData uri="http://schemas.openxmlformats.org/drawingml/2006/table">
            <a:tbl>
              <a:tblPr/>
              <a:tblGrid>
                <a:gridCol w="2655683"/>
                <a:gridCol w="1448554"/>
                <a:gridCol w="1086416"/>
                <a:gridCol w="905346"/>
              </a:tblGrid>
              <a:tr h="19363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latin typeface="Verdana"/>
                        </a:rPr>
                        <a:t>Instrument Variables:</a:t>
                      </a:r>
                    </a:p>
                  </a:txBody>
                  <a:tcPr marL="12071" marR="12071" marT="12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071" marR="12071" marT="12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071" marR="12071" marT="12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071" marR="12071" marT="12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3634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071" marR="12071" marT="12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071" marR="12071" marT="12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071" marR="12071" marT="12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071" marR="12071" marT="12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363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Gain of Charge Pre-Amp</a:t>
                      </a:r>
                    </a:p>
                  </a:txBody>
                  <a:tcPr marL="12071" marR="12071" marT="12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Tpmt_Fpre</a:t>
                      </a:r>
                    </a:p>
                  </a:txBody>
                  <a:tcPr marL="12071" marR="12071" marT="12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4.50E-03</a:t>
                      </a:r>
                    </a:p>
                  </a:txBody>
                  <a:tcPr marL="12071" marR="12071" marT="12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V/pC</a:t>
                      </a:r>
                    </a:p>
                  </a:txBody>
                  <a:tcPr marL="12071" marR="12071" marT="12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3634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071" marR="12071" marT="12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071" marR="12071" marT="12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071" marR="12071" marT="12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071" marR="12071" marT="12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363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>
                          <a:latin typeface="Verdana"/>
                        </a:rPr>
                        <a:t> - Hi-GAIN Channel:</a:t>
                      </a:r>
                    </a:p>
                  </a:txBody>
                  <a:tcPr marL="12071" marR="12071" marT="12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071" marR="12071" marT="12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071" marR="12071" marT="12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071" marR="12071" marT="12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3634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071" marR="12071" marT="12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071" marR="12071" marT="12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071" marR="12071" marT="12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071" marR="12071" marT="12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363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Slow Shaper Gain</a:t>
                      </a:r>
                    </a:p>
                  </a:txBody>
                  <a:tcPr marL="12071" marR="12071" marT="12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Tpmt_Ghi</a:t>
                      </a:r>
                    </a:p>
                  </a:txBody>
                  <a:tcPr marL="12071" marR="12071" marT="12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10.6</a:t>
                      </a:r>
                    </a:p>
                  </a:txBody>
                  <a:tcPr marL="12071" marR="12071" marT="12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071" marR="12071" marT="12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3634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071" marR="12071" marT="12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071" marR="12071" marT="12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071" marR="12071" marT="12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071" marR="12071" marT="12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363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Verdana"/>
                        </a:rPr>
                        <a:t>Hi-Gain Channel Correction Factor</a:t>
                      </a:r>
                    </a:p>
                  </a:txBody>
                  <a:tcPr marL="12071" marR="12071" marT="12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err="1">
                          <a:solidFill>
                            <a:srgbClr val="FF0000"/>
                          </a:solidFill>
                          <a:latin typeface="Verdana"/>
                        </a:rPr>
                        <a:t>Tpmt_CorHi_ij</a:t>
                      </a:r>
                      <a:endParaRPr lang="en-US" sz="1000" b="1" i="0" u="none" strike="noStrike" dirty="0">
                        <a:solidFill>
                          <a:srgbClr val="FF0000"/>
                        </a:solidFill>
                        <a:latin typeface="Verdana"/>
                      </a:endParaRPr>
                    </a:p>
                  </a:txBody>
                  <a:tcPr marL="12071" marR="12071" marT="12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Verdana"/>
                        </a:rPr>
                        <a:t>1</a:t>
                      </a:r>
                    </a:p>
                  </a:txBody>
                  <a:tcPr marL="12071" marR="12071" marT="12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071" marR="12071" marT="12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3634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071" marR="12071" marT="12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071" marR="12071" marT="12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071" marR="12071" marT="12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071" marR="12071" marT="12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363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>
                          <a:latin typeface="Verdana"/>
                        </a:rPr>
                        <a:t> - Low-GAIN Channel:</a:t>
                      </a:r>
                    </a:p>
                  </a:txBody>
                  <a:tcPr marL="12071" marR="12071" marT="12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071" marR="12071" marT="12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071" marR="12071" marT="12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071" marR="12071" marT="12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3634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071" marR="12071" marT="12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071" marR="12071" marT="12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071" marR="12071" marT="12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071" marR="12071" marT="12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363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Slow Shaper Gain</a:t>
                      </a:r>
                    </a:p>
                  </a:txBody>
                  <a:tcPr marL="12071" marR="12071" marT="12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err="1">
                          <a:latin typeface="Verdana"/>
                        </a:rPr>
                        <a:t>Tpmt_Glow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071" marR="12071" marT="12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1.3</a:t>
                      </a:r>
                    </a:p>
                  </a:txBody>
                  <a:tcPr marL="12071" marR="12071" marT="12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071" marR="12071" marT="12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3634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071" marR="12071" marT="12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071" marR="12071" marT="12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071" marR="12071" marT="12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071" marR="12071" marT="12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363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Verdana"/>
                        </a:rPr>
                        <a:t>Low-Gain Channel Correction Factor</a:t>
                      </a:r>
                    </a:p>
                  </a:txBody>
                  <a:tcPr marL="12071" marR="12071" marT="12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err="1">
                          <a:solidFill>
                            <a:srgbClr val="FF0000"/>
                          </a:solidFill>
                          <a:latin typeface="Verdana"/>
                        </a:rPr>
                        <a:t>Tpmt_CorLow_ij</a:t>
                      </a:r>
                      <a:endParaRPr lang="en-US" sz="1000" b="1" i="0" u="none" strike="noStrike" dirty="0">
                        <a:solidFill>
                          <a:srgbClr val="FF0000"/>
                        </a:solidFill>
                        <a:latin typeface="Verdana"/>
                      </a:endParaRPr>
                    </a:p>
                  </a:txBody>
                  <a:tcPr marL="12071" marR="12071" marT="12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Verdana"/>
                        </a:rPr>
                        <a:t>1</a:t>
                      </a:r>
                    </a:p>
                  </a:txBody>
                  <a:tcPr marL="12071" marR="12071" marT="12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12071" marR="12071" marT="120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TASC-PMTonly-schemati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072" y="211667"/>
            <a:ext cx="8710928" cy="292252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20333" y="211667"/>
            <a:ext cx="6194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3366FF"/>
                </a:solidFill>
              </a:rPr>
              <a:t>Variable Definition Example: TASC-PMT: Output</a:t>
            </a:r>
            <a:endParaRPr lang="en-US" b="1" dirty="0">
              <a:solidFill>
                <a:srgbClr val="3366FF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5430520" y="957298"/>
            <a:ext cx="2584591" cy="24999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433072" y="3457222"/>
          <a:ext cx="8427782" cy="2975103"/>
        </p:xfrm>
        <a:graphic>
          <a:graphicData uri="http://schemas.openxmlformats.org/drawingml/2006/table">
            <a:tbl>
              <a:tblPr/>
              <a:tblGrid>
                <a:gridCol w="1719956"/>
                <a:gridCol w="1452748"/>
                <a:gridCol w="189028"/>
                <a:gridCol w="586349"/>
                <a:gridCol w="4479701"/>
              </a:tblGrid>
              <a:tr h="33056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latin typeface="Verdana"/>
                        </a:rPr>
                        <a:t>Output Channels:</a:t>
                      </a: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0567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056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TASC-FEC-PMT-</a:t>
                      </a:r>
                      <a:r>
                        <a:rPr lang="en-US" sz="1000" b="0" i="0" u="none" strike="noStrike" dirty="0" err="1">
                          <a:latin typeface="Verdana"/>
                        </a:rPr>
                        <a:t>HiGain</a:t>
                      </a:r>
                      <a:r>
                        <a:rPr lang="en-US" sz="1000" b="0" i="0" u="none" strike="noStrike" dirty="0">
                          <a:latin typeface="Verdana"/>
                        </a:rPr>
                        <a:t>:</a:t>
                      </a: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056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     Analog Signal</a:t>
                      </a: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err="1">
                          <a:latin typeface="Verdana"/>
                        </a:rPr>
                        <a:t>Tfec_PMT_HiG_ij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volts</a:t>
                      </a: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TASC_np_ij * Tpmt_area/Tpwo_area * Tpmt_Fpd/1000 *Tpmt_Fpre *Tpmt_Ghi * Tpmt_CorHi_ij</a:t>
                      </a: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056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     ADC Value</a:t>
                      </a: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err="1">
                          <a:latin typeface="Verdana"/>
                        </a:rPr>
                        <a:t>Tfec_PMT_HiGadc_ij</a:t>
                      </a:r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hex</a:t>
                      </a: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HEX((Tfec_PMT_HiG_ij+0.1)/2.5 * 32767)/2</a:t>
                      </a: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0567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056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TASC-FEC-PMT-LoGain:</a:t>
                      </a: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latin typeface="Verdana"/>
                      </a:endParaRP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056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     Analog Signal</a:t>
                      </a: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Tfec_PMT_LowG_ij</a:t>
                      </a: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volts</a:t>
                      </a: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TASC_np_ij * Tpmt_area/Tpwo_area * Tpmt_Fpd/1000 *Tpmt_Fpre *Tpmt_Glow * Tpmt_CorLow_ij</a:t>
                      </a: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056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     ADC Value</a:t>
                      </a: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Tfec_PMT_LowGadc_ij</a:t>
                      </a: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Verdana"/>
                        </a:rPr>
                        <a:t>hex</a:t>
                      </a: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Verdana"/>
                        </a:rPr>
                        <a:t>HEX((Tfec_PMT_LowG_ij+0.1)/2.5 * 32767)/2</a:t>
                      </a:r>
                    </a:p>
                  </a:txBody>
                  <a:tcPr marL="5655" marR="5655" marT="56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25221" y="395111"/>
            <a:ext cx="58278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3366FF"/>
                </a:solidFill>
              </a:rPr>
              <a:t>Variable Definition Example: TASC-PMT: Logic Generator</a:t>
            </a:r>
            <a:endParaRPr lang="en-US" b="1" dirty="0">
              <a:solidFill>
                <a:srgbClr val="3366FF"/>
              </a:solidFill>
            </a:endParaRPr>
          </a:p>
        </p:txBody>
      </p:sp>
      <p:pic>
        <p:nvPicPr>
          <p:cNvPr id="3" name="Picture 2" descr="TASC-LDonly-schemati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7888" y="1397000"/>
            <a:ext cx="4253179" cy="2673427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52779" y="677335"/>
          <a:ext cx="8537223" cy="5297222"/>
        </p:xfrm>
        <a:graphic>
          <a:graphicData uri="http://schemas.openxmlformats.org/drawingml/2006/table">
            <a:tbl>
              <a:tblPr/>
              <a:tblGrid>
                <a:gridCol w="1742291"/>
                <a:gridCol w="1144573"/>
                <a:gridCol w="518522"/>
                <a:gridCol w="593964"/>
                <a:gridCol w="4537873"/>
              </a:tblGrid>
              <a:tr h="1560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1" u="none" strike="noStrike">
                          <a:latin typeface="Verdana"/>
                        </a:rPr>
                        <a:t> - LD Generator</a:t>
                      </a: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09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372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Verdana"/>
                        </a:rPr>
                        <a:t>INPUT SUM of 16 PMT Channels:</a:t>
                      </a: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latin typeface="Verdana"/>
                        </a:rPr>
                        <a:t>Tpmt_Sum</a:t>
                      </a: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latin typeface="Verdana"/>
                        </a:rPr>
                        <a:t>volts</a:t>
                      </a: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Symbol"/>
                        </a:rPr>
                        <a:t>S</a:t>
                      </a:r>
                      <a:r>
                        <a:rPr lang="en-US" sz="900" b="0" i="0" u="none" strike="noStrike">
                          <a:latin typeface="Verdana"/>
                        </a:rPr>
                        <a:t>_j TASC_np_ij * Tpmt_Fpd * Tpmt_Fpre/1000</a:t>
                      </a:r>
                      <a:endParaRPr lang="en-US" sz="900" b="0" i="0" u="none" strike="noStrike">
                        <a:latin typeface="Symbol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09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0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>
                          <a:latin typeface="Verdana"/>
                        </a:rPr>
                        <a:t> - Hi Signal Channel</a:t>
                      </a: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0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>
                          <a:latin typeface="Verdana"/>
                        </a:rPr>
                        <a:t>    Hi Signal Channel Gain</a:t>
                      </a: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latin typeface="Verdana"/>
                        </a:rPr>
                        <a:t>Tpmt_LD_GLDhi</a:t>
                      </a: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latin typeface="Verdana"/>
                        </a:rPr>
                        <a:t>1.4</a:t>
                      </a: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0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>
                          <a:latin typeface="Verdana"/>
                        </a:rPr>
                        <a:t>    Hi Signal Gain Correction Factor</a:t>
                      </a: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latin typeface="Verdana"/>
                        </a:rPr>
                        <a:t>Tpmt_LD_Corhi</a:t>
                      </a: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latin typeface="Verdana"/>
                        </a:rPr>
                        <a:t>1</a:t>
                      </a: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0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>
                          <a:latin typeface="Verdana"/>
                        </a:rPr>
                        <a:t> - Single Particle Signal Channel</a:t>
                      </a: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0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>
                          <a:latin typeface="Verdana"/>
                        </a:rPr>
                        <a:t>    Single Particle Channel Gain</a:t>
                      </a: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latin typeface="Verdana"/>
                        </a:rPr>
                        <a:t>Tpmt_LD_GLDs</a:t>
                      </a: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latin typeface="Verdana"/>
                        </a:rPr>
                        <a:t>134.8</a:t>
                      </a: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0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>
                          <a:latin typeface="Verdana"/>
                        </a:rPr>
                        <a:t>    Single Particle Gain Correction Factor</a:t>
                      </a: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latin typeface="Verdana"/>
                        </a:rPr>
                        <a:t>Tpmt_LD_Cors</a:t>
                      </a: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latin typeface="Verdana"/>
                        </a:rPr>
                        <a:t>1</a:t>
                      </a: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092">
                <a:tc>
                  <a:txBody>
                    <a:bodyPr/>
                    <a:lstStyle/>
                    <a:p>
                      <a:pPr algn="l" fontAlgn="b"/>
                      <a:endParaRPr lang="en-US" sz="900" b="0" i="1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0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latin typeface="Verdana"/>
                        </a:rPr>
                        <a:t>Hi-Signal LD Channels:</a:t>
                      </a: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0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latin typeface="Verdana"/>
                        </a:rPr>
                        <a:t>   Input:</a:t>
                      </a: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0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>
                          <a:latin typeface="Verdana"/>
                        </a:rPr>
                        <a:t>      Hi Level Discriminator Value</a:t>
                      </a: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latin typeface="Verdana"/>
                        </a:rPr>
                        <a:t>Tpmt_LD_DiscHi</a:t>
                      </a: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latin typeface="Verdana"/>
                        </a:rPr>
                        <a:t>volts</a:t>
                      </a: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Verdana"/>
                        </a:rPr>
                        <a:t> </a:t>
                      </a: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0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>
                          <a:latin typeface="Verdana"/>
                        </a:rPr>
                        <a:t>      Low Level Discriminator Value</a:t>
                      </a: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latin typeface="Verdana"/>
                        </a:rPr>
                        <a:t>Tpmt_LD_DiscLow</a:t>
                      </a: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latin typeface="Verdana"/>
                        </a:rPr>
                        <a:t>volts</a:t>
                      </a: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0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latin typeface="Verdana"/>
                        </a:rPr>
                        <a:t>   Output:</a:t>
                      </a: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0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Verdana"/>
                        </a:rPr>
                        <a:t>      TASC-LD-HiSignal</a:t>
                      </a: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latin typeface="Verdana"/>
                        </a:rPr>
                        <a:t>Tpmt_LD_Vhi</a:t>
                      </a: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latin typeface="Verdana"/>
                        </a:rPr>
                        <a:t>volts</a:t>
                      </a: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err="1">
                          <a:latin typeface="Verdana"/>
                        </a:rPr>
                        <a:t>Tpmt_Sum</a:t>
                      </a:r>
                      <a:r>
                        <a:rPr lang="en-US" sz="900" b="0" i="0" u="none" strike="noStrike" dirty="0">
                          <a:latin typeface="Verdana"/>
                        </a:rPr>
                        <a:t> * </a:t>
                      </a:r>
                      <a:r>
                        <a:rPr lang="en-US" sz="900" b="0" i="0" u="none" strike="noStrike" dirty="0" err="1">
                          <a:latin typeface="Verdana"/>
                        </a:rPr>
                        <a:t>Tpmt_LD_GLDhi</a:t>
                      </a:r>
                      <a:r>
                        <a:rPr lang="en-US" sz="900" b="0" i="0" u="none" strike="noStrike" dirty="0">
                          <a:latin typeface="Verdana"/>
                        </a:rPr>
                        <a:t> * </a:t>
                      </a:r>
                      <a:r>
                        <a:rPr lang="en-US" sz="900" b="0" i="0" u="none" strike="noStrike" dirty="0" err="1">
                          <a:latin typeface="Verdana"/>
                        </a:rPr>
                        <a:t>Tpmt_LD_Corhi</a:t>
                      </a:r>
                      <a:endParaRPr lang="en-US" sz="900" b="0" i="0" u="none" strike="noStrike" dirty="0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0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>
                          <a:latin typeface="Verdana"/>
                        </a:rPr>
                        <a:t>      Hi Level Discriminator Flag</a:t>
                      </a: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latin typeface="Verdana"/>
                        </a:rPr>
                        <a:t>iTpmt_LDhi</a:t>
                      </a: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latin typeface="Verdana"/>
                        </a:rPr>
                        <a:t>binary</a:t>
                      </a: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latin typeface="Verdana"/>
                        </a:rPr>
                        <a:t> Default = 0; Equals 1 if </a:t>
                      </a:r>
                      <a:r>
                        <a:rPr lang="en-US" sz="900" b="0" i="0" u="none" strike="noStrike" dirty="0" err="1">
                          <a:latin typeface="Verdana"/>
                        </a:rPr>
                        <a:t>Tpmt_LDhi</a:t>
                      </a:r>
                      <a:r>
                        <a:rPr lang="en-US" sz="900" b="0" i="0" u="none" strike="noStrike" dirty="0">
                          <a:latin typeface="Verdana"/>
                        </a:rPr>
                        <a:t> &gt;= </a:t>
                      </a:r>
                      <a:r>
                        <a:rPr lang="en-US" sz="900" b="0" i="0" u="none" strike="noStrike" dirty="0" err="1">
                          <a:latin typeface="Verdana"/>
                        </a:rPr>
                        <a:t>Tpmt_LD_DiscHi</a:t>
                      </a:r>
                      <a:endParaRPr lang="en-US" sz="900" b="0" i="0" u="none" strike="noStrike" dirty="0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0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>
                          <a:latin typeface="Verdana"/>
                        </a:rPr>
                        <a:t>      Low Level Discriminator Flag</a:t>
                      </a: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latin typeface="Verdana"/>
                        </a:rPr>
                        <a:t>iTpmt_LDlow</a:t>
                      </a: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latin typeface="Verdana"/>
                        </a:rPr>
                        <a:t>binary</a:t>
                      </a: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Verdana"/>
                        </a:rPr>
                        <a:t> Default = 0; Equals 1 if Tpmt_LDlow &gt;= Tpmt_LD_DiscLow</a:t>
                      </a: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092">
                <a:tc>
                  <a:txBody>
                    <a:bodyPr/>
                    <a:lstStyle/>
                    <a:p>
                      <a:pPr algn="l" fontAlgn="b"/>
                      <a:endParaRPr lang="en-US" sz="900" b="0" i="1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0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latin typeface="Verdana"/>
                        </a:rPr>
                        <a:t>Single Particle LD Channels:</a:t>
                      </a: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0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latin typeface="Verdana"/>
                        </a:rPr>
                        <a:t>   Input:</a:t>
                      </a: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0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>
                          <a:latin typeface="Verdana"/>
                        </a:rPr>
                        <a:t>      Discriminator Value</a:t>
                      </a: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latin typeface="Verdana"/>
                        </a:rPr>
                        <a:t>Tpmt_LD_DiscS</a:t>
                      </a: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Verdana"/>
                        </a:rPr>
                        <a:t> </a:t>
                      </a: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0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latin typeface="Verdana"/>
                        </a:rPr>
                        <a:t>   Output:</a:t>
                      </a: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0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Verdana"/>
                        </a:rPr>
                        <a:t>      TASC-LD-Single</a:t>
                      </a: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latin typeface="Verdana"/>
                        </a:rPr>
                        <a:t>Tpmt_LD_Vs</a:t>
                      </a: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latin typeface="Verdana"/>
                        </a:rPr>
                        <a:t>volts</a:t>
                      </a: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latin typeface="Verdana"/>
                        </a:rPr>
                        <a:t>Tpmt_Sum * Tpmt_LD_GLDs * Tpmt_LD_Cors</a:t>
                      </a: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09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>
                          <a:latin typeface="Verdana"/>
                        </a:rPr>
                        <a:t>      Discriminator Flag</a:t>
                      </a: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latin typeface="Verdana"/>
                        </a:rPr>
                        <a:t>iTpmt_LDs</a:t>
                      </a: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latin typeface="Verdana"/>
                        </a:rPr>
                        <a:t>binary</a:t>
                      </a: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latin typeface="Verdana"/>
                        </a:rPr>
                        <a:t> Default = 0; Equals 1 if </a:t>
                      </a:r>
                      <a:r>
                        <a:rPr lang="en-US" sz="900" b="0" i="0" u="none" strike="noStrike" dirty="0" err="1">
                          <a:latin typeface="Verdana"/>
                        </a:rPr>
                        <a:t>Tpmt_LDhi</a:t>
                      </a:r>
                      <a:r>
                        <a:rPr lang="en-US" sz="900" b="0" i="0" u="none" strike="noStrike" dirty="0">
                          <a:latin typeface="Verdana"/>
                        </a:rPr>
                        <a:t> &gt;= </a:t>
                      </a:r>
                      <a:r>
                        <a:rPr lang="en-US" sz="900" b="0" i="0" u="none" strike="noStrike" dirty="0" err="1">
                          <a:latin typeface="Verdana"/>
                        </a:rPr>
                        <a:t>Tpmt_LD_DiscS</a:t>
                      </a:r>
                      <a:endParaRPr lang="en-US" sz="900" b="0" i="0" u="none" strike="noStrike" dirty="0">
                        <a:latin typeface="Verdana"/>
                      </a:endParaRPr>
                    </a:p>
                  </a:txBody>
                  <a:tcPr marL="5655" marR="5655" marT="565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3376</Words>
  <Application>Microsoft Macintosh PowerPoint</Application>
  <PresentationFormat>On-screen Show (4:3)</PresentationFormat>
  <Paragraphs>398</Paragraphs>
  <Slides>19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CALET Instrument Response and Trigger Variable Definition</vt:lpstr>
      <vt:lpstr>CALET Electronic Sub-systems</vt:lpstr>
      <vt:lpstr>TASC-PMT/CHD-PMT Schematic</vt:lpstr>
      <vt:lpstr>IMC-PMT Schematic</vt:lpstr>
      <vt:lpstr>TASC-PD/APD Schematic</vt:lpstr>
      <vt:lpstr>Slide 6</vt:lpstr>
      <vt:lpstr>Slide 7</vt:lpstr>
      <vt:lpstr>Slide 8</vt:lpstr>
      <vt:lpstr>Slide 9</vt:lpstr>
      <vt:lpstr>Trigger Definition</vt:lpstr>
      <vt:lpstr>Single Particle Trigger</vt:lpstr>
      <vt:lpstr>Summary</vt:lpstr>
      <vt:lpstr>Open Questions</vt:lpstr>
      <vt:lpstr>Slide 14</vt:lpstr>
      <vt:lpstr>Slide 15</vt:lpstr>
      <vt:lpstr>Slide 16</vt:lpstr>
      <vt:lpstr>Slide 17</vt:lpstr>
      <vt:lpstr>Slide 18</vt:lpstr>
      <vt:lpstr>Slide 19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CALET Instrument Response and Trigger Variable Definition</dc:title>
  <dc:creator>John Krizmanic</dc:creator>
  <cp:lastModifiedBy>John Krizmanic</cp:lastModifiedBy>
  <cp:revision>8</cp:revision>
  <dcterms:created xsi:type="dcterms:W3CDTF">2012-05-24T10:37:06Z</dcterms:created>
  <dcterms:modified xsi:type="dcterms:W3CDTF">2012-05-24T11:12:54Z</dcterms:modified>
</cp:coreProperties>
</file>