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63" r:id="rId3"/>
    <p:sldId id="292" r:id="rId4"/>
    <p:sldId id="291" r:id="rId5"/>
    <p:sldId id="303" r:id="rId6"/>
    <p:sldId id="265" r:id="rId7"/>
    <p:sldId id="270" r:id="rId8"/>
    <p:sldId id="269" r:id="rId9"/>
    <p:sldId id="272" r:id="rId10"/>
    <p:sldId id="276" r:id="rId11"/>
    <p:sldId id="304" r:id="rId12"/>
    <p:sldId id="300" r:id="rId13"/>
    <p:sldId id="299" r:id="rId14"/>
    <p:sldId id="274" r:id="rId15"/>
    <p:sldId id="273" r:id="rId16"/>
    <p:sldId id="277" r:id="rId17"/>
    <p:sldId id="297" r:id="rId18"/>
    <p:sldId id="298" r:id="rId19"/>
    <p:sldId id="301" r:id="rId20"/>
    <p:sldId id="302" r:id="rId21"/>
  </p:sldIdLst>
  <p:sldSz cx="9144000" cy="6858000" type="screen4x3"/>
  <p:notesSz cx="6858000" cy="97234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B82"/>
    <a:srgbClr val="515151"/>
    <a:srgbClr val="B9B9B9"/>
    <a:srgbClr val="9C9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86" autoAdjust="0"/>
    <p:restoredTop sz="86376" autoAdjust="0"/>
  </p:normalViewPr>
  <p:slideViewPr>
    <p:cSldViewPr>
      <p:cViewPr varScale="1">
        <p:scale>
          <a:sx n="60" d="100"/>
          <a:sy n="60" d="100"/>
        </p:scale>
        <p:origin x="-564" y="-96"/>
      </p:cViewPr>
      <p:guideLst>
        <p:guide orient="horz" pos="143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2211F5D-DCF3-41D1-B65F-D0A0198D4CB1}" type="datetimeFigureOut">
              <a:rPr lang="de-DE"/>
              <a:pPr>
                <a:defRPr/>
              </a:pPr>
              <a:t>14.06.2012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8538" y="728663"/>
            <a:ext cx="4860925" cy="3646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618038"/>
            <a:ext cx="5486400" cy="43767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2360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236075"/>
            <a:ext cx="2971800" cy="485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CBAF170-C469-4EBD-A10E-0DA4D57AACA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7380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6F4369-8A20-4D60-B05E-D84496431487}" type="slidenum">
              <a:rPr lang="de-DE"/>
              <a:pPr/>
              <a:t>4</a:t>
            </a:fld>
            <a:endParaRPr lang="de-DE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250825" y="2286000"/>
            <a:ext cx="8893175" cy="4572000"/>
          </a:xfrm>
          <a:prstGeom prst="rect">
            <a:avLst/>
          </a:prstGeom>
          <a:solidFill>
            <a:srgbClr val="005B82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6" name="Rechteck 5"/>
          <p:cNvSpPr/>
          <p:nvPr userDrawn="1"/>
        </p:nvSpPr>
        <p:spPr>
          <a:xfrm>
            <a:off x="7308850" y="1588"/>
            <a:ext cx="1835150" cy="979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7" name="Picture 60" descr="logo_699cm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4425" y="249238"/>
            <a:ext cx="2517775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827584" y="2708275"/>
            <a:ext cx="7254875" cy="7927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27584" y="3501008"/>
            <a:ext cx="7254875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827584" y="4868863"/>
            <a:ext cx="6481763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A2FE63-C93E-4659-92E2-60DE6C207C7B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DD9068-7E34-4681-B785-2CCE584BBE3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000" y="1988840"/>
            <a:ext cx="8075240" cy="410445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7"/>
          </p:nvPr>
        </p:nvSpPr>
        <p:spPr>
          <a:xfrm>
            <a:off x="720000" y="1152000"/>
            <a:ext cx="7488832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21CAD-8BB9-4973-83B9-ADD48CDF9A3D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8ABD3-8F67-419E-A490-7B2FA950D1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20000" y="19908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4"/>
          </p:nvPr>
        </p:nvSpPr>
        <p:spPr>
          <a:xfrm>
            <a:off x="720000" y="2638800"/>
            <a:ext cx="3600400" cy="31664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endParaRPr lang="de-DE" dirty="0" smtClean="0"/>
          </a:p>
        </p:txBody>
      </p:sp>
      <p:sp>
        <p:nvSpPr>
          <p:cNvPr id="12" name="Inhaltsplatzhalter 2"/>
          <p:cNvSpPr>
            <a:spLocks noGrp="1"/>
          </p:cNvSpPr>
          <p:nvPr>
            <p:ph idx="16"/>
          </p:nvPr>
        </p:nvSpPr>
        <p:spPr>
          <a:xfrm>
            <a:off x="4572000" y="2638800"/>
            <a:ext cx="4320480" cy="31664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endParaRPr lang="de-DE" dirty="0" smtClean="0"/>
          </a:p>
        </p:txBody>
      </p:sp>
      <p:sp>
        <p:nvSpPr>
          <p:cNvPr id="13" name="Inhaltsplatzhalter 2"/>
          <p:cNvSpPr>
            <a:spLocks noGrp="1"/>
          </p:cNvSpPr>
          <p:nvPr>
            <p:ph idx="17"/>
          </p:nvPr>
        </p:nvSpPr>
        <p:spPr>
          <a:xfrm>
            <a:off x="720000" y="11520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idx="18"/>
          </p:nvPr>
        </p:nvSpPr>
        <p:spPr>
          <a:xfrm>
            <a:off x="720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15" name="Inhaltsplatzhalter 13"/>
          <p:cNvSpPr>
            <a:spLocks noGrp="1"/>
          </p:cNvSpPr>
          <p:nvPr>
            <p:ph idx="19"/>
          </p:nvPr>
        </p:nvSpPr>
        <p:spPr>
          <a:xfrm>
            <a:off x="4572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345A3-F81C-4024-9827-3313D3296FD0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7B24D-0AB1-4CF0-9358-D95363650DC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720000" y="1988841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4"/>
          </p:nvPr>
        </p:nvSpPr>
        <p:spPr>
          <a:xfrm>
            <a:off x="720000" y="2636912"/>
            <a:ext cx="3491960" cy="31683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6"/>
          </p:nvPr>
        </p:nvSpPr>
        <p:spPr>
          <a:xfrm>
            <a:off x="4572000" y="2636912"/>
            <a:ext cx="4320480" cy="31683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7"/>
          </p:nvPr>
        </p:nvSpPr>
        <p:spPr>
          <a:xfrm>
            <a:off x="720000" y="11520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Inhaltsplatzhalter 13"/>
          <p:cNvSpPr>
            <a:spLocks noGrp="1"/>
          </p:cNvSpPr>
          <p:nvPr>
            <p:ph idx="18"/>
          </p:nvPr>
        </p:nvSpPr>
        <p:spPr>
          <a:xfrm>
            <a:off x="720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Inhaltsplatzhalter 13"/>
          <p:cNvSpPr>
            <a:spLocks noGrp="1"/>
          </p:cNvSpPr>
          <p:nvPr>
            <p:ph idx="19"/>
          </p:nvPr>
        </p:nvSpPr>
        <p:spPr>
          <a:xfrm>
            <a:off x="4572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8EA39-4E0E-4B2E-B81B-799E39311233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431B2-321B-4119-970E-A3BF7C94F6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720000" y="1988841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4"/>
          </p:nvPr>
        </p:nvSpPr>
        <p:spPr>
          <a:xfrm>
            <a:off x="720000" y="2636912"/>
            <a:ext cx="3024336" cy="31683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6"/>
          </p:nvPr>
        </p:nvSpPr>
        <p:spPr>
          <a:xfrm>
            <a:off x="4572000" y="2636912"/>
            <a:ext cx="4320480" cy="31683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7"/>
          </p:nvPr>
        </p:nvSpPr>
        <p:spPr>
          <a:xfrm>
            <a:off x="720000" y="11520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800" b="1" baseline="0">
                <a:solidFill>
                  <a:srgbClr val="005B82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5" name="Inhaltsplatzhalter 13"/>
          <p:cNvSpPr>
            <a:spLocks noGrp="1"/>
          </p:cNvSpPr>
          <p:nvPr>
            <p:ph idx="18"/>
          </p:nvPr>
        </p:nvSpPr>
        <p:spPr>
          <a:xfrm>
            <a:off x="720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6" name="Inhaltsplatzhalter 13"/>
          <p:cNvSpPr>
            <a:spLocks noGrp="1"/>
          </p:cNvSpPr>
          <p:nvPr>
            <p:ph idx="19"/>
          </p:nvPr>
        </p:nvSpPr>
        <p:spPr>
          <a:xfrm>
            <a:off x="4572000" y="5949280"/>
            <a:ext cx="2826500" cy="5409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43D05-9847-4B98-8A52-F4E96B7094A0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3332A-B13C-48A4-93F5-1E95EA8076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54FE4-3275-41AB-BDAE-2FAFD2D55CBC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F6B69-F12D-44E0-B1F1-677958221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B501-3A96-46E3-8A42-269FD471D260}" type="datetimeFigureOut">
              <a:rPr lang="en-US"/>
              <a:pPr>
                <a:defRPr/>
              </a:pPr>
              <a:t>6/14/2012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3F4E3-5A3D-43B1-8536-B03C1F0804F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8" y="320675"/>
            <a:ext cx="6553200" cy="73183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19138" y="19050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725" y="6356350"/>
            <a:ext cx="21336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B6603D1-D929-428A-BDD4-8BB2B8B85EFB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1C726F2-74FB-4621-9787-7653A7D0E8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0" y="2286000"/>
            <a:ext cx="125413" cy="228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005B82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25413" y="2286000"/>
            <a:ext cx="127000" cy="2286000"/>
          </a:xfrm>
          <a:prstGeom prst="rect">
            <a:avLst/>
          </a:prstGeom>
          <a:solidFill>
            <a:srgbClr val="515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9C9C9C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125413" cy="2286000"/>
          </a:xfrm>
          <a:prstGeom prst="rect">
            <a:avLst/>
          </a:prstGeom>
          <a:solidFill>
            <a:srgbClr val="005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005B82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25413" y="0"/>
            <a:ext cx="127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9C9C9C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4572000"/>
            <a:ext cx="125413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005B82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25413" y="4572000"/>
            <a:ext cx="127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9C9C9C"/>
              </a:solidFill>
            </a:endParaRPr>
          </a:p>
        </p:txBody>
      </p:sp>
      <p:pic>
        <p:nvPicPr>
          <p:cNvPr id="1035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1725" y="150813"/>
            <a:ext cx="14398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hteck 12"/>
          <p:cNvSpPr/>
          <p:nvPr userDrawn="1"/>
        </p:nvSpPr>
        <p:spPr>
          <a:xfrm rot="-5400000">
            <a:off x="-1076325" y="5665788"/>
            <a:ext cx="2276475" cy="10795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700" dirty="0">
                <a:solidFill>
                  <a:srgbClr val="515151"/>
                </a:solidFill>
              </a:rPr>
              <a:t>Mitglied der Helmholtz-Gemeinschaft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5" r:id="rId7"/>
    <p:sldLayoutId id="2147483666" r:id="rId8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platzhalter 1"/>
          <p:cNvSpPr>
            <a:spLocks noGrp="1"/>
          </p:cNvSpPr>
          <p:nvPr>
            <p:ph type="body" sz="quarter" idx="13"/>
          </p:nvPr>
        </p:nvSpPr>
        <p:spPr bwMode="auto">
          <a:xfrm>
            <a:off x="827088" y="2708275"/>
            <a:ext cx="7254875" cy="792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3600" dirty="0" smtClean="0"/>
              <a:t>Status </a:t>
            </a:r>
            <a:r>
              <a:rPr lang="de-DE" sz="3600" dirty="0" err="1" smtClean="0"/>
              <a:t>of</a:t>
            </a:r>
            <a:r>
              <a:rPr lang="de-DE" sz="3600" dirty="0" smtClean="0"/>
              <a:t> H</a:t>
            </a:r>
            <a:r>
              <a:rPr lang="de-DE" sz="3600" baseline="30000" dirty="0" smtClean="0"/>
              <a:t>-</a:t>
            </a:r>
            <a:r>
              <a:rPr lang="de-DE" sz="3600" dirty="0" smtClean="0"/>
              <a:t> / H</a:t>
            </a:r>
            <a:r>
              <a:rPr lang="de-DE" sz="3600" baseline="30000" dirty="0" smtClean="0"/>
              <a:t>+</a:t>
            </a:r>
            <a:r>
              <a:rPr lang="de-DE" sz="3600" dirty="0" smtClean="0"/>
              <a:t> </a:t>
            </a:r>
            <a:r>
              <a:rPr lang="de-DE" sz="3600" dirty="0" err="1" smtClean="0"/>
              <a:t>source</a:t>
            </a:r>
            <a:r>
              <a:rPr lang="de-DE" sz="3600" dirty="0" smtClean="0"/>
              <a:t> </a:t>
            </a:r>
            <a:r>
              <a:rPr lang="de-DE" sz="3600" dirty="0" err="1" smtClean="0"/>
              <a:t>for</a:t>
            </a:r>
            <a:r>
              <a:rPr lang="de-DE" sz="3600" dirty="0" smtClean="0"/>
              <a:t> ELENA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sz="quarter" idx="14"/>
          </p:nvPr>
        </p:nvSpPr>
        <p:spPr bwMode="auto">
          <a:xfrm>
            <a:off x="827088" y="3500438"/>
            <a:ext cx="7254875" cy="5762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sz="2400" dirty="0" err="1" smtClean="0"/>
              <a:t>Cosy‘s</a:t>
            </a:r>
            <a:r>
              <a:rPr lang="de-DE" sz="2400" dirty="0" smtClean="0"/>
              <a:t> „IBA </a:t>
            </a:r>
            <a:r>
              <a:rPr lang="de-DE" sz="2400" dirty="0" err="1" smtClean="0"/>
              <a:t>source</a:t>
            </a:r>
            <a:r>
              <a:rPr lang="de-DE" sz="2400" dirty="0" smtClean="0"/>
              <a:t> I“ </a:t>
            </a:r>
            <a:r>
              <a:rPr lang="de-DE" sz="2400" dirty="0" err="1" smtClean="0"/>
              <a:t>for</a:t>
            </a:r>
            <a:r>
              <a:rPr lang="de-DE" sz="2400" dirty="0" smtClean="0"/>
              <a:t> negative </a:t>
            </a:r>
            <a:r>
              <a:rPr lang="de-DE" sz="2400" dirty="0" err="1" smtClean="0"/>
              <a:t>and</a:t>
            </a:r>
            <a:r>
              <a:rPr lang="de-DE" sz="2400" dirty="0" smtClean="0"/>
              <a:t> positive </a:t>
            </a:r>
            <a:r>
              <a:rPr lang="de-DE" sz="2400" dirty="0" err="1" smtClean="0"/>
              <a:t>ions</a:t>
            </a:r>
            <a:endParaRPr lang="de-DE" sz="2400" dirty="0" smtClean="0"/>
          </a:p>
        </p:txBody>
      </p:sp>
      <p:sp>
        <p:nvSpPr>
          <p:cNvPr id="4100" name="Textplatzhalter 3"/>
          <p:cNvSpPr>
            <a:spLocks noGrp="1"/>
          </p:cNvSpPr>
          <p:nvPr>
            <p:ph type="body" sz="quarter" idx="15"/>
          </p:nvPr>
        </p:nvSpPr>
        <p:spPr bwMode="auto">
          <a:xfrm>
            <a:off x="827088" y="4868863"/>
            <a:ext cx="6481762" cy="5762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14. </a:t>
            </a:r>
            <a:r>
              <a:rPr lang="de-DE" dirty="0"/>
              <a:t>6</a:t>
            </a:r>
            <a:r>
              <a:rPr lang="de-DE" dirty="0" smtClean="0"/>
              <a:t>. 2012 | Ralf Gebel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395"/>
          <p:cNvSpPr txBox="1">
            <a:spLocks noChangeArrowheads="1"/>
          </p:cNvSpPr>
          <p:nvPr/>
        </p:nvSpPr>
        <p:spPr bwMode="auto">
          <a:xfrm>
            <a:off x="6248400" y="1905000"/>
            <a:ext cx="26670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 b="1" u="sng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Arc Current	     30 – 40 A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Arc Voltage	   100 – 120 V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Gas Flow	&lt; 0.1 mbar ℓs</a:t>
            </a:r>
            <a:r>
              <a:rPr lang="en-US" sz="1000" baseline="30000" dirty="0">
                <a:cs typeface="Times New Roman" pitchFamily="18" charset="0"/>
              </a:rPr>
              <a:t>-1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Bias Voltage	    2.0 – 2.4 V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Bias Current	    1.0 – 2.5 A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Filament Current    45 - 55 A / filament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Beam Current 	H-	5 – 8 </a:t>
            </a:r>
            <a:r>
              <a:rPr lang="en-US" sz="1000" dirty="0" err="1">
                <a:cs typeface="Times New Roman" pitchFamily="18" charset="0"/>
              </a:rPr>
              <a:t>mA</a:t>
            </a:r>
            <a:r>
              <a:rPr lang="en-US" sz="1000" dirty="0"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	D-                      1 – 3 </a:t>
            </a:r>
            <a:r>
              <a:rPr lang="en-US" sz="1000" dirty="0" err="1">
                <a:cs typeface="Times New Roman" pitchFamily="18" charset="0"/>
              </a:rPr>
              <a:t>mA</a:t>
            </a:r>
            <a:endParaRPr lang="en-US" sz="10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Beam Energy	                   25 </a:t>
            </a:r>
            <a:r>
              <a:rPr lang="en-US" sz="1000" dirty="0" err="1">
                <a:cs typeface="Times New Roman" pitchFamily="18" charset="0"/>
              </a:rPr>
              <a:t>keV</a:t>
            </a:r>
            <a:r>
              <a:rPr lang="en-US" sz="1000" dirty="0">
                <a:cs typeface="Times New Roman" pitchFamily="18" charset="0"/>
              </a:rPr>
              <a:t> H- / D-</a:t>
            </a: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Electron trap current 	25 – 30 </a:t>
            </a:r>
            <a:r>
              <a:rPr lang="en-US" sz="1000" dirty="0" err="1">
                <a:cs typeface="Times New Roman" pitchFamily="18" charset="0"/>
              </a:rPr>
              <a:t>mA</a:t>
            </a:r>
            <a:endParaRPr lang="en-US" sz="10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000" dirty="0">
                <a:cs typeface="Times New Roman" pitchFamily="18" charset="0"/>
              </a:rPr>
              <a:t>Divergence (1/e half angle)   	 15 </a:t>
            </a:r>
            <a:r>
              <a:rPr lang="en-US" sz="1000" dirty="0" err="1">
                <a:cs typeface="Times New Roman" pitchFamily="18" charset="0"/>
              </a:rPr>
              <a:t>mrad</a:t>
            </a:r>
            <a:endParaRPr lang="en-US" sz="10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000" dirty="0" err="1">
                <a:cs typeface="Times New Roman" pitchFamily="18" charset="0"/>
              </a:rPr>
              <a:t>Emittance</a:t>
            </a:r>
            <a:r>
              <a:rPr lang="en-US" sz="1000" dirty="0">
                <a:cs typeface="Times New Roman" pitchFamily="18" charset="0"/>
              </a:rPr>
              <a:t> (normalized </a:t>
            </a:r>
            <a:r>
              <a:rPr lang="en-US" sz="1000" dirty="0" err="1">
                <a:cs typeface="Times New Roman" pitchFamily="18" charset="0"/>
              </a:rPr>
              <a:t>rms</a:t>
            </a:r>
            <a:r>
              <a:rPr lang="en-US" sz="1000" dirty="0">
                <a:cs typeface="Times New Roman" pitchFamily="18" charset="0"/>
              </a:rPr>
              <a:t>)   &lt;0.1</a:t>
            </a:r>
            <a:r>
              <a:rPr lang="en-US" sz="1000" dirty="0">
                <a:cs typeface="Times New Roman" pitchFamily="18" charset="0"/>
                <a:sym typeface="Symbol" pitchFamily="18" charset="2"/>
              </a:rPr>
              <a:t></a:t>
            </a:r>
            <a:r>
              <a:rPr lang="en-US" sz="1000" dirty="0">
                <a:cs typeface="Times New Roman" pitchFamily="18" charset="0"/>
              </a:rPr>
              <a:t>mmmrad</a:t>
            </a:r>
          </a:p>
          <a:p>
            <a:pPr>
              <a:spcBef>
                <a:spcPct val="50000"/>
              </a:spcBef>
            </a:pPr>
            <a:endParaRPr lang="en-US" sz="1000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200" b="1" dirty="0">
                <a:cs typeface="Times New Roman" pitchFamily="18" charset="0"/>
              </a:rPr>
              <a:t>Modifications:</a:t>
            </a:r>
          </a:p>
          <a:p>
            <a:pPr>
              <a:spcBef>
                <a:spcPct val="50000"/>
              </a:spcBef>
            </a:pPr>
            <a:r>
              <a:rPr lang="en-US" sz="1200" b="1" dirty="0">
                <a:cs typeface="Times New Roman" pitchFamily="18" charset="0"/>
              </a:rPr>
              <a:t>High Voltage Transistor Switches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b="1" dirty="0">
                <a:cs typeface="Times New Roman" pitchFamily="18" charset="0"/>
              </a:rPr>
              <a:t> High Voltage Terminal	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200" b="1" dirty="0">
                <a:cs typeface="Times New Roman" pitchFamily="18" charset="0"/>
              </a:rPr>
              <a:t> Puller (extraction electrode)</a:t>
            </a:r>
          </a:p>
          <a:p>
            <a:pPr>
              <a:spcBef>
                <a:spcPct val="50000"/>
              </a:spcBef>
            </a:pPr>
            <a:endParaRPr lang="de-DE" sz="1000" dirty="0"/>
          </a:p>
        </p:txBody>
      </p:sp>
      <p:grpSp>
        <p:nvGrpSpPr>
          <p:cNvPr id="10243" name="Gruppieren 349"/>
          <p:cNvGrpSpPr>
            <a:grpSpLocks/>
          </p:cNvGrpSpPr>
          <p:nvPr/>
        </p:nvGrpSpPr>
        <p:grpSpPr bwMode="auto">
          <a:xfrm>
            <a:off x="417513" y="1809750"/>
            <a:ext cx="5667375" cy="4498975"/>
            <a:chOff x="381000" y="1295400"/>
            <a:chExt cx="5667375" cy="5038725"/>
          </a:xfrm>
        </p:grpSpPr>
        <p:sp>
          <p:nvSpPr>
            <p:cNvPr id="10245" name="Rectangle 2052"/>
            <p:cNvSpPr>
              <a:spLocks noChangeAspect="1" noChangeArrowheads="1"/>
            </p:cNvSpPr>
            <p:nvPr/>
          </p:nvSpPr>
          <p:spPr bwMode="auto">
            <a:xfrm>
              <a:off x="381000" y="1295400"/>
              <a:ext cx="5667375" cy="5038725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46" name="Rectangle 2053"/>
            <p:cNvSpPr>
              <a:spLocks noChangeAspect="1" noChangeArrowheads="1"/>
            </p:cNvSpPr>
            <p:nvPr/>
          </p:nvSpPr>
          <p:spPr bwMode="auto">
            <a:xfrm>
              <a:off x="511175" y="1863725"/>
              <a:ext cx="2617788" cy="3967163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47" name="Rectangle 2054"/>
            <p:cNvSpPr>
              <a:spLocks noChangeAspect="1" noChangeArrowheads="1"/>
            </p:cNvSpPr>
            <p:nvPr/>
          </p:nvSpPr>
          <p:spPr bwMode="auto">
            <a:xfrm>
              <a:off x="536575" y="1903413"/>
              <a:ext cx="2560638" cy="386080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48" name="Rectangle 2055"/>
            <p:cNvSpPr>
              <a:spLocks noChangeAspect="1" noChangeArrowheads="1"/>
            </p:cNvSpPr>
            <p:nvPr/>
          </p:nvSpPr>
          <p:spPr bwMode="auto">
            <a:xfrm>
              <a:off x="877888" y="4700588"/>
              <a:ext cx="474662" cy="466725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49" name="Rectangle 2056"/>
            <p:cNvSpPr>
              <a:spLocks noChangeAspect="1" noChangeArrowheads="1"/>
            </p:cNvSpPr>
            <p:nvPr/>
          </p:nvSpPr>
          <p:spPr bwMode="auto">
            <a:xfrm>
              <a:off x="890588" y="4716463"/>
              <a:ext cx="450850" cy="43656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0" name="Rectangle 2057"/>
            <p:cNvSpPr>
              <a:spLocks noChangeAspect="1" noChangeArrowheads="1"/>
            </p:cNvSpPr>
            <p:nvPr/>
          </p:nvSpPr>
          <p:spPr bwMode="auto">
            <a:xfrm>
              <a:off x="1487488" y="2266950"/>
              <a:ext cx="1182687" cy="3295650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1" name="Rectangle 2058"/>
            <p:cNvSpPr>
              <a:spLocks noChangeAspect="1" noChangeArrowheads="1"/>
            </p:cNvSpPr>
            <p:nvPr/>
          </p:nvSpPr>
          <p:spPr bwMode="auto">
            <a:xfrm>
              <a:off x="1504950" y="2290763"/>
              <a:ext cx="1133475" cy="323215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2" name="Freeform 2059"/>
            <p:cNvSpPr>
              <a:spLocks noChangeAspect="1"/>
            </p:cNvSpPr>
            <p:nvPr/>
          </p:nvSpPr>
          <p:spPr bwMode="auto">
            <a:xfrm>
              <a:off x="3717925" y="4695825"/>
              <a:ext cx="561975" cy="149225"/>
            </a:xfrm>
            <a:custGeom>
              <a:avLst/>
              <a:gdLst>
                <a:gd name="T0" fmla="*/ 0 w 354"/>
                <a:gd name="T1" fmla="*/ 0 h 75"/>
                <a:gd name="T2" fmla="*/ 0 w 354"/>
                <a:gd name="T3" fmla="*/ 75 h 75"/>
                <a:gd name="T4" fmla="*/ 279 w 354"/>
                <a:gd name="T5" fmla="*/ 75 h 75"/>
                <a:gd name="T6" fmla="*/ 354 w 354"/>
                <a:gd name="T7" fmla="*/ 0 h 75"/>
                <a:gd name="T8" fmla="*/ 0 w 354"/>
                <a:gd name="T9" fmla="*/ 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4"/>
                <a:gd name="T16" fmla="*/ 0 h 75"/>
                <a:gd name="T17" fmla="*/ 354 w 354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4" h="75">
                  <a:moveTo>
                    <a:pt x="0" y="0"/>
                  </a:moveTo>
                  <a:lnTo>
                    <a:pt x="0" y="75"/>
                  </a:lnTo>
                  <a:lnTo>
                    <a:pt x="279" y="75"/>
                  </a:lnTo>
                  <a:lnTo>
                    <a:pt x="3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3" name="Freeform 2060"/>
            <p:cNvSpPr>
              <a:spLocks noChangeAspect="1"/>
            </p:cNvSpPr>
            <p:nvPr/>
          </p:nvSpPr>
          <p:spPr bwMode="auto">
            <a:xfrm>
              <a:off x="4200525" y="3298825"/>
              <a:ext cx="322263" cy="396875"/>
            </a:xfrm>
            <a:custGeom>
              <a:avLst/>
              <a:gdLst>
                <a:gd name="T0" fmla="*/ 0 w 203"/>
                <a:gd name="T1" fmla="*/ 0 h 201"/>
                <a:gd name="T2" fmla="*/ 0 w 203"/>
                <a:gd name="T3" fmla="*/ 100 h 201"/>
                <a:gd name="T4" fmla="*/ 101 w 203"/>
                <a:gd name="T5" fmla="*/ 201 h 201"/>
                <a:gd name="T6" fmla="*/ 203 w 203"/>
                <a:gd name="T7" fmla="*/ 100 h 201"/>
                <a:gd name="T8" fmla="*/ 203 w 203"/>
                <a:gd name="T9" fmla="*/ 0 h 2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3"/>
                <a:gd name="T16" fmla="*/ 0 h 201"/>
                <a:gd name="T17" fmla="*/ 203 w 203"/>
                <a:gd name="T18" fmla="*/ 201 h 2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3" h="201">
                  <a:moveTo>
                    <a:pt x="0" y="0"/>
                  </a:moveTo>
                  <a:lnTo>
                    <a:pt x="0" y="100"/>
                  </a:lnTo>
                  <a:lnTo>
                    <a:pt x="101" y="201"/>
                  </a:lnTo>
                  <a:lnTo>
                    <a:pt x="203" y="100"/>
                  </a:lnTo>
                  <a:lnTo>
                    <a:pt x="20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4" name="Rectangle 2061"/>
            <p:cNvSpPr>
              <a:spLocks noChangeAspect="1" noChangeArrowheads="1"/>
            </p:cNvSpPr>
            <p:nvPr/>
          </p:nvSpPr>
          <p:spPr bwMode="auto">
            <a:xfrm>
              <a:off x="4040188" y="4095750"/>
              <a:ext cx="242887" cy="103188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5" name="Rectangle 2062"/>
            <p:cNvSpPr>
              <a:spLocks noChangeAspect="1" noChangeArrowheads="1"/>
            </p:cNvSpPr>
            <p:nvPr/>
          </p:nvSpPr>
          <p:spPr bwMode="auto">
            <a:xfrm>
              <a:off x="4443413" y="4095750"/>
              <a:ext cx="241300" cy="103188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56" name="Freeform 2063"/>
            <p:cNvSpPr>
              <a:spLocks noChangeAspect="1"/>
            </p:cNvSpPr>
            <p:nvPr/>
          </p:nvSpPr>
          <p:spPr bwMode="auto">
            <a:xfrm>
              <a:off x="3717925" y="4295775"/>
              <a:ext cx="561975" cy="201613"/>
            </a:xfrm>
            <a:custGeom>
              <a:avLst/>
              <a:gdLst>
                <a:gd name="T0" fmla="*/ 0 w 354"/>
                <a:gd name="T1" fmla="*/ 0 h 102"/>
                <a:gd name="T2" fmla="*/ 153 w 354"/>
                <a:gd name="T3" fmla="*/ 0 h 102"/>
                <a:gd name="T4" fmla="*/ 153 w 354"/>
                <a:gd name="T5" fmla="*/ 50 h 102"/>
                <a:gd name="T6" fmla="*/ 354 w 354"/>
                <a:gd name="T7" fmla="*/ 50 h 102"/>
                <a:gd name="T8" fmla="*/ 354 w 354"/>
                <a:gd name="T9" fmla="*/ 102 h 102"/>
                <a:gd name="T10" fmla="*/ 0 w 354"/>
                <a:gd name="T11" fmla="*/ 102 h 102"/>
                <a:gd name="T12" fmla="*/ 0 w 354"/>
                <a:gd name="T13" fmla="*/ 0 h 1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4"/>
                <a:gd name="T22" fmla="*/ 0 h 102"/>
                <a:gd name="T23" fmla="*/ 354 w 354"/>
                <a:gd name="T24" fmla="*/ 102 h 1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4" h="102">
                  <a:moveTo>
                    <a:pt x="0" y="0"/>
                  </a:moveTo>
                  <a:lnTo>
                    <a:pt x="153" y="0"/>
                  </a:lnTo>
                  <a:lnTo>
                    <a:pt x="153" y="50"/>
                  </a:lnTo>
                  <a:lnTo>
                    <a:pt x="354" y="50"/>
                  </a:lnTo>
                  <a:lnTo>
                    <a:pt x="354" y="102"/>
                  </a:lnTo>
                  <a:lnTo>
                    <a:pt x="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7" name="Freeform 2064"/>
            <p:cNvSpPr>
              <a:spLocks noChangeAspect="1"/>
            </p:cNvSpPr>
            <p:nvPr/>
          </p:nvSpPr>
          <p:spPr bwMode="auto">
            <a:xfrm>
              <a:off x="4443413" y="4295775"/>
              <a:ext cx="560387" cy="201613"/>
            </a:xfrm>
            <a:custGeom>
              <a:avLst/>
              <a:gdLst>
                <a:gd name="T0" fmla="*/ 0 w 353"/>
                <a:gd name="T1" fmla="*/ 50 h 102"/>
                <a:gd name="T2" fmla="*/ 0 w 353"/>
                <a:gd name="T3" fmla="*/ 102 h 102"/>
                <a:gd name="T4" fmla="*/ 353 w 353"/>
                <a:gd name="T5" fmla="*/ 102 h 102"/>
                <a:gd name="T6" fmla="*/ 353 w 353"/>
                <a:gd name="T7" fmla="*/ 0 h 102"/>
                <a:gd name="T8" fmla="*/ 201 w 353"/>
                <a:gd name="T9" fmla="*/ 0 h 102"/>
                <a:gd name="T10" fmla="*/ 201 w 353"/>
                <a:gd name="T11" fmla="*/ 50 h 102"/>
                <a:gd name="T12" fmla="*/ 0 w 353"/>
                <a:gd name="T13" fmla="*/ 50 h 1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3"/>
                <a:gd name="T22" fmla="*/ 0 h 102"/>
                <a:gd name="T23" fmla="*/ 353 w 353"/>
                <a:gd name="T24" fmla="*/ 102 h 1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3" h="102">
                  <a:moveTo>
                    <a:pt x="0" y="50"/>
                  </a:moveTo>
                  <a:lnTo>
                    <a:pt x="0" y="102"/>
                  </a:lnTo>
                  <a:lnTo>
                    <a:pt x="353" y="102"/>
                  </a:lnTo>
                  <a:lnTo>
                    <a:pt x="353" y="0"/>
                  </a:lnTo>
                  <a:lnTo>
                    <a:pt x="201" y="0"/>
                  </a:lnTo>
                  <a:lnTo>
                    <a:pt x="201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8" name="Freeform 2065"/>
            <p:cNvSpPr>
              <a:spLocks noChangeAspect="1"/>
            </p:cNvSpPr>
            <p:nvPr/>
          </p:nvSpPr>
          <p:spPr bwMode="auto">
            <a:xfrm>
              <a:off x="3717925" y="3298825"/>
              <a:ext cx="322263" cy="698500"/>
            </a:xfrm>
            <a:custGeom>
              <a:avLst/>
              <a:gdLst>
                <a:gd name="T0" fmla="*/ 203 w 203"/>
                <a:gd name="T1" fmla="*/ 354 h 354"/>
                <a:gd name="T2" fmla="*/ 0 w 203"/>
                <a:gd name="T3" fmla="*/ 354 h 354"/>
                <a:gd name="T4" fmla="*/ 0 w 203"/>
                <a:gd name="T5" fmla="*/ 0 h 354"/>
                <a:gd name="T6" fmla="*/ 203 w 203"/>
                <a:gd name="T7" fmla="*/ 0 h 354"/>
                <a:gd name="T8" fmla="*/ 203 w 203"/>
                <a:gd name="T9" fmla="*/ 25 h 354"/>
                <a:gd name="T10" fmla="*/ 51 w 203"/>
                <a:gd name="T11" fmla="*/ 25 h 354"/>
                <a:gd name="T12" fmla="*/ 51 w 203"/>
                <a:gd name="T13" fmla="*/ 329 h 354"/>
                <a:gd name="T14" fmla="*/ 203 w 203"/>
                <a:gd name="T15" fmla="*/ 329 h 354"/>
                <a:gd name="T16" fmla="*/ 203 w 203"/>
                <a:gd name="T17" fmla="*/ 354 h 3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3"/>
                <a:gd name="T28" fmla="*/ 0 h 354"/>
                <a:gd name="T29" fmla="*/ 203 w 203"/>
                <a:gd name="T30" fmla="*/ 354 h 3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3" h="354">
                  <a:moveTo>
                    <a:pt x="203" y="354"/>
                  </a:moveTo>
                  <a:lnTo>
                    <a:pt x="0" y="354"/>
                  </a:lnTo>
                  <a:lnTo>
                    <a:pt x="0" y="0"/>
                  </a:lnTo>
                  <a:lnTo>
                    <a:pt x="203" y="0"/>
                  </a:lnTo>
                  <a:lnTo>
                    <a:pt x="203" y="25"/>
                  </a:lnTo>
                  <a:lnTo>
                    <a:pt x="51" y="25"/>
                  </a:lnTo>
                  <a:lnTo>
                    <a:pt x="51" y="329"/>
                  </a:lnTo>
                  <a:lnTo>
                    <a:pt x="203" y="329"/>
                  </a:lnTo>
                  <a:lnTo>
                    <a:pt x="203" y="354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9" name="Freeform 2066"/>
            <p:cNvSpPr>
              <a:spLocks noChangeAspect="1"/>
            </p:cNvSpPr>
            <p:nvPr/>
          </p:nvSpPr>
          <p:spPr bwMode="auto">
            <a:xfrm>
              <a:off x="4683125" y="3298825"/>
              <a:ext cx="320675" cy="698500"/>
            </a:xfrm>
            <a:custGeom>
              <a:avLst/>
              <a:gdLst>
                <a:gd name="T0" fmla="*/ 0 w 202"/>
                <a:gd name="T1" fmla="*/ 0 h 354"/>
                <a:gd name="T2" fmla="*/ 152 w 202"/>
                <a:gd name="T3" fmla="*/ 0 h 354"/>
                <a:gd name="T4" fmla="*/ 202 w 202"/>
                <a:gd name="T5" fmla="*/ 0 h 354"/>
                <a:gd name="T6" fmla="*/ 202 w 202"/>
                <a:gd name="T7" fmla="*/ 354 h 354"/>
                <a:gd name="T8" fmla="*/ 0 w 202"/>
                <a:gd name="T9" fmla="*/ 354 h 354"/>
                <a:gd name="T10" fmla="*/ 0 w 202"/>
                <a:gd name="T11" fmla="*/ 329 h 354"/>
                <a:gd name="T12" fmla="*/ 152 w 202"/>
                <a:gd name="T13" fmla="*/ 329 h 354"/>
                <a:gd name="T14" fmla="*/ 152 w 202"/>
                <a:gd name="T15" fmla="*/ 25 h 354"/>
                <a:gd name="T16" fmla="*/ 0 w 202"/>
                <a:gd name="T17" fmla="*/ 25 h 354"/>
                <a:gd name="T18" fmla="*/ 0 w 202"/>
                <a:gd name="T19" fmla="*/ 0 h 3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2"/>
                <a:gd name="T31" fmla="*/ 0 h 354"/>
                <a:gd name="T32" fmla="*/ 202 w 202"/>
                <a:gd name="T33" fmla="*/ 354 h 3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2" h="354">
                  <a:moveTo>
                    <a:pt x="0" y="0"/>
                  </a:moveTo>
                  <a:lnTo>
                    <a:pt x="152" y="0"/>
                  </a:lnTo>
                  <a:lnTo>
                    <a:pt x="202" y="0"/>
                  </a:lnTo>
                  <a:lnTo>
                    <a:pt x="202" y="354"/>
                  </a:lnTo>
                  <a:lnTo>
                    <a:pt x="0" y="354"/>
                  </a:lnTo>
                  <a:lnTo>
                    <a:pt x="0" y="329"/>
                  </a:lnTo>
                  <a:lnTo>
                    <a:pt x="152" y="329"/>
                  </a:lnTo>
                  <a:lnTo>
                    <a:pt x="152" y="25"/>
                  </a:lnTo>
                  <a:lnTo>
                    <a:pt x="0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0" name="Line 2068"/>
            <p:cNvSpPr>
              <a:spLocks noChangeAspect="1" noChangeShapeType="1"/>
            </p:cNvSpPr>
            <p:nvPr/>
          </p:nvSpPr>
          <p:spPr bwMode="auto">
            <a:xfrm>
              <a:off x="2514600" y="4794250"/>
              <a:ext cx="8096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Line 2069"/>
            <p:cNvSpPr>
              <a:spLocks noChangeAspect="1" noChangeShapeType="1"/>
            </p:cNvSpPr>
            <p:nvPr/>
          </p:nvSpPr>
          <p:spPr bwMode="auto">
            <a:xfrm>
              <a:off x="2554288" y="4745038"/>
              <a:ext cx="1587" cy="1000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Line 2070"/>
            <p:cNvSpPr>
              <a:spLocks noChangeAspect="1" noChangeShapeType="1"/>
            </p:cNvSpPr>
            <p:nvPr/>
          </p:nvSpPr>
          <p:spPr bwMode="auto">
            <a:xfrm>
              <a:off x="2514600" y="4246563"/>
              <a:ext cx="809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3" name="Line 2073"/>
            <p:cNvSpPr>
              <a:spLocks noChangeAspect="1" noChangeShapeType="1"/>
            </p:cNvSpPr>
            <p:nvPr/>
          </p:nvSpPr>
          <p:spPr bwMode="auto">
            <a:xfrm flipH="1">
              <a:off x="5330825" y="6045200"/>
              <a:ext cx="396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4" name="Line 2074"/>
            <p:cNvSpPr>
              <a:spLocks noChangeAspect="1" noChangeShapeType="1"/>
            </p:cNvSpPr>
            <p:nvPr/>
          </p:nvSpPr>
          <p:spPr bwMode="auto">
            <a:xfrm flipH="1">
              <a:off x="5370513" y="6045200"/>
              <a:ext cx="39687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5" name="Line 2075"/>
            <p:cNvSpPr>
              <a:spLocks noChangeAspect="1" noChangeShapeType="1"/>
            </p:cNvSpPr>
            <p:nvPr/>
          </p:nvSpPr>
          <p:spPr bwMode="auto">
            <a:xfrm flipH="1">
              <a:off x="5410200" y="6045200"/>
              <a:ext cx="41275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6" name="Line 2076"/>
            <p:cNvSpPr>
              <a:spLocks noChangeAspect="1" noChangeShapeType="1"/>
            </p:cNvSpPr>
            <p:nvPr/>
          </p:nvSpPr>
          <p:spPr bwMode="auto">
            <a:xfrm flipH="1">
              <a:off x="5451475" y="6045200"/>
              <a:ext cx="396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7" name="Line 2077"/>
            <p:cNvSpPr>
              <a:spLocks noChangeAspect="1" noChangeShapeType="1"/>
            </p:cNvSpPr>
            <p:nvPr/>
          </p:nvSpPr>
          <p:spPr bwMode="auto">
            <a:xfrm>
              <a:off x="5410200" y="5799138"/>
              <a:ext cx="1588" cy="147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8" name="Oval 2078"/>
            <p:cNvSpPr>
              <a:spLocks noChangeAspect="1" noChangeArrowheads="1"/>
            </p:cNvSpPr>
            <p:nvPr/>
          </p:nvSpPr>
          <p:spPr bwMode="auto">
            <a:xfrm>
              <a:off x="5330825" y="5595938"/>
              <a:ext cx="161925" cy="20478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69" name="Rectangle 2079"/>
            <p:cNvSpPr>
              <a:spLocks noChangeAspect="1" noChangeArrowheads="1"/>
            </p:cNvSpPr>
            <p:nvPr/>
          </p:nvSpPr>
          <p:spPr bwMode="auto">
            <a:xfrm>
              <a:off x="5153025" y="4824413"/>
              <a:ext cx="42863" cy="20161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70" name="Freeform 2081"/>
            <p:cNvSpPr>
              <a:spLocks noChangeAspect="1"/>
            </p:cNvSpPr>
            <p:nvPr/>
          </p:nvSpPr>
          <p:spPr bwMode="auto">
            <a:xfrm>
              <a:off x="4976813" y="4724400"/>
              <a:ext cx="204787" cy="106363"/>
            </a:xfrm>
            <a:custGeom>
              <a:avLst/>
              <a:gdLst>
                <a:gd name="T0" fmla="*/ 129 w 129"/>
                <a:gd name="T1" fmla="*/ 54 h 54"/>
                <a:gd name="T2" fmla="*/ 128 w 129"/>
                <a:gd name="T3" fmla="*/ 1 h 54"/>
                <a:gd name="T4" fmla="*/ 0 w 129"/>
                <a:gd name="T5" fmla="*/ 0 h 54"/>
                <a:gd name="T6" fmla="*/ 0 w 129"/>
                <a:gd name="T7" fmla="*/ 5 h 54"/>
                <a:gd name="T8" fmla="*/ 126 w 129"/>
                <a:gd name="T9" fmla="*/ 5 h 54"/>
                <a:gd name="T10" fmla="*/ 124 w 129"/>
                <a:gd name="T11" fmla="*/ 2 h 54"/>
                <a:gd name="T12" fmla="*/ 124 w 129"/>
                <a:gd name="T13" fmla="*/ 54 h 54"/>
                <a:gd name="T14" fmla="*/ 129 w 129"/>
                <a:gd name="T15" fmla="*/ 54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9"/>
                <a:gd name="T25" fmla="*/ 0 h 54"/>
                <a:gd name="T26" fmla="*/ 129 w 129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9" h="54">
                  <a:moveTo>
                    <a:pt x="129" y="54"/>
                  </a:moveTo>
                  <a:lnTo>
                    <a:pt x="128" y="1"/>
                  </a:lnTo>
                  <a:lnTo>
                    <a:pt x="0" y="0"/>
                  </a:lnTo>
                  <a:lnTo>
                    <a:pt x="0" y="5"/>
                  </a:lnTo>
                  <a:lnTo>
                    <a:pt x="126" y="5"/>
                  </a:lnTo>
                  <a:lnTo>
                    <a:pt x="124" y="2"/>
                  </a:lnTo>
                  <a:lnTo>
                    <a:pt x="124" y="54"/>
                  </a:lnTo>
                  <a:lnTo>
                    <a:pt x="129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1" name="Line 2082"/>
            <p:cNvSpPr>
              <a:spLocks noChangeAspect="1" noChangeShapeType="1"/>
            </p:cNvSpPr>
            <p:nvPr/>
          </p:nvSpPr>
          <p:spPr bwMode="auto">
            <a:xfrm>
              <a:off x="5502275" y="5595938"/>
              <a:ext cx="825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2" name="Line 2083"/>
            <p:cNvSpPr>
              <a:spLocks noChangeAspect="1" noChangeShapeType="1"/>
            </p:cNvSpPr>
            <p:nvPr/>
          </p:nvSpPr>
          <p:spPr bwMode="auto">
            <a:xfrm>
              <a:off x="5502275" y="5897563"/>
              <a:ext cx="825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3" name="Line 2084"/>
            <p:cNvSpPr>
              <a:spLocks noChangeAspect="1" noChangeShapeType="1"/>
            </p:cNvSpPr>
            <p:nvPr/>
          </p:nvSpPr>
          <p:spPr bwMode="auto">
            <a:xfrm>
              <a:off x="5541963" y="5848350"/>
              <a:ext cx="1587" cy="98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4" name="Rectangle 2085"/>
            <p:cNvSpPr>
              <a:spLocks noChangeAspect="1" noChangeArrowheads="1"/>
            </p:cNvSpPr>
            <p:nvPr/>
          </p:nvSpPr>
          <p:spPr bwMode="auto">
            <a:xfrm>
              <a:off x="5229225" y="4829175"/>
              <a:ext cx="13335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Rc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275" name="Rectangle 2086"/>
            <p:cNvSpPr>
              <a:spLocks noChangeAspect="1" noChangeArrowheads="1"/>
            </p:cNvSpPr>
            <p:nvPr/>
          </p:nvSpPr>
          <p:spPr bwMode="auto">
            <a:xfrm>
              <a:off x="5656263" y="5614988"/>
              <a:ext cx="28892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30kV 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276" name="Rectangle 2087"/>
            <p:cNvSpPr>
              <a:spLocks noChangeAspect="1" noChangeArrowheads="1"/>
            </p:cNvSpPr>
            <p:nvPr/>
          </p:nvSpPr>
          <p:spPr bwMode="auto">
            <a:xfrm>
              <a:off x="5656263" y="5776913"/>
              <a:ext cx="2921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40mA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277" name="Rectangle 2088"/>
            <p:cNvSpPr>
              <a:spLocks noChangeAspect="1" noChangeArrowheads="1"/>
            </p:cNvSpPr>
            <p:nvPr/>
          </p:nvSpPr>
          <p:spPr bwMode="auto">
            <a:xfrm>
              <a:off x="5656263" y="5938838"/>
              <a:ext cx="33337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HV PS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278" name="Freeform 2089"/>
            <p:cNvSpPr>
              <a:spLocks noChangeAspect="1"/>
            </p:cNvSpPr>
            <p:nvPr/>
          </p:nvSpPr>
          <p:spPr bwMode="auto">
            <a:xfrm>
              <a:off x="1208088" y="5008563"/>
              <a:ext cx="88900" cy="68262"/>
            </a:xfrm>
            <a:custGeom>
              <a:avLst/>
              <a:gdLst>
                <a:gd name="T0" fmla="*/ 50 w 56"/>
                <a:gd name="T1" fmla="*/ 0 h 35"/>
                <a:gd name="T2" fmla="*/ 45 w 56"/>
                <a:gd name="T3" fmla="*/ 1 h 35"/>
                <a:gd name="T4" fmla="*/ 41 w 56"/>
                <a:gd name="T5" fmla="*/ 1 h 35"/>
                <a:gd name="T6" fmla="*/ 36 w 56"/>
                <a:gd name="T7" fmla="*/ 1 h 35"/>
                <a:gd name="T8" fmla="*/ 32 w 56"/>
                <a:gd name="T9" fmla="*/ 2 h 35"/>
                <a:gd name="T10" fmla="*/ 28 w 56"/>
                <a:gd name="T11" fmla="*/ 2 h 35"/>
                <a:gd name="T12" fmla="*/ 24 w 56"/>
                <a:gd name="T13" fmla="*/ 4 h 35"/>
                <a:gd name="T14" fmla="*/ 20 w 56"/>
                <a:gd name="T15" fmla="*/ 4 h 35"/>
                <a:gd name="T16" fmla="*/ 16 w 56"/>
                <a:gd name="T17" fmla="*/ 5 h 35"/>
                <a:gd name="T18" fmla="*/ 13 w 56"/>
                <a:gd name="T19" fmla="*/ 6 h 35"/>
                <a:gd name="T20" fmla="*/ 11 w 56"/>
                <a:gd name="T21" fmla="*/ 8 h 35"/>
                <a:gd name="T22" fmla="*/ 8 w 56"/>
                <a:gd name="T23" fmla="*/ 9 h 35"/>
                <a:gd name="T24" fmla="*/ 5 w 56"/>
                <a:gd name="T25" fmla="*/ 10 h 35"/>
                <a:gd name="T26" fmla="*/ 4 w 56"/>
                <a:gd name="T27" fmla="*/ 12 h 35"/>
                <a:gd name="T28" fmla="*/ 1 w 56"/>
                <a:gd name="T29" fmla="*/ 14 h 35"/>
                <a:gd name="T30" fmla="*/ 0 w 56"/>
                <a:gd name="T31" fmla="*/ 17 h 35"/>
                <a:gd name="T32" fmla="*/ 1 w 56"/>
                <a:gd name="T33" fmla="*/ 21 h 35"/>
                <a:gd name="T34" fmla="*/ 3 w 56"/>
                <a:gd name="T35" fmla="*/ 22 h 35"/>
                <a:gd name="T36" fmla="*/ 4 w 56"/>
                <a:gd name="T37" fmla="*/ 23 h 35"/>
                <a:gd name="T38" fmla="*/ 7 w 56"/>
                <a:gd name="T39" fmla="*/ 26 h 35"/>
                <a:gd name="T40" fmla="*/ 9 w 56"/>
                <a:gd name="T41" fmla="*/ 27 h 35"/>
                <a:gd name="T42" fmla="*/ 12 w 56"/>
                <a:gd name="T43" fmla="*/ 29 h 35"/>
                <a:gd name="T44" fmla="*/ 15 w 56"/>
                <a:gd name="T45" fmla="*/ 30 h 35"/>
                <a:gd name="T46" fmla="*/ 19 w 56"/>
                <a:gd name="T47" fmla="*/ 31 h 35"/>
                <a:gd name="T48" fmla="*/ 21 w 56"/>
                <a:gd name="T49" fmla="*/ 31 h 35"/>
                <a:gd name="T50" fmla="*/ 26 w 56"/>
                <a:gd name="T51" fmla="*/ 33 h 35"/>
                <a:gd name="T52" fmla="*/ 29 w 56"/>
                <a:gd name="T53" fmla="*/ 34 h 35"/>
                <a:gd name="T54" fmla="*/ 34 w 56"/>
                <a:gd name="T55" fmla="*/ 34 h 35"/>
                <a:gd name="T56" fmla="*/ 38 w 56"/>
                <a:gd name="T57" fmla="*/ 34 h 35"/>
                <a:gd name="T58" fmla="*/ 44 w 56"/>
                <a:gd name="T59" fmla="*/ 35 h 35"/>
                <a:gd name="T60" fmla="*/ 48 w 56"/>
                <a:gd name="T61" fmla="*/ 35 h 35"/>
                <a:gd name="T62" fmla="*/ 56 w 56"/>
                <a:gd name="T63" fmla="*/ 35 h 3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6"/>
                <a:gd name="T97" fmla="*/ 0 h 35"/>
                <a:gd name="T98" fmla="*/ 56 w 56"/>
                <a:gd name="T99" fmla="*/ 35 h 3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6" h="35">
                  <a:moveTo>
                    <a:pt x="56" y="0"/>
                  </a:moveTo>
                  <a:lnTo>
                    <a:pt x="50" y="0"/>
                  </a:lnTo>
                  <a:lnTo>
                    <a:pt x="48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1" y="1"/>
                  </a:lnTo>
                  <a:lnTo>
                    <a:pt x="38" y="1"/>
                  </a:lnTo>
                  <a:lnTo>
                    <a:pt x="36" y="1"/>
                  </a:lnTo>
                  <a:lnTo>
                    <a:pt x="34" y="1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9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5" y="25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12" y="29"/>
                  </a:lnTo>
                  <a:lnTo>
                    <a:pt x="13" y="29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9" y="31"/>
                  </a:lnTo>
                  <a:lnTo>
                    <a:pt x="20" y="31"/>
                  </a:lnTo>
                  <a:lnTo>
                    <a:pt x="21" y="31"/>
                  </a:lnTo>
                  <a:lnTo>
                    <a:pt x="24" y="33"/>
                  </a:lnTo>
                  <a:lnTo>
                    <a:pt x="26" y="33"/>
                  </a:lnTo>
                  <a:lnTo>
                    <a:pt x="28" y="33"/>
                  </a:lnTo>
                  <a:lnTo>
                    <a:pt x="29" y="34"/>
                  </a:lnTo>
                  <a:lnTo>
                    <a:pt x="32" y="34"/>
                  </a:lnTo>
                  <a:lnTo>
                    <a:pt x="34" y="34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41" y="35"/>
                  </a:lnTo>
                  <a:lnTo>
                    <a:pt x="44" y="35"/>
                  </a:lnTo>
                  <a:lnTo>
                    <a:pt x="45" y="35"/>
                  </a:lnTo>
                  <a:lnTo>
                    <a:pt x="48" y="35"/>
                  </a:lnTo>
                  <a:lnTo>
                    <a:pt x="50" y="35"/>
                  </a:lnTo>
                  <a:lnTo>
                    <a:pt x="56" y="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9" name="Freeform 2090"/>
            <p:cNvSpPr>
              <a:spLocks noChangeAspect="1"/>
            </p:cNvSpPr>
            <p:nvPr/>
          </p:nvSpPr>
          <p:spPr bwMode="auto">
            <a:xfrm>
              <a:off x="1208088" y="4938713"/>
              <a:ext cx="88900" cy="69850"/>
            </a:xfrm>
            <a:custGeom>
              <a:avLst/>
              <a:gdLst>
                <a:gd name="T0" fmla="*/ 50 w 56"/>
                <a:gd name="T1" fmla="*/ 0 h 35"/>
                <a:gd name="T2" fmla="*/ 45 w 56"/>
                <a:gd name="T3" fmla="*/ 0 h 35"/>
                <a:gd name="T4" fmla="*/ 41 w 56"/>
                <a:gd name="T5" fmla="*/ 0 h 35"/>
                <a:gd name="T6" fmla="*/ 36 w 56"/>
                <a:gd name="T7" fmla="*/ 0 h 35"/>
                <a:gd name="T8" fmla="*/ 32 w 56"/>
                <a:gd name="T9" fmla="*/ 1 h 35"/>
                <a:gd name="T10" fmla="*/ 28 w 56"/>
                <a:gd name="T11" fmla="*/ 1 h 35"/>
                <a:gd name="T12" fmla="*/ 24 w 56"/>
                <a:gd name="T13" fmla="*/ 3 h 35"/>
                <a:gd name="T14" fmla="*/ 20 w 56"/>
                <a:gd name="T15" fmla="*/ 4 h 35"/>
                <a:gd name="T16" fmla="*/ 16 w 56"/>
                <a:gd name="T17" fmla="*/ 5 h 35"/>
                <a:gd name="T18" fmla="*/ 13 w 56"/>
                <a:gd name="T19" fmla="*/ 5 h 35"/>
                <a:gd name="T20" fmla="*/ 11 w 56"/>
                <a:gd name="T21" fmla="*/ 7 h 35"/>
                <a:gd name="T22" fmla="*/ 8 w 56"/>
                <a:gd name="T23" fmla="*/ 8 h 35"/>
                <a:gd name="T24" fmla="*/ 5 w 56"/>
                <a:gd name="T25" fmla="*/ 9 h 35"/>
                <a:gd name="T26" fmla="*/ 4 w 56"/>
                <a:gd name="T27" fmla="*/ 11 h 35"/>
                <a:gd name="T28" fmla="*/ 3 w 56"/>
                <a:gd name="T29" fmla="*/ 13 h 35"/>
                <a:gd name="T30" fmla="*/ 1 w 56"/>
                <a:gd name="T31" fmla="*/ 15 h 35"/>
                <a:gd name="T32" fmla="*/ 0 w 56"/>
                <a:gd name="T33" fmla="*/ 19 h 35"/>
                <a:gd name="T34" fmla="*/ 1 w 56"/>
                <a:gd name="T35" fmla="*/ 21 h 35"/>
                <a:gd name="T36" fmla="*/ 3 w 56"/>
                <a:gd name="T37" fmla="*/ 23 h 35"/>
                <a:gd name="T38" fmla="*/ 5 w 56"/>
                <a:gd name="T39" fmla="*/ 24 h 35"/>
                <a:gd name="T40" fmla="*/ 7 w 56"/>
                <a:gd name="T41" fmla="*/ 25 h 35"/>
                <a:gd name="T42" fmla="*/ 9 w 56"/>
                <a:gd name="T43" fmla="*/ 27 h 35"/>
                <a:gd name="T44" fmla="*/ 12 w 56"/>
                <a:gd name="T45" fmla="*/ 28 h 35"/>
                <a:gd name="T46" fmla="*/ 15 w 56"/>
                <a:gd name="T47" fmla="*/ 29 h 35"/>
                <a:gd name="T48" fmla="*/ 19 w 56"/>
                <a:gd name="T49" fmla="*/ 31 h 35"/>
                <a:gd name="T50" fmla="*/ 21 w 56"/>
                <a:gd name="T51" fmla="*/ 32 h 35"/>
                <a:gd name="T52" fmla="*/ 26 w 56"/>
                <a:gd name="T53" fmla="*/ 32 h 35"/>
                <a:gd name="T54" fmla="*/ 29 w 56"/>
                <a:gd name="T55" fmla="*/ 33 h 35"/>
                <a:gd name="T56" fmla="*/ 34 w 56"/>
                <a:gd name="T57" fmla="*/ 33 h 35"/>
                <a:gd name="T58" fmla="*/ 38 w 56"/>
                <a:gd name="T59" fmla="*/ 35 h 35"/>
                <a:gd name="T60" fmla="*/ 44 w 56"/>
                <a:gd name="T61" fmla="*/ 35 h 35"/>
                <a:gd name="T62" fmla="*/ 48 w 56"/>
                <a:gd name="T63" fmla="*/ 35 h 35"/>
                <a:gd name="T64" fmla="*/ 56 w 56"/>
                <a:gd name="T65" fmla="*/ 35 h 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"/>
                <a:gd name="T100" fmla="*/ 0 h 35"/>
                <a:gd name="T101" fmla="*/ 56 w 56"/>
                <a:gd name="T102" fmla="*/ 35 h 3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" h="35">
                  <a:moveTo>
                    <a:pt x="56" y="0"/>
                  </a:moveTo>
                  <a:lnTo>
                    <a:pt x="50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3" y="5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9"/>
                  </a:lnTo>
                  <a:lnTo>
                    <a:pt x="5" y="9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1" y="13"/>
                  </a:lnTo>
                  <a:lnTo>
                    <a:pt x="1" y="15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5" y="25"/>
                  </a:lnTo>
                  <a:lnTo>
                    <a:pt x="7" y="25"/>
                  </a:lnTo>
                  <a:lnTo>
                    <a:pt x="8" y="27"/>
                  </a:lnTo>
                  <a:lnTo>
                    <a:pt x="9" y="27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3" y="29"/>
                  </a:lnTo>
                  <a:lnTo>
                    <a:pt x="15" y="29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0" y="31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6" y="32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32" y="33"/>
                  </a:lnTo>
                  <a:lnTo>
                    <a:pt x="34" y="33"/>
                  </a:lnTo>
                  <a:lnTo>
                    <a:pt x="36" y="35"/>
                  </a:lnTo>
                  <a:lnTo>
                    <a:pt x="38" y="35"/>
                  </a:lnTo>
                  <a:lnTo>
                    <a:pt x="41" y="35"/>
                  </a:lnTo>
                  <a:lnTo>
                    <a:pt x="44" y="35"/>
                  </a:lnTo>
                  <a:lnTo>
                    <a:pt x="45" y="35"/>
                  </a:lnTo>
                  <a:lnTo>
                    <a:pt x="48" y="35"/>
                  </a:lnTo>
                  <a:lnTo>
                    <a:pt x="50" y="35"/>
                  </a:lnTo>
                  <a:lnTo>
                    <a:pt x="56" y="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0" name="Freeform 2091"/>
            <p:cNvSpPr>
              <a:spLocks noChangeAspect="1"/>
            </p:cNvSpPr>
            <p:nvPr/>
          </p:nvSpPr>
          <p:spPr bwMode="auto">
            <a:xfrm>
              <a:off x="1208088" y="4867275"/>
              <a:ext cx="88900" cy="71438"/>
            </a:xfrm>
            <a:custGeom>
              <a:avLst/>
              <a:gdLst>
                <a:gd name="T0" fmla="*/ 50 w 56"/>
                <a:gd name="T1" fmla="*/ 0 h 36"/>
                <a:gd name="T2" fmla="*/ 45 w 56"/>
                <a:gd name="T3" fmla="*/ 0 h 36"/>
                <a:gd name="T4" fmla="*/ 41 w 56"/>
                <a:gd name="T5" fmla="*/ 0 h 36"/>
                <a:gd name="T6" fmla="*/ 36 w 56"/>
                <a:gd name="T7" fmla="*/ 2 h 36"/>
                <a:gd name="T8" fmla="*/ 32 w 56"/>
                <a:gd name="T9" fmla="*/ 2 h 36"/>
                <a:gd name="T10" fmla="*/ 28 w 56"/>
                <a:gd name="T11" fmla="*/ 3 h 36"/>
                <a:gd name="T12" fmla="*/ 24 w 56"/>
                <a:gd name="T13" fmla="*/ 3 h 36"/>
                <a:gd name="T14" fmla="*/ 20 w 56"/>
                <a:gd name="T15" fmla="*/ 4 h 36"/>
                <a:gd name="T16" fmla="*/ 16 w 56"/>
                <a:gd name="T17" fmla="*/ 6 h 36"/>
                <a:gd name="T18" fmla="*/ 13 w 56"/>
                <a:gd name="T19" fmla="*/ 7 h 36"/>
                <a:gd name="T20" fmla="*/ 11 w 56"/>
                <a:gd name="T21" fmla="*/ 8 h 36"/>
                <a:gd name="T22" fmla="*/ 8 w 56"/>
                <a:gd name="T23" fmla="*/ 10 h 36"/>
                <a:gd name="T24" fmla="*/ 5 w 56"/>
                <a:gd name="T25" fmla="*/ 11 h 36"/>
                <a:gd name="T26" fmla="*/ 3 w 56"/>
                <a:gd name="T27" fmla="*/ 12 h 36"/>
                <a:gd name="T28" fmla="*/ 1 w 56"/>
                <a:gd name="T29" fmla="*/ 14 h 36"/>
                <a:gd name="T30" fmla="*/ 1 w 56"/>
                <a:gd name="T31" fmla="*/ 16 h 36"/>
                <a:gd name="T32" fmla="*/ 0 w 56"/>
                <a:gd name="T33" fmla="*/ 19 h 36"/>
                <a:gd name="T34" fmla="*/ 1 w 56"/>
                <a:gd name="T35" fmla="*/ 22 h 36"/>
                <a:gd name="T36" fmla="*/ 4 w 56"/>
                <a:gd name="T37" fmla="*/ 24 h 36"/>
                <a:gd name="T38" fmla="*/ 5 w 56"/>
                <a:gd name="T39" fmla="*/ 26 h 36"/>
                <a:gd name="T40" fmla="*/ 8 w 56"/>
                <a:gd name="T41" fmla="*/ 27 h 36"/>
                <a:gd name="T42" fmla="*/ 11 w 56"/>
                <a:gd name="T43" fmla="*/ 28 h 36"/>
                <a:gd name="T44" fmla="*/ 13 w 56"/>
                <a:gd name="T45" fmla="*/ 30 h 36"/>
                <a:gd name="T46" fmla="*/ 16 w 56"/>
                <a:gd name="T47" fmla="*/ 31 h 36"/>
                <a:gd name="T48" fmla="*/ 20 w 56"/>
                <a:gd name="T49" fmla="*/ 32 h 36"/>
                <a:gd name="T50" fmla="*/ 24 w 56"/>
                <a:gd name="T51" fmla="*/ 32 h 36"/>
                <a:gd name="T52" fmla="*/ 28 w 56"/>
                <a:gd name="T53" fmla="*/ 33 h 36"/>
                <a:gd name="T54" fmla="*/ 32 w 56"/>
                <a:gd name="T55" fmla="*/ 33 h 36"/>
                <a:gd name="T56" fmla="*/ 36 w 56"/>
                <a:gd name="T57" fmla="*/ 35 h 36"/>
                <a:gd name="T58" fmla="*/ 41 w 56"/>
                <a:gd name="T59" fmla="*/ 35 h 36"/>
                <a:gd name="T60" fmla="*/ 45 w 56"/>
                <a:gd name="T61" fmla="*/ 35 h 36"/>
                <a:gd name="T62" fmla="*/ 50 w 56"/>
                <a:gd name="T63" fmla="*/ 36 h 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6"/>
                <a:gd name="T97" fmla="*/ 0 h 36"/>
                <a:gd name="T98" fmla="*/ 56 w 56"/>
                <a:gd name="T99" fmla="*/ 36 h 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6" h="36">
                  <a:moveTo>
                    <a:pt x="56" y="0"/>
                  </a:moveTo>
                  <a:lnTo>
                    <a:pt x="50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1" y="0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9" y="4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9" y="8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5" y="11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3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1" y="20"/>
                  </a:lnTo>
                  <a:lnTo>
                    <a:pt x="1" y="22"/>
                  </a:lnTo>
                  <a:lnTo>
                    <a:pt x="3" y="23"/>
                  </a:lnTo>
                  <a:lnTo>
                    <a:pt x="4" y="24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9" y="27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" y="31"/>
                  </a:lnTo>
                  <a:lnTo>
                    <a:pt x="19" y="31"/>
                  </a:lnTo>
                  <a:lnTo>
                    <a:pt x="20" y="32"/>
                  </a:lnTo>
                  <a:lnTo>
                    <a:pt x="21" y="32"/>
                  </a:lnTo>
                  <a:lnTo>
                    <a:pt x="24" y="32"/>
                  </a:lnTo>
                  <a:lnTo>
                    <a:pt x="26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32" y="33"/>
                  </a:lnTo>
                  <a:lnTo>
                    <a:pt x="34" y="35"/>
                  </a:lnTo>
                  <a:lnTo>
                    <a:pt x="36" y="35"/>
                  </a:lnTo>
                  <a:lnTo>
                    <a:pt x="38" y="35"/>
                  </a:lnTo>
                  <a:lnTo>
                    <a:pt x="41" y="35"/>
                  </a:lnTo>
                  <a:lnTo>
                    <a:pt x="44" y="35"/>
                  </a:lnTo>
                  <a:lnTo>
                    <a:pt x="45" y="35"/>
                  </a:lnTo>
                  <a:lnTo>
                    <a:pt x="48" y="35"/>
                  </a:lnTo>
                  <a:lnTo>
                    <a:pt x="50" y="36"/>
                  </a:lnTo>
                  <a:lnTo>
                    <a:pt x="56" y="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1" name="Freeform 2092"/>
            <p:cNvSpPr>
              <a:spLocks noChangeAspect="1"/>
            </p:cNvSpPr>
            <p:nvPr/>
          </p:nvSpPr>
          <p:spPr bwMode="auto">
            <a:xfrm>
              <a:off x="1208088" y="4799013"/>
              <a:ext cx="88900" cy="68262"/>
            </a:xfrm>
            <a:custGeom>
              <a:avLst/>
              <a:gdLst>
                <a:gd name="T0" fmla="*/ 50 w 56"/>
                <a:gd name="T1" fmla="*/ 0 h 35"/>
                <a:gd name="T2" fmla="*/ 45 w 56"/>
                <a:gd name="T3" fmla="*/ 0 h 35"/>
                <a:gd name="T4" fmla="*/ 41 w 56"/>
                <a:gd name="T5" fmla="*/ 1 h 35"/>
                <a:gd name="T6" fmla="*/ 36 w 56"/>
                <a:gd name="T7" fmla="*/ 1 h 35"/>
                <a:gd name="T8" fmla="*/ 32 w 56"/>
                <a:gd name="T9" fmla="*/ 1 h 35"/>
                <a:gd name="T10" fmla="*/ 28 w 56"/>
                <a:gd name="T11" fmla="*/ 2 h 35"/>
                <a:gd name="T12" fmla="*/ 24 w 56"/>
                <a:gd name="T13" fmla="*/ 4 h 35"/>
                <a:gd name="T14" fmla="*/ 20 w 56"/>
                <a:gd name="T15" fmla="*/ 4 h 35"/>
                <a:gd name="T16" fmla="*/ 16 w 56"/>
                <a:gd name="T17" fmla="*/ 5 h 35"/>
                <a:gd name="T18" fmla="*/ 13 w 56"/>
                <a:gd name="T19" fmla="*/ 6 h 35"/>
                <a:gd name="T20" fmla="*/ 11 w 56"/>
                <a:gd name="T21" fmla="*/ 7 h 35"/>
                <a:gd name="T22" fmla="*/ 8 w 56"/>
                <a:gd name="T23" fmla="*/ 9 h 35"/>
                <a:gd name="T24" fmla="*/ 5 w 56"/>
                <a:gd name="T25" fmla="*/ 10 h 35"/>
                <a:gd name="T26" fmla="*/ 4 w 56"/>
                <a:gd name="T27" fmla="*/ 11 h 35"/>
                <a:gd name="T28" fmla="*/ 1 w 56"/>
                <a:gd name="T29" fmla="*/ 14 h 35"/>
                <a:gd name="T30" fmla="*/ 0 w 56"/>
                <a:gd name="T31" fmla="*/ 15 h 35"/>
                <a:gd name="T32" fmla="*/ 1 w 56"/>
                <a:gd name="T33" fmla="*/ 19 h 35"/>
                <a:gd name="T34" fmla="*/ 3 w 56"/>
                <a:gd name="T35" fmla="*/ 22 h 35"/>
                <a:gd name="T36" fmla="*/ 4 w 56"/>
                <a:gd name="T37" fmla="*/ 23 h 35"/>
                <a:gd name="T38" fmla="*/ 7 w 56"/>
                <a:gd name="T39" fmla="*/ 26 h 35"/>
                <a:gd name="T40" fmla="*/ 9 w 56"/>
                <a:gd name="T41" fmla="*/ 27 h 35"/>
                <a:gd name="T42" fmla="*/ 12 w 56"/>
                <a:gd name="T43" fmla="*/ 29 h 35"/>
                <a:gd name="T44" fmla="*/ 15 w 56"/>
                <a:gd name="T45" fmla="*/ 30 h 35"/>
                <a:gd name="T46" fmla="*/ 19 w 56"/>
                <a:gd name="T47" fmla="*/ 30 h 35"/>
                <a:gd name="T48" fmla="*/ 21 w 56"/>
                <a:gd name="T49" fmla="*/ 31 h 35"/>
                <a:gd name="T50" fmla="*/ 26 w 56"/>
                <a:gd name="T51" fmla="*/ 33 h 35"/>
                <a:gd name="T52" fmla="*/ 29 w 56"/>
                <a:gd name="T53" fmla="*/ 33 h 35"/>
                <a:gd name="T54" fmla="*/ 34 w 56"/>
                <a:gd name="T55" fmla="*/ 34 h 35"/>
                <a:gd name="T56" fmla="*/ 38 w 56"/>
                <a:gd name="T57" fmla="*/ 34 h 35"/>
                <a:gd name="T58" fmla="*/ 44 w 56"/>
                <a:gd name="T59" fmla="*/ 35 h 35"/>
                <a:gd name="T60" fmla="*/ 48 w 56"/>
                <a:gd name="T61" fmla="*/ 35 h 35"/>
                <a:gd name="T62" fmla="*/ 56 w 56"/>
                <a:gd name="T63" fmla="*/ 35 h 3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6"/>
                <a:gd name="T97" fmla="*/ 0 h 35"/>
                <a:gd name="T98" fmla="*/ 56 w 56"/>
                <a:gd name="T99" fmla="*/ 35 h 3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6" h="35">
                  <a:moveTo>
                    <a:pt x="56" y="0"/>
                  </a:moveTo>
                  <a:lnTo>
                    <a:pt x="50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1" y="1"/>
                  </a:lnTo>
                  <a:lnTo>
                    <a:pt x="38" y="1"/>
                  </a:lnTo>
                  <a:lnTo>
                    <a:pt x="36" y="1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1" y="4"/>
                  </a:lnTo>
                  <a:lnTo>
                    <a:pt x="20" y="4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3" y="6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9" y="7"/>
                  </a:lnTo>
                  <a:lnTo>
                    <a:pt x="8" y="9"/>
                  </a:lnTo>
                  <a:lnTo>
                    <a:pt x="7" y="9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4" y="11"/>
                  </a:lnTo>
                  <a:lnTo>
                    <a:pt x="3" y="13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5" y="25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12" y="29"/>
                  </a:lnTo>
                  <a:lnTo>
                    <a:pt x="13" y="29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9" y="30"/>
                  </a:lnTo>
                  <a:lnTo>
                    <a:pt x="20" y="31"/>
                  </a:lnTo>
                  <a:lnTo>
                    <a:pt x="21" y="31"/>
                  </a:lnTo>
                  <a:lnTo>
                    <a:pt x="24" y="33"/>
                  </a:lnTo>
                  <a:lnTo>
                    <a:pt x="26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32" y="34"/>
                  </a:lnTo>
                  <a:lnTo>
                    <a:pt x="34" y="34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41" y="34"/>
                  </a:lnTo>
                  <a:lnTo>
                    <a:pt x="44" y="35"/>
                  </a:lnTo>
                  <a:lnTo>
                    <a:pt x="45" y="35"/>
                  </a:lnTo>
                  <a:lnTo>
                    <a:pt x="48" y="35"/>
                  </a:lnTo>
                  <a:lnTo>
                    <a:pt x="50" y="35"/>
                  </a:lnTo>
                  <a:lnTo>
                    <a:pt x="56" y="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2" name="Line 2093"/>
            <p:cNvSpPr>
              <a:spLocks noChangeAspect="1" noChangeShapeType="1"/>
            </p:cNvSpPr>
            <p:nvPr/>
          </p:nvSpPr>
          <p:spPr bwMode="auto">
            <a:xfrm flipV="1">
              <a:off x="1296988" y="4764088"/>
              <a:ext cx="1587" cy="349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3" name="Line 2094"/>
            <p:cNvSpPr>
              <a:spLocks noChangeAspect="1" noChangeShapeType="1"/>
            </p:cNvSpPr>
            <p:nvPr/>
          </p:nvSpPr>
          <p:spPr bwMode="auto">
            <a:xfrm>
              <a:off x="1296988" y="5076825"/>
              <a:ext cx="1587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4" name="Line 2095"/>
            <p:cNvSpPr>
              <a:spLocks noChangeAspect="1" noChangeShapeType="1"/>
            </p:cNvSpPr>
            <p:nvPr/>
          </p:nvSpPr>
          <p:spPr bwMode="auto">
            <a:xfrm>
              <a:off x="1466850" y="3419475"/>
              <a:ext cx="1206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5" name="Line 2096"/>
            <p:cNvSpPr>
              <a:spLocks noChangeAspect="1" noChangeShapeType="1"/>
            </p:cNvSpPr>
            <p:nvPr/>
          </p:nvSpPr>
          <p:spPr bwMode="auto">
            <a:xfrm>
              <a:off x="1466850" y="3768725"/>
              <a:ext cx="1206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6" name="Rectangle 2097"/>
            <p:cNvSpPr>
              <a:spLocks noChangeAspect="1" noChangeArrowheads="1"/>
            </p:cNvSpPr>
            <p:nvPr/>
          </p:nvSpPr>
          <p:spPr bwMode="auto">
            <a:xfrm>
              <a:off x="1168400" y="4764088"/>
              <a:ext cx="7938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87" name="Rectangle 2098"/>
            <p:cNvSpPr>
              <a:spLocks noChangeAspect="1" noChangeArrowheads="1"/>
            </p:cNvSpPr>
            <p:nvPr/>
          </p:nvSpPr>
          <p:spPr bwMode="auto">
            <a:xfrm>
              <a:off x="1168400" y="478472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88" name="Rectangle 2099"/>
            <p:cNvSpPr>
              <a:spLocks noChangeAspect="1" noChangeArrowheads="1"/>
            </p:cNvSpPr>
            <p:nvPr/>
          </p:nvSpPr>
          <p:spPr bwMode="auto">
            <a:xfrm>
              <a:off x="1168400" y="480695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89" name="Rectangle 2100"/>
            <p:cNvSpPr>
              <a:spLocks noChangeAspect="1" noChangeArrowheads="1"/>
            </p:cNvSpPr>
            <p:nvPr/>
          </p:nvSpPr>
          <p:spPr bwMode="auto">
            <a:xfrm>
              <a:off x="1168400" y="4826000"/>
              <a:ext cx="7938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0" name="Rectangle 2101"/>
            <p:cNvSpPr>
              <a:spLocks noChangeAspect="1" noChangeArrowheads="1"/>
            </p:cNvSpPr>
            <p:nvPr/>
          </p:nvSpPr>
          <p:spPr bwMode="auto">
            <a:xfrm>
              <a:off x="1168400" y="484822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1" name="Rectangle 2102"/>
            <p:cNvSpPr>
              <a:spLocks noChangeAspect="1" noChangeArrowheads="1"/>
            </p:cNvSpPr>
            <p:nvPr/>
          </p:nvSpPr>
          <p:spPr bwMode="auto">
            <a:xfrm>
              <a:off x="1168400" y="4867275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2" name="Rectangle 2103"/>
            <p:cNvSpPr>
              <a:spLocks noChangeAspect="1" noChangeArrowheads="1"/>
            </p:cNvSpPr>
            <p:nvPr/>
          </p:nvSpPr>
          <p:spPr bwMode="auto">
            <a:xfrm>
              <a:off x="1168400" y="48895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3" name="Rectangle 2104"/>
            <p:cNvSpPr>
              <a:spLocks noChangeAspect="1" noChangeArrowheads="1"/>
            </p:cNvSpPr>
            <p:nvPr/>
          </p:nvSpPr>
          <p:spPr bwMode="auto">
            <a:xfrm>
              <a:off x="1168400" y="491172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4" name="Rectangle 2105"/>
            <p:cNvSpPr>
              <a:spLocks noChangeAspect="1" noChangeArrowheads="1"/>
            </p:cNvSpPr>
            <p:nvPr/>
          </p:nvSpPr>
          <p:spPr bwMode="auto">
            <a:xfrm>
              <a:off x="1168400" y="49307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5" name="Rectangle 2106"/>
            <p:cNvSpPr>
              <a:spLocks noChangeAspect="1" noChangeArrowheads="1"/>
            </p:cNvSpPr>
            <p:nvPr/>
          </p:nvSpPr>
          <p:spPr bwMode="auto">
            <a:xfrm>
              <a:off x="1168400" y="49530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6" name="Rectangle 2107"/>
            <p:cNvSpPr>
              <a:spLocks noChangeAspect="1" noChangeArrowheads="1"/>
            </p:cNvSpPr>
            <p:nvPr/>
          </p:nvSpPr>
          <p:spPr bwMode="auto">
            <a:xfrm>
              <a:off x="1168400" y="49720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7" name="Rectangle 2108"/>
            <p:cNvSpPr>
              <a:spLocks noChangeAspect="1" noChangeArrowheads="1"/>
            </p:cNvSpPr>
            <p:nvPr/>
          </p:nvSpPr>
          <p:spPr bwMode="auto">
            <a:xfrm>
              <a:off x="1168400" y="49942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8" name="Rectangle 2109"/>
            <p:cNvSpPr>
              <a:spLocks noChangeAspect="1" noChangeArrowheads="1"/>
            </p:cNvSpPr>
            <p:nvPr/>
          </p:nvSpPr>
          <p:spPr bwMode="auto">
            <a:xfrm>
              <a:off x="1168400" y="50165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299" name="Rectangle 2110"/>
            <p:cNvSpPr>
              <a:spLocks noChangeAspect="1" noChangeArrowheads="1"/>
            </p:cNvSpPr>
            <p:nvPr/>
          </p:nvSpPr>
          <p:spPr bwMode="auto">
            <a:xfrm>
              <a:off x="1168400" y="50355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00" name="Rectangle 2111"/>
            <p:cNvSpPr>
              <a:spLocks noChangeAspect="1" noChangeArrowheads="1"/>
            </p:cNvSpPr>
            <p:nvPr/>
          </p:nvSpPr>
          <p:spPr bwMode="auto">
            <a:xfrm>
              <a:off x="1168400" y="50577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01" name="Rectangle 2112"/>
            <p:cNvSpPr>
              <a:spLocks noChangeAspect="1" noChangeArrowheads="1"/>
            </p:cNvSpPr>
            <p:nvPr/>
          </p:nvSpPr>
          <p:spPr bwMode="auto">
            <a:xfrm>
              <a:off x="1168400" y="5076825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02" name="Rectangle 2113"/>
            <p:cNvSpPr>
              <a:spLocks noChangeAspect="1" noChangeArrowheads="1"/>
            </p:cNvSpPr>
            <p:nvPr/>
          </p:nvSpPr>
          <p:spPr bwMode="auto">
            <a:xfrm>
              <a:off x="1168400" y="509905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03" name="Line 2114"/>
            <p:cNvSpPr>
              <a:spLocks noChangeAspect="1" noChangeShapeType="1"/>
            </p:cNvSpPr>
            <p:nvPr/>
          </p:nvSpPr>
          <p:spPr bwMode="auto">
            <a:xfrm>
              <a:off x="1092200" y="4764088"/>
              <a:ext cx="1588" cy="3492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4" name="Freeform 2115"/>
            <p:cNvSpPr>
              <a:spLocks noChangeAspect="1"/>
            </p:cNvSpPr>
            <p:nvPr/>
          </p:nvSpPr>
          <p:spPr bwMode="auto">
            <a:xfrm>
              <a:off x="963613" y="5008563"/>
              <a:ext cx="88900" cy="68262"/>
            </a:xfrm>
            <a:custGeom>
              <a:avLst/>
              <a:gdLst>
                <a:gd name="T0" fmla="*/ 6 w 56"/>
                <a:gd name="T1" fmla="*/ 0 h 35"/>
                <a:gd name="T2" fmla="*/ 11 w 56"/>
                <a:gd name="T3" fmla="*/ 1 h 35"/>
                <a:gd name="T4" fmla="*/ 15 w 56"/>
                <a:gd name="T5" fmla="*/ 1 h 35"/>
                <a:gd name="T6" fmla="*/ 19 w 56"/>
                <a:gd name="T7" fmla="*/ 1 h 35"/>
                <a:gd name="T8" fmla="*/ 24 w 56"/>
                <a:gd name="T9" fmla="*/ 2 h 35"/>
                <a:gd name="T10" fmla="*/ 28 w 56"/>
                <a:gd name="T11" fmla="*/ 2 h 35"/>
                <a:gd name="T12" fmla="*/ 32 w 56"/>
                <a:gd name="T13" fmla="*/ 4 h 35"/>
                <a:gd name="T14" fmla="*/ 36 w 56"/>
                <a:gd name="T15" fmla="*/ 4 h 35"/>
                <a:gd name="T16" fmla="*/ 40 w 56"/>
                <a:gd name="T17" fmla="*/ 5 h 35"/>
                <a:gd name="T18" fmla="*/ 43 w 56"/>
                <a:gd name="T19" fmla="*/ 6 h 35"/>
                <a:gd name="T20" fmla="*/ 45 w 56"/>
                <a:gd name="T21" fmla="*/ 8 h 35"/>
                <a:gd name="T22" fmla="*/ 48 w 56"/>
                <a:gd name="T23" fmla="*/ 9 h 35"/>
                <a:gd name="T24" fmla="*/ 51 w 56"/>
                <a:gd name="T25" fmla="*/ 10 h 35"/>
                <a:gd name="T26" fmla="*/ 52 w 56"/>
                <a:gd name="T27" fmla="*/ 12 h 35"/>
                <a:gd name="T28" fmla="*/ 55 w 56"/>
                <a:gd name="T29" fmla="*/ 14 h 35"/>
                <a:gd name="T30" fmla="*/ 56 w 56"/>
                <a:gd name="T31" fmla="*/ 16 h 35"/>
                <a:gd name="T32" fmla="*/ 55 w 56"/>
                <a:gd name="T33" fmla="*/ 20 h 35"/>
                <a:gd name="T34" fmla="*/ 55 w 56"/>
                <a:gd name="T35" fmla="*/ 22 h 35"/>
                <a:gd name="T36" fmla="*/ 53 w 56"/>
                <a:gd name="T37" fmla="*/ 23 h 35"/>
                <a:gd name="T38" fmla="*/ 51 w 56"/>
                <a:gd name="T39" fmla="*/ 25 h 35"/>
                <a:gd name="T40" fmla="*/ 48 w 56"/>
                <a:gd name="T41" fmla="*/ 26 h 35"/>
                <a:gd name="T42" fmla="*/ 45 w 56"/>
                <a:gd name="T43" fmla="*/ 27 h 35"/>
                <a:gd name="T44" fmla="*/ 43 w 56"/>
                <a:gd name="T45" fmla="*/ 29 h 35"/>
                <a:gd name="T46" fmla="*/ 40 w 56"/>
                <a:gd name="T47" fmla="*/ 30 h 35"/>
                <a:gd name="T48" fmla="*/ 36 w 56"/>
                <a:gd name="T49" fmla="*/ 31 h 35"/>
                <a:gd name="T50" fmla="*/ 32 w 56"/>
                <a:gd name="T51" fmla="*/ 33 h 35"/>
                <a:gd name="T52" fmla="*/ 28 w 56"/>
                <a:gd name="T53" fmla="*/ 33 h 35"/>
                <a:gd name="T54" fmla="*/ 24 w 56"/>
                <a:gd name="T55" fmla="*/ 34 h 35"/>
                <a:gd name="T56" fmla="*/ 19 w 56"/>
                <a:gd name="T57" fmla="*/ 34 h 35"/>
                <a:gd name="T58" fmla="*/ 15 w 56"/>
                <a:gd name="T59" fmla="*/ 35 h 35"/>
                <a:gd name="T60" fmla="*/ 11 w 56"/>
                <a:gd name="T61" fmla="*/ 35 h 35"/>
                <a:gd name="T62" fmla="*/ 6 w 56"/>
                <a:gd name="T63" fmla="*/ 35 h 3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6"/>
                <a:gd name="T97" fmla="*/ 0 h 35"/>
                <a:gd name="T98" fmla="*/ 56 w 56"/>
                <a:gd name="T99" fmla="*/ 35 h 3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6" h="35">
                  <a:moveTo>
                    <a:pt x="0" y="0"/>
                  </a:moveTo>
                  <a:lnTo>
                    <a:pt x="6" y="0"/>
                  </a:lnTo>
                  <a:lnTo>
                    <a:pt x="8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6" y="4"/>
                  </a:lnTo>
                  <a:lnTo>
                    <a:pt x="37" y="5"/>
                  </a:lnTo>
                  <a:lnTo>
                    <a:pt x="40" y="5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4" y="8"/>
                  </a:lnTo>
                  <a:lnTo>
                    <a:pt x="45" y="8"/>
                  </a:lnTo>
                  <a:lnTo>
                    <a:pt x="47" y="9"/>
                  </a:lnTo>
                  <a:lnTo>
                    <a:pt x="48" y="9"/>
                  </a:lnTo>
                  <a:lnTo>
                    <a:pt x="49" y="9"/>
                  </a:lnTo>
                  <a:lnTo>
                    <a:pt x="51" y="10"/>
                  </a:lnTo>
                  <a:lnTo>
                    <a:pt x="51" y="12"/>
                  </a:lnTo>
                  <a:lnTo>
                    <a:pt x="52" y="12"/>
                  </a:lnTo>
                  <a:lnTo>
                    <a:pt x="53" y="13"/>
                  </a:lnTo>
                  <a:lnTo>
                    <a:pt x="55" y="14"/>
                  </a:lnTo>
                  <a:lnTo>
                    <a:pt x="55" y="16"/>
                  </a:lnTo>
                  <a:lnTo>
                    <a:pt x="56" y="16"/>
                  </a:lnTo>
                  <a:lnTo>
                    <a:pt x="56" y="20"/>
                  </a:lnTo>
                  <a:lnTo>
                    <a:pt x="55" y="20"/>
                  </a:lnTo>
                  <a:lnTo>
                    <a:pt x="55" y="21"/>
                  </a:lnTo>
                  <a:lnTo>
                    <a:pt x="55" y="22"/>
                  </a:lnTo>
                  <a:lnTo>
                    <a:pt x="53" y="22"/>
                  </a:lnTo>
                  <a:lnTo>
                    <a:pt x="53" y="23"/>
                  </a:lnTo>
                  <a:lnTo>
                    <a:pt x="52" y="23"/>
                  </a:lnTo>
                  <a:lnTo>
                    <a:pt x="51" y="25"/>
                  </a:lnTo>
                  <a:lnTo>
                    <a:pt x="49" y="26"/>
                  </a:lnTo>
                  <a:lnTo>
                    <a:pt x="48" y="26"/>
                  </a:lnTo>
                  <a:lnTo>
                    <a:pt x="47" y="27"/>
                  </a:lnTo>
                  <a:lnTo>
                    <a:pt x="45" y="27"/>
                  </a:lnTo>
                  <a:lnTo>
                    <a:pt x="44" y="29"/>
                  </a:lnTo>
                  <a:lnTo>
                    <a:pt x="43" y="29"/>
                  </a:lnTo>
                  <a:lnTo>
                    <a:pt x="41" y="30"/>
                  </a:lnTo>
                  <a:lnTo>
                    <a:pt x="40" y="30"/>
                  </a:lnTo>
                  <a:lnTo>
                    <a:pt x="37" y="30"/>
                  </a:lnTo>
                  <a:lnTo>
                    <a:pt x="36" y="31"/>
                  </a:lnTo>
                  <a:lnTo>
                    <a:pt x="33" y="31"/>
                  </a:lnTo>
                  <a:lnTo>
                    <a:pt x="32" y="33"/>
                  </a:lnTo>
                  <a:lnTo>
                    <a:pt x="29" y="33"/>
                  </a:lnTo>
                  <a:lnTo>
                    <a:pt x="28" y="33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1" y="34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8" y="35"/>
                  </a:lnTo>
                  <a:lnTo>
                    <a:pt x="6" y="35"/>
                  </a:lnTo>
                  <a:lnTo>
                    <a:pt x="0" y="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5" name="Freeform 2116"/>
            <p:cNvSpPr>
              <a:spLocks noChangeAspect="1"/>
            </p:cNvSpPr>
            <p:nvPr/>
          </p:nvSpPr>
          <p:spPr bwMode="auto">
            <a:xfrm>
              <a:off x="963613" y="4938713"/>
              <a:ext cx="88900" cy="69850"/>
            </a:xfrm>
            <a:custGeom>
              <a:avLst/>
              <a:gdLst>
                <a:gd name="T0" fmla="*/ 6 w 56"/>
                <a:gd name="T1" fmla="*/ 0 h 35"/>
                <a:gd name="T2" fmla="*/ 11 w 56"/>
                <a:gd name="T3" fmla="*/ 0 h 35"/>
                <a:gd name="T4" fmla="*/ 15 w 56"/>
                <a:gd name="T5" fmla="*/ 0 h 35"/>
                <a:gd name="T6" fmla="*/ 19 w 56"/>
                <a:gd name="T7" fmla="*/ 0 h 35"/>
                <a:gd name="T8" fmla="*/ 24 w 56"/>
                <a:gd name="T9" fmla="*/ 1 h 35"/>
                <a:gd name="T10" fmla="*/ 28 w 56"/>
                <a:gd name="T11" fmla="*/ 1 h 35"/>
                <a:gd name="T12" fmla="*/ 32 w 56"/>
                <a:gd name="T13" fmla="*/ 3 h 35"/>
                <a:gd name="T14" fmla="*/ 36 w 56"/>
                <a:gd name="T15" fmla="*/ 4 h 35"/>
                <a:gd name="T16" fmla="*/ 40 w 56"/>
                <a:gd name="T17" fmla="*/ 5 h 35"/>
                <a:gd name="T18" fmla="*/ 43 w 56"/>
                <a:gd name="T19" fmla="*/ 5 h 35"/>
                <a:gd name="T20" fmla="*/ 45 w 56"/>
                <a:gd name="T21" fmla="*/ 7 h 35"/>
                <a:gd name="T22" fmla="*/ 48 w 56"/>
                <a:gd name="T23" fmla="*/ 8 h 35"/>
                <a:gd name="T24" fmla="*/ 51 w 56"/>
                <a:gd name="T25" fmla="*/ 9 h 35"/>
                <a:gd name="T26" fmla="*/ 52 w 56"/>
                <a:gd name="T27" fmla="*/ 11 h 35"/>
                <a:gd name="T28" fmla="*/ 53 w 56"/>
                <a:gd name="T29" fmla="*/ 13 h 35"/>
                <a:gd name="T30" fmla="*/ 55 w 56"/>
                <a:gd name="T31" fmla="*/ 15 h 35"/>
                <a:gd name="T32" fmla="*/ 56 w 56"/>
                <a:gd name="T33" fmla="*/ 19 h 35"/>
                <a:gd name="T34" fmla="*/ 55 w 56"/>
                <a:gd name="T35" fmla="*/ 21 h 35"/>
                <a:gd name="T36" fmla="*/ 53 w 56"/>
                <a:gd name="T37" fmla="*/ 23 h 35"/>
                <a:gd name="T38" fmla="*/ 51 w 56"/>
                <a:gd name="T39" fmla="*/ 24 h 35"/>
                <a:gd name="T40" fmla="*/ 49 w 56"/>
                <a:gd name="T41" fmla="*/ 25 h 35"/>
                <a:gd name="T42" fmla="*/ 47 w 56"/>
                <a:gd name="T43" fmla="*/ 27 h 35"/>
                <a:gd name="T44" fmla="*/ 44 w 56"/>
                <a:gd name="T45" fmla="*/ 28 h 35"/>
                <a:gd name="T46" fmla="*/ 41 w 56"/>
                <a:gd name="T47" fmla="*/ 29 h 35"/>
                <a:gd name="T48" fmla="*/ 37 w 56"/>
                <a:gd name="T49" fmla="*/ 31 h 35"/>
                <a:gd name="T50" fmla="*/ 33 w 56"/>
                <a:gd name="T51" fmla="*/ 32 h 35"/>
                <a:gd name="T52" fmla="*/ 29 w 56"/>
                <a:gd name="T53" fmla="*/ 32 h 35"/>
                <a:gd name="T54" fmla="*/ 25 w 56"/>
                <a:gd name="T55" fmla="*/ 33 h 35"/>
                <a:gd name="T56" fmla="*/ 21 w 56"/>
                <a:gd name="T57" fmla="*/ 33 h 35"/>
                <a:gd name="T58" fmla="*/ 17 w 56"/>
                <a:gd name="T59" fmla="*/ 35 h 35"/>
                <a:gd name="T60" fmla="*/ 12 w 56"/>
                <a:gd name="T61" fmla="*/ 35 h 35"/>
                <a:gd name="T62" fmla="*/ 8 w 56"/>
                <a:gd name="T63" fmla="*/ 35 h 35"/>
                <a:gd name="T64" fmla="*/ 0 w 56"/>
                <a:gd name="T65" fmla="*/ 35 h 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6"/>
                <a:gd name="T100" fmla="*/ 0 h 35"/>
                <a:gd name="T101" fmla="*/ 56 w 56"/>
                <a:gd name="T102" fmla="*/ 35 h 3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6" h="35">
                  <a:moveTo>
                    <a:pt x="0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40" y="5"/>
                  </a:lnTo>
                  <a:lnTo>
                    <a:pt x="41" y="5"/>
                  </a:lnTo>
                  <a:lnTo>
                    <a:pt x="43" y="5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9" y="9"/>
                  </a:lnTo>
                  <a:lnTo>
                    <a:pt x="51" y="9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3" y="12"/>
                  </a:lnTo>
                  <a:lnTo>
                    <a:pt x="53" y="13"/>
                  </a:lnTo>
                  <a:lnTo>
                    <a:pt x="55" y="13"/>
                  </a:lnTo>
                  <a:lnTo>
                    <a:pt x="55" y="15"/>
                  </a:lnTo>
                  <a:lnTo>
                    <a:pt x="56" y="16"/>
                  </a:lnTo>
                  <a:lnTo>
                    <a:pt x="56" y="19"/>
                  </a:lnTo>
                  <a:lnTo>
                    <a:pt x="55" y="20"/>
                  </a:lnTo>
                  <a:lnTo>
                    <a:pt x="55" y="21"/>
                  </a:lnTo>
                  <a:lnTo>
                    <a:pt x="53" y="21"/>
                  </a:lnTo>
                  <a:lnTo>
                    <a:pt x="53" y="23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5"/>
                  </a:lnTo>
                  <a:lnTo>
                    <a:pt x="49" y="25"/>
                  </a:lnTo>
                  <a:lnTo>
                    <a:pt x="48" y="27"/>
                  </a:lnTo>
                  <a:lnTo>
                    <a:pt x="47" y="27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3" y="29"/>
                  </a:lnTo>
                  <a:lnTo>
                    <a:pt x="41" y="29"/>
                  </a:lnTo>
                  <a:lnTo>
                    <a:pt x="40" y="31"/>
                  </a:lnTo>
                  <a:lnTo>
                    <a:pt x="37" y="31"/>
                  </a:lnTo>
                  <a:lnTo>
                    <a:pt x="36" y="31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29" y="32"/>
                  </a:lnTo>
                  <a:lnTo>
                    <a:pt x="28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1" y="33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8" y="35"/>
                  </a:lnTo>
                  <a:lnTo>
                    <a:pt x="6" y="35"/>
                  </a:lnTo>
                  <a:lnTo>
                    <a:pt x="0" y="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6" name="Freeform 2117"/>
            <p:cNvSpPr>
              <a:spLocks noChangeAspect="1"/>
            </p:cNvSpPr>
            <p:nvPr/>
          </p:nvSpPr>
          <p:spPr bwMode="auto">
            <a:xfrm>
              <a:off x="963613" y="4867275"/>
              <a:ext cx="88900" cy="71438"/>
            </a:xfrm>
            <a:custGeom>
              <a:avLst/>
              <a:gdLst>
                <a:gd name="T0" fmla="*/ 6 w 56"/>
                <a:gd name="T1" fmla="*/ 0 h 36"/>
                <a:gd name="T2" fmla="*/ 11 w 56"/>
                <a:gd name="T3" fmla="*/ 0 h 36"/>
                <a:gd name="T4" fmla="*/ 15 w 56"/>
                <a:gd name="T5" fmla="*/ 0 h 36"/>
                <a:gd name="T6" fmla="*/ 19 w 56"/>
                <a:gd name="T7" fmla="*/ 2 h 36"/>
                <a:gd name="T8" fmla="*/ 24 w 56"/>
                <a:gd name="T9" fmla="*/ 2 h 36"/>
                <a:gd name="T10" fmla="*/ 28 w 56"/>
                <a:gd name="T11" fmla="*/ 3 h 36"/>
                <a:gd name="T12" fmla="*/ 32 w 56"/>
                <a:gd name="T13" fmla="*/ 3 h 36"/>
                <a:gd name="T14" fmla="*/ 36 w 56"/>
                <a:gd name="T15" fmla="*/ 4 h 36"/>
                <a:gd name="T16" fmla="*/ 40 w 56"/>
                <a:gd name="T17" fmla="*/ 6 h 36"/>
                <a:gd name="T18" fmla="*/ 43 w 56"/>
                <a:gd name="T19" fmla="*/ 7 h 36"/>
                <a:gd name="T20" fmla="*/ 45 w 56"/>
                <a:gd name="T21" fmla="*/ 8 h 36"/>
                <a:gd name="T22" fmla="*/ 48 w 56"/>
                <a:gd name="T23" fmla="*/ 10 h 36"/>
                <a:gd name="T24" fmla="*/ 51 w 56"/>
                <a:gd name="T25" fmla="*/ 11 h 36"/>
                <a:gd name="T26" fmla="*/ 53 w 56"/>
                <a:gd name="T27" fmla="*/ 12 h 36"/>
                <a:gd name="T28" fmla="*/ 55 w 56"/>
                <a:gd name="T29" fmla="*/ 14 h 36"/>
                <a:gd name="T30" fmla="*/ 55 w 56"/>
                <a:gd name="T31" fmla="*/ 16 h 36"/>
                <a:gd name="T32" fmla="*/ 56 w 56"/>
                <a:gd name="T33" fmla="*/ 19 h 36"/>
                <a:gd name="T34" fmla="*/ 55 w 56"/>
                <a:gd name="T35" fmla="*/ 22 h 36"/>
                <a:gd name="T36" fmla="*/ 52 w 56"/>
                <a:gd name="T37" fmla="*/ 24 h 36"/>
                <a:gd name="T38" fmla="*/ 51 w 56"/>
                <a:gd name="T39" fmla="*/ 26 h 36"/>
                <a:gd name="T40" fmla="*/ 48 w 56"/>
                <a:gd name="T41" fmla="*/ 27 h 36"/>
                <a:gd name="T42" fmla="*/ 45 w 56"/>
                <a:gd name="T43" fmla="*/ 28 h 36"/>
                <a:gd name="T44" fmla="*/ 43 w 56"/>
                <a:gd name="T45" fmla="*/ 30 h 36"/>
                <a:gd name="T46" fmla="*/ 40 w 56"/>
                <a:gd name="T47" fmla="*/ 31 h 36"/>
                <a:gd name="T48" fmla="*/ 36 w 56"/>
                <a:gd name="T49" fmla="*/ 32 h 36"/>
                <a:gd name="T50" fmla="*/ 32 w 56"/>
                <a:gd name="T51" fmla="*/ 32 h 36"/>
                <a:gd name="T52" fmla="*/ 28 w 56"/>
                <a:gd name="T53" fmla="*/ 33 h 36"/>
                <a:gd name="T54" fmla="*/ 24 w 56"/>
                <a:gd name="T55" fmla="*/ 33 h 36"/>
                <a:gd name="T56" fmla="*/ 19 w 56"/>
                <a:gd name="T57" fmla="*/ 35 h 36"/>
                <a:gd name="T58" fmla="*/ 15 w 56"/>
                <a:gd name="T59" fmla="*/ 35 h 36"/>
                <a:gd name="T60" fmla="*/ 11 w 56"/>
                <a:gd name="T61" fmla="*/ 35 h 36"/>
                <a:gd name="T62" fmla="*/ 6 w 56"/>
                <a:gd name="T63" fmla="*/ 36 h 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6"/>
                <a:gd name="T97" fmla="*/ 0 h 36"/>
                <a:gd name="T98" fmla="*/ 56 w 56"/>
                <a:gd name="T99" fmla="*/ 36 h 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6" h="36">
                  <a:moveTo>
                    <a:pt x="0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2" y="3"/>
                  </a:lnTo>
                  <a:lnTo>
                    <a:pt x="33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5" y="8"/>
                  </a:lnTo>
                  <a:lnTo>
                    <a:pt x="47" y="8"/>
                  </a:lnTo>
                  <a:lnTo>
                    <a:pt x="48" y="10"/>
                  </a:lnTo>
                  <a:lnTo>
                    <a:pt x="49" y="10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3" y="14"/>
                  </a:lnTo>
                  <a:lnTo>
                    <a:pt x="55" y="14"/>
                  </a:lnTo>
                  <a:lnTo>
                    <a:pt x="55" y="15"/>
                  </a:lnTo>
                  <a:lnTo>
                    <a:pt x="55" y="16"/>
                  </a:lnTo>
                  <a:lnTo>
                    <a:pt x="56" y="16"/>
                  </a:lnTo>
                  <a:lnTo>
                    <a:pt x="56" y="19"/>
                  </a:lnTo>
                  <a:lnTo>
                    <a:pt x="55" y="20"/>
                  </a:lnTo>
                  <a:lnTo>
                    <a:pt x="55" y="22"/>
                  </a:lnTo>
                  <a:lnTo>
                    <a:pt x="53" y="23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6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7" y="27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3" y="30"/>
                  </a:lnTo>
                  <a:lnTo>
                    <a:pt x="41" y="30"/>
                  </a:lnTo>
                  <a:lnTo>
                    <a:pt x="40" y="31"/>
                  </a:lnTo>
                  <a:lnTo>
                    <a:pt x="37" y="31"/>
                  </a:lnTo>
                  <a:lnTo>
                    <a:pt x="36" y="32"/>
                  </a:lnTo>
                  <a:lnTo>
                    <a:pt x="33" y="32"/>
                  </a:lnTo>
                  <a:lnTo>
                    <a:pt x="32" y="32"/>
                  </a:lnTo>
                  <a:lnTo>
                    <a:pt x="29" y="33"/>
                  </a:lnTo>
                  <a:lnTo>
                    <a:pt x="28" y="33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1" y="35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8" y="35"/>
                  </a:lnTo>
                  <a:lnTo>
                    <a:pt x="6" y="36"/>
                  </a:lnTo>
                  <a:lnTo>
                    <a:pt x="0" y="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7" name="Freeform 2118"/>
            <p:cNvSpPr>
              <a:spLocks noChangeAspect="1"/>
            </p:cNvSpPr>
            <p:nvPr/>
          </p:nvSpPr>
          <p:spPr bwMode="auto">
            <a:xfrm>
              <a:off x="963613" y="4799013"/>
              <a:ext cx="88900" cy="68262"/>
            </a:xfrm>
            <a:custGeom>
              <a:avLst/>
              <a:gdLst>
                <a:gd name="T0" fmla="*/ 6 w 56"/>
                <a:gd name="T1" fmla="*/ 0 h 35"/>
                <a:gd name="T2" fmla="*/ 11 w 56"/>
                <a:gd name="T3" fmla="*/ 0 h 35"/>
                <a:gd name="T4" fmla="*/ 15 w 56"/>
                <a:gd name="T5" fmla="*/ 1 h 35"/>
                <a:gd name="T6" fmla="*/ 19 w 56"/>
                <a:gd name="T7" fmla="*/ 1 h 35"/>
                <a:gd name="T8" fmla="*/ 24 w 56"/>
                <a:gd name="T9" fmla="*/ 1 h 35"/>
                <a:gd name="T10" fmla="*/ 28 w 56"/>
                <a:gd name="T11" fmla="*/ 2 h 35"/>
                <a:gd name="T12" fmla="*/ 32 w 56"/>
                <a:gd name="T13" fmla="*/ 4 h 35"/>
                <a:gd name="T14" fmla="*/ 36 w 56"/>
                <a:gd name="T15" fmla="*/ 4 h 35"/>
                <a:gd name="T16" fmla="*/ 40 w 56"/>
                <a:gd name="T17" fmla="*/ 5 h 35"/>
                <a:gd name="T18" fmla="*/ 43 w 56"/>
                <a:gd name="T19" fmla="*/ 6 h 35"/>
                <a:gd name="T20" fmla="*/ 45 w 56"/>
                <a:gd name="T21" fmla="*/ 7 h 35"/>
                <a:gd name="T22" fmla="*/ 48 w 56"/>
                <a:gd name="T23" fmla="*/ 9 h 35"/>
                <a:gd name="T24" fmla="*/ 51 w 56"/>
                <a:gd name="T25" fmla="*/ 10 h 35"/>
                <a:gd name="T26" fmla="*/ 52 w 56"/>
                <a:gd name="T27" fmla="*/ 11 h 35"/>
                <a:gd name="T28" fmla="*/ 55 w 56"/>
                <a:gd name="T29" fmla="*/ 14 h 35"/>
                <a:gd name="T30" fmla="*/ 56 w 56"/>
                <a:gd name="T31" fmla="*/ 15 h 35"/>
                <a:gd name="T32" fmla="*/ 55 w 56"/>
                <a:gd name="T33" fmla="*/ 19 h 35"/>
                <a:gd name="T34" fmla="*/ 53 w 56"/>
                <a:gd name="T35" fmla="*/ 22 h 35"/>
                <a:gd name="T36" fmla="*/ 52 w 56"/>
                <a:gd name="T37" fmla="*/ 23 h 35"/>
                <a:gd name="T38" fmla="*/ 49 w 56"/>
                <a:gd name="T39" fmla="*/ 26 h 35"/>
                <a:gd name="T40" fmla="*/ 47 w 56"/>
                <a:gd name="T41" fmla="*/ 27 h 35"/>
                <a:gd name="T42" fmla="*/ 44 w 56"/>
                <a:gd name="T43" fmla="*/ 29 h 35"/>
                <a:gd name="T44" fmla="*/ 41 w 56"/>
                <a:gd name="T45" fmla="*/ 30 h 35"/>
                <a:gd name="T46" fmla="*/ 37 w 56"/>
                <a:gd name="T47" fmla="*/ 30 h 35"/>
                <a:gd name="T48" fmla="*/ 33 w 56"/>
                <a:gd name="T49" fmla="*/ 31 h 35"/>
                <a:gd name="T50" fmla="*/ 29 w 56"/>
                <a:gd name="T51" fmla="*/ 33 h 35"/>
                <a:gd name="T52" fmla="*/ 25 w 56"/>
                <a:gd name="T53" fmla="*/ 33 h 35"/>
                <a:gd name="T54" fmla="*/ 21 w 56"/>
                <a:gd name="T55" fmla="*/ 34 h 35"/>
                <a:gd name="T56" fmla="*/ 17 w 56"/>
                <a:gd name="T57" fmla="*/ 34 h 35"/>
                <a:gd name="T58" fmla="*/ 12 w 56"/>
                <a:gd name="T59" fmla="*/ 35 h 35"/>
                <a:gd name="T60" fmla="*/ 8 w 56"/>
                <a:gd name="T61" fmla="*/ 35 h 35"/>
                <a:gd name="T62" fmla="*/ 0 w 56"/>
                <a:gd name="T63" fmla="*/ 35 h 3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6"/>
                <a:gd name="T97" fmla="*/ 0 h 35"/>
                <a:gd name="T98" fmla="*/ 56 w 56"/>
                <a:gd name="T99" fmla="*/ 35 h 3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6" h="35">
                  <a:moveTo>
                    <a:pt x="0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4" y="1"/>
                  </a:lnTo>
                  <a:lnTo>
                    <a:pt x="25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6" y="4"/>
                  </a:lnTo>
                  <a:lnTo>
                    <a:pt x="37" y="5"/>
                  </a:lnTo>
                  <a:lnTo>
                    <a:pt x="40" y="5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8" y="9"/>
                  </a:lnTo>
                  <a:lnTo>
                    <a:pt x="49" y="9"/>
                  </a:lnTo>
                  <a:lnTo>
                    <a:pt x="51" y="10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3" y="13"/>
                  </a:lnTo>
                  <a:lnTo>
                    <a:pt x="55" y="14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21"/>
                  </a:lnTo>
                  <a:lnTo>
                    <a:pt x="53" y="22"/>
                  </a:lnTo>
                  <a:lnTo>
                    <a:pt x="53" y="23"/>
                  </a:lnTo>
                  <a:lnTo>
                    <a:pt x="52" y="23"/>
                  </a:lnTo>
                  <a:lnTo>
                    <a:pt x="51" y="25"/>
                  </a:lnTo>
                  <a:lnTo>
                    <a:pt x="49" y="26"/>
                  </a:lnTo>
                  <a:lnTo>
                    <a:pt x="48" y="26"/>
                  </a:lnTo>
                  <a:lnTo>
                    <a:pt x="47" y="27"/>
                  </a:lnTo>
                  <a:lnTo>
                    <a:pt x="45" y="27"/>
                  </a:lnTo>
                  <a:lnTo>
                    <a:pt x="44" y="29"/>
                  </a:lnTo>
                  <a:lnTo>
                    <a:pt x="43" y="29"/>
                  </a:lnTo>
                  <a:lnTo>
                    <a:pt x="41" y="30"/>
                  </a:lnTo>
                  <a:lnTo>
                    <a:pt x="40" y="30"/>
                  </a:lnTo>
                  <a:lnTo>
                    <a:pt x="37" y="30"/>
                  </a:lnTo>
                  <a:lnTo>
                    <a:pt x="36" y="31"/>
                  </a:lnTo>
                  <a:lnTo>
                    <a:pt x="33" y="31"/>
                  </a:lnTo>
                  <a:lnTo>
                    <a:pt x="32" y="33"/>
                  </a:lnTo>
                  <a:lnTo>
                    <a:pt x="29" y="33"/>
                  </a:lnTo>
                  <a:lnTo>
                    <a:pt x="28" y="33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1" y="34"/>
                  </a:lnTo>
                  <a:lnTo>
                    <a:pt x="19" y="34"/>
                  </a:lnTo>
                  <a:lnTo>
                    <a:pt x="17" y="34"/>
                  </a:lnTo>
                  <a:lnTo>
                    <a:pt x="15" y="34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8" y="35"/>
                  </a:lnTo>
                  <a:lnTo>
                    <a:pt x="6" y="35"/>
                  </a:lnTo>
                  <a:lnTo>
                    <a:pt x="0" y="3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8" name="Line 2119"/>
            <p:cNvSpPr>
              <a:spLocks noChangeAspect="1" noChangeShapeType="1"/>
            </p:cNvSpPr>
            <p:nvPr/>
          </p:nvSpPr>
          <p:spPr bwMode="auto">
            <a:xfrm flipV="1">
              <a:off x="963613" y="4764088"/>
              <a:ext cx="1587" cy="349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09" name="Line 2120"/>
            <p:cNvSpPr>
              <a:spLocks noChangeAspect="1" noChangeShapeType="1"/>
            </p:cNvSpPr>
            <p:nvPr/>
          </p:nvSpPr>
          <p:spPr bwMode="auto">
            <a:xfrm>
              <a:off x="963613" y="5076825"/>
              <a:ext cx="1587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0" name="Line 2121"/>
            <p:cNvSpPr>
              <a:spLocks noChangeAspect="1" noChangeShapeType="1"/>
            </p:cNvSpPr>
            <p:nvPr/>
          </p:nvSpPr>
          <p:spPr bwMode="auto">
            <a:xfrm flipH="1">
              <a:off x="847725" y="5113338"/>
              <a:ext cx="1206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1" name="Line 2122"/>
            <p:cNvSpPr>
              <a:spLocks noChangeAspect="1" noChangeShapeType="1"/>
            </p:cNvSpPr>
            <p:nvPr/>
          </p:nvSpPr>
          <p:spPr bwMode="auto">
            <a:xfrm flipH="1">
              <a:off x="847725" y="4764088"/>
              <a:ext cx="1206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2" name="Rectangle 2123"/>
            <p:cNvSpPr>
              <a:spLocks noChangeAspect="1" noChangeArrowheads="1"/>
            </p:cNvSpPr>
            <p:nvPr/>
          </p:nvSpPr>
          <p:spPr bwMode="auto">
            <a:xfrm>
              <a:off x="3803650" y="4692650"/>
              <a:ext cx="300038" cy="1555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13" name="Rectangle 2124"/>
            <p:cNvSpPr>
              <a:spLocks noChangeAspect="1" noChangeArrowheads="1"/>
            </p:cNvSpPr>
            <p:nvPr/>
          </p:nvSpPr>
          <p:spPr bwMode="auto">
            <a:xfrm>
              <a:off x="3803650" y="4700588"/>
              <a:ext cx="29845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Puller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14" name="Freeform 2125"/>
            <p:cNvSpPr>
              <a:spLocks noChangeAspect="1"/>
            </p:cNvSpPr>
            <p:nvPr/>
          </p:nvSpPr>
          <p:spPr bwMode="auto">
            <a:xfrm>
              <a:off x="4443413" y="4695825"/>
              <a:ext cx="560387" cy="149225"/>
            </a:xfrm>
            <a:custGeom>
              <a:avLst/>
              <a:gdLst>
                <a:gd name="T0" fmla="*/ 0 w 353"/>
                <a:gd name="T1" fmla="*/ 0 h 75"/>
                <a:gd name="T2" fmla="*/ 75 w 353"/>
                <a:gd name="T3" fmla="*/ 75 h 75"/>
                <a:gd name="T4" fmla="*/ 353 w 353"/>
                <a:gd name="T5" fmla="*/ 75 h 75"/>
                <a:gd name="T6" fmla="*/ 353 w 353"/>
                <a:gd name="T7" fmla="*/ 0 h 75"/>
                <a:gd name="T8" fmla="*/ 0 w 353"/>
                <a:gd name="T9" fmla="*/ 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3"/>
                <a:gd name="T16" fmla="*/ 0 h 75"/>
                <a:gd name="T17" fmla="*/ 353 w 353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3" h="75">
                  <a:moveTo>
                    <a:pt x="0" y="0"/>
                  </a:moveTo>
                  <a:lnTo>
                    <a:pt x="75" y="75"/>
                  </a:lnTo>
                  <a:lnTo>
                    <a:pt x="353" y="75"/>
                  </a:lnTo>
                  <a:lnTo>
                    <a:pt x="3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5" name="Line 2126"/>
            <p:cNvSpPr>
              <a:spLocks noChangeAspect="1" noChangeShapeType="1"/>
            </p:cNvSpPr>
            <p:nvPr/>
          </p:nvSpPr>
          <p:spPr bwMode="auto">
            <a:xfrm>
              <a:off x="2517775" y="3502025"/>
              <a:ext cx="7937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6" name="Line 2127"/>
            <p:cNvSpPr>
              <a:spLocks noChangeAspect="1" noChangeShapeType="1"/>
            </p:cNvSpPr>
            <p:nvPr/>
          </p:nvSpPr>
          <p:spPr bwMode="auto">
            <a:xfrm>
              <a:off x="2557463" y="3452813"/>
              <a:ext cx="1587" cy="98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7" name="Line 2128"/>
            <p:cNvSpPr>
              <a:spLocks noChangeAspect="1" noChangeShapeType="1"/>
            </p:cNvSpPr>
            <p:nvPr/>
          </p:nvSpPr>
          <p:spPr bwMode="auto">
            <a:xfrm>
              <a:off x="2517775" y="3052763"/>
              <a:ext cx="7937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8" name="Line 2129"/>
            <p:cNvSpPr>
              <a:spLocks noChangeAspect="1" noChangeShapeType="1"/>
            </p:cNvSpPr>
            <p:nvPr/>
          </p:nvSpPr>
          <p:spPr bwMode="auto">
            <a:xfrm>
              <a:off x="2517775" y="2447925"/>
              <a:ext cx="793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19" name="Line 2130"/>
            <p:cNvSpPr>
              <a:spLocks noChangeAspect="1" noChangeShapeType="1"/>
            </p:cNvSpPr>
            <p:nvPr/>
          </p:nvSpPr>
          <p:spPr bwMode="auto">
            <a:xfrm>
              <a:off x="2557463" y="2398713"/>
              <a:ext cx="1587" cy="98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0" name="Line 2131"/>
            <p:cNvSpPr>
              <a:spLocks noChangeAspect="1" noChangeShapeType="1"/>
            </p:cNvSpPr>
            <p:nvPr/>
          </p:nvSpPr>
          <p:spPr bwMode="auto">
            <a:xfrm>
              <a:off x="2517775" y="2947988"/>
              <a:ext cx="7937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1" name="Freeform 2132"/>
            <p:cNvSpPr>
              <a:spLocks noChangeAspect="1"/>
            </p:cNvSpPr>
            <p:nvPr/>
          </p:nvSpPr>
          <p:spPr bwMode="auto">
            <a:xfrm>
              <a:off x="2433638" y="2546350"/>
              <a:ext cx="2089150" cy="801688"/>
            </a:xfrm>
            <a:custGeom>
              <a:avLst/>
              <a:gdLst>
                <a:gd name="T0" fmla="*/ 0 w 1316"/>
                <a:gd name="T1" fmla="*/ 0 h 406"/>
                <a:gd name="T2" fmla="*/ 1316 w 1316"/>
                <a:gd name="T3" fmla="*/ 0 h 406"/>
                <a:gd name="T4" fmla="*/ 1316 w 1316"/>
                <a:gd name="T5" fmla="*/ 406 h 406"/>
                <a:gd name="T6" fmla="*/ 0 60000 65536"/>
                <a:gd name="T7" fmla="*/ 0 60000 65536"/>
                <a:gd name="T8" fmla="*/ 0 60000 65536"/>
                <a:gd name="T9" fmla="*/ 0 w 1316"/>
                <a:gd name="T10" fmla="*/ 0 h 406"/>
                <a:gd name="T11" fmla="*/ 1316 w 1316"/>
                <a:gd name="T12" fmla="*/ 406 h 40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16" h="406">
                  <a:moveTo>
                    <a:pt x="0" y="0"/>
                  </a:moveTo>
                  <a:lnTo>
                    <a:pt x="1316" y="0"/>
                  </a:lnTo>
                  <a:lnTo>
                    <a:pt x="1316" y="40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2" name="Freeform 2133"/>
            <p:cNvSpPr>
              <a:spLocks noChangeAspect="1"/>
            </p:cNvSpPr>
            <p:nvPr/>
          </p:nvSpPr>
          <p:spPr bwMode="auto">
            <a:xfrm>
              <a:off x="2430463" y="2898775"/>
              <a:ext cx="1770062" cy="400050"/>
            </a:xfrm>
            <a:custGeom>
              <a:avLst/>
              <a:gdLst>
                <a:gd name="T0" fmla="*/ 1115 w 1115"/>
                <a:gd name="T1" fmla="*/ 203 h 203"/>
                <a:gd name="T2" fmla="*/ 1115 w 1115"/>
                <a:gd name="T3" fmla="*/ 0 h 203"/>
                <a:gd name="T4" fmla="*/ 0 w 1115"/>
                <a:gd name="T5" fmla="*/ 0 h 203"/>
                <a:gd name="T6" fmla="*/ 0 60000 65536"/>
                <a:gd name="T7" fmla="*/ 0 60000 65536"/>
                <a:gd name="T8" fmla="*/ 0 60000 65536"/>
                <a:gd name="T9" fmla="*/ 0 w 1115"/>
                <a:gd name="T10" fmla="*/ 0 h 203"/>
                <a:gd name="T11" fmla="*/ 1115 w 1115"/>
                <a:gd name="T12" fmla="*/ 203 h 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15" h="203">
                  <a:moveTo>
                    <a:pt x="1115" y="203"/>
                  </a:moveTo>
                  <a:lnTo>
                    <a:pt x="1115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3" name="Oval 2134"/>
            <p:cNvSpPr>
              <a:spLocks noChangeAspect="1" noChangeArrowheads="1"/>
            </p:cNvSpPr>
            <p:nvPr/>
          </p:nvSpPr>
          <p:spPr bwMode="auto">
            <a:xfrm>
              <a:off x="4483100" y="3298825"/>
              <a:ext cx="80963" cy="101600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24" name="Line 2135"/>
            <p:cNvSpPr>
              <a:spLocks noChangeAspect="1" noChangeShapeType="1"/>
            </p:cNvSpPr>
            <p:nvPr/>
          </p:nvSpPr>
          <p:spPr bwMode="auto">
            <a:xfrm flipH="1">
              <a:off x="4483100" y="3298825"/>
              <a:ext cx="79375" cy="98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5" name="Oval 2136"/>
            <p:cNvSpPr>
              <a:spLocks noChangeAspect="1" noChangeArrowheads="1"/>
            </p:cNvSpPr>
            <p:nvPr/>
          </p:nvSpPr>
          <p:spPr bwMode="auto">
            <a:xfrm>
              <a:off x="4160838" y="3298825"/>
              <a:ext cx="82550" cy="101600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26" name="Line 2137"/>
            <p:cNvSpPr>
              <a:spLocks noChangeAspect="1" noChangeShapeType="1"/>
            </p:cNvSpPr>
            <p:nvPr/>
          </p:nvSpPr>
          <p:spPr bwMode="auto">
            <a:xfrm flipH="1">
              <a:off x="4160838" y="3298825"/>
              <a:ext cx="79375" cy="98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7" name="Freeform 2138"/>
            <p:cNvSpPr>
              <a:spLocks noChangeAspect="1"/>
            </p:cNvSpPr>
            <p:nvPr/>
          </p:nvSpPr>
          <p:spPr bwMode="auto">
            <a:xfrm>
              <a:off x="4562475" y="4994275"/>
              <a:ext cx="441325" cy="300038"/>
            </a:xfrm>
            <a:custGeom>
              <a:avLst/>
              <a:gdLst>
                <a:gd name="T0" fmla="*/ 0 w 278"/>
                <a:gd name="T1" fmla="*/ 0 h 152"/>
                <a:gd name="T2" fmla="*/ 0 w 278"/>
                <a:gd name="T3" fmla="*/ 27 h 152"/>
                <a:gd name="T4" fmla="*/ 253 w 278"/>
                <a:gd name="T5" fmla="*/ 27 h 152"/>
                <a:gd name="T6" fmla="*/ 253 w 278"/>
                <a:gd name="T7" fmla="*/ 152 h 152"/>
                <a:gd name="T8" fmla="*/ 278 w 278"/>
                <a:gd name="T9" fmla="*/ 152 h 152"/>
                <a:gd name="T10" fmla="*/ 278 w 278"/>
                <a:gd name="T11" fmla="*/ 0 h 152"/>
                <a:gd name="T12" fmla="*/ 0 w 278"/>
                <a:gd name="T13" fmla="*/ 0 h 1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8"/>
                <a:gd name="T22" fmla="*/ 0 h 152"/>
                <a:gd name="T23" fmla="*/ 278 w 278"/>
                <a:gd name="T24" fmla="*/ 152 h 1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8" h="152">
                  <a:moveTo>
                    <a:pt x="0" y="0"/>
                  </a:moveTo>
                  <a:lnTo>
                    <a:pt x="0" y="27"/>
                  </a:lnTo>
                  <a:lnTo>
                    <a:pt x="253" y="27"/>
                  </a:lnTo>
                  <a:lnTo>
                    <a:pt x="253" y="152"/>
                  </a:lnTo>
                  <a:lnTo>
                    <a:pt x="278" y="152"/>
                  </a:lnTo>
                  <a:lnTo>
                    <a:pt x="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8" name="Freeform 2139"/>
            <p:cNvSpPr>
              <a:spLocks noChangeAspect="1"/>
            </p:cNvSpPr>
            <p:nvPr/>
          </p:nvSpPr>
          <p:spPr bwMode="auto">
            <a:xfrm>
              <a:off x="3717925" y="4994275"/>
              <a:ext cx="442913" cy="300038"/>
            </a:xfrm>
            <a:custGeom>
              <a:avLst/>
              <a:gdLst>
                <a:gd name="T0" fmla="*/ 279 w 279"/>
                <a:gd name="T1" fmla="*/ 0 h 152"/>
                <a:gd name="T2" fmla="*/ 279 w 279"/>
                <a:gd name="T3" fmla="*/ 27 h 152"/>
                <a:gd name="T4" fmla="*/ 26 w 279"/>
                <a:gd name="T5" fmla="*/ 27 h 152"/>
                <a:gd name="T6" fmla="*/ 26 w 279"/>
                <a:gd name="T7" fmla="*/ 152 h 152"/>
                <a:gd name="T8" fmla="*/ 0 w 279"/>
                <a:gd name="T9" fmla="*/ 152 h 152"/>
                <a:gd name="T10" fmla="*/ 0 w 279"/>
                <a:gd name="T11" fmla="*/ 0 h 152"/>
                <a:gd name="T12" fmla="*/ 279 w 279"/>
                <a:gd name="T13" fmla="*/ 0 h 1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9"/>
                <a:gd name="T22" fmla="*/ 0 h 152"/>
                <a:gd name="T23" fmla="*/ 279 w 279"/>
                <a:gd name="T24" fmla="*/ 152 h 1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9" h="152">
                  <a:moveTo>
                    <a:pt x="279" y="0"/>
                  </a:moveTo>
                  <a:lnTo>
                    <a:pt x="279" y="27"/>
                  </a:lnTo>
                  <a:lnTo>
                    <a:pt x="26" y="27"/>
                  </a:lnTo>
                  <a:lnTo>
                    <a:pt x="26" y="152"/>
                  </a:lnTo>
                  <a:lnTo>
                    <a:pt x="0" y="152"/>
                  </a:lnTo>
                  <a:lnTo>
                    <a:pt x="0" y="0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29" name="Freeform 2140"/>
            <p:cNvSpPr>
              <a:spLocks noChangeAspect="1"/>
            </p:cNvSpPr>
            <p:nvPr/>
          </p:nvSpPr>
          <p:spPr bwMode="auto">
            <a:xfrm>
              <a:off x="2433638" y="2898775"/>
              <a:ext cx="501650" cy="219075"/>
            </a:xfrm>
            <a:custGeom>
              <a:avLst/>
              <a:gdLst>
                <a:gd name="T0" fmla="*/ 0 w 316"/>
                <a:gd name="T1" fmla="*/ 111 h 111"/>
                <a:gd name="T2" fmla="*/ 316 w 316"/>
                <a:gd name="T3" fmla="*/ 111 h 111"/>
                <a:gd name="T4" fmla="*/ 316 w 316"/>
                <a:gd name="T5" fmla="*/ 0 h 111"/>
                <a:gd name="T6" fmla="*/ 0 60000 65536"/>
                <a:gd name="T7" fmla="*/ 0 60000 65536"/>
                <a:gd name="T8" fmla="*/ 0 60000 65536"/>
                <a:gd name="T9" fmla="*/ 0 w 316"/>
                <a:gd name="T10" fmla="*/ 0 h 111"/>
                <a:gd name="T11" fmla="*/ 316 w 316"/>
                <a:gd name="T12" fmla="*/ 111 h 1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6" h="111">
                  <a:moveTo>
                    <a:pt x="0" y="111"/>
                  </a:moveTo>
                  <a:lnTo>
                    <a:pt x="316" y="111"/>
                  </a:lnTo>
                  <a:lnTo>
                    <a:pt x="316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0" name="Oval 2141"/>
            <p:cNvSpPr>
              <a:spLocks noChangeAspect="1" noChangeArrowheads="1"/>
            </p:cNvSpPr>
            <p:nvPr/>
          </p:nvSpPr>
          <p:spPr bwMode="auto">
            <a:xfrm>
              <a:off x="2894013" y="2849563"/>
              <a:ext cx="82550" cy="100012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31" name="Line 2142"/>
            <p:cNvSpPr>
              <a:spLocks noChangeAspect="1" noChangeShapeType="1"/>
            </p:cNvSpPr>
            <p:nvPr/>
          </p:nvSpPr>
          <p:spPr bwMode="auto">
            <a:xfrm flipH="1">
              <a:off x="2894013" y="2849563"/>
              <a:ext cx="79375" cy="98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2" name="Oval 2143"/>
            <p:cNvSpPr>
              <a:spLocks noChangeAspect="1" noChangeArrowheads="1"/>
            </p:cNvSpPr>
            <p:nvPr/>
          </p:nvSpPr>
          <p:spPr bwMode="auto">
            <a:xfrm>
              <a:off x="2978150" y="4343400"/>
              <a:ext cx="82550" cy="101600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33" name="Freeform 2144"/>
            <p:cNvSpPr>
              <a:spLocks noChangeAspect="1"/>
            </p:cNvSpPr>
            <p:nvPr/>
          </p:nvSpPr>
          <p:spPr bwMode="auto">
            <a:xfrm>
              <a:off x="2976563" y="4338638"/>
              <a:ext cx="84137" cy="106362"/>
            </a:xfrm>
            <a:custGeom>
              <a:avLst/>
              <a:gdLst>
                <a:gd name="T0" fmla="*/ 50 w 53"/>
                <a:gd name="T1" fmla="*/ 0 h 54"/>
                <a:gd name="T2" fmla="*/ 0 w 53"/>
                <a:gd name="T3" fmla="*/ 51 h 54"/>
                <a:gd name="T4" fmla="*/ 2 w 53"/>
                <a:gd name="T5" fmla="*/ 54 h 54"/>
                <a:gd name="T6" fmla="*/ 53 w 53"/>
                <a:gd name="T7" fmla="*/ 3 h 54"/>
                <a:gd name="T8" fmla="*/ 50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50" y="0"/>
                  </a:moveTo>
                  <a:lnTo>
                    <a:pt x="0" y="51"/>
                  </a:lnTo>
                  <a:lnTo>
                    <a:pt x="2" y="54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4" name="Oval 2145"/>
            <p:cNvSpPr>
              <a:spLocks noChangeAspect="1" noChangeArrowheads="1"/>
            </p:cNvSpPr>
            <p:nvPr/>
          </p:nvSpPr>
          <p:spPr bwMode="auto">
            <a:xfrm>
              <a:off x="2973388" y="3376613"/>
              <a:ext cx="82550" cy="101600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35" name="Freeform 2146"/>
            <p:cNvSpPr>
              <a:spLocks noChangeAspect="1"/>
            </p:cNvSpPr>
            <p:nvPr/>
          </p:nvSpPr>
          <p:spPr bwMode="auto">
            <a:xfrm>
              <a:off x="2971800" y="3373438"/>
              <a:ext cx="84138" cy="104775"/>
            </a:xfrm>
            <a:custGeom>
              <a:avLst/>
              <a:gdLst>
                <a:gd name="T0" fmla="*/ 50 w 53"/>
                <a:gd name="T1" fmla="*/ 0 h 53"/>
                <a:gd name="T2" fmla="*/ 0 w 53"/>
                <a:gd name="T3" fmla="*/ 51 h 53"/>
                <a:gd name="T4" fmla="*/ 3 w 53"/>
                <a:gd name="T5" fmla="*/ 53 h 53"/>
                <a:gd name="T6" fmla="*/ 53 w 53"/>
                <a:gd name="T7" fmla="*/ 3 h 53"/>
                <a:gd name="T8" fmla="*/ 50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50" y="0"/>
                  </a:moveTo>
                  <a:lnTo>
                    <a:pt x="0" y="51"/>
                  </a:lnTo>
                  <a:lnTo>
                    <a:pt x="3" y="5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6" name="Oval 2147"/>
            <p:cNvSpPr>
              <a:spLocks noChangeAspect="1" noChangeArrowheads="1"/>
            </p:cNvSpPr>
            <p:nvPr/>
          </p:nvSpPr>
          <p:spPr bwMode="auto">
            <a:xfrm>
              <a:off x="5370513" y="5897563"/>
              <a:ext cx="82550" cy="101600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37" name="Line 2148"/>
            <p:cNvSpPr>
              <a:spLocks noChangeAspect="1" noChangeShapeType="1"/>
            </p:cNvSpPr>
            <p:nvPr/>
          </p:nvSpPr>
          <p:spPr bwMode="auto">
            <a:xfrm flipH="1">
              <a:off x="5370513" y="5897563"/>
              <a:ext cx="80962" cy="98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8" name="Freeform 2149"/>
            <p:cNvSpPr>
              <a:spLocks noChangeAspect="1"/>
            </p:cNvSpPr>
            <p:nvPr/>
          </p:nvSpPr>
          <p:spPr bwMode="auto">
            <a:xfrm>
              <a:off x="1012825" y="5372100"/>
              <a:ext cx="79375" cy="98425"/>
            </a:xfrm>
            <a:custGeom>
              <a:avLst/>
              <a:gdLst>
                <a:gd name="T0" fmla="*/ 50 w 50"/>
                <a:gd name="T1" fmla="*/ 0 h 50"/>
                <a:gd name="T2" fmla="*/ 0 w 50"/>
                <a:gd name="T3" fmla="*/ 0 h 50"/>
                <a:gd name="T4" fmla="*/ 0 w 50"/>
                <a:gd name="T5" fmla="*/ 50 h 50"/>
                <a:gd name="T6" fmla="*/ 0 60000 65536"/>
                <a:gd name="T7" fmla="*/ 0 60000 65536"/>
                <a:gd name="T8" fmla="*/ 0 60000 65536"/>
                <a:gd name="T9" fmla="*/ 0 w 50"/>
                <a:gd name="T10" fmla="*/ 0 h 50"/>
                <a:gd name="T11" fmla="*/ 50 w 50"/>
                <a:gd name="T12" fmla="*/ 50 h 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50">
                  <a:moveTo>
                    <a:pt x="50" y="0"/>
                  </a:moveTo>
                  <a:lnTo>
                    <a:pt x="0" y="0"/>
                  </a:lnTo>
                  <a:lnTo>
                    <a:pt x="0" y="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9" name="Line 2150"/>
            <p:cNvSpPr>
              <a:spLocks noChangeAspect="1" noChangeShapeType="1"/>
            </p:cNvSpPr>
            <p:nvPr/>
          </p:nvSpPr>
          <p:spPr bwMode="auto">
            <a:xfrm>
              <a:off x="969963" y="5470525"/>
              <a:ext cx="825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0" name="Line 2151"/>
            <p:cNvSpPr>
              <a:spLocks noChangeAspect="1" noChangeShapeType="1"/>
            </p:cNvSpPr>
            <p:nvPr/>
          </p:nvSpPr>
          <p:spPr bwMode="auto">
            <a:xfrm flipH="1">
              <a:off x="969963" y="5470525"/>
              <a:ext cx="42862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1" name="Line 2152"/>
            <p:cNvSpPr>
              <a:spLocks noChangeAspect="1" noChangeShapeType="1"/>
            </p:cNvSpPr>
            <p:nvPr/>
          </p:nvSpPr>
          <p:spPr bwMode="auto">
            <a:xfrm flipH="1">
              <a:off x="930275" y="5470525"/>
              <a:ext cx="396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2" name="Line 2153"/>
            <p:cNvSpPr>
              <a:spLocks noChangeAspect="1" noChangeShapeType="1"/>
            </p:cNvSpPr>
            <p:nvPr/>
          </p:nvSpPr>
          <p:spPr bwMode="auto">
            <a:xfrm flipH="1">
              <a:off x="1012825" y="5470525"/>
              <a:ext cx="396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3" name="Rectangle 2154"/>
            <p:cNvSpPr>
              <a:spLocks noChangeAspect="1" noChangeArrowheads="1"/>
            </p:cNvSpPr>
            <p:nvPr/>
          </p:nvSpPr>
          <p:spPr bwMode="auto">
            <a:xfrm>
              <a:off x="1744663" y="2497138"/>
              <a:ext cx="684212" cy="452437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44" name="Rectangle 2155"/>
            <p:cNvSpPr>
              <a:spLocks noChangeAspect="1" noChangeArrowheads="1"/>
            </p:cNvSpPr>
            <p:nvPr/>
          </p:nvSpPr>
          <p:spPr bwMode="auto">
            <a:xfrm>
              <a:off x="2030413" y="3027363"/>
              <a:ext cx="404812" cy="45085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45" name="Rectangle 2156"/>
            <p:cNvSpPr>
              <a:spLocks noChangeAspect="1" noChangeArrowheads="1"/>
            </p:cNvSpPr>
            <p:nvPr/>
          </p:nvSpPr>
          <p:spPr bwMode="auto">
            <a:xfrm>
              <a:off x="1911350" y="4351338"/>
              <a:ext cx="523875" cy="45085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46" name="Line 2157"/>
            <p:cNvSpPr>
              <a:spLocks noChangeAspect="1" noChangeShapeType="1"/>
            </p:cNvSpPr>
            <p:nvPr/>
          </p:nvSpPr>
          <p:spPr bwMode="auto">
            <a:xfrm flipH="1">
              <a:off x="650875" y="4764088"/>
              <a:ext cx="2000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7" name="Line 2158"/>
            <p:cNvSpPr>
              <a:spLocks noChangeAspect="1" noChangeShapeType="1"/>
            </p:cNvSpPr>
            <p:nvPr/>
          </p:nvSpPr>
          <p:spPr bwMode="auto">
            <a:xfrm flipH="1">
              <a:off x="650875" y="5113338"/>
              <a:ext cx="2000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8" name="Rectangle 2159"/>
            <p:cNvSpPr>
              <a:spLocks noChangeAspect="1" noChangeArrowheads="1"/>
            </p:cNvSpPr>
            <p:nvPr/>
          </p:nvSpPr>
          <p:spPr bwMode="auto">
            <a:xfrm>
              <a:off x="2055813" y="3136900"/>
              <a:ext cx="34607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Arc PS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49" name="Rectangle 2160"/>
            <p:cNvSpPr>
              <a:spLocks noChangeAspect="1" noChangeArrowheads="1"/>
            </p:cNvSpPr>
            <p:nvPr/>
          </p:nvSpPr>
          <p:spPr bwMode="auto">
            <a:xfrm>
              <a:off x="1931988" y="4459288"/>
              <a:ext cx="46037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Puller PS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50" name="Rectangle 2161"/>
            <p:cNvSpPr>
              <a:spLocks noChangeAspect="1" noChangeArrowheads="1"/>
            </p:cNvSpPr>
            <p:nvPr/>
          </p:nvSpPr>
          <p:spPr bwMode="auto">
            <a:xfrm>
              <a:off x="1770063" y="2608263"/>
              <a:ext cx="60007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Filament PS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51" name="Rectangle 2162"/>
            <p:cNvSpPr>
              <a:spLocks noChangeAspect="1" noChangeArrowheads="1"/>
            </p:cNvSpPr>
            <p:nvPr/>
          </p:nvSpPr>
          <p:spPr bwMode="auto">
            <a:xfrm>
              <a:off x="4557713" y="2898775"/>
              <a:ext cx="56832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3 Filaments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52" name="Rectangle 2163"/>
            <p:cNvSpPr>
              <a:spLocks noChangeAspect="1" noChangeArrowheads="1"/>
            </p:cNvSpPr>
            <p:nvPr/>
          </p:nvSpPr>
          <p:spPr bwMode="auto">
            <a:xfrm>
              <a:off x="5465763" y="3711575"/>
              <a:ext cx="44767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Electron 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53" name="Rectangle 2164"/>
            <p:cNvSpPr>
              <a:spLocks noChangeAspect="1" noChangeArrowheads="1"/>
            </p:cNvSpPr>
            <p:nvPr/>
          </p:nvSpPr>
          <p:spPr bwMode="auto">
            <a:xfrm>
              <a:off x="5465763" y="3873500"/>
              <a:ext cx="5334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suppressor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54" name="Rectangle 2165"/>
            <p:cNvSpPr>
              <a:spLocks noChangeAspect="1" noChangeArrowheads="1"/>
            </p:cNvSpPr>
            <p:nvPr/>
          </p:nvSpPr>
          <p:spPr bwMode="auto">
            <a:xfrm>
              <a:off x="3213100" y="4386263"/>
              <a:ext cx="500063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55" name="Freeform 2166"/>
            <p:cNvSpPr>
              <a:spLocks noChangeAspect="1"/>
            </p:cNvSpPr>
            <p:nvPr/>
          </p:nvSpPr>
          <p:spPr bwMode="auto">
            <a:xfrm>
              <a:off x="1643063" y="4125913"/>
              <a:ext cx="60325" cy="47625"/>
            </a:xfrm>
            <a:custGeom>
              <a:avLst/>
              <a:gdLst>
                <a:gd name="T0" fmla="*/ 6 w 38"/>
                <a:gd name="T1" fmla="*/ 21 h 24"/>
                <a:gd name="T2" fmla="*/ 6 w 38"/>
                <a:gd name="T3" fmla="*/ 17 h 24"/>
                <a:gd name="T4" fmla="*/ 8 w 38"/>
                <a:gd name="T5" fmla="*/ 14 h 24"/>
                <a:gd name="T6" fmla="*/ 8 w 38"/>
                <a:gd name="T7" fmla="*/ 12 h 24"/>
                <a:gd name="T8" fmla="*/ 10 w 38"/>
                <a:gd name="T9" fmla="*/ 9 h 24"/>
                <a:gd name="T10" fmla="*/ 11 w 38"/>
                <a:gd name="T11" fmla="*/ 8 h 24"/>
                <a:gd name="T12" fmla="*/ 12 w 38"/>
                <a:gd name="T13" fmla="*/ 6 h 24"/>
                <a:gd name="T14" fmla="*/ 14 w 38"/>
                <a:gd name="T15" fmla="*/ 5 h 24"/>
                <a:gd name="T16" fmla="*/ 16 w 38"/>
                <a:gd name="T17" fmla="*/ 5 h 24"/>
                <a:gd name="T18" fmla="*/ 20 w 38"/>
                <a:gd name="T19" fmla="*/ 4 h 24"/>
                <a:gd name="T20" fmla="*/ 22 w 38"/>
                <a:gd name="T21" fmla="*/ 5 h 24"/>
                <a:gd name="T22" fmla="*/ 23 w 38"/>
                <a:gd name="T23" fmla="*/ 6 h 24"/>
                <a:gd name="T24" fmla="*/ 24 w 38"/>
                <a:gd name="T25" fmla="*/ 8 h 24"/>
                <a:gd name="T26" fmla="*/ 26 w 38"/>
                <a:gd name="T27" fmla="*/ 9 h 24"/>
                <a:gd name="T28" fmla="*/ 27 w 38"/>
                <a:gd name="T29" fmla="*/ 13 h 24"/>
                <a:gd name="T30" fmla="*/ 27 w 38"/>
                <a:gd name="T31" fmla="*/ 14 h 24"/>
                <a:gd name="T32" fmla="*/ 28 w 38"/>
                <a:gd name="T33" fmla="*/ 17 h 24"/>
                <a:gd name="T34" fmla="*/ 30 w 38"/>
                <a:gd name="T35" fmla="*/ 20 h 24"/>
                <a:gd name="T36" fmla="*/ 31 w 38"/>
                <a:gd name="T37" fmla="*/ 22 h 24"/>
                <a:gd name="T38" fmla="*/ 32 w 38"/>
                <a:gd name="T39" fmla="*/ 24 h 24"/>
                <a:gd name="T40" fmla="*/ 36 w 38"/>
                <a:gd name="T41" fmla="*/ 21 h 24"/>
                <a:gd name="T42" fmla="*/ 35 w 38"/>
                <a:gd name="T43" fmla="*/ 17 h 24"/>
                <a:gd name="T44" fmla="*/ 34 w 38"/>
                <a:gd name="T45" fmla="*/ 14 h 24"/>
                <a:gd name="T46" fmla="*/ 31 w 38"/>
                <a:gd name="T47" fmla="*/ 10 h 24"/>
                <a:gd name="T48" fmla="*/ 31 w 38"/>
                <a:gd name="T49" fmla="*/ 9 h 24"/>
                <a:gd name="T50" fmla="*/ 27 w 38"/>
                <a:gd name="T51" fmla="*/ 6 h 24"/>
                <a:gd name="T52" fmla="*/ 26 w 38"/>
                <a:gd name="T53" fmla="*/ 5 h 24"/>
                <a:gd name="T54" fmla="*/ 24 w 38"/>
                <a:gd name="T55" fmla="*/ 4 h 24"/>
                <a:gd name="T56" fmla="*/ 23 w 38"/>
                <a:gd name="T57" fmla="*/ 2 h 24"/>
                <a:gd name="T58" fmla="*/ 19 w 38"/>
                <a:gd name="T59" fmla="*/ 0 h 24"/>
                <a:gd name="T60" fmla="*/ 11 w 38"/>
                <a:gd name="T61" fmla="*/ 2 h 24"/>
                <a:gd name="T62" fmla="*/ 10 w 38"/>
                <a:gd name="T63" fmla="*/ 4 h 24"/>
                <a:gd name="T64" fmla="*/ 8 w 38"/>
                <a:gd name="T65" fmla="*/ 5 h 24"/>
                <a:gd name="T66" fmla="*/ 7 w 38"/>
                <a:gd name="T67" fmla="*/ 6 h 24"/>
                <a:gd name="T68" fmla="*/ 6 w 38"/>
                <a:gd name="T69" fmla="*/ 9 h 24"/>
                <a:gd name="T70" fmla="*/ 4 w 38"/>
                <a:gd name="T71" fmla="*/ 14 h 24"/>
                <a:gd name="T72" fmla="*/ 2 w 38"/>
                <a:gd name="T73" fmla="*/ 17 h 24"/>
                <a:gd name="T74" fmla="*/ 0 w 38"/>
                <a:gd name="T75" fmla="*/ 22 h 24"/>
                <a:gd name="T76" fmla="*/ 6 w 38"/>
                <a:gd name="T77" fmla="*/ 24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8"/>
                <a:gd name="T118" fmla="*/ 0 h 24"/>
                <a:gd name="T119" fmla="*/ 38 w 38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8" h="24">
                  <a:moveTo>
                    <a:pt x="6" y="24"/>
                  </a:moveTo>
                  <a:lnTo>
                    <a:pt x="6" y="21"/>
                  </a:lnTo>
                  <a:lnTo>
                    <a:pt x="7" y="20"/>
                  </a:lnTo>
                  <a:lnTo>
                    <a:pt x="6" y="17"/>
                  </a:lnTo>
                  <a:lnTo>
                    <a:pt x="7" y="17"/>
                  </a:lnTo>
                  <a:lnTo>
                    <a:pt x="8" y="14"/>
                  </a:lnTo>
                  <a:lnTo>
                    <a:pt x="10" y="13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1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5"/>
                  </a:lnTo>
                  <a:lnTo>
                    <a:pt x="15" y="6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3" y="6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4" y="9"/>
                  </a:lnTo>
                  <a:lnTo>
                    <a:pt x="26" y="9"/>
                  </a:lnTo>
                  <a:lnTo>
                    <a:pt x="24" y="10"/>
                  </a:lnTo>
                  <a:lnTo>
                    <a:pt x="27" y="13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30" y="18"/>
                  </a:lnTo>
                  <a:lnTo>
                    <a:pt x="30" y="20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4" y="24"/>
                  </a:lnTo>
                  <a:lnTo>
                    <a:pt x="32" y="24"/>
                  </a:lnTo>
                  <a:lnTo>
                    <a:pt x="38" y="21"/>
                  </a:lnTo>
                  <a:lnTo>
                    <a:pt x="36" y="21"/>
                  </a:lnTo>
                  <a:lnTo>
                    <a:pt x="36" y="18"/>
                  </a:lnTo>
                  <a:lnTo>
                    <a:pt x="35" y="17"/>
                  </a:lnTo>
                  <a:lnTo>
                    <a:pt x="35" y="16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1" y="2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9"/>
                  </a:lnTo>
                  <a:lnTo>
                    <a:pt x="6" y="9"/>
                  </a:lnTo>
                  <a:lnTo>
                    <a:pt x="3" y="12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2" y="17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6" name="Rectangle 2167"/>
            <p:cNvSpPr>
              <a:spLocks noChangeAspect="1" noChangeArrowheads="1"/>
            </p:cNvSpPr>
            <p:nvPr/>
          </p:nvSpPr>
          <p:spPr bwMode="auto">
            <a:xfrm>
              <a:off x="2436813" y="4386263"/>
              <a:ext cx="77628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57" name="Rectangle 2168"/>
            <p:cNvSpPr>
              <a:spLocks noChangeAspect="1" noChangeArrowheads="1"/>
            </p:cNvSpPr>
            <p:nvPr/>
          </p:nvSpPr>
          <p:spPr bwMode="auto">
            <a:xfrm>
              <a:off x="5481638" y="4110038"/>
              <a:ext cx="3556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Plasma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58" name="Rectangle 2169"/>
            <p:cNvSpPr>
              <a:spLocks noChangeAspect="1" noChangeArrowheads="1"/>
            </p:cNvSpPr>
            <p:nvPr/>
          </p:nvSpPr>
          <p:spPr bwMode="auto">
            <a:xfrm>
              <a:off x="5481638" y="4271963"/>
              <a:ext cx="2032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grid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59" name="Line 2170"/>
            <p:cNvSpPr>
              <a:spLocks noChangeAspect="1" noChangeShapeType="1"/>
            </p:cNvSpPr>
            <p:nvPr/>
          </p:nvSpPr>
          <p:spPr bwMode="auto">
            <a:xfrm flipH="1">
              <a:off x="5003800" y="4294188"/>
              <a:ext cx="484188" cy="190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0" name="Line 2171"/>
            <p:cNvSpPr>
              <a:spLocks noChangeAspect="1" noChangeShapeType="1"/>
            </p:cNvSpPr>
            <p:nvPr/>
          </p:nvSpPr>
          <p:spPr bwMode="auto">
            <a:xfrm flipV="1">
              <a:off x="4686300" y="3921125"/>
              <a:ext cx="782638" cy="2301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1" name="Line 2172"/>
            <p:cNvSpPr>
              <a:spLocks noChangeAspect="1" noChangeShapeType="1"/>
            </p:cNvSpPr>
            <p:nvPr/>
          </p:nvSpPr>
          <p:spPr bwMode="auto">
            <a:xfrm flipV="1">
              <a:off x="5003800" y="3271838"/>
              <a:ext cx="484188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2" name="Rectangle 2173"/>
            <p:cNvSpPr>
              <a:spLocks noChangeAspect="1" noChangeArrowheads="1"/>
            </p:cNvSpPr>
            <p:nvPr/>
          </p:nvSpPr>
          <p:spPr bwMode="auto">
            <a:xfrm>
              <a:off x="5500688" y="3117850"/>
              <a:ext cx="2540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Cusp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63" name="Rectangle 2174"/>
            <p:cNvSpPr>
              <a:spLocks noChangeAspect="1" noChangeArrowheads="1"/>
            </p:cNvSpPr>
            <p:nvPr/>
          </p:nvSpPr>
          <p:spPr bwMode="auto">
            <a:xfrm>
              <a:off x="5500688" y="3279775"/>
              <a:ext cx="24130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body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64" name="Rectangle 2175"/>
            <p:cNvSpPr>
              <a:spLocks noChangeAspect="1" noChangeArrowheads="1"/>
            </p:cNvSpPr>
            <p:nvPr/>
          </p:nvSpPr>
          <p:spPr bwMode="auto">
            <a:xfrm>
              <a:off x="587375" y="1976438"/>
              <a:ext cx="124142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Ion Source Power Supply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65" name="Freeform 2176"/>
            <p:cNvSpPr>
              <a:spLocks noChangeAspect="1"/>
            </p:cNvSpPr>
            <p:nvPr/>
          </p:nvSpPr>
          <p:spPr bwMode="auto">
            <a:xfrm>
              <a:off x="1914525" y="4160838"/>
              <a:ext cx="584200" cy="231775"/>
            </a:xfrm>
            <a:custGeom>
              <a:avLst/>
              <a:gdLst>
                <a:gd name="T0" fmla="*/ 0 w 368"/>
                <a:gd name="T1" fmla="*/ 6 h 117"/>
                <a:gd name="T2" fmla="*/ 365 w 368"/>
                <a:gd name="T3" fmla="*/ 6 h 117"/>
                <a:gd name="T4" fmla="*/ 362 w 368"/>
                <a:gd name="T5" fmla="*/ 3 h 117"/>
                <a:gd name="T6" fmla="*/ 362 w 368"/>
                <a:gd name="T7" fmla="*/ 117 h 117"/>
                <a:gd name="T8" fmla="*/ 368 w 368"/>
                <a:gd name="T9" fmla="*/ 117 h 117"/>
                <a:gd name="T10" fmla="*/ 366 w 368"/>
                <a:gd name="T11" fmla="*/ 2 h 117"/>
                <a:gd name="T12" fmla="*/ 0 w 368"/>
                <a:gd name="T13" fmla="*/ 0 h 117"/>
                <a:gd name="T14" fmla="*/ 0 w 368"/>
                <a:gd name="T15" fmla="*/ 6 h 1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8"/>
                <a:gd name="T25" fmla="*/ 0 h 117"/>
                <a:gd name="T26" fmla="*/ 368 w 368"/>
                <a:gd name="T27" fmla="*/ 117 h 1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8" h="117">
                  <a:moveTo>
                    <a:pt x="0" y="6"/>
                  </a:moveTo>
                  <a:lnTo>
                    <a:pt x="365" y="6"/>
                  </a:lnTo>
                  <a:lnTo>
                    <a:pt x="362" y="3"/>
                  </a:lnTo>
                  <a:lnTo>
                    <a:pt x="362" y="117"/>
                  </a:lnTo>
                  <a:lnTo>
                    <a:pt x="368" y="117"/>
                  </a:lnTo>
                  <a:lnTo>
                    <a:pt x="366" y="2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6" name="Oval 2177"/>
            <p:cNvSpPr>
              <a:spLocks noChangeAspect="1" noChangeArrowheads="1"/>
            </p:cNvSpPr>
            <p:nvPr/>
          </p:nvSpPr>
          <p:spPr bwMode="auto">
            <a:xfrm>
              <a:off x="2455863" y="4337050"/>
              <a:ext cx="82550" cy="10477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67" name="Freeform 2178"/>
            <p:cNvSpPr>
              <a:spLocks noChangeAspect="1"/>
            </p:cNvSpPr>
            <p:nvPr/>
          </p:nvSpPr>
          <p:spPr bwMode="auto">
            <a:xfrm>
              <a:off x="2454275" y="4335463"/>
              <a:ext cx="84138" cy="106362"/>
            </a:xfrm>
            <a:custGeom>
              <a:avLst/>
              <a:gdLst>
                <a:gd name="T0" fmla="*/ 50 w 53"/>
                <a:gd name="T1" fmla="*/ 0 h 54"/>
                <a:gd name="T2" fmla="*/ 0 w 53"/>
                <a:gd name="T3" fmla="*/ 52 h 54"/>
                <a:gd name="T4" fmla="*/ 2 w 53"/>
                <a:gd name="T5" fmla="*/ 54 h 54"/>
                <a:gd name="T6" fmla="*/ 53 w 53"/>
                <a:gd name="T7" fmla="*/ 2 h 54"/>
                <a:gd name="T8" fmla="*/ 50 w 53"/>
                <a:gd name="T9" fmla="*/ 0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4"/>
                <a:gd name="T17" fmla="*/ 53 w 53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4">
                  <a:moveTo>
                    <a:pt x="50" y="0"/>
                  </a:moveTo>
                  <a:lnTo>
                    <a:pt x="0" y="52"/>
                  </a:lnTo>
                  <a:lnTo>
                    <a:pt x="2" y="54"/>
                  </a:lnTo>
                  <a:lnTo>
                    <a:pt x="53" y="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8" name="Oval 2179"/>
            <p:cNvSpPr>
              <a:spLocks noChangeAspect="1" noChangeArrowheads="1"/>
            </p:cNvSpPr>
            <p:nvPr/>
          </p:nvSpPr>
          <p:spPr bwMode="auto">
            <a:xfrm>
              <a:off x="1144588" y="5180013"/>
              <a:ext cx="58737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69" name="Freeform 2180"/>
            <p:cNvSpPr>
              <a:spLocks noChangeAspect="1"/>
            </p:cNvSpPr>
            <p:nvPr/>
          </p:nvSpPr>
          <p:spPr bwMode="auto">
            <a:xfrm>
              <a:off x="1143000" y="5178425"/>
              <a:ext cx="60325" cy="74613"/>
            </a:xfrm>
            <a:custGeom>
              <a:avLst/>
              <a:gdLst>
                <a:gd name="T0" fmla="*/ 36 w 38"/>
                <a:gd name="T1" fmla="*/ 0 h 38"/>
                <a:gd name="T2" fmla="*/ 0 w 38"/>
                <a:gd name="T3" fmla="*/ 36 h 38"/>
                <a:gd name="T4" fmla="*/ 3 w 38"/>
                <a:gd name="T5" fmla="*/ 38 h 38"/>
                <a:gd name="T6" fmla="*/ 38 w 38"/>
                <a:gd name="T7" fmla="*/ 2 h 38"/>
                <a:gd name="T8" fmla="*/ 36 w 38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"/>
                <a:gd name="T16" fmla="*/ 0 h 38"/>
                <a:gd name="T17" fmla="*/ 38 w 3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" h="38">
                  <a:moveTo>
                    <a:pt x="36" y="0"/>
                  </a:moveTo>
                  <a:lnTo>
                    <a:pt x="0" y="36"/>
                  </a:lnTo>
                  <a:lnTo>
                    <a:pt x="3" y="38"/>
                  </a:lnTo>
                  <a:lnTo>
                    <a:pt x="38" y="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0" name="Rectangle 2181"/>
            <p:cNvSpPr>
              <a:spLocks noChangeAspect="1" noChangeArrowheads="1"/>
            </p:cNvSpPr>
            <p:nvPr/>
          </p:nvSpPr>
          <p:spPr bwMode="auto">
            <a:xfrm>
              <a:off x="600075" y="4864100"/>
              <a:ext cx="3048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Mains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71" name="Line 2182"/>
            <p:cNvSpPr>
              <a:spLocks noChangeAspect="1" noChangeShapeType="1"/>
            </p:cNvSpPr>
            <p:nvPr/>
          </p:nvSpPr>
          <p:spPr bwMode="auto">
            <a:xfrm>
              <a:off x="1673225" y="3660775"/>
              <a:ext cx="2222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2" name="Oval 2183"/>
            <p:cNvSpPr>
              <a:spLocks noChangeAspect="1" noChangeArrowheads="1"/>
            </p:cNvSpPr>
            <p:nvPr/>
          </p:nvSpPr>
          <p:spPr bwMode="auto">
            <a:xfrm>
              <a:off x="1641475" y="3629025"/>
              <a:ext cx="58738" cy="69850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73" name="Line 2184"/>
            <p:cNvSpPr>
              <a:spLocks noChangeAspect="1" noChangeShapeType="1"/>
            </p:cNvSpPr>
            <p:nvPr/>
          </p:nvSpPr>
          <p:spPr bwMode="auto">
            <a:xfrm flipH="1">
              <a:off x="1641475" y="3629025"/>
              <a:ext cx="5715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4" name="Oval 2185"/>
            <p:cNvSpPr>
              <a:spLocks noChangeAspect="1" noChangeArrowheads="1"/>
            </p:cNvSpPr>
            <p:nvPr/>
          </p:nvSpPr>
          <p:spPr bwMode="auto">
            <a:xfrm>
              <a:off x="1647825" y="3387725"/>
              <a:ext cx="58738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75" name="Line 2186"/>
            <p:cNvSpPr>
              <a:spLocks noChangeAspect="1" noChangeShapeType="1"/>
            </p:cNvSpPr>
            <p:nvPr/>
          </p:nvSpPr>
          <p:spPr bwMode="auto">
            <a:xfrm flipH="1">
              <a:off x="1647825" y="3387725"/>
              <a:ext cx="57150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6" name="Freeform 2187"/>
            <p:cNvSpPr>
              <a:spLocks noChangeAspect="1"/>
            </p:cNvSpPr>
            <p:nvPr/>
          </p:nvSpPr>
          <p:spPr bwMode="auto">
            <a:xfrm>
              <a:off x="1568450" y="2560638"/>
              <a:ext cx="174625" cy="858837"/>
            </a:xfrm>
            <a:custGeom>
              <a:avLst/>
              <a:gdLst>
                <a:gd name="T0" fmla="*/ 0 w 110"/>
                <a:gd name="T1" fmla="*/ 435 h 435"/>
                <a:gd name="T2" fmla="*/ 66 w 110"/>
                <a:gd name="T3" fmla="*/ 435 h 435"/>
                <a:gd name="T4" fmla="*/ 66 w 110"/>
                <a:gd name="T5" fmla="*/ 0 h 435"/>
                <a:gd name="T6" fmla="*/ 110 w 110"/>
                <a:gd name="T7" fmla="*/ 0 h 4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0"/>
                <a:gd name="T13" fmla="*/ 0 h 435"/>
                <a:gd name="T14" fmla="*/ 110 w 110"/>
                <a:gd name="T15" fmla="*/ 435 h 4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0" h="435">
                  <a:moveTo>
                    <a:pt x="0" y="435"/>
                  </a:moveTo>
                  <a:lnTo>
                    <a:pt x="66" y="435"/>
                  </a:lnTo>
                  <a:lnTo>
                    <a:pt x="66" y="0"/>
                  </a:lnTo>
                  <a:lnTo>
                    <a:pt x="1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7" name="Freeform 2188"/>
            <p:cNvSpPr>
              <a:spLocks noChangeAspect="1"/>
            </p:cNvSpPr>
            <p:nvPr/>
          </p:nvSpPr>
          <p:spPr bwMode="auto">
            <a:xfrm>
              <a:off x="1673225" y="3419475"/>
              <a:ext cx="234950" cy="996950"/>
            </a:xfrm>
            <a:custGeom>
              <a:avLst/>
              <a:gdLst>
                <a:gd name="T0" fmla="*/ 0 w 148"/>
                <a:gd name="T1" fmla="*/ 0 h 505"/>
                <a:gd name="T2" fmla="*/ 0 w 148"/>
                <a:gd name="T3" fmla="*/ 505 h 505"/>
                <a:gd name="T4" fmla="*/ 148 w 148"/>
                <a:gd name="T5" fmla="*/ 505 h 505"/>
                <a:gd name="T6" fmla="*/ 0 60000 65536"/>
                <a:gd name="T7" fmla="*/ 0 60000 65536"/>
                <a:gd name="T8" fmla="*/ 0 60000 65536"/>
                <a:gd name="T9" fmla="*/ 0 w 148"/>
                <a:gd name="T10" fmla="*/ 0 h 505"/>
                <a:gd name="T11" fmla="*/ 148 w 148"/>
                <a:gd name="T12" fmla="*/ 505 h 5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" h="505">
                  <a:moveTo>
                    <a:pt x="0" y="0"/>
                  </a:moveTo>
                  <a:lnTo>
                    <a:pt x="0" y="505"/>
                  </a:lnTo>
                  <a:lnTo>
                    <a:pt x="148" y="50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8" name="Rectangle 2189"/>
            <p:cNvSpPr>
              <a:spLocks noChangeAspect="1" noChangeArrowheads="1"/>
            </p:cNvSpPr>
            <p:nvPr/>
          </p:nvSpPr>
          <p:spPr bwMode="auto">
            <a:xfrm>
              <a:off x="2430463" y="3421063"/>
              <a:ext cx="1287462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79" name="Line 2190"/>
            <p:cNvSpPr>
              <a:spLocks noChangeAspect="1" noChangeShapeType="1"/>
            </p:cNvSpPr>
            <p:nvPr/>
          </p:nvSpPr>
          <p:spPr bwMode="auto">
            <a:xfrm>
              <a:off x="2470150" y="4033838"/>
              <a:ext cx="809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0" name="Line 2191"/>
            <p:cNvSpPr>
              <a:spLocks noChangeAspect="1" noChangeShapeType="1"/>
            </p:cNvSpPr>
            <p:nvPr/>
          </p:nvSpPr>
          <p:spPr bwMode="auto">
            <a:xfrm>
              <a:off x="2511425" y="3984625"/>
              <a:ext cx="1588" cy="1000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1" name="Line 2192"/>
            <p:cNvSpPr>
              <a:spLocks noChangeAspect="1" noChangeShapeType="1"/>
            </p:cNvSpPr>
            <p:nvPr/>
          </p:nvSpPr>
          <p:spPr bwMode="auto">
            <a:xfrm>
              <a:off x="2470150" y="3768725"/>
              <a:ext cx="8096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2" name="Rectangle 2193"/>
            <p:cNvSpPr>
              <a:spLocks noChangeAspect="1" noChangeArrowheads="1"/>
            </p:cNvSpPr>
            <p:nvPr/>
          </p:nvSpPr>
          <p:spPr bwMode="auto">
            <a:xfrm>
              <a:off x="1895475" y="3589338"/>
              <a:ext cx="541338" cy="452437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83" name="Rectangle 2194"/>
            <p:cNvSpPr>
              <a:spLocks noChangeAspect="1" noChangeArrowheads="1"/>
            </p:cNvSpPr>
            <p:nvPr/>
          </p:nvSpPr>
          <p:spPr bwMode="auto">
            <a:xfrm>
              <a:off x="1965325" y="3652838"/>
              <a:ext cx="419100" cy="134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Electron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84" name="Rectangle 2195"/>
            <p:cNvSpPr>
              <a:spLocks noChangeAspect="1" noChangeArrowheads="1"/>
            </p:cNvSpPr>
            <p:nvPr/>
          </p:nvSpPr>
          <p:spPr bwMode="auto">
            <a:xfrm>
              <a:off x="1965325" y="3814763"/>
              <a:ext cx="381000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Sup. PS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385" name="Freeform 2196"/>
            <p:cNvSpPr>
              <a:spLocks noChangeAspect="1"/>
            </p:cNvSpPr>
            <p:nvPr/>
          </p:nvSpPr>
          <p:spPr bwMode="auto">
            <a:xfrm>
              <a:off x="3011488" y="3687763"/>
              <a:ext cx="38100" cy="71437"/>
            </a:xfrm>
            <a:custGeom>
              <a:avLst/>
              <a:gdLst>
                <a:gd name="T0" fmla="*/ 1 w 24"/>
                <a:gd name="T1" fmla="*/ 6 h 36"/>
                <a:gd name="T2" fmla="*/ 5 w 24"/>
                <a:gd name="T3" fmla="*/ 6 h 36"/>
                <a:gd name="T4" fmla="*/ 8 w 24"/>
                <a:gd name="T5" fmla="*/ 7 h 36"/>
                <a:gd name="T6" fmla="*/ 11 w 24"/>
                <a:gd name="T7" fmla="*/ 8 h 36"/>
                <a:gd name="T8" fmla="*/ 13 w 24"/>
                <a:gd name="T9" fmla="*/ 12 h 36"/>
                <a:gd name="T10" fmla="*/ 15 w 24"/>
                <a:gd name="T11" fmla="*/ 12 h 36"/>
                <a:gd name="T12" fmla="*/ 16 w 24"/>
                <a:gd name="T13" fmla="*/ 14 h 36"/>
                <a:gd name="T14" fmla="*/ 16 w 24"/>
                <a:gd name="T15" fmla="*/ 15 h 36"/>
                <a:gd name="T16" fmla="*/ 17 w 24"/>
                <a:gd name="T17" fmla="*/ 18 h 36"/>
                <a:gd name="T18" fmla="*/ 20 w 24"/>
                <a:gd name="T19" fmla="*/ 19 h 36"/>
                <a:gd name="T20" fmla="*/ 15 w 24"/>
                <a:gd name="T21" fmla="*/ 23 h 36"/>
                <a:gd name="T22" fmla="*/ 12 w 24"/>
                <a:gd name="T23" fmla="*/ 24 h 36"/>
                <a:gd name="T24" fmla="*/ 11 w 24"/>
                <a:gd name="T25" fmla="*/ 24 h 36"/>
                <a:gd name="T26" fmla="*/ 8 w 24"/>
                <a:gd name="T27" fmla="*/ 25 h 36"/>
                <a:gd name="T28" fmla="*/ 5 w 24"/>
                <a:gd name="T29" fmla="*/ 27 h 36"/>
                <a:gd name="T30" fmla="*/ 3 w 24"/>
                <a:gd name="T31" fmla="*/ 28 h 36"/>
                <a:gd name="T32" fmla="*/ 0 w 24"/>
                <a:gd name="T33" fmla="*/ 31 h 36"/>
                <a:gd name="T34" fmla="*/ 3 w 24"/>
                <a:gd name="T35" fmla="*/ 35 h 36"/>
                <a:gd name="T36" fmla="*/ 7 w 24"/>
                <a:gd name="T37" fmla="*/ 33 h 36"/>
                <a:gd name="T38" fmla="*/ 9 w 24"/>
                <a:gd name="T39" fmla="*/ 32 h 36"/>
                <a:gd name="T40" fmla="*/ 12 w 24"/>
                <a:gd name="T41" fmla="*/ 31 h 36"/>
                <a:gd name="T42" fmla="*/ 15 w 24"/>
                <a:gd name="T43" fmla="*/ 27 h 36"/>
                <a:gd name="T44" fmla="*/ 17 w 24"/>
                <a:gd name="T45" fmla="*/ 25 h 36"/>
                <a:gd name="T46" fmla="*/ 23 w 24"/>
                <a:gd name="T47" fmla="*/ 23 h 36"/>
                <a:gd name="T48" fmla="*/ 23 w 24"/>
                <a:gd name="T49" fmla="*/ 22 h 36"/>
                <a:gd name="T50" fmla="*/ 24 w 24"/>
                <a:gd name="T51" fmla="*/ 16 h 36"/>
                <a:gd name="T52" fmla="*/ 23 w 24"/>
                <a:gd name="T53" fmla="*/ 14 h 36"/>
                <a:gd name="T54" fmla="*/ 19 w 24"/>
                <a:gd name="T55" fmla="*/ 11 h 36"/>
                <a:gd name="T56" fmla="*/ 17 w 24"/>
                <a:gd name="T57" fmla="*/ 10 h 36"/>
                <a:gd name="T58" fmla="*/ 15 w 24"/>
                <a:gd name="T59" fmla="*/ 6 h 36"/>
                <a:gd name="T60" fmla="*/ 13 w 24"/>
                <a:gd name="T61" fmla="*/ 6 h 36"/>
                <a:gd name="T62" fmla="*/ 11 w 24"/>
                <a:gd name="T63" fmla="*/ 4 h 36"/>
                <a:gd name="T64" fmla="*/ 8 w 24"/>
                <a:gd name="T65" fmla="*/ 3 h 36"/>
                <a:gd name="T66" fmla="*/ 4 w 24"/>
                <a:gd name="T67" fmla="*/ 0 h 36"/>
                <a:gd name="T68" fmla="*/ 3 w 24"/>
                <a:gd name="T69" fmla="*/ 0 h 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4"/>
                <a:gd name="T106" fmla="*/ 0 h 36"/>
                <a:gd name="T107" fmla="*/ 24 w 24"/>
                <a:gd name="T108" fmla="*/ 36 h 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4" h="36">
                  <a:moveTo>
                    <a:pt x="0" y="6"/>
                  </a:moveTo>
                  <a:lnTo>
                    <a:pt x="1" y="6"/>
                  </a:lnTo>
                  <a:lnTo>
                    <a:pt x="3" y="7"/>
                  </a:lnTo>
                  <a:lnTo>
                    <a:pt x="5" y="6"/>
                  </a:lnTo>
                  <a:lnTo>
                    <a:pt x="5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3" y="12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7" y="16"/>
                  </a:lnTo>
                  <a:lnTo>
                    <a:pt x="17" y="18"/>
                  </a:lnTo>
                  <a:lnTo>
                    <a:pt x="19" y="19"/>
                  </a:lnTo>
                  <a:lnTo>
                    <a:pt x="20" y="19"/>
                  </a:lnTo>
                  <a:lnTo>
                    <a:pt x="19" y="19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1" y="24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7"/>
                  </a:lnTo>
                  <a:lnTo>
                    <a:pt x="5" y="27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3" y="36"/>
                  </a:lnTo>
                  <a:lnTo>
                    <a:pt x="3" y="35"/>
                  </a:lnTo>
                  <a:lnTo>
                    <a:pt x="5" y="33"/>
                  </a:lnTo>
                  <a:lnTo>
                    <a:pt x="7" y="33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1" y="31"/>
                  </a:lnTo>
                  <a:lnTo>
                    <a:pt x="12" y="31"/>
                  </a:lnTo>
                  <a:lnTo>
                    <a:pt x="15" y="28"/>
                  </a:lnTo>
                  <a:lnTo>
                    <a:pt x="15" y="27"/>
                  </a:lnTo>
                  <a:lnTo>
                    <a:pt x="17" y="27"/>
                  </a:lnTo>
                  <a:lnTo>
                    <a:pt x="17" y="25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4" y="19"/>
                  </a:lnTo>
                  <a:lnTo>
                    <a:pt x="24" y="16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5" y="6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11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5" y="2"/>
                  </a:lnTo>
                  <a:lnTo>
                    <a:pt x="4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6" name="Rectangle 2197"/>
            <p:cNvSpPr>
              <a:spLocks noChangeAspect="1" noChangeArrowheads="1"/>
            </p:cNvSpPr>
            <p:nvPr/>
          </p:nvSpPr>
          <p:spPr bwMode="auto">
            <a:xfrm>
              <a:off x="1698625" y="4160838"/>
              <a:ext cx="222250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87" name="Rectangle 2198"/>
            <p:cNvSpPr>
              <a:spLocks noChangeAspect="1" noChangeArrowheads="1"/>
            </p:cNvSpPr>
            <p:nvPr/>
          </p:nvSpPr>
          <p:spPr bwMode="auto">
            <a:xfrm>
              <a:off x="3011488" y="3751263"/>
              <a:ext cx="7937" cy="64135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88" name="Rectangle 2199"/>
            <p:cNvSpPr>
              <a:spLocks noChangeAspect="1" noChangeArrowheads="1"/>
            </p:cNvSpPr>
            <p:nvPr/>
          </p:nvSpPr>
          <p:spPr bwMode="auto">
            <a:xfrm>
              <a:off x="3011488" y="3427413"/>
              <a:ext cx="7937" cy="26035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89" name="Rectangle 2200"/>
            <p:cNvSpPr>
              <a:spLocks noChangeAspect="1" noChangeArrowheads="1"/>
            </p:cNvSpPr>
            <p:nvPr/>
          </p:nvSpPr>
          <p:spPr bwMode="auto">
            <a:xfrm>
              <a:off x="2436813" y="3963988"/>
              <a:ext cx="579437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90" name="Oval 2201"/>
            <p:cNvSpPr>
              <a:spLocks noChangeAspect="1" noChangeArrowheads="1"/>
            </p:cNvSpPr>
            <p:nvPr/>
          </p:nvSpPr>
          <p:spPr bwMode="auto">
            <a:xfrm>
              <a:off x="2978150" y="3921125"/>
              <a:ext cx="82550" cy="101600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91" name="Freeform 2202"/>
            <p:cNvSpPr>
              <a:spLocks noChangeAspect="1"/>
            </p:cNvSpPr>
            <p:nvPr/>
          </p:nvSpPr>
          <p:spPr bwMode="auto">
            <a:xfrm>
              <a:off x="2976563" y="3917950"/>
              <a:ext cx="84137" cy="104775"/>
            </a:xfrm>
            <a:custGeom>
              <a:avLst/>
              <a:gdLst>
                <a:gd name="T0" fmla="*/ 50 w 53"/>
                <a:gd name="T1" fmla="*/ 0 h 53"/>
                <a:gd name="T2" fmla="*/ 0 w 53"/>
                <a:gd name="T3" fmla="*/ 50 h 53"/>
                <a:gd name="T4" fmla="*/ 2 w 53"/>
                <a:gd name="T5" fmla="*/ 53 h 53"/>
                <a:gd name="T6" fmla="*/ 53 w 53"/>
                <a:gd name="T7" fmla="*/ 3 h 53"/>
                <a:gd name="T8" fmla="*/ 50 w 53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53"/>
                <a:gd name="T17" fmla="*/ 53 w 53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53">
                  <a:moveTo>
                    <a:pt x="50" y="0"/>
                  </a:moveTo>
                  <a:lnTo>
                    <a:pt x="0" y="50"/>
                  </a:lnTo>
                  <a:lnTo>
                    <a:pt x="2" y="53"/>
                  </a:lnTo>
                  <a:lnTo>
                    <a:pt x="53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2" name="Freeform 2203"/>
            <p:cNvSpPr>
              <a:spLocks noChangeAspect="1"/>
            </p:cNvSpPr>
            <p:nvPr/>
          </p:nvSpPr>
          <p:spPr bwMode="auto">
            <a:xfrm>
              <a:off x="2436813" y="3719513"/>
              <a:ext cx="1609725" cy="417512"/>
            </a:xfrm>
            <a:custGeom>
              <a:avLst/>
              <a:gdLst>
                <a:gd name="T0" fmla="*/ 1014 w 1014"/>
                <a:gd name="T1" fmla="*/ 212 h 212"/>
                <a:gd name="T2" fmla="*/ 569 w 1014"/>
                <a:gd name="T3" fmla="*/ 212 h 212"/>
                <a:gd name="T4" fmla="*/ 569 w 1014"/>
                <a:gd name="T5" fmla="*/ 0 h 212"/>
                <a:gd name="T6" fmla="*/ 0 w 1014"/>
                <a:gd name="T7" fmla="*/ 0 h 2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14"/>
                <a:gd name="T13" fmla="*/ 0 h 212"/>
                <a:gd name="T14" fmla="*/ 1014 w 1014"/>
                <a:gd name="T15" fmla="*/ 212 h 2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14" h="212">
                  <a:moveTo>
                    <a:pt x="1014" y="212"/>
                  </a:moveTo>
                  <a:lnTo>
                    <a:pt x="569" y="212"/>
                  </a:lnTo>
                  <a:lnTo>
                    <a:pt x="569" y="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3" name="Oval 2204"/>
            <p:cNvSpPr>
              <a:spLocks noChangeAspect="1" noChangeArrowheads="1"/>
            </p:cNvSpPr>
            <p:nvPr/>
          </p:nvSpPr>
          <p:spPr bwMode="auto">
            <a:xfrm>
              <a:off x="1641475" y="3078163"/>
              <a:ext cx="58738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94" name="Line 2205"/>
            <p:cNvSpPr>
              <a:spLocks noChangeAspect="1" noChangeShapeType="1"/>
            </p:cNvSpPr>
            <p:nvPr/>
          </p:nvSpPr>
          <p:spPr bwMode="auto">
            <a:xfrm flipH="1">
              <a:off x="1641475" y="3078163"/>
              <a:ext cx="57150" cy="714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5" name="Line 2206"/>
            <p:cNvSpPr>
              <a:spLocks noChangeAspect="1" noChangeShapeType="1"/>
            </p:cNvSpPr>
            <p:nvPr/>
          </p:nvSpPr>
          <p:spPr bwMode="auto">
            <a:xfrm>
              <a:off x="1666875" y="3117850"/>
              <a:ext cx="36036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6" name="Freeform 2207"/>
            <p:cNvSpPr>
              <a:spLocks noChangeAspect="1"/>
            </p:cNvSpPr>
            <p:nvPr/>
          </p:nvSpPr>
          <p:spPr bwMode="auto">
            <a:xfrm>
              <a:off x="1587500" y="3767138"/>
              <a:ext cx="320675" cy="957262"/>
            </a:xfrm>
            <a:custGeom>
              <a:avLst/>
              <a:gdLst>
                <a:gd name="T0" fmla="*/ 0 w 202"/>
                <a:gd name="T1" fmla="*/ 0 h 485"/>
                <a:gd name="T2" fmla="*/ 0 w 202"/>
                <a:gd name="T3" fmla="*/ 485 h 485"/>
                <a:gd name="T4" fmla="*/ 202 w 202"/>
                <a:gd name="T5" fmla="*/ 485 h 485"/>
                <a:gd name="T6" fmla="*/ 0 60000 65536"/>
                <a:gd name="T7" fmla="*/ 0 60000 65536"/>
                <a:gd name="T8" fmla="*/ 0 60000 65536"/>
                <a:gd name="T9" fmla="*/ 0 w 202"/>
                <a:gd name="T10" fmla="*/ 0 h 485"/>
                <a:gd name="T11" fmla="*/ 202 w 202"/>
                <a:gd name="T12" fmla="*/ 485 h 48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2" h="485">
                  <a:moveTo>
                    <a:pt x="0" y="0"/>
                  </a:moveTo>
                  <a:lnTo>
                    <a:pt x="0" y="485"/>
                  </a:lnTo>
                  <a:lnTo>
                    <a:pt x="202" y="48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7" name="Freeform 2208"/>
            <p:cNvSpPr>
              <a:spLocks noChangeAspect="1"/>
            </p:cNvSpPr>
            <p:nvPr/>
          </p:nvSpPr>
          <p:spPr bwMode="auto">
            <a:xfrm>
              <a:off x="1563688" y="4125913"/>
              <a:ext cx="58737" cy="42862"/>
            </a:xfrm>
            <a:custGeom>
              <a:avLst/>
              <a:gdLst>
                <a:gd name="T0" fmla="*/ 5 w 37"/>
                <a:gd name="T1" fmla="*/ 22 h 22"/>
                <a:gd name="T2" fmla="*/ 5 w 37"/>
                <a:gd name="T3" fmla="*/ 20 h 22"/>
                <a:gd name="T4" fmla="*/ 7 w 37"/>
                <a:gd name="T5" fmla="*/ 18 h 22"/>
                <a:gd name="T6" fmla="*/ 7 w 37"/>
                <a:gd name="T7" fmla="*/ 16 h 22"/>
                <a:gd name="T8" fmla="*/ 8 w 37"/>
                <a:gd name="T9" fmla="*/ 14 h 22"/>
                <a:gd name="T10" fmla="*/ 8 w 37"/>
                <a:gd name="T11" fmla="*/ 13 h 22"/>
                <a:gd name="T12" fmla="*/ 9 w 37"/>
                <a:gd name="T13" fmla="*/ 12 h 22"/>
                <a:gd name="T14" fmla="*/ 8 w 37"/>
                <a:gd name="T15" fmla="*/ 10 h 22"/>
                <a:gd name="T16" fmla="*/ 9 w 37"/>
                <a:gd name="T17" fmla="*/ 10 h 22"/>
                <a:gd name="T18" fmla="*/ 13 w 37"/>
                <a:gd name="T19" fmla="*/ 6 h 22"/>
                <a:gd name="T20" fmla="*/ 13 w 37"/>
                <a:gd name="T21" fmla="*/ 5 h 22"/>
                <a:gd name="T22" fmla="*/ 16 w 37"/>
                <a:gd name="T23" fmla="*/ 5 h 22"/>
                <a:gd name="T24" fmla="*/ 16 w 37"/>
                <a:gd name="T25" fmla="*/ 4 h 22"/>
                <a:gd name="T26" fmla="*/ 19 w 37"/>
                <a:gd name="T27" fmla="*/ 5 h 22"/>
                <a:gd name="T28" fmla="*/ 17 w 37"/>
                <a:gd name="T29" fmla="*/ 5 h 22"/>
                <a:gd name="T30" fmla="*/ 19 w 37"/>
                <a:gd name="T31" fmla="*/ 5 h 22"/>
                <a:gd name="T32" fmla="*/ 20 w 37"/>
                <a:gd name="T33" fmla="*/ 4 h 22"/>
                <a:gd name="T34" fmla="*/ 20 w 37"/>
                <a:gd name="T35" fmla="*/ 5 h 22"/>
                <a:gd name="T36" fmla="*/ 27 w 37"/>
                <a:gd name="T37" fmla="*/ 12 h 22"/>
                <a:gd name="T38" fmla="*/ 28 w 37"/>
                <a:gd name="T39" fmla="*/ 12 h 22"/>
                <a:gd name="T40" fmla="*/ 27 w 37"/>
                <a:gd name="T41" fmla="*/ 13 h 22"/>
                <a:gd name="T42" fmla="*/ 28 w 37"/>
                <a:gd name="T43" fmla="*/ 14 h 22"/>
                <a:gd name="T44" fmla="*/ 28 w 37"/>
                <a:gd name="T45" fmla="*/ 16 h 22"/>
                <a:gd name="T46" fmla="*/ 29 w 37"/>
                <a:gd name="T47" fmla="*/ 17 h 22"/>
                <a:gd name="T48" fmla="*/ 29 w 37"/>
                <a:gd name="T49" fmla="*/ 18 h 22"/>
                <a:gd name="T50" fmla="*/ 31 w 37"/>
                <a:gd name="T51" fmla="*/ 20 h 22"/>
                <a:gd name="T52" fmla="*/ 31 w 37"/>
                <a:gd name="T53" fmla="*/ 21 h 22"/>
                <a:gd name="T54" fmla="*/ 33 w 37"/>
                <a:gd name="T55" fmla="*/ 22 h 22"/>
                <a:gd name="T56" fmla="*/ 32 w 37"/>
                <a:gd name="T57" fmla="*/ 22 h 22"/>
                <a:gd name="T58" fmla="*/ 37 w 37"/>
                <a:gd name="T59" fmla="*/ 20 h 22"/>
                <a:gd name="T60" fmla="*/ 36 w 37"/>
                <a:gd name="T61" fmla="*/ 20 h 22"/>
                <a:gd name="T62" fmla="*/ 36 w 37"/>
                <a:gd name="T63" fmla="*/ 17 h 22"/>
                <a:gd name="T64" fmla="*/ 34 w 37"/>
                <a:gd name="T65" fmla="*/ 16 h 22"/>
                <a:gd name="T66" fmla="*/ 34 w 37"/>
                <a:gd name="T67" fmla="*/ 14 h 22"/>
                <a:gd name="T68" fmla="*/ 33 w 37"/>
                <a:gd name="T69" fmla="*/ 13 h 22"/>
                <a:gd name="T70" fmla="*/ 33 w 37"/>
                <a:gd name="T71" fmla="*/ 12 h 22"/>
                <a:gd name="T72" fmla="*/ 31 w 37"/>
                <a:gd name="T73" fmla="*/ 9 h 22"/>
                <a:gd name="T74" fmla="*/ 29 w 37"/>
                <a:gd name="T75" fmla="*/ 9 h 22"/>
                <a:gd name="T76" fmla="*/ 31 w 37"/>
                <a:gd name="T77" fmla="*/ 8 h 22"/>
                <a:gd name="T78" fmla="*/ 24 w 37"/>
                <a:gd name="T79" fmla="*/ 1 h 22"/>
                <a:gd name="T80" fmla="*/ 23 w 37"/>
                <a:gd name="T81" fmla="*/ 2 h 22"/>
                <a:gd name="T82" fmla="*/ 23 w 37"/>
                <a:gd name="T83" fmla="*/ 1 h 22"/>
                <a:gd name="T84" fmla="*/ 19 w 37"/>
                <a:gd name="T85" fmla="*/ 0 h 22"/>
                <a:gd name="T86" fmla="*/ 13 w 37"/>
                <a:gd name="T87" fmla="*/ 1 h 22"/>
                <a:gd name="T88" fmla="*/ 13 w 37"/>
                <a:gd name="T89" fmla="*/ 2 h 22"/>
                <a:gd name="T90" fmla="*/ 11 w 37"/>
                <a:gd name="T91" fmla="*/ 2 h 22"/>
                <a:gd name="T92" fmla="*/ 11 w 37"/>
                <a:gd name="T93" fmla="*/ 4 h 22"/>
                <a:gd name="T94" fmla="*/ 9 w 37"/>
                <a:gd name="T95" fmla="*/ 2 h 22"/>
                <a:gd name="T96" fmla="*/ 5 w 37"/>
                <a:gd name="T97" fmla="*/ 6 h 22"/>
                <a:gd name="T98" fmla="*/ 7 w 37"/>
                <a:gd name="T99" fmla="*/ 8 h 22"/>
                <a:gd name="T100" fmla="*/ 5 w 37"/>
                <a:gd name="T101" fmla="*/ 8 h 22"/>
                <a:gd name="T102" fmla="*/ 3 w 37"/>
                <a:gd name="T103" fmla="*/ 10 h 22"/>
                <a:gd name="T104" fmla="*/ 3 w 37"/>
                <a:gd name="T105" fmla="*/ 12 h 22"/>
                <a:gd name="T106" fmla="*/ 1 w 37"/>
                <a:gd name="T107" fmla="*/ 13 h 22"/>
                <a:gd name="T108" fmla="*/ 1 w 37"/>
                <a:gd name="T109" fmla="*/ 16 h 22"/>
                <a:gd name="T110" fmla="*/ 0 w 37"/>
                <a:gd name="T111" fmla="*/ 17 h 22"/>
                <a:gd name="T112" fmla="*/ 0 w 37"/>
                <a:gd name="T113" fmla="*/ 21 h 22"/>
                <a:gd name="T114" fmla="*/ 0 w 37"/>
                <a:gd name="T115" fmla="*/ 20 h 22"/>
                <a:gd name="T116" fmla="*/ 5 w 37"/>
                <a:gd name="T117" fmla="*/ 22 h 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7"/>
                <a:gd name="T178" fmla="*/ 0 h 22"/>
                <a:gd name="T179" fmla="*/ 37 w 37"/>
                <a:gd name="T180" fmla="*/ 22 h 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7" h="22">
                  <a:moveTo>
                    <a:pt x="5" y="22"/>
                  </a:moveTo>
                  <a:lnTo>
                    <a:pt x="5" y="20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9" y="5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7" y="12"/>
                  </a:lnTo>
                  <a:lnTo>
                    <a:pt x="28" y="12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8" y="16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3" y="22"/>
                  </a:lnTo>
                  <a:lnTo>
                    <a:pt x="32" y="22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17"/>
                  </a:lnTo>
                  <a:lnTo>
                    <a:pt x="34" y="16"/>
                  </a:lnTo>
                  <a:lnTo>
                    <a:pt x="34" y="14"/>
                  </a:lnTo>
                  <a:lnTo>
                    <a:pt x="33" y="13"/>
                  </a:lnTo>
                  <a:lnTo>
                    <a:pt x="33" y="12"/>
                  </a:lnTo>
                  <a:lnTo>
                    <a:pt x="31" y="9"/>
                  </a:lnTo>
                  <a:lnTo>
                    <a:pt x="29" y="9"/>
                  </a:lnTo>
                  <a:lnTo>
                    <a:pt x="31" y="8"/>
                  </a:lnTo>
                  <a:lnTo>
                    <a:pt x="24" y="1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19" y="0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1" y="4"/>
                  </a:lnTo>
                  <a:lnTo>
                    <a:pt x="9" y="2"/>
                  </a:lnTo>
                  <a:lnTo>
                    <a:pt x="5" y="6"/>
                  </a:lnTo>
                  <a:lnTo>
                    <a:pt x="7" y="8"/>
                  </a:lnTo>
                  <a:lnTo>
                    <a:pt x="5" y="8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1" y="13"/>
                  </a:lnTo>
                  <a:lnTo>
                    <a:pt x="1" y="16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5" y="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8" name="Rectangle 2209"/>
            <p:cNvSpPr>
              <a:spLocks noChangeAspect="1" noChangeArrowheads="1"/>
            </p:cNvSpPr>
            <p:nvPr/>
          </p:nvSpPr>
          <p:spPr bwMode="auto">
            <a:xfrm>
              <a:off x="1436688" y="4160838"/>
              <a:ext cx="131762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399" name="Rectangle 2210"/>
            <p:cNvSpPr>
              <a:spLocks noChangeAspect="1" noChangeArrowheads="1"/>
            </p:cNvSpPr>
            <p:nvPr/>
          </p:nvSpPr>
          <p:spPr bwMode="auto">
            <a:xfrm>
              <a:off x="1617663" y="4160838"/>
              <a:ext cx="30162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00" name="Freeform 2211"/>
            <p:cNvSpPr>
              <a:spLocks noChangeAspect="1"/>
            </p:cNvSpPr>
            <p:nvPr/>
          </p:nvSpPr>
          <p:spPr bwMode="auto">
            <a:xfrm>
              <a:off x="1647825" y="3905250"/>
              <a:ext cx="50800" cy="39688"/>
            </a:xfrm>
            <a:custGeom>
              <a:avLst/>
              <a:gdLst>
                <a:gd name="T0" fmla="*/ 0 w 32"/>
                <a:gd name="T1" fmla="*/ 20 h 20"/>
                <a:gd name="T2" fmla="*/ 0 w 32"/>
                <a:gd name="T3" fmla="*/ 19 h 20"/>
                <a:gd name="T4" fmla="*/ 1 w 32"/>
                <a:gd name="T5" fmla="*/ 18 h 20"/>
                <a:gd name="T6" fmla="*/ 1 w 32"/>
                <a:gd name="T7" fmla="*/ 16 h 20"/>
                <a:gd name="T8" fmla="*/ 3 w 32"/>
                <a:gd name="T9" fmla="*/ 15 h 20"/>
                <a:gd name="T10" fmla="*/ 3 w 32"/>
                <a:gd name="T11" fmla="*/ 14 h 20"/>
                <a:gd name="T12" fmla="*/ 4 w 32"/>
                <a:gd name="T13" fmla="*/ 12 h 20"/>
                <a:gd name="T14" fmla="*/ 4 w 32"/>
                <a:gd name="T15" fmla="*/ 11 h 20"/>
                <a:gd name="T16" fmla="*/ 5 w 32"/>
                <a:gd name="T17" fmla="*/ 10 h 20"/>
                <a:gd name="T18" fmla="*/ 5 w 32"/>
                <a:gd name="T19" fmla="*/ 8 h 20"/>
                <a:gd name="T20" fmla="*/ 7 w 32"/>
                <a:gd name="T21" fmla="*/ 8 h 20"/>
                <a:gd name="T22" fmla="*/ 7 w 32"/>
                <a:gd name="T23" fmla="*/ 7 h 20"/>
                <a:gd name="T24" fmla="*/ 8 w 32"/>
                <a:gd name="T25" fmla="*/ 6 h 20"/>
                <a:gd name="T26" fmla="*/ 8 w 32"/>
                <a:gd name="T27" fmla="*/ 4 h 20"/>
                <a:gd name="T28" fmla="*/ 9 w 32"/>
                <a:gd name="T29" fmla="*/ 4 h 20"/>
                <a:gd name="T30" fmla="*/ 9 w 32"/>
                <a:gd name="T31" fmla="*/ 3 h 20"/>
                <a:gd name="T32" fmla="*/ 11 w 32"/>
                <a:gd name="T33" fmla="*/ 3 h 20"/>
                <a:gd name="T34" fmla="*/ 11 w 32"/>
                <a:gd name="T35" fmla="*/ 2 h 20"/>
                <a:gd name="T36" fmla="*/ 12 w 32"/>
                <a:gd name="T37" fmla="*/ 2 h 20"/>
                <a:gd name="T38" fmla="*/ 13 w 32"/>
                <a:gd name="T39" fmla="*/ 2 h 20"/>
                <a:gd name="T40" fmla="*/ 13 w 32"/>
                <a:gd name="T41" fmla="*/ 0 h 20"/>
                <a:gd name="T42" fmla="*/ 15 w 32"/>
                <a:gd name="T43" fmla="*/ 0 h 20"/>
                <a:gd name="T44" fmla="*/ 16 w 32"/>
                <a:gd name="T45" fmla="*/ 0 h 20"/>
                <a:gd name="T46" fmla="*/ 17 w 32"/>
                <a:gd name="T47" fmla="*/ 0 h 20"/>
                <a:gd name="T48" fmla="*/ 19 w 32"/>
                <a:gd name="T49" fmla="*/ 0 h 20"/>
                <a:gd name="T50" fmla="*/ 19 w 32"/>
                <a:gd name="T51" fmla="*/ 2 h 20"/>
                <a:gd name="T52" fmla="*/ 20 w 32"/>
                <a:gd name="T53" fmla="*/ 2 h 20"/>
                <a:gd name="T54" fmla="*/ 21 w 32"/>
                <a:gd name="T55" fmla="*/ 2 h 20"/>
                <a:gd name="T56" fmla="*/ 21 w 32"/>
                <a:gd name="T57" fmla="*/ 3 h 20"/>
                <a:gd name="T58" fmla="*/ 23 w 32"/>
                <a:gd name="T59" fmla="*/ 3 h 20"/>
                <a:gd name="T60" fmla="*/ 23 w 32"/>
                <a:gd name="T61" fmla="*/ 4 h 20"/>
                <a:gd name="T62" fmla="*/ 24 w 32"/>
                <a:gd name="T63" fmla="*/ 4 h 20"/>
                <a:gd name="T64" fmla="*/ 24 w 32"/>
                <a:gd name="T65" fmla="*/ 6 h 20"/>
                <a:gd name="T66" fmla="*/ 25 w 32"/>
                <a:gd name="T67" fmla="*/ 7 h 20"/>
                <a:gd name="T68" fmla="*/ 27 w 32"/>
                <a:gd name="T69" fmla="*/ 8 h 20"/>
                <a:gd name="T70" fmla="*/ 27 w 32"/>
                <a:gd name="T71" fmla="*/ 10 h 20"/>
                <a:gd name="T72" fmla="*/ 28 w 32"/>
                <a:gd name="T73" fmla="*/ 11 h 20"/>
                <a:gd name="T74" fmla="*/ 28 w 32"/>
                <a:gd name="T75" fmla="*/ 12 h 20"/>
                <a:gd name="T76" fmla="*/ 29 w 32"/>
                <a:gd name="T77" fmla="*/ 14 h 20"/>
                <a:gd name="T78" fmla="*/ 29 w 32"/>
                <a:gd name="T79" fmla="*/ 15 h 20"/>
                <a:gd name="T80" fmla="*/ 31 w 32"/>
                <a:gd name="T81" fmla="*/ 15 h 20"/>
                <a:gd name="T82" fmla="*/ 31 w 32"/>
                <a:gd name="T83" fmla="*/ 16 h 20"/>
                <a:gd name="T84" fmla="*/ 31 w 32"/>
                <a:gd name="T85" fmla="*/ 18 h 20"/>
                <a:gd name="T86" fmla="*/ 32 w 32"/>
                <a:gd name="T87" fmla="*/ 19 h 20"/>
                <a:gd name="T88" fmla="*/ 32 w 32"/>
                <a:gd name="T89" fmla="*/ 20 h 2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2"/>
                <a:gd name="T136" fmla="*/ 0 h 20"/>
                <a:gd name="T137" fmla="*/ 32 w 32"/>
                <a:gd name="T138" fmla="*/ 20 h 2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2" h="20">
                  <a:moveTo>
                    <a:pt x="0" y="20"/>
                  </a:moveTo>
                  <a:lnTo>
                    <a:pt x="0" y="19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4" y="11"/>
                  </a:lnTo>
                  <a:lnTo>
                    <a:pt x="5" y="10"/>
                  </a:lnTo>
                  <a:lnTo>
                    <a:pt x="5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5" y="7"/>
                  </a:lnTo>
                  <a:lnTo>
                    <a:pt x="27" y="8"/>
                  </a:lnTo>
                  <a:lnTo>
                    <a:pt x="27" y="10"/>
                  </a:lnTo>
                  <a:lnTo>
                    <a:pt x="28" y="11"/>
                  </a:lnTo>
                  <a:lnTo>
                    <a:pt x="28" y="12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31" y="15"/>
                  </a:lnTo>
                  <a:lnTo>
                    <a:pt x="31" y="16"/>
                  </a:lnTo>
                  <a:lnTo>
                    <a:pt x="31" y="18"/>
                  </a:lnTo>
                  <a:lnTo>
                    <a:pt x="32" y="19"/>
                  </a:lnTo>
                  <a:lnTo>
                    <a:pt x="32" y="2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1" name="Line 2212"/>
            <p:cNvSpPr>
              <a:spLocks noChangeAspect="1" noChangeShapeType="1"/>
            </p:cNvSpPr>
            <p:nvPr/>
          </p:nvSpPr>
          <p:spPr bwMode="auto">
            <a:xfrm>
              <a:off x="1698625" y="3944938"/>
              <a:ext cx="1968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2" name="Line 2213"/>
            <p:cNvSpPr>
              <a:spLocks noChangeAspect="1" noChangeShapeType="1"/>
            </p:cNvSpPr>
            <p:nvPr/>
          </p:nvSpPr>
          <p:spPr bwMode="auto">
            <a:xfrm flipH="1">
              <a:off x="1587500" y="3944938"/>
              <a:ext cx="603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3" name="Oval 2214"/>
            <p:cNvSpPr>
              <a:spLocks noChangeAspect="1" noChangeArrowheads="1"/>
            </p:cNvSpPr>
            <p:nvPr/>
          </p:nvSpPr>
          <p:spPr bwMode="auto">
            <a:xfrm>
              <a:off x="1562100" y="3905250"/>
              <a:ext cx="58738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04" name="Line 2215"/>
            <p:cNvSpPr>
              <a:spLocks noChangeAspect="1" noChangeShapeType="1"/>
            </p:cNvSpPr>
            <p:nvPr/>
          </p:nvSpPr>
          <p:spPr bwMode="auto">
            <a:xfrm flipH="1">
              <a:off x="1562100" y="3905250"/>
              <a:ext cx="55563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5" name="Rectangle 2216"/>
            <p:cNvSpPr>
              <a:spLocks noChangeAspect="1" noChangeArrowheads="1"/>
            </p:cNvSpPr>
            <p:nvPr/>
          </p:nvSpPr>
          <p:spPr bwMode="auto">
            <a:xfrm>
              <a:off x="854075" y="4475163"/>
              <a:ext cx="428625" cy="93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 b="1">
                  <a:solidFill>
                    <a:srgbClr val="000000"/>
                  </a:solidFill>
                  <a:latin typeface="Calibri" pitchFamily="34" charset="0"/>
                </a:rPr>
                <a:t>High Voltage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406" name="Rectangle 2217"/>
            <p:cNvSpPr>
              <a:spLocks noChangeAspect="1" noChangeArrowheads="1"/>
            </p:cNvSpPr>
            <p:nvPr/>
          </p:nvSpPr>
          <p:spPr bwMode="auto">
            <a:xfrm>
              <a:off x="854075" y="4583113"/>
              <a:ext cx="422275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 b="1">
                  <a:solidFill>
                    <a:srgbClr val="000000"/>
                  </a:solidFill>
                  <a:latin typeface="Calibri" pitchFamily="34" charset="0"/>
                </a:rPr>
                <a:t>Transformer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407" name="Freeform 2218"/>
            <p:cNvSpPr>
              <a:spLocks noChangeAspect="1"/>
            </p:cNvSpPr>
            <p:nvPr/>
          </p:nvSpPr>
          <p:spPr bwMode="auto">
            <a:xfrm>
              <a:off x="1558925" y="3392488"/>
              <a:ext cx="30163" cy="60325"/>
            </a:xfrm>
            <a:custGeom>
              <a:avLst/>
              <a:gdLst>
                <a:gd name="T0" fmla="*/ 19 w 19"/>
                <a:gd name="T1" fmla="*/ 31 h 31"/>
                <a:gd name="T2" fmla="*/ 18 w 19"/>
                <a:gd name="T3" fmla="*/ 31 h 31"/>
                <a:gd name="T4" fmla="*/ 16 w 19"/>
                <a:gd name="T5" fmla="*/ 30 h 31"/>
                <a:gd name="T6" fmla="*/ 15 w 19"/>
                <a:gd name="T7" fmla="*/ 30 h 31"/>
                <a:gd name="T8" fmla="*/ 15 w 19"/>
                <a:gd name="T9" fmla="*/ 28 h 31"/>
                <a:gd name="T10" fmla="*/ 14 w 19"/>
                <a:gd name="T11" fmla="*/ 28 h 31"/>
                <a:gd name="T12" fmla="*/ 12 w 19"/>
                <a:gd name="T13" fmla="*/ 28 h 31"/>
                <a:gd name="T14" fmla="*/ 12 w 19"/>
                <a:gd name="T15" fmla="*/ 27 h 31"/>
                <a:gd name="T16" fmla="*/ 11 w 19"/>
                <a:gd name="T17" fmla="*/ 27 h 31"/>
                <a:gd name="T18" fmla="*/ 10 w 19"/>
                <a:gd name="T19" fmla="*/ 27 h 31"/>
                <a:gd name="T20" fmla="*/ 10 w 19"/>
                <a:gd name="T21" fmla="*/ 26 h 31"/>
                <a:gd name="T22" fmla="*/ 8 w 19"/>
                <a:gd name="T23" fmla="*/ 26 h 31"/>
                <a:gd name="T24" fmla="*/ 7 w 19"/>
                <a:gd name="T25" fmla="*/ 24 h 31"/>
                <a:gd name="T26" fmla="*/ 6 w 19"/>
                <a:gd name="T27" fmla="*/ 24 h 31"/>
                <a:gd name="T28" fmla="*/ 6 w 19"/>
                <a:gd name="T29" fmla="*/ 23 h 31"/>
                <a:gd name="T30" fmla="*/ 4 w 19"/>
                <a:gd name="T31" fmla="*/ 23 h 31"/>
                <a:gd name="T32" fmla="*/ 4 w 19"/>
                <a:gd name="T33" fmla="*/ 22 h 31"/>
                <a:gd name="T34" fmla="*/ 3 w 19"/>
                <a:gd name="T35" fmla="*/ 22 h 31"/>
                <a:gd name="T36" fmla="*/ 3 w 19"/>
                <a:gd name="T37" fmla="*/ 20 h 31"/>
                <a:gd name="T38" fmla="*/ 2 w 19"/>
                <a:gd name="T39" fmla="*/ 20 h 31"/>
                <a:gd name="T40" fmla="*/ 2 w 19"/>
                <a:gd name="T41" fmla="*/ 19 h 31"/>
                <a:gd name="T42" fmla="*/ 0 w 19"/>
                <a:gd name="T43" fmla="*/ 18 h 31"/>
                <a:gd name="T44" fmla="*/ 0 w 19"/>
                <a:gd name="T45" fmla="*/ 16 h 31"/>
                <a:gd name="T46" fmla="*/ 0 w 19"/>
                <a:gd name="T47" fmla="*/ 15 h 31"/>
                <a:gd name="T48" fmla="*/ 0 w 19"/>
                <a:gd name="T49" fmla="*/ 14 h 31"/>
                <a:gd name="T50" fmla="*/ 0 w 19"/>
                <a:gd name="T51" fmla="*/ 12 h 31"/>
                <a:gd name="T52" fmla="*/ 2 w 19"/>
                <a:gd name="T53" fmla="*/ 12 h 31"/>
                <a:gd name="T54" fmla="*/ 2 w 19"/>
                <a:gd name="T55" fmla="*/ 11 h 31"/>
                <a:gd name="T56" fmla="*/ 2 w 19"/>
                <a:gd name="T57" fmla="*/ 10 h 31"/>
                <a:gd name="T58" fmla="*/ 3 w 19"/>
                <a:gd name="T59" fmla="*/ 10 h 31"/>
                <a:gd name="T60" fmla="*/ 3 w 19"/>
                <a:gd name="T61" fmla="*/ 8 h 31"/>
                <a:gd name="T62" fmla="*/ 4 w 19"/>
                <a:gd name="T63" fmla="*/ 8 h 31"/>
                <a:gd name="T64" fmla="*/ 6 w 19"/>
                <a:gd name="T65" fmla="*/ 7 h 31"/>
                <a:gd name="T66" fmla="*/ 7 w 19"/>
                <a:gd name="T67" fmla="*/ 6 h 31"/>
                <a:gd name="T68" fmla="*/ 8 w 19"/>
                <a:gd name="T69" fmla="*/ 6 h 31"/>
                <a:gd name="T70" fmla="*/ 10 w 19"/>
                <a:gd name="T71" fmla="*/ 4 h 31"/>
                <a:gd name="T72" fmla="*/ 11 w 19"/>
                <a:gd name="T73" fmla="*/ 4 h 31"/>
                <a:gd name="T74" fmla="*/ 12 w 19"/>
                <a:gd name="T75" fmla="*/ 3 h 31"/>
                <a:gd name="T76" fmla="*/ 14 w 19"/>
                <a:gd name="T77" fmla="*/ 3 h 31"/>
                <a:gd name="T78" fmla="*/ 15 w 19"/>
                <a:gd name="T79" fmla="*/ 2 h 31"/>
                <a:gd name="T80" fmla="*/ 16 w 19"/>
                <a:gd name="T81" fmla="*/ 2 h 31"/>
                <a:gd name="T82" fmla="*/ 18 w 19"/>
                <a:gd name="T83" fmla="*/ 0 h 31"/>
                <a:gd name="T84" fmla="*/ 19 w 19"/>
                <a:gd name="T85" fmla="*/ 0 h 3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"/>
                <a:gd name="T130" fmla="*/ 0 h 31"/>
                <a:gd name="T131" fmla="*/ 19 w 19"/>
                <a:gd name="T132" fmla="*/ 31 h 3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" h="31">
                  <a:moveTo>
                    <a:pt x="19" y="31"/>
                  </a:moveTo>
                  <a:lnTo>
                    <a:pt x="18" y="31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12" y="27"/>
                  </a:lnTo>
                  <a:lnTo>
                    <a:pt x="11" y="27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7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4" y="23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3" y="10"/>
                  </a:lnTo>
                  <a:lnTo>
                    <a:pt x="3" y="8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1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8" name="Line 2219"/>
            <p:cNvSpPr>
              <a:spLocks noChangeAspect="1" noChangeShapeType="1"/>
            </p:cNvSpPr>
            <p:nvPr/>
          </p:nvSpPr>
          <p:spPr bwMode="auto">
            <a:xfrm flipV="1">
              <a:off x="1587500" y="3459163"/>
              <a:ext cx="1588" cy="3079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9" name="Freeform 2220"/>
            <p:cNvSpPr>
              <a:spLocks noChangeAspect="1"/>
            </p:cNvSpPr>
            <p:nvPr/>
          </p:nvSpPr>
          <p:spPr bwMode="auto">
            <a:xfrm>
              <a:off x="1587500" y="2876550"/>
              <a:ext cx="60325" cy="519113"/>
            </a:xfrm>
            <a:custGeom>
              <a:avLst/>
              <a:gdLst>
                <a:gd name="T0" fmla="*/ 0 w 38"/>
                <a:gd name="T1" fmla="*/ 263 h 263"/>
                <a:gd name="T2" fmla="*/ 0 w 38"/>
                <a:gd name="T3" fmla="*/ 0 h 263"/>
                <a:gd name="T4" fmla="*/ 38 w 38"/>
                <a:gd name="T5" fmla="*/ 0 h 263"/>
                <a:gd name="T6" fmla="*/ 0 60000 65536"/>
                <a:gd name="T7" fmla="*/ 0 60000 65536"/>
                <a:gd name="T8" fmla="*/ 0 60000 65536"/>
                <a:gd name="T9" fmla="*/ 0 w 38"/>
                <a:gd name="T10" fmla="*/ 0 h 263"/>
                <a:gd name="T11" fmla="*/ 38 w 38"/>
                <a:gd name="T12" fmla="*/ 263 h 2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" h="263">
                  <a:moveTo>
                    <a:pt x="0" y="263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0" name="Freeform 2221"/>
            <p:cNvSpPr>
              <a:spLocks noChangeAspect="1"/>
            </p:cNvSpPr>
            <p:nvPr/>
          </p:nvSpPr>
          <p:spPr bwMode="auto">
            <a:xfrm>
              <a:off x="1647825" y="3249613"/>
              <a:ext cx="50800" cy="38100"/>
            </a:xfrm>
            <a:custGeom>
              <a:avLst/>
              <a:gdLst>
                <a:gd name="T0" fmla="*/ 0 w 32"/>
                <a:gd name="T1" fmla="*/ 19 h 19"/>
                <a:gd name="T2" fmla="*/ 0 w 32"/>
                <a:gd name="T3" fmla="*/ 18 h 19"/>
                <a:gd name="T4" fmla="*/ 1 w 32"/>
                <a:gd name="T5" fmla="*/ 17 h 19"/>
                <a:gd name="T6" fmla="*/ 1 w 32"/>
                <a:gd name="T7" fmla="*/ 15 h 19"/>
                <a:gd name="T8" fmla="*/ 3 w 32"/>
                <a:gd name="T9" fmla="*/ 14 h 19"/>
                <a:gd name="T10" fmla="*/ 3 w 32"/>
                <a:gd name="T11" fmla="*/ 13 h 19"/>
                <a:gd name="T12" fmla="*/ 4 w 32"/>
                <a:gd name="T13" fmla="*/ 11 h 19"/>
                <a:gd name="T14" fmla="*/ 4 w 32"/>
                <a:gd name="T15" fmla="*/ 10 h 19"/>
                <a:gd name="T16" fmla="*/ 5 w 32"/>
                <a:gd name="T17" fmla="*/ 9 h 19"/>
                <a:gd name="T18" fmla="*/ 5 w 32"/>
                <a:gd name="T19" fmla="*/ 7 h 19"/>
                <a:gd name="T20" fmla="*/ 7 w 32"/>
                <a:gd name="T21" fmla="*/ 7 h 19"/>
                <a:gd name="T22" fmla="*/ 7 w 32"/>
                <a:gd name="T23" fmla="*/ 6 h 19"/>
                <a:gd name="T24" fmla="*/ 8 w 32"/>
                <a:gd name="T25" fmla="*/ 5 h 19"/>
                <a:gd name="T26" fmla="*/ 8 w 32"/>
                <a:gd name="T27" fmla="*/ 4 h 19"/>
                <a:gd name="T28" fmla="*/ 9 w 32"/>
                <a:gd name="T29" fmla="*/ 4 h 19"/>
                <a:gd name="T30" fmla="*/ 9 w 32"/>
                <a:gd name="T31" fmla="*/ 2 h 19"/>
                <a:gd name="T32" fmla="*/ 11 w 32"/>
                <a:gd name="T33" fmla="*/ 2 h 19"/>
                <a:gd name="T34" fmla="*/ 11 w 32"/>
                <a:gd name="T35" fmla="*/ 1 h 19"/>
                <a:gd name="T36" fmla="*/ 12 w 32"/>
                <a:gd name="T37" fmla="*/ 1 h 19"/>
                <a:gd name="T38" fmla="*/ 13 w 32"/>
                <a:gd name="T39" fmla="*/ 1 h 19"/>
                <a:gd name="T40" fmla="*/ 13 w 32"/>
                <a:gd name="T41" fmla="*/ 0 h 19"/>
                <a:gd name="T42" fmla="*/ 15 w 32"/>
                <a:gd name="T43" fmla="*/ 0 h 19"/>
                <a:gd name="T44" fmla="*/ 16 w 32"/>
                <a:gd name="T45" fmla="*/ 0 h 19"/>
                <a:gd name="T46" fmla="*/ 17 w 32"/>
                <a:gd name="T47" fmla="*/ 0 h 19"/>
                <a:gd name="T48" fmla="*/ 19 w 32"/>
                <a:gd name="T49" fmla="*/ 0 h 19"/>
                <a:gd name="T50" fmla="*/ 19 w 32"/>
                <a:gd name="T51" fmla="*/ 1 h 19"/>
                <a:gd name="T52" fmla="*/ 20 w 32"/>
                <a:gd name="T53" fmla="*/ 1 h 19"/>
                <a:gd name="T54" fmla="*/ 21 w 32"/>
                <a:gd name="T55" fmla="*/ 1 h 19"/>
                <a:gd name="T56" fmla="*/ 21 w 32"/>
                <a:gd name="T57" fmla="*/ 2 h 19"/>
                <a:gd name="T58" fmla="*/ 23 w 32"/>
                <a:gd name="T59" fmla="*/ 2 h 19"/>
                <a:gd name="T60" fmla="*/ 23 w 32"/>
                <a:gd name="T61" fmla="*/ 4 h 19"/>
                <a:gd name="T62" fmla="*/ 24 w 32"/>
                <a:gd name="T63" fmla="*/ 4 h 19"/>
                <a:gd name="T64" fmla="*/ 24 w 32"/>
                <a:gd name="T65" fmla="*/ 5 h 19"/>
                <a:gd name="T66" fmla="*/ 25 w 32"/>
                <a:gd name="T67" fmla="*/ 6 h 19"/>
                <a:gd name="T68" fmla="*/ 27 w 32"/>
                <a:gd name="T69" fmla="*/ 7 h 19"/>
                <a:gd name="T70" fmla="*/ 27 w 32"/>
                <a:gd name="T71" fmla="*/ 9 h 19"/>
                <a:gd name="T72" fmla="*/ 28 w 32"/>
                <a:gd name="T73" fmla="*/ 10 h 19"/>
                <a:gd name="T74" fmla="*/ 28 w 32"/>
                <a:gd name="T75" fmla="*/ 11 h 19"/>
                <a:gd name="T76" fmla="*/ 29 w 32"/>
                <a:gd name="T77" fmla="*/ 13 h 19"/>
                <a:gd name="T78" fmla="*/ 29 w 32"/>
                <a:gd name="T79" fmla="*/ 14 h 19"/>
                <a:gd name="T80" fmla="*/ 31 w 32"/>
                <a:gd name="T81" fmla="*/ 14 h 19"/>
                <a:gd name="T82" fmla="*/ 31 w 32"/>
                <a:gd name="T83" fmla="*/ 15 h 19"/>
                <a:gd name="T84" fmla="*/ 31 w 32"/>
                <a:gd name="T85" fmla="*/ 17 h 19"/>
                <a:gd name="T86" fmla="*/ 32 w 32"/>
                <a:gd name="T87" fmla="*/ 18 h 19"/>
                <a:gd name="T88" fmla="*/ 32 w 32"/>
                <a:gd name="T89" fmla="*/ 19 h 1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2"/>
                <a:gd name="T136" fmla="*/ 0 h 19"/>
                <a:gd name="T137" fmla="*/ 32 w 32"/>
                <a:gd name="T138" fmla="*/ 19 h 1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2" h="19">
                  <a:moveTo>
                    <a:pt x="0" y="19"/>
                  </a:moveTo>
                  <a:lnTo>
                    <a:pt x="0" y="18"/>
                  </a:lnTo>
                  <a:lnTo>
                    <a:pt x="1" y="17"/>
                  </a:lnTo>
                  <a:lnTo>
                    <a:pt x="1" y="15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8" y="5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5"/>
                  </a:lnTo>
                  <a:lnTo>
                    <a:pt x="25" y="6"/>
                  </a:lnTo>
                  <a:lnTo>
                    <a:pt x="27" y="7"/>
                  </a:lnTo>
                  <a:lnTo>
                    <a:pt x="27" y="9"/>
                  </a:lnTo>
                  <a:lnTo>
                    <a:pt x="28" y="10"/>
                  </a:lnTo>
                  <a:lnTo>
                    <a:pt x="28" y="11"/>
                  </a:lnTo>
                  <a:lnTo>
                    <a:pt x="29" y="13"/>
                  </a:lnTo>
                  <a:lnTo>
                    <a:pt x="29" y="14"/>
                  </a:lnTo>
                  <a:lnTo>
                    <a:pt x="31" y="14"/>
                  </a:lnTo>
                  <a:lnTo>
                    <a:pt x="31" y="15"/>
                  </a:lnTo>
                  <a:lnTo>
                    <a:pt x="31" y="17"/>
                  </a:lnTo>
                  <a:lnTo>
                    <a:pt x="32" y="18"/>
                  </a:lnTo>
                  <a:lnTo>
                    <a:pt x="32" y="1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1" name="Freeform 2222"/>
            <p:cNvSpPr>
              <a:spLocks noChangeAspect="1"/>
            </p:cNvSpPr>
            <p:nvPr/>
          </p:nvSpPr>
          <p:spPr bwMode="auto">
            <a:xfrm>
              <a:off x="1647825" y="2841625"/>
              <a:ext cx="95250" cy="34925"/>
            </a:xfrm>
            <a:custGeom>
              <a:avLst/>
              <a:gdLst>
                <a:gd name="T0" fmla="*/ 0 w 60"/>
                <a:gd name="T1" fmla="*/ 18 h 18"/>
                <a:gd name="T2" fmla="*/ 0 w 60"/>
                <a:gd name="T3" fmla="*/ 17 h 18"/>
                <a:gd name="T4" fmla="*/ 1 w 60"/>
                <a:gd name="T5" fmla="*/ 16 h 18"/>
                <a:gd name="T6" fmla="*/ 1 w 60"/>
                <a:gd name="T7" fmla="*/ 14 h 18"/>
                <a:gd name="T8" fmla="*/ 3 w 60"/>
                <a:gd name="T9" fmla="*/ 14 h 18"/>
                <a:gd name="T10" fmla="*/ 3 w 60"/>
                <a:gd name="T11" fmla="*/ 13 h 18"/>
                <a:gd name="T12" fmla="*/ 3 w 60"/>
                <a:gd name="T13" fmla="*/ 12 h 18"/>
                <a:gd name="T14" fmla="*/ 4 w 60"/>
                <a:gd name="T15" fmla="*/ 12 h 18"/>
                <a:gd name="T16" fmla="*/ 4 w 60"/>
                <a:gd name="T17" fmla="*/ 10 h 18"/>
                <a:gd name="T18" fmla="*/ 4 w 60"/>
                <a:gd name="T19" fmla="*/ 9 h 18"/>
                <a:gd name="T20" fmla="*/ 5 w 60"/>
                <a:gd name="T21" fmla="*/ 9 h 18"/>
                <a:gd name="T22" fmla="*/ 5 w 60"/>
                <a:gd name="T23" fmla="*/ 8 h 18"/>
                <a:gd name="T24" fmla="*/ 7 w 60"/>
                <a:gd name="T25" fmla="*/ 6 h 18"/>
                <a:gd name="T26" fmla="*/ 7 w 60"/>
                <a:gd name="T27" fmla="*/ 5 h 18"/>
                <a:gd name="T28" fmla="*/ 8 w 60"/>
                <a:gd name="T29" fmla="*/ 5 h 18"/>
                <a:gd name="T30" fmla="*/ 8 w 60"/>
                <a:gd name="T31" fmla="*/ 4 h 18"/>
                <a:gd name="T32" fmla="*/ 9 w 60"/>
                <a:gd name="T33" fmla="*/ 4 h 18"/>
                <a:gd name="T34" fmla="*/ 9 w 60"/>
                <a:gd name="T35" fmla="*/ 2 h 18"/>
                <a:gd name="T36" fmla="*/ 11 w 60"/>
                <a:gd name="T37" fmla="*/ 2 h 18"/>
                <a:gd name="T38" fmla="*/ 11 w 60"/>
                <a:gd name="T39" fmla="*/ 1 h 18"/>
                <a:gd name="T40" fmla="*/ 12 w 60"/>
                <a:gd name="T41" fmla="*/ 1 h 18"/>
                <a:gd name="T42" fmla="*/ 13 w 60"/>
                <a:gd name="T43" fmla="*/ 0 h 18"/>
                <a:gd name="T44" fmla="*/ 15 w 60"/>
                <a:gd name="T45" fmla="*/ 0 h 18"/>
                <a:gd name="T46" fmla="*/ 16 w 60"/>
                <a:gd name="T47" fmla="*/ 0 h 18"/>
                <a:gd name="T48" fmla="*/ 17 w 60"/>
                <a:gd name="T49" fmla="*/ 0 h 18"/>
                <a:gd name="T50" fmla="*/ 19 w 60"/>
                <a:gd name="T51" fmla="*/ 0 h 18"/>
                <a:gd name="T52" fmla="*/ 20 w 60"/>
                <a:gd name="T53" fmla="*/ 1 h 18"/>
                <a:gd name="T54" fmla="*/ 21 w 60"/>
                <a:gd name="T55" fmla="*/ 1 h 18"/>
                <a:gd name="T56" fmla="*/ 21 w 60"/>
                <a:gd name="T57" fmla="*/ 2 h 18"/>
                <a:gd name="T58" fmla="*/ 23 w 60"/>
                <a:gd name="T59" fmla="*/ 2 h 18"/>
                <a:gd name="T60" fmla="*/ 23 w 60"/>
                <a:gd name="T61" fmla="*/ 4 h 18"/>
                <a:gd name="T62" fmla="*/ 24 w 60"/>
                <a:gd name="T63" fmla="*/ 4 h 18"/>
                <a:gd name="T64" fmla="*/ 24 w 60"/>
                <a:gd name="T65" fmla="*/ 5 h 18"/>
                <a:gd name="T66" fmla="*/ 25 w 60"/>
                <a:gd name="T67" fmla="*/ 5 h 18"/>
                <a:gd name="T68" fmla="*/ 25 w 60"/>
                <a:gd name="T69" fmla="*/ 6 h 18"/>
                <a:gd name="T70" fmla="*/ 27 w 60"/>
                <a:gd name="T71" fmla="*/ 6 h 18"/>
                <a:gd name="T72" fmla="*/ 27 w 60"/>
                <a:gd name="T73" fmla="*/ 8 h 18"/>
                <a:gd name="T74" fmla="*/ 27 w 60"/>
                <a:gd name="T75" fmla="*/ 9 h 18"/>
                <a:gd name="T76" fmla="*/ 28 w 60"/>
                <a:gd name="T77" fmla="*/ 9 h 18"/>
                <a:gd name="T78" fmla="*/ 28 w 60"/>
                <a:gd name="T79" fmla="*/ 10 h 18"/>
                <a:gd name="T80" fmla="*/ 28 w 60"/>
                <a:gd name="T81" fmla="*/ 12 h 18"/>
                <a:gd name="T82" fmla="*/ 29 w 60"/>
                <a:gd name="T83" fmla="*/ 12 h 18"/>
                <a:gd name="T84" fmla="*/ 29 w 60"/>
                <a:gd name="T85" fmla="*/ 13 h 18"/>
                <a:gd name="T86" fmla="*/ 31 w 60"/>
                <a:gd name="T87" fmla="*/ 14 h 18"/>
                <a:gd name="T88" fmla="*/ 31 w 60"/>
                <a:gd name="T89" fmla="*/ 16 h 18"/>
                <a:gd name="T90" fmla="*/ 32 w 60"/>
                <a:gd name="T91" fmla="*/ 17 h 18"/>
                <a:gd name="T92" fmla="*/ 32 w 60"/>
                <a:gd name="T93" fmla="*/ 18 h 18"/>
                <a:gd name="T94" fmla="*/ 60 w 60"/>
                <a:gd name="T95" fmla="*/ 18 h 1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0"/>
                <a:gd name="T145" fmla="*/ 0 h 18"/>
                <a:gd name="T146" fmla="*/ 60 w 60"/>
                <a:gd name="T147" fmla="*/ 18 h 1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0" h="18">
                  <a:moveTo>
                    <a:pt x="0" y="18"/>
                  </a:moveTo>
                  <a:lnTo>
                    <a:pt x="0" y="17"/>
                  </a:lnTo>
                  <a:lnTo>
                    <a:pt x="1" y="16"/>
                  </a:lnTo>
                  <a:lnTo>
                    <a:pt x="1" y="14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9"/>
                  </a:lnTo>
                  <a:lnTo>
                    <a:pt x="5" y="9"/>
                  </a:lnTo>
                  <a:lnTo>
                    <a:pt x="5" y="8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8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31" y="14"/>
                  </a:lnTo>
                  <a:lnTo>
                    <a:pt x="31" y="16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60" y="1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2" name="Line 2223"/>
            <p:cNvSpPr>
              <a:spLocks noChangeAspect="1" noChangeShapeType="1"/>
            </p:cNvSpPr>
            <p:nvPr/>
          </p:nvSpPr>
          <p:spPr bwMode="auto">
            <a:xfrm>
              <a:off x="1698625" y="3287713"/>
              <a:ext cx="3349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3" name="Line 2224"/>
            <p:cNvSpPr>
              <a:spLocks noChangeAspect="1" noChangeShapeType="1"/>
            </p:cNvSpPr>
            <p:nvPr/>
          </p:nvSpPr>
          <p:spPr bwMode="auto">
            <a:xfrm flipH="1">
              <a:off x="1587500" y="3287713"/>
              <a:ext cx="603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4" name="Oval 2225"/>
            <p:cNvSpPr>
              <a:spLocks noChangeAspect="1" noChangeArrowheads="1"/>
            </p:cNvSpPr>
            <p:nvPr/>
          </p:nvSpPr>
          <p:spPr bwMode="auto">
            <a:xfrm>
              <a:off x="1562100" y="3249613"/>
              <a:ext cx="58738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15" name="Line 2226"/>
            <p:cNvSpPr>
              <a:spLocks noChangeAspect="1" noChangeShapeType="1"/>
            </p:cNvSpPr>
            <p:nvPr/>
          </p:nvSpPr>
          <p:spPr bwMode="auto">
            <a:xfrm flipH="1">
              <a:off x="1562100" y="3249613"/>
              <a:ext cx="55563" cy="698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6" name="Oval 2227"/>
            <p:cNvSpPr>
              <a:spLocks noChangeAspect="1" noChangeArrowheads="1"/>
            </p:cNvSpPr>
            <p:nvPr/>
          </p:nvSpPr>
          <p:spPr bwMode="auto">
            <a:xfrm>
              <a:off x="1562100" y="3735388"/>
              <a:ext cx="58738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17" name="Line 2228"/>
            <p:cNvSpPr>
              <a:spLocks noChangeAspect="1" noChangeShapeType="1"/>
            </p:cNvSpPr>
            <p:nvPr/>
          </p:nvSpPr>
          <p:spPr bwMode="auto">
            <a:xfrm flipH="1">
              <a:off x="1562100" y="3735388"/>
              <a:ext cx="55563" cy="714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8" name="Rectangle 2229"/>
            <p:cNvSpPr>
              <a:spLocks noChangeAspect="1" noChangeArrowheads="1"/>
            </p:cNvSpPr>
            <p:nvPr/>
          </p:nvSpPr>
          <p:spPr bwMode="auto">
            <a:xfrm>
              <a:off x="1771650" y="4984750"/>
              <a:ext cx="736600" cy="452438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19" name="Rectangle 2230"/>
            <p:cNvSpPr>
              <a:spLocks noChangeAspect="1" noChangeArrowheads="1"/>
            </p:cNvSpPr>
            <p:nvPr/>
          </p:nvSpPr>
          <p:spPr bwMode="auto">
            <a:xfrm>
              <a:off x="1801813" y="5053013"/>
              <a:ext cx="68262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Local Control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420" name="Rectangle 2231"/>
            <p:cNvSpPr>
              <a:spLocks noChangeAspect="1" noChangeArrowheads="1"/>
            </p:cNvSpPr>
            <p:nvPr/>
          </p:nvSpPr>
          <p:spPr bwMode="auto">
            <a:xfrm>
              <a:off x="1801813" y="5218113"/>
              <a:ext cx="349250" cy="13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System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421" name="Oval 2232"/>
            <p:cNvSpPr>
              <a:spLocks noChangeAspect="1" noChangeArrowheads="1"/>
            </p:cNvSpPr>
            <p:nvPr/>
          </p:nvSpPr>
          <p:spPr bwMode="auto">
            <a:xfrm>
              <a:off x="1555750" y="4686300"/>
              <a:ext cx="58738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22" name="Line 2233"/>
            <p:cNvSpPr>
              <a:spLocks noChangeAspect="1" noChangeShapeType="1"/>
            </p:cNvSpPr>
            <p:nvPr/>
          </p:nvSpPr>
          <p:spPr bwMode="auto">
            <a:xfrm flipH="1">
              <a:off x="1555750" y="4686300"/>
              <a:ext cx="57150" cy="698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3" name="Oval 2234"/>
            <p:cNvSpPr>
              <a:spLocks noChangeAspect="1" noChangeArrowheads="1"/>
            </p:cNvSpPr>
            <p:nvPr/>
          </p:nvSpPr>
          <p:spPr bwMode="auto">
            <a:xfrm>
              <a:off x="1647825" y="4384675"/>
              <a:ext cx="58738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24" name="Line 2235"/>
            <p:cNvSpPr>
              <a:spLocks noChangeAspect="1" noChangeShapeType="1"/>
            </p:cNvSpPr>
            <p:nvPr/>
          </p:nvSpPr>
          <p:spPr bwMode="auto">
            <a:xfrm flipH="1">
              <a:off x="1647825" y="4384675"/>
              <a:ext cx="57150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5" name="Freeform 2236"/>
            <p:cNvSpPr>
              <a:spLocks noChangeAspect="1"/>
            </p:cNvSpPr>
            <p:nvPr/>
          </p:nvSpPr>
          <p:spPr bwMode="auto">
            <a:xfrm>
              <a:off x="1587500" y="4724400"/>
              <a:ext cx="184150" cy="617538"/>
            </a:xfrm>
            <a:custGeom>
              <a:avLst/>
              <a:gdLst>
                <a:gd name="T0" fmla="*/ 0 w 116"/>
                <a:gd name="T1" fmla="*/ 0 h 313"/>
                <a:gd name="T2" fmla="*/ 0 w 116"/>
                <a:gd name="T3" fmla="*/ 313 h 313"/>
                <a:gd name="T4" fmla="*/ 116 w 116"/>
                <a:gd name="T5" fmla="*/ 313 h 313"/>
                <a:gd name="T6" fmla="*/ 0 60000 65536"/>
                <a:gd name="T7" fmla="*/ 0 60000 65536"/>
                <a:gd name="T8" fmla="*/ 0 60000 65536"/>
                <a:gd name="T9" fmla="*/ 0 w 116"/>
                <a:gd name="T10" fmla="*/ 0 h 313"/>
                <a:gd name="T11" fmla="*/ 116 w 116"/>
                <a:gd name="T12" fmla="*/ 313 h 3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6" h="313">
                  <a:moveTo>
                    <a:pt x="0" y="0"/>
                  </a:moveTo>
                  <a:lnTo>
                    <a:pt x="0" y="313"/>
                  </a:lnTo>
                  <a:lnTo>
                    <a:pt x="116" y="31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6" name="Freeform 2237"/>
            <p:cNvSpPr>
              <a:spLocks noChangeAspect="1"/>
            </p:cNvSpPr>
            <p:nvPr/>
          </p:nvSpPr>
          <p:spPr bwMode="auto">
            <a:xfrm>
              <a:off x="1677988" y="4699000"/>
              <a:ext cx="28575" cy="60325"/>
            </a:xfrm>
            <a:custGeom>
              <a:avLst/>
              <a:gdLst>
                <a:gd name="T0" fmla="*/ 0 w 18"/>
                <a:gd name="T1" fmla="*/ 0 h 31"/>
                <a:gd name="T2" fmla="*/ 1 w 18"/>
                <a:gd name="T3" fmla="*/ 0 h 31"/>
                <a:gd name="T4" fmla="*/ 2 w 18"/>
                <a:gd name="T5" fmla="*/ 1 h 31"/>
                <a:gd name="T6" fmla="*/ 4 w 18"/>
                <a:gd name="T7" fmla="*/ 1 h 31"/>
                <a:gd name="T8" fmla="*/ 5 w 18"/>
                <a:gd name="T9" fmla="*/ 3 h 31"/>
                <a:gd name="T10" fmla="*/ 6 w 18"/>
                <a:gd name="T11" fmla="*/ 3 h 31"/>
                <a:gd name="T12" fmla="*/ 8 w 18"/>
                <a:gd name="T13" fmla="*/ 4 h 31"/>
                <a:gd name="T14" fmla="*/ 9 w 18"/>
                <a:gd name="T15" fmla="*/ 4 h 31"/>
                <a:gd name="T16" fmla="*/ 10 w 18"/>
                <a:gd name="T17" fmla="*/ 5 h 31"/>
                <a:gd name="T18" fmla="*/ 12 w 18"/>
                <a:gd name="T19" fmla="*/ 5 h 31"/>
                <a:gd name="T20" fmla="*/ 13 w 18"/>
                <a:gd name="T21" fmla="*/ 7 h 31"/>
                <a:gd name="T22" fmla="*/ 14 w 18"/>
                <a:gd name="T23" fmla="*/ 7 h 31"/>
                <a:gd name="T24" fmla="*/ 14 w 18"/>
                <a:gd name="T25" fmla="*/ 8 h 31"/>
                <a:gd name="T26" fmla="*/ 16 w 18"/>
                <a:gd name="T27" fmla="*/ 8 h 31"/>
                <a:gd name="T28" fmla="*/ 16 w 18"/>
                <a:gd name="T29" fmla="*/ 9 h 31"/>
                <a:gd name="T30" fmla="*/ 17 w 18"/>
                <a:gd name="T31" fmla="*/ 9 h 31"/>
                <a:gd name="T32" fmla="*/ 17 w 18"/>
                <a:gd name="T33" fmla="*/ 11 h 31"/>
                <a:gd name="T34" fmla="*/ 17 w 18"/>
                <a:gd name="T35" fmla="*/ 12 h 31"/>
                <a:gd name="T36" fmla="*/ 18 w 18"/>
                <a:gd name="T37" fmla="*/ 12 h 31"/>
                <a:gd name="T38" fmla="*/ 18 w 18"/>
                <a:gd name="T39" fmla="*/ 13 h 31"/>
                <a:gd name="T40" fmla="*/ 18 w 18"/>
                <a:gd name="T41" fmla="*/ 15 h 31"/>
                <a:gd name="T42" fmla="*/ 18 w 18"/>
                <a:gd name="T43" fmla="*/ 16 h 31"/>
                <a:gd name="T44" fmla="*/ 18 w 18"/>
                <a:gd name="T45" fmla="*/ 17 h 31"/>
                <a:gd name="T46" fmla="*/ 17 w 18"/>
                <a:gd name="T47" fmla="*/ 19 h 31"/>
                <a:gd name="T48" fmla="*/ 17 w 18"/>
                <a:gd name="T49" fmla="*/ 20 h 31"/>
                <a:gd name="T50" fmla="*/ 16 w 18"/>
                <a:gd name="T51" fmla="*/ 20 h 31"/>
                <a:gd name="T52" fmla="*/ 16 w 18"/>
                <a:gd name="T53" fmla="*/ 21 h 31"/>
                <a:gd name="T54" fmla="*/ 14 w 18"/>
                <a:gd name="T55" fmla="*/ 21 h 31"/>
                <a:gd name="T56" fmla="*/ 14 w 18"/>
                <a:gd name="T57" fmla="*/ 23 h 31"/>
                <a:gd name="T58" fmla="*/ 13 w 18"/>
                <a:gd name="T59" fmla="*/ 23 h 31"/>
                <a:gd name="T60" fmla="*/ 13 w 18"/>
                <a:gd name="T61" fmla="*/ 24 h 31"/>
                <a:gd name="T62" fmla="*/ 12 w 18"/>
                <a:gd name="T63" fmla="*/ 24 h 31"/>
                <a:gd name="T64" fmla="*/ 10 w 18"/>
                <a:gd name="T65" fmla="*/ 25 h 31"/>
                <a:gd name="T66" fmla="*/ 9 w 18"/>
                <a:gd name="T67" fmla="*/ 25 h 31"/>
                <a:gd name="T68" fmla="*/ 9 w 18"/>
                <a:gd name="T69" fmla="*/ 27 h 31"/>
                <a:gd name="T70" fmla="*/ 8 w 18"/>
                <a:gd name="T71" fmla="*/ 27 h 31"/>
                <a:gd name="T72" fmla="*/ 6 w 18"/>
                <a:gd name="T73" fmla="*/ 27 h 31"/>
                <a:gd name="T74" fmla="*/ 6 w 18"/>
                <a:gd name="T75" fmla="*/ 28 h 31"/>
                <a:gd name="T76" fmla="*/ 5 w 18"/>
                <a:gd name="T77" fmla="*/ 28 h 31"/>
                <a:gd name="T78" fmla="*/ 4 w 18"/>
                <a:gd name="T79" fmla="*/ 28 h 31"/>
                <a:gd name="T80" fmla="*/ 4 w 18"/>
                <a:gd name="T81" fmla="*/ 29 h 31"/>
                <a:gd name="T82" fmla="*/ 2 w 18"/>
                <a:gd name="T83" fmla="*/ 29 h 31"/>
                <a:gd name="T84" fmla="*/ 1 w 18"/>
                <a:gd name="T85" fmla="*/ 31 h 31"/>
                <a:gd name="T86" fmla="*/ 0 w 18"/>
                <a:gd name="T87" fmla="*/ 31 h 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8"/>
                <a:gd name="T133" fmla="*/ 0 h 31"/>
                <a:gd name="T134" fmla="*/ 18 w 18"/>
                <a:gd name="T135" fmla="*/ 31 h 3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8" h="31">
                  <a:moveTo>
                    <a:pt x="0" y="0"/>
                  </a:moveTo>
                  <a:lnTo>
                    <a:pt x="1" y="0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4"/>
                  </a:lnTo>
                  <a:lnTo>
                    <a:pt x="9" y="4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3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7" y="9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5"/>
                  </a:lnTo>
                  <a:lnTo>
                    <a:pt x="18" y="16"/>
                  </a:lnTo>
                  <a:lnTo>
                    <a:pt x="18" y="17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4" y="21"/>
                  </a:lnTo>
                  <a:lnTo>
                    <a:pt x="14" y="23"/>
                  </a:lnTo>
                  <a:lnTo>
                    <a:pt x="13" y="23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2" y="29"/>
                  </a:lnTo>
                  <a:lnTo>
                    <a:pt x="1" y="31"/>
                  </a:lnTo>
                  <a:lnTo>
                    <a:pt x="0" y="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7" name="Freeform 2238"/>
            <p:cNvSpPr>
              <a:spLocks noChangeAspect="1"/>
            </p:cNvSpPr>
            <p:nvPr/>
          </p:nvSpPr>
          <p:spPr bwMode="auto">
            <a:xfrm>
              <a:off x="1673225" y="4756150"/>
              <a:ext cx="98425" cy="309563"/>
            </a:xfrm>
            <a:custGeom>
              <a:avLst/>
              <a:gdLst>
                <a:gd name="T0" fmla="*/ 0 w 62"/>
                <a:gd name="T1" fmla="*/ 0 h 157"/>
                <a:gd name="T2" fmla="*/ 0 w 62"/>
                <a:gd name="T3" fmla="*/ 157 h 157"/>
                <a:gd name="T4" fmla="*/ 62 w 62"/>
                <a:gd name="T5" fmla="*/ 157 h 157"/>
                <a:gd name="T6" fmla="*/ 0 60000 65536"/>
                <a:gd name="T7" fmla="*/ 0 60000 65536"/>
                <a:gd name="T8" fmla="*/ 0 60000 65536"/>
                <a:gd name="T9" fmla="*/ 0 w 62"/>
                <a:gd name="T10" fmla="*/ 0 h 157"/>
                <a:gd name="T11" fmla="*/ 62 w 62"/>
                <a:gd name="T12" fmla="*/ 157 h 15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" h="157">
                  <a:moveTo>
                    <a:pt x="0" y="0"/>
                  </a:moveTo>
                  <a:lnTo>
                    <a:pt x="0" y="157"/>
                  </a:lnTo>
                  <a:lnTo>
                    <a:pt x="62" y="15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8" name="Line 2239"/>
            <p:cNvSpPr>
              <a:spLocks noChangeAspect="1" noChangeShapeType="1"/>
            </p:cNvSpPr>
            <p:nvPr/>
          </p:nvSpPr>
          <p:spPr bwMode="auto">
            <a:xfrm>
              <a:off x="1673225" y="4416425"/>
              <a:ext cx="1588" cy="2841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9" name="Rectangle 2240"/>
            <p:cNvSpPr>
              <a:spLocks noChangeAspect="1" noChangeArrowheads="1"/>
            </p:cNvSpPr>
            <p:nvPr/>
          </p:nvSpPr>
          <p:spPr bwMode="auto">
            <a:xfrm>
              <a:off x="2143125" y="49688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0" name="Rectangle 2241"/>
            <p:cNvSpPr>
              <a:spLocks noChangeAspect="1" noChangeArrowheads="1"/>
            </p:cNvSpPr>
            <p:nvPr/>
          </p:nvSpPr>
          <p:spPr bwMode="auto">
            <a:xfrm>
              <a:off x="2143125" y="494665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1" name="Rectangle 2242"/>
            <p:cNvSpPr>
              <a:spLocks noChangeAspect="1" noChangeArrowheads="1"/>
            </p:cNvSpPr>
            <p:nvPr/>
          </p:nvSpPr>
          <p:spPr bwMode="auto">
            <a:xfrm>
              <a:off x="2143125" y="49276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2" name="Rectangle 2243"/>
            <p:cNvSpPr>
              <a:spLocks noChangeAspect="1" noChangeArrowheads="1"/>
            </p:cNvSpPr>
            <p:nvPr/>
          </p:nvSpPr>
          <p:spPr bwMode="auto">
            <a:xfrm>
              <a:off x="2143125" y="49053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3" name="Rectangle 2244"/>
            <p:cNvSpPr>
              <a:spLocks noChangeAspect="1" noChangeArrowheads="1"/>
            </p:cNvSpPr>
            <p:nvPr/>
          </p:nvSpPr>
          <p:spPr bwMode="auto">
            <a:xfrm>
              <a:off x="2143125" y="48831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4" name="Rectangle 2245"/>
            <p:cNvSpPr>
              <a:spLocks noChangeAspect="1" noChangeArrowheads="1"/>
            </p:cNvSpPr>
            <p:nvPr/>
          </p:nvSpPr>
          <p:spPr bwMode="auto">
            <a:xfrm>
              <a:off x="2143125" y="48641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5" name="Rectangle 2246"/>
            <p:cNvSpPr>
              <a:spLocks noChangeAspect="1" noChangeArrowheads="1"/>
            </p:cNvSpPr>
            <p:nvPr/>
          </p:nvSpPr>
          <p:spPr bwMode="auto">
            <a:xfrm>
              <a:off x="2143125" y="4841875"/>
              <a:ext cx="7938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6" name="Rectangle 2247"/>
            <p:cNvSpPr>
              <a:spLocks noChangeAspect="1" noChangeArrowheads="1"/>
            </p:cNvSpPr>
            <p:nvPr/>
          </p:nvSpPr>
          <p:spPr bwMode="auto">
            <a:xfrm>
              <a:off x="2143125" y="4821238"/>
              <a:ext cx="7938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7" name="Rectangle 2248"/>
            <p:cNvSpPr>
              <a:spLocks noChangeAspect="1" noChangeArrowheads="1"/>
            </p:cNvSpPr>
            <p:nvPr/>
          </p:nvSpPr>
          <p:spPr bwMode="auto">
            <a:xfrm>
              <a:off x="2143125" y="4802188"/>
              <a:ext cx="7938" cy="793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8" name="Rectangle 2249"/>
            <p:cNvSpPr>
              <a:spLocks noChangeAspect="1" noChangeArrowheads="1"/>
            </p:cNvSpPr>
            <p:nvPr/>
          </p:nvSpPr>
          <p:spPr bwMode="auto">
            <a:xfrm>
              <a:off x="2136775" y="43434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39" name="Rectangle 2250"/>
            <p:cNvSpPr>
              <a:spLocks noChangeAspect="1" noChangeArrowheads="1"/>
            </p:cNvSpPr>
            <p:nvPr/>
          </p:nvSpPr>
          <p:spPr bwMode="auto">
            <a:xfrm>
              <a:off x="2136775" y="4321175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0" name="Rectangle 2252"/>
            <p:cNvSpPr>
              <a:spLocks noChangeAspect="1" noChangeArrowheads="1"/>
            </p:cNvSpPr>
            <p:nvPr/>
          </p:nvSpPr>
          <p:spPr bwMode="auto">
            <a:xfrm>
              <a:off x="2136775" y="430212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1" name="Rectangle 2253"/>
            <p:cNvSpPr>
              <a:spLocks noChangeAspect="1" noChangeArrowheads="1"/>
            </p:cNvSpPr>
            <p:nvPr/>
          </p:nvSpPr>
          <p:spPr bwMode="auto">
            <a:xfrm>
              <a:off x="2136775" y="42799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2" name="Rectangle 2254"/>
            <p:cNvSpPr>
              <a:spLocks noChangeAspect="1" noChangeArrowheads="1"/>
            </p:cNvSpPr>
            <p:nvPr/>
          </p:nvSpPr>
          <p:spPr bwMode="auto">
            <a:xfrm>
              <a:off x="2136775" y="4257675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3" name="Rectangle 2255"/>
            <p:cNvSpPr>
              <a:spLocks noChangeAspect="1" noChangeArrowheads="1"/>
            </p:cNvSpPr>
            <p:nvPr/>
          </p:nvSpPr>
          <p:spPr bwMode="auto">
            <a:xfrm>
              <a:off x="2136775" y="423862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4" name="Rectangle 2256"/>
            <p:cNvSpPr>
              <a:spLocks noChangeAspect="1" noChangeArrowheads="1"/>
            </p:cNvSpPr>
            <p:nvPr/>
          </p:nvSpPr>
          <p:spPr bwMode="auto">
            <a:xfrm>
              <a:off x="2136775" y="42164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5" name="Rectangle 2257"/>
            <p:cNvSpPr>
              <a:spLocks noChangeAspect="1" noChangeArrowheads="1"/>
            </p:cNvSpPr>
            <p:nvPr/>
          </p:nvSpPr>
          <p:spPr bwMode="auto">
            <a:xfrm>
              <a:off x="2136775" y="419735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6" name="Rectangle 2258"/>
            <p:cNvSpPr>
              <a:spLocks noChangeAspect="1" noChangeArrowheads="1"/>
            </p:cNvSpPr>
            <p:nvPr/>
          </p:nvSpPr>
          <p:spPr bwMode="auto">
            <a:xfrm>
              <a:off x="2136775" y="417512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7" name="Rectangle 2259"/>
            <p:cNvSpPr>
              <a:spLocks noChangeAspect="1" noChangeArrowheads="1"/>
            </p:cNvSpPr>
            <p:nvPr/>
          </p:nvSpPr>
          <p:spPr bwMode="auto">
            <a:xfrm>
              <a:off x="2136775" y="415290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8" name="Rectangle 2260"/>
            <p:cNvSpPr>
              <a:spLocks noChangeAspect="1" noChangeArrowheads="1"/>
            </p:cNvSpPr>
            <p:nvPr/>
          </p:nvSpPr>
          <p:spPr bwMode="auto">
            <a:xfrm>
              <a:off x="2136775" y="413385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49" name="Rectangle 2261"/>
            <p:cNvSpPr>
              <a:spLocks noChangeAspect="1" noChangeArrowheads="1"/>
            </p:cNvSpPr>
            <p:nvPr/>
          </p:nvSpPr>
          <p:spPr bwMode="auto">
            <a:xfrm>
              <a:off x="2136775" y="4111625"/>
              <a:ext cx="7938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0" name="Rectangle 2262"/>
            <p:cNvSpPr>
              <a:spLocks noChangeAspect="1" noChangeArrowheads="1"/>
            </p:cNvSpPr>
            <p:nvPr/>
          </p:nvSpPr>
          <p:spPr bwMode="auto">
            <a:xfrm>
              <a:off x="2136775" y="40925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1" name="Rectangle 2263"/>
            <p:cNvSpPr>
              <a:spLocks noChangeAspect="1" noChangeArrowheads="1"/>
            </p:cNvSpPr>
            <p:nvPr/>
          </p:nvSpPr>
          <p:spPr bwMode="auto">
            <a:xfrm>
              <a:off x="2136775" y="407035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2" name="Rectangle 2264"/>
            <p:cNvSpPr>
              <a:spLocks noChangeAspect="1" noChangeArrowheads="1"/>
            </p:cNvSpPr>
            <p:nvPr/>
          </p:nvSpPr>
          <p:spPr bwMode="auto">
            <a:xfrm>
              <a:off x="2136775" y="4049713"/>
              <a:ext cx="7938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3" name="Rectangle 2265"/>
            <p:cNvSpPr>
              <a:spLocks noChangeAspect="1" noChangeArrowheads="1"/>
            </p:cNvSpPr>
            <p:nvPr/>
          </p:nvSpPr>
          <p:spPr bwMode="auto">
            <a:xfrm>
              <a:off x="2136775" y="4037013"/>
              <a:ext cx="7938" cy="158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4" name="Rectangle 2266"/>
            <p:cNvSpPr>
              <a:spLocks noChangeAspect="1" noChangeArrowheads="1"/>
            </p:cNvSpPr>
            <p:nvPr/>
          </p:nvSpPr>
          <p:spPr bwMode="auto">
            <a:xfrm>
              <a:off x="2143125" y="35718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5" name="Rectangle 2267"/>
            <p:cNvSpPr>
              <a:spLocks noChangeAspect="1" noChangeArrowheads="1"/>
            </p:cNvSpPr>
            <p:nvPr/>
          </p:nvSpPr>
          <p:spPr bwMode="auto">
            <a:xfrm>
              <a:off x="2143125" y="354965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6" name="Rectangle 2268"/>
            <p:cNvSpPr>
              <a:spLocks noChangeAspect="1" noChangeArrowheads="1"/>
            </p:cNvSpPr>
            <p:nvPr/>
          </p:nvSpPr>
          <p:spPr bwMode="auto">
            <a:xfrm>
              <a:off x="2143125" y="3527425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7" name="Rectangle 2269"/>
            <p:cNvSpPr>
              <a:spLocks noChangeAspect="1" noChangeArrowheads="1"/>
            </p:cNvSpPr>
            <p:nvPr/>
          </p:nvSpPr>
          <p:spPr bwMode="auto">
            <a:xfrm>
              <a:off x="2143125" y="35083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8" name="Rectangle 2270"/>
            <p:cNvSpPr>
              <a:spLocks noChangeAspect="1" noChangeArrowheads="1"/>
            </p:cNvSpPr>
            <p:nvPr/>
          </p:nvSpPr>
          <p:spPr bwMode="auto">
            <a:xfrm>
              <a:off x="2143125" y="348615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59" name="Rectangle 2271"/>
            <p:cNvSpPr>
              <a:spLocks noChangeAspect="1" noChangeArrowheads="1"/>
            </p:cNvSpPr>
            <p:nvPr/>
          </p:nvSpPr>
          <p:spPr bwMode="auto">
            <a:xfrm>
              <a:off x="2143125" y="3475038"/>
              <a:ext cx="7938" cy="158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0" name="Rectangle 2272"/>
            <p:cNvSpPr>
              <a:spLocks noChangeAspect="1" noChangeArrowheads="1"/>
            </p:cNvSpPr>
            <p:nvPr/>
          </p:nvSpPr>
          <p:spPr bwMode="auto">
            <a:xfrm>
              <a:off x="2143125" y="3013075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1" name="Rectangle 2273"/>
            <p:cNvSpPr>
              <a:spLocks noChangeAspect="1" noChangeArrowheads="1"/>
            </p:cNvSpPr>
            <p:nvPr/>
          </p:nvSpPr>
          <p:spPr bwMode="auto">
            <a:xfrm>
              <a:off x="2143125" y="2992438"/>
              <a:ext cx="7938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2" name="Rectangle 2274"/>
            <p:cNvSpPr>
              <a:spLocks noChangeAspect="1" noChangeArrowheads="1"/>
            </p:cNvSpPr>
            <p:nvPr/>
          </p:nvSpPr>
          <p:spPr bwMode="auto">
            <a:xfrm>
              <a:off x="2143125" y="2971800"/>
              <a:ext cx="7938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3" name="Rectangle 2275"/>
            <p:cNvSpPr>
              <a:spLocks noChangeAspect="1" noChangeArrowheads="1"/>
            </p:cNvSpPr>
            <p:nvPr/>
          </p:nvSpPr>
          <p:spPr bwMode="auto">
            <a:xfrm>
              <a:off x="2143125" y="2949575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4" name="Rectangle 2276"/>
            <p:cNvSpPr>
              <a:spLocks noChangeAspect="1" noChangeArrowheads="1"/>
            </p:cNvSpPr>
            <p:nvPr/>
          </p:nvSpPr>
          <p:spPr bwMode="auto">
            <a:xfrm>
              <a:off x="250666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5" name="Rectangle 2277"/>
            <p:cNvSpPr>
              <a:spLocks noChangeAspect="1" noChangeArrowheads="1"/>
            </p:cNvSpPr>
            <p:nvPr/>
          </p:nvSpPr>
          <p:spPr bwMode="auto">
            <a:xfrm>
              <a:off x="252412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6" name="Rectangle 2278"/>
            <p:cNvSpPr>
              <a:spLocks noChangeAspect="1" noChangeArrowheads="1"/>
            </p:cNvSpPr>
            <p:nvPr/>
          </p:nvSpPr>
          <p:spPr bwMode="auto">
            <a:xfrm>
              <a:off x="2540000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7" name="Rectangle 2279"/>
            <p:cNvSpPr>
              <a:spLocks noChangeAspect="1" noChangeArrowheads="1"/>
            </p:cNvSpPr>
            <p:nvPr/>
          </p:nvSpPr>
          <p:spPr bwMode="auto">
            <a:xfrm>
              <a:off x="255746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8" name="Rectangle 2280"/>
            <p:cNvSpPr>
              <a:spLocks noChangeAspect="1" noChangeArrowheads="1"/>
            </p:cNvSpPr>
            <p:nvPr/>
          </p:nvSpPr>
          <p:spPr bwMode="auto">
            <a:xfrm>
              <a:off x="2573338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69" name="Rectangle 2281"/>
            <p:cNvSpPr>
              <a:spLocks noChangeAspect="1" noChangeArrowheads="1"/>
            </p:cNvSpPr>
            <p:nvPr/>
          </p:nvSpPr>
          <p:spPr bwMode="auto">
            <a:xfrm>
              <a:off x="2590800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0" name="Rectangle 2282"/>
            <p:cNvSpPr>
              <a:spLocks noChangeAspect="1" noChangeArrowheads="1"/>
            </p:cNvSpPr>
            <p:nvPr/>
          </p:nvSpPr>
          <p:spPr bwMode="auto">
            <a:xfrm>
              <a:off x="260826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1" name="Rectangle 2283"/>
            <p:cNvSpPr>
              <a:spLocks noChangeAspect="1" noChangeArrowheads="1"/>
            </p:cNvSpPr>
            <p:nvPr/>
          </p:nvSpPr>
          <p:spPr bwMode="auto">
            <a:xfrm>
              <a:off x="2624138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2" name="Rectangle 2284"/>
            <p:cNvSpPr>
              <a:spLocks noChangeAspect="1" noChangeArrowheads="1"/>
            </p:cNvSpPr>
            <p:nvPr/>
          </p:nvSpPr>
          <p:spPr bwMode="auto">
            <a:xfrm>
              <a:off x="2641600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3" name="Rectangle 2285"/>
            <p:cNvSpPr>
              <a:spLocks noChangeAspect="1" noChangeArrowheads="1"/>
            </p:cNvSpPr>
            <p:nvPr/>
          </p:nvSpPr>
          <p:spPr bwMode="auto">
            <a:xfrm>
              <a:off x="2657475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4" name="Rectangle 2286"/>
            <p:cNvSpPr>
              <a:spLocks noChangeAspect="1" noChangeArrowheads="1"/>
            </p:cNvSpPr>
            <p:nvPr/>
          </p:nvSpPr>
          <p:spPr bwMode="auto">
            <a:xfrm>
              <a:off x="2674938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5" name="Rectangle 2287"/>
            <p:cNvSpPr>
              <a:spLocks noChangeAspect="1" noChangeArrowheads="1"/>
            </p:cNvSpPr>
            <p:nvPr/>
          </p:nvSpPr>
          <p:spPr bwMode="auto">
            <a:xfrm>
              <a:off x="2692400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6" name="Rectangle 2288"/>
            <p:cNvSpPr>
              <a:spLocks noChangeAspect="1" noChangeArrowheads="1"/>
            </p:cNvSpPr>
            <p:nvPr/>
          </p:nvSpPr>
          <p:spPr bwMode="auto">
            <a:xfrm>
              <a:off x="270827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7" name="Rectangle 2289"/>
            <p:cNvSpPr>
              <a:spLocks noChangeAspect="1" noChangeArrowheads="1"/>
            </p:cNvSpPr>
            <p:nvPr/>
          </p:nvSpPr>
          <p:spPr bwMode="auto">
            <a:xfrm>
              <a:off x="2725738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8" name="Rectangle 2290"/>
            <p:cNvSpPr>
              <a:spLocks noChangeAspect="1" noChangeArrowheads="1"/>
            </p:cNvSpPr>
            <p:nvPr/>
          </p:nvSpPr>
          <p:spPr bwMode="auto">
            <a:xfrm>
              <a:off x="2741613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79" name="Rectangle 2291"/>
            <p:cNvSpPr>
              <a:spLocks noChangeAspect="1" noChangeArrowheads="1"/>
            </p:cNvSpPr>
            <p:nvPr/>
          </p:nvSpPr>
          <p:spPr bwMode="auto">
            <a:xfrm>
              <a:off x="275907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0" name="Rectangle 2292"/>
            <p:cNvSpPr>
              <a:spLocks noChangeAspect="1" noChangeArrowheads="1"/>
            </p:cNvSpPr>
            <p:nvPr/>
          </p:nvSpPr>
          <p:spPr bwMode="auto">
            <a:xfrm>
              <a:off x="2776538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1" name="Rectangle 2293"/>
            <p:cNvSpPr>
              <a:spLocks noChangeAspect="1" noChangeArrowheads="1"/>
            </p:cNvSpPr>
            <p:nvPr/>
          </p:nvSpPr>
          <p:spPr bwMode="auto">
            <a:xfrm>
              <a:off x="2792413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2" name="Rectangle 2294"/>
            <p:cNvSpPr>
              <a:spLocks noChangeAspect="1" noChangeArrowheads="1"/>
            </p:cNvSpPr>
            <p:nvPr/>
          </p:nvSpPr>
          <p:spPr bwMode="auto">
            <a:xfrm>
              <a:off x="280987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3" name="Rectangle 2295"/>
            <p:cNvSpPr>
              <a:spLocks noChangeAspect="1" noChangeArrowheads="1"/>
            </p:cNvSpPr>
            <p:nvPr/>
          </p:nvSpPr>
          <p:spPr bwMode="auto">
            <a:xfrm>
              <a:off x="2825750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4" name="Rectangle 2296"/>
            <p:cNvSpPr>
              <a:spLocks noChangeAspect="1" noChangeArrowheads="1"/>
            </p:cNvSpPr>
            <p:nvPr/>
          </p:nvSpPr>
          <p:spPr bwMode="auto">
            <a:xfrm>
              <a:off x="284321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5" name="Rectangle 2297"/>
            <p:cNvSpPr>
              <a:spLocks noChangeAspect="1" noChangeArrowheads="1"/>
            </p:cNvSpPr>
            <p:nvPr/>
          </p:nvSpPr>
          <p:spPr bwMode="auto">
            <a:xfrm>
              <a:off x="286067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6" name="Rectangle 2298"/>
            <p:cNvSpPr>
              <a:spLocks noChangeAspect="1" noChangeArrowheads="1"/>
            </p:cNvSpPr>
            <p:nvPr/>
          </p:nvSpPr>
          <p:spPr bwMode="auto">
            <a:xfrm>
              <a:off x="2876550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7" name="Rectangle 2299"/>
            <p:cNvSpPr>
              <a:spLocks noChangeAspect="1" noChangeArrowheads="1"/>
            </p:cNvSpPr>
            <p:nvPr/>
          </p:nvSpPr>
          <p:spPr bwMode="auto">
            <a:xfrm>
              <a:off x="289401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8" name="Rectangle 2300"/>
            <p:cNvSpPr>
              <a:spLocks noChangeAspect="1" noChangeArrowheads="1"/>
            </p:cNvSpPr>
            <p:nvPr/>
          </p:nvSpPr>
          <p:spPr bwMode="auto">
            <a:xfrm>
              <a:off x="2909888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89" name="Rectangle 2301"/>
            <p:cNvSpPr>
              <a:spLocks noChangeAspect="1" noChangeArrowheads="1"/>
            </p:cNvSpPr>
            <p:nvPr/>
          </p:nvSpPr>
          <p:spPr bwMode="auto">
            <a:xfrm>
              <a:off x="2927350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0" name="Rectangle 2302"/>
            <p:cNvSpPr>
              <a:spLocks noChangeAspect="1" noChangeArrowheads="1"/>
            </p:cNvSpPr>
            <p:nvPr/>
          </p:nvSpPr>
          <p:spPr bwMode="auto">
            <a:xfrm>
              <a:off x="294481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1" name="Rectangle 2303"/>
            <p:cNvSpPr>
              <a:spLocks noChangeAspect="1" noChangeArrowheads="1"/>
            </p:cNvSpPr>
            <p:nvPr/>
          </p:nvSpPr>
          <p:spPr bwMode="auto">
            <a:xfrm>
              <a:off x="2960688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2" name="Rectangle 2304"/>
            <p:cNvSpPr>
              <a:spLocks noChangeAspect="1" noChangeArrowheads="1"/>
            </p:cNvSpPr>
            <p:nvPr/>
          </p:nvSpPr>
          <p:spPr bwMode="auto">
            <a:xfrm>
              <a:off x="2978150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3" name="Rectangle 2305"/>
            <p:cNvSpPr>
              <a:spLocks noChangeAspect="1" noChangeArrowheads="1"/>
            </p:cNvSpPr>
            <p:nvPr/>
          </p:nvSpPr>
          <p:spPr bwMode="auto">
            <a:xfrm>
              <a:off x="2994025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4" name="Rectangle 2306"/>
            <p:cNvSpPr>
              <a:spLocks noChangeAspect="1" noChangeArrowheads="1"/>
            </p:cNvSpPr>
            <p:nvPr/>
          </p:nvSpPr>
          <p:spPr bwMode="auto">
            <a:xfrm>
              <a:off x="3011488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5" name="Rectangle 2307"/>
            <p:cNvSpPr>
              <a:spLocks noChangeAspect="1" noChangeArrowheads="1"/>
            </p:cNvSpPr>
            <p:nvPr/>
          </p:nvSpPr>
          <p:spPr bwMode="auto">
            <a:xfrm>
              <a:off x="3028950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6" name="Rectangle 2308"/>
            <p:cNvSpPr>
              <a:spLocks noChangeAspect="1" noChangeArrowheads="1"/>
            </p:cNvSpPr>
            <p:nvPr/>
          </p:nvSpPr>
          <p:spPr bwMode="auto">
            <a:xfrm>
              <a:off x="3044825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7" name="Rectangle 2309"/>
            <p:cNvSpPr>
              <a:spLocks noChangeAspect="1" noChangeArrowheads="1"/>
            </p:cNvSpPr>
            <p:nvPr/>
          </p:nvSpPr>
          <p:spPr bwMode="auto">
            <a:xfrm>
              <a:off x="3062288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8" name="Rectangle 2310"/>
            <p:cNvSpPr>
              <a:spLocks noChangeAspect="1" noChangeArrowheads="1"/>
            </p:cNvSpPr>
            <p:nvPr/>
          </p:nvSpPr>
          <p:spPr bwMode="auto">
            <a:xfrm>
              <a:off x="3078163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499" name="Rectangle 2311"/>
            <p:cNvSpPr>
              <a:spLocks noChangeAspect="1" noChangeArrowheads="1"/>
            </p:cNvSpPr>
            <p:nvPr/>
          </p:nvSpPr>
          <p:spPr bwMode="auto">
            <a:xfrm>
              <a:off x="309562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0" name="Rectangle 2312"/>
            <p:cNvSpPr>
              <a:spLocks noChangeAspect="1" noChangeArrowheads="1"/>
            </p:cNvSpPr>
            <p:nvPr/>
          </p:nvSpPr>
          <p:spPr bwMode="auto">
            <a:xfrm>
              <a:off x="3113088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1" name="Rectangle 2313"/>
            <p:cNvSpPr>
              <a:spLocks noChangeAspect="1" noChangeArrowheads="1"/>
            </p:cNvSpPr>
            <p:nvPr/>
          </p:nvSpPr>
          <p:spPr bwMode="auto">
            <a:xfrm>
              <a:off x="3128963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2" name="Rectangle 2314"/>
            <p:cNvSpPr>
              <a:spLocks noChangeAspect="1" noChangeArrowheads="1"/>
            </p:cNvSpPr>
            <p:nvPr/>
          </p:nvSpPr>
          <p:spPr bwMode="auto">
            <a:xfrm>
              <a:off x="314642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3" name="Rectangle 2315"/>
            <p:cNvSpPr>
              <a:spLocks noChangeAspect="1" noChangeArrowheads="1"/>
            </p:cNvSpPr>
            <p:nvPr/>
          </p:nvSpPr>
          <p:spPr bwMode="auto">
            <a:xfrm>
              <a:off x="3163888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4" name="Rectangle 2316"/>
            <p:cNvSpPr>
              <a:spLocks noChangeAspect="1" noChangeArrowheads="1"/>
            </p:cNvSpPr>
            <p:nvPr/>
          </p:nvSpPr>
          <p:spPr bwMode="auto">
            <a:xfrm>
              <a:off x="317976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5" name="Rectangle 2317"/>
            <p:cNvSpPr>
              <a:spLocks noChangeAspect="1" noChangeArrowheads="1"/>
            </p:cNvSpPr>
            <p:nvPr/>
          </p:nvSpPr>
          <p:spPr bwMode="auto">
            <a:xfrm>
              <a:off x="319722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6" name="Rectangle 2318"/>
            <p:cNvSpPr>
              <a:spLocks noChangeAspect="1" noChangeArrowheads="1"/>
            </p:cNvSpPr>
            <p:nvPr/>
          </p:nvSpPr>
          <p:spPr bwMode="auto">
            <a:xfrm>
              <a:off x="3213100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7" name="Rectangle 2319"/>
            <p:cNvSpPr>
              <a:spLocks noChangeAspect="1" noChangeArrowheads="1"/>
            </p:cNvSpPr>
            <p:nvPr/>
          </p:nvSpPr>
          <p:spPr bwMode="auto">
            <a:xfrm>
              <a:off x="323056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8" name="Rectangle 2320"/>
            <p:cNvSpPr>
              <a:spLocks noChangeAspect="1" noChangeArrowheads="1"/>
            </p:cNvSpPr>
            <p:nvPr/>
          </p:nvSpPr>
          <p:spPr bwMode="auto">
            <a:xfrm>
              <a:off x="3248025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09" name="Rectangle 2321"/>
            <p:cNvSpPr>
              <a:spLocks noChangeAspect="1" noChangeArrowheads="1"/>
            </p:cNvSpPr>
            <p:nvPr/>
          </p:nvSpPr>
          <p:spPr bwMode="auto">
            <a:xfrm>
              <a:off x="3263900" y="5213350"/>
              <a:ext cx="7938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0" name="Rectangle 2322"/>
            <p:cNvSpPr>
              <a:spLocks noChangeAspect="1" noChangeArrowheads="1"/>
            </p:cNvSpPr>
            <p:nvPr/>
          </p:nvSpPr>
          <p:spPr bwMode="auto">
            <a:xfrm>
              <a:off x="3281363" y="5213350"/>
              <a:ext cx="7937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1" name="Rectangle 2323"/>
            <p:cNvSpPr>
              <a:spLocks noChangeAspect="1" noChangeArrowheads="1"/>
            </p:cNvSpPr>
            <p:nvPr/>
          </p:nvSpPr>
          <p:spPr bwMode="auto">
            <a:xfrm>
              <a:off x="3297238" y="5213350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2" name="Rectangle 2324"/>
            <p:cNvSpPr>
              <a:spLocks noChangeAspect="1" noChangeArrowheads="1"/>
            </p:cNvSpPr>
            <p:nvPr/>
          </p:nvSpPr>
          <p:spPr bwMode="auto">
            <a:xfrm>
              <a:off x="3309938" y="5219700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3" name="Rectangle 2325"/>
            <p:cNvSpPr>
              <a:spLocks noChangeAspect="1" noChangeArrowheads="1"/>
            </p:cNvSpPr>
            <p:nvPr/>
          </p:nvSpPr>
          <p:spPr bwMode="auto">
            <a:xfrm>
              <a:off x="3309938" y="5240338"/>
              <a:ext cx="9525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4" name="Rectangle 2326"/>
            <p:cNvSpPr>
              <a:spLocks noChangeAspect="1" noChangeArrowheads="1"/>
            </p:cNvSpPr>
            <p:nvPr/>
          </p:nvSpPr>
          <p:spPr bwMode="auto">
            <a:xfrm>
              <a:off x="3309938" y="5260975"/>
              <a:ext cx="9525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5" name="Rectangle 2327"/>
            <p:cNvSpPr>
              <a:spLocks noChangeAspect="1" noChangeArrowheads="1"/>
            </p:cNvSpPr>
            <p:nvPr/>
          </p:nvSpPr>
          <p:spPr bwMode="auto">
            <a:xfrm>
              <a:off x="3309938" y="5283200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6" name="Rectangle 2328"/>
            <p:cNvSpPr>
              <a:spLocks noChangeAspect="1" noChangeArrowheads="1"/>
            </p:cNvSpPr>
            <p:nvPr/>
          </p:nvSpPr>
          <p:spPr bwMode="auto">
            <a:xfrm>
              <a:off x="3309938" y="5302250"/>
              <a:ext cx="9525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7" name="Rectangle 2329"/>
            <p:cNvSpPr>
              <a:spLocks noChangeAspect="1" noChangeArrowheads="1"/>
            </p:cNvSpPr>
            <p:nvPr/>
          </p:nvSpPr>
          <p:spPr bwMode="auto">
            <a:xfrm>
              <a:off x="3309938" y="5324475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8" name="Rectangle 2330"/>
            <p:cNvSpPr>
              <a:spLocks noChangeAspect="1" noChangeArrowheads="1"/>
            </p:cNvSpPr>
            <p:nvPr/>
          </p:nvSpPr>
          <p:spPr bwMode="auto">
            <a:xfrm>
              <a:off x="3309938" y="5345113"/>
              <a:ext cx="9525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19" name="Rectangle 2331"/>
            <p:cNvSpPr>
              <a:spLocks noChangeAspect="1" noChangeArrowheads="1"/>
            </p:cNvSpPr>
            <p:nvPr/>
          </p:nvSpPr>
          <p:spPr bwMode="auto">
            <a:xfrm>
              <a:off x="3309938" y="5365750"/>
              <a:ext cx="9525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0" name="Rectangle 2332"/>
            <p:cNvSpPr>
              <a:spLocks noChangeAspect="1" noChangeArrowheads="1"/>
            </p:cNvSpPr>
            <p:nvPr/>
          </p:nvSpPr>
          <p:spPr bwMode="auto">
            <a:xfrm>
              <a:off x="3309938" y="5386388"/>
              <a:ext cx="9525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1" name="Rectangle 2333"/>
            <p:cNvSpPr>
              <a:spLocks noChangeAspect="1" noChangeArrowheads="1"/>
            </p:cNvSpPr>
            <p:nvPr/>
          </p:nvSpPr>
          <p:spPr bwMode="auto">
            <a:xfrm>
              <a:off x="3309938" y="5407025"/>
              <a:ext cx="9525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2" name="Rectangle 2334"/>
            <p:cNvSpPr>
              <a:spLocks noChangeAspect="1" noChangeArrowheads="1"/>
            </p:cNvSpPr>
            <p:nvPr/>
          </p:nvSpPr>
          <p:spPr bwMode="auto">
            <a:xfrm>
              <a:off x="3309938" y="5429250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3" name="Rectangle 2335"/>
            <p:cNvSpPr>
              <a:spLocks noChangeAspect="1" noChangeArrowheads="1"/>
            </p:cNvSpPr>
            <p:nvPr/>
          </p:nvSpPr>
          <p:spPr bwMode="auto">
            <a:xfrm>
              <a:off x="3309938" y="5449888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4" name="Rectangle 2336"/>
            <p:cNvSpPr>
              <a:spLocks noChangeAspect="1" noChangeArrowheads="1"/>
            </p:cNvSpPr>
            <p:nvPr/>
          </p:nvSpPr>
          <p:spPr bwMode="auto">
            <a:xfrm>
              <a:off x="3309938" y="5470525"/>
              <a:ext cx="9525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5" name="Rectangle 2337"/>
            <p:cNvSpPr>
              <a:spLocks noChangeAspect="1" noChangeArrowheads="1"/>
            </p:cNvSpPr>
            <p:nvPr/>
          </p:nvSpPr>
          <p:spPr bwMode="auto">
            <a:xfrm>
              <a:off x="3309938" y="5491163"/>
              <a:ext cx="9525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6" name="Rectangle 2338"/>
            <p:cNvSpPr>
              <a:spLocks noChangeAspect="1" noChangeArrowheads="1"/>
            </p:cNvSpPr>
            <p:nvPr/>
          </p:nvSpPr>
          <p:spPr bwMode="auto">
            <a:xfrm>
              <a:off x="3309938" y="5513388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7" name="Rectangle 2339"/>
            <p:cNvSpPr>
              <a:spLocks noChangeAspect="1" noChangeArrowheads="1"/>
            </p:cNvSpPr>
            <p:nvPr/>
          </p:nvSpPr>
          <p:spPr bwMode="auto">
            <a:xfrm>
              <a:off x="3309938" y="5532438"/>
              <a:ext cx="9525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8" name="Rectangle 2340"/>
            <p:cNvSpPr>
              <a:spLocks noChangeAspect="1" noChangeArrowheads="1"/>
            </p:cNvSpPr>
            <p:nvPr/>
          </p:nvSpPr>
          <p:spPr bwMode="auto">
            <a:xfrm>
              <a:off x="3309938" y="5554663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29" name="Rectangle 2341"/>
            <p:cNvSpPr>
              <a:spLocks noChangeAspect="1" noChangeArrowheads="1"/>
            </p:cNvSpPr>
            <p:nvPr/>
          </p:nvSpPr>
          <p:spPr bwMode="auto">
            <a:xfrm>
              <a:off x="3309938" y="5575300"/>
              <a:ext cx="9525" cy="11113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0" name="Rectangle 2342"/>
            <p:cNvSpPr>
              <a:spLocks noChangeAspect="1" noChangeArrowheads="1"/>
            </p:cNvSpPr>
            <p:nvPr/>
          </p:nvSpPr>
          <p:spPr bwMode="auto">
            <a:xfrm>
              <a:off x="3309938" y="5595938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1" name="Rectangle 2343"/>
            <p:cNvSpPr>
              <a:spLocks noChangeAspect="1" noChangeArrowheads="1"/>
            </p:cNvSpPr>
            <p:nvPr/>
          </p:nvSpPr>
          <p:spPr bwMode="auto">
            <a:xfrm>
              <a:off x="3309938" y="5618163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2" name="Rectangle 2344"/>
            <p:cNvSpPr>
              <a:spLocks noChangeAspect="1" noChangeArrowheads="1"/>
            </p:cNvSpPr>
            <p:nvPr/>
          </p:nvSpPr>
          <p:spPr bwMode="auto">
            <a:xfrm>
              <a:off x="3309938" y="5637213"/>
              <a:ext cx="9525" cy="1111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3" name="Rectangle 2345"/>
            <p:cNvSpPr>
              <a:spLocks noChangeAspect="1" noChangeArrowheads="1"/>
            </p:cNvSpPr>
            <p:nvPr/>
          </p:nvSpPr>
          <p:spPr bwMode="auto">
            <a:xfrm>
              <a:off x="3309938" y="5659438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4" name="Rectangle 2346"/>
            <p:cNvSpPr>
              <a:spLocks noChangeAspect="1" noChangeArrowheads="1"/>
            </p:cNvSpPr>
            <p:nvPr/>
          </p:nvSpPr>
          <p:spPr bwMode="auto">
            <a:xfrm>
              <a:off x="3309938" y="5678488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5" name="Rectangle 2347"/>
            <p:cNvSpPr>
              <a:spLocks noChangeAspect="1" noChangeArrowheads="1"/>
            </p:cNvSpPr>
            <p:nvPr/>
          </p:nvSpPr>
          <p:spPr bwMode="auto">
            <a:xfrm>
              <a:off x="3309938" y="5700713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6" name="Rectangle 2348"/>
            <p:cNvSpPr>
              <a:spLocks noChangeAspect="1" noChangeArrowheads="1"/>
            </p:cNvSpPr>
            <p:nvPr/>
          </p:nvSpPr>
          <p:spPr bwMode="auto">
            <a:xfrm>
              <a:off x="3309938" y="5722938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7" name="Rectangle 2349"/>
            <p:cNvSpPr>
              <a:spLocks noChangeAspect="1" noChangeArrowheads="1"/>
            </p:cNvSpPr>
            <p:nvPr/>
          </p:nvSpPr>
          <p:spPr bwMode="auto">
            <a:xfrm>
              <a:off x="3309938" y="5741988"/>
              <a:ext cx="9525" cy="127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8" name="Rectangle 2350"/>
            <p:cNvSpPr>
              <a:spLocks noChangeAspect="1" noChangeArrowheads="1"/>
            </p:cNvSpPr>
            <p:nvPr/>
          </p:nvSpPr>
          <p:spPr bwMode="auto">
            <a:xfrm>
              <a:off x="3309938" y="5764213"/>
              <a:ext cx="9525" cy="95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39" name="Rectangle 2351"/>
            <p:cNvSpPr>
              <a:spLocks noChangeAspect="1" noChangeArrowheads="1"/>
            </p:cNvSpPr>
            <p:nvPr/>
          </p:nvSpPr>
          <p:spPr bwMode="auto">
            <a:xfrm>
              <a:off x="3344863" y="5683250"/>
              <a:ext cx="58737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To External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40" name="Rectangle 2352"/>
            <p:cNvSpPr>
              <a:spLocks noChangeAspect="1" noChangeArrowheads="1"/>
            </p:cNvSpPr>
            <p:nvPr/>
          </p:nvSpPr>
          <p:spPr bwMode="auto">
            <a:xfrm>
              <a:off x="3344863" y="5845175"/>
              <a:ext cx="75882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Control System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41" name="Rectangle 2353"/>
            <p:cNvSpPr>
              <a:spLocks noChangeAspect="1" noChangeArrowheads="1"/>
            </p:cNvSpPr>
            <p:nvPr/>
          </p:nvSpPr>
          <p:spPr bwMode="auto">
            <a:xfrm>
              <a:off x="2698750" y="5121275"/>
              <a:ext cx="35560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 b="1">
                  <a:solidFill>
                    <a:srgbClr val="000000"/>
                  </a:solidFill>
                  <a:latin typeface="Calibri" pitchFamily="34" charset="0"/>
                </a:rPr>
                <a:t>Optic fiber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42" name="Rectangle 2354"/>
            <p:cNvSpPr>
              <a:spLocks noChangeAspect="1" noChangeArrowheads="1"/>
            </p:cNvSpPr>
            <p:nvPr/>
          </p:nvSpPr>
          <p:spPr bwMode="auto">
            <a:xfrm>
              <a:off x="2698750" y="5221288"/>
              <a:ext cx="127000" cy="92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600" b="1">
                  <a:solidFill>
                    <a:srgbClr val="000000"/>
                  </a:solidFill>
                  <a:latin typeface="Calibri" pitchFamily="34" charset="0"/>
                </a:rPr>
                <a:t>link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43" name="Rectangle 2355"/>
            <p:cNvSpPr>
              <a:spLocks noChangeAspect="1" noChangeArrowheads="1"/>
            </p:cNvSpPr>
            <p:nvPr/>
          </p:nvSpPr>
          <p:spPr bwMode="auto">
            <a:xfrm>
              <a:off x="563563" y="1797050"/>
              <a:ext cx="619125" cy="1381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44" name="Rectangle 2356"/>
            <p:cNvSpPr>
              <a:spLocks noChangeAspect="1" noChangeArrowheads="1"/>
            </p:cNvSpPr>
            <p:nvPr/>
          </p:nvSpPr>
          <p:spPr bwMode="auto">
            <a:xfrm>
              <a:off x="563563" y="1797050"/>
              <a:ext cx="612775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 i="1" u="sng">
                  <a:solidFill>
                    <a:srgbClr val="000000"/>
                  </a:solidFill>
                  <a:latin typeface="Desdemona"/>
                </a:rPr>
                <a:t>Safety Cabinet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45" name="Rectangle 2357"/>
            <p:cNvSpPr>
              <a:spLocks noChangeAspect="1" noChangeArrowheads="1"/>
            </p:cNvSpPr>
            <p:nvPr/>
          </p:nvSpPr>
          <p:spPr bwMode="auto">
            <a:xfrm>
              <a:off x="1666875" y="5716588"/>
              <a:ext cx="76200" cy="31750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46" name="Freeform 2358"/>
            <p:cNvSpPr>
              <a:spLocks noChangeAspect="1"/>
            </p:cNvSpPr>
            <p:nvPr/>
          </p:nvSpPr>
          <p:spPr bwMode="auto">
            <a:xfrm>
              <a:off x="1652588" y="5559425"/>
              <a:ext cx="100012" cy="158750"/>
            </a:xfrm>
            <a:custGeom>
              <a:avLst/>
              <a:gdLst>
                <a:gd name="T0" fmla="*/ 45 w 63"/>
                <a:gd name="T1" fmla="*/ 2 h 81"/>
                <a:gd name="T2" fmla="*/ 39 w 63"/>
                <a:gd name="T3" fmla="*/ 6 h 81"/>
                <a:gd name="T4" fmla="*/ 35 w 63"/>
                <a:gd name="T5" fmla="*/ 10 h 81"/>
                <a:gd name="T6" fmla="*/ 37 w 63"/>
                <a:gd name="T7" fmla="*/ 15 h 81"/>
                <a:gd name="T8" fmla="*/ 42 w 63"/>
                <a:gd name="T9" fmla="*/ 18 h 81"/>
                <a:gd name="T10" fmla="*/ 46 w 63"/>
                <a:gd name="T11" fmla="*/ 20 h 81"/>
                <a:gd name="T12" fmla="*/ 51 w 63"/>
                <a:gd name="T13" fmla="*/ 23 h 81"/>
                <a:gd name="T14" fmla="*/ 57 w 63"/>
                <a:gd name="T15" fmla="*/ 27 h 81"/>
                <a:gd name="T16" fmla="*/ 61 w 63"/>
                <a:gd name="T17" fmla="*/ 31 h 81"/>
                <a:gd name="T18" fmla="*/ 55 w 63"/>
                <a:gd name="T19" fmla="*/ 34 h 81"/>
                <a:gd name="T20" fmla="*/ 50 w 63"/>
                <a:gd name="T21" fmla="*/ 35 h 81"/>
                <a:gd name="T22" fmla="*/ 45 w 63"/>
                <a:gd name="T23" fmla="*/ 38 h 81"/>
                <a:gd name="T24" fmla="*/ 41 w 63"/>
                <a:gd name="T25" fmla="*/ 42 h 81"/>
                <a:gd name="T26" fmla="*/ 37 w 63"/>
                <a:gd name="T27" fmla="*/ 47 h 81"/>
                <a:gd name="T28" fmla="*/ 39 w 63"/>
                <a:gd name="T29" fmla="*/ 51 h 81"/>
                <a:gd name="T30" fmla="*/ 45 w 63"/>
                <a:gd name="T31" fmla="*/ 52 h 81"/>
                <a:gd name="T32" fmla="*/ 50 w 63"/>
                <a:gd name="T33" fmla="*/ 53 h 81"/>
                <a:gd name="T34" fmla="*/ 55 w 63"/>
                <a:gd name="T35" fmla="*/ 56 h 81"/>
                <a:gd name="T36" fmla="*/ 59 w 63"/>
                <a:gd name="T37" fmla="*/ 59 h 81"/>
                <a:gd name="T38" fmla="*/ 63 w 63"/>
                <a:gd name="T39" fmla="*/ 63 h 81"/>
                <a:gd name="T40" fmla="*/ 61 w 63"/>
                <a:gd name="T41" fmla="*/ 67 h 81"/>
                <a:gd name="T42" fmla="*/ 55 w 63"/>
                <a:gd name="T43" fmla="*/ 69 h 81"/>
                <a:gd name="T44" fmla="*/ 51 w 63"/>
                <a:gd name="T45" fmla="*/ 73 h 81"/>
                <a:gd name="T46" fmla="*/ 47 w 63"/>
                <a:gd name="T47" fmla="*/ 76 h 81"/>
                <a:gd name="T48" fmla="*/ 43 w 63"/>
                <a:gd name="T49" fmla="*/ 79 h 81"/>
                <a:gd name="T50" fmla="*/ 38 w 63"/>
                <a:gd name="T51" fmla="*/ 80 h 81"/>
                <a:gd name="T52" fmla="*/ 33 w 63"/>
                <a:gd name="T53" fmla="*/ 81 h 81"/>
                <a:gd name="T54" fmla="*/ 26 w 63"/>
                <a:gd name="T55" fmla="*/ 80 h 81"/>
                <a:gd name="T56" fmla="*/ 21 w 63"/>
                <a:gd name="T57" fmla="*/ 79 h 81"/>
                <a:gd name="T58" fmla="*/ 17 w 63"/>
                <a:gd name="T59" fmla="*/ 76 h 81"/>
                <a:gd name="T60" fmla="*/ 13 w 63"/>
                <a:gd name="T61" fmla="*/ 73 h 81"/>
                <a:gd name="T62" fmla="*/ 8 w 63"/>
                <a:gd name="T63" fmla="*/ 69 h 81"/>
                <a:gd name="T64" fmla="*/ 2 w 63"/>
                <a:gd name="T65" fmla="*/ 67 h 81"/>
                <a:gd name="T66" fmla="*/ 1 w 63"/>
                <a:gd name="T67" fmla="*/ 61 h 81"/>
                <a:gd name="T68" fmla="*/ 4 w 63"/>
                <a:gd name="T69" fmla="*/ 57 h 81"/>
                <a:gd name="T70" fmla="*/ 9 w 63"/>
                <a:gd name="T71" fmla="*/ 56 h 81"/>
                <a:gd name="T72" fmla="*/ 13 w 63"/>
                <a:gd name="T73" fmla="*/ 53 h 81"/>
                <a:gd name="T74" fmla="*/ 18 w 63"/>
                <a:gd name="T75" fmla="*/ 52 h 81"/>
                <a:gd name="T76" fmla="*/ 25 w 63"/>
                <a:gd name="T77" fmla="*/ 51 h 81"/>
                <a:gd name="T78" fmla="*/ 28 w 63"/>
                <a:gd name="T79" fmla="*/ 47 h 81"/>
                <a:gd name="T80" fmla="*/ 25 w 63"/>
                <a:gd name="T81" fmla="*/ 43 h 81"/>
                <a:gd name="T82" fmla="*/ 21 w 63"/>
                <a:gd name="T83" fmla="*/ 40 h 81"/>
                <a:gd name="T84" fmla="*/ 17 w 63"/>
                <a:gd name="T85" fmla="*/ 36 h 81"/>
                <a:gd name="T86" fmla="*/ 12 w 63"/>
                <a:gd name="T87" fmla="*/ 34 h 81"/>
                <a:gd name="T88" fmla="*/ 6 w 63"/>
                <a:gd name="T89" fmla="*/ 32 h 81"/>
                <a:gd name="T90" fmla="*/ 4 w 63"/>
                <a:gd name="T91" fmla="*/ 30 h 81"/>
                <a:gd name="T92" fmla="*/ 6 w 63"/>
                <a:gd name="T93" fmla="*/ 26 h 81"/>
                <a:gd name="T94" fmla="*/ 13 w 63"/>
                <a:gd name="T95" fmla="*/ 23 h 81"/>
                <a:gd name="T96" fmla="*/ 17 w 63"/>
                <a:gd name="T97" fmla="*/ 20 h 81"/>
                <a:gd name="T98" fmla="*/ 21 w 63"/>
                <a:gd name="T99" fmla="*/ 18 h 81"/>
                <a:gd name="T100" fmla="*/ 26 w 63"/>
                <a:gd name="T101" fmla="*/ 15 h 81"/>
                <a:gd name="T102" fmla="*/ 29 w 63"/>
                <a:gd name="T103" fmla="*/ 11 h 81"/>
                <a:gd name="T104" fmla="*/ 26 w 63"/>
                <a:gd name="T105" fmla="*/ 6 h 81"/>
                <a:gd name="T106" fmla="*/ 21 w 63"/>
                <a:gd name="T107" fmla="*/ 3 h 81"/>
                <a:gd name="T108" fmla="*/ 47 w 63"/>
                <a:gd name="T109" fmla="*/ 0 h 8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3"/>
                <a:gd name="T166" fmla="*/ 0 h 81"/>
                <a:gd name="T167" fmla="*/ 63 w 63"/>
                <a:gd name="T168" fmla="*/ 81 h 8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3" h="81">
                  <a:moveTo>
                    <a:pt x="17" y="0"/>
                  </a:moveTo>
                  <a:lnTo>
                    <a:pt x="47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8" y="7"/>
                  </a:lnTo>
                  <a:lnTo>
                    <a:pt x="37" y="8"/>
                  </a:lnTo>
                  <a:lnTo>
                    <a:pt x="37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7" y="14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9" y="16"/>
                  </a:lnTo>
                  <a:lnTo>
                    <a:pt x="41" y="16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5" y="19"/>
                  </a:lnTo>
                  <a:lnTo>
                    <a:pt x="46" y="19"/>
                  </a:lnTo>
                  <a:lnTo>
                    <a:pt x="46" y="20"/>
                  </a:lnTo>
                  <a:lnTo>
                    <a:pt x="47" y="20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3" y="24"/>
                  </a:lnTo>
                  <a:lnTo>
                    <a:pt x="54" y="24"/>
                  </a:lnTo>
                  <a:lnTo>
                    <a:pt x="55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8" y="27"/>
                  </a:lnTo>
                  <a:lnTo>
                    <a:pt x="58" y="28"/>
                  </a:lnTo>
                  <a:lnTo>
                    <a:pt x="59" y="28"/>
                  </a:lnTo>
                  <a:lnTo>
                    <a:pt x="59" y="30"/>
                  </a:lnTo>
                  <a:lnTo>
                    <a:pt x="61" y="31"/>
                  </a:lnTo>
                  <a:lnTo>
                    <a:pt x="59" y="31"/>
                  </a:lnTo>
                  <a:lnTo>
                    <a:pt x="59" y="32"/>
                  </a:lnTo>
                  <a:lnTo>
                    <a:pt x="58" y="32"/>
                  </a:lnTo>
                  <a:lnTo>
                    <a:pt x="57" y="32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3" y="34"/>
                  </a:lnTo>
                  <a:lnTo>
                    <a:pt x="53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49" y="36"/>
                  </a:lnTo>
                  <a:lnTo>
                    <a:pt x="47" y="36"/>
                  </a:lnTo>
                  <a:lnTo>
                    <a:pt x="47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3" y="39"/>
                  </a:lnTo>
                  <a:lnTo>
                    <a:pt x="43" y="40"/>
                  </a:lnTo>
                  <a:lnTo>
                    <a:pt x="42" y="40"/>
                  </a:lnTo>
                  <a:lnTo>
                    <a:pt x="41" y="42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8" y="45"/>
                  </a:lnTo>
                  <a:lnTo>
                    <a:pt x="37" y="45"/>
                  </a:lnTo>
                  <a:lnTo>
                    <a:pt x="37" y="47"/>
                  </a:lnTo>
                  <a:lnTo>
                    <a:pt x="35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51"/>
                  </a:lnTo>
                  <a:lnTo>
                    <a:pt x="39" y="51"/>
                  </a:lnTo>
                  <a:lnTo>
                    <a:pt x="41" y="51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5" y="52"/>
                  </a:lnTo>
                  <a:lnTo>
                    <a:pt x="46" y="52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9" y="53"/>
                  </a:lnTo>
                  <a:lnTo>
                    <a:pt x="50" y="53"/>
                  </a:lnTo>
                  <a:lnTo>
                    <a:pt x="51" y="53"/>
                  </a:lnTo>
                  <a:lnTo>
                    <a:pt x="51" y="55"/>
                  </a:lnTo>
                  <a:lnTo>
                    <a:pt x="53" y="55"/>
                  </a:lnTo>
                  <a:lnTo>
                    <a:pt x="54" y="55"/>
                  </a:lnTo>
                  <a:lnTo>
                    <a:pt x="55" y="56"/>
                  </a:lnTo>
                  <a:lnTo>
                    <a:pt x="57" y="56"/>
                  </a:lnTo>
                  <a:lnTo>
                    <a:pt x="57" y="57"/>
                  </a:lnTo>
                  <a:lnTo>
                    <a:pt x="58" y="57"/>
                  </a:lnTo>
                  <a:lnTo>
                    <a:pt x="59" y="57"/>
                  </a:lnTo>
                  <a:lnTo>
                    <a:pt x="59" y="59"/>
                  </a:lnTo>
                  <a:lnTo>
                    <a:pt x="61" y="59"/>
                  </a:lnTo>
                  <a:lnTo>
                    <a:pt x="61" y="60"/>
                  </a:lnTo>
                  <a:lnTo>
                    <a:pt x="62" y="60"/>
                  </a:lnTo>
                  <a:lnTo>
                    <a:pt x="62" y="61"/>
                  </a:lnTo>
                  <a:lnTo>
                    <a:pt x="63" y="63"/>
                  </a:lnTo>
                  <a:lnTo>
                    <a:pt x="63" y="64"/>
                  </a:lnTo>
                  <a:lnTo>
                    <a:pt x="62" y="64"/>
                  </a:lnTo>
                  <a:lnTo>
                    <a:pt x="62" y="65"/>
                  </a:lnTo>
                  <a:lnTo>
                    <a:pt x="61" y="65"/>
                  </a:lnTo>
                  <a:lnTo>
                    <a:pt x="61" y="67"/>
                  </a:lnTo>
                  <a:lnTo>
                    <a:pt x="59" y="67"/>
                  </a:lnTo>
                  <a:lnTo>
                    <a:pt x="58" y="68"/>
                  </a:lnTo>
                  <a:lnTo>
                    <a:pt x="57" y="68"/>
                  </a:lnTo>
                  <a:lnTo>
                    <a:pt x="57" y="69"/>
                  </a:lnTo>
                  <a:lnTo>
                    <a:pt x="55" y="69"/>
                  </a:lnTo>
                  <a:lnTo>
                    <a:pt x="54" y="71"/>
                  </a:lnTo>
                  <a:lnTo>
                    <a:pt x="53" y="71"/>
                  </a:lnTo>
                  <a:lnTo>
                    <a:pt x="53" y="72"/>
                  </a:lnTo>
                  <a:lnTo>
                    <a:pt x="51" y="72"/>
                  </a:lnTo>
                  <a:lnTo>
                    <a:pt x="51" y="73"/>
                  </a:lnTo>
                  <a:lnTo>
                    <a:pt x="50" y="73"/>
                  </a:lnTo>
                  <a:lnTo>
                    <a:pt x="49" y="73"/>
                  </a:lnTo>
                  <a:lnTo>
                    <a:pt x="49" y="75"/>
                  </a:lnTo>
                  <a:lnTo>
                    <a:pt x="47" y="75"/>
                  </a:lnTo>
                  <a:lnTo>
                    <a:pt x="47" y="76"/>
                  </a:lnTo>
                  <a:lnTo>
                    <a:pt x="46" y="76"/>
                  </a:lnTo>
                  <a:lnTo>
                    <a:pt x="46" y="77"/>
                  </a:lnTo>
                  <a:lnTo>
                    <a:pt x="45" y="77"/>
                  </a:lnTo>
                  <a:lnTo>
                    <a:pt x="45" y="79"/>
                  </a:lnTo>
                  <a:lnTo>
                    <a:pt x="43" y="79"/>
                  </a:lnTo>
                  <a:lnTo>
                    <a:pt x="42" y="79"/>
                  </a:lnTo>
                  <a:lnTo>
                    <a:pt x="42" y="80"/>
                  </a:lnTo>
                  <a:lnTo>
                    <a:pt x="41" y="80"/>
                  </a:lnTo>
                  <a:lnTo>
                    <a:pt x="39" y="80"/>
                  </a:lnTo>
                  <a:lnTo>
                    <a:pt x="38" y="80"/>
                  </a:lnTo>
                  <a:lnTo>
                    <a:pt x="38" y="81"/>
                  </a:lnTo>
                  <a:lnTo>
                    <a:pt x="37" y="81"/>
                  </a:lnTo>
                  <a:lnTo>
                    <a:pt x="35" y="81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29" y="80"/>
                  </a:lnTo>
                  <a:lnTo>
                    <a:pt x="28" y="80"/>
                  </a:lnTo>
                  <a:lnTo>
                    <a:pt x="26" y="80"/>
                  </a:lnTo>
                  <a:lnTo>
                    <a:pt x="25" y="80"/>
                  </a:lnTo>
                  <a:lnTo>
                    <a:pt x="24" y="80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1" y="79"/>
                  </a:lnTo>
                  <a:lnTo>
                    <a:pt x="20" y="7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18" y="76"/>
                  </a:lnTo>
                  <a:lnTo>
                    <a:pt x="17" y="76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3" y="73"/>
                  </a:lnTo>
                  <a:lnTo>
                    <a:pt x="12" y="72"/>
                  </a:lnTo>
                  <a:lnTo>
                    <a:pt x="10" y="72"/>
                  </a:lnTo>
                  <a:lnTo>
                    <a:pt x="10" y="71"/>
                  </a:lnTo>
                  <a:lnTo>
                    <a:pt x="9" y="71"/>
                  </a:lnTo>
                  <a:lnTo>
                    <a:pt x="8" y="69"/>
                  </a:lnTo>
                  <a:lnTo>
                    <a:pt x="6" y="69"/>
                  </a:lnTo>
                  <a:lnTo>
                    <a:pt x="5" y="68"/>
                  </a:lnTo>
                  <a:lnTo>
                    <a:pt x="4" y="68"/>
                  </a:lnTo>
                  <a:lnTo>
                    <a:pt x="4" y="67"/>
                  </a:lnTo>
                  <a:lnTo>
                    <a:pt x="2" y="67"/>
                  </a:lnTo>
                  <a:lnTo>
                    <a:pt x="2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0" y="63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4" y="59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6" y="57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9" y="56"/>
                  </a:lnTo>
                  <a:lnTo>
                    <a:pt x="9" y="55"/>
                  </a:lnTo>
                  <a:lnTo>
                    <a:pt x="10" y="55"/>
                  </a:lnTo>
                  <a:lnTo>
                    <a:pt x="12" y="55"/>
                  </a:lnTo>
                  <a:lnTo>
                    <a:pt x="12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6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8" y="52"/>
                  </a:lnTo>
                  <a:lnTo>
                    <a:pt x="20" y="52"/>
                  </a:lnTo>
                  <a:lnTo>
                    <a:pt x="21" y="52"/>
                  </a:lnTo>
                  <a:lnTo>
                    <a:pt x="22" y="51"/>
                  </a:lnTo>
                  <a:lnTo>
                    <a:pt x="24" y="51"/>
                  </a:lnTo>
                  <a:lnTo>
                    <a:pt x="25" y="51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8" y="49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6" y="47"/>
                  </a:lnTo>
                  <a:lnTo>
                    <a:pt x="26" y="45"/>
                  </a:lnTo>
                  <a:lnTo>
                    <a:pt x="26" y="44"/>
                  </a:lnTo>
                  <a:lnTo>
                    <a:pt x="25" y="44"/>
                  </a:lnTo>
                  <a:lnTo>
                    <a:pt x="25" y="43"/>
                  </a:lnTo>
                  <a:lnTo>
                    <a:pt x="24" y="43"/>
                  </a:lnTo>
                  <a:lnTo>
                    <a:pt x="24" y="42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1" y="40"/>
                  </a:lnTo>
                  <a:lnTo>
                    <a:pt x="21" y="39"/>
                  </a:lnTo>
                  <a:lnTo>
                    <a:pt x="20" y="39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7" y="36"/>
                  </a:lnTo>
                  <a:lnTo>
                    <a:pt x="16" y="36"/>
                  </a:lnTo>
                  <a:lnTo>
                    <a:pt x="14" y="35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8" y="34"/>
                  </a:lnTo>
                  <a:lnTo>
                    <a:pt x="8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2" y="30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5" y="28"/>
                  </a:lnTo>
                  <a:lnTo>
                    <a:pt x="5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8" y="26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4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20" y="19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4" y="16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8" y="14"/>
                  </a:lnTo>
                  <a:lnTo>
                    <a:pt x="28" y="12"/>
                  </a:lnTo>
                  <a:lnTo>
                    <a:pt x="29" y="12"/>
                  </a:lnTo>
                  <a:lnTo>
                    <a:pt x="29" y="11"/>
                  </a:lnTo>
                  <a:lnTo>
                    <a:pt x="29" y="10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4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7" name="Rectangle 2359"/>
            <p:cNvSpPr>
              <a:spLocks noChangeAspect="1" noChangeArrowheads="1"/>
            </p:cNvSpPr>
            <p:nvPr/>
          </p:nvSpPr>
          <p:spPr bwMode="auto">
            <a:xfrm>
              <a:off x="2382838" y="5716588"/>
              <a:ext cx="74612" cy="31750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48" name="Freeform 2360"/>
            <p:cNvSpPr>
              <a:spLocks noChangeAspect="1"/>
            </p:cNvSpPr>
            <p:nvPr/>
          </p:nvSpPr>
          <p:spPr bwMode="auto">
            <a:xfrm>
              <a:off x="2366963" y="5559425"/>
              <a:ext cx="100012" cy="158750"/>
            </a:xfrm>
            <a:custGeom>
              <a:avLst/>
              <a:gdLst>
                <a:gd name="T0" fmla="*/ 45 w 63"/>
                <a:gd name="T1" fmla="*/ 2 h 81"/>
                <a:gd name="T2" fmla="*/ 40 w 63"/>
                <a:gd name="T3" fmla="*/ 6 h 81"/>
                <a:gd name="T4" fmla="*/ 36 w 63"/>
                <a:gd name="T5" fmla="*/ 10 h 81"/>
                <a:gd name="T6" fmla="*/ 38 w 63"/>
                <a:gd name="T7" fmla="*/ 15 h 81"/>
                <a:gd name="T8" fmla="*/ 43 w 63"/>
                <a:gd name="T9" fmla="*/ 18 h 81"/>
                <a:gd name="T10" fmla="*/ 47 w 63"/>
                <a:gd name="T11" fmla="*/ 20 h 81"/>
                <a:gd name="T12" fmla="*/ 52 w 63"/>
                <a:gd name="T13" fmla="*/ 23 h 81"/>
                <a:gd name="T14" fmla="*/ 57 w 63"/>
                <a:gd name="T15" fmla="*/ 27 h 81"/>
                <a:gd name="T16" fmla="*/ 61 w 63"/>
                <a:gd name="T17" fmla="*/ 30 h 81"/>
                <a:gd name="T18" fmla="*/ 57 w 63"/>
                <a:gd name="T19" fmla="*/ 32 h 81"/>
                <a:gd name="T20" fmla="*/ 52 w 63"/>
                <a:gd name="T21" fmla="*/ 34 h 81"/>
                <a:gd name="T22" fmla="*/ 47 w 63"/>
                <a:gd name="T23" fmla="*/ 36 h 81"/>
                <a:gd name="T24" fmla="*/ 43 w 63"/>
                <a:gd name="T25" fmla="*/ 39 h 81"/>
                <a:gd name="T26" fmla="*/ 40 w 63"/>
                <a:gd name="T27" fmla="*/ 43 h 81"/>
                <a:gd name="T28" fmla="*/ 38 w 63"/>
                <a:gd name="T29" fmla="*/ 47 h 81"/>
                <a:gd name="T30" fmla="*/ 39 w 63"/>
                <a:gd name="T31" fmla="*/ 51 h 81"/>
                <a:gd name="T32" fmla="*/ 45 w 63"/>
                <a:gd name="T33" fmla="*/ 52 h 81"/>
                <a:gd name="T34" fmla="*/ 51 w 63"/>
                <a:gd name="T35" fmla="*/ 53 h 81"/>
                <a:gd name="T36" fmla="*/ 56 w 63"/>
                <a:gd name="T37" fmla="*/ 56 h 81"/>
                <a:gd name="T38" fmla="*/ 61 w 63"/>
                <a:gd name="T39" fmla="*/ 60 h 81"/>
                <a:gd name="T40" fmla="*/ 61 w 63"/>
                <a:gd name="T41" fmla="*/ 64 h 81"/>
                <a:gd name="T42" fmla="*/ 57 w 63"/>
                <a:gd name="T43" fmla="*/ 68 h 81"/>
                <a:gd name="T44" fmla="*/ 52 w 63"/>
                <a:gd name="T45" fmla="*/ 71 h 81"/>
                <a:gd name="T46" fmla="*/ 48 w 63"/>
                <a:gd name="T47" fmla="*/ 73 h 81"/>
                <a:gd name="T48" fmla="*/ 45 w 63"/>
                <a:gd name="T49" fmla="*/ 77 h 81"/>
                <a:gd name="T50" fmla="*/ 42 w 63"/>
                <a:gd name="T51" fmla="*/ 80 h 81"/>
                <a:gd name="T52" fmla="*/ 36 w 63"/>
                <a:gd name="T53" fmla="*/ 81 h 81"/>
                <a:gd name="T54" fmla="*/ 30 w 63"/>
                <a:gd name="T55" fmla="*/ 81 h 81"/>
                <a:gd name="T56" fmla="*/ 23 w 63"/>
                <a:gd name="T57" fmla="*/ 80 h 81"/>
                <a:gd name="T58" fmla="*/ 19 w 63"/>
                <a:gd name="T59" fmla="*/ 77 h 81"/>
                <a:gd name="T60" fmla="*/ 14 w 63"/>
                <a:gd name="T61" fmla="*/ 73 h 81"/>
                <a:gd name="T62" fmla="*/ 8 w 63"/>
                <a:gd name="T63" fmla="*/ 69 h 81"/>
                <a:gd name="T64" fmla="*/ 3 w 63"/>
                <a:gd name="T65" fmla="*/ 67 h 81"/>
                <a:gd name="T66" fmla="*/ 2 w 63"/>
                <a:gd name="T67" fmla="*/ 61 h 81"/>
                <a:gd name="T68" fmla="*/ 4 w 63"/>
                <a:gd name="T69" fmla="*/ 57 h 81"/>
                <a:gd name="T70" fmla="*/ 10 w 63"/>
                <a:gd name="T71" fmla="*/ 56 h 81"/>
                <a:gd name="T72" fmla="*/ 14 w 63"/>
                <a:gd name="T73" fmla="*/ 53 h 81"/>
                <a:gd name="T74" fmla="*/ 19 w 63"/>
                <a:gd name="T75" fmla="*/ 52 h 81"/>
                <a:gd name="T76" fmla="*/ 24 w 63"/>
                <a:gd name="T77" fmla="*/ 51 h 81"/>
                <a:gd name="T78" fmla="*/ 28 w 63"/>
                <a:gd name="T79" fmla="*/ 48 h 81"/>
                <a:gd name="T80" fmla="*/ 24 w 63"/>
                <a:gd name="T81" fmla="*/ 43 h 81"/>
                <a:gd name="T82" fmla="*/ 19 w 63"/>
                <a:gd name="T83" fmla="*/ 39 h 81"/>
                <a:gd name="T84" fmla="*/ 14 w 63"/>
                <a:gd name="T85" fmla="*/ 35 h 81"/>
                <a:gd name="T86" fmla="*/ 8 w 63"/>
                <a:gd name="T87" fmla="*/ 34 h 81"/>
                <a:gd name="T88" fmla="*/ 4 w 63"/>
                <a:gd name="T89" fmla="*/ 30 h 81"/>
                <a:gd name="T90" fmla="*/ 7 w 63"/>
                <a:gd name="T91" fmla="*/ 26 h 81"/>
                <a:gd name="T92" fmla="*/ 12 w 63"/>
                <a:gd name="T93" fmla="*/ 23 h 81"/>
                <a:gd name="T94" fmla="*/ 16 w 63"/>
                <a:gd name="T95" fmla="*/ 20 h 81"/>
                <a:gd name="T96" fmla="*/ 20 w 63"/>
                <a:gd name="T97" fmla="*/ 18 h 81"/>
                <a:gd name="T98" fmla="*/ 26 w 63"/>
                <a:gd name="T99" fmla="*/ 15 h 81"/>
                <a:gd name="T100" fmla="*/ 28 w 63"/>
                <a:gd name="T101" fmla="*/ 10 h 81"/>
                <a:gd name="T102" fmla="*/ 23 w 63"/>
                <a:gd name="T103" fmla="*/ 6 h 81"/>
                <a:gd name="T104" fmla="*/ 19 w 63"/>
                <a:gd name="T105" fmla="*/ 2 h 81"/>
                <a:gd name="T106" fmla="*/ 16 w 63"/>
                <a:gd name="T107" fmla="*/ 0 h 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3"/>
                <a:gd name="T163" fmla="*/ 0 h 81"/>
                <a:gd name="T164" fmla="*/ 63 w 63"/>
                <a:gd name="T165" fmla="*/ 81 h 8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3" h="81">
                  <a:moveTo>
                    <a:pt x="16" y="0"/>
                  </a:moveTo>
                  <a:lnTo>
                    <a:pt x="48" y="0"/>
                  </a:lnTo>
                  <a:lnTo>
                    <a:pt x="47" y="0"/>
                  </a:lnTo>
                  <a:lnTo>
                    <a:pt x="47" y="2"/>
                  </a:lnTo>
                  <a:lnTo>
                    <a:pt x="45" y="2"/>
                  </a:lnTo>
                  <a:lnTo>
                    <a:pt x="44" y="3"/>
                  </a:lnTo>
                  <a:lnTo>
                    <a:pt x="43" y="3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6" y="10"/>
                  </a:lnTo>
                  <a:lnTo>
                    <a:pt x="36" y="11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40" y="16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5" y="19"/>
                  </a:lnTo>
                  <a:lnTo>
                    <a:pt x="47" y="19"/>
                  </a:lnTo>
                  <a:lnTo>
                    <a:pt x="47" y="20"/>
                  </a:lnTo>
                  <a:lnTo>
                    <a:pt x="48" y="20"/>
                  </a:lnTo>
                  <a:lnTo>
                    <a:pt x="49" y="22"/>
                  </a:lnTo>
                  <a:lnTo>
                    <a:pt x="51" y="22"/>
                  </a:lnTo>
                  <a:lnTo>
                    <a:pt x="51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5" y="24"/>
                  </a:lnTo>
                  <a:lnTo>
                    <a:pt x="56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9" y="27"/>
                  </a:lnTo>
                  <a:lnTo>
                    <a:pt x="59" y="28"/>
                  </a:lnTo>
                  <a:lnTo>
                    <a:pt x="60" y="28"/>
                  </a:lnTo>
                  <a:lnTo>
                    <a:pt x="60" y="30"/>
                  </a:lnTo>
                  <a:lnTo>
                    <a:pt x="61" y="30"/>
                  </a:lnTo>
                  <a:lnTo>
                    <a:pt x="61" y="31"/>
                  </a:lnTo>
                  <a:lnTo>
                    <a:pt x="60" y="31"/>
                  </a:lnTo>
                  <a:lnTo>
                    <a:pt x="60" y="32"/>
                  </a:lnTo>
                  <a:lnTo>
                    <a:pt x="59" y="32"/>
                  </a:lnTo>
                  <a:lnTo>
                    <a:pt x="57" y="32"/>
                  </a:lnTo>
                  <a:lnTo>
                    <a:pt x="56" y="32"/>
                  </a:lnTo>
                  <a:lnTo>
                    <a:pt x="56" y="34"/>
                  </a:lnTo>
                  <a:lnTo>
                    <a:pt x="55" y="34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2" y="35"/>
                  </a:lnTo>
                  <a:lnTo>
                    <a:pt x="51" y="35"/>
                  </a:lnTo>
                  <a:lnTo>
                    <a:pt x="49" y="35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8"/>
                  </a:lnTo>
                  <a:lnTo>
                    <a:pt x="45" y="38"/>
                  </a:lnTo>
                  <a:lnTo>
                    <a:pt x="44" y="38"/>
                  </a:lnTo>
                  <a:lnTo>
                    <a:pt x="44" y="39"/>
                  </a:lnTo>
                  <a:lnTo>
                    <a:pt x="43" y="39"/>
                  </a:lnTo>
                  <a:lnTo>
                    <a:pt x="43" y="40"/>
                  </a:lnTo>
                  <a:lnTo>
                    <a:pt x="42" y="40"/>
                  </a:lnTo>
                  <a:lnTo>
                    <a:pt x="42" y="42"/>
                  </a:lnTo>
                  <a:lnTo>
                    <a:pt x="40" y="42"/>
                  </a:lnTo>
                  <a:lnTo>
                    <a:pt x="40" y="43"/>
                  </a:lnTo>
                  <a:lnTo>
                    <a:pt x="39" y="43"/>
                  </a:lnTo>
                  <a:lnTo>
                    <a:pt x="39" y="44"/>
                  </a:lnTo>
                  <a:lnTo>
                    <a:pt x="38" y="44"/>
                  </a:lnTo>
                  <a:lnTo>
                    <a:pt x="38" y="45"/>
                  </a:lnTo>
                  <a:lnTo>
                    <a:pt x="38" y="47"/>
                  </a:lnTo>
                  <a:lnTo>
                    <a:pt x="36" y="47"/>
                  </a:lnTo>
                  <a:lnTo>
                    <a:pt x="36" y="48"/>
                  </a:lnTo>
                  <a:lnTo>
                    <a:pt x="38" y="49"/>
                  </a:lnTo>
                  <a:lnTo>
                    <a:pt x="39" y="49"/>
                  </a:lnTo>
                  <a:lnTo>
                    <a:pt x="39" y="51"/>
                  </a:lnTo>
                  <a:lnTo>
                    <a:pt x="40" y="51"/>
                  </a:lnTo>
                  <a:lnTo>
                    <a:pt x="42" y="51"/>
                  </a:lnTo>
                  <a:lnTo>
                    <a:pt x="43" y="52"/>
                  </a:lnTo>
                  <a:lnTo>
                    <a:pt x="44" y="52"/>
                  </a:lnTo>
                  <a:lnTo>
                    <a:pt x="45" y="52"/>
                  </a:lnTo>
                  <a:lnTo>
                    <a:pt x="47" y="52"/>
                  </a:lnTo>
                  <a:lnTo>
                    <a:pt x="47" y="53"/>
                  </a:lnTo>
                  <a:lnTo>
                    <a:pt x="48" y="53"/>
                  </a:lnTo>
                  <a:lnTo>
                    <a:pt x="49" y="53"/>
                  </a:lnTo>
                  <a:lnTo>
                    <a:pt x="51" y="53"/>
                  </a:lnTo>
                  <a:lnTo>
                    <a:pt x="52" y="53"/>
                  </a:lnTo>
                  <a:lnTo>
                    <a:pt x="52" y="55"/>
                  </a:lnTo>
                  <a:lnTo>
                    <a:pt x="53" y="55"/>
                  </a:lnTo>
                  <a:lnTo>
                    <a:pt x="55" y="55"/>
                  </a:lnTo>
                  <a:lnTo>
                    <a:pt x="56" y="56"/>
                  </a:lnTo>
                  <a:lnTo>
                    <a:pt x="57" y="56"/>
                  </a:lnTo>
                  <a:lnTo>
                    <a:pt x="57" y="57"/>
                  </a:lnTo>
                  <a:lnTo>
                    <a:pt x="59" y="57"/>
                  </a:lnTo>
                  <a:lnTo>
                    <a:pt x="60" y="59"/>
                  </a:lnTo>
                  <a:lnTo>
                    <a:pt x="61" y="60"/>
                  </a:lnTo>
                  <a:lnTo>
                    <a:pt x="61" y="61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4"/>
                  </a:lnTo>
                  <a:lnTo>
                    <a:pt x="61" y="64"/>
                  </a:lnTo>
                  <a:lnTo>
                    <a:pt x="61" y="65"/>
                  </a:lnTo>
                  <a:lnTo>
                    <a:pt x="60" y="65"/>
                  </a:lnTo>
                  <a:lnTo>
                    <a:pt x="60" y="67"/>
                  </a:lnTo>
                  <a:lnTo>
                    <a:pt x="59" y="67"/>
                  </a:lnTo>
                  <a:lnTo>
                    <a:pt x="57" y="68"/>
                  </a:lnTo>
                  <a:lnTo>
                    <a:pt x="56" y="68"/>
                  </a:lnTo>
                  <a:lnTo>
                    <a:pt x="56" y="69"/>
                  </a:lnTo>
                  <a:lnTo>
                    <a:pt x="55" y="69"/>
                  </a:lnTo>
                  <a:lnTo>
                    <a:pt x="53" y="71"/>
                  </a:lnTo>
                  <a:lnTo>
                    <a:pt x="52" y="71"/>
                  </a:lnTo>
                  <a:lnTo>
                    <a:pt x="52" y="72"/>
                  </a:lnTo>
                  <a:lnTo>
                    <a:pt x="51" y="72"/>
                  </a:lnTo>
                  <a:lnTo>
                    <a:pt x="51" y="73"/>
                  </a:lnTo>
                  <a:lnTo>
                    <a:pt x="49" y="73"/>
                  </a:lnTo>
                  <a:lnTo>
                    <a:pt x="48" y="73"/>
                  </a:lnTo>
                  <a:lnTo>
                    <a:pt x="48" y="75"/>
                  </a:lnTo>
                  <a:lnTo>
                    <a:pt x="47" y="75"/>
                  </a:lnTo>
                  <a:lnTo>
                    <a:pt x="47" y="76"/>
                  </a:lnTo>
                  <a:lnTo>
                    <a:pt x="45" y="76"/>
                  </a:lnTo>
                  <a:lnTo>
                    <a:pt x="45" y="77"/>
                  </a:lnTo>
                  <a:lnTo>
                    <a:pt x="44" y="77"/>
                  </a:lnTo>
                  <a:lnTo>
                    <a:pt x="44" y="79"/>
                  </a:lnTo>
                  <a:lnTo>
                    <a:pt x="43" y="79"/>
                  </a:lnTo>
                  <a:lnTo>
                    <a:pt x="42" y="79"/>
                  </a:lnTo>
                  <a:lnTo>
                    <a:pt x="42" y="80"/>
                  </a:lnTo>
                  <a:lnTo>
                    <a:pt x="40" y="80"/>
                  </a:lnTo>
                  <a:lnTo>
                    <a:pt x="39" y="80"/>
                  </a:lnTo>
                  <a:lnTo>
                    <a:pt x="38" y="80"/>
                  </a:lnTo>
                  <a:lnTo>
                    <a:pt x="38" y="81"/>
                  </a:lnTo>
                  <a:lnTo>
                    <a:pt x="36" y="81"/>
                  </a:lnTo>
                  <a:lnTo>
                    <a:pt x="35" y="81"/>
                  </a:lnTo>
                  <a:lnTo>
                    <a:pt x="34" y="81"/>
                  </a:lnTo>
                  <a:lnTo>
                    <a:pt x="32" y="81"/>
                  </a:lnTo>
                  <a:lnTo>
                    <a:pt x="31" y="81"/>
                  </a:lnTo>
                  <a:lnTo>
                    <a:pt x="30" y="81"/>
                  </a:lnTo>
                  <a:lnTo>
                    <a:pt x="28" y="80"/>
                  </a:lnTo>
                  <a:lnTo>
                    <a:pt x="27" y="80"/>
                  </a:lnTo>
                  <a:lnTo>
                    <a:pt x="26" y="80"/>
                  </a:lnTo>
                  <a:lnTo>
                    <a:pt x="24" y="80"/>
                  </a:lnTo>
                  <a:lnTo>
                    <a:pt x="23" y="80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0" y="79"/>
                  </a:lnTo>
                  <a:lnTo>
                    <a:pt x="20" y="77"/>
                  </a:lnTo>
                  <a:lnTo>
                    <a:pt x="19" y="77"/>
                  </a:lnTo>
                  <a:lnTo>
                    <a:pt x="18" y="76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5" y="75"/>
                  </a:lnTo>
                  <a:lnTo>
                    <a:pt x="14" y="73"/>
                  </a:lnTo>
                  <a:lnTo>
                    <a:pt x="12" y="72"/>
                  </a:lnTo>
                  <a:lnTo>
                    <a:pt x="11" y="72"/>
                  </a:lnTo>
                  <a:lnTo>
                    <a:pt x="11" y="71"/>
                  </a:lnTo>
                  <a:lnTo>
                    <a:pt x="10" y="71"/>
                  </a:lnTo>
                  <a:lnTo>
                    <a:pt x="8" y="69"/>
                  </a:lnTo>
                  <a:lnTo>
                    <a:pt x="7" y="69"/>
                  </a:lnTo>
                  <a:lnTo>
                    <a:pt x="7" y="68"/>
                  </a:lnTo>
                  <a:lnTo>
                    <a:pt x="6" y="68"/>
                  </a:lnTo>
                  <a:lnTo>
                    <a:pt x="4" y="67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2" y="65"/>
                  </a:lnTo>
                  <a:lnTo>
                    <a:pt x="2" y="64"/>
                  </a:lnTo>
                  <a:lnTo>
                    <a:pt x="0" y="63"/>
                  </a:lnTo>
                  <a:lnTo>
                    <a:pt x="2" y="61"/>
                  </a:lnTo>
                  <a:lnTo>
                    <a:pt x="2" y="60"/>
                  </a:lnTo>
                  <a:lnTo>
                    <a:pt x="3" y="60"/>
                  </a:lnTo>
                  <a:lnTo>
                    <a:pt x="3" y="59"/>
                  </a:lnTo>
                  <a:lnTo>
                    <a:pt x="4" y="59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7" y="56"/>
                  </a:lnTo>
                  <a:lnTo>
                    <a:pt x="8" y="56"/>
                  </a:lnTo>
                  <a:lnTo>
                    <a:pt x="10" y="56"/>
                  </a:lnTo>
                  <a:lnTo>
                    <a:pt x="10" y="55"/>
                  </a:lnTo>
                  <a:lnTo>
                    <a:pt x="11" y="55"/>
                  </a:lnTo>
                  <a:lnTo>
                    <a:pt x="12" y="55"/>
                  </a:lnTo>
                  <a:lnTo>
                    <a:pt x="12" y="53"/>
                  </a:lnTo>
                  <a:lnTo>
                    <a:pt x="14" y="53"/>
                  </a:lnTo>
                  <a:lnTo>
                    <a:pt x="15" y="53"/>
                  </a:lnTo>
                  <a:lnTo>
                    <a:pt x="16" y="53"/>
                  </a:lnTo>
                  <a:lnTo>
                    <a:pt x="18" y="53"/>
                  </a:lnTo>
                  <a:lnTo>
                    <a:pt x="18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2" y="52"/>
                  </a:lnTo>
                  <a:lnTo>
                    <a:pt x="23" y="52"/>
                  </a:lnTo>
                  <a:lnTo>
                    <a:pt x="23" y="51"/>
                  </a:lnTo>
                  <a:lnTo>
                    <a:pt x="24" y="51"/>
                  </a:lnTo>
                  <a:lnTo>
                    <a:pt x="26" y="51"/>
                  </a:lnTo>
                  <a:lnTo>
                    <a:pt x="26" y="49"/>
                  </a:lnTo>
                  <a:lnTo>
                    <a:pt x="27" y="49"/>
                  </a:lnTo>
                  <a:lnTo>
                    <a:pt x="28" y="49"/>
                  </a:lnTo>
                  <a:lnTo>
                    <a:pt x="28" y="48"/>
                  </a:lnTo>
                  <a:lnTo>
                    <a:pt x="27" y="47"/>
                  </a:lnTo>
                  <a:lnTo>
                    <a:pt x="27" y="45"/>
                  </a:lnTo>
                  <a:lnTo>
                    <a:pt x="26" y="45"/>
                  </a:lnTo>
                  <a:lnTo>
                    <a:pt x="26" y="44"/>
                  </a:lnTo>
                  <a:lnTo>
                    <a:pt x="24" y="43"/>
                  </a:lnTo>
                  <a:lnTo>
                    <a:pt x="23" y="42"/>
                  </a:lnTo>
                  <a:lnTo>
                    <a:pt x="22" y="40"/>
                  </a:lnTo>
                  <a:lnTo>
                    <a:pt x="20" y="40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9" y="38"/>
                  </a:lnTo>
                  <a:lnTo>
                    <a:pt x="18" y="38"/>
                  </a:lnTo>
                  <a:lnTo>
                    <a:pt x="16" y="36"/>
                  </a:lnTo>
                  <a:lnTo>
                    <a:pt x="15" y="36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7" y="27"/>
                  </a:lnTo>
                  <a:lnTo>
                    <a:pt x="7" y="26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2" y="23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5" y="22"/>
                  </a:lnTo>
                  <a:lnTo>
                    <a:pt x="16" y="22"/>
                  </a:lnTo>
                  <a:lnTo>
                    <a:pt x="16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20" y="19"/>
                  </a:lnTo>
                  <a:lnTo>
                    <a:pt x="20" y="18"/>
                  </a:lnTo>
                  <a:lnTo>
                    <a:pt x="22" y="18"/>
                  </a:lnTo>
                  <a:lnTo>
                    <a:pt x="23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6" y="15"/>
                  </a:lnTo>
                  <a:lnTo>
                    <a:pt x="27" y="14"/>
                  </a:lnTo>
                  <a:lnTo>
                    <a:pt x="27" y="12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7" y="8"/>
                  </a:lnTo>
                  <a:lnTo>
                    <a:pt x="26" y="7"/>
                  </a:lnTo>
                  <a:lnTo>
                    <a:pt x="24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49" name="Rectangle 2361"/>
            <p:cNvSpPr>
              <a:spLocks noChangeAspect="1" noChangeArrowheads="1"/>
            </p:cNvSpPr>
            <p:nvPr/>
          </p:nvSpPr>
          <p:spPr bwMode="auto">
            <a:xfrm>
              <a:off x="2033588" y="5716588"/>
              <a:ext cx="74612" cy="31750"/>
            </a:xfrm>
            <a:prstGeom prst="rect">
              <a:avLst/>
            </a:prstGeom>
            <a:solidFill>
              <a:srgbClr val="80808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50" name="Freeform 2362"/>
            <p:cNvSpPr>
              <a:spLocks noChangeAspect="1"/>
            </p:cNvSpPr>
            <p:nvPr/>
          </p:nvSpPr>
          <p:spPr bwMode="auto">
            <a:xfrm>
              <a:off x="2020888" y="5559425"/>
              <a:ext cx="98425" cy="158750"/>
            </a:xfrm>
            <a:custGeom>
              <a:avLst/>
              <a:gdLst>
                <a:gd name="T0" fmla="*/ 45 w 62"/>
                <a:gd name="T1" fmla="*/ 2 h 81"/>
                <a:gd name="T2" fmla="*/ 41 w 62"/>
                <a:gd name="T3" fmla="*/ 6 h 81"/>
                <a:gd name="T4" fmla="*/ 35 w 62"/>
                <a:gd name="T5" fmla="*/ 10 h 81"/>
                <a:gd name="T6" fmla="*/ 38 w 62"/>
                <a:gd name="T7" fmla="*/ 15 h 81"/>
                <a:gd name="T8" fmla="*/ 42 w 62"/>
                <a:gd name="T9" fmla="*/ 19 h 81"/>
                <a:gd name="T10" fmla="*/ 47 w 62"/>
                <a:gd name="T11" fmla="*/ 22 h 81"/>
                <a:gd name="T12" fmla="*/ 53 w 62"/>
                <a:gd name="T13" fmla="*/ 24 h 81"/>
                <a:gd name="T14" fmla="*/ 57 w 62"/>
                <a:gd name="T15" fmla="*/ 27 h 81"/>
                <a:gd name="T16" fmla="*/ 58 w 62"/>
                <a:gd name="T17" fmla="*/ 31 h 81"/>
                <a:gd name="T18" fmla="*/ 53 w 62"/>
                <a:gd name="T19" fmla="*/ 34 h 81"/>
                <a:gd name="T20" fmla="*/ 47 w 62"/>
                <a:gd name="T21" fmla="*/ 36 h 81"/>
                <a:gd name="T22" fmla="*/ 43 w 62"/>
                <a:gd name="T23" fmla="*/ 39 h 81"/>
                <a:gd name="T24" fmla="*/ 38 w 62"/>
                <a:gd name="T25" fmla="*/ 43 h 81"/>
                <a:gd name="T26" fmla="*/ 34 w 62"/>
                <a:gd name="T27" fmla="*/ 48 h 81"/>
                <a:gd name="T28" fmla="*/ 39 w 62"/>
                <a:gd name="T29" fmla="*/ 51 h 81"/>
                <a:gd name="T30" fmla="*/ 45 w 62"/>
                <a:gd name="T31" fmla="*/ 52 h 81"/>
                <a:gd name="T32" fmla="*/ 50 w 62"/>
                <a:gd name="T33" fmla="*/ 53 h 81"/>
                <a:gd name="T34" fmla="*/ 55 w 62"/>
                <a:gd name="T35" fmla="*/ 56 h 81"/>
                <a:gd name="T36" fmla="*/ 59 w 62"/>
                <a:gd name="T37" fmla="*/ 59 h 81"/>
                <a:gd name="T38" fmla="*/ 62 w 62"/>
                <a:gd name="T39" fmla="*/ 64 h 81"/>
                <a:gd name="T40" fmla="*/ 58 w 62"/>
                <a:gd name="T41" fmla="*/ 67 h 81"/>
                <a:gd name="T42" fmla="*/ 53 w 62"/>
                <a:gd name="T43" fmla="*/ 71 h 81"/>
                <a:gd name="T44" fmla="*/ 49 w 62"/>
                <a:gd name="T45" fmla="*/ 73 h 81"/>
                <a:gd name="T46" fmla="*/ 45 w 62"/>
                <a:gd name="T47" fmla="*/ 76 h 81"/>
                <a:gd name="T48" fmla="*/ 41 w 62"/>
                <a:gd name="T49" fmla="*/ 79 h 81"/>
                <a:gd name="T50" fmla="*/ 37 w 62"/>
                <a:gd name="T51" fmla="*/ 81 h 81"/>
                <a:gd name="T52" fmla="*/ 30 w 62"/>
                <a:gd name="T53" fmla="*/ 81 h 81"/>
                <a:gd name="T54" fmla="*/ 24 w 62"/>
                <a:gd name="T55" fmla="*/ 80 h 81"/>
                <a:gd name="T56" fmla="*/ 20 w 62"/>
                <a:gd name="T57" fmla="*/ 77 h 81"/>
                <a:gd name="T58" fmla="*/ 14 w 62"/>
                <a:gd name="T59" fmla="*/ 75 h 81"/>
                <a:gd name="T60" fmla="*/ 9 w 62"/>
                <a:gd name="T61" fmla="*/ 71 h 81"/>
                <a:gd name="T62" fmla="*/ 4 w 62"/>
                <a:gd name="T63" fmla="*/ 67 h 81"/>
                <a:gd name="T64" fmla="*/ 0 w 62"/>
                <a:gd name="T65" fmla="*/ 63 h 81"/>
                <a:gd name="T66" fmla="*/ 4 w 62"/>
                <a:gd name="T67" fmla="*/ 57 h 81"/>
                <a:gd name="T68" fmla="*/ 8 w 62"/>
                <a:gd name="T69" fmla="*/ 55 h 81"/>
                <a:gd name="T70" fmla="*/ 13 w 62"/>
                <a:gd name="T71" fmla="*/ 53 h 81"/>
                <a:gd name="T72" fmla="*/ 18 w 62"/>
                <a:gd name="T73" fmla="*/ 52 h 81"/>
                <a:gd name="T74" fmla="*/ 24 w 62"/>
                <a:gd name="T75" fmla="*/ 49 h 81"/>
                <a:gd name="T76" fmla="*/ 25 w 62"/>
                <a:gd name="T77" fmla="*/ 47 h 81"/>
                <a:gd name="T78" fmla="*/ 22 w 62"/>
                <a:gd name="T79" fmla="*/ 43 h 81"/>
                <a:gd name="T80" fmla="*/ 20 w 62"/>
                <a:gd name="T81" fmla="*/ 39 h 81"/>
                <a:gd name="T82" fmla="*/ 14 w 62"/>
                <a:gd name="T83" fmla="*/ 36 h 81"/>
                <a:gd name="T84" fmla="*/ 9 w 62"/>
                <a:gd name="T85" fmla="*/ 34 h 81"/>
                <a:gd name="T86" fmla="*/ 4 w 62"/>
                <a:gd name="T87" fmla="*/ 32 h 81"/>
                <a:gd name="T88" fmla="*/ 2 w 62"/>
                <a:gd name="T89" fmla="*/ 28 h 81"/>
                <a:gd name="T90" fmla="*/ 6 w 62"/>
                <a:gd name="T91" fmla="*/ 26 h 81"/>
                <a:gd name="T92" fmla="*/ 12 w 62"/>
                <a:gd name="T93" fmla="*/ 22 h 81"/>
                <a:gd name="T94" fmla="*/ 16 w 62"/>
                <a:gd name="T95" fmla="*/ 19 h 81"/>
                <a:gd name="T96" fmla="*/ 21 w 62"/>
                <a:gd name="T97" fmla="*/ 18 h 81"/>
                <a:gd name="T98" fmla="*/ 25 w 62"/>
                <a:gd name="T99" fmla="*/ 14 h 81"/>
                <a:gd name="T100" fmla="*/ 28 w 62"/>
                <a:gd name="T101" fmla="*/ 10 h 81"/>
                <a:gd name="T102" fmla="*/ 24 w 62"/>
                <a:gd name="T103" fmla="*/ 6 h 81"/>
                <a:gd name="T104" fmla="*/ 18 w 62"/>
                <a:gd name="T105" fmla="*/ 2 h 81"/>
                <a:gd name="T106" fmla="*/ 16 w 62"/>
                <a:gd name="T107" fmla="*/ 0 h 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2"/>
                <a:gd name="T163" fmla="*/ 0 h 81"/>
                <a:gd name="T164" fmla="*/ 62 w 62"/>
                <a:gd name="T165" fmla="*/ 81 h 8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2" h="81">
                  <a:moveTo>
                    <a:pt x="16" y="0"/>
                  </a:moveTo>
                  <a:lnTo>
                    <a:pt x="47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6"/>
                  </a:lnTo>
                  <a:lnTo>
                    <a:pt x="39" y="6"/>
                  </a:lnTo>
                  <a:lnTo>
                    <a:pt x="38" y="7"/>
                  </a:lnTo>
                  <a:lnTo>
                    <a:pt x="37" y="8"/>
                  </a:lnTo>
                  <a:lnTo>
                    <a:pt x="37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9" y="16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2" y="19"/>
                  </a:lnTo>
                  <a:lnTo>
                    <a:pt x="43" y="19"/>
                  </a:lnTo>
                  <a:lnTo>
                    <a:pt x="45" y="19"/>
                  </a:lnTo>
                  <a:lnTo>
                    <a:pt x="45" y="20"/>
                  </a:lnTo>
                  <a:lnTo>
                    <a:pt x="46" y="20"/>
                  </a:lnTo>
                  <a:lnTo>
                    <a:pt x="47" y="22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50" y="23"/>
                  </a:lnTo>
                  <a:lnTo>
                    <a:pt x="51" y="24"/>
                  </a:lnTo>
                  <a:lnTo>
                    <a:pt x="53" y="24"/>
                  </a:lnTo>
                  <a:lnTo>
                    <a:pt x="53" y="26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7"/>
                  </a:lnTo>
                  <a:lnTo>
                    <a:pt x="57" y="27"/>
                  </a:lnTo>
                  <a:lnTo>
                    <a:pt x="57" y="28"/>
                  </a:lnTo>
                  <a:lnTo>
                    <a:pt x="58" y="28"/>
                  </a:lnTo>
                  <a:lnTo>
                    <a:pt x="58" y="30"/>
                  </a:lnTo>
                  <a:lnTo>
                    <a:pt x="59" y="31"/>
                  </a:lnTo>
                  <a:lnTo>
                    <a:pt x="58" y="31"/>
                  </a:lnTo>
                  <a:lnTo>
                    <a:pt x="58" y="32"/>
                  </a:lnTo>
                  <a:lnTo>
                    <a:pt x="57" y="32"/>
                  </a:lnTo>
                  <a:lnTo>
                    <a:pt x="55" y="32"/>
                  </a:lnTo>
                  <a:lnTo>
                    <a:pt x="54" y="34"/>
                  </a:lnTo>
                  <a:lnTo>
                    <a:pt x="53" y="34"/>
                  </a:lnTo>
                  <a:lnTo>
                    <a:pt x="51" y="34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3" y="38"/>
                  </a:lnTo>
                  <a:lnTo>
                    <a:pt x="43" y="39"/>
                  </a:lnTo>
                  <a:lnTo>
                    <a:pt x="42" y="39"/>
                  </a:lnTo>
                  <a:lnTo>
                    <a:pt x="42" y="40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8" y="43"/>
                  </a:lnTo>
                  <a:lnTo>
                    <a:pt x="37" y="44"/>
                  </a:lnTo>
                  <a:lnTo>
                    <a:pt x="37" y="45"/>
                  </a:lnTo>
                  <a:lnTo>
                    <a:pt x="35" y="45"/>
                  </a:lnTo>
                  <a:lnTo>
                    <a:pt x="35" y="47"/>
                  </a:lnTo>
                  <a:lnTo>
                    <a:pt x="34" y="48"/>
                  </a:lnTo>
                  <a:lnTo>
                    <a:pt x="35" y="49"/>
                  </a:lnTo>
                  <a:lnTo>
                    <a:pt x="37" y="49"/>
                  </a:lnTo>
                  <a:lnTo>
                    <a:pt x="37" y="51"/>
                  </a:lnTo>
                  <a:lnTo>
                    <a:pt x="38" y="51"/>
                  </a:lnTo>
                  <a:lnTo>
                    <a:pt x="39" y="51"/>
                  </a:lnTo>
                  <a:lnTo>
                    <a:pt x="39" y="52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5" y="52"/>
                  </a:lnTo>
                  <a:lnTo>
                    <a:pt x="45" y="53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9" y="53"/>
                  </a:lnTo>
                  <a:lnTo>
                    <a:pt x="50" y="53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3" y="55"/>
                  </a:lnTo>
                  <a:lnTo>
                    <a:pt x="54" y="56"/>
                  </a:lnTo>
                  <a:lnTo>
                    <a:pt x="55" y="56"/>
                  </a:lnTo>
                  <a:lnTo>
                    <a:pt x="55" y="57"/>
                  </a:lnTo>
                  <a:lnTo>
                    <a:pt x="57" y="57"/>
                  </a:lnTo>
                  <a:lnTo>
                    <a:pt x="58" y="57"/>
                  </a:lnTo>
                  <a:lnTo>
                    <a:pt x="58" y="59"/>
                  </a:lnTo>
                  <a:lnTo>
                    <a:pt x="59" y="59"/>
                  </a:lnTo>
                  <a:lnTo>
                    <a:pt x="59" y="60"/>
                  </a:lnTo>
                  <a:lnTo>
                    <a:pt x="61" y="60"/>
                  </a:lnTo>
                  <a:lnTo>
                    <a:pt x="61" y="61"/>
                  </a:lnTo>
                  <a:lnTo>
                    <a:pt x="62" y="63"/>
                  </a:lnTo>
                  <a:lnTo>
                    <a:pt x="62" y="64"/>
                  </a:lnTo>
                  <a:lnTo>
                    <a:pt x="61" y="64"/>
                  </a:lnTo>
                  <a:lnTo>
                    <a:pt x="61" y="65"/>
                  </a:lnTo>
                  <a:lnTo>
                    <a:pt x="59" y="65"/>
                  </a:lnTo>
                  <a:lnTo>
                    <a:pt x="59" y="67"/>
                  </a:lnTo>
                  <a:lnTo>
                    <a:pt x="58" y="67"/>
                  </a:lnTo>
                  <a:lnTo>
                    <a:pt x="57" y="68"/>
                  </a:lnTo>
                  <a:lnTo>
                    <a:pt x="55" y="68"/>
                  </a:lnTo>
                  <a:lnTo>
                    <a:pt x="55" y="69"/>
                  </a:lnTo>
                  <a:lnTo>
                    <a:pt x="54" y="69"/>
                  </a:lnTo>
                  <a:lnTo>
                    <a:pt x="53" y="71"/>
                  </a:lnTo>
                  <a:lnTo>
                    <a:pt x="51" y="71"/>
                  </a:lnTo>
                  <a:lnTo>
                    <a:pt x="51" y="72"/>
                  </a:lnTo>
                  <a:lnTo>
                    <a:pt x="50" y="72"/>
                  </a:lnTo>
                  <a:lnTo>
                    <a:pt x="50" y="73"/>
                  </a:lnTo>
                  <a:lnTo>
                    <a:pt x="49" y="73"/>
                  </a:lnTo>
                  <a:lnTo>
                    <a:pt x="47" y="73"/>
                  </a:lnTo>
                  <a:lnTo>
                    <a:pt x="47" y="75"/>
                  </a:lnTo>
                  <a:lnTo>
                    <a:pt x="46" y="75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7"/>
                  </a:lnTo>
                  <a:lnTo>
                    <a:pt x="43" y="77"/>
                  </a:lnTo>
                  <a:lnTo>
                    <a:pt x="43" y="79"/>
                  </a:lnTo>
                  <a:lnTo>
                    <a:pt x="42" y="79"/>
                  </a:lnTo>
                  <a:lnTo>
                    <a:pt x="41" y="79"/>
                  </a:lnTo>
                  <a:lnTo>
                    <a:pt x="41" y="80"/>
                  </a:lnTo>
                  <a:lnTo>
                    <a:pt x="39" y="80"/>
                  </a:lnTo>
                  <a:lnTo>
                    <a:pt x="38" y="80"/>
                  </a:lnTo>
                  <a:lnTo>
                    <a:pt x="37" y="80"/>
                  </a:lnTo>
                  <a:lnTo>
                    <a:pt x="37" y="81"/>
                  </a:lnTo>
                  <a:lnTo>
                    <a:pt x="35" y="81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29" y="81"/>
                  </a:lnTo>
                  <a:lnTo>
                    <a:pt x="28" y="80"/>
                  </a:lnTo>
                  <a:lnTo>
                    <a:pt x="26" y="80"/>
                  </a:lnTo>
                  <a:lnTo>
                    <a:pt x="25" y="80"/>
                  </a:lnTo>
                  <a:lnTo>
                    <a:pt x="24" y="80"/>
                  </a:lnTo>
                  <a:lnTo>
                    <a:pt x="22" y="80"/>
                  </a:lnTo>
                  <a:lnTo>
                    <a:pt x="21" y="80"/>
                  </a:lnTo>
                  <a:lnTo>
                    <a:pt x="21" y="79"/>
                  </a:lnTo>
                  <a:lnTo>
                    <a:pt x="20" y="7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17" y="76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4" y="75"/>
                  </a:lnTo>
                  <a:lnTo>
                    <a:pt x="13" y="73"/>
                  </a:lnTo>
                  <a:lnTo>
                    <a:pt x="12" y="72"/>
                  </a:lnTo>
                  <a:lnTo>
                    <a:pt x="10" y="72"/>
                  </a:lnTo>
                  <a:lnTo>
                    <a:pt x="10" y="71"/>
                  </a:lnTo>
                  <a:lnTo>
                    <a:pt x="9" y="71"/>
                  </a:lnTo>
                  <a:lnTo>
                    <a:pt x="8" y="69"/>
                  </a:lnTo>
                  <a:lnTo>
                    <a:pt x="6" y="69"/>
                  </a:lnTo>
                  <a:lnTo>
                    <a:pt x="6" y="68"/>
                  </a:lnTo>
                  <a:lnTo>
                    <a:pt x="5" y="68"/>
                  </a:lnTo>
                  <a:lnTo>
                    <a:pt x="4" y="67"/>
                  </a:lnTo>
                  <a:lnTo>
                    <a:pt x="2" y="67"/>
                  </a:lnTo>
                  <a:lnTo>
                    <a:pt x="2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1" y="61"/>
                  </a:lnTo>
                  <a:lnTo>
                    <a:pt x="1" y="60"/>
                  </a:lnTo>
                  <a:lnTo>
                    <a:pt x="2" y="59"/>
                  </a:lnTo>
                  <a:lnTo>
                    <a:pt x="4" y="57"/>
                  </a:lnTo>
                  <a:lnTo>
                    <a:pt x="5" y="57"/>
                  </a:lnTo>
                  <a:lnTo>
                    <a:pt x="5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9" y="55"/>
                  </a:lnTo>
                  <a:lnTo>
                    <a:pt x="10" y="55"/>
                  </a:lnTo>
                  <a:lnTo>
                    <a:pt x="10" y="53"/>
                  </a:lnTo>
                  <a:lnTo>
                    <a:pt x="12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6" y="53"/>
                  </a:lnTo>
                  <a:lnTo>
                    <a:pt x="16" y="52"/>
                  </a:lnTo>
                  <a:lnTo>
                    <a:pt x="17" y="52"/>
                  </a:lnTo>
                  <a:lnTo>
                    <a:pt x="18" y="52"/>
                  </a:lnTo>
                  <a:lnTo>
                    <a:pt x="20" y="52"/>
                  </a:lnTo>
                  <a:lnTo>
                    <a:pt x="21" y="51"/>
                  </a:lnTo>
                  <a:lnTo>
                    <a:pt x="22" y="51"/>
                  </a:lnTo>
                  <a:lnTo>
                    <a:pt x="24" y="51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6" y="48"/>
                  </a:lnTo>
                  <a:lnTo>
                    <a:pt x="26" y="47"/>
                  </a:lnTo>
                  <a:lnTo>
                    <a:pt x="25" y="47"/>
                  </a:lnTo>
                  <a:lnTo>
                    <a:pt x="25" y="45"/>
                  </a:lnTo>
                  <a:lnTo>
                    <a:pt x="25" y="44"/>
                  </a:lnTo>
                  <a:lnTo>
                    <a:pt x="24" y="44"/>
                  </a:lnTo>
                  <a:lnTo>
                    <a:pt x="24" y="43"/>
                  </a:lnTo>
                  <a:lnTo>
                    <a:pt x="22" y="43"/>
                  </a:lnTo>
                  <a:lnTo>
                    <a:pt x="22" y="42"/>
                  </a:lnTo>
                  <a:lnTo>
                    <a:pt x="21" y="42"/>
                  </a:lnTo>
                  <a:lnTo>
                    <a:pt x="21" y="40"/>
                  </a:lnTo>
                  <a:lnTo>
                    <a:pt x="20" y="40"/>
                  </a:lnTo>
                  <a:lnTo>
                    <a:pt x="20" y="39"/>
                  </a:lnTo>
                  <a:lnTo>
                    <a:pt x="18" y="39"/>
                  </a:lnTo>
                  <a:lnTo>
                    <a:pt x="18" y="38"/>
                  </a:lnTo>
                  <a:lnTo>
                    <a:pt x="17" y="38"/>
                  </a:lnTo>
                  <a:lnTo>
                    <a:pt x="16" y="36"/>
                  </a:lnTo>
                  <a:lnTo>
                    <a:pt x="14" y="36"/>
                  </a:lnTo>
                  <a:lnTo>
                    <a:pt x="13" y="35"/>
                  </a:lnTo>
                  <a:lnTo>
                    <a:pt x="12" y="35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8" y="34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2" y="32"/>
                  </a:lnTo>
                  <a:lnTo>
                    <a:pt x="2" y="31"/>
                  </a:lnTo>
                  <a:lnTo>
                    <a:pt x="1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6" y="26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4" y="15"/>
                  </a:lnTo>
                  <a:lnTo>
                    <a:pt x="25" y="15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0" y="3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47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1" name="Rectangle 2363"/>
            <p:cNvSpPr>
              <a:spLocks noChangeAspect="1" noChangeArrowheads="1"/>
            </p:cNvSpPr>
            <p:nvPr/>
          </p:nvSpPr>
          <p:spPr bwMode="auto">
            <a:xfrm>
              <a:off x="1558925" y="2184400"/>
              <a:ext cx="477838" cy="27940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52" name="Rectangle 2364"/>
            <p:cNvSpPr>
              <a:spLocks noChangeAspect="1" noChangeArrowheads="1"/>
            </p:cNvSpPr>
            <p:nvPr/>
          </p:nvSpPr>
          <p:spPr bwMode="auto">
            <a:xfrm>
              <a:off x="1558925" y="2184400"/>
              <a:ext cx="512763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 i="1" u="sng">
                  <a:solidFill>
                    <a:srgbClr val="000000"/>
                  </a:solidFill>
                  <a:latin typeface="Desdemona"/>
                </a:rPr>
                <a:t>19" Cabinet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53" name="Rectangle 2365"/>
            <p:cNvSpPr>
              <a:spLocks noChangeAspect="1" noChangeArrowheads="1"/>
            </p:cNvSpPr>
            <p:nvPr/>
          </p:nvSpPr>
          <p:spPr bwMode="auto">
            <a:xfrm>
              <a:off x="1558925" y="2319338"/>
              <a:ext cx="538163" cy="12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800" b="1" i="1" u="sng">
                  <a:solidFill>
                    <a:srgbClr val="000000"/>
                  </a:solidFill>
                  <a:latin typeface="Desdemona"/>
                </a:rPr>
                <a:t>(ref. to H.V.)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54" name="Oval 2366"/>
            <p:cNvSpPr>
              <a:spLocks noChangeAspect="1" noChangeArrowheads="1"/>
            </p:cNvSpPr>
            <p:nvPr/>
          </p:nvSpPr>
          <p:spPr bwMode="auto">
            <a:xfrm>
              <a:off x="2617788" y="4352925"/>
              <a:ext cx="76200" cy="96838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55" name="Freeform 2367"/>
            <p:cNvSpPr>
              <a:spLocks noChangeAspect="1"/>
            </p:cNvSpPr>
            <p:nvPr/>
          </p:nvSpPr>
          <p:spPr bwMode="auto">
            <a:xfrm>
              <a:off x="2616200" y="4351338"/>
              <a:ext cx="77788" cy="98425"/>
            </a:xfrm>
            <a:custGeom>
              <a:avLst/>
              <a:gdLst>
                <a:gd name="T0" fmla="*/ 46 w 49"/>
                <a:gd name="T1" fmla="*/ 0 h 50"/>
                <a:gd name="T2" fmla="*/ 0 w 49"/>
                <a:gd name="T3" fmla="*/ 48 h 50"/>
                <a:gd name="T4" fmla="*/ 3 w 49"/>
                <a:gd name="T5" fmla="*/ 50 h 50"/>
                <a:gd name="T6" fmla="*/ 49 w 49"/>
                <a:gd name="T7" fmla="*/ 2 h 50"/>
                <a:gd name="T8" fmla="*/ 46 w 49"/>
                <a:gd name="T9" fmla="*/ 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50"/>
                <a:gd name="T17" fmla="*/ 49 w 49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50">
                  <a:moveTo>
                    <a:pt x="46" y="0"/>
                  </a:moveTo>
                  <a:lnTo>
                    <a:pt x="0" y="48"/>
                  </a:lnTo>
                  <a:lnTo>
                    <a:pt x="3" y="50"/>
                  </a:lnTo>
                  <a:lnTo>
                    <a:pt x="49" y="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6" name="Freeform 2368"/>
            <p:cNvSpPr>
              <a:spLocks noChangeAspect="1"/>
            </p:cNvSpPr>
            <p:nvPr/>
          </p:nvSpPr>
          <p:spPr bwMode="auto">
            <a:xfrm>
              <a:off x="1293813" y="3767138"/>
              <a:ext cx="217487" cy="1338262"/>
            </a:xfrm>
            <a:custGeom>
              <a:avLst/>
              <a:gdLst>
                <a:gd name="T0" fmla="*/ 0 w 137"/>
                <a:gd name="T1" fmla="*/ 678 h 678"/>
                <a:gd name="T2" fmla="*/ 71 w 137"/>
                <a:gd name="T3" fmla="*/ 678 h 678"/>
                <a:gd name="T4" fmla="*/ 71 w 137"/>
                <a:gd name="T5" fmla="*/ 0 h 678"/>
                <a:gd name="T6" fmla="*/ 137 w 137"/>
                <a:gd name="T7" fmla="*/ 0 h 67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7"/>
                <a:gd name="T13" fmla="*/ 0 h 678"/>
                <a:gd name="T14" fmla="*/ 137 w 137"/>
                <a:gd name="T15" fmla="*/ 678 h 67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7" h="678">
                  <a:moveTo>
                    <a:pt x="0" y="678"/>
                  </a:moveTo>
                  <a:lnTo>
                    <a:pt x="71" y="678"/>
                  </a:lnTo>
                  <a:lnTo>
                    <a:pt x="71" y="0"/>
                  </a:lnTo>
                  <a:lnTo>
                    <a:pt x="13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7" name="Freeform 2369"/>
            <p:cNvSpPr>
              <a:spLocks noChangeAspect="1"/>
            </p:cNvSpPr>
            <p:nvPr/>
          </p:nvSpPr>
          <p:spPr bwMode="auto">
            <a:xfrm>
              <a:off x="1293813" y="3419475"/>
              <a:ext cx="280987" cy="1360488"/>
            </a:xfrm>
            <a:custGeom>
              <a:avLst/>
              <a:gdLst>
                <a:gd name="T0" fmla="*/ 0 w 177"/>
                <a:gd name="T1" fmla="*/ 689 h 689"/>
                <a:gd name="T2" fmla="*/ 0 w 177"/>
                <a:gd name="T3" fmla="*/ 0 h 689"/>
                <a:gd name="T4" fmla="*/ 177 w 177"/>
                <a:gd name="T5" fmla="*/ 0 h 689"/>
                <a:gd name="T6" fmla="*/ 0 60000 65536"/>
                <a:gd name="T7" fmla="*/ 0 60000 65536"/>
                <a:gd name="T8" fmla="*/ 0 60000 65536"/>
                <a:gd name="T9" fmla="*/ 0 w 177"/>
                <a:gd name="T10" fmla="*/ 0 h 689"/>
                <a:gd name="T11" fmla="*/ 177 w 177"/>
                <a:gd name="T12" fmla="*/ 689 h 6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7" h="689">
                  <a:moveTo>
                    <a:pt x="0" y="689"/>
                  </a:moveTo>
                  <a:lnTo>
                    <a:pt x="0" y="0"/>
                  </a:lnTo>
                  <a:lnTo>
                    <a:pt x="17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8" name="Line 2370"/>
            <p:cNvSpPr>
              <a:spLocks noChangeAspect="1" noChangeShapeType="1"/>
            </p:cNvSpPr>
            <p:nvPr/>
          </p:nvSpPr>
          <p:spPr bwMode="auto">
            <a:xfrm>
              <a:off x="1090613" y="5105400"/>
              <a:ext cx="1587" cy="268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59" name="Oval 2371"/>
            <p:cNvSpPr>
              <a:spLocks noChangeAspect="1" noChangeArrowheads="1"/>
            </p:cNvSpPr>
            <p:nvPr/>
          </p:nvSpPr>
          <p:spPr bwMode="auto">
            <a:xfrm>
              <a:off x="1058863" y="5180013"/>
              <a:ext cx="57150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60" name="Line 2372"/>
            <p:cNvSpPr>
              <a:spLocks noChangeAspect="1" noChangeShapeType="1"/>
            </p:cNvSpPr>
            <p:nvPr/>
          </p:nvSpPr>
          <p:spPr bwMode="auto">
            <a:xfrm flipH="1">
              <a:off x="1058863" y="5180013"/>
              <a:ext cx="53975" cy="714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1" name="Oval 2373"/>
            <p:cNvSpPr>
              <a:spLocks noChangeAspect="1" noChangeArrowheads="1"/>
            </p:cNvSpPr>
            <p:nvPr/>
          </p:nvSpPr>
          <p:spPr bwMode="auto">
            <a:xfrm>
              <a:off x="622300" y="4724400"/>
              <a:ext cx="60325" cy="74613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62" name="Line 2374"/>
            <p:cNvSpPr>
              <a:spLocks noChangeAspect="1" noChangeShapeType="1"/>
            </p:cNvSpPr>
            <p:nvPr/>
          </p:nvSpPr>
          <p:spPr bwMode="auto">
            <a:xfrm flipH="1">
              <a:off x="622300" y="4724400"/>
              <a:ext cx="57150" cy="698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3" name="Oval 2375"/>
            <p:cNvSpPr>
              <a:spLocks noChangeAspect="1" noChangeArrowheads="1"/>
            </p:cNvSpPr>
            <p:nvPr/>
          </p:nvSpPr>
          <p:spPr bwMode="auto">
            <a:xfrm>
              <a:off x="622300" y="5073650"/>
              <a:ext cx="60325" cy="71438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64" name="Line 2376"/>
            <p:cNvSpPr>
              <a:spLocks noChangeAspect="1" noChangeShapeType="1"/>
            </p:cNvSpPr>
            <p:nvPr/>
          </p:nvSpPr>
          <p:spPr bwMode="auto">
            <a:xfrm flipH="1">
              <a:off x="622300" y="5073650"/>
              <a:ext cx="57150" cy="666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5" name="Oval 2377"/>
            <p:cNvSpPr>
              <a:spLocks noChangeAspect="1" noChangeArrowheads="1"/>
            </p:cNvSpPr>
            <p:nvPr/>
          </p:nvSpPr>
          <p:spPr bwMode="auto">
            <a:xfrm>
              <a:off x="622300" y="5172075"/>
              <a:ext cx="60325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66" name="Line 2378"/>
            <p:cNvSpPr>
              <a:spLocks noChangeAspect="1" noChangeShapeType="1"/>
            </p:cNvSpPr>
            <p:nvPr/>
          </p:nvSpPr>
          <p:spPr bwMode="auto">
            <a:xfrm flipH="1">
              <a:off x="622300" y="5172075"/>
              <a:ext cx="57150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7" name="Line 2379"/>
            <p:cNvSpPr>
              <a:spLocks noChangeAspect="1" noChangeShapeType="1"/>
            </p:cNvSpPr>
            <p:nvPr/>
          </p:nvSpPr>
          <p:spPr bwMode="auto">
            <a:xfrm>
              <a:off x="647700" y="5203825"/>
              <a:ext cx="442913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8" name="Line 2380"/>
            <p:cNvSpPr>
              <a:spLocks noChangeAspect="1" noChangeShapeType="1"/>
            </p:cNvSpPr>
            <p:nvPr/>
          </p:nvSpPr>
          <p:spPr bwMode="auto">
            <a:xfrm>
              <a:off x="1090613" y="5211763"/>
              <a:ext cx="1587" cy="5857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9" name="Oval 2381"/>
            <p:cNvSpPr>
              <a:spLocks noChangeAspect="1" noChangeArrowheads="1"/>
            </p:cNvSpPr>
            <p:nvPr/>
          </p:nvSpPr>
          <p:spPr bwMode="auto">
            <a:xfrm>
              <a:off x="1058863" y="5767388"/>
              <a:ext cx="57150" cy="71437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70" name="Line 2382"/>
            <p:cNvSpPr>
              <a:spLocks noChangeAspect="1" noChangeShapeType="1"/>
            </p:cNvSpPr>
            <p:nvPr/>
          </p:nvSpPr>
          <p:spPr bwMode="auto">
            <a:xfrm flipH="1">
              <a:off x="1058863" y="5767388"/>
              <a:ext cx="53975" cy="698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1" name="Oval 2383"/>
            <p:cNvSpPr>
              <a:spLocks noChangeAspect="1" noChangeArrowheads="1"/>
            </p:cNvSpPr>
            <p:nvPr/>
          </p:nvSpPr>
          <p:spPr bwMode="auto">
            <a:xfrm>
              <a:off x="1065213" y="5334000"/>
              <a:ext cx="57150" cy="73025"/>
            </a:xfrm>
            <a:prstGeom prst="ellips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72" name="Line 2384"/>
            <p:cNvSpPr>
              <a:spLocks noChangeAspect="1" noChangeShapeType="1"/>
            </p:cNvSpPr>
            <p:nvPr/>
          </p:nvSpPr>
          <p:spPr bwMode="auto">
            <a:xfrm flipH="1">
              <a:off x="1065213" y="5334000"/>
              <a:ext cx="53975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3" name="Freeform 2385"/>
            <p:cNvSpPr>
              <a:spLocks noChangeAspect="1"/>
            </p:cNvSpPr>
            <p:nvPr/>
          </p:nvSpPr>
          <p:spPr bwMode="auto">
            <a:xfrm>
              <a:off x="2344738" y="1479550"/>
              <a:ext cx="2055812" cy="827088"/>
            </a:xfrm>
            <a:custGeom>
              <a:avLst/>
              <a:gdLst>
                <a:gd name="T0" fmla="*/ 62 w 1295"/>
                <a:gd name="T1" fmla="*/ 399 h 419"/>
                <a:gd name="T2" fmla="*/ 0 w 1295"/>
                <a:gd name="T3" fmla="*/ 399 h 419"/>
                <a:gd name="T4" fmla="*/ 0 w 1295"/>
                <a:gd name="T5" fmla="*/ 94 h 419"/>
                <a:gd name="T6" fmla="*/ 200 w 1295"/>
                <a:gd name="T7" fmla="*/ 0 h 419"/>
                <a:gd name="T8" fmla="*/ 1014 w 1295"/>
                <a:gd name="T9" fmla="*/ 0 h 419"/>
                <a:gd name="T10" fmla="*/ 1272 w 1295"/>
                <a:gd name="T11" fmla="*/ 94 h 419"/>
                <a:gd name="T12" fmla="*/ 1272 w 1295"/>
                <a:gd name="T13" fmla="*/ 395 h 419"/>
                <a:gd name="T14" fmla="*/ 1295 w 1295"/>
                <a:gd name="T15" fmla="*/ 407 h 419"/>
                <a:gd name="T16" fmla="*/ 1295 w 1295"/>
                <a:gd name="T17" fmla="*/ 419 h 419"/>
                <a:gd name="T18" fmla="*/ 1194 w 1295"/>
                <a:gd name="T19" fmla="*/ 419 h 419"/>
                <a:gd name="T20" fmla="*/ 1194 w 1295"/>
                <a:gd name="T21" fmla="*/ 407 h 419"/>
                <a:gd name="T22" fmla="*/ 1213 w 1295"/>
                <a:gd name="T23" fmla="*/ 397 h 419"/>
                <a:gd name="T24" fmla="*/ 1213 w 1295"/>
                <a:gd name="T25" fmla="*/ 130 h 419"/>
                <a:gd name="T26" fmla="*/ 980 w 1295"/>
                <a:gd name="T27" fmla="*/ 47 h 419"/>
                <a:gd name="T28" fmla="*/ 244 w 1295"/>
                <a:gd name="T29" fmla="*/ 47 h 419"/>
                <a:gd name="T30" fmla="*/ 62 w 1295"/>
                <a:gd name="T31" fmla="*/ 130 h 419"/>
                <a:gd name="T32" fmla="*/ 62 w 1295"/>
                <a:gd name="T33" fmla="*/ 399 h 4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95"/>
                <a:gd name="T52" fmla="*/ 0 h 419"/>
                <a:gd name="T53" fmla="*/ 1295 w 1295"/>
                <a:gd name="T54" fmla="*/ 419 h 41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95" h="419">
                  <a:moveTo>
                    <a:pt x="62" y="399"/>
                  </a:moveTo>
                  <a:lnTo>
                    <a:pt x="0" y="399"/>
                  </a:lnTo>
                  <a:lnTo>
                    <a:pt x="0" y="94"/>
                  </a:lnTo>
                  <a:lnTo>
                    <a:pt x="200" y="0"/>
                  </a:lnTo>
                  <a:lnTo>
                    <a:pt x="1014" y="0"/>
                  </a:lnTo>
                  <a:lnTo>
                    <a:pt x="1272" y="94"/>
                  </a:lnTo>
                  <a:lnTo>
                    <a:pt x="1272" y="395"/>
                  </a:lnTo>
                  <a:lnTo>
                    <a:pt x="1295" y="407"/>
                  </a:lnTo>
                  <a:lnTo>
                    <a:pt x="1295" y="419"/>
                  </a:lnTo>
                  <a:lnTo>
                    <a:pt x="1194" y="419"/>
                  </a:lnTo>
                  <a:lnTo>
                    <a:pt x="1194" y="407"/>
                  </a:lnTo>
                  <a:lnTo>
                    <a:pt x="1213" y="397"/>
                  </a:lnTo>
                  <a:lnTo>
                    <a:pt x="1213" y="130"/>
                  </a:lnTo>
                  <a:lnTo>
                    <a:pt x="980" y="47"/>
                  </a:lnTo>
                  <a:lnTo>
                    <a:pt x="244" y="47"/>
                  </a:lnTo>
                  <a:lnTo>
                    <a:pt x="62" y="130"/>
                  </a:lnTo>
                  <a:lnTo>
                    <a:pt x="62" y="399"/>
                  </a:lnTo>
                  <a:close/>
                </a:path>
              </a:pathLst>
            </a:custGeom>
            <a:solidFill>
              <a:srgbClr val="80808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4" name="Rectangle 2386"/>
            <p:cNvSpPr>
              <a:spLocks noChangeAspect="1" noChangeArrowheads="1"/>
            </p:cNvSpPr>
            <p:nvPr/>
          </p:nvSpPr>
          <p:spPr bwMode="auto">
            <a:xfrm>
              <a:off x="2306638" y="1827213"/>
              <a:ext cx="39687" cy="1254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75" name="Rectangle 2387"/>
            <p:cNvSpPr>
              <a:spLocks noChangeAspect="1" noChangeArrowheads="1"/>
            </p:cNvSpPr>
            <p:nvPr/>
          </p:nvSpPr>
          <p:spPr bwMode="auto">
            <a:xfrm>
              <a:off x="2443163" y="1827213"/>
              <a:ext cx="39687" cy="1254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76" name="Rectangle 2388"/>
            <p:cNvSpPr>
              <a:spLocks noChangeAspect="1" noChangeArrowheads="1"/>
            </p:cNvSpPr>
            <p:nvPr/>
          </p:nvSpPr>
          <p:spPr bwMode="auto">
            <a:xfrm>
              <a:off x="4438650" y="1647825"/>
              <a:ext cx="504825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Tube used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77" name="Rectangle 2389"/>
            <p:cNvSpPr>
              <a:spLocks noChangeAspect="1" noChangeArrowheads="1"/>
            </p:cNvSpPr>
            <p:nvPr/>
          </p:nvSpPr>
          <p:spPr bwMode="auto">
            <a:xfrm>
              <a:off x="4438650" y="1808163"/>
              <a:ext cx="825500" cy="13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de-DE" sz="900" b="1">
                  <a:solidFill>
                    <a:srgbClr val="000000"/>
                  </a:solidFill>
                  <a:latin typeface="Calibri" pitchFamily="34" charset="0"/>
                </a:rPr>
                <a:t>for output cables</a:t>
              </a:r>
              <a:endParaRPr lang="de-DE">
                <a:latin typeface="Calibri" pitchFamily="34" charset="0"/>
              </a:endParaRPr>
            </a:p>
          </p:txBody>
        </p:sp>
        <p:sp>
          <p:nvSpPr>
            <p:cNvPr id="10578" name="Freeform 2393"/>
            <p:cNvSpPr>
              <a:spLocks noChangeAspect="1"/>
            </p:cNvSpPr>
            <p:nvPr/>
          </p:nvSpPr>
          <p:spPr bwMode="auto">
            <a:xfrm>
              <a:off x="1171575" y="4160838"/>
              <a:ext cx="265113" cy="1216025"/>
            </a:xfrm>
            <a:custGeom>
              <a:avLst/>
              <a:gdLst>
                <a:gd name="T0" fmla="*/ 0 w 167"/>
                <a:gd name="T1" fmla="*/ 478 h 616"/>
                <a:gd name="T2" fmla="*/ 2 w 167"/>
                <a:gd name="T3" fmla="*/ 616 h 616"/>
                <a:gd name="T4" fmla="*/ 165 w 167"/>
                <a:gd name="T5" fmla="*/ 616 h 616"/>
                <a:gd name="T6" fmla="*/ 166 w 167"/>
                <a:gd name="T7" fmla="*/ 3 h 616"/>
                <a:gd name="T8" fmla="*/ 164 w 167"/>
                <a:gd name="T9" fmla="*/ 6 h 616"/>
                <a:gd name="T10" fmla="*/ 167 w 167"/>
                <a:gd name="T11" fmla="*/ 6 h 616"/>
                <a:gd name="T12" fmla="*/ 167 w 167"/>
                <a:gd name="T13" fmla="*/ 0 h 616"/>
                <a:gd name="T14" fmla="*/ 162 w 167"/>
                <a:gd name="T15" fmla="*/ 2 h 616"/>
                <a:gd name="T16" fmla="*/ 161 w 167"/>
                <a:gd name="T17" fmla="*/ 614 h 616"/>
                <a:gd name="T18" fmla="*/ 164 w 167"/>
                <a:gd name="T19" fmla="*/ 612 h 616"/>
                <a:gd name="T20" fmla="*/ 3 w 167"/>
                <a:gd name="T21" fmla="*/ 612 h 616"/>
                <a:gd name="T22" fmla="*/ 6 w 167"/>
                <a:gd name="T23" fmla="*/ 614 h 616"/>
                <a:gd name="T24" fmla="*/ 6 w 167"/>
                <a:gd name="T25" fmla="*/ 478 h 616"/>
                <a:gd name="T26" fmla="*/ 0 w 167"/>
                <a:gd name="T27" fmla="*/ 478 h 6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67"/>
                <a:gd name="T43" fmla="*/ 0 h 616"/>
                <a:gd name="T44" fmla="*/ 167 w 167"/>
                <a:gd name="T45" fmla="*/ 616 h 6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67" h="616">
                  <a:moveTo>
                    <a:pt x="0" y="478"/>
                  </a:moveTo>
                  <a:lnTo>
                    <a:pt x="2" y="616"/>
                  </a:lnTo>
                  <a:lnTo>
                    <a:pt x="165" y="616"/>
                  </a:lnTo>
                  <a:lnTo>
                    <a:pt x="166" y="3"/>
                  </a:lnTo>
                  <a:lnTo>
                    <a:pt x="164" y="6"/>
                  </a:lnTo>
                  <a:lnTo>
                    <a:pt x="167" y="6"/>
                  </a:lnTo>
                  <a:lnTo>
                    <a:pt x="167" y="0"/>
                  </a:lnTo>
                  <a:lnTo>
                    <a:pt x="162" y="2"/>
                  </a:lnTo>
                  <a:lnTo>
                    <a:pt x="161" y="614"/>
                  </a:lnTo>
                  <a:lnTo>
                    <a:pt x="164" y="612"/>
                  </a:lnTo>
                  <a:lnTo>
                    <a:pt x="3" y="612"/>
                  </a:lnTo>
                  <a:lnTo>
                    <a:pt x="6" y="614"/>
                  </a:lnTo>
                  <a:lnTo>
                    <a:pt x="6" y="478"/>
                  </a:lnTo>
                  <a:lnTo>
                    <a:pt x="0" y="4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79" name="Line 2403"/>
            <p:cNvSpPr>
              <a:spLocks noChangeShapeType="1"/>
            </p:cNvSpPr>
            <p:nvPr/>
          </p:nvSpPr>
          <p:spPr bwMode="auto">
            <a:xfrm>
              <a:off x="2433638" y="4724400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0" name="Rectangle 2404"/>
            <p:cNvSpPr>
              <a:spLocks noChangeArrowheads="1"/>
            </p:cNvSpPr>
            <p:nvPr/>
          </p:nvSpPr>
          <p:spPr bwMode="auto">
            <a:xfrm>
              <a:off x="3238500" y="4329113"/>
              <a:ext cx="304800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81" name="Text Box 2405"/>
            <p:cNvSpPr txBox="1">
              <a:spLocks noChangeArrowheads="1"/>
            </p:cNvSpPr>
            <p:nvPr/>
          </p:nvSpPr>
          <p:spPr bwMode="auto">
            <a:xfrm>
              <a:off x="3262313" y="4308475"/>
              <a:ext cx="228600" cy="50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900" b="1">
                  <a:latin typeface="Calibri" pitchFamily="34" charset="0"/>
                </a:rPr>
                <a:t>HTS</a:t>
              </a:r>
            </a:p>
          </p:txBody>
        </p:sp>
        <p:sp>
          <p:nvSpPr>
            <p:cNvPr id="10582" name="Rectangle 2406"/>
            <p:cNvSpPr>
              <a:spLocks noChangeArrowheads="1"/>
            </p:cNvSpPr>
            <p:nvPr/>
          </p:nvSpPr>
          <p:spPr bwMode="auto">
            <a:xfrm>
              <a:off x="4876800" y="5538788"/>
              <a:ext cx="304800" cy="45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583" name="Text Box 2407"/>
            <p:cNvSpPr txBox="1">
              <a:spLocks noChangeArrowheads="1"/>
            </p:cNvSpPr>
            <p:nvPr/>
          </p:nvSpPr>
          <p:spPr bwMode="auto">
            <a:xfrm>
              <a:off x="4900613" y="5518150"/>
              <a:ext cx="228600" cy="50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900" b="1">
                  <a:latin typeface="Calibri" pitchFamily="34" charset="0"/>
                </a:rPr>
                <a:t>HTS</a:t>
              </a:r>
            </a:p>
          </p:txBody>
        </p:sp>
        <p:sp>
          <p:nvSpPr>
            <p:cNvPr id="10584" name="Line 2408"/>
            <p:cNvSpPr>
              <a:spLocks noChangeAspect="1" noChangeShapeType="1"/>
            </p:cNvSpPr>
            <p:nvPr/>
          </p:nvSpPr>
          <p:spPr bwMode="auto">
            <a:xfrm>
              <a:off x="5410200" y="5895975"/>
              <a:ext cx="1588" cy="147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5" name="Line 2409"/>
            <p:cNvSpPr>
              <a:spLocks noChangeAspect="1" noChangeShapeType="1"/>
            </p:cNvSpPr>
            <p:nvPr/>
          </p:nvSpPr>
          <p:spPr bwMode="auto">
            <a:xfrm rot="5473132">
              <a:off x="5430838" y="5965825"/>
              <a:ext cx="1588" cy="1476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6" name="Line 2411"/>
            <p:cNvSpPr>
              <a:spLocks noChangeShapeType="1"/>
            </p:cNvSpPr>
            <p:nvPr/>
          </p:nvSpPr>
          <p:spPr bwMode="auto">
            <a:xfrm>
              <a:off x="5181600" y="58674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7" name="Line 2412"/>
            <p:cNvSpPr>
              <a:spLocks noChangeShapeType="1"/>
            </p:cNvSpPr>
            <p:nvPr/>
          </p:nvSpPr>
          <p:spPr bwMode="auto">
            <a:xfrm>
              <a:off x="5181600" y="56007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88" name="Line 2413"/>
            <p:cNvSpPr>
              <a:spLocks noChangeShapeType="1"/>
            </p:cNvSpPr>
            <p:nvPr/>
          </p:nvSpPr>
          <p:spPr bwMode="auto">
            <a:xfrm flipV="1">
              <a:off x="5176838" y="5029200"/>
              <a:ext cx="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44" name="Inhaltsplatzhalter 348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7488238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dirty="0"/>
              <a:t>A</a:t>
            </a:r>
            <a:r>
              <a:rPr lang="de-DE" dirty="0" smtClean="0"/>
              <a:t>rrangement </a:t>
            </a:r>
            <a:r>
              <a:rPr lang="de-DE" dirty="0" err="1" smtClean="0"/>
              <a:t>of</a:t>
            </a:r>
            <a:r>
              <a:rPr lang="de-DE" dirty="0" smtClean="0"/>
              <a:t> power </a:t>
            </a:r>
            <a:r>
              <a:rPr lang="de-DE" dirty="0" err="1" smtClean="0"/>
              <a:t>converters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Replacement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high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transistor</a:t>
            </a:r>
            <a:r>
              <a:rPr lang="de-DE" dirty="0" smtClean="0"/>
              <a:t> </a:t>
            </a:r>
            <a:r>
              <a:rPr lang="de-DE" dirty="0" err="1" smtClean="0"/>
              <a:t>switches</a:t>
            </a: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/>
              <a:t>P</a:t>
            </a:r>
            <a:r>
              <a:rPr lang="de-DE" dirty="0" smtClean="0"/>
              <a:t>ush-pull </a:t>
            </a:r>
            <a:r>
              <a:rPr lang="de-DE" dirty="0" err="1" smtClean="0"/>
              <a:t>switches</a:t>
            </a:r>
            <a:r>
              <a:rPr lang="de-DE" dirty="0" smtClean="0"/>
              <a:t> (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bridge</a:t>
            </a:r>
            <a:r>
              <a:rPr lang="de-DE" dirty="0" smtClean="0"/>
              <a:t>)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Behlke</a:t>
            </a: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/>
              <a:t>F</a:t>
            </a:r>
            <a:r>
              <a:rPr lang="de-DE" dirty="0" smtClean="0"/>
              <a:t>ixed pulse </a:t>
            </a:r>
            <a:r>
              <a:rPr lang="de-DE" dirty="0" err="1" smtClean="0"/>
              <a:t>width</a:t>
            </a:r>
            <a:r>
              <a:rPr lang="de-DE" dirty="0" smtClean="0"/>
              <a:t>?</a:t>
            </a:r>
          </a:p>
          <a:p>
            <a:pPr marL="342900" indent="-342900">
              <a:buFont typeface="Arial" pitchFamily="34" charset="0"/>
              <a:buChar char="•"/>
            </a:pPr>
            <a:endParaRPr lang="de-DE" dirty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Investigate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 err="1" smtClean="0"/>
              <a:t>buncher</a:t>
            </a:r>
            <a:r>
              <a:rPr lang="de-DE" dirty="0" smtClean="0"/>
              <a:t> 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 err="1" smtClean="0"/>
              <a:t>post</a:t>
            </a:r>
            <a:r>
              <a:rPr lang="de-DE" dirty="0" smtClean="0"/>
              <a:t> </a:t>
            </a:r>
            <a:r>
              <a:rPr lang="de-DE" dirty="0" err="1" smtClean="0"/>
              <a:t>acceleration</a:t>
            </a:r>
            <a:r>
              <a:rPr lang="de-DE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err="1" smtClean="0"/>
              <a:t>Modification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pulsed</a:t>
            </a:r>
            <a:r>
              <a:rPr lang="de-DE" dirty="0" smtClean="0"/>
              <a:t> </a:t>
            </a:r>
            <a:r>
              <a:rPr lang="de-DE" dirty="0" err="1" smtClean="0"/>
              <a:t>operation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>
              <a:defRPr/>
            </a:pPr>
            <a:fld id="{E5321CAD-8BB9-4973-83B9-ADD48CDF9A3D}" type="datetime4">
              <a:rPr lang="de-DE" smtClean="0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0A68ABD3-8F67-419E-A490-7B2FA950D1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020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Investigations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negative </a:t>
            </a:r>
            <a:r>
              <a:rPr lang="de-DE" dirty="0" err="1" smtClean="0"/>
              <a:t>and</a:t>
            </a:r>
            <a:r>
              <a:rPr lang="de-DE" dirty="0" smtClean="0"/>
              <a:t> positive </a:t>
            </a:r>
            <a:r>
              <a:rPr lang="de-DE" dirty="0" err="1" smtClean="0"/>
              <a:t>ions</a:t>
            </a:r>
            <a:r>
              <a:rPr lang="de-DE" dirty="0"/>
              <a:t/>
            </a:r>
            <a:br>
              <a:rPr lang="de-DE" dirty="0"/>
            </a:b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Use</a:t>
            </a:r>
            <a:r>
              <a:rPr lang="de-DE" dirty="0" smtClean="0"/>
              <a:t> a negative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stripper</a:t>
            </a:r>
            <a:r>
              <a:rPr lang="de-DE" dirty="0" smtClean="0"/>
              <a:t>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de-DE" dirty="0"/>
              <a:t>T</a:t>
            </a:r>
            <a:r>
              <a:rPr lang="de-DE" dirty="0" smtClean="0"/>
              <a:t>est </a:t>
            </a:r>
            <a:r>
              <a:rPr lang="de-DE" dirty="0" err="1" smtClean="0"/>
              <a:t>operation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IBA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proton</a:t>
            </a:r>
            <a:r>
              <a:rPr lang="de-DE" dirty="0" smtClean="0"/>
              <a:t> </a:t>
            </a:r>
            <a:r>
              <a:rPr lang="de-DE" dirty="0" err="1" smtClean="0"/>
              <a:t>delivery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smtClean="0"/>
              <a:t>Post </a:t>
            </a:r>
            <a:r>
              <a:rPr lang="de-DE" dirty="0" err="1" smtClean="0"/>
              <a:t>acceleration</a:t>
            </a:r>
            <a:r>
              <a:rPr lang="de-DE" dirty="0" smtClean="0"/>
              <a:t> / Drift </a:t>
            </a:r>
            <a:r>
              <a:rPr lang="de-DE" dirty="0" err="1" smtClean="0"/>
              <a:t>tube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„Tandem“ </a:t>
            </a:r>
            <a:r>
              <a:rPr lang="de-DE" dirty="0" err="1" smtClean="0"/>
              <a:t>operation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separation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Negative </a:t>
            </a:r>
            <a:r>
              <a:rPr lang="de-DE" dirty="0" err="1" smtClean="0"/>
              <a:t>and</a:t>
            </a:r>
            <a:r>
              <a:rPr lang="de-DE" dirty="0" smtClean="0"/>
              <a:t> positive </a:t>
            </a:r>
            <a:r>
              <a:rPr lang="de-DE" dirty="0" err="1" smtClean="0"/>
              <a:t>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>
              <a:defRPr/>
            </a:pPr>
            <a:fld id="{E5321CAD-8BB9-4973-83B9-ADD48CDF9A3D}" type="datetime4">
              <a:rPr lang="de-DE" smtClean="0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0A68ABD3-8F67-419E-A490-7B2FA950D1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6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Horizontal </a:t>
            </a:r>
            <a:r>
              <a:rPr lang="de-DE" dirty="0" err="1" smtClean="0"/>
              <a:t>injection</a:t>
            </a:r>
            <a:endParaRPr lang="de-DE" dirty="0" smtClean="0"/>
          </a:p>
          <a:p>
            <a:pPr marL="914400" lvl="1" indent="-457200">
              <a:buFont typeface="Arial" pitchFamily="34" charset="0"/>
              <a:buChar char="•"/>
            </a:pPr>
            <a:r>
              <a:rPr lang="de-DE" dirty="0" err="1" smtClean="0"/>
              <a:t>Length</a:t>
            </a:r>
            <a:r>
              <a:rPr lang="de-DE" dirty="0" smtClean="0"/>
              <a:t> &gt; 2 m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separation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an </a:t>
            </a:r>
            <a:r>
              <a:rPr lang="de-DE" dirty="0" err="1" smtClean="0"/>
              <a:t>issue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injection</a:t>
            </a:r>
            <a:endParaRPr lang="de-DE" dirty="0" smtClean="0"/>
          </a:p>
          <a:p>
            <a:pPr marL="914400" lvl="1" indent="-457200">
              <a:buFont typeface="Arial" pitchFamily="34" charset="0"/>
              <a:buChar char="•"/>
            </a:pPr>
            <a:r>
              <a:rPr lang="de-DE" dirty="0" smtClean="0"/>
              <a:t>Small </a:t>
            </a:r>
            <a:r>
              <a:rPr lang="de-DE" dirty="0" err="1" smtClean="0"/>
              <a:t>footprint</a:t>
            </a:r>
            <a:endParaRPr lang="de-DE" dirty="0" smtClean="0"/>
          </a:p>
          <a:p>
            <a:pPr marL="914400" lvl="1" indent="-457200">
              <a:buFont typeface="Arial" pitchFamily="34" charset="0"/>
              <a:buChar char="•"/>
            </a:pPr>
            <a:r>
              <a:rPr lang="de-DE" dirty="0" err="1" smtClean="0"/>
              <a:t>Virtually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limit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drifts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separation</a:t>
            </a:r>
            <a:endParaRPr lang="de-DE" dirty="0" smtClean="0"/>
          </a:p>
          <a:p>
            <a:pPr marL="914400" lvl="1" indent="-457200">
              <a:buFont typeface="Arial" pitchFamily="34" charset="0"/>
              <a:buChar char="•"/>
            </a:pPr>
            <a:r>
              <a:rPr lang="de-DE" dirty="0" smtClean="0"/>
              <a:t>Needs 90° </a:t>
            </a:r>
            <a:r>
              <a:rPr lang="de-DE" dirty="0" err="1" smtClean="0"/>
              <a:t>deflector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 keV </a:t>
            </a:r>
            <a:r>
              <a:rPr lang="de-DE" dirty="0" err="1" smtClean="0"/>
              <a:t>beams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Optional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arrangement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>
              <a:defRPr/>
            </a:pPr>
            <a:fld id="{E5321CAD-8BB9-4973-83B9-ADD48CDF9A3D}" type="datetime4">
              <a:rPr lang="de-DE" smtClean="0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0A68ABD3-8F67-419E-A490-7B2FA950D1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685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T:\Ralf\2012\Bilder_2012\ELENA_IBA_Quelle_20120324\IMG_42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916832"/>
            <a:ext cx="5185305" cy="3888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Inhaltsplatzhalter 1"/>
          <p:cNvSpPr>
            <a:spLocks noGrp="1"/>
          </p:cNvSpPr>
          <p:nvPr>
            <p:ph idx="1"/>
          </p:nvPr>
        </p:nvSpPr>
        <p:spPr bwMode="auto">
          <a:xfrm>
            <a:off x="720725" y="1989138"/>
            <a:ext cx="8074025" cy="4103687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de-DE" dirty="0" err="1" smtClean="0"/>
              <a:t>Cs</a:t>
            </a:r>
            <a:r>
              <a:rPr lang="de-DE" baseline="30000" dirty="0" smtClean="0"/>
              <a:t>+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endParaRPr lang="de-DE" dirty="0" smtClean="0"/>
          </a:p>
          <a:p>
            <a:pPr algn="r"/>
            <a:r>
              <a:rPr lang="de-DE" dirty="0" smtClean="0"/>
              <a:t>Part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endParaRPr lang="de-DE" dirty="0" smtClean="0"/>
          </a:p>
          <a:p>
            <a:pPr algn="r"/>
            <a:r>
              <a:rPr lang="de-DE" dirty="0" smtClean="0"/>
              <a:t>COSY</a:t>
            </a:r>
          </a:p>
          <a:p>
            <a:pPr algn="r"/>
            <a:r>
              <a:rPr lang="de-DE" dirty="0" smtClean="0"/>
              <a:t>Pol. Ions Source</a:t>
            </a:r>
          </a:p>
          <a:p>
            <a:pPr algn="r"/>
            <a:endParaRPr lang="de-DE" dirty="0"/>
          </a:p>
          <a:p>
            <a:pPr algn="r"/>
            <a:r>
              <a:rPr lang="de-DE" dirty="0" smtClean="0"/>
              <a:t>-&gt;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</a:p>
          <a:p>
            <a:pPr algn="r"/>
            <a:r>
              <a:rPr lang="de-DE" dirty="0"/>
              <a:t>s</a:t>
            </a:r>
            <a:r>
              <a:rPr lang="de-DE" dirty="0" smtClean="0"/>
              <a:t>pare </a:t>
            </a:r>
            <a:r>
              <a:rPr lang="de-DE" dirty="0" err="1" smtClean="0"/>
              <a:t>parts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</a:p>
          <a:p>
            <a:pPr algn="r"/>
            <a:r>
              <a:rPr lang="de-DE" dirty="0" err="1" smtClean="0"/>
              <a:t>prototypes</a:t>
            </a:r>
            <a:endParaRPr lang="de-DE" dirty="0" smtClean="0"/>
          </a:p>
        </p:txBody>
      </p:sp>
      <p:sp>
        <p:nvSpPr>
          <p:cNvPr id="12292" name="Inhaltsplatzhalter 2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7488238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A „100 keV“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COSY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T:\Ralf\2012\Bilder_2012\ELENA_IBA_Quelle_20120324\IMG_4286.JPG"/>
          <p:cNvPicPr>
            <a:picLocks noChangeAspect="1" noChangeArrowheads="1"/>
          </p:cNvPicPr>
          <p:nvPr/>
        </p:nvPicPr>
        <p:blipFill>
          <a:blip r:embed="rId2" cstate="print">
            <a:lum bright="15000" contrast="-5000"/>
          </a:blip>
          <a:srcRect/>
          <a:stretch>
            <a:fillRect/>
          </a:stretch>
        </p:blipFill>
        <p:spPr bwMode="auto">
          <a:xfrm>
            <a:off x="1771452" y="1772816"/>
            <a:ext cx="3376612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Inhaltsplatzhalter 1"/>
          <p:cNvSpPr>
            <a:spLocks noGrp="1"/>
          </p:cNvSpPr>
          <p:nvPr>
            <p:ph idx="1"/>
          </p:nvPr>
        </p:nvSpPr>
        <p:spPr bwMode="auto">
          <a:xfrm>
            <a:off x="720725" y="1989138"/>
            <a:ext cx="8074025" cy="4103687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de-DE" dirty="0" smtClean="0"/>
              <a:t>Faraday </a:t>
            </a:r>
            <a:r>
              <a:rPr lang="de-DE" dirty="0" err="1" smtClean="0"/>
              <a:t>cage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polarized</a:t>
            </a:r>
            <a:r>
              <a:rPr lang="de-DE" dirty="0" smtClean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</p:txBody>
      </p:sp>
      <p:sp>
        <p:nvSpPr>
          <p:cNvPr id="14340" name="Inhaltsplatzhalter 2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7488238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High </a:t>
            </a:r>
            <a:r>
              <a:rPr lang="de-DE" dirty="0" err="1" smtClean="0"/>
              <a:t>voltage</a:t>
            </a:r>
            <a:r>
              <a:rPr lang="de-DE" dirty="0" smtClean="0"/>
              <a:t> </a:t>
            </a:r>
            <a:r>
              <a:rPr lang="de-DE" dirty="0" err="1" smtClean="0"/>
              <a:t>cabinet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(</a:t>
            </a:r>
            <a:r>
              <a:rPr lang="de-DE" dirty="0" err="1" smtClean="0"/>
              <a:t>Cs</a:t>
            </a:r>
            <a:r>
              <a:rPr lang="de-DE" baseline="30000" dirty="0" smtClean="0"/>
              <a:t>+</a:t>
            </a:r>
            <a:r>
              <a:rPr lang="de-DE" dirty="0" smtClean="0"/>
              <a:t> ) </a:t>
            </a:r>
            <a:r>
              <a:rPr lang="de-DE" dirty="0" err="1" smtClean="0"/>
              <a:t>source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C:\Daten\ralf\2003\Messungen_2003\092003\03092003\IBAII_03092003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916832"/>
            <a:ext cx="5230487" cy="392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Inhaltsplatzhalter 3"/>
          <p:cNvSpPr>
            <a:spLocks noGrp="1"/>
          </p:cNvSpPr>
          <p:nvPr>
            <p:ph idx="1"/>
          </p:nvPr>
        </p:nvSpPr>
        <p:spPr bwMode="auto">
          <a:xfrm>
            <a:off x="720725" y="1989138"/>
            <a:ext cx="8074025" cy="4103687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 smtClean="0"/>
          </a:p>
          <a:p>
            <a:pPr algn="r"/>
            <a:r>
              <a:rPr lang="de-DE" dirty="0" err="1" smtClean="0"/>
              <a:t>Diagnostics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:</a:t>
            </a:r>
          </a:p>
          <a:p>
            <a:pPr algn="r"/>
            <a:r>
              <a:rPr lang="de-DE" dirty="0" err="1" smtClean="0"/>
              <a:t>Current</a:t>
            </a:r>
            <a:endParaRPr lang="de-DE" dirty="0" smtClean="0"/>
          </a:p>
          <a:p>
            <a:pPr algn="r"/>
            <a:r>
              <a:rPr lang="de-DE" dirty="0" err="1" smtClean="0"/>
              <a:t>Profiles</a:t>
            </a:r>
            <a:endParaRPr lang="de-DE" dirty="0" smtClean="0"/>
          </a:p>
          <a:p>
            <a:pPr algn="r"/>
            <a:r>
              <a:rPr lang="de-DE" dirty="0" smtClean="0"/>
              <a:t>Viewer</a:t>
            </a:r>
          </a:p>
          <a:p>
            <a:pPr algn="r"/>
            <a:endParaRPr lang="de-DE" dirty="0"/>
          </a:p>
          <a:p>
            <a:pPr algn="r"/>
            <a:r>
              <a:rPr lang="de-DE" dirty="0" smtClean="0"/>
              <a:t>-&gt;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commissioning</a:t>
            </a:r>
            <a:endParaRPr lang="de-DE" dirty="0" smtClean="0"/>
          </a:p>
          <a:p>
            <a:pPr algn="r"/>
            <a:endParaRPr lang="de-DE" dirty="0" smtClean="0"/>
          </a:p>
          <a:p>
            <a:pPr algn="r"/>
            <a:endParaRPr lang="de-DE" dirty="0" smtClean="0"/>
          </a:p>
        </p:txBody>
      </p:sp>
      <p:sp>
        <p:nvSpPr>
          <p:cNvPr id="13316" name="Inhaltsplatzhalter 4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7488238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Test </a:t>
            </a:r>
            <a:r>
              <a:rPr lang="de-DE" dirty="0" err="1" smtClean="0"/>
              <a:t>bench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0154" y="2636838"/>
            <a:ext cx="3600000" cy="2700000"/>
          </a:xfrm>
        </p:spPr>
      </p:pic>
      <p:sp>
        <p:nvSpPr>
          <p:cNvPr id="9" name="Inhaltsplatzhalter 8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err="1" smtClean="0"/>
              <a:t>Preparation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8"/>
          </p:nvPr>
        </p:nvSpPr>
        <p:spPr>
          <a:xfrm>
            <a:off x="720000" y="5949280"/>
            <a:ext cx="3347944" cy="540927"/>
          </a:xfrm>
        </p:spPr>
        <p:txBody>
          <a:bodyPr/>
          <a:lstStyle/>
          <a:p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chamber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floor</a:t>
            </a:r>
            <a:r>
              <a:rPr lang="de-DE" dirty="0" smtClean="0"/>
              <a:t> 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preparation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de-DE" dirty="0" smtClean="0"/>
              <a:t>Transformer </a:t>
            </a:r>
            <a:r>
              <a:rPr lang="de-DE" dirty="0" err="1" smtClean="0"/>
              <a:t>and</a:t>
            </a:r>
            <a:r>
              <a:rPr lang="de-DE" dirty="0" smtClean="0"/>
              <a:t> power </a:t>
            </a:r>
            <a:r>
              <a:rPr lang="de-DE" dirty="0" err="1" smtClean="0"/>
              <a:t>supplies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>
              <a:defRPr/>
            </a:pPr>
            <a:fld id="{E5321CAD-8BB9-4973-83B9-ADD48CDF9A3D}" type="datetime4">
              <a:rPr lang="de-DE" smtClean="0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0A68ABD3-8F67-419E-A490-7B2FA950D1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Parts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boxes</a:t>
            </a:r>
            <a:r>
              <a:rPr lang="de-DE" dirty="0" smtClean="0"/>
              <a:t> #1</a:t>
            </a:r>
            <a:endParaRPr lang="de-DE" dirty="0"/>
          </a:p>
        </p:txBody>
      </p:sp>
      <p:pic>
        <p:nvPicPr>
          <p:cNvPr id="16" name="Inhaltsplatzhalter 15"/>
          <p:cNvPicPr>
            <a:picLocks noGrp="1" noChangeAspect="1"/>
          </p:cNvPicPr>
          <p:nvPr>
            <p:ph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25" y="3086838"/>
            <a:ext cx="3600000" cy="2700000"/>
          </a:xfrm>
        </p:spPr>
      </p:pic>
    </p:spTree>
    <p:extLst>
      <p:ext uri="{BB962C8B-B14F-4D97-AF65-F5344CB8AC3E}">
        <p14:creationId xmlns:p14="http://schemas.microsoft.com/office/powerpoint/2010/main" val="62910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154" y="2636838"/>
            <a:ext cx="3600000" cy="2700000"/>
          </a:xfrm>
        </p:spPr>
      </p:pic>
      <p:sp>
        <p:nvSpPr>
          <p:cNvPr id="9" name="Inhaltsplatzhalter 8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err="1" smtClean="0"/>
              <a:t>Preparation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de-DE" dirty="0" smtClean="0"/>
              <a:t>90° </a:t>
            </a:r>
            <a:r>
              <a:rPr lang="de-DE" dirty="0" err="1" smtClean="0"/>
              <a:t>deflector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de-DE" dirty="0" smtClean="0"/>
              <a:t>100 </a:t>
            </a:r>
            <a:r>
              <a:rPr lang="de-DE" dirty="0" err="1" smtClean="0"/>
              <a:t>kV</a:t>
            </a:r>
            <a:r>
              <a:rPr lang="de-DE" dirty="0" smtClean="0"/>
              <a:t> Isolator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parts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>
              <a:defRPr/>
            </a:pPr>
            <a:fld id="{E5321CAD-8BB9-4973-83B9-ADD48CDF9A3D}" type="datetime4">
              <a:rPr lang="de-DE" smtClean="0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0A68ABD3-8F67-419E-A490-7B2FA950D1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Parts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boxes</a:t>
            </a:r>
            <a:r>
              <a:rPr lang="de-DE" dirty="0" smtClean="0"/>
              <a:t> #2</a:t>
            </a:r>
            <a:endParaRPr lang="de-DE" dirty="0"/>
          </a:p>
        </p:txBody>
      </p:sp>
      <p:pic>
        <p:nvPicPr>
          <p:cNvPr id="16" name="Inhaltsplatzhalter 15"/>
          <p:cNvPicPr>
            <a:picLocks noGrp="1" noChangeAspect="1"/>
          </p:cNvPicPr>
          <p:nvPr>
            <p:ph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25" y="2636838"/>
            <a:ext cx="3600000" cy="2700000"/>
          </a:xfrm>
        </p:spPr>
      </p:pic>
    </p:spTree>
    <p:extLst>
      <p:ext uri="{BB962C8B-B14F-4D97-AF65-F5344CB8AC3E}">
        <p14:creationId xmlns:p14="http://schemas.microsoft.com/office/powerpoint/2010/main" val="29625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Refurbishment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Floor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infrastructure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prepared</a:t>
            </a:r>
            <a:endParaRPr lang="de-DE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de-DE" dirty="0" err="1" smtClean="0"/>
              <a:t>Identification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 </a:t>
            </a:r>
            <a:r>
              <a:rPr lang="de-DE" dirty="0" err="1" smtClean="0"/>
              <a:t>preparation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components</a:t>
            </a: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 smtClean="0"/>
              <a:t>Ion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parts</a:t>
            </a:r>
            <a:endParaRPr lang="de-DE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 smtClean="0"/>
              <a:t>Chambers, </a:t>
            </a:r>
            <a:r>
              <a:rPr lang="de-DE" dirty="0" err="1" smtClean="0"/>
              <a:t>isolators</a:t>
            </a:r>
            <a:r>
              <a:rPr lang="de-DE" dirty="0" smtClean="0"/>
              <a:t> …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pumps</a:t>
            </a:r>
            <a:r>
              <a:rPr lang="de-DE" dirty="0" smtClean="0"/>
              <a:t>, </a:t>
            </a:r>
            <a:r>
              <a:rPr lang="de-DE" dirty="0" err="1" smtClean="0"/>
              <a:t>valves</a:t>
            </a:r>
            <a:r>
              <a:rPr lang="de-DE" dirty="0" smtClean="0"/>
              <a:t> ...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 smtClean="0"/>
              <a:t>Power </a:t>
            </a:r>
            <a:r>
              <a:rPr lang="de-DE" dirty="0" err="1" smtClean="0"/>
              <a:t>supplies</a:t>
            </a:r>
            <a:r>
              <a:rPr lang="de-DE" dirty="0" smtClean="0"/>
              <a:t> (JEMA, </a:t>
            </a:r>
            <a:r>
              <a:rPr lang="de-DE" dirty="0" err="1" smtClean="0"/>
              <a:t>FuG</a:t>
            </a:r>
            <a:r>
              <a:rPr lang="de-DE" dirty="0" smtClean="0"/>
              <a:t> etc. 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 (Siemens PLC)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de-DE" dirty="0" err="1" smtClean="0"/>
              <a:t>Documentation</a:t>
            </a:r>
            <a:r>
              <a:rPr lang="de-DE" dirty="0" smtClean="0"/>
              <a:t> …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016" y="3457829"/>
            <a:ext cx="3296480" cy="2635467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Status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>
              <a:defRPr/>
            </a:pPr>
            <a:fld id="{E5321CAD-8BB9-4973-83B9-ADD48CDF9A3D}" type="datetime4">
              <a:rPr lang="de-DE" smtClean="0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0A68ABD3-8F67-419E-A490-7B2FA950D1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410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Inhaltsplatzhalter 6"/>
          <p:cNvSpPr>
            <a:spLocks noGrp="1"/>
          </p:cNvSpPr>
          <p:nvPr>
            <p:ph idx="1"/>
          </p:nvPr>
        </p:nvSpPr>
        <p:spPr bwMode="auto">
          <a:xfrm>
            <a:off x="755576" y="1988840"/>
            <a:ext cx="8074025" cy="4103687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Ion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COSY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de-DE" dirty="0"/>
              <a:t>T</a:t>
            </a:r>
            <a:r>
              <a:rPr lang="de-DE" dirty="0" smtClean="0"/>
              <a:t>he ELENA </a:t>
            </a:r>
            <a:r>
              <a:rPr lang="de-DE" dirty="0" err="1" smtClean="0"/>
              <a:t>source</a:t>
            </a:r>
            <a:endParaRPr lang="de-DE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 smtClean="0"/>
              <a:t>Preparations</a:t>
            </a:r>
            <a:endParaRPr lang="de-DE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smtClean="0"/>
              <a:t>Status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outlook</a:t>
            </a:r>
            <a:endParaRPr lang="de-DE" dirty="0" smtClean="0"/>
          </a:p>
          <a:p>
            <a:pPr marL="342900" indent="-342900">
              <a:buFont typeface="Wingdings" pitchFamily="2" charset="2"/>
              <a:buChar char="§"/>
            </a:pPr>
            <a:endParaRPr lang="de-DE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de-DE" dirty="0" err="1" smtClean="0"/>
              <a:t>Discussion</a:t>
            </a:r>
            <a:endParaRPr lang="de-DE" dirty="0" smtClean="0"/>
          </a:p>
          <a:p>
            <a:pPr marL="342900" indent="-342900">
              <a:buFont typeface="Wingdings" pitchFamily="2" charset="2"/>
              <a:buChar char="§"/>
            </a:pPr>
            <a:endParaRPr lang="de-DE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8"/>
          </p:nvPr>
        </p:nvSpPr>
        <p:spPr/>
        <p:txBody>
          <a:bodyPr/>
          <a:lstStyle/>
          <a:p>
            <a:pPr>
              <a:defRPr/>
            </a:pPr>
            <a:fld id="{31B56AEF-35B4-43AE-9A3F-FBFB3D6BED1E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5A700205-9A8A-4EF3-83B8-303425CCB741}" type="slidenum">
              <a:rPr lang="de-DE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5126" name="Inhaltsplatzhalter 7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7488238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mtClean="0"/>
              <a:t>Outline</a:t>
            </a:r>
          </a:p>
        </p:txBody>
      </p:sp>
      <p:pic>
        <p:nvPicPr>
          <p:cNvPr id="51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2714" y="1360140"/>
            <a:ext cx="409575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Fix final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ranges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Install</a:t>
            </a:r>
            <a:r>
              <a:rPr lang="de-DE" dirty="0" smtClean="0"/>
              <a:t> </a:t>
            </a:r>
            <a:r>
              <a:rPr lang="de-DE" dirty="0" err="1" smtClean="0"/>
              <a:t>refurbished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on </a:t>
            </a:r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 smtClean="0"/>
              <a:t>bench</a:t>
            </a:r>
            <a:endParaRPr lang="de-DE" dirty="0" smtClean="0"/>
          </a:p>
          <a:p>
            <a:pPr lvl="1"/>
            <a:r>
              <a:rPr lang="de-DE" dirty="0" smtClean="0"/>
              <a:t>Check </a:t>
            </a:r>
            <a:r>
              <a:rPr lang="de-DE" dirty="0" err="1" smtClean="0"/>
              <a:t>performance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pos. </a:t>
            </a:r>
            <a:r>
              <a:rPr lang="de-DE" dirty="0" err="1"/>
              <a:t>a</a:t>
            </a:r>
            <a:r>
              <a:rPr lang="de-DE" dirty="0" err="1" smtClean="0"/>
              <a:t>nd</a:t>
            </a:r>
            <a:r>
              <a:rPr lang="de-DE" dirty="0" smtClean="0"/>
              <a:t> neg. </a:t>
            </a:r>
            <a:r>
              <a:rPr lang="de-DE" dirty="0" err="1" smtClean="0"/>
              <a:t>ions</a:t>
            </a:r>
            <a:r>
              <a:rPr lang="de-DE" dirty="0" smtClean="0"/>
              <a:t> in 2012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Design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final </a:t>
            </a:r>
            <a:r>
              <a:rPr lang="de-DE" dirty="0" err="1" smtClean="0"/>
              <a:t>set-up</a:t>
            </a:r>
            <a:r>
              <a:rPr lang="de-DE" dirty="0" smtClean="0"/>
              <a:t> (100 keV, </a:t>
            </a:r>
            <a:r>
              <a:rPr lang="de-DE" dirty="0" err="1" smtClean="0"/>
              <a:t>vert</a:t>
            </a:r>
            <a:r>
              <a:rPr lang="de-DE" dirty="0" smtClean="0"/>
              <a:t>.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horiz</a:t>
            </a:r>
            <a:r>
              <a:rPr lang="de-DE" dirty="0" smtClean="0"/>
              <a:t>.)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Outlook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>
              <a:defRPr/>
            </a:pPr>
            <a:fld id="{E5321CAD-8BB9-4973-83B9-ADD48CDF9A3D}" type="datetime4">
              <a:rPr lang="de-DE" smtClean="0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0A68ABD3-8F67-419E-A490-7B2FA950D13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863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4" name="Picture 4" descr="2007 - COSY aktue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098550"/>
            <a:ext cx="7916863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685800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600" b="1">
                <a:solidFill>
                  <a:srgbClr val="005B82"/>
                </a:solidFill>
              </a:rPr>
              <a:t>The COSY facility</a:t>
            </a:r>
          </a:p>
        </p:txBody>
      </p:sp>
      <p:pic>
        <p:nvPicPr>
          <p:cNvPr id="112646" name="Picture 42" descr="Cos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641350"/>
            <a:ext cx="2590800" cy="16430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12647" name="Text Box 59"/>
          <p:cNvSpPr txBox="1">
            <a:spLocks noChangeArrowheads="1"/>
          </p:cNvSpPr>
          <p:nvPr/>
        </p:nvSpPr>
        <p:spPr bwMode="auto">
          <a:xfrm>
            <a:off x="5562600" y="5441950"/>
            <a:ext cx="2592388" cy="8255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>
                <a:solidFill>
                  <a:srgbClr val="CC3300"/>
                </a:solidFill>
              </a:rPr>
              <a:t>Polarized</a:t>
            </a:r>
            <a:r>
              <a:rPr lang="de-DE" sz="1600">
                <a:solidFill>
                  <a:srgbClr val="FF3300"/>
                </a:solidFill>
              </a:rPr>
              <a:t> </a:t>
            </a:r>
            <a:r>
              <a:rPr lang="de-DE" sz="1600"/>
              <a:t>p-, d- beams               up to 3.7 GeV/c             phase-space </a:t>
            </a:r>
            <a:r>
              <a:rPr lang="de-DE" sz="1600">
                <a:solidFill>
                  <a:srgbClr val="FF3300"/>
                </a:solidFill>
              </a:rPr>
              <a:t>cooling</a:t>
            </a:r>
            <a:endParaRPr lang="en-US" sz="1600">
              <a:solidFill>
                <a:srgbClr val="FF3300"/>
              </a:solidFill>
            </a:endParaRPr>
          </a:p>
        </p:txBody>
      </p:sp>
      <p:pic>
        <p:nvPicPr>
          <p:cNvPr id="112648" name="Picture 62" descr="ANKE_f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241550"/>
            <a:ext cx="1223963" cy="12239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112649" name="Picture 64" descr="TOF-3-SCHUESSE"/>
          <p:cNvPicPr>
            <a:picLocks noChangeAspect="1" noChangeArrowheads="1"/>
          </p:cNvPicPr>
          <p:nvPr/>
        </p:nvPicPr>
        <p:blipFill>
          <a:blip r:embed="rId5" cstate="print">
            <a:lum contrast="6000"/>
          </a:blip>
          <a:srcRect/>
          <a:stretch>
            <a:fillRect/>
          </a:stretch>
        </p:blipFill>
        <p:spPr bwMode="auto">
          <a:xfrm>
            <a:off x="4572000" y="4298950"/>
            <a:ext cx="1295400" cy="9620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112650" name="Picture 68" descr="HS_SchSy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756150"/>
            <a:ext cx="1395413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2" name="Text Box 52"/>
          <p:cNvSpPr txBox="1">
            <a:spLocks noChangeArrowheads="1"/>
          </p:cNvSpPr>
          <p:nvPr/>
        </p:nvSpPr>
        <p:spPr bwMode="auto">
          <a:xfrm>
            <a:off x="3581400" y="3460750"/>
            <a:ext cx="663575" cy="392113"/>
          </a:xfrm>
          <a:prstGeom prst="rect">
            <a:avLst/>
          </a:prstGeom>
          <a:solidFill>
            <a:srgbClr val="FFFF99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de-DE"/>
              <a:t>PAX</a:t>
            </a:r>
          </a:p>
        </p:txBody>
      </p:sp>
      <p:pic>
        <p:nvPicPr>
          <p:cNvPr id="112653" name="Picture 13" descr="Zy-B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2241550"/>
            <a:ext cx="14398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8" name="Picture 2" descr="C:\Users\Frank Rathmann\Documents\PAX\Target Sektion\2010\Bilder Einbau\Gemischtes 33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375" y="2305050"/>
            <a:ext cx="16557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nhaltsplatzhalter 14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 smtClean="0"/>
              <a:t>The COSY injector with ion sources</a:t>
            </a:r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917575" y="1844675"/>
            <a:ext cx="7686675" cy="4068763"/>
            <a:chOff x="578" y="1162"/>
            <a:chExt cx="4842" cy="2563"/>
          </a:xfrm>
        </p:grpSpPr>
        <p:pic>
          <p:nvPicPr>
            <p:cNvPr id="123908" name="Picture 4" descr="COSY-Injektor Übersicht 200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12" y="1162"/>
              <a:ext cx="4534" cy="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909" name="Text Box 5"/>
            <p:cNvSpPr txBox="1">
              <a:spLocks noChangeArrowheads="1"/>
            </p:cNvSpPr>
            <p:nvPr/>
          </p:nvSpPr>
          <p:spPr bwMode="auto">
            <a:xfrm>
              <a:off x="839" y="2931"/>
              <a:ext cx="77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>
                  <a:latin typeface="Arial Black" pitchFamily="34" charset="0"/>
                </a:rPr>
                <a:t>Wien filter</a:t>
              </a:r>
            </a:p>
          </p:txBody>
        </p:sp>
        <p:sp>
          <p:nvSpPr>
            <p:cNvPr id="123910" name="Text Box 6"/>
            <p:cNvSpPr txBox="1">
              <a:spLocks noChangeArrowheads="1"/>
            </p:cNvSpPr>
            <p:nvPr/>
          </p:nvSpPr>
          <p:spPr bwMode="auto">
            <a:xfrm>
              <a:off x="578" y="1488"/>
              <a:ext cx="77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>
                  <a:latin typeface="Arial Black" pitchFamily="34" charset="0"/>
                </a:rPr>
                <a:t>Lamb shift</a:t>
              </a:r>
            </a:p>
          </p:txBody>
        </p:sp>
        <p:sp>
          <p:nvSpPr>
            <p:cNvPr id="123911" name="Rectangle 7"/>
            <p:cNvSpPr>
              <a:spLocks noChangeArrowheads="1"/>
            </p:cNvSpPr>
            <p:nvPr/>
          </p:nvSpPr>
          <p:spPr bwMode="auto">
            <a:xfrm>
              <a:off x="1927" y="1480"/>
              <a:ext cx="182" cy="4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12" name="AutoShape 8"/>
            <p:cNvSpPr>
              <a:spLocks noChangeAspect="1" noChangeArrowheads="1"/>
            </p:cNvSpPr>
            <p:nvPr/>
          </p:nvSpPr>
          <p:spPr bwMode="auto">
            <a:xfrm>
              <a:off x="1973" y="2069"/>
              <a:ext cx="136" cy="82"/>
            </a:xfrm>
            <a:prstGeom prst="curvedUpArrow">
              <a:avLst>
                <a:gd name="adj1" fmla="val 33171"/>
                <a:gd name="adj2" fmla="val 66341"/>
                <a:gd name="adj3" fmla="val 3333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13" name="AutoShape 9"/>
            <p:cNvSpPr>
              <a:spLocks noChangeAspect="1" noChangeArrowheads="1"/>
            </p:cNvSpPr>
            <p:nvPr/>
          </p:nvSpPr>
          <p:spPr bwMode="auto">
            <a:xfrm>
              <a:off x="612" y="3294"/>
              <a:ext cx="136" cy="82"/>
            </a:xfrm>
            <a:prstGeom prst="curvedUpArrow">
              <a:avLst>
                <a:gd name="adj1" fmla="val 33171"/>
                <a:gd name="adj2" fmla="val 66341"/>
                <a:gd name="adj3" fmla="val 3333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14" name="AutoShape 10"/>
            <p:cNvSpPr>
              <a:spLocks noChangeAspect="1" noChangeArrowheads="1"/>
            </p:cNvSpPr>
            <p:nvPr/>
          </p:nvSpPr>
          <p:spPr bwMode="auto">
            <a:xfrm>
              <a:off x="1746" y="3203"/>
              <a:ext cx="136" cy="82"/>
            </a:xfrm>
            <a:prstGeom prst="curvedUpArrow">
              <a:avLst>
                <a:gd name="adj1" fmla="val 33171"/>
                <a:gd name="adj2" fmla="val 66341"/>
                <a:gd name="adj3" fmla="val 33333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915" name="Text Box 11"/>
            <p:cNvSpPr txBox="1">
              <a:spLocks noChangeArrowheads="1"/>
            </p:cNvSpPr>
            <p:nvPr/>
          </p:nvSpPr>
          <p:spPr bwMode="auto">
            <a:xfrm>
              <a:off x="4604" y="2614"/>
              <a:ext cx="8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de-DE" sz="1600" b="1"/>
                <a:t>BR</a:t>
              </a:r>
            </a:p>
          </p:txBody>
        </p:sp>
        <p:sp>
          <p:nvSpPr>
            <p:cNvPr id="123916" name="Line 12"/>
            <p:cNvSpPr>
              <a:spLocks noChangeShapeType="1"/>
            </p:cNvSpPr>
            <p:nvPr/>
          </p:nvSpPr>
          <p:spPr bwMode="auto">
            <a:xfrm flipH="1" flipV="1">
              <a:off x="4377" y="2432"/>
              <a:ext cx="227" cy="2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917" name="Oval 13"/>
            <p:cNvSpPr>
              <a:spLocks noChangeArrowheads="1"/>
            </p:cNvSpPr>
            <p:nvPr/>
          </p:nvSpPr>
          <p:spPr bwMode="auto">
            <a:xfrm>
              <a:off x="4599" y="2634"/>
              <a:ext cx="317" cy="181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683568" y="616530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3 operational </a:t>
            </a:r>
            <a:r>
              <a:rPr lang="de-DE" b="1" dirty="0" err="1" smtClean="0"/>
              <a:t>ion</a:t>
            </a:r>
            <a:r>
              <a:rPr lang="de-DE" b="1" dirty="0" smtClean="0"/>
              <a:t> </a:t>
            </a:r>
            <a:r>
              <a:rPr lang="de-DE" b="1" dirty="0" err="1" smtClean="0"/>
              <a:t>sources</a:t>
            </a:r>
            <a:r>
              <a:rPr lang="de-DE" b="1" dirty="0" smtClean="0"/>
              <a:t> @ 4.5 keV/u (CBS incl.  a </a:t>
            </a:r>
            <a:r>
              <a:rPr lang="de-DE" b="1" dirty="0" err="1" smtClean="0"/>
              <a:t>Cs</a:t>
            </a:r>
            <a:r>
              <a:rPr lang="de-DE" b="1" baseline="30000" dirty="0" smtClean="0"/>
              <a:t>+ </a:t>
            </a:r>
            <a:r>
              <a:rPr lang="de-DE" b="1" dirty="0" err="1" smtClean="0"/>
              <a:t>source</a:t>
            </a:r>
            <a:r>
              <a:rPr lang="de-DE" b="1" dirty="0" smtClean="0"/>
              <a:t> @ ~45 keV)</a:t>
            </a:r>
            <a:endParaRPr lang="de-DE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IBA_IS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7208" y="1628800"/>
            <a:ext cx="1882788" cy="1432984"/>
          </a:xfrm>
          <a:prstGeom prst="rect">
            <a:avLst/>
          </a:prstGeom>
          <a:noFill/>
        </p:spPr>
      </p:pic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2 </a:t>
            </a:r>
            <a:r>
              <a:rPr lang="de-DE" dirty="0" err="1" smtClean="0"/>
              <a:t>identical</a:t>
            </a:r>
            <a:r>
              <a:rPr lang="de-DE" dirty="0" smtClean="0"/>
              <a:t> </a:t>
            </a:r>
            <a:r>
              <a:rPr lang="de-DE" dirty="0" err="1" smtClean="0"/>
              <a:t>set-ups</a:t>
            </a:r>
            <a:r>
              <a:rPr lang="de-DE" dirty="0"/>
              <a:t> 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de-DE" dirty="0" smtClean="0"/>
              <a:t>Installation </a:t>
            </a:r>
            <a:r>
              <a:rPr lang="de-DE" dirty="0" err="1" smtClean="0"/>
              <a:t>of</a:t>
            </a:r>
            <a:r>
              <a:rPr lang="de-DE" dirty="0" smtClean="0"/>
              <a:t> unpolarized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de-DE" dirty="0" smtClean="0"/>
              <a:t>AEA/IBA </a:t>
            </a:r>
            <a:r>
              <a:rPr lang="de-DE" dirty="0" err="1" smtClean="0"/>
              <a:t>injector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H</a:t>
            </a:r>
            <a:r>
              <a:rPr lang="de-DE" baseline="30000" dirty="0" smtClean="0"/>
              <a:t>-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D</a:t>
            </a:r>
            <a:r>
              <a:rPr lang="de-DE" baseline="30000" dirty="0" smtClean="0"/>
              <a:t>-</a:t>
            </a:r>
            <a:endParaRPr lang="de-DE" baseline="30000" dirty="0"/>
          </a:p>
        </p:txBody>
      </p:sp>
      <p:sp>
        <p:nvSpPr>
          <p:cNvPr id="7" name="Inhaltsplatzhalter 6"/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de-DE" dirty="0" smtClean="0"/>
              <a:t>Connection </a:t>
            </a:r>
            <a:r>
              <a:rPr lang="de-DE" dirty="0" err="1" smtClean="0"/>
              <a:t>to</a:t>
            </a:r>
            <a:r>
              <a:rPr lang="de-DE" dirty="0" smtClean="0"/>
              <a:t> LEBT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>
              <a:defRPr/>
            </a:pPr>
            <a:fld id="{0798EA39-4E0E-4B2E-B81B-799E39311233}" type="datetime4">
              <a:rPr lang="de-DE" smtClean="0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333431B2-321B-4119-970E-A3BF7C94F661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3126227"/>
            <a:ext cx="3490913" cy="2189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44160"/>
            <a:ext cx="4321175" cy="2154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03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quarter" idx="20"/>
          </p:nvPr>
        </p:nvSpPr>
        <p:spPr/>
        <p:txBody>
          <a:bodyPr/>
          <a:lstStyle/>
          <a:p>
            <a:pPr>
              <a:defRPr/>
            </a:pPr>
            <a:fld id="{BD5A5599-B2A3-43CE-B17D-D44A935562DD}" type="datetime4">
              <a:rPr lang="de-DE"/>
              <a:pPr>
                <a:defRPr/>
              </a:pPr>
              <a:t>14. Juni 2012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4C620878-65F7-464F-9A61-26662167651D}" type="slidenum">
              <a:rPr lang="de-DE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6149" name="Inhaltsplatzhalter 10"/>
          <p:cNvSpPr>
            <a:spLocks noGrp="1"/>
          </p:cNvSpPr>
          <p:nvPr>
            <p:ph idx="1"/>
          </p:nvPr>
        </p:nvSpPr>
        <p:spPr bwMode="auto">
          <a:xfrm>
            <a:off x="720725" y="1989138"/>
            <a:ext cx="8172450" cy="576262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de-DE" sz="1800" dirty="0" err="1" smtClean="0"/>
              <a:t>Verified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H</a:t>
            </a:r>
            <a:r>
              <a:rPr lang="de-DE" sz="1800" baseline="30000" dirty="0" smtClean="0"/>
              <a:t>-</a:t>
            </a:r>
            <a:r>
              <a:rPr lang="de-DE" sz="1800" dirty="0" smtClean="0"/>
              <a:t>  </a:t>
            </a:r>
            <a:r>
              <a:rPr lang="de-DE" sz="1800" dirty="0" err="1" smtClean="0"/>
              <a:t>and</a:t>
            </a:r>
            <a:r>
              <a:rPr lang="de-DE" sz="1800" dirty="0" smtClean="0"/>
              <a:t> D</a:t>
            </a:r>
            <a:r>
              <a:rPr lang="de-DE" sz="1800" baseline="30000" dirty="0" smtClean="0"/>
              <a:t>- </a:t>
            </a:r>
            <a:r>
              <a:rPr lang="de-DE" sz="1800" dirty="0" smtClean="0"/>
              <a:t> </a:t>
            </a:r>
            <a:r>
              <a:rPr lang="de-DE" sz="1800" dirty="0" err="1" smtClean="0"/>
              <a:t>at</a:t>
            </a:r>
            <a:r>
              <a:rPr lang="de-DE" sz="1800" dirty="0" smtClean="0"/>
              <a:t> COSY</a:t>
            </a:r>
          </a:p>
          <a:p>
            <a:pPr algn="r"/>
            <a:r>
              <a:rPr lang="de-DE" sz="1800" dirty="0" err="1"/>
              <a:t>At</a:t>
            </a:r>
            <a:r>
              <a:rPr lang="de-DE" sz="1800" dirty="0"/>
              <a:t> </a:t>
            </a:r>
            <a:r>
              <a:rPr lang="de-DE" sz="1800" dirty="0" err="1"/>
              <a:t>Cosy</a:t>
            </a:r>
            <a:r>
              <a:rPr lang="de-DE" sz="1800" dirty="0"/>
              <a:t> in </a:t>
            </a:r>
            <a:r>
              <a:rPr lang="de-DE" sz="1800" dirty="0" err="1"/>
              <a:t>operation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1996 </a:t>
            </a:r>
            <a:r>
              <a:rPr lang="de-DE" sz="1800" dirty="0" err="1"/>
              <a:t>to</a:t>
            </a:r>
            <a:r>
              <a:rPr lang="de-DE" sz="1800" dirty="0"/>
              <a:t> 2003: ~ 10000 h</a:t>
            </a:r>
            <a:endParaRPr lang="en-US" sz="1800" dirty="0"/>
          </a:p>
          <a:p>
            <a:pPr algn="r"/>
            <a:endParaRPr lang="de-DE" sz="1800" dirty="0" smtClean="0"/>
          </a:p>
        </p:txBody>
      </p:sp>
      <p:sp>
        <p:nvSpPr>
          <p:cNvPr id="6150" name="Inhaltsplatzhalter 13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8172450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dirty="0" err="1" smtClean="0"/>
              <a:t>IBA‘s</a:t>
            </a:r>
            <a:r>
              <a:rPr lang="de-DE" dirty="0" smtClean="0"/>
              <a:t> </a:t>
            </a:r>
            <a:r>
              <a:rPr lang="de-DE" dirty="0" err="1" smtClean="0"/>
              <a:t>ion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specification</a:t>
            </a:r>
            <a:endParaRPr lang="de-DE" dirty="0" smtClean="0"/>
          </a:p>
        </p:txBody>
      </p:sp>
      <p:sp>
        <p:nvSpPr>
          <p:cNvPr id="6151" name="Inhaltsplatzhalter 14"/>
          <p:cNvSpPr>
            <a:spLocks noGrp="1"/>
          </p:cNvSpPr>
          <p:nvPr>
            <p:ph idx="18"/>
          </p:nvPr>
        </p:nvSpPr>
        <p:spPr bwMode="auto">
          <a:xfrm>
            <a:off x="720725" y="5949950"/>
            <a:ext cx="2825750" cy="53975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mtClean="0"/>
              <a:t>Ion source body</a:t>
            </a:r>
          </a:p>
        </p:txBody>
      </p:sp>
      <p:sp>
        <p:nvSpPr>
          <p:cNvPr id="6152" name="Inhaltsplatzhalter 15"/>
          <p:cNvSpPr>
            <a:spLocks noGrp="1"/>
          </p:cNvSpPr>
          <p:nvPr>
            <p:ph idx="19"/>
          </p:nvPr>
        </p:nvSpPr>
        <p:spPr bwMode="auto">
          <a:xfrm>
            <a:off x="2627313" y="5949950"/>
            <a:ext cx="2827337" cy="539750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dirty="0" err="1" smtClean="0"/>
              <a:t>Specs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IBA </a:t>
            </a:r>
            <a:r>
              <a:rPr lang="de-DE" dirty="0" err="1" smtClean="0"/>
              <a:t>brochure</a:t>
            </a:r>
            <a:endParaRPr lang="de-DE" dirty="0" smtClean="0"/>
          </a:p>
          <a:p>
            <a:endParaRPr lang="de-DE" dirty="0" smtClean="0"/>
          </a:p>
        </p:txBody>
      </p:sp>
      <p:pic>
        <p:nvPicPr>
          <p:cNvPr id="615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47938"/>
            <a:ext cx="3027362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0841" y="2924944"/>
            <a:ext cx="7027663" cy="259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Grafik 4" descr="IBA_source_ne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593850"/>
            <a:ext cx="61150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Inhaltsplatzhalter 1"/>
          <p:cNvSpPr>
            <a:spLocks noGrp="1"/>
          </p:cNvSpPr>
          <p:nvPr>
            <p:ph idx="1"/>
          </p:nvPr>
        </p:nvSpPr>
        <p:spPr bwMode="auto">
          <a:xfrm>
            <a:off x="720725" y="1989138"/>
            <a:ext cx="8074025" cy="4103687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de-DE" dirty="0" smtClean="0"/>
              <a:t>Filament</a:t>
            </a:r>
          </a:p>
          <a:p>
            <a:pPr algn="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PM </a:t>
            </a:r>
            <a:r>
              <a:rPr lang="de-DE" dirty="0" err="1" smtClean="0"/>
              <a:t>decapole</a:t>
            </a:r>
            <a:endParaRPr lang="de-DE" dirty="0" smtClean="0"/>
          </a:p>
          <a:p>
            <a:pPr algn="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Magnetic</a:t>
            </a:r>
            <a:r>
              <a:rPr lang="de-DE" dirty="0" smtClean="0"/>
              <a:t> filter</a:t>
            </a:r>
          </a:p>
          <a:p>
            <a:pPr algn="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Puller</a:t>
            </a:r>
            <a:r>
              <a:rPr lang="de-DE" dirty="0" smtClean="0"/>
              <a:t> </a:t>
            </a:r>
            <a:r>
              <a:rPr lang="de-DE" dirty="0" err="1" smtClean="0"/>
              <a:t>electrode</a:t>
            </a:r>
            <a:endParaRPr lang="de-DE" dirty="0" smtClean="0"/>
          </a:p>
        </p:txBody>
      </p:sp>
      <p:sp>
        <p:nvSpPr>
          <p:cNvPr id="8196" name="Inhaltsplatzhalter 2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7488238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mtClean="0"/>
              <a:t>The negative ion source</a:t>
            </a:r>
          </a:p>
        </p:txBody>
      </p:sp>
      <p:cxnSp>
        <p:nvCxnSpPr>
          <p:cNvPr id="6" name="Gerade Verbindung mit Pfeil 5"/>
          <p:cNvCxnSpPr/>
          <p:nvPr/>
        </p:nvCxnSpPr>
        <p:spPr>
          <a:xfrm flipH="1" flipV="1">
            <a:off x="5076056" y="2132856"/>
            <a:ext cx="2448272" cy="720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flipH="1">
            <a:off x="2627784" y="3284984"/>
            <a:ext cx="4464496" cy="57606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H="1" flipV="1">
            <a:off x="3851920" y="4221088"/>
            <a:ext cx="3096344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H="1" flipV="1">
            <a:off x="2987824" y="4365104"/>
            <a:ext cx="3672408" cy="72008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Grafik 5" descr="IBA_source_pos.png"/>
          <p:cNvPicPr>
            <a:picLocks noChangeAspect="1"/>
          </p:cNvPicPr>
          <p:nvPr/>
        </p:nvPicPr>
        <p:blipFill>
          <a:blip r:embed="rId2" cstate="print"/>
          <a:srcRect t="10429" b="447"/>
          <a:stretch>
            <a:fillRect/>
          </a:stretch>
        </p:blipFill>
        <p:spPr bwMode="auto">
          <a:xfrm>
            <a:off x="539750" y="2060575"/>
            <a:ext cx="6264275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Inhaltsplatzhalter 1"/>
          <p:cNvSpPr>
            <a:spLocks noGrp="1"/>
          </p:cNvSpPr>
          <p:nvPr>
            <p:ph idx="1"/>
          </p:nvPr>
        </p:nvSpPr>
        <p:spPr bwMode="auto">
          <a:xfrm>
            <a:off x="720725" y="1989138"/>
            <a:ext cx="8074025" cy="4103687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Filament holder</a:t>
            </a:r>
          </a:p>
          <a:p>
            <a:pPr algn="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Extraction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PM </a:t>
            </a:r>
            <a:r>
              <a:rPr lang="de-DE" dirty="0" err="1" smtClean="0"/>
              <a:t>decapole</a:t>
            </a:r>
            <a:endParaRPr lang="de-DE" dirty="0" smtClean="0"/>
          </a:p>
          <a:p>
            <a:pPr algn="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Isolator</a:t>
            </a:r>
          </a:p>
          <a:p>
            <a:pPr algn="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Beam </a:t>
            </a:r>
            <a:r>
              <a:rPr lang="de-DE" dirty="0" err="1" smtClean="0"/>
              <a:t>line</a:t>
            </a:r>
            <a:endParaRPr lang="de-DE" dirty="0" smtClean="0"/>
          </a:p>
        </p:txBody>
      </p:sp>
      <p:sp>
        <p:nvSpPr>
          <p:cNvPr id="9220" name="Inhaltsplatzhalter 2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7488238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mtClean="0"/>
              <a:t>The positive ion source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 flipH="1">
            <a:off x="5940152" y="2492896"/>
            <a:ext cx="864096" cy="86409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 flipH="1" flipV="1">
            <a:off x="3347864" y="4725144"/>
            <a:ext cx="4032448" cy="7920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H="1" flipV="1">
            <a:off x="4499992" y="4581128"/>
            <a:ext cx="3168352" cy="14401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H="1">
            <a:off x="5508104" y="3933056"/>
            <a:ext cx="1512168" cy="57606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5292080" y="3284984"/>
            <a:ext cx="2088232" cy="7920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65288"/>
            <a:ext cx="6503988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Inhaltsplatzhalter 5"/>
          <p:cNvSpPr>
            <a:spLocks noGrp="1"/>
          </p:cNvSpPr>
          <p:nvPr>
            <p:ph idx="17"/>
          </p:nvPr>
        </p:nvSpPr>
        <p:spPr bwMode="auto">
          <a:xfrm>
            <a:off x="720725" y="1152525"/>
            <a:ext cx="7488238" cy="576263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smtClean="0"/>
              <a:t>Schematic view of the source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Microsoft Office PowerPoint</Application>
  <PresentationFormat>Bildschirmpräsentation (4:3)</PresentationFormat>
  <Paragraphs>180</Paragraphs>
  <Slides>20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Admin.Reisen</dc:creator>
  <cp:lastModifiedBy>Ralf Gebel</cp:lastModifiedBy>
  <cp:revision>79</cp:revision>
  <cp:lastPrinted>2011-05-13T10:04:16Z</cp:lastPrinted>
  <dcterms:created xsi:type="dcterms:W3CDTF">2011-04-21T10:53:40Z</dcterms:created>
  <dcterms:modified xsi:type="dcterms:W3CDTF">2012-06-14T10:31:23Z</dcterms:modified>
</cp:coreProperties>
</file>