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82" r:id="rId3"/>
    <p:sldMasterId id="2147483694" r:id="rId4"/>
  </p:sldMasterIdLst>
  <p:sldIdLst>
    <p:sldId id="268" r:id="rId5"/>
    <p:sldId id="274" r:id="rId6"/>
    <p:sldId id="257" r:id="rId7"/>
    <p:sldId id="259" r:id="rId8"/>
    <p:sldId id="260" r:id="rId9"/>
    <p:sldId id="261" r:id="rId10"/>
    <p:sldId id="258" r:id="rId11"/>
    <p:sldId id="269" r:id="rId12"/>
    <p:sldId id="276" r:id="rId13"/>
    <p:sldId id="273" r:id="rId14"/>
    <p:sldId id="277" r:id="rId15"/>
    <p:sldId id="271" r:id="rId16"/>
    <p:sldId id="264" r:id="rId17"/>
    <p:sldId id="265" r:id="rId18"/>
    <p:sldId id="263" r:id="rId19"/>
    <p:sldId id="266" r:id="rId20"/>
    <p:sldId id="267" r:id="rId21"/>
    <p:sldId id="275" r:id="rId22"/>
    <p:sldId id="27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0F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4877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15094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258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E42E46D-03FA-4FC1-A166-CA8010AF1EE0}" type="slidenum">
              <a:rPr lang="en-US" altLang="ja-JP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17205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3E966-C629-46EA-9B59-D863A96AAE8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697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18A100-DA90-4474-B933-F733046C48C0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991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33D42-2083-44AD-B9B8-05098129DF93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08574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78F545-2700-459B-B95A-074ADA6AA5E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5920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DB889-7C36-4CE8-ABB2-2213AB8D449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425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730016-22C6-4992-8E11-74E4209F68D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6378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05A214-6CFD-4014-A746-926EF5FAD08C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78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26609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5ABFFF-36AC-4C59-A2D6-01529F78DE79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7593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37BF1-5C5F-4B35-9902-ED0D70B22494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125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C83736-4D9B-4913-967E-56714AE7C525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238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3B742-AFE9-4B55-83CD-98EAE99EF62A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2853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8393E9F-482E-4F81-AD01-F1D42379C42E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3118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E099BEE-FB9E-4B43-A1C0-131E01B7612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512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CEF5BF0-4135-46CE-903D-8D6002E8D9F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33524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718AB1D-1EE7-4324-A7E8-A5CD04D8B3B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8916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0054A9F-4EA7-424B-BEC4-C0CE381F64B5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3629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F0A6B52-B170-4E66-A934-677BDD821002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672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05661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12D9F46-0088-4381-9BDC-CF3F6D04B791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6028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9093B44-423D-4B30-9697-8B78A1AF0FD6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73314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4EF8987-DFD9-45CF-8F02-18147433EFF8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0401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020" y="2130426"/>
            <a:ext cx="777196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040" y="3886200"/>
            <a:ext cx="639992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BF293D-3AC1-4D36-83CE-F239487C7C0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3491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F1CBD3-7575-4C6D-B6E1-972B773561A1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02412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667" y="4406901"/>
            <a:ext cx="777196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667" y="2906713"/>
            <a:ext cx="777196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47947B-A8ED-445F-BFB7-004DD4F4856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07545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228" y="1371600"/>
            <a:ext cx="3510721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4671" y="1371600"/>
            <a:ext cx="351072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0754D-ECAE-494D-9D65-B2C5BE71C24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7673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47" y="274638"/>
            <a:ext cx="822930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47" y="1535113"/>
            <a:ext cx="403989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347" y="2174875"/>
            <a:ext cx="403989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94" y="1535113"/>
            <a:ext cx="404136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94" y="2174875"/>
            <a:ext cx="40413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E11D63-AB71-42E8-B444-FA8276AE856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6745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87215-B550-464C-99BC-26642570323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17736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B7995-D977-471E-BF8A-18D4A6810F0C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858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339199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47" y="273050"/>
            <a:ext cx="300793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219" y="273051"/>
            <a:ext cx="5111434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47" y="1435101"/>
            <a:ext cx="300793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2C4018-8019-4E26-8776-218D51D9193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68720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741" y="4800600"/>
            <a:ext cx="5485227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741" y="612775"/>
            <a:ext cx="5485227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741" y="5367338"/>
            <a:ext cx="548522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C8688B-37E4-4333-86DE-2D2F5C839710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724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ABE8F-4036-4E36-834B-2C06C21567E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3826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85584" y="152400"/>
            <a:ext cx="1789809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228" y="152400"/>
            <a:ext cx="5231634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NBI, 8 September 2006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/>
              <a:t>E. Gschwendtner,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2E35E-2209-4DEB-A7FE-EF4278D8CC07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256788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70717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01533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988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342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87604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02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74237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0584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57910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21724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18148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45293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E42E46D-03FA-4FC1-A166-CA8010AF1EE0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916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1878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608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616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44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5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238D8-C812-479A-B0BC-CBF7B5FAFC7F}" type="datetimeFigureOut">
              <a:rPr lang="en-GB" smtClean="0"/>
              <a:t>05/11/2012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3A20D-B7B2-463B-BE3D-EBCD582E8B1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7126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400" dirty="0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en-US" altLang="ja-JP" sz="1400" dirty="0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13CE27D-527A-418A-A029-CF7066FE3E52}" type="slidenum">
              <a:rPr kumimoji="1" lang="en-US" altLang="ja-JP" sz="1400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1" lang="en-US" altLang="ja-JP" sz="14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677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pitchFamily="34" charset="0"/>
          <a:ea typeface="ＭＳ Ｐゴシック" pitchFamily="3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9257" y="6324600"/>
            <a:ext cx="1905611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0099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NBI, 8 September 2006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16585" y="6324600"/>
            <a:ext cx="2040469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00099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AT" smtClean="0"/>
              <a:t>E. Gschwendtner, CERN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34636" y="6324600"/>
            <a:ext cx="1904144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0099"/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FB8EBD85-F927-4072-8D06-1A91C818F668}" type="slidenum">
              <a:rPr lang="en-US" smtClean="0"/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 smtClean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335394" y="152400"/>
            <a:ext cx="6613935" cy="533400"/>
          </a:xfrm>
          <a:prstGeom prst="rect">
            <a:avLst/>
          </a:prstGeom>
          <a:solidFill>
            <a:srgbClr val="3333FF"/>
          </a:solidFill>
          <a:ln w="25400">
            <a:solidFill>
              <a:srgbClr val="66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Slide Title</a:t>
            </a:r>
            <a:endParaRPr lang="en-US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3228" y="1371600"/>
            <a:ext cx="716216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Body Text</a:t>
            </a:r>
          </a:p>
          <a:p>
            <a:pPr lvl="1"/>
            <a:r>
              <a:rPr lang="de-AT" smtClean="0"/>
              <a:t>Second Level</a:t>
            </a:r>
          </a:p>
          <a:p>
            <a:pPr lvl="2"/>
            <a:r>
              <a:rPr lang="de-AT" smtClean="0"/>
              <a:t>Third Level</a:t>
            </a:r>
          </a:p>
          <a:p>
            <a:pPr lvl="3"/>
            <a:r>
              <a:rPr lang="de-AT" smtClean="0"/>
              <a:t>Fourth Level</a:t>
            </a:r>
          </a:p>
          <a:p>
            <a:pPr lvl="4"/>
            <a:r>
              <a:rPr lang="de-AT" smtClean="0"/>
              <a:t>Fifth Level</a:t>
            </a:r>
          </a:p>
        </p:txBody>
      </p:sp>
      <p:sp>
        <p:nvSpPr>
          <p:cNvPr id="1044" name="Line 20"/>
          <p:cNvSpPr>
            <a:spLocks noChangeShapeType="1"/>
          </p:cNvSpPr>
          <p:nvPr userDrawn="1"/>
        </p:nvSpPr>
        <p:spPr bwMode="auto">
          <a:xfrm>
            <a:off x="139256" y="838200"/>
            <a:ext cx="8865488" cy="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solidFill>
                <a:srgbClr val="0000FF"/>
              </a:solidFill>
            </a:endParaRPr>
          </a:p>
        </p:txBody>
      </p:sp>
      <p:sp>
        <p:nvSpPr>
          <p:cNvPr id="1045" name="Line 21"/>
          <p:cNvSpPr>
            <a:spLocks noChangeShapeType="1"/>
          </p:cNvSpPr>
          <p:nvPr userDrawn="1"/>
        </p:nvSpPr>
        <p:spPr bwMode="auto">
          <a:xfrm>
            <a:off x="139256" y="6172200"/>
            <a:ext cx="8865488" cy="0"/>
          </a:xfrm>
          <a:prstGeom prst="line">
            <a:avLst/>
          </a:prstGeom>
          <a:noFill/>
          <a:ln w="19050">
            <a:solidFill>
              <a:srgbClr val="3333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solidFill>
                <a:srgbClr val="0000FF"/>
              </a:solidFill>
            </a:endParaRPr>
          </a:p>
        </p:txBody>
      </p:sp>
      <p:grpSp>
        <p:nvGrpSpPr>
          <p:cNvPr id="1076" name="Group 52"/>
          <p:cNvGrpSpPr>
            <a:grpSpLocks/>
          </p:cNvGrpSpPr>
          <p:nvPr userDrawn="1"/>
        </p:nvGrpSpPr>
        <p:grpSpPr bwMode="auto">
          <a:xfrm>
            <a:off x="209618" y="76200"/>
            <a:ext cx="914693" cy="685800"/>
            <a:chOff x="144" y="2544"/>
            <a:chExt cx="5760" cy="4449"/>
          </a:xfrm>
        </p:grpSpPr>
        <p:grpSp>
          <p:nvGrpSpPr>
            <p:cNvPr id="1077" name="Group 53"/>
            <p:cNvGrpSpPr>
              <a:grpSpLocks/>
            </p:cNvGrpSpPr>
            <p:nvPr/>
          </p:nvGrpSpPr>
          <p:grpSpPr bwMode="auto">
            <a:xfrm>
              <a:off x="144" y="2544"/>
              <a:ext cx="5760" cy="4449"/>
              <a:chOff x="144" y="2544"/>
              <a:chExt cx="5760" cy="4449"/>
            </a:xfrm>
          </p:grpSpPr>
          <p:pic>
            <p:nvPicPr>
              <p:cNvPr id="1078" name="Picture 54" descr="GoogleEarth_europe_noborder"/>
              <p:cNvPicPr>
                <a:picLocks noChangeAspect="1" noChangeArrowheads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2544"/>
                <a:ext cx="5760" cy="4449"/>
              </a:xfrm>
              <a:prstGeom prst="rect">
                <a:avLst/>
              </a:prstGeom>
              <a:noFill/>
              <a:ln w="22225">
                <a:solidFill>
                  <a:srgbClr val="00FF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79" name="Oval 55"/>
              <p:cNvSpPr>
                <a:spLocks noChangeArrowheads="1"/>
              </p:cNvSpPr>
              <p:nvPr/>
            </p:nvSpPr>
            <p:spPr bwMode="auto">
              <a:xfrm>
                <a:off x="2832" y="4512"/>
                <a:ext cx="144" cy="144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68406" tIns="34203" rIns="68406" bIns="34203" anchor="ctr"/>
              <a:lstStyle/>
              <a:p>
                <a:pPr algn="ctr" defTabSz="9572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 dirty="0" smtClean="0">
                  <a:solidFill>
                    <a:srgbClr val="FFFF66"/>
                  </a:solidFill>
                  <a:latin typeface="Arial" pitchFamily="34" charset="0"/>
                </a:endParaRPr>
              </a:p>
            </p:txBody>
          </p:sp>
          <p:sp>
            <p:nvSpPr>
              <p:cNvPr id="1080" name="Oval 56"/>
              <p:cNvSpPr>
                <a:spLocks noChangeArrowheads="1"/>
              </p:cNvSpPr>
              <p:nvPr/>
            </p:nvSpPr>
            <p:spPr bwMode="auto">
              <a:xfrm>
                <a:off x="3360" y="5088"/>
                <a:ext cx="144" cy="144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lIns="68406" tIns="34203" rIns="68406" bIns="34203" anchor="ctr"/>
              <a:lstStyle/>
              <a:p>
                <a:pPr algn="ctr" defTabSz="957263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1900" dirty="0" smtClean="0">
                  <a:solidFill>
                    <a:srgbClr val="FFFF66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1081" name="Line 57"/>
            <p:cNvSpPr>
              <a:spLocks noChangeShapeType="1"/>
            </p:cNvSpPr>
            <p:nvPr/>
          </p:nvSpPr>
          <p:spPr bwMode="auto">
            <a:xfrm>
              <a:off x="2976" y="4656"/>
              <a:ext cx="384" cy="432"/>
            </a:xfrm>
            <a:prstGeom prst="line">
              <a:avLst/>
            </a:prstGeom>
            <a:noFill/>
            <a:ln w="12700">
              <a:solidFill>
                <a:srgbClr val="FFFF66"/>
              </a:solidFill>
              <a:prstDash val="sysDot"/>
              <a:round/>
              <a:headEnd/>
              <a:tailEnd type="stealth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2000" dirty="0" smtClean="0">
                <a:solidFill>
                  <a:srgbClr val="0000FF"/>
                </a:solidFill>
              </a:endParaRPr>
            </a:p>
          </p:txBody>
        </p:sp>
      </p:grpSp>
      <p:pic>
        <p:nvPicPr>
          <p:cNvPr id="1082" name="Picture 58" descr="CNGSLOGO2-5X3X300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773" y="76200"/>
            <a:ext cx="702144" cy="685800"/>
          </a:xfrm>
          <a:prstGeom prst="rect">
            <a:avLst/>
          </a:prstGeom>
          <a:noFill/>
          <a:ln w="22225">
            <a:solidFill>
              <a:srgbClr val="00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22845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C3FB9D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C3FB9D"/>
          </a:solidFill>
          <a:latin typeface="Times New Roman" pitchFamily="18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C3FB9D"/>
          </a:solidFill>
          <a:latin typeface="Times New Roman" pitchFamily="18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C3FB9D"/>
          </a:solidFill>
          <a:latin typeface="Times New Roman" pitchFamily="18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C3FB9D"/>
          </a:solidFill>
          <a:latin typeface="Times New Roman" pitchFamily="18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C3FB9D"/>
          </a:solidFill>
          <a:latin typeface="Times New Roman" pitchFamily="18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C3FB9D"/>
          </a:solidFill>
          <a:latin typeface="Times New Roman" pitchFamily="18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C3FB9D"/>
          </a:solidFill>
          <a:latin typeface="Times New Roman" pitchFamily="18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C3FB9D"/>
          </a:solidFill>
          <a:latin typeface="Times New Roman" pitchFamily="18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l"/>
        <a:defRPr sz="2400">
          <a:solidFill>
            <a:srgbClr val="3333FF"/>
          </a:solidFill>
          <a:latin typeface="+mn-lt"/>
          <a:ea typeface="+mn-ea"/>
          <a:cs typeface="+mn-cs"/>
        </a:defRPr>
      </a:lvl1pPr>
      <a:lvl2pPr marL="9715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è"/>
        <a:defRPr sz="2200">
          <a:solidFill>
            <a:schemeClr val="tx1"/>
          </a:solidFill>
          <a:latin typeface="+mn-lt"/>
        </a:defRPr>
      </a:lvl2pPr>
      <a:lvl3pPr marL="131445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700">
          <a:solidFill>
            <a:schemeClr val="tx1"/>
          </a:solidFill>
          <a:latin typeface="+mn-lt"/>
        </a:defRPr>
      </a:lvl3pPr>
      <a:lvl4pPr marL="1600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100000"/>
        <a:buFont typeface="Wingdings" pitchFamily="2" charset="2"/>
        <a:buChar char="§"/>
        <a:defRPr sz="1500">
          <a:solidFill>
            <a:srgbClr val="0000CC"/>
          </a:solidFill>
          <a:latin typeface="+mn-lt"/>
        </a:defRPr>
      </a:lvl4pPr>
      <a:lvl5pPr marL="18859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500">
          <a:solidFill>
            <a:srgbClr val="0000CC"/>
          </a:solidFill>
          <a:latin typeface="+mn-lt"/>
        </a:defRPr>
      </a:lvl5pPr>
      <a:lvl6pPr marL="23431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500">
          <a:solidFill>
            <a:srgbClr val="0000CC"/>
          </a:solidFill>
          <a:latin typeface="+mn-lt"/>
        </a:defRPr>
      </a:lvl6pPr>
      <a:lvl7pPr marL="28003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500">
          <a:solidFill>
            <a:srgbClr val="0000CC"/>
          </a:solidFill>
          <a:latin typeface="+mn-lt"/>
        </a:defRPr>
      </a:lvl7pPr>
      <a:lvl8pPr marL="32575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500">
          <a:solidFill>
            <a:srgbClr val="0000CC"/>
          </a:solidFill>
          <a:latin typeface="+mn-lt"/>
        </a:defRPr>
      </a:lvl8pPr>
      <a:lvl9pPr marL="37147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500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6238D8-C812-479A-B0BC-CBF7B5FAFC7F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05/11/2012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3A20D-B7B2-463B-BE3D-EBCD582E8B1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286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9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Some Remarks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Konrad Elsener (CERN)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584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NBI, 8 September 2006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/>
              <a:t>E. Gschwendtner,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D46CE-2A48-4505-BCCB-B7EA3EB46E0C}" type="slidenum">
              <a:rPr lang="en-US"/>
              <a:pPr/>
              <a:t>10</a:t>
            </a:fld>
            <a:endParaRPr lang="en-US" dirty="0"/>
          </a:p>
        </p:txBody>
      </p:sp>
      <p:graphicFrame>
        <p:nvGraphicFramePr>
          <p:cNvPr id="623618" name="Object 2"/>
          <p:cNvGraphicFramePr>
            <a:graphicFrameLocks noChangeAspect="1"/>
          </p:cNvGraphicFramePr>
          <p:nvPr/>
        </p:nvGraphicFramePr>
        <p:xfrm>
          <a:off x="124600" y="727075"/>
          <a:ext cx="8610429" cy="552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4" name="Chart" r:id="rId3" imgW="9974580" imgH="5372005" progId="Excel.Chart.8">
                  <p:embed/>
                </p:oleObj>
              </mc:Choice>
              <mc:Fallback>
                <p:oleObj name="Chart" r:id="rId3" imgW="9974580" imgH="5372005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600" y="727075"/>
                        <a:ext cx="8610429" cy="5527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3619" name="Rectangle 3"/>
          <p:cNvSpPr>
            <a:spLocks noChangeArrowheads="1"/>
          </p:cNvSpPr>
          <p:nvPr/>
        </p:nvSpPr>
        <p:spPr bwMode="auto">
          <a:xfrm>
            <a:off x="1165356" y="0"/>
            <a:ext cx="6995057" cy="764704"/>
          </a:xfrm>
          <a:prstGeom prst="rect">
            <a:avLst/>
          </a:prstGeom>
          <a:solidFill>
            <a:srgbClr val="3333FF"/>
          </a:solidFill>
          <a:ln w="25400">
            <a:solidFill>
              <a:srgbClr val="66FF66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 algn="ctr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C3FB9D"/>
                </a:solidFill>
              </a:rPr>
              <a:t>Comparison Meas.-Sim. I (Preliminary)</a:t>
            </a:r>
          </a:p>
        </p:txBody>
      </p:sp>
      <p:sp>
        <p:nvSpPr>
          <p:cNvPr id="623620" name="Text Box 4"/>
          <p:cNvSpPr txBox="1">
            <a:spLocks noChangeArrowheads="1"/>
          </p:cNvSpPr>
          <p:nvPr/>
        </p:nvSpPr>
        <p:spPr bwMode="auto">
          <a:xfrm>
            <a:off x="2361492" y="895353"/>
            <a:ext cx="4466458" cy="3968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000000"/>
                </a:solidFill>
              </a:rPr>
              <a:t>Muon Monitors, Horizontal Pit 1</a:t>
            </a:r>
          </a:p>
        </p:txBody>
      </p:sp>
      <p:sp>
        <p:nvSpPr>
          <p:cNvPr id="623621" name="Text Box 5"/>
          <p:cNvSpPr txBox="1">
            <a:spLocks noChangeArrowheads="1"/>
          </p:cNvSpPr>
          <p:nvPr/>
        </p:nvSpPr>
        <p:spPr bwMode="auto">
          <a:xfrm>
            <a:off x="6439500" y="1401764"/>
            <a:ext cx="1908086" cy="7078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0099"/>
                </a:solidFill>
                <a:cs typeface="Times New Roman" pitchFamily="18" charset="0"/>
              </a:rPr>
              <a:t>■</a:t>
            </a:r>
            <a:r>
              <a:rPr lang="en-US" sz="2000" dirty="0" smtClean="0">
                <a:solidFill>
                  <a:srgbClr val="0000FF"/>
                </a:solidFill>
                <a:cs typeface="Times New Roman" pitchFamily="18" charset="0"/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Measurement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 smtClean="0">
                <a:solidFill>
                  <a:srgbClr val="FC0128"/>
                </a:solidFill>
              </a:rPr>
              <a:t>■</a:t>
            </a:r>
            <a:r>
              <a:rPr lang="en-US" sz="2000" b="1" dirty="0" smtClean="0">
                <a:solidFill>
                  <a:srgbClr val="0000FF"/>
                </a:solidFill>
              </a:rPr>
              <a:t> </a:t>
            </a:r>
            <a:r>
              <a:rPr lang="en-US" sz="2000" b="1" dirty="0" smtClean="0">
                <a:solidFill>
                  <a:srgbClr val="000000"/>
                </a:solidFill>
              </a:rPr>
              <a:t>Simulation</a:t>
            </a:r>
          </a:p>
        </p:txBody>
      </p:sp>
      <p:sp>
        <p:nvSpPr>
          <p:cNvPr id="623622" name="Text Box 6"/>
          <p:cNvSpPr txBox="1">
            <a:spLocks noChangeArrowheads="1"/>
          </p:cNvSpPr>
          <p:nvPr/>
        </p:nvSpPr>
        <p:spPr bwMode="auto">
          <a:xfrm>
            <a:off x="5787195" y="5799139"/>
            <a:ext cx="23192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dirty="0" smtClean="0">
                <a:solidFill>
                  <a:srgbClr val="0000FF"/>
                </a:solidFill>
              </a:rPr>
              <a:t>Fluka simulation; P. Sala et al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029596" y="6309320"/>
            <a:ext cx="14686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NBI 2006</a:t>
            </a:r>
            <a:endParaRPr lang="en-GB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36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136940"/>
            <a:ext cx="78488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What’s special about the </a:t>
            </a:r>
            <a:r>
              <a:rPr lang="en-US" sz="2400" dirty="0" smtClean="0">
                <a:solidFill>
                  <a:srgbClr val="FF0000"/>
                </a:solidFill>
              </a:rPr>
              <a:t>NBI workshops </a:t>
            </a:r>
            <a:r>
              <a:rPr lang="en-US" sz="2400" dirty="0" smtClean="0">
                <a:solidFill>
                  <a:srgbClr val="FF0000"/>
                </a:solidFill>
              </a:rPr>
              <a:t>(why we like them…)</a:t>
            </a:r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pPr algn="ctr"/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100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alphorn1"/>
          <p:cNvPicPr>
            <a:picLocks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044575"/>
            <a:ext cx="9144000" cy="5813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>
          <a:xfrm>
            <a:off x="971550" y="115888"/>
            <a:ext cx="7272338" cy="796925"/>
          </a:xfrm>
        </p:spPr>
        <p:txBody>
          <a:bodyPr/>
          <a:lstStyle/>
          <a:p>
            <a:r>
              <a:rPr lang="en-US" altLang="ja-JP" dirty="0"/>
              <a:t>Final Horn Status of K2K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981075"/>
            <a:ext cx="5795963" cy="1655763"/>
          </a:xfrm>
          <a:solidFill>
            <a:schemeClr val="bg1"/>
          </a:solidFill>
        </p:spPr>
        <p:txBody>
          <a:bodyPr/>
          <a:lstStyle/>
          <a:p>
            <a:pPr>
              <a:buFontTx/>
              <a:buNone/>
            </a:pPr>
            <a:r>
              <a:rPr lang="en-US" altLang="ja-JP" sz="2800" dirty="0"/>
              <a:t>Kazuhiro TANAKA for</a:t>
            </a:r>
          </a:p>
          <a:p>
            <a:pPr>
              <a:buFontTx/>
              <a:buNone/>
            </a:pPr>
            <a:r>
              <a:rPr lang="en-US" altLang="ja-JP" sz="2800" dirty="0"/>
              <a:t>the KEK-PS Beam Channel Group, </a:t>
            </a:r>
          </a:p>
          <a:p>
            <a:pPr>
              <a:buFontTx/>
              <a:buNone/>
            </a:pPr>
            <a:r>
              <a:rPr lang="en-US" altLang="ja-JP" sz="2800" dirty="0"/>
              <a:t>&amp; the K2K Beam Tuning Team</a:t>
            </a:r>
          </a:p>
        </p:txBody>
      </p:sp>
    </p:spTree>
    <p:extLst>
      <p:ext uri="{BB962C8B-B14F-4D97-AF65-F5344CB8AC3E}">
        <p14:creationId xmlns:p14="http://schemas.microsoft.com/office/powerpoint/2010/main" val="335034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 txBox="1">
            <a:spLocks noChangeArrowheads="1"/>
          </p:cNvSpPr>
          <p:nvPr/>
        </p:nvSpPr>
        <p:spPr bwMode="auto">
          <a:xfrm>
            <a:off x="107950" y="543074"/>
            <a:ext cx="8856663" cy="130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ja-JP" sz="2800" dirty="0" smtClean="0">
                <a:solidFill>
                  <a:srgbClr val="FF0000"/>
                </a:solidFill>
                <a:ea typeface="MS Mincho" pitchFamily="49" charset="-128"/>
              </a:rPr>
              <a:t>1st Horn Target Rod (20mm diameter) Break </a:t>
            </a:r>
          </a:p>
          <a:p>
            <a:r>
              <a:rPr lang="en-US" altLang="ja-JP" sz="2800" dirty="0" smtClean="0">
                <a:solidFill>
                  <a:srgbClr val="FF0000"/>
                </a:solidFill>
                <a:ea typeface="MS Mincho" pitchFamily="49" charset="-128"/>
              </a:rPr>
              <a:t>(1.9x10</a:t>
            </a:r>
            <a:r>
              <a:rPr lang="en-US" altLang="ja-JP" sz="2800" baseline="30000" dirty="0" smtClean="0">
                <a:solidFill>
                  <a:srgbClr val="FF0000"/>
                </a:solidFill>
                <a:ea typeface="MS Mincho" pitchFamily="49" charset="-128"/>
              </a:rPr>
              <a:t>6</a:t>
            </a:r>
            <a:r>
              <a:rPr lang="en-US" altLang="ja-JP" sz="2800" dirty="0" smtClean="0">
                <a:solidFill>
                  <a:srgbClr val="FF0000"/>
                </a:solidFill>
                <a:ea typeface="MS Mincho" pitchFamily="49" charset="-128"/>
              </a:rPr>
              <a:t> excitations)</a:t>
            </a:r>
            <a:r>
              <a:rPr lang="en-US" altLang="ja-JP" sz="2800" dirty="0" smtClean="0">
                <a:ea typeface="MS Mincho" pitchFamily="49" charset="-128"/>
              </a:rPr>
              <a:t> </a:t>
            </a:r>
            <a:endParaRPr lang="en-US" altLang="ja-JP" sz="2800" dirty="0">
              <a:ea typeface="MS Mincho" pitchFamily="49" charset="-128"/>
            </a:endParaRPr>
          </a:p>
        </p:txBody>
      </p:sp>
      <p:pic>
        <p:nvPicPr>
          <p:cNvPr id="6" name="Picture 9" descr="HornIC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795" y="1772816"/>
            <a:ext cx="5724525" cy="429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52320" y="81409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NBI 2005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296" y="6381328"/>
            <a:ext cx="156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rom K. Tanaka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197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HornPL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321545"/>
            <a:ext cx="2914650" cy="218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12" descr="HornPL0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321545"/>
            <a:ext cx="2916237" cy="218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Line 18"/>
          <p:cNvSpPr>
            <a:spLocks noChangeShapeType="1"/>
          </p:cNvSpPr>
          <p:nvPr/>
        </p:nvSpPr>
        <p:spPr bwMode="auto">
          <a:xfrm>
            <a:off x="4284663" y="3401045"/>
            <a:ext cx="433387" cy="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52320" y="81409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NBI 2005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395288" y="1816720"/>
            <a:ext cx="8229600" cy="5095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 smtClean="0">
                <a:solidFill>
                  <a:srgbClr val="FF0000"/>
                </a:solidFill>
                <a:ea typeface="MS Mincho" pitchFamily="49" charset="-128"/>
              </a:rPr>
              <a:t>Horn Flexible Feeder Trouble (8.5x10</a:t>
            </a:r>
            <a:r>
              <a:rPr lang="en-US" altLang="ja-JP" sz="2800" baseline="30000" dirty="0" smtClean="0">
                <a:solidFill>
                  <a:srgbClr val="FF0000"/>
                </a:solidFill>
                <a:ea typeface="MS Mincho" pitchFamily="49" charset="-128"/>
              </a:rPr>
              <a:t>5</a:t>
            </a:r>
            <a:r>
              <a:rPr lang="en-US" altLang="ja-JP" sz="2800" dirty="0" smtClean="0">
                <a:solidFill>
                  <a:srgbClr val="FF0000"/>
                </a:solidFill>
                <a:ea typeface="MS Mincho" pitchFamily="49" charset="-128"/>
              </a:rPr>
              <a:t> excitations)</a:t>
            </a:r>
            <a:endParaRPr lang="en-US" altLang="ja-JP" sz="2800" dirty="0">
              <a:solidFill>
                <a:srgbClr val="FF0000"/>
              </a:solidFill>
              <a:ea typeface="MS Mincho" pitchFamily="49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36296" y="6381328"/>
            <a:ext cx="156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rom K. Tanaka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05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103" name="Picture 7" descr="gijyutusyo5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258763"/>
            <a:ext cx="9144000" cy="65992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2100" name="Rectangle 4"/>
          <p:cNvSpPr>
            <a:spLocks noGrp="1" noChangeArrowheads="1"/>
          </p:cNvSpPr>
          <p:nvPr>
            <p:ph type="title"/>
          </p:nvPr>
        </p:nvSpPr>
        <p:spPr>
          <a:xfrm>
            <a:off x="-108520" y="0"/>
            <a:ext cx="9252520" cy="1012825"/>
          </a:xfrm>
          <a:solidFill>
            <a:schemeClr val="bg1"/>
          </a:solidFill>
        </p:spPr>
        <p:txBody>
          <a:bodyPr/>
          <a:lstStyle/>
          <a:p>
            <a:r>
              <a:rPr lang="en-US" altLang="ja-JP" dirty="0"/>
              <a:t>KEK Engineering Award 2003</a:t>
            </a:r>
          </a:p>
        </p:txBody>
      </p:sp>
      <p:sp>
        <p:nvSpPr>
          <p:cNvPr id="13210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1331913" y="5567363"/>
            <a:ext cx="6840537" cy="1290637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altLang="ja-JP" sz="2800" dirty="0"/>
              <a:t>	Suzuki and Yamanoi received 3</a:t>
            </a:r>
            <a:r>
              <a:rPr lang="en-US" altLang="ja-JP" sz="2800" baseline="30000" dirty="0"/>
              <a:t>rd</a:t>
            </a:r>
            <a:r>
              <a:rPr lang="en-US" altLang="ja-JP" sz="2800" dirty="0"/>
              <a:t> KEK Engineering Award for their development of K2K horn system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26010" y="0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NBI 2005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36296" y="6381328"/>
            <a:ext cx="156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rom K. Tanaka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61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9938709"/>
              </p:ext>
            </p:extLst>
          </p:nvPr>
        </p:nvGraphicFramePr>
        <p:xfrm>
          <a:off x="576263" y="1725266"/>
          <a:ext cx="7991475" cy="484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2" name="Chart" r:id="rId3" imgW="7991811" imgH="4848572" progId="Excel.Chart.8">
                  <p:embed/>
                </p:oleObj>
              </mc:Choice>
              <mc:Fallback>
                <p:oleObj name="Chart" r:id="rId3" imgW="7991811" imgH="4848572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263" y="1725266"/>
                        <a:ext cx="7991475" cy="484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72120" y="980728"/>
            <a:ext cx="82804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4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Operation History of K2K Horns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452320" y="81409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NBI 2005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6381328"/>
            <a:ext cx="156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rom K. Tanaka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68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79388" y="921916"/>
            <a:ext cx="8785225" cy="1570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On horns, what we learned are···</a:t>
            </a:r>
            <a:br>
              <a:rPr kumimoji="1" lang="en-US" altLang="ja-JP" sz="4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</a:br>
            <a:r>
              <a:rPr kumimoji="1" lang="en-US" altLang="ja-JP" sz="4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ＭＳ Ｐゴシック"/>
                <a:cs typeface="+mj-cs"/>
              </a:rPr>
              <a:t>(Presented at NBI2000)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850" y="2420516"/>
            <a:ext cx="8135938" cy="3960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Horn can work as designed in both mechanically and electrically.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We should pay attention more and more to peripherals, which can break as designed.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Test excitation in the actual position should be as many as possible.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Never compromise with Physicists.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Sufficient time, money, manpower for R/D and for operation, maintenance.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1" lang="en-US" altLang="ja-JP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Believe yourself.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52320" y="81409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NBI 2005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6296" y="6381328"/>
            <a:ext cx="1569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rom K. Tanaka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>
            <a:off x="50348" y="184482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714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646040"/>
            <a:ext cx="8229600" cy="114300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610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4604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10F92"/>
                </a:solidFill>
              </a:rPr>
              <a:t>Have a great workshop !</a:t>
            </a:r>
            <a:endParaRPr lang="en-GB" dirty="0">
              <a:solidFill>
                <a:srgbClr val="C10F9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52320" y="81409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NBI 2012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3645024"/>
            <a:ext cx="458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(Apologies that I can only be around part-time)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136940"/>
            <a:ext cx="663046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The early days of NBI workshops (and before that…)</a:t>
            </a:r>
          </a:p>
          <a:p>
            <a:endParaRPr lang="en-US" dirty="0"/>
          </a:p>
          <a:p>
            <a:pPr algn="ctr"/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2987824" y="1967937"/>
            <a:ext cx="2626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Google for “Yamanoi KEK”</a:t>
            </a:r>
          </a:p>
        </p:txBody>
      </p:sp>
    </p:spTree>
    <p:extLst>
      <p:ext uri="{BB962C8B-B14F-4D97-AF65-F5344CB8AC3E}">
        <p14:creationId xmlns:p14="http://schemas.microsoft.com/office/powerpoint/2010/main" val="3844876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332656"/>
            <a:ext cx="878497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MINUTES OF E362 FRONT DETECTOR MEETING </a:t>
            </a:r>
          </a:p>
          <a:p>
            <a:r>
              <a:rPr lang="en-US" dirty="0" smtClean="0"/>
              <a:t>Date: 16:00-17:00, </a:t>
            </a:r>
            <a:r>
              <a:rPr lang="en-US" dirty="0" smtClean="0">
                <a:solidFill>
                  <a:srgbClr val="FF0000"/>
                </a:solidFill>
              </a:rPr>
              <a:t>October 20, 1995</a:t>
            </a:r>
          </a:p>
          <a:p>
            <a:r>
              <a:rPr lang="en-US" dirty="0" smtClean="0"/>
              <a:t>Place: KEK meeting room (next to Library)</a:t>
            </a:r>
          </a:p>
          <a:p>
            <a:r>
              <a:rPr lang="en-US" dirty="0" smtClean="0"/>
              <a:t>Present: Nishikawa (Chairman), Chikamatsu, Miyamoto (INS), Miyano(Niigata),</a:t>
            </a:r>
          </a:p>
          <a:p>
            <a:r>
              <a:rPr lang="en-US" dirty="0" smtClean="0"/>
              <a:t> Sakuda(KEK), Tamura(Okayama), Nishijima,Etou(Toukai), A.Suzuki, Kohama(Kobe)</a:t>
            </a:r>
          </a:p>
          <a:p>
            <a:endParaRPr lang="en-US" dirty="0" smtClean="0"/>
          </a:p>
          <a:p>
            <a:r>
              <a:rPr lang="en-US" dirty="0" smtClean="0"/>
              <a:t>(1) </a:t>
            </a:r>
            <a:r>
              <a:rPr lang="en-US" dirty="0" smtClean="0">
                <a:solidFill>
                  <a:srgbClr val="7030A0"/>
                </a:solidFill>
              </a:rPr>
              <a:t>Nishikawa summarizes the preceding Horn meeting </a:t>
            </a:r>
            <a:r>
              <a:rPr lang="en-US" dirty="0" smtClean="0"/>
              <a:t>(Yamanoi, Ieiri, Yoshi-</a:t>
            </a:r>
          </a:p>
          <a:p>
            <a:r>
              <a:rPr lang="en-US" dirty="0" smtClean="0"/>
              <a:t>Suzuki, Miyamoto, Nishikawa, Kohama, A.Suzuki). </a:t>
            </a:r>
          </a:p>
          <a:p>
            <a:r>
              <a:rPr lang="en-US" dirty="0" smtClean="0"/>
              <a:t> Yoshi-Suzuki(KEK) ordered a power supply for the Horn for ~1.2 Oku-yens.</a:t>
            </a:r>
          </a:p>
          <a:p>
            <a:r>
              <a:rPr lang="en-US" dirty="0" smtClean="0"/>
              <a:t>It will be delivered next April.</a:t>
            </a:r>
          </a:p>
          <a:p>
            <a:r>
              <a:rPr lang="en-US" dirty="0" smtClean="0"/>
              <a:t>  A public tender for the 2nd Horn will be held in mid-November. One problem</a:t>
            </a:r>
          </a:p>
          <a:p>
            <a:r>
              <a:rPr lang="en-US" dirty="0" smtClean="0"/>
              <a:t>with the horn is how to handle the thermal expansion of the structure,</a:t>
            </a:r>
          </a:p>
          <a:p>
            <a:r>
              <a:rPr lang="en-US" dirty="0" smtClean="0"/>
              <a:t>which is estimated to be about 3mm. They consider the structure whose one</a:t>
            </a:r>
          </a:p>
          <a:p>
            <a:r>
              <a:rPr lang="en-US" dirty="0" smtClean="0"/>
              <a:t>end is set free along the direction of the expansion. </a:t>
            </a:r>
          </a:p>
          <a:p>
            <a:r>
              <a:rPr lang="en-US" dirty="0" smtClean="0"/>
              <a:t> Miyamoto/Yamanoi independently calculate the stress due to the magnetic</a:t>
            </a:r>
          </a:p>
          <a:p>
            <a:r>
              <a:rPr lang="en-US" dirty="0" smtClean="0"/>
              <a:t>force. They agree. </a:t>
            </a:r>
          </a:p>
          <a:p>
            <a:r>
              <a:rPr lang="en-US" dirty="0" smtClean="0"/>
              <a:t> The Horn current (I) will be monitored by either the voltage (=IR), Hall</a:t>
            </a:r>
          </a:p>
          <a:p>
            <a:r>
              <a:rPr lang="en-US" dirty="0" smtClean="0"/>
              <a:t>probe or pickup coil. </a:t>
            </a:r>
          </a:p>
          <a:p>
            <a:endParaRPr lang="en-US" dirty="0"/>
          </a:p>
          <a:p>
            <a:r>
              <a:rPr lang="en-US" dirty="0" smtClean="0"/>
              <a:t>(2) …</a:t>
            </a:r>
          </a:p>
          <a:p>
            <a:endParaRPr lang="en-US" dirty="0"/>
          </a:p>
          <a:p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79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5" r="2960" b="1931"/>
          <a:stretch/>
        </p:blipFill>
        <p:spPr>
          <a:xfrm rot="16200000">
            <a:off x="1701597" y="-680783"/>
            <a:ext cx="5750237" cy="7777115"/>
          </a:xfrm>
        </p:spPr>
      </p:pic>
      <p:sp>
        <p:nvSpPr>
          <p:cNvPr id="6" name="TextBox 5"/>
          <p:cNvSpPr txBox="1"/>
          <p:nvPr/>
        </p:nvSpPr>
        <p:spPr>
          <a:xfrm>
            <a:off x="1115616" y="5987655"/>
            <a:ext cx="64021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participants: 		Valeri Falaleev, K.E.</a:t>
            </a:r>
          </a:p>
          <a:p>
            <a:r>
              <a:rPr lang="en-US" sz="1400" dirty="0"/>
              <a:t>	</a:t>
            </a:r>
            <a:r>
              <a:rPr lang="en-US" sz="1400" dirty="0" smtClean="0"/>
              <a:t>		</a:t>
            </a:r>
            <a:r>
              <a:rPr lang="en-US" sz="1400" dirty="0" smtClean="0"/>
              <a:t>(NGS -&gt; CNGS </a:t>
            </a:r>
            <a:r>
              <a:rPr lang="en-US" sz="1400" dirty="0" smtClean="0"/>
              <a:t>was not yet an approved project</a:t>
            </a:r>
            <a:r>
              <a:rPr lang="en-US" sz="1400" dirty="0" smtClean="0"/>
              <a:t>)</a:t>
            </a:r>
            <a:endParaRPr lang="en-US" sz="1400" dirty="0"/>
          </a:p>
          <a:p>
            <a:r>
              <a:rPr lang="en-US" sz="1600" dirty="0" smtClean="0"/>
              <a:t>(Fermilab participants: 	Jim Hylen and Jorge Morfin)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1708183" y="15007"/>
            <a:ext cx="5744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First NBI </a:t>
            </a:r>
            <a:r>
              <a:rPr lang="en-US" sz="2400" dirty="0" smtClean="0"/>
              <a:t>workshop  </a:t>
            </a:r>
            <a:r>
              <a:rPr lang="en-US" sz="2400" dirty="0" smtClean="0"/>
              <a:t>-  </a:t>
            </a:r>
            <a:r>
              <a:rPr lang="en-US" sz="2400" b="1" dirty="0" smtClean="0">
                <a:solidFill>
                  <a:srgbClr val="FF0000"/>
                </a:solidFill>
              </a:rPr>
              <a:t>26-29 July </a:t>
            </a:r>
            <a:r>
              <a:rPr lang="en-US" sz="2400" b="1" dirty="0" smtClean="0">
                <a:solidFill>
                  <a:srgbClr val="FF0000"/>
                </a:solidFill>
              </a:rPr>
              <a:t>1999 at </a:t>
            </a:r>
            <a:r>
              <a:rPr lang="en-US" sz="2400" b="1" dirty="0" smtClean="0">
                <a:solidFill>
                  <a:srgbClr val="FF0000"/>
                </a:solidFill>
              </a:rPr>
              <a:t>KEK</a:t>
            </a:r>
          </a:p>
        </p:txBody>
      </p:sp>
    </p:spTree>
    <p:extLst>
      <p:ext uri="{BB962C8B-B14F-4D97-AF65-F5344CB8AC3E}">
        <p14:creationId xmlns:p14="http://schemas.microsoft.com/office/powerpoint/2010/main" val="123882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5" r="8867" b="8311"/>
          <a:stretch/>
        </p:blipFill>
        <p:spPr>
          <a:xfrm rot="10800000">
            <a:off x="419438" y="86138"/>
            <a:ext cx="5808746" cy="6943261"/>
          </a:xfrm>
        </p:spPr>
      </p:pic>
      <p:sp>
        <p:nvSpPr>
          <p:cNvPr id="7" name="TextBox 6"/>
          <p:cNvSpPr txBox="1"/>
          <p:nvPr/>
        </p:nvSpPr>
        <p:spPr>
          <a:xfrm>
            <a:off x="6732240" y="258541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NBI 1999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5590" y="3717032"/>
            <a:ext cx="14061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C10F92"/>
                </a:solidFill>
              </a:rPr>
              <a:t>“K2K”</a:t>
            </a:r>
            <a:endParaRPr lang="en-GB" sz="4000" dirty="0">
              <a:solidFill>
                <a:srgbClr val="C10F9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749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" t="10724" r="16021" b="15036"/>
          <a:stretch/>
        </p:blipFill>
        <p:spPr bwMode="auto">
          <a:xfrm rot="5400000">
            <a:off x="1332749" y="-604557"/>
            <a:ext cx="6416502" cy="8146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63888" y="404664"/>
            <a:ext cx="1317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NBI 1999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90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05" t="248" r="13878" b="3042"/>
          <a:stretch/>
        </p:blipFill>
        <p:spPr>
          <a:xfrm>
            <a:off x="683568" y="764704"/>
            <a:ext cx="2677425" cy="516697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91880" y="764704"/>
            <a:ext cx="17041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NBI 1999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Proceedings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35402" y="1988840"/>
            <a:ext cx="261847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 we then moved on to …</a:t>
            </a:r>
          </a:p>
          <a:p>
            <a:endParaRPr lang="en-US" dirty="0" smtClean="0"/>
          </a:p>
          <a:p>
            <a:r>
              <a:rPr lang="en-US" dirty="0" smtClean="0"/>
              <a:t>Fermilab (2000)</a:t>
            </a:r>
          </a:p>
          <a:p>
            <a:r>
              <a:rPr lang="en-US" dirty="0" smtClean="0"/>
              <a:t>CERN (2002)</a:t>
            </a:r>
          </a:p>
          <a:p>
            <a:r>
              <a:rPr lang="en-US" dirty="0" smtClean="0"/>
              <a:t>KEK (2003)</a:t>
            </a:r>
          </a:p>
          <a:p>
            <a:r>
              <a:rPr lang="en-US" dirty="0" smtClean="0"/>
              <a:t>Fermilab (2005)</a:t>
            </a:r>
          </a:p>
          <a:p>
            <a:r>
              <a:rPr lang="en-US" dirty="0" smtClean="0"/>
              <a:t>CERN (2006)</a:t>
            </a:r>
          </a:p>
          <a:p>
            <a:r>
              <a:rPr lang="en-US" dirty="0" smtClean="0"/>
              <a:t>J-PARC (2010)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6108176" y="4977568"/>
            <a:ext cx="26123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…  to the web …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 … and to INDICO ...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173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39552" y="1023119"/>
            <a:ext cx="3129700" cy="5059636"/>
            <a:chOff x="539552" y="1023119"/>
            <a:chExt cx="3129700" cy="5059636"/>
          </a:xfrm>
        </p:grpSpPr>
        <p:pic>
          <p:nvPicPr>
            <p:cNvPr id="7" name="Content Placeholder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267" r="33870"/>
            <a:stretch/>
          </p:blipFill>
          <p:spPr>
            <a:xfrm>
              <a:off x="539552" y="1556792"/>
              <a:ext cx="3129700" cy="4525963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1445407" y="1023119"/>
              <a:ext cx="13179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NBI 2003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499992" y="193983"/>
            <a:ext cx="4161536" cy="3616184"/>
            <a:chOff x="4499992" y="193983"/>
            <a:chExt cx="4161536" cy="36161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9992" y="689015"/>
              <a:ext cx="4161536" cy="3121152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5921765" y="193983"/>
              <a:ext cx="13179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NBI 2002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572000" y="5055567"/>
            <a:ext cx="9144000" cy="918865"/>
            <a:chOff x="4572000" y="5055567"/>
            <a:chExt cx="9144000" cy="918865"/>
          </a:xfrm>
        </p:grpSpPr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4572000" y="5517232"/>
              <a:ext cx="9144000" cy="457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Forbidden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You don't have permission to access /nbi2005/photos/tour/ on this server.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28184" y="5055567"/>
              <a:ext cx="13179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NBI 2005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71910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35496" y="-27384"/>
            <a:ext cx="4932218" cy="3581749"/>
            <a:chOff x="134851" y="116632"/>
            <a:chExt cx="4932218" cy="358174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027" r="5185"/>
            <a:stretch/>
          </p:blipFill>
          <p:spPr>
            <a:xfrm>
              <a:off x="134851" y="578297"/>
              <a:ext cx="4932218" cy="312008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941965" y="116632"/>
              <a:ext cx="13179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NBI 2005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259632" y="3860399"/>
            <a:ext cx="3381248" cy="2997601"/>
            <a:chOff x="1259632" y="3860399"/>
            <a:chExt cx="3381248" cy="2997601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2" y="4322064"/>
              <a:ext cx="3381248" cy="2535936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2246765" y="3860399"/>
              <a:ext cx="13179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NBI 2006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232510" y="3501008"/>
            <a:ext cx="3901440" cy="3336427"/>
            <a:chOff x="5232510" y="3501008"/>
            <a:chExt cx="3901440" cy="333642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32510" y="3911355"/>
              <a:ext cx="3901440" cy="292608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6732240" y="3501008"/>
              <a:ext cx="13179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NBI 2006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22" r="8878"/>
          <a:stretch/>
        </p:blipFill>
        <p:spPr>
          <a:xfrm>
            <a:off x="5639397" y="433213"/>
            <a:ext cx="3325091" cy="3121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440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ea typeface="ＭＳ Ｐゴシック" pitchFamily="34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aper Presentation 3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.po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aper Presentation 3.pot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.po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.pot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.pot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.pot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.pot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.pot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2366</TotalTime>
  <Words>528</Words>
  <Application>Microsoft Office PowerPoint</Application>
  <PresentationFormat>On-screen Show (4:3)</PresentationFormat>
  <Paragraphs>94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Office Theme</vt:lpstr>
      <vt:lpstr>標準デザイン</vt:lpstr>
      <vt:lpstr>Paper Presentation 3</vt:lpstr>
      <vt:lpstr>1_Office Theme</vt:lpstr>
      <vt:lpstr>Microsoft Excel グラフ</vt:lpstr>
      <vt:lpstr>Microsoft Office Excel Chart</vt:lpstr>
      <vt:lpstr>Some Remarks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Final Horn Status of K2K</vt:lpstr>
      <vt:lpstr>PowerPoint Presentation</vt:lpstr>
      <vt:lpstr>PowerPoint Presentation</vt:lpstr>
      <vt:lpstr>KEK Engineering Award 2003</vt:lpstr>
      <vt:lpstr>PowerPoint Presentation</vt:lpstr>
      <vt:lpstr>PowerPoint Presentation</vt:lpstr>
      <vt:lpstr>Conclusion</vt:lpstr>
      <vt:lpstr>Have a great workshop 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Konrad Elsener</dc:creator>
  <cp:lastModifiedBy>Konrad Elsener</cp:lastModifiedBy>
  <cp:revision>34</cp:revision>
  <dcterms:created xsi:type="dcterms:W3CDTF">2012-11-05T10:34:33Z</dcterms:created>
  <dcterms:modified xsi:type="dcterms:W3CDTF">2012-11-07T07:28:50Z</dcterms:modified>
</cp:coreProperties>
</file>