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27"/>
  </p:notesMasterIdLst>
  <p:sldIdLst>
    <p:sldId id="256" r:id="rId2"/>
    <p:sldId id="257" r:id="rId3"/>
    <p:sldId id="282" r:id="rId4"/>
    <p:sldId id="277" r:id="rId5"/>
    <p:sldId id="281" r:id="rId6"/>
    <p:sldId id="258" r:id="rId7"/>
    <p:sldId id="259" r:id="rId8"/>
    <p:sldId id="278" r:id="rId9"/>
    <p:sldId id="261" r:id="rId10"/>
    <p:sldId id="262" r:id="rId11"/>
    <p:sldId id="263" r:id="rId12"/>
    <p:sldId id="260" r:id="rId13"/>
    <p:sldId id="264" r:id="rId14"/>
    <p:sldId id="265" r:id="rId15"/>
    <p:sldId id="267" r:id="rId16"/>
    <p:sldId id="279" r:id="rId17"/>
    <p:sldId id="266" r:id="rId18"/>
    <p:sldId id="268" r:id="rId19"/>
    <p:sldId id="269" r:id="rId20"/>
    <p:sldId id="270" r:id="rId21"/>
    <p:sldId id="271" r:id="rId22"/>
    <p:sldId id="272" r:id="rId23"/>
    <p:sldId id="273" r:id="rId24"/>
    <p:sldId id="280" r:id="rId25"/>
    <p:sldId id="275" r:id="rId2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6320" autoAdjust="0"/>
  </p:normalViewPr>
  <p:slideViewPr>
    <p:cSldViewPr>
      <p:cViewPr>
        <p:scale>
          <a:sx n="66" d="100"/>
          <a:sy n="66" d="100"/>
        </p:scale>
        <p:origin x="-456" y="6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379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949B1B-D430-42E9-8F09-C4659564E480}" type="datetimeFigureOut">
              <a:rPr lang="en-US" smtClean="0"/>
              <a:t>11/8/2012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3DFB5C-BF14-452A-A108-63F39156D3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991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First</a:t>
            </a:r>
            <a:r>
              <a:rPr lang="en-US" baseline="0" dirty="0" smtClean="0"/>
              <a:t> I’ll speak briefly about some field measurements taken before 2011</a:t>
            </a:r>
          </a:p>
          <a:p>
            <a:r>
              <a:rPr lang="en-US" baseline="0" dirty="0" smtClean="0"/>
              <a:t>I’ll move into the 2011 field measurements and discuss those in more detail</a:t>
            </a:r>
          </a:p>
          <a:p>
            <a:r>
              <a:rPr lang="en-US" baseline="0" dirty="0" smtClean="0"/>
              <a:t>Azimuthal, nominal field, measurement methods for t2k</a:t>
            </a:r>
          </a:p>
          <a:p>
            <a:r>
              <a:rPr lang="en-US" baseline="0" dirty="0" smtClean="0"/>
              <a:t>Correction term for fringing effects</a:t>
            </a:r>
          </a:p>
          <a:p>
            <a:r>
              <a:rPr lang="en-US" baseline="0" dirty="0" err="1" smtClean="0"/>
              <a:t>Compareison</a:t>
            </a:r>
            <a:r>
              <a:rPr lang="en-US" baseline="0" dirty="0" smtClean="0"/>
              <a:t> of data with expected field</a:t>
            </a:r>
          </a:p>
          <a:p>
            <a:r>
              <a:rPr lang="en-US" baseline="0" dirty="0" smtClean="0"/>
              <a:t>Something new: on-axis field measurements</a:t>
            </a:r>
          </a:p>
          <a:p>
            <a:r>
              <a:rPr lang="en-US" baseline="0" dirty="0" smtClean="0"/>
              <a:t>Some surprises and anomalies we found there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DFB5C-BF14-452A-A108-63F39156D3F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48206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Procedure used to </a:t>
            </a:r>
            <a:r>
              <a:rPr lang="en-US" dirty="0" err="1" smtClean="0"/>
              <a:t>analyize</a:t>
            </a:r>
            <a:r>
              <a:rPr lang="en-US" dirty="0" smtClean="0"/>
              <a:t> the probe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DFB5C-BF14-452A-A108-63F39156D3FF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6184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Comparison of measured field</a:t>
            </a:r>
            <a:r>
              <a:rPr lang="en-US" baseline="0" dirty="0" smtClean="0"/>
              <a:t> to what we expect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DFB5C-BF14-452A-A108-63F39156D3F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16702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Same comparison</a:t>
            </a:r>
            <a:r>
              <a:rPr lang="en-US" baseline="0" dirty="0" smtClean="0"/>
              <a:t>, but now with fractional deviation makes it easier to see</a:t>
            </a:r>
          </a:p>
          <a:p>
            <a:r>
              <a:rPr lang="en-US" baseline="0" dirty="0" smtClean="0"/>
              <a:t>Field correction is still not perfect </a:t>
            </a:r>
          </a:p>
          <a:p>
            <a:r>
              <a:rPr lang="en-US" baseline="0" dirty="0" smtClean="0"/>
              <a:t>Assumption that </a:t>
            </a:r>
            <a:r>
              <a:rPr lang="en-US" baseline="0" dirty="0" err="1" smtClean="0"/>
              <a:t>oc</a:t>
            </a:r>
            <a:r>
              <a:rPr lang="en-US" baseline="0" dirty="0" smtClean="0"/>
              <a:t> radius is small </a:t>
            </a:r>
            <a:r>
              <a:rPr lang="en-US" baseline="0" dirty="0" err="1" smtClean="0"/>
              <a:t>campared</a:t>
            </a:r>
            <a:r>
              <a:rPr lang="en-US" baseline="0" dirty="0" smtClean="0"/>
              <a:t> to port hole radius is maybe not so strong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DFB5C-BF14-452A-A108-63F39156D3F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81078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Move on to on</a:t>
            </a:r>
            <a:r>
              <a:rPr lang="en-US" baseline="0" dirty="0" smtClean="0"/>
              <a:t> </a:t>
            </a:r>
            <a:r>
              <a:rPr lang="en-US" baseline="0" dirty="0" err="1" smtClean="0"/>
              <a:t>axtis</a:t>
            </a:r>
            <a:r>
              <a:rPr lang="en-US" baseline="0" dirty="0" smtClean="0"/>
              <a:t> field measurements</a:t>
            </a:r>
          </a:p>
          <a:p>
            <a:r>
              <a:rPr lang="en-US" baseline="0" dirty="0" smtClean="0"/>
              <a:t>This is something new</a:t>
            </a:r>
          </a:p>
          <a:p>
            <a:r>
              <a:rPr lang="en-US" baseline="0" dirty="0" smtClean="0"/>
              <a:t>Here is </a:t>
            </a:r>
            <a:r>
              <a:rPr lang="en-US" baseline="0" dirty="0" err="1" smtClean="0"/>
              <a:t>som</a:t>
            </a:r>
            <a:r>
              <a:rPr lang="en-US" baseline="0" dirty="0" smtClean="0"/>
              <a:t> motivation</a:t>
            </a:r>
          </a:p>
          <a:p>
            <a:r>
              <a:rPr lang="en-US" baseline="0" dirty="0" smtClean="0"/>
              <a:t>The point here is that the absence of an on axis field can be a good indicator or current, and </a:t>
            </a:r>
            <a:r>
              <a:rPr lang="en-US" baseline="0" dirty="0" err="1" smtClean="0"/>
              <a:t>therfor</a:t>
            </a:r>
            <a:r>
              <a:rPr lang="en-US" baseline="0" dirty="0" smtClean="0"/>
              <a:t> field asymmetry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DFB5C-BF14-452A-A108-63F39156D3FF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8478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 with this motivation in mind, I’ll discuss the measurement methods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DFB5C-BF14-452A-A108-63F39156D3FF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524054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Coil</a:t>
            </a:r>
            <a:r>
              <a:rPr lang="en-US" baseline="0" dirty="0" smtClean="0"/>
              <a:t> can be rotated to give components of field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DFB5C-BF14-452A-A108-63F39156D3F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236920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 smtClean="0"/>
              <a:t>Resutls</a:t>
            </a:r>
            <a:endParaRPr lang="en-US" dirty="0" smtClean="0"/>
          </a:p>
          <a:p>
            <a:r>
              <a:rPr lang="en-US" dirty="0" smtClean="0"/>
              <a:t>So we did measure non-zero</a:t>
            </a:r>
            <a:r>
              <a:rPr lang="en-US" baseline="0" dirty="0" smtClean="0"/>
              <a:t> on axis field</a:t>
            </a:r>
          </a:p>
          <a:p>
            <a:r>
              <a:rPr lang="en-US" baseline="0" dirty="0" smtClean="0"/>
              <a:t>Unfortunately, these results are not consistent with our previous assumptions on a model for horn field asymmetry</a:t>
            </a:r>
          </a:p>
          <a:p>
            <a:r>
              <a:rPr lang="en-US" baseline="0" dirty="0" smtClean="0"/>
              <a:t>Reason is anomalous time </a:t>
            </a:r>
            <a:r>
              <a:rPr lang="en-US" baseline="0" dirty="0" err="1" smtClean="0"/>
              <a:t>dependance</a:t>
            </a:r>
            <a:r>
              <a:rPr lang="en-US" baseline="0" dirty="0" smtClean="0"/>
              <a:t> </a:t>
            </a:r>
          </a:p>
          <a:p>
            <a:r>
              <a:rPr lang="en-US" baseline="0" dirty="0" smtClean="0"/>
              <a:t>Example of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DFB5C-BF14-452A-A108-63F39156D3F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81967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DFB5C-BF14-452A-A108-63F39156D3F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41629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Just to show that this is not some sort of external field that is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DFB5C-BF14-452A-A108-63F39156D3FF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6955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 I’m sure most</a:t>
            </a:r>
            <a:r>
              <a:rPr lang="en-US" baseline="0" dirty="0" smtClean="0"/>
              <a:t> of you know, t2k uses 3 horns</a:t>
            </a:r>
          </a:p>
          <a:p>
            <a:r>
              <a:rPr lang="en-US" baseline="0" dirty="0" smtClean="0"/>
              <a:t>Each is designed to handle pules of up to 320 </a:t>
            </a:r>
            <a:r>
              <a:rPr lang="en-US" baseline="0" dirty="0" err="1" smtClean="0"/>
              <a:t>ka</a:t>
            </a:r>
            <a:endParaRPr lang="en-US" baseline="0" dirty="0" smtClean="0"/>
          </a:p>
          <a:p>
            <a:r>
              <a:rPr lang="en-US" baseline="0" dirty="0" smtClean="0"/>
              <a:t>Each equipped with </a:t>
            </a:r>
            <a:r>
              <a:rPr lang="en-US" baseline="0" dirty="0" err="1" smtClean="0"/>
              <a:t>instrumeation</a:t>
            </a:r>
            <a:r>
              <a:rPr lang="en-US" baseline="0" dirty="0" smtClean="0"/>
              <a:t> ports for field measurements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DFB5C-BF14-452A-A108-63F39156D3F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768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Say</a:t>
            </a:r>
            <a:r>
              <a:rPr lang="en-US" baseline="0" dirty="0" smtClean="0"/>
              <a:t> a few words on field measurements before 2011</a:t>
            </a:r>
          </a:p>
          <a:p>
            <a:r>
              <a:rPr lang="en-US" baseline="0" dirty="0" smtClean="0"/>
              <a:t>Important point is that nominal azimuthal field was verified on all 3 horns</a:t>
            </a:r>
          </a:p>
          <a:p>
            <a:r>
              <a:rPr lang="en-US" baseline="0" dirty="0" smtClean="0"/>
              <a:t>We’re talking within 2% at most radii</a:t>
            </a:r>
          </a:p>
          <a:p>
            <a:r>
              <a:rPr lang="en-US" baseline="0" dirty="0" smtClean="0"/>
              <a:t>I’d like to point out deviations at large radii, these are likely due to fringing effects near the ports</a:t>
            </a:r>
          </a:p>
          <a:p>
            <a:r>
              <a:rPr lang="en-US" baseline="0" dirty="0" smtClean="0"/>
              <a:t>We’ll talk about how to deal with this later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DFB5C-BF14-452A-A108-63F39156D3F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78721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T2K</a:t>
            </a:r>
            <a:r>
              <a:rPr lang="en-US" baseline="0" dirty="0" smtClean="0"/>
              <a:t> spare horn 1 is identical to one currently used in t2k </a:t>
            </a:r>
            <a:r>
              <a:rPr lang="en-US" baseline="0" dirty="0" err="1" smtClean="0"/>
              <a:t>beamline</a:t>
            </a:r>
            <a:endParaRPr lang="en-US" baseline="0" dirty="0" smtClean="0"/>
          </a:p>
          <a:p>
            <a:r>
              <a:rPr lang="en-US" baseline="0" dirty="0" smtClean="0"/>
              <a:t>Goal: verify nominal field, just like the previous </a:t>
            </a:r>
            <a:r>
              <a:rPr lang="en-US" baseline="0" dirty="0" err="1" smtClean="0"/>
              <a:t>measurementsthis</a:t>
            </a:r>
            <a:endParaRPr lang="en-US" baseline="0" dirty="0" smtClean="0"/>
          </a:p>
          <a:p>
            <a:r>
              <a:rPr lang="en-US" baseline="0" dirty="0" smtClean="0"/>
              <a:t>New goal , something new, is a measurement to check for horn field asymmetries</a:t>
            </a:r>
          </a:p>
          <a:p>
            <a:r>
              <a:rPr lang="en-US" baseline="0" dirty="0" smtClean="0"/>
              <a:t>We check for this by measuring field on axis inside inner conductor</a:t>
            </a:r>
          </a:p>
          <a:p>
            <a:r>
              <a:rPr lang="en-US" baseline="0" dirty="0" smtClean="0"/>
              <a:t>Define coordinates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DFB5C-BF14-452A-A108-63F39156D3FF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31142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Field measurements were</a:t>
            </a:r>
            <a:r>
              <a:rPr lang="en-US" baseline="0" dirty="0" smtClean="0"/>
              <a:t> performed using a </a:t>
            </a:r>
            <a:r>
              <a:rPr lang="en-US" baseline="0" dirty="0" err="1" smtClean="0"/>
              <a:t>senis</a:t>
            </a:r>
            <a:r>
              <a:rPr lang="en-US" baseline="0" dirty="0" smtClean="0"/>
              <a:t> </a:t>
            </a:r>
            <a:r>
              <a:rPr lang="en-US" baseline="0" dirty="0" err="1" smtClean="0"/>
              <a:t>integerated</a:t>
            </a:r>
            <a:r>
              <a:rPr lang="en-US" baseline="0" dirty="0" smtClean="0"/>
              <a:t> 3-axis hall probe</a:t>
            </a:r>
          </a:p>
          <a:p>
            <a:r>
              <a:rPr lang="en-US" baseline="0" dirty="0" smtClean="0"/>
              <a:t>Probe placed in adjustable probe mount</a:t>
            </a:r>
          </a:p>
          <a:p>
            <a:r>
              <a:rPr lang="en-US" baseline="0" dirty="0" smtClean="0"/>
              <a:t>Mount waterproofed , tried different techniques: balloon and rubber glue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DFB5C-BF14-452A-A108-63F39156D3FF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508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Probe mount</a:t>
            </a:r>
            <a:r>
              <a:rPr lang="en-US" baseline="0" dirty="0" smtClean="0"/>
              <a:t> placed on hole in outer conductor</a:t>
            </a:r>
          </a:p>
          <a:p>
            <a:r>
              <a:rPr lang="en-US" baseline="0" dirty="0" smtClean="0"/>
              <a:t>Mention hole to </a:t>
            </a:r>
            <a:r>
              <a:rPr lang="en-US" baseline="0" dirty="0" err="1" smtClean="0"/>
              <a:t>transitioin</a:t>
            </a:r>
            <a:r>
              <a:rPr lang="en-US" baseline="0" dirty="0" smtClean="0"/>
              <a:t> to next slide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DFB5C-BF14-452A-A108-63F39156D3F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9765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Simplified diagram of horn</a:t>
            </a:r>
          </a:p>
          <a:p>
            <a:r>
              <a:rPr lang="en-US" dirty="0" smtClean="0"/>
              <a:t>Use superposition</a:t>
            </a:r>
          </a:p>
          <a:p>
            <a:r>
              <a:rPr lang="en-US" dirty="0" smtClean="0"/>
              <a:t>Roughly</a:t>
            </a:r>
            <a:r>
              <a:rPr lang="en-US" baseline="0" dirty="0" smtClean="0"/>
              <a:t> disk</a:t>
            </a:r>
            <a:endParaRPr lang="en-US" dirty="0" smtClean="0"/>
          </a:p>
          <a:p>
            <a:r>
              <a:rPr lang="en-US" dirty="0" smtClean="0"/>
              <a:t>Probe samples field along symmetry axis</a:t>
            </a:r>
          </a:p>
          <a:p>
            <a:r>
              <a:rPr lang="en-US" dirty="0" smtClean="0"/>
              <a:t>Can solve analytically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DFB5C-BF14-452A-A108-63F39156D3FF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765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Calculation is fairly straightforward</a:t>
            </a:r>
          </a:p>
          <a:p>
            <a:r>
              <a:rPr lang="en-US" dirty="0" smtClean="0"/>
              <a:t>Set up differential contribution</a:t>
            </a:r>
            <a:r>
              <a:rPr lang="en-US" baseline="0" dirty="0" smtClean="0"/>
              <a:t> and integrate</a:t>
            </a:r>
          </a:p>
          <a:p>
            <a:r>
              <a:rPr lang="en-US" baseline="0" dirty="0" smtClean="0"/>
              <a:t>Result is b field along the axis of the disk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DFB5C-BF14-452A-A108-63F39156D3FF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7184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Result of this calculation, new expectation for field </a:t>
            </a:r>
            <a:r>
              <a:rPr lang="en-US" dirty="0" err="1" smtClean="0"/>
              <a:t>strenght</a:t>
            </a:r>
            <a:r>
              <a:rPr lang="en-US" dirty="0" smtClean="0"/>
              <a:t> as measured by</a:t>
            </a:r>
            <a:r>
              <a:rPr lang="en-US" baseline="0" dirty="0" smtClean="0"/>
              <a:t> the probe</a:t>
            </a:r>
          </a:p>
          <a:p>
            <a:r>
              <a:rPr lang="en-US" baseline="0" dirty="0" smtClean="0"/>
              <a:t>Recognize nominal 1/r term, </a:t>
            </a:r>
            <a:r>
              <a:rPr lang="en-US" baseline="0" dirty="0" err="1" smtClean="0"/>
              <a:t>addional</a:t>
            </a:r>
            <a:r>
              <a:rPr lang="en-US" baseline="0" dirty="0" smtClean="0"/>
              <a:t> term depends on </a:t>
            </a:r>
            <a:r>
              <a:rPr lang="en-US" baseline="0" dirty="0" err="1" smtClean="0"/>
              <a:t>gemetrical</a:t>
            </a:r>
            <a:r>
              <a:rPr lang="en-US" baseline="0" dirty="0" smtClean="0"/>
              <a:t> factors</a:t>
            </a:r>
          </a:p>
          <a:p>
            <a:r>
              <a:rPr lang="en-US" baseline="0" dirty="0" smtClean="0"/>
              <a:t>Range of validity where you can treat the port hole as a flat disk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3DFB5C-BF14-452A-A108-63F39156D3FF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1599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864C7-4E26-45F5-B796-C6BFF5D5214C}" type="datetime2">
              <a:rPr lang="en-US" smtClean="0"/>
              <a:t>Thursday, November 08,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468B7-3CDD-4889-BC31-3EB10A1C2C00}" type="datetime2">
              <a:rPr lang="en-US" smtClean="0"/>
              <a:t>Thursday, November 08,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E574F-CB22-4BC5-95CC-9EA781A0353B}" type="datetime2">
              <a:rPr lang="en-US" smtClean="0"/>
              <a:t>Thursday, November 08,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3729B-1EBD-46F8-90AA-39DF63770FDF}" type="datetime2">
              <a:rPr lang="en-US" smtClean="0"/>
              <a:t>Thursday, November 08,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2B830-B40B-41B1-94BD-86DB9CD91207}" type="datetime2">
              <a:rPr lang="en-US" smtClean="0"/>
              <a:t>Thursday, November 08, 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59949-9A29-44DF-8210-F60D94505415}" type="datetime2">
              <a:rPr lang="en-US" smtClean="0"/>
              <a:t>Thursday, November 08,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282E1-3B88-4C01-9EFB-347C4638250B}" type="datetime2">
              <a:rPr lang="en-US" smtClean="0"/>
              <a:t>Thursday, November 08, 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48431-AC8E-48E0-BACC-11F0FBF358D6}" type="datetime2">
              <a:rPr lang="en-US" smtClean="0"/>
              <a:t>Thursday, November 08, 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78B7CD-D4B2-4FFE-8DFA-208C2C1CB15A}" type="datetime2">
              <a:rPr lang="en-US" smtClean="0"/>
              <a:t>Thursday, November 08, 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344F2-4F2A-41DB-8701-DB65651A3951}" type="datetime2">
              <a:rPr lang="en-US" smtClean="0"/>
              <a:t>Thursday, November 08,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89F57D-34F2-464E-88A7-E967DC545118}" type="datetime2">
              <a:rPr lang="en-US" smtClean="0"/>
              <a:t>Thursday, November 08, 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r"/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2631B328-4E47-4070-A217-77D79635CBE4}" type="datetime2">
              <a:rPr lang="en-US" smtClean="0"/>
              <a:t>Thursday, November 08, 2012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pPr algn="r"/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0CFEC368-1D7A-4F81-ABF6-AE0E36BAF6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hf hdr="0" ftr="0"/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andrew.missert@colorado.ed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0.png"/><Relationship Id="rId5" Type="http://schemas.openxmlformats.org/officeDocument/2006/relationships/image" Target="../media/image8.png"/><Relationship Id="rId4" Type="http://schemas.openxmlformats.org/officeDocument/2006/relationships/image" Target="../media/image7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 smtClean="0"/>
              <a:t>Magnetic Field Measurements on T2k Horns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Andrew </a:t>
            </a:r>
            <a:r>
              <a:rPr lang="en-US" dirty="0" err="1" smtClean="0"/>
              <a:t>Missert</a:t>
            </a:r>
            <a:endParaRPr lang="en-US" dirty="0" smtClean="0"/>
          </a:p>
          <a:p>
            <a:r>
              <a:rPr lang="en-US" dirty="0" smtClean="0"/>
              <a:t>University of Colorado, Boulder</a:t>
            </a:r>
          </a:p>
          <a:p>
            <a:r>
              <a:rPr lang="en-US" dirty="0" smtClean="0">
                <a:hlinkClick r:id="rId2"/>
              </a:rPr>
              <a:t>andrew.missert@colorado.edu</a:t>
            </a:r>
            <a:endParaRPr lang="en-US" dirty="0" smtClean="0"/>
          </a:p>
          <a:p>
            <a:r>
              <a:rPr lang="en-US" dirty="0" smtClean="0"/>
              <a:t>NBI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24CEA-5C75-45A6-A09A-F02DCB31FE4A}" type="datetime2">
              <a:rPr lang="en-US" smtClean="0"/>
              <a:t>Thursday, November 08, 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6654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Estimation of Fringe Effect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175191" y="2479575"/>
                <a:ext cx="3733799" cy="9131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𝑑</m:t>
                      </m:r>
                      <m:acc>
                        <m:accPr>
                          <m:chr m:val="⃗"/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𝑩</m:t>
                          </m:r>
                        </m:e>
                      </m:acc>
                      <m:r>
                        <a:rPr lang="en-US" sz="2000" b="0" i="1" smtClean="0">
                          <a:latin typeface="Cambria Math"/>
                        </a:rPr>
                        <m:t>=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den>
                          </m:f>
                        </m:e>
                      </m:d>
                      <m:f>
                        <m:f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fPr>
                        <m:num>
                          <m:f>
                            <m:f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/>
                                </a:rPr>
                                <m:t>𝐼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𝑅</m:t>
                              </m:r>
                            </m:den>
                          </m:f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  <m:r>
                            <a:rPr lang="en-US" sz="2000" b="0" i="1" smtClean="0">
                              <a:latin typeface="Cambria Math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𝜑</m:t>
                          </m:r>
                          <m:acc>
                            <m:accPr>
                              <m:chr m:val="̂"/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𝒙</m:t>
                              </m:r>
                            </m:e>
                          </m:acc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×</m:t>
                          </m:r>
                          <m:acc>
                            <m:accPr>
                              <m:chr m:val="⃗"/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𝒓</m:t>
                              </m:r>
                            </m:e>
                          </m:acc>
                        </m:num>
                        <m:den>
                          <m:sSup>
                            <m:sSup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sSupPr>
                            <m:e>
                              <m:d>
                                <m:dPr>
                                  <m:begChr m:val="‖"/>
                                  <m:endChr m:val="‖"/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acc>
                                    <m:accPr>
                                      <m:chr m:val="⃗"/>
                                      <m:ctrlPr>
                                        <a:rPr lang="en-US" sz="2000" b="0" i="1" smtClean="0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en-US" sz="2000" b="1" i="1" smtClean="0">
                                          <a:latin typeface="Cambria Math"/>
                                        </a:rPr>
                                        <m:t>𝒓</m:t>
                                      </m:r>
                                    </m:e>
                                  </m:acc>
                                </m:e>
                              </m:d>
                            </m:e>
                            <m:sup>
                              <m:r>
                                <a:rPr lang="en-US" sz="2000" b="0" i="1" smtClean="0">
                                  <a:latin typeface="Cambria Math"/>
                                </a:rPr>
                                <m:t>3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5191" y="2479575"/>
                <a:ext cx="3733799" cy="913135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344895" y="3505200"/>
                <a:ext cx="4276299" cy="43749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000" b="0" i="1" smtClean="0">
                          <a:latin typeface="Cambria Math"/>
                        </a:rPr>
                        <m:t>𝑑</m:t>
                      </m:r>
                      <m:acc>
                        <m:accPr>
                          <m:chr m:val="⃗"/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𝑩</m:t>
                          </m:r>
                        </m:e>
                      </m:acc>
                      <m:r>
                        <a:rPr lang="en-US" sz="2000" i="1">
                          <a:latin typeface="Cambria Math"/>
                          <a:ea typeface="Cambria Math"/>
                        </a:rPr>
                        <m:t>∝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   −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𝑧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𝑑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𝜌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𝑑</m:t>
                      </m:r>
                      <m:r>
                        <a:rPr lang="en-US" sz="2000" b="0" i="1" smtClean="0">
                          <a:latin typeface="Cambria Math"/>
                          <a:ea typeface="Cambria Math"/>
                        </a:rPr>
                        <m:t>𝜑</m:t>
                      </m:r>
                      <m:acc>
                        <m:accPr>
                          <m:chr m:val="̂"/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accPr>
                        <m:e>
                          <m:r>
                            <a:rPr lang="en-US" sz="2000" b="1" i="0" smtClean="0">
                              <a:latin typeface="Cambria Math"/>
                              <a:ea typeface="Cambria Math"/>
                            </a:rPr>
                            <m:t>𝐲</m:t>
                          </m:r>
                        </m:e>
                      </m:acc>
                      <m:r>
                        <a:rPr lang="en-US" sz="2000" b="0" i="1" smtClean="0">
                          <a:latin typeface="Cambria Math"/>
                        </a:rPr>
                        <m:t>+ </m:t>
                      </m:r>
                      <m:sSup>
                        <m:sSup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</m:e>
                        <m:sup>
                          <m:r>
                            <a:rPr lang="en-US" sz="2000" b="0" i="1" smtClean="0">
                              <a:latin typeface="Cambria Math"/>
                            </a:rPr>
                            <m:t>2</m:t>
                          </m:r>
                        </m:sup>
                      </m:sSup>
                      <m:func>
                        <m:funcPr>
                          <m:ctrlPr>
                            <a:rPr lang="en-US" sz="2000" b="0" i="1" smtClean="0">
                              <a:latin typeface="Cambria Math"/>
                              <a:ea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2000" b="0" i="0" smtClean="0">
                              <a:latin typeface="Cambria Math"/>
                              <a:ea typeface="Cambria Math"/>
                            </a:rPr>
                            <m:t>sin</m:t>
                          </m:r>
                        </m:fName>
                        <m:e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𝜑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𝜌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𝑑</m:t>
                          </m:r>
                          <m:r>
                            <a:rPr lang="en-US" sz="2000" b="0" i="1" smtClean="0">
                              <a:latin typeface="Cambria Math"/>
                              <a:ea typeface="Cambria Math"/>
                            </a:rPr>
                            <m:t>𝜑</m:t>
                          </m:r>
                          <m:acc>
                            <m:accPr>
                              <m:chr m:val="̂"/>
                              <m:ctrlP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</m:ctrlPr>
                            </m:accPr>
                            <m:e>
                              <m:r>
                                <a:rPr lang="en-US" sz="2000" b="1" i="1" smtClean="0">
                                  <a:latin typeface="Cambria Math"/>
                                  <a:ea typeface="Cambria Math"/>
                                </a:rPr>
                                <m:t>𝒛</m:t>
                              </m:r>
                            </m:e>
                          </m:acc>
                        </m:e>
                      </m:func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4895" y="3505200"/>
                <a:ext cx="4276299" cy="437492"/>
              </a:xfrm>
              <a:prstGeom prst="rect">
                <a:avLst/>
              </a:prstGeom>
              <a:blipFill rotWithShape="1">
                <a:blip r:embed="rId4"/>
                <a:stretch>
                  <a:fillRect r="-5991" b="-152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79965" y="4160513"/>
                <a:ext cx="3305713" cy="6760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 xmlns:m="http://schemas.openxmlformats.org/officeDocument/2006/math">
                    <m:acc>
                      <m:accPr>
                        <m:chr m:val="⃗"/>
                        <m:ctrlPr>
                          <a:rPr lang="en-US" sz="2000" b="1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US" sz="2000" b="1" i="1" smtClean="0">
                            <a:latin typeface="Cambria Math"/>
                          </a:rPr>
                          <m:t>𝑩</m:t>
                        </m:r>
                      </m:e>
                    </m:acc>
                    <m:r>
                      <a:rPr lang="en-US" sz="2000" b="0" i="1" smtClean="0">
                        <a:latin typeface="Cambria Math"/>
                        <a:ea typeface="Cambria Math"/>
                      </a:rPr>
                      <m:t>∝</m:t>
                    </m:r>
                    <m:nary>
                      <m:naryPr>
                        <m:ctrlPr>
                          <a:rPr lang="en-US" sz="2000" i="1" smtClean="0">
                            <a:latin typeface="Cambria Math"/>
                            <a:ea typeface="Cambria Math"/>
                          </a:rPr>
                        </m:ctrlPr>
                      </m:naryPr>
                      <m:sub>
                        <m:r>
                          <m:rPr>
                            <m:brk m:alnAt="23"/>
                          </m:rPr>
                          <a:rPr lang="en-US" sz="2000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  <m:sup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sup>
                      <m:e>
                        <m:r>
                          <a:rPr lang="en-US" sz="2000" b="0" i="1" smtClean="0">
                            <a:latin typeface="Cambria Math"/>
                            <a:ea typeface="Cambria Math"/>
                          </a:rPr>
                          <m:t>𝑑</m:t>
                        </m:r>
                        <m:r>
                          <m:rPr>
                            <m:sty m:val="p"/>
                          </m:rPr>
                          <a:rPr lang="el-GR" sz="2000" b="0" i="1" smtClean="0">
                            <a:latin typeface="Cambria Math"/>
                            <a:ea typeface="Cambria Math"/>
                          </a:rPr>
                          <m:t>ρ</m:t>
                        </m:r>
                        <m:nary>
                          <m:naryPr>
                            <m:limLoc m:val="undOvr"/>
                            <m:ctrlPr>
                              <a:rPr lang="en-US" sz="2000" i="1" smtClean="0">
                                <a:latin typeface="Cambria Math"/>
                                <a:ea typeface="Cambria Math"/>
                              </a:rPr>
                            </m:ctrlPr>
                          </m:naryPr>
                          <m:sub>
                            <m:r>
                              <m:rPr>
                                <m:brk m:alnAt="24"/>
                              </m:rPr>
                              <a:rPr lang="en-US" sz="2000" b="0" i="0" smtClean="0">
                                <a:latin typeface="Cambria Math"/>
                                <a:ea typeface="Cambria Math"/>
                              </a:rPr>
                              <m:t>0</m:t>
                            </m:r>
                          </m:sub>
                          <m:sup>
                            <m:r>
                              <a:rPr lang="en-US" sz="2000" b="0" i="0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  <m:r>
                              <m:rPr>
                                <m:sty m:val="p"/>
                              </m:rPr>
                              <a:rPr lang="en-US" sz="2000" b="0" i="0" smtClean="0">
                                <a:latin typeface="Cambria Math"/>
                                <a:ea typeface="Cambria Math"/>
                              </a:rPr>
                              <m:t>π</m:t>
                            </m:r>
                          </m:sup>
                          <m:e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𝑑</m:t>
                            </m:r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𝜑</m:t>
                            </m:r>
                          </m:e>
                        </m:nary>
                        <m:f>
                          <m:fPr>
                            <m:ctrlPr>
                              <a:rPr lang="en-US" sz="2000" i="1" smtClean="0">
                                <a:latin typeface="Cambria Math"/>
                                <a:ea typeface="Cambria Math"/>
                              </a:rPr>
                            </m:ctrlPr>
                          </m:fPr>
                          <m:num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𝑧</m:t>
                            </m:r>
                            <m: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  <m:t>𝜌</m:t>
                            </m:r>
                          </m:num>
                          <m:den>
                            <m:sSup>
                              <m:sSupPr>
                                <m:ctrlPr>
                                  <a:rPr lang="en-US" sz="2000" i="1" smtClean="0">
                                    <a:latin typeface="Cambria Math"/>
                                    <a:ea typeface="Cambria Math"/>
                                  </a:rPr>
                                </m:ctrlPr>
                              </m:sSupPr>
                              <m:e>
                                <m:d>
                                  <m:dPr>
                                    <m:ctrlPr>
                                      <a:rPr lang="en-US" sz="200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dPr>
                                  <m:e>
                                    <m:sSup>
                                      <m:sSupPr>
                                        <m:ctrlPr>
                                          <a:rPr lang="en-US" sz="200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𝑧</m:t>
                                        </m:r>
                                      </m:e>
                                      <m:sup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  <m:r>
                                      <a:rPr lang="en-US" sz="2000" b="0" i="1" smtClean="0">
                                        <a:latin typeface="Cambria Math"/>
                                        <a:ea typeface="Cambria Math"/>
                                      </a:rPr>
                                      <m:t>+</m:t>
                                    </m:r>
                                    <m:sSup>
                                      <m:sSupPr>
                                        <m:ctrlPr>
                                          <a:rPr lang="en-US" sz="200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sSupPr>
                                      <m:e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𝜌</m:t>
                                        </m:r>
                                      </m:e>
                                      <m:sup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2</m:t>
                                        </m:r>
                                      </m:sup>
                                    </m:sSup>
                                  </m:e>
                                </m:d>
                              </m:e>
                              <m:sup>
                                <m:box>
                                  <m:boxPr>
                                    <m:ctrlPr>
                                      <a:rPr lang="en-US" sz="2000" i="1" smtClean="0">
                                        <a:latin typeface="Cambria Math"/>
                                        <a:ea typeface="Cambria Math"/>
                                      </a:rPr>
                                    </m:ctrlPr>
                                  </m:boxPr>
                                  <m:e>
                                    <m:f>
                                      <m:fPr>
                                        <m:ctrlPr>
                                          <a:rPr lang="en-US" sz="2000" i="1" smtClean="0">
                                            <a:latin typeface="Cambria Math"/>
                                            <a:ea typeface="Cambria Math"/>
                                          </a:rPr>
                                        </m:ctrlPr>
                                      </m:fPr>
                                      <m:num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3</m:t>
                                        </m:r>
                                      </m:num>
                                      <m:den>
                                        <m:r>
                                          <a:rPr lang="en-US" sz="2000" b="0" i="1" smtClean="0">
                                            <a:latin typeface="Cambria Math"/>
                                            <a:ea typeface="Cambria Math"/>
                                          </a:rPr>
                                          <m:t>2</m:t>
                                        </m:r>
                                      </m:den>
                                    </m:f>
                                  </m:e>
                                </m:box>
                              </m:sup>
                            </m:sSup>
                          </m:den>
                        </m:f>
                        <m:acc>
                          <m:accPr>
                            <m:chr m:val="̂"/>
                            <m:ctrlPr>
                              <a:rPr lang="en-US" sz="2000" b="0" i="1" smtClean="0">
                                <a:latin typeface="Cambria Math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US" sz="2000" b="1" i="1" smtClean="0">
                                <a:latin typeface="Cambria Math"/>
                                <a:ea typeface="Cambria Math"/>
                              </a:rPr>
                              <m:t>𝒚</m:t>
                            </m:r>
                          </m:e>
                        </m:acc>
                      </m:e>
                    </m:nary>
                  </m:oMath>
                </a14:m>
                <a:r>
                  <a:rPr lang="en-US" sz="2000" dirty="0" smtClean="0"/>
                  <a:t> </a:t>
                </a:r>
                <a:endParaRPr lang="en-US" sz="2000" dirty="0"/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9965" y="4160513"/>
                <a:ext cx="3305713" cy="67608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Oval 5"/>
          <p:cNvSpPr/>
          <p:nvPr/>
        </p:nvSpPr>
        <p:spPr>
          <a:xfrm>
            <a:off x="4876800" y="4046605"/>
            <a:ext cx="3581400" cy="1614773"/>
          </a:xfrm>
          <a:prstGeom prst="ellipse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6667500" y="4853991"/>
            <a:ext cx="20193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flipH="1" flipV="1">
            <a:off x="6553200" y="1980567"/>
            <a:ext cx="114300" cy="287342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flipV="1">
            <a:off x="6667500" y="4419600"/>
            <a:ext cx="876300" cy="43439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5791200" y="5257800"/>
            <a:ext cx="9906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endCxn id="6" idx="1"/>
          </p:cNvCxnSpPr>
          <p:nvPr/>
        </p:nvCxnSpPr>
        <p:spPr>
          <a:xfrm flipH="1" flipV="1">
            <a:off x="5401284" y="4283083"/>
            <a:ext cx="1266216" cy="5709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6610350" y="2590800"/>
            <a:ext cx="933450" cy="18288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9" name="TextBox 28"/>
              <p:cNvSpPr txBox="1"/>
              <p:nvPr/>
            </p:nvSpPr>
            <p:spPr>
              <a:xfrm>
                <a:off x="209827" y="4853991"/>
                <a:ext cx="4879862" cy="108593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𝑩</m:t>
                          </m:r>
                        </m:e>
                      </m:acc>
                      <m:d>
                        <m:d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𝒛</m:t>
                          </m:r>
                        </m:e>
                      </m:d>
                      <m:r>
                        <a:rPr lang="en-US" sz="2400" b="1" i="1" smtClean="0">
                          <a:latin typeface="Cambria Math"/>
                        </a:rPr>
                        <m:t>=</m:t>
                      </m:r>
                      <m:box>
                        <m:box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boxPr>
                        <m:e>
                          <m:d>
                            <m:dPr>
                              <m:ctrlPr>
                                <a:rPr lang="en-US" sz="2400" b="1" i="1" smtClean="0">
                                  <a:latin typeface="Cambria Math"/>
                                </a:rPr>
                              </m:ctrlPr>
                            </m:dPr>
                            <m:e>
                              <m:box>
                                <m:boxPr>
                                  <m:ctrlPr>
                                    <a:rPr lang="en-US" sz="2400" b="1" i="1" smtClean="0">
                                      <a:latin typeface="Cambria Math"/>
                                    </a:rPr>
                                  </m:ctrlPr>
                                </m:boxPr>
                                <m:e>
                                  <m:f>
                                    <m:fPr>
                                      <m:ctrlPr>
                                        <a:rPr lang="en-US" sz="2400" b="1" i="1" smtClean="0">
                                          <a:latin typeface="Cambria Math"/>
                                        </a:rPr>
                                      </m:ctrlPr>
                                    </m:fPr>
                                    <m:num>
                                      <m:sSub>
                                        <m:sSubPr>
                                          <m:ctrlPr>
                                            <a:rPr lang="en-US" sz="2400" b="1" i="1" smtClean="0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2400" b="1" i="1" smtClean="0">
                                              <a:latin typeface="Cambria Math"/>
                                              <a:ea typeface="Cambria Math"/>
                                            </a:rPr>
                                            <m:t>𝝁</m:t>
                                          </m:r>
                                        </m:e>
                                        <m:sub>
                                          <m:r>
                                            <a:rPr lang="en-US" sz="2400" b="1" i="1" smtClean="0">
                                              <a:latin typeface="Cambria Math"/>
                                            </a:rPr>
                                            <m:t>𝟎</m:t>
                                          </m:r>
                                        </m:sub>
                                      </m:sSub>
                                      <m:r>
                                        <a:rPr lang="en-US" sz="2400" b="1" i="1" smtClean="0">
                                          <a:latin typeface="Cambria Math"/>
                                        </a:rPr>
                                        <m:t>𝑰</m:t>
                                      </m:r>
                                    </m:num>
                                    <m:den>
                                      <m:r>
                                        <a:rPr lang="en-US" sz="2400" b="1" i="1" smtClean="0">
                                          <a:latin typeface="Cambria Math"/>
                                        </a:rPr>
                                        <m:t>𝟒</m:t>
                                      </m:r>
                                      <m:r>
                                        <a:rPr lang="en-US" sz="2400" b="1" i="1" smtClean="0">
                                          <a:latin typeface="Cambria Math"/>
                                          <a:ea typeface="Cambria Math"/>
                                        </a:rPr>
                                        <m:t>𝝅</m:t>
                                      </m:r>
                                      <m:r>
                                        <a:rPr lang="en-US" sz="2400" b="1" i="1" smtClean="0">
                                          <a:latin typeface="Cambria Math"/>
                                          <a:ea typeface="Cambria Math"/>
                                        </a:rPr>
                                        <m:t>𝑹</m:t>
                                      </m:r>
                                    </m:den>
                                  </m:f>
                                </m:e>
                              </m:box>
                            </m:e>
                          </m:d>
                        </m:e>
                      </m:box>
                      <m:d>
                        <m:dPr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400" b="1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400" b="1" i="1" smtClean="0">
                                  <a:latin typeface="Cambria Math"/>
                                </a:rPr>
                                <m:t>𝒛</m:t>
                              </m:r>
                              <m:r>
                                <a:rPr lang="en-US" sz="2400" b="1" i="1" smtClean="0">
                                  <a:latin typeface="Cambria Math"/>
                                </a:rPr>
                                <m:t> − </m:t>
                              </m:r>
                              <m:rad>
                                <m:radPr>
                                  <m:degHide m:val="on"/>
                                  <m:ctrlPr>
                                    <a:rPr lang="en-US" sz="2400" b="1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en-US" sz="2400" b="1" i="1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 smtClean="0">
                                          <a:latin typeface="Cambria Math"/>
                                        </a:rPr>
                                        <m:t>𝒛</m:t>
                                      </m:r>
                                    </m:e>
                                    <m:sup>
                                      <m:r>
                                        <a:rPr lang="en-US" sz="2400" b="1" i="1" smtClean="0">
                                          <a:latin typeface="Cambria Math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r>
                                    <a:rPr lang="en-US" sz="2400" b="1" i="1" smtClean="0">
                                      <a:latin typeface="Cambria Math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sz="2400" b="1" i="1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 smtClean="0">
                                          <a:latin typeface="Cambria Math"/>
                                        </a:rPr>
                                        <m:t>𝒂</m:t>
                                      </m:r>
                                    </m:e>
                                    <m:sup>
                                      <m:r>
                                        <a:rPr lang="en-US" sz="2400" b="1" i="1" smtClean="0">
                                          <a:latin typeface="Cambria Math"/>
                                        </a:rPr>
                                        <m:t>𝟐</m:t>
                                      </m:r>
                                    </m:sup>
                                  </m:sSup>
                                </m:e>
                              </m:rad>
                            </m:num>
                            <m:den>
                              <m:rad>
                                <m:radPr>
                                  <m:degHide m:val="on"/>
                                  <m:ctrlPr>
                                    <a:rPr lang="en-US" sz="2400" b="1" i="1" smtClean="0">
                                      <a:latin typeface="Cambria Math"/>
                                    </a:rPr>
                                  </m:ctrlPr>
                                </m:radPr>
                                <m:deg/>
                                <m:e>
                                  <m:sSup>
                                    <m:sSupPr>
                                      <m:ctrlPr>
                                        <a:rPr lang="en-US" sz="2400" b="1" i="1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 smtClean="0">
                                          <a:latin typeface="Cambria Math"/>
                                        </a:rPr>
                                        <m:t>𝒛</m:t>
                                      </m:r>
                                    </m:e>
                                    <m:sup>
                                      <m:r>
                                        <a:rPr lang="en-US" sz="2400" b="1" i="1" smtClean="0">
                                          <a:latin typeface="Cambria Math"/>
                                        </a:rPr>
                                        <m:t>𝟐</m:t>
                                      </m:r>
                                    </m:sup>
                                  </m:sSup>
                                  <m:r>
                                    <a:rPr lang="en-US" sz="2400" b="1" i="1" smtClean="0">
                                      <a:latin typeface="Cambria Math"/>
                                    </a:rPr>
                                    <m:t>+</m:t>
                                  </m:r>
                                  <m:sSup>
                                    <m:sSupPr>
                                      <m:ctrlPr>
                                        <a:rPr lang="en-US" sz="2400" b="1" i="1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2400" b="1" i="1" smtClean="0">
                                          <a:latin typeface="Cambria Math"/>
                                        </a:rPr>
                                        <m:t>𝒂</m:t>
                                      </m:r>
                                    </m:e>
                                    <m:sup>
                                      <m:r>
                                        <a:rPr lang="en-US" sz="2400" b="1" i="1" smtClean="0">
                                          <a:latin typeface="Cambria Math"/>
                                        </a:rPr>
                                        <m:t>𝟐</m:t>
                                      </m:r>
                                    </m:sup>
                                  </m:sSup>
                                </m:e>
                              </m:rad>
                            </m:den>
                          </m:f>
                        </m:e>
                      </m:d>
                      <m:acc>
                        <m:accPr>
                          <m:chr m:val="̂"/>
                          <m:ctrlPr>
                            <a:rPr lang="en-US" sz="2400" b="1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400" b="1" i="1" smtClean="0">
                              <a:latin typeface="Cambria Math"/>
                            </a:rPr>
                            <m:t>𝒚</m:t>
                          </m:r>
                        </m:e>
                      </m:acc>
                    </m:oMath>
                  </m:oMathPara>
                </a14:m>
                <a:endParaRPr lang="en-US" sz="2400" b="1" dirty="0"/>
              </a:p>
            </p:txBody>
          </p:sp>
        </mc:Choice>
        <mc:Fallback xmlns="">
          <p:sp>
            <p:nvSpPr>
              <p:cNvPr id="29" name="TextBox 2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09827" y="4853991"/>
                <a:ext cx="4879862" cy="1085938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/>
          <p:cNvSpPr txBox="1"/>
          <p:nvPr/>
        </p:nvSpPr>
        <p:spPr>
          <a:xfrm>
            <a:off x="344895" y="1447800"/>
            <a:ext cx="36937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Contribution to magnetic field along symmetry axis from disc of uniform current: 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286500" y="1600200"/>
            <a:ext cx="790575" cy="3803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686800" y="4498554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X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0" y="5029200"/>
            <a:ext cx="381000" cy="367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7048500" y="2936142"/>
            <a:ext cx="800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6858000" y="4288751"/>
            <a:ext cx="2476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ρ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077075" y="4498554"/>
            <a:ext cx="4000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/>
              <a:t>φ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10D7B4-364B-429A-AC74-A1C8DB26BE57}" type="datetime2">
              <a:rPr lang="en-US" smtClean="0"/>
              <a:t>Thursday, November 08, 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328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Expected Field With Fringe Correction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819400" y="1905000"/>
                <a:ext cx="5874557" cy="89357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⃗"/>
                          <m:ctrlPr>
                            <a:rPr lang="en-US" sz="20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𝑩</m:t>
                          </m:r>
                        </m:e>
                      </m:acc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000" b="0" i="1" smtClean="0">
                              <a:latin typeface="Cambria Math"/>
                            </a:rPr>
                            <m:t>𝑟</m:t>
                          </m:r>
                        </m:e>
                      </m:d>
                      <m:r>
                        <a:rPr lang="en-US" sz="2000" b="0" i="1" smtClean="0">
                          <a:latin typeface="Cambria Math"/>
                        </a:rPr>
                        <m:t>= </m:t>
                      </m:r>
                      <m:d>
                        <m:dPr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smtClean="0">
                                      <a:latin typeface="Cambria Math"/>
                                      <a:ea typeface="Cambria Math"/>
                                    </a:rPr>
                                    <m:t>𝜇</m:t>
                                  </m:r>
                                </m:e>
                                <m:sub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0</m:t>
                                  </m:r>
                                </m:sub>
                              </m:sSub>
                              <m:r>
                                <a:rPr lang="en-US" sz="2000" b="0" i="1" smtClean="0">
                                  <a:latin typeface="Cambria Math"/>
                                </a:rPr>
                                <m:t>𝐼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latin typeface="Cambria Math"/>
                                  <a:ea typeface="Cambria Math"/>
                                </a:rPr>
                                <m:t>𝜋</m:t>
                              </m:r>
                            </m:den>
                          </m:f>
                        </m:e>
                      </m:d>
                      <m:d>
                        <m:dPr>
                          <m:begChr m:val="{"/>
                          <m:endChr m:val="}"/>
                          <m:ctrlPr>
                            <a:rPr lang="en-US" sz="2000" b="0" i="1" smtClean="0">
                              <a:latin typeface="Cambria Math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/>
                                </a:rPr>
                                <m:t>𝑟</m:t>
                              </m:r>
                            </m:den>
                          </m:f>
                          <m:r>
                            <a:rPr lang="en-US" sz="2000" b="0" i="1" smtClean="0">
                              <a:latin typeface="Cambria Math"/>
                            </a:rPr>
                            <m:t>−</m:t>
                          </m:r>
                          <m:f>
                            <m:fPr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fPr>
                            <m:num>
                              <m:r>
                                <a:rPr lang="en-US" sz="2000" b="0" i="1" smtClean="0">
                                  <a:latin typeface="Cambria Math"/>
                                </a:rPr>
                                <m:t>1</m:t>
                              </m:r>
                            </m:num>
                            <m:den>
                              <m:r>
                                <a:rPr lang="en-US" sz="2000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lang="en-US" sz="2000" b="0" i="1" smtClean="0">
                                  <a:latin typeface="Cambria Math"/>
                                </a:rPr>
                                <m:t>𝑅</m:t>
                              </m:r>
                            </m:den>
                          </m:f>
                          <m:d>
                            <m:dPr>
                              <m:begChr m:val="["/>
                              <m:endChr m:val="]"/>
                              <m:ctrlPr>
                                <a:rPr lang="en-US" sz="20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000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d>
                                    <m:dPr>
                                      <m:ctrlPr>
                                        <a:rPr lang="en-US" sz="2000" b="0" i="1" smtClean="0">
                                          <a:latin typeface="Cambria Math"/>
                                        </a:rPr>
                                      </m:ctrlPr>
                                    </m:dPr>
                                    <m:e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𝑅</m:t>
                                      </m:r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−</m:t>
                                      </m:r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𝑟</m:t>
                                      </m:r>
                                    </m:e>
                                  </m:d>
                                  <m:r>
                                    <a:rPr lang="en-US" sz="2000" b="0" i="1" smtClean="0">
                                      <a:latin typeface="Cambria Math"/>
                                    </a:rPr>
                                    <m:t>−</m:t>
                                  </m:r>
                                  <m:rad>
                                    <m:radPr>
                                      <m:degHide m:val="on"/>
                                      <m:ctrlPr>
                                        <a:rPr lang="en-US" sz="2000" b="0" i="1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𝑎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+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𝑅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𝑟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rad>
                                </m:num>
                                <m:den>
                                  <m:rad>
                                    <m:radPr>
                                      <m:degHide m:val="on"/>
                                      <m:ctrlPr>
                                        <a:rPr lang="en-US" sz="2000" b="0" i="1" smtClean="0">
                                          <a:latin typeface="Cambria Math"/>
                                        </a:rPr>
                                      </m:ctrlPr>
                                    </m:radPr>
                                    <m:deg/>
                                    <m:e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𝑎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  <m:r>
                                        <a:rPr lang="en-US" sz="2000" b="0" i="1" smtClean="0">
                                          <a:latin typeface="Cambria Math"/>
                                        </a:rPr>
                                        <m:t>+</m:t>
                                      </m:r>
                                      <m:sSup>
                                        <m:sSupPr>
                                          <m:ctrlPr>
                                            <a:rPr lang="en-US" sz="2000" b="0" i="1" smtClean="0">
                                              <a:latin typeface="Cambria Math"/>
                                            </a:rPr>
                                          </m:ctrlPr>
                                        </m:sSupPr>
                                        <m:e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(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𝑅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−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𝑟</m:t>
                                          </m:r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)</m:t>
                                          </m:r>
                                        </m:e>
                                        <m:sup>
                                          <m:r>
                                            <a:rPr lang="en-US" sz="2000" b="0" i="1" smtClean="0">
                                              <a:latin typeface="Cambria Math"/>
                                            </a:rPr>
                                            <m:t>2</m:t>
                                          </m:r>
                                        </m:sup>
                                      </m:sSup>
                                    </m:e>
                                  </m:rad>
                                </m:den>
                              </m:f>
                            </m:e>
                          </m:d>
                        </m:e>
                      </m:d>
                    </m:oMath>
                  </m:oMathPara>
                </a14:m>
                <a:endParaRPr lang="en-US" sz="2000" dirty="0"/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19400" y="1905000"/>
                <a:ext cx="5874557" cy="893578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533400" y="1890124"/>
            <a:ext cx="220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Prediction for the azimuthal field strength measured by probe: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609600" y="4038600"/>
            <a:ext cx="42672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r</a:t>
            </a:r>
            <a:r>
              <a:rPr lang="en-US" dirty="0" smtClean="0"/>
              <a:t>  → distance from axis of horn</a:t>
            </a:r>
          </a:p>
          <a:p>
            <a:r>
              <a:rPr lang="en-US" dirty="0" smtClean="0"/>
              <a:t>R</a:t>
            </a:r>
            <a:r>
              <a:rPr lang="en-US" dirty="0"/>
              <a:t> → </a:t>
            </a:r>
            <a:r>
              <a:rPr lang="en-US" dirty="0" smtClean="0"/>
              <a:t>radius of outer conductor</a:t>
            </a:r>
          </a:p>
          <a:p>
            <a:r>
              <a:rPr lang="en-US" dirty="0"/>
              <a:t>a</a:t>
            </a:r>
            <a:r>
              <a:rPr lang="en-US" dirty="0" smtClean="0"/>
              <a:t> → radius of instrumentation port hole</a:t>
            </a:r>
          </a:p>
          <a:p>
            <a:r>
              <a:rPr lang="en-US" dirty="0" smtClean="0"/>
              <a:t>I</a:t>
            </a:r>
            <a:r>
              <a:rPr lang="en-US" dirty="0"/>
              <a:t> </a:t>
            </a:r>
            <a:r>
              <a:rPr lang="en-US" dirty="0" smtClean="0"/>
              <a:t> → horn current</a:t>
            </a:r>
          </a:p>
          <a:p>
            <a:endParaRPr lang="en-US" dirty="0"/>
          </a:p>
          <a:p>
            <a:r>
              <a:rPr lang="en-US" dirty="0" smtClean="0"/>
              <a:t>Should be valid for a&lt;&lt;R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3200400"/>
            <a:ext cx="4133667" cy="3429000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4349CF-716D-4240-B5B4-239BAFE5388C}" type="datetime2">
              <a:rPr lang="en-US" smtClean="0"/>
              <a:t>Thursday, November 08, 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29685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 of Azimuthal Field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8768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Field measured at several radii from beam axis or each instrumentation port studied</a:t>
            </a:r>
          </a:p>
          <a:p>
            <a:r>
              <a:rPr lang="en-US" dirty="0" smtClean="0"/>
              <a:t>At each radius, data was taken for ~10 current pulses</a:t>
            </a:r>
          </a:p>
          <a:p>
            <a:r>
              <a:rPr lang="en-US" dirty="0" smtClean="0"/>
              <a:t>Each peak in field data is fitted to sinusoidal curve.</a:t>
            </a:r>
          </a:p>
          <a:p>
            <a:r>
              <a:rPr lang="en-US" dirty="0" smtClean="0"/>
              <a:t>Peak amplitude is averaged over all pulses</a:t>
            </a:r>
          </a:p>
          <a:p>
            <a:r>
              <a:rPr lang="en-US" dirty="0" err="1" smtClean="0"/>
              <a:t>Rogowski</a:t>
            </a:r>
            <a:r>
              <a:rPr lang="en-US" dirty="0" smtClean="0"/>
              <a:t> coils used to measure current pulses (average current: 314.6 kA)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069A89-3B1F-4E7E-8BEC-7B4A20B3E735}" type="datetime2">
              <a:rPr lang="en-US" smtClean="0"/>
              <a:t>Thursday, November 08, 2012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400" y="2359499"/>
            <a:ext cx="4465320" cy="3627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23352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Measurements of Azimuthal Field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272" y="1478280"/>
            <a:ext cx="3692928" cy="240613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373" y="3907274"/>
            <a:ext cx="4231872" cy="270598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5272" y="4160218"/>
            <a:ext cx="3769128" cy="245303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84909" y="3680936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Right Upstream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5223858" y="3884414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Right Downstream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410200" y="1293614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Left Upstream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62000" y="1662946"/>
            <a:ext cx="3581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With fringe effect accounted for, measured field agrees with expectation to within 2%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16254" y="3345180"/>
            <a:ext cx="270509" cy="2286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516254" y="2795647"/>
            <a:ext cx="270509" cy="228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77240" y="2745521"/>
            <a:ext cx="44199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Expected field without fringe correction</a:t>
            </a:r>
          </a:p>
          <a:p>
            <a:endParaRPr lang="en-US" dirty="0" smtClean="0"/>
          </a:p>
          <a:p>
            <a:r>
              <a:rPr lang="en-US" dirty="0" smtClean="0"/>
              <a:t>Expected field with fringe correction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E6631B-6BA9-4182-B73D-BCD3AC02D8D7}" type="datetime2">
              <a:rPr lang="en-US" smtClean="0"/>
              <a:t>Thursday, November 08, 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22396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Measurements of Azimuthal Field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35AED6-56CE-4D5D-AEAA-260093C2AC11}" type="datetime2">
              <a:rPr lang="en-US" smtClean="0"/>
              <a:t>Thursday, November 08, 2012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83301" y="2895600"/>
            <a:ext cx="270509" cy="228600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83301" y="2086928"/>
            <a:ext cx="270509" cy="228600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53810" y="1930232"/>
            <a:ext cx="441994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Fractional deviation from field without fringe correction</a:t>
            </a:r>
          </a:p>
          <a:p>
            <a:endParaRPr lang="en-US" dirty="0" smtClean="0"/>
          </a:p>
          <a:p>
            <a:r>
              <a:rPr lang="en-US" dirty="0" smtClean="0"/>
              <a:t>Fractional deviation from field with fringe correction</a:t>
            </a:r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0631" y="1602590"/>
            <a:ext cx="3461034" cy="234713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6800" y="4241782"/>
            <a:ext cx="3654778" cy="2478528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55" y="3864494"/>
            <a:ext cx="4097655" cy="284327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605748" y="3949728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Right Downstream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724390" y="1371600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Left Upstream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271982" y="3679828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Right Upstream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90907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90600"/>
          </a:xfrm>
        </p:spPr>
        <p:txBody>
          <a:bodyPr/>
          <a:lstStyle/>
          <a:p>
            <a:r>
              <a:rPr lang="en-US" dirty="0" smtClean="0"/>
              <a:t>On-Axis Field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Motivation for on-axis measurements: detection of field asymmetry</a:t>
            </a:r>
          </a:p>
          <a:p>
            <a:r>
              <a:rPr lang="en-US" dirty="0" err="1" smtClean="0"/>
              <a:t>Stripline</a:t>
            </a:r>
            <a:r>
              <a:rPr lang="en-US" dirty="0" smtClean="0"/>
              <a:t> path length differences can cause current asymmetry</a:t>
            </a:r>
          </a:p>
          <a:p>
            <a:r>
              <a:rPr lang="en-US" dirty="0" smtClean="0"/>
              <a:t>Assuming sinusoidal perturbation to current, field is like that of 2D dipole</a:t>
            </a:r>
          </a:p>
          <a:p>
            <a:r>
              <a:rPr lang="en-US" dirty="0" smtClean="0"/>
              <a:t>Field should be proportional to current</a:t>
            </a:r>
          </a:p>
          <a:p>
            <a:r>
              <a:rPr lang="en-US" dirty="0" smtClean="0"/>
              <a:t>The absence of an on-axis field is a good indication of current symmetry</a:t>
            </a:r>
          </a:p>
          <a:p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649063"/>
            <a:ext cx="3213100" cy="28420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Oval 3"/>
          <p:cNvSpPr/>
          <p:nvPr/>
        </p:nvSpPr>
        <p:spPr>
          <a:xfrm>
            <a:off x="6019800" y="4727176"/>
            <a:ext cx="762000" cy="685800"/>
          </a:xfrm>
          <a:prstGeom prst="ellipse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8542" y="1496786"/>
            <a:ext cx="1572929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36" name="Rectangle 5135"/>
          <p:cNvSpPr/>
          <p:nvPr/>
        </p:nvSpPr>
        <p:spPr>
          <a:xfrm>
            <a:off x="5023757" y="2944586"/>
            <a:ext cx="228600" cy="179614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5023757" y="3230336"/>
            <a:ext cx="228600" cy="17961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37" name="TextBox 5136"/>
          <p:cNvSpPr txBox="1"/>
          <p:nvPr/>
        </p:nvSpPr>
        <p:spPr>
          <a:xfrm>
            <a:off x="5410200" y="2819400"/>
            <a:ext cx="2819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Current out of page</a:t>
            </a:r>
          </a:p>
          <a:p>
            <a:r>
              <a:rPr lang="en-US" dirty="0" smtClean="0"/>
              <a:t>Current into page</a:t>
            </a:r>
            <a:endParaRPr lang="en-US" dirty="0"/>
          </a:p>
        </p:txBody>
      </p:sp>
      <p:sp>
        <p:nvSpPr>
          <p:cNvPr id="5138" name="TextBox 5137"/>
          <p:cNvSpPr txBox="1"/>
          <p:nvPr/>
        </p:nvSpPr>
        <p:spPr>
          <a:xfrm>
            <a:off x="4746171" y="1219200"/>
            <a:ext cx="3624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Cross-section of inner conductor: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986993-D3CF-4B45-9F97-8A93AC084AF0}" type="datetime2">
              <a:rPr lang="en-US" smtClean="0"/>
              <a:t>Thursday, November 08, 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3299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On-Axis Field Measurements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59949-9A29-44DF-8210-F60D94505415}" type="datetime2">
              <a:rPr lang="en-US" smtClean="0"/>
              <a:t>Thursday, November 08, 2012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9" name="Content Placeholder 4"/>
          <p:cNvSpPr>
            <a:spLocks noGrp="1"/>
          </p:cNvSpPr>
          <p:nvPr>
            <p:ph sz="half" idx="1"/>
          </p:nvPr>
        </p:nvSpPr>
        <p:spPr>
          <a:xfrm>
            <a:off x="362673" y="1634832"/>
            <a:ext cx="3675927" cy="2145265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Field along horn axis measured using 1m and 2m probe mounts</a:t>
            </a:r>
          </a:p>
          <a:p>
            <a:r>
              <a:rPr lang="en-US" dirty="0" smtClean="0"/>
              <a:t>Mounts designed to work with  existing features used for mounting the target on the horn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3898016"/>
            <a:ext cx="3841831" cy="25146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8200" y="1447798"/>
            <a:ext cx="3841831" cy="23322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3876072"/>
            <a:ext cx="3886200" cy="25353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479075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On-Axis Field Measurements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228600" y="1650566"/>
            <a:ext cx="3066327" cy="252961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On-axis measurements taken with 3-axis Hall probe and verified with pickup coils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19CE0F-40E5-48F8-9F99-8918B9299D45}" type="datetime2">
              <a:rPr lang="en-US" smtClean="0"/>
              <a:t>Thursday, November 08, 2012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1235" y="4127058"/>
            <a:ext cx="4656330" cy="2423370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478" y="4374708"/>
            <a:ext cx="3241926" cy="19280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01798" y="1600200"/>
            <a:ext cx="2888767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9400" y="1600200"/>
            <a:ext cx="2119330" cy="266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369586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Time Dependence of On-Axis Field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2743200" cy="4718304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Non-zero on-axis magnetic field was measured.</a:t>
            </a:r>
          </a:p>
          <a:p>
            <a:r>
              <a:rPr lang="en-US" dirty="0" smtClean="0"/>
              <a:t>Measurements of on-axis field are not consistent with prior model of horn asymmetry</a:t>
            </a:r>
          </a:p>
          <a:p>
            <a:r>
              <a:rPr lang="en-US" dirty="0" smtClean="0"/>
              <a:t>Delay of 0.7ms between peak current and peak field</a:t>
            </a:r>
          </a:p>
          <a:p>
            <a:r>
              <a:rPr lang="en-US" dirty="0" smtClean="0"/>
              <a:t>After current pulse, exponential decay with constant of ~0.8 ms</a:t>
            </a:r>
            <a:r>
              <a:rPr lang="en-US" baseline="30000" dirty="0" smtClean="0"/>
              <a:t>-1</a:t>
            </a:r>
            <a:r>
              <a:rPr lang="en-US" dirty="0" smtClean="0"/>
              <a:t>  </a:t>
            </a:r>
          </a:p>
          <a:p>
            <a:r>
              <a:rPr lang="en-US" dirty="0" smtClean="0"/>
              <a:t>Physical origin of anomalous time dependence is currently unknown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46EB9-24D5-41DD-85F5-CB69E7B5EBE0}" type="datetime2">
              <a:rPr lang="en-US" smtClean="0"/>
              <a:t>Thursday, November 08, 2012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4246" y="1828800"/>
            <a:ext cx="5820335" cy="4527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581400" y="1676400"/>
            <a:ext cx="2819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Example of data: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1641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Spatial Dependence of On-Axis Field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2441448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Field measured along entirety of horn axis </a:t>
            </a:r>
            <a:r>
              <a:rPr lang="en-US" dirty="0" smtClean="0"/>
              <a:t>with both Hall probe and pickup coils on </a:t>
            </a:r>
            <a:r>
              <a:rPr lang="en-US" dirty="0"/>
              <a:t>long axial probe mount.</a:t>
            </a:r>
          </a:p>
          <a:p>
            <a:r>
              <a:rPr lang="en-US" dirty="0"/>
              <a:t>Field reaches maximum value of (0.057,0.035,0)T near middle of horn</a:t>
            </a:r>
            <a:r>
              <a:rPr lang="en-US" dirty="0" smtClean="0"/>
              <a:t>.</a:t>
            </a:r>
          </a:p>
          <a:p>
            <a:r>
              <a:rPr lang="en-US" dirty="0" smtClean="0"/>
              <a:t>Fairly </a:t>
            </a:r>
            <a:r>
              <a:rPr lang="en-US" dirty="0" smtClean="0"/>
              <a:t>weak compared to nominal field.</a:t>
            </a:r>
            <a:endParaRPr lang="en-US" dirty="0"/>
          </a:p>
          <a:p>
            <a:endParaRPr lang="en-US" dirty="0"/>
          </a:p>
        </p:txBody>
      </p:sp>
      <p:sp>
        <p:nvSpPr>
          <p:cNvPr id="7" name="Oval 6"/>
          <p:cNvSpPr/>
          <p:nvPr/>
        </p:nvSpPr>
        <p:spPr>
          <a:xfrm>
            <a:off x="1524000" y="5035034"/>
            <a:ext cx="1219200" cy="12192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>
            <a:stCxn id="7" idx="1"/>
          </p:cNvCxnSpPr>
          <p:nvPr/>
        </p:nvCxnSpPr>
        <p:spPr>
          <a:xfrm flipV="1">
            <a:off x="1702548" y="4501634"/>
            <a:ext cx="812052" cy="71194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7" idx="5"/>
          </p:cNvCxnSpPr>
          <p:nvPr/>
        </p:nvCxnSpPr>
        <p:spPr>
          <a:xfrm flipV="1">
            <a:off x="2564652" y="5035034"/>
            <a:ext cx="1016748" cy="10406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1066800" y="5644634"/>
            <a:ext cx="10668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2133600" y="4654034"/>
            <a:ext cx="0" cy="9906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133600" y="4895708"/>
            <a:ext cx="762000" cy="74892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 flipV="1">
            <a:off x="1371600" y="5213582"/>
            <a:ext cx="762000" cy="43105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794628-37C1-4637-90E6-A1AB755D0B67}" type="datetime2">
              <a:rPr lang="en-US" smtClean="0"/>
              <a:t>Thursday, November 08, 2012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752600" y="4432674"/>
            <a:ext cx="431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Y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790281" y="5459968"/>
            <a:ext cx="431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X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2743200" y="4533900"/>
            <a:ext cx="431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Z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1092948" y="4964668"/>
            <a:ext cx="431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B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641" y="1422774"/>
            <a:ext cx="3935889" cy="266916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421" y="4091940"/>
            <a:ext cx="4014379" cy="262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1449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Summary of T2K horn field measurements before 2011</a:t>
            </a:r>
          </a:p>
          <a:p>
            <a:r>
              <a:rPr lang="en-US" sz="2800" dirty="0" smtClean="0"/>
              <a:t>2011 field measurements on spare horn 1</a:t>
            </a:r>
          </a:p>
          <a:p>
            <a:pPr lvl="1"/>
            <a:r>
              <a:rPr lang="en-US" sz="2800" dirty="0" smtClean="0"/>
              <a:t>Azimuthal field measurement methods</a:t>
            </a:r>
          </a:p>
          <a:p>
            <a:pPr lvl="1"/>
            <a:r>
              <a:rPr lang="en-US" sz="2800" dirty="0" smtClean="0"/>
              <a:t>Correction for fringe effects</a:t>
            </a:r>
          </a:p>
          <a:p>
            <a:pPr lvl="1"/>
            <a:r>
              <a:rPr lang="en-US" sz="2800" dirty="0" smtClean="0"/>
              <a:t>Comparison with expected azimuthal field</a:t>
            </a:r>
          </a:p>
          <a:p>
            <a:pPr lvl="1"/>
            <a:r>
              <a:rPr lang="en-US" sz="2800" dirty="0" smtClean="0"/>
              <a:t>On-axis field measurement methods</a:t>
            </a:r>
          </a:p>
          <a:p>
            <a:pPr lvl="1"/>
            <a:r>
              <a:rPr lang="en-US" sz="2800" dirty="0" smtClean="0"/>
              <a:t>Anomalous on-axis field</a:t>
            </a:r>
          </a:p>
          <a:p>
            <a:r>
              <a:rPr lang="en-US" sz="3200" dirty="0" smtClean="0"/>
              <a:t>Conclusions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EAE3A1-FF1D-4B01-BEEE-59B2F4D5FEA4}" type="datetime2">
              <a:rPr lang="en-US" smtClean="0"/>
              <a:t>Thursday, November 08, 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3445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Off-Axis Field Inside Inner Conductor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3"/>
            <a:ext cx="4038600" cy="2289048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Bent tip of pickup coil to take measurements 1.22cm from center of inner conductor</a:t>
            </a:r>
          </a:p>
          <a:p>
            <a:r>
              <a:rPr lang="en-US" dirty="0"/>
              <a:t>Rotated probe mount through successive 90 degree turns to measure </a:t>
            </a:r>
            <a:r>
              <a:rPr lang="en-US" dirty="0" smtClean="0"/>
              <a:t>B</a:t>
            </a:r>
            <a:r>
              <a:rPr lang="en-US" sz="2600" baseline="-25000" dirty="0" smtClean="0"/>
              <a:t>X</a:t>
            </a:r>
            <a:r>
              <a:rPr lang="en-US" dirty="0" smtClean="0"/>
              <a:t> </a:t>
            </a:r>
            <a:r>
              <a:rPr lang="en-US" dirty="0"/>
              <a:t>vs. X and B</a:t>
            </a:r>
            <a:r>
              <a:rPr lang="en-US" baseline="-25000" dirty="0"/>
              <a:t>Y</a:t>
            </a:r>
            <a:r>
              <a:rPr lang="en-US" dirty="0"/>
              <a:t> vs</a:t>
            </a:r>
            <a:r>
              <a:rPr lang="en-US" dirty="0" smtClean="0"/>
              <a:t>.</a:t>
            </a:r>
            <a:r>
              <a:rPr lang="en-US" dirty="0"/>
              <a:t> </a:t>
            </a:r>
            <a:r>
              <a:rPr lang="en-US" dirty="0" smtClean="0"/>
              <a:t>Y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1676400"/>
            <a:ext cx="3011620" cy="39008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Oval 4"/>
          <p:cNvSpPr/>
          <p:nvPr/>
        </p:nvSpPr>
        <p:spPr>
          <a:xfrm>
            <a:off x="1028700" y="4419600"/>
            <a:ext cx="2133600" cy="19050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1219200" y="4114800"/>
            <a:ext cx="876300" cy="6858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5" idx="5"/>
          </p:cNvCxnSpPr>
          <p:nvPr/>
        </p:nvCxnSpPr>
        <p:spPr>
          <a:xfrm flipV="1">
            <a:off x="2849842" y="4724400"/>
            <a:ext cx="1264958" cy="132121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609600" y="5385009"/>
            <a:ext cx="14859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2095500" y="4114800"/>
            <a:ext cx="0" cy="127020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2095500" y="4457700"/>
            <a:ext cx="1066800" cy="91440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90500" y="5029200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X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255520" y="3931920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Y</a:t>
            </a:r>
            <a:endParaRPr lang="en-US" sz="24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3177521" y="4226867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Z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7FD1EB-3C2C-47B7-ABA1-3AE5FD87C991}" type="datetime2">
              <a:rPr lang="en-US" smtClean="0"/>
              <a:t>Thursday, November 08, 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81692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Off-Axis Field Inside Inner Conductor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1666875" y="1981197"/>
            <a:ext cx="1676400" cy="1579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Connector 35"/>
          <p:cNvCxnSpPr/>
          <p:nvPr/>
        </p:nvCxnSpPr>
        <p:spPr>
          <a:xfrm>
            <a:off x="1743075" y="2637628"/>
            <a:ext cx="285750" cy="2667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 flipV="1">
            <a:off x="1743075" y="2637628"/>
            <a:ext cx="285750" cy="2667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Connector 37"/>
          <p:cNvCxnSpPr/>
          <p:nvPr/>
        </p:nvCxnSpPr>
        <p:spPr>
          <a:xfrm>
            <a:off x="2362200" y="2637628"/>
            <a:ext cx="285750" cy="2667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/>
          <p:cNvCxnSpPr/>
          <p:nvPr/>
        </p:nvCxnSpPr>
        <p:spPr>
          <a:xfrm flipV="1">
            <a:off x="2362200" y="2637628"/>
            <a:ext cx="285750" cy="2667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>
            <a:off x="2962275" y="2637628"/>
            <a:ext cx="285750" cy="2667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flipV="1">
            <a:off x="2962275" y="2637628"/>
            <a:ext cx="285750" cy="2667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2260" y="1723228"/>
            <a:ext cx="3201233" cy="2543972"/>
          </a:xfrm>
          <a:prstGeom prst="rect">
            <a:avLst/>
          </a:prstGeom>
        </p:spPr>
      </p:pic>
      <p:pic>
        <p:nvPicPr>
          <p:cNvPr id="9221" name="Picture 922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59" y="4267200"/>
            <a:ext cx="3370881" cy="2286000"/>
          </a:xfrm>
          <a:prstGeom prst="rect">
            <a:avLst/>
          </a:prstGeom>
        </p:spPr>
      </p:pic>
      <p:pic>
        <p:nvPicPr>
          <p:cNvPr id="9222" name="Picture 922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4322760"/>
            <a:ext cx="3288954" cy="223044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A9E11A-6B79-4DD9-8413-0285D74C1520}" type="datetime2">
              <a:rPr lang="en-US" smtClean="0"/>
              <a:t>Thursday, November 08, 2012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5152909" y="1538562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 = 21cm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091776" y="4082534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 = 71cm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04899" y="4082534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 = 41cm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527986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504028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/>
              <a:t>Off-Axis Field Inside Inner </a:t>
            </a:r>
            <a:r>
              <a:rPr lang="en-US" dirty="0" smtClean="0"/>
              <a:t>Conductor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1752600" y="2007869"/>
            <a:ext cx="1676400" cy="157956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2447925" y="2664300"/>
            <a:ext cx="285750" cy="2667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flipV="1">
            <a:off x="2447925" y="2664300"/>
            <a:ext cx="285750" cy="2667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2447925" y="2160270"/>
            <a:ext cx="285750" cy="2667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 flipV="1">
            <a:off x="2447925" y="2160270"/>
            <a:ext cx="285750" cy="2667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2447925" y="3150870"/>
            <a:ext cx="285750" cy="2667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V="1">
            <a:off x="2447925" y="3150870"/>
            <a:ext cx="285750" cy="26670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6188" y="1679294"/>
            <a:ext cx="3201233" cy="232882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4652" y="4008120"/>
            <a:ext cx="3236046" cy="2194560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823" y="4038600"/>
            <a:ext cx="3268118" cy="2216310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3234F4-0842-4BFC-A05A-E3A137C6C19F}" type="datetime2">
              <a:rPr lang="en-US" smtClean="0"/>
              <a:t>Thursday, November 08, 2012</a:t>
            </a:fld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5148086" y="1450352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 = 21cm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121782" y="3823454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 = 71cm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143000" y="3805750"/>
            <a:ext cx="2362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 = 41cm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1924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Outside of Horn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" y="1828800"/>
            <a:ext cx="2743653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4038600" y="529726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At most 1.5Gs (0.00015 T) outside outer conductor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D19B9E-713D-4630-B976-F02ADDC94C93}" type="datetime2">
              <a:rPr lang="en-US" smtClean="0"/>
              <a:t>Thursday, November 08, 2012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81400" y="1447800"/>
            <a:ext cx="5303520" cy="35966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954607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 On Neutrino Flux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Maximum field strength at beam timing: </a:t>
            </a:r>
            <a:r>
              <a:rPr lang="en-US" dirty="0"/>
              <a:t>(0.057, 0.035,0.0)T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Upper </a:t>
            </a:r>
            <a:r>
              <a:rPr lang="en-US" dirty="0"/>
              <a:t>bound on effect on neutrino flux found by </a:t>
            </a:r>
            <a:r>
              <a:rPr lang="en-US" dirty="0" smtClean="0"/>
              <a:t>implementing in beam MC maximum field inside inner conductor </a:t>
            </a:r>
            <a:r>
              <a:rPr lang="en-US" dirty="0"/>
              <a:t>of just horn 1 (top) and all 3 horns (bottom) </a:t>
            </a:r>
          </a:p>
          <a:p>
            <a:endParaRPr lang="en-US" dirty="0"/>
          </a:p>
          <a:p>
            <a:r>
              <a:rPr lang="en-US" dirty="0" smtClean="0"/>
              <a:t>Effect </a:t>
            </a:r>
            <a:r>
              <a:rPr lang="en-US" dirty="0"/>
              <a:t>less than 2% for most energy bins</a:t>
            </a:r>
            <a:r>
              <a:rPr lang="en-US" dirty="0" smtClean="0"/>
              <a:t>.</a:t>
            </a:r>
          </a:p>
          <a:p>
            <a:endParaRPr lang="en-US" dirty="0"/>
          </a:p>
          <a:p>
            <a:r>
              <a:rPr lang="en-US" dirty="0" smtClean="0"/>
              <a:t>Effect included in T2K flux prediction</a:t>
            </a:r>
            <a:endParaRPr lang="en-US" dirty="0"/>
          </a:p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048431-AC8E-48E0-BACC-11F0FBF358D6}" type="datetime2">
              <a:rPr lang="en-US" smtClean="0"/>
              <a:t>Thursday, November 08, 2012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9096" y="1219201"/>
            <a:ext cx="4094904" cy="277700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8032" y="4023213"/>
            <a:ext cx="4094903" cy="2631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9164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200" dirty="0" smtClean="0"/>
              <a:t>Azimuthal Field</a:t>
            </a:r>
          </a:p>
          <a:p>
            <a:pPr lvl="1"/>
            <a:r>
              <a:rPr lang="en-US" sz="2200" dirty="0" smtClean="0"/>
              <a:t>Excellent agreement between measured field and expectation on all horns.</a:t>
            </a:r>
          </a:p>
          <a:p>
            <a:r>
              <a:rPr lang="en-US" sz="2200" dirty="0" smtClean="0"/>
              <a:t>Spare Horn 1 On-Axis Field</a:t>
            </a:r>
          </a:p>
          <a:p>
            <a:pPr lvl="1"/>
            <a:r>
              <a:rPr lang="en-US" sz="2200" dirty="0" smtClean="0"/>
              <a:t>Field with anomalous time-dependence was measured</a:t>
            </a:r>
          </a:p>
          <a:p>
            <a:pPr lvl="1"/>
            <a:r>
              <a:rPr lang="en-US" sz="2200" dirty="0" smtClean="0"/>
              <a:t>On-axis field strongest near center of horn</a:t>
            </a:r>
          </a:p>
          <a:p>
            <a:pPr lvl="1"/>
            <a:r>
              <a:rPr lang="en-US" sz="2200" dirty="0"/>
              <a:t>Presence of on-axis field confirmed with pickup </a:t>
            </a:r>
            <a:r>
              <a:rPr lang="en-US" sz="2200" dirty="0" smtClean="0"/>
              <a:t>coils</a:t>
            </a:r>
          </a:p>
          <a:p>
            <a:pPr lvl="1"/>
            <a:r>
              <a:rPr lang="en-US" sz="2200" dirty="0" smtClean="0"/>
              <a:t>Field magnitude small compared to nominal azimuthal field</a:t>
            </a:r>
          </a:p>
          <a:p>
            <a:pPr lvl="1"/>
            <a:r>
              <a:rPr lang="en-US" sz="2200" dirty="0" smtClean="0"/>
              <a:t>Effect on neutrino flux is very small</a:t>
            </a:r>
          </a:p>
          <a:p>
            <a:pPr lvl="1"/>
            <a:r>
              <a:rPr lang="en-US" sz="2200" dirty="0" smtClean="0"/>
              <a:t>Physical cause unknown</a:t>
            </a:r>
          </a:p>
          <a:p>
            <a:pPr lvl="1"/>
            <a:r>
              <a:rPr lang="en-US" sz="2200" dirty="0" smtClean="0"/>
              <a:t>Plan to continue this investigation with spare horn 2 measurements</a:t>
            </a:r>
            <a:endParaRPr lang="en-US" sz="2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160D6-57CE-415D-91AB-7438D6911FEA}" type="datetime2">
              <a:rPr lang="en-US" smtClean="0"/>
              <a:t>Thursday, November 08, 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19259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T2K Horns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886200" cy="2667000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T2K </a:t>
            </a:r>
            <a:r>
              <a:rPr lang="en-US" dirty="0" err="1" smtClean="0"/>
              <a:t>beamline</a:t>
            </a:r>
            <a:r>
              <a:rPr lang="en-US" dirty="0" smtClean="0"/>
              <a:t> uses 3 horns </a:t>
            </a:r>
          </a:p>
          <a:p>
            <a:r>
              <a:rPr lang="en-US" dirty="0" smtClean="0"/>
              <a:t>Designed to be pulsed at up to 320kA</a:t>
            </a:r>
          </a:p>
          <a:p>
            <a:r>
              <a:rPr lang="en-US" dirty="0" smtClean="0"/>
              <a:t>Each horn is equipped with instrumentation ports to permit magnetic field measurements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3729B-1EBD-46F8-90AA-39DF63770FDF}" type="datetime2">
              <a:rPr lang="en-US" smtClean="0"/>
              <a:t>Thursday, November 08, 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000" y="4255140"/>
            <a:ext cx="3552180" cy="22290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1066800"/>
            <a:ext cx="4114800" cy="29565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0300" y="4103948"/>
            <a:ext cx="3225800" cy="2419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8742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900" dirty="0" smtClean="0"/>
              <a:t>Summary of T2K Horn Field Measurements</a:t>
            </a:r>
            <a:endParaRPr lang="en-US" sz="2900" dirty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71399769"/>
              </p:ext>
            </p:extLst>
          </p:nvPr>
        </p:nvGraphicFramePr>
        <p:xfrm>
          <a:off x="762000" y="1524000"/>
          <a:ext cx="7620000" cy="4785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05000"/>
                <a:gridCol w="1905000"/>
                <a:gridCol w="1905000"/>
                <a:gridCol w="1905000"/>
              </a:tblGrid>
              <a:tr h="553163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Date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Horn Measured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Probe Used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Measurements Taken</a:t>
                      </a:r>
                      <a:endParaRPr lang="en-US" sz="1600" dirty="0"/>
                    </a:p>
                  </a:txBody>
                  <a:tcPr/>
                </a:tc>
              </a:tr>
              <a:tr h="4876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March 2007</a:t>
                      </a:r>
                      <a:endParaRPr lang="en-US" sz="1600" b="0" i="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Horn </a:t>
                      </a:r>
                      <a:r>
                        <a:rPr lang="en-US" sz="1600" dirty="0" smtClean="0"/>
                        <a:t>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3-Axis Hall Probe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Azimuthal field </a:t>
                      </a:r>
                    </a:p>
                  </a:txBody>
                  <a:tcPr/>
                </a:tc>
              </a:tr>
              <a:tr h="51816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July</a:t>
                      </a:r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2007</a:t>
                      </a:r>
                      <a:endParaRPr lang="en-US" sz="1600" b="0" i="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Horn</a:t>
                      </a:r>
                      <a:r>
                        <a:rPr lang="en-US" sz="1600" baseline="0" dirty="0" smtClean="0"/>
                        <a:t> 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3-Axis Hall Probe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Azimuthal </a:t>
                      </a:r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field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</a:tr>
              <a:tr h="548640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August</a:t>
                      </a:r>
                      <a:r>
                        <a:rPr lang="en-US" sz="1600" baseline="0" dirty="0" smtClean="0"/>
                        <a:t> 2008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Horn 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3-Axis Hall </a:t>
                      </a:r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Probe</a:t>
                      </a:r>
                      <a:endParaRPr lang="en-US" sz="1600" b="0" i="0" u="none" strike="noStrike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Azimuthal Field</a:t>
                      </a:r>
                      <a:endParaRPr lang="en-US" sz="1600" b="0" i="0" u="none" strike="noStrike" kern="1200" baseline="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en-US" sz="1600" dirty="0"/>
                    </a:p>
                  </a:txBody>
                  <a:tcPr/>
                </a:tc>
              </a:tr>
              <a:tr h="34525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August </a:t>
                      </a:r>
                      <a:r>
                        <a:rPr lang="en-US" sz="1600" dirty="0" smtClean="0"/>
                        <a:t>2011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Spare Horn 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3-Axis Hall Probe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Azimuthal </a:t>
                      </a:r>
                      <a:r>
                        <a:rPr lang="en-US" sz="1600" dirty="0" smtClean="0"/>
                        <a:t>field</a:t>
                      </a:r>
                    </a:p>
                    <a:p>
                      <a:r>
                        <a:rPr lang="en-US" sz="1600" dirty="0" smtClean="0"/>
                        <a:t>On-axis</a:t>
                      </a:r>
                      <a:r>
                        <a:rPr lang="en-US" sz="1600" baseline="0" dirty="0" smtClean="0"/>
                        <a:t> field</a:t>
                      </a:r>
                      <a:endParaRPr lang="en-US" sz="1600" dirty="0"/>
                    </a:p>
                  </a:txBody>
                  <a:tcPr/>
                </a:tc>
              </a:tr>
              <a:tr h="55316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September</a:t>
                      </a:r>
                      <a:r>
                        <a:rPr lang="en-US" sz="1600" baseline="0" dirty="0" smtClean="0"/>
                        <a:t> 2011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Spare</a:t>
                      </a:r>
                      <a:r>
                        <a:rPr lang="en-US" sz="1600" baseline="0" dirty="0" smtClean="0"/>
                        <a:t> Horn 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3-Axis Hall Probe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On-axis</a:t>
                      </a:r>
                      <a:r>
                        <a:rPr lang="en-US" sz="1600" baseline="0" dirty="0" smtClean="0"/>
                        <a:t> field</a:t>
                      </a:r>
                      <a:endParaRPr lang="en-US" sz="1600" dirty="0" smtClean="0"/>
                    </a:p>
                    <a:p>
                      <a:endParaRPr lang="en-US" sz="1600" dirty="0"/>
                    </a:p>
                  </a:txBody>
                  <a:tcPr/>
                </a:tc>
              </a:tr>
              <a:tr h="553163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October 2011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Spare Horn 1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3-Axis Hall </a:t>
                      </a:r>
                      <a:r>
                        <a:rPr lang="en-US" sz="1600" dirty="0" smtClean="0"/>
                        <a:t>Probe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Pickup Coil</a:t>
                      </a:r>
                      <a:endParaRPr lang="en-US" sz="1600" dirty="0" smtClean="0"/>
                    </a:p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i="0" u="none" strike="noStrike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On-axis field,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Off-centered on-axis field,</a:t>
                      </a:r>
                    </a:p>
                    <a:p>
                      <a:r>
                        <a:rPr lang="en-US" sz="16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Field outside horn</a:t>
                      </a:r>
                    </a:p>
                    <a:p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3729B-1EBD-46F8-90AA-39DF63770FDF}" type="datetime2">
              <a:rPr lang="en-US" smtClean="0"/>
              <a:t>Thursday, November 08, 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7051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Field Measurements Prior to 2011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3962400" cy="24384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Fields of all horns measured with Hall probe via instrumentation ports</a:t>
            </a:r>
          </a:p>
          <a:p>
            <a:r>
              <a:rPr lang="en-US" dirty="0" smtClean="0"/>
              <a:t>Verification of nominal azimuthal field for all three horns (&lt;2% fractional deviation at most radii, outermost radii are exception.)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3729B-1EBD-46F8-90AA-39DF63770FDF}" type="datetime2">
              <a:rPr lang="en-US" smtClean="0"/>
              <a:t>Thursday, November 08, 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2884" y="1390077"/>
            <a:ext cx="2873375" cy="26446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6733" y="4034681"/>
            <a:ext cx="3497267" cy="2638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038600"/>
            <a:ext cx="3571875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648200" y="16764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Horn 1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647343" y="4267200"/>
            <a:ext cx="1143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Horn 3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4953000" y="22098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>
            <a:off x="4989171" y="4724400"/>
            <a:ext cx="5334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21787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2011 Spare Horn 1 Field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895600"/>
          </a:xfrm>
        </p:spPr>
        <p:txBody>
          <a:bodyPr/>
          <a:lstStyle/>
          <a:p>
            <a:r>
              <a:rPr lang="en-US" dirty="0" smtClean="0"/>
              <a:t>T2K Spare Horn 1 is identical to one currently in use in T2K </a:t>
            </a:r>
            <a:r>
              <a:rPr lang="en-US" dirty="0" err="1" smtClean="0"/>
              <a:t>beamline</a:t>
            </a:r>
            <a:endParaRPr lang="en-US" dirty="0" smtClean="0"/>
          </a:p>
          <a:p>
            <a:r>
              <a:rPr lang="en-US" dirty="0" smtClean="0"/>
              <a:t>Has four instrumentation ports for measurement of magnetic field</a:t>
            </a:r>
          </a:p>
          <a:p>
            <a:r>
              <a:rPr lang="en-US" dirty="0" smtClean="0"/>
              <a:t>Goal of magnetic field measurements:</a:t>
            </a:r>
          </a:p>
          <a:p>
            <a:pPr lvl="1"/>
            <a:r>
              <a:rPr lang="en-US" dirty="0" smtClean="0"/>
              <a:t>Verify that azimuthal field agrees with expectation</a:t>
            </a:r>
          </a:p>
          <a:p>
            <a:pPr lvl="1"/>
            <a:r>
              <a:rPr lang="en-US" dirty="0" smtClean="0"/>
              <a:t>Check for horn field asymmetries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055" y="4343401"/>
            <a:ext cx="4557713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352800" y="500275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2743200" y="6324600"/>
            <a:ext cx="167640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572000" y="6248400"/>
            <a:ext cx="2514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Downstream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28FB2-EB3E-4E52-81ED-30382BB5C048}" type="datetime2">
              <a:rPr lang="en-US" smtClean="0"/>
              <a:t>Thursday, November 08, 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2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Azimuthal Field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2438400"/>
          </a:xfrm>
        </p:spPr>
        <p:txBody>
          <a:bodyPr>
            <a:normAutofit/>
          </a:bodyPr>
          <a:lstStyle/>
          <a:p>
            <a:r>
              <a:rPr lang="en-US" dirty="0" smtClean="0"/>
              <a:t>Field measurement device: </a:t>
            </a:r>
            <a:r>
              <a:rPr lang="en-US" dirty="0" err="1" smtClean="0"/>
              <a:t>Senis</a:t>
            </a:r>
            <a:r>
              <a:rPr lang="en-US" dirty="0" smtClean="0"/>
              <a:t> integrated 3-axis hall probe</a:t>
            </a:r>
          </a:p>
          <a:p>
            <a:r>
              <a:rPr lang="en-US" dirty="0" smtClean="0"/>
              <a:t>Probe placed in movable waterproof probe mount</a:t>
            </a:r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45624" y="1676400"/>
            <a:ext cx="2807776" cy="1814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222927-2F4A-4070-A542-E21F3C03E3BD}" type="datetime2">
              <a:rPr lang="en-US" smtClean="0"/>
              <a:t>Thursday, November 08, 2012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2708" y="3976906"/>
            <a:ext cx="3751078" cy="25000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3119" y="3976906"/>
            <a:ext cx="3772786" cy="25145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01186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241" y="3971081"/>
            <a:ext cx="4758159" cy="26887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Azimuthal Field Measurements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E3729B-1EBD-46F8-90AA-39DF63770FDF}" type="datetime2">
              <a:rPr lang="en-US" smtClean="0"/>
              <a:t>Thursday, November 08, 2012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1371600"/>
            <a:ext cx="3315255" cy="231499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400" y="3962400"/>
            <a:ext cx="3315255" cy="2314991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2133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Adjustable field probe mounted to instrumentation port holes</a:t>
            </a:r>
          </a:p>
          <a:p>
            <a:r>
              <a:rPr lang="en-US" dirty="0" smtClean="0"/>
              <a:t>Ports used: left upstream, right upstream, right downstream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85878" y="5315469"/>
            <a:ext cx="395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159051" y="6096000"/>
            <a:ext cx="144877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607825" y="5911334"/>
            <a:ext cx="217316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Downstream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12038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Fringe Effects in Azimuthal Field Measurements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114800" cy="48768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Dominant magnetic field between inner and outer conductors expected to be nominal 1/R field</a:t>
            </a:r>
          </a:p>
          <a:p>
            <a:r>
              <a:rPr lang="en-US" dirty="0" smtClean="0"/>
              <a:t>Some deviations from nominal are expected due to fringing effects near the instrumentation port holes.</a:t>
            </a:r>
          </a:p>
          <a:p>
            <a:r>
              <a:rPr lang="en-US" dirty="0" smtClean="0"/>
              <a:t>We can estimate this deviation analytically: superimpose disk of current flowing in opposite direction</a:t>
            </a:r>
            <a:endParaRPr lang="en-US" dirty="0"/>
          </a:p>
        </p:txBody>
      </p:sp>
      <p:sp>
        <p:nvSpPr>
          <p:cNvPr id="5" name="Oval 4"/>
          <p:cNvSpPr/>
          <p:nvPr/>
        </p:nvSpPr>
        <p:spPr>
          <a:xfrm>
            <a:off x="5257800" y="2667000"/>
            <a:ext cx="838200" cy="1371600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/>
          <p:cNvSpPr/>
          <p:nvPr/>
        </p:nvSpPr>
        <p:spPr>
          <a:xfrm>
            <a:off x="4724400" y="1676400"/>
            <a:ext cx="1981200" cy="3505200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" name="Straight Connector 8"/>
          <p:cNvCxnSpPr>
            <a:stCxn id="7" idx="0"/>
          </p:cNvCxnSpPr>
          <p:nvPr/>
        </p:nvCxnSpPr>
        <p:spPr>
          <a:xfrm>
            <a:off x="5715000" y="1676400"/>
            <a:ext cx="32766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>
            <a:stCxn id="7" idx="4"/>
          </p:cNvCxnSpPr>
          <p:nvPr/>
        </p:nvCxnSpPr>
        <p:spPr>
          <a:xfrm>
            <a:off x="5715000" y="5181600"/>
            <a:ext cx="3429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5" idx="0"/>
          </p:cNvCxnSpPr>
          <p:nvPr/>
        </p:nvCxnSpPr>
        <p:spPr>
          <a:xfrm>
            <a:off x="5676900" y="2667000"/>
            <a:ext cx="876300" cy="0"/>
          </a:xfrm>
          <a:prstGeom prst="line">
            <a:avLst/>
          </a:prstGeom>
          <a:ln w="190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stCxn id="5" idx="4"/>
          </p:cNvCxnSpPr>
          <p:nvPr/>
        </p:nvCxnSpPr>
        <p:spPr>
          <a:xfrm>
            <a:off x="5676900" y="4038600"/>
            <a:ext cx="95250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6553200" y="2667000"/>
            <a:ext cx="2438400" cy="0"/>
          </a:xfrm>
          <a:prstGeom prst="line">
            <a:avLst/>
          </a:prstGeom>
          <a:ln w="1905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705600" y="4038600"/>
            <a:ext cx="2438400" cy="0"/>
          </a:xfrm>
          <a:prstGeom prst="line">
            <a:avLst/>
          </a:prstGeom>
          <a:ln w="19050">
            <a:solidFill>
              <a:schemeClr val="accent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7095102" y="2819400"/>
            <a:ext cx="457200" cy="762000"/>
          </a:xfrm>
          <a:prstGeom prst="ellipse">
            <a:avLst/>
          </a:prstGeom>
          <a:solidFill>
            <a:schemeClr val="tx1">
              <a:lumMod val="10000"/>
              <a:lumOff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1" name="Straight Arrow Connector 20"/>
          <p:cNvCxnSpPr>
            <a:endCxn id="19" idx="7"/>
          </p:cNvCxnSpPr>
          <p:nvPr/>
        </p:nvCxnSpPr>
        <p:spPr>
          <a:xfrm flipV="1">
            <a:off x="7323702" y="2930992"/>
            <a:ext cx="161645" cy="26940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6191250" y="3352800"/>
            <a:ext cx="36195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>
            <a:off x="7772400" y="2057400"/>
            <a:ext cx="381000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34" name="Oval 33"/>
          <p:cNvSpPr/>
          <p:nvPr/>
        </p:nvSpPr>
        <p:spPr>
          <a:xfrm>
            <a:off x="5410200" y="2667000"/>
            <a:ext cx="533400" cy="13716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>
            <a:endCxn id="7" idx="0"/>
          </p:cNvCxnSpPr>
          <p:nvPr/>
        </p:nvCxnSpPr>
        <p:spPr>
          <a:xfrm flipV="1">
            <a:off x="5676900" y="1676400"/>
            <a:ext cx="38100" cy="175260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6115050" y="2863168"/>
            <a:ext cx="361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I</a:t>
            </a:r>
            <a:endParaRPr lang="en-US" sz="2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486400" y="1153180"/>
            <a:ext cx="45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R</a:t>
            </a: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7848600" y="1600200"/>
            <a:ext cx="3724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1">
                    <a:lumMod val="90000"/>
                    <a:lumOff val="10000"/>
                  </a:schemeClr>
                </a:solidFill>
              </a:rPr>
              <a:t>I</a:t>
            </a:r>
            <a:endParaRPr lang="en-US" sz="2800" dirty="0">
              <a:solidFill>
                <a:schemeClr val="tx1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7468072" y="2542476"/>
            <a:ext cx="533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tx2">
                    <a:lumMod val="50000"/>
                  </a:schemeClr>
                </a:solidFill>
              </a:rPr>
              <a:t>a</a:t>
            </a:r>
            <a:endParaRPr lang="en-US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CBC8EF-B474-4F6C-BB89-FAA712FF88E1}" type="datetime2">
              <a:rPr lang="en-US" smtClean="0"/>
              <a:t>Thursday, November 08, 2012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522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1460</TotalTime>
  <Words>1686</Words>
  <Application>Microsoft Office PowerPoint</Application>
  <PresentationFormat>On-screen Show (4:3)</PresentationFormat>
  <Paragraphs>308</Paragraphs>
  <Slides>25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Clarity</vt:lpstr>
      <vt:lpstr>Magnetic Field Measurements on T2k Horns</vt:lpstr>
      <vt:lpstr>Outline</vt:lpstr>
      <vt:lpstr>T2K Horns</vt:lpstr>
      <vt:lpstr>Summary of T2K Horn Field Measurements</vt:lpstr>
      <vt:lpstr>Field Measurements Prior to 2011</vt:lpstr>
      <vt:lpstr>2011 Spare Horn 1 Field Measurements</vt:lpstr>
      <vt:lpstr>Azimuthal Field Measurements</vt:lpstr>
      <vt:lpstr>Azimuthal Field Measurements</vt:lpstr>
      <vt:lpstr>Fringe Effects in Azimuthal Field Measurements</vt:lpstr>
      <vt:lpstr>Estimation of Fringe Effect</vt:lpstr>
      <vt:lpstr>Expected Field With Fringe Correction</vt:lpstr>
      <vt:lpstr>Measurements of Azimuthal Field</vt:lpstr>
      <vt:lpstr>Measurements of Azimuthal Field</vt:lpstr>
      <vt:lpstr>Measurements of Azimuthal Field</vt:lpstr>
      <vt:lpstr>On-Axis Field Measurements</vt:lpstr>
      <vt:lpstr>On-Axis Field Measurements</vt:lpstr>
      <vt:lpstr>On-Axis Field Measurements</vt:lpstr>
      <vt:lpstr>Time Dependence of On-Axis Field</vt:lpstr>
      <vt:lpstr>Spatial Dependence of On-Axis Field</vt:lpstr>
      <vt:lpstr>Off-Axis Field Inside Inner Conductor</vt:lpstr>
      <vt:lpstr>Off-Axis Field Inside Inner Conductor</vt:lpstr>
      <vt:lpstr>Off-Axis Field Inside Inner Conductor</vt:lpstr>
      <vt:lpstr>Field Outside of Horn</vt:lpstr>
      <vt:lpstr>Effect On Neutrino Flux</vt:lpstr>
      <vt:lpstr>Conclusions</vt:lpstr>
    </vt:vector>
  </TitlesOfParts>
  <Company>University of Colorado Boulder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Field Measurements on T2k Spare horn 1</dc:title>
  <dc:creator>Andrew Missert</dc:creator>
  <cp:lastModifiedBy>Andy</cp:lastModifiedBy>
  <cp:revision>91</cp:revision>
  <dcterms:created xsi:type="dcterms:W3CDTF">2012-10-30T23:18:13Z</dcterms:created>
  <dcterms:modified xsi:type="dcterms:W3CDTF">2012-11-08T10:50:56Z</dcterms:modified>
</cp:coreProperties>
</file>