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5" r:id="rId9"/>
    <p:sldId id="264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60" autoAdjust="0"/>
  </p:normalViewPr>
  <p:slideViewPr>
    <p:cSldViewPr>
      <p:cViewPr varScale="1">
        <p:scale>
          <a:sx n="35" d="100"/>
          <a:sy n="35" d="100"/>
        </p:scale>
        <p:origin x="-1039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4B4A-4AFF-4D2E-950B-4EA92A917AE7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DCE87-3A1B-4B14-B032-1140BD1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074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4B4A-4AFF-4D2E-950B-4EA92A917AE7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DCE87-3A1B-4B14-B032-1140BD1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57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4B4A-4AFF-4D2E-950B-4EA92A917AE7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DCE87-3A1B-4B14-B032-1140BD1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6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4B4A-4AFF-4D2E-950B-4EA92A917AE7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DCE87-3A1B-4B14-B032-1140BD1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81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4B4A-4AFF-4D2E-950B-4EA92A917AE7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DCE87-3A1B-4B14-B032-1140BD1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58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4B4A-4AFF-4D2E-950B-4EA92A917AE7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DCE87-3A1B-4B14-B032-1140BD1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13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4B4A-4AFF-4D2E-950B-4EA92A917AE7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DCE87-3A1B-4B14-B032-1140BD1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4B4A-4AFF-4D2E-950B-4EA92A917AE7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DCE87-3A1B-4B14-B032-1140BD1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58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4B4A-4AFF-4D2E-950B-4EA92A917AE7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DCE87-3A1B-4B14-B032-1140BD1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82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4B4A-4AFF-4D2E-950B-4EA92A917AE7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DCE87-3A1B-4B14-B032-1140BD1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14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4B4A-4AFF-4D2E-950B-4EA92A917AE7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DCE87-3A1B-4B14-B032-1140BD1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97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34B4A-4AFF-4D2E-950B-4EA92A917AE7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DCE87-3A1B-4B14-B032-1140BD1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98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LEP Beam-Beam Limit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</a:t>
            </a:r>
            <a:r>
              <a:rPr lang="en-US" dirty="0" err="1" smtClean="0"/>
              <a:t>Assmann</a:t>
            </a:r>
            <a:endParaRPr lang="en-US" dirty="0" smtClean="0"/>
          </a:p>
          <a:p>
            <a:r>
              <a:rPr lang="en-US" dirty="0" smtClean="0"/>
              <a:t>LEP3 Day, 18.6.2012,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122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1"/>
            <a:ext cx="5618457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50" y="2676525"/>
            <a:ext cx="3676650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15000" y="1371600"/>
            <a:ext cx="29921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rgbClr val="FF0000"/>
                </a:solidFill>
              </a:rPr>
              <a:t>LEP Result on Scaling with Energy</a:t>
            </a:r>
            <a:endParaRPr lang="en-US" sz="28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007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211763"/>
          </a:xfrm>
        </p:spPr>
        <p:txBody>
          <a:bodyPr/>
          <a:lstStyle/>
          <a:p>
            <a:r>
              <a:rPr lang="en-US" dirty="0" smtClean="0"/>
              <a:t>Measured max. vertical beam-beam parameter: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0.083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</a:p>
          <a:p>
            <a:r>
              <a:rPr lang="en-US" dirty="0" smtClean="0"/>
              <a:t>F</a:t>
            </a:r>
            <a:r>
              <a:rPr lang="en-US" dirty="0" smtClean="0"/>
              <a:t>itted, achievable  vertical beam-beam parameter at ~100GeV: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b="1" dirty="0" smtClean="0">
                <a:solidFill>
                  <a:srgbClr val="FF0000"/>
                </a:solidFill>
              </a:rPr>
              <a:t>0.11 – 0.12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  <a:p>
            <a:r>
              <a:rPr lang="en-US" dirty="0" smtClean="0"/>
              <a:t>Scaling with damping decrement: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0" y="5181600"/>
            <a:ext cx="2228850" cy="912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0656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20762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34000"/>
          </a:xfrm>
        </p:spPr>
        <p:txBody>
          <a:bodyPr>
            <a:noAutofit/>
          </a:bodyPr>
          <a:lstStyle/>
          <a:p>
            <a:r>
              <a:rPr lang="en-US" dirty="0" smtClean="0"/>
              <a:t>The beam-beam limit in </a:t>
            </a:r>
            <a:r>
              <a:rPr lang="en-US" dirty="0" err="1" smtClean="0"/>
              <a:t>e+e</a:t>
            </a:r>
            <a:r>
              <a:rPr lang="en-US" dirty="0" smtClean="0"/>
              <a:t>- storage rings is a difficult subject, studied by many colleagues over the years. No complete overview in 10 min!</a:t>
            </a:r>
          </a:p>
          <a:p>
            <a:r>
              <a:rPr lang="en-US" dirty="0" smtClean="0"/>
              <a:t>Several limits can be defined and exist.</a:t>
            </a:r>
          </a:p>
          <a:p>
            <a:r>
              <a:rPr lang="en-US" dirty="0" smtClean="0"/>
              <a:t>Here: Experience at LEP. 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Empirical stochastic model for the achievable beam-beam parameter</a:t>
            </a:r>
            <a:r>
              <a:rPr lang="en-US" dirty="0" smtClean="0"/>
              <a:t> versus energy and time.</a:t>
            </a:r>
          </a:p>
          <a:p>
            <a:r>
              <a:rPr lang="en-US" dirty="0" smtClean="0"/>
              <a:t>Basically: Beam-beam interaction blows up vertical </a:t>
            </a:r>
            <a:r>
              <a:rPr lang="en-US" dirty="0" err="1" smtClean="0"/>
              <a:t>emittance</a:t>
            </a:r>
            <a:r>
              <a:rPr lang="en-US" dirty="0" smtClean="0"/>
              <a:t> which in turn limits achievable beam-beam parameter and luminosity.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678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64400" y="2469316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EPAC 2000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58"/>
          <a:stretch/>
        </p:blipFill>
        <p:spPr bwMode="auto">
          <a:xfrm>
            <a:off x="228600" y="3124200"/>
            <a:ext cx="44196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62"/>
          <a:stretch/>
        </p:blipFill>
        <p:spPr bwMode="auto">
          <a:xfrm>
            <a:off x="4572000" y="3592979"/>
            <a:ext cx="4419600" cy="227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316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 </a:t>
            </a:r>
            <a:r>
              <a:rPr lang="en-US" dirty="0" smtClean="0"/>
              <a:t>Measurements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81125"/>
            <a:ext cx="8305800" cy="5231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63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I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545" y="1600200"/>
            <a:ext cx="486745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32" y="3886200"/>
            <a:ext cx="5676668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148137"/>
            <a:ext cx="25336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932" y="1771471"/>
            <a:ext cx="1876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Vertical beam-beam parameter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73332" y="6091535"/>
            <a:ext cx="5498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Damping Decrement</a:t>
            </a:r>
            <a:endParaRPr lang="en-US" sz="2400" b="1" u="sng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905000" y="5338762"/>
            <a:ext cx="0" cy="752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422766" y="5105400"/>
            <a:ext cx="4654434" cy="12169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553200" y="3897868"/>
            <a:ext cx="1950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Prediction S. </a:t>
            </a:r>
            <a:r>
              <a:rPr lang="en-US" dirty="0" err="1" smtClean="0"/>
              <a:t>Peggs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325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Model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1714500"/>
            <a:ext cx="409575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267200"/>
            <a:ext cx="5648325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77000" y="3815477"/>
            <a:ext cx="2286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A  is a machine and optics dependent number times the zero current (unperturbed) vertical </a:t>
            </a:r>
            <a:r>
              <a:rPr lang="en-US" u="sng" dirty="0" err="1" smtClean="0">
                <a:solidFill>
                  <a:srgbClr val="FF0000"/>
                </a:solidFill>
              </a:rPr>
              <a:t>emittance</a:t>
            </a:r>
            <a:r>
              <a:rPr lang="en-US" u="sng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(if the horizontal beam-beam blow-up is small).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638800" y="1598474"/>
            <a:ext cx="3048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simple </a:t>
            </a:r>
            <a:r>
              <a:rPr lang="en-US" u="sng" dirty="0" smtClean="0">
                <a:solidFill>
                  <a:srgbClr val="FF0000"/>
                </a:solidFill>
              </a:rPr>
              <a:t>stochastic theory of the beam-beam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interaction</a:t>
            </a:r>
            <a:r>
              <a:rPr lang="en-US" dirty="0" smtClean="0"/>
              <a:t> to derive the relationship between the vertical beam-beam parameter and bunch current </a:t>
            </a:r>
            <a:r>
              <a:rPr lang="en-US" dirty="0" err="1" smtClean="0"/>
              <a:t>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583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05600" y="381000"/>
            <a:ext cx="1600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B  </a:t>
            </a:r>
            <a:r>
              <a:rPr lang="en-US" u="sng" dirty="0" smtClean="0">
                <a:solidFill>
                  <a:srgbClr val="FF0000"/>
                </a:solidFill>
              </a:rPr>
              <a:t>gives the inverse asymptotic vertical beam-beam </a:t>
            </a:r>
            <a:r>
              <a:rPr lang="en-US" u="sng" dirty="0" smtClean="0">
                <a:solidFill>
                  <a:srgbClr val="FF0000"/>
                </a:solidFill>
              </a:rPr>
              <a:t>parameter</a:t>
            </a:r>
            <a:endParaRPr lang="en-US" u="sng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44651"/>
            <a:ext cx="302895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90800"/>
            <a:ext cx="6219825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5872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Unperturbed Vertical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/>
          <a:lstStyle/>
          <a:p>
            <a:r>
              <a:rPr lang="en-US" dirty="0" smtClean="0"/>
              <a:t>Means: Vertical </a:t>
            </a:r>
            <a:r>
              <a:rPr lang="en-US" dirty="0" err="1" smtClean="0"/>
              <a:t>emittance</a:t>
            </a:r>
            <a:r>
              <a:rPr lang="en-US" dirty="0" smtClean="0"/>
              <a:t> unperturbed by beam-beam.</a:t>
            </a:r>
          </a:p>
          <a:p>
            <a:r>
              <a:rPr lang="en-US" dirty="0" smtClean="0"/>
              <a:t>For </a:t>
            </a:r>
            <a:r>
              <a:rPr lang="en-US" u="sng" dirty="0" smtClean="0">
                <a:solidFill>
                  <a:srgbClr val="FF0000"/>
                </a:solidFill>
              </a:rPr>
              <a:t>zero vertical orbit and therefore zero vertical dispersion, it is assumed to approach zero</a:t>
            </a:r>
            <a:r>
              <a:rPr lang="en-US" dirty="0" smtClean="0"/>
              <a:t> (of course it would then be limited by other effects).</a:t>
            </a:r>
          </a:p>
          <a:p>
            <a:r>
              <a:rPr lang="en-US" dirty="0" smtClean="0"/>
              <a:t>Here it is assumed that the driving blow-up will be generated by beam-beam, damped by radiation damping.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50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Beam-Beam Limits Luminosity</a:t>
            </a:r>
            <a:br>
              <a:rPr lang="en-US" dirty="0" smtClean="0"/>
            </a:br>
            <a:r>
              <a:rPr lang="en-US" sz="3100" i="1" dirty="0" smtClean="0"/>
              <a:t>(Blowing up the Unperturbed Vertical </a:t>
            </a:r>
            <a:r>
              <a:rPr lang="en-US" sz="3100" i="1" dirty="0" err="1" smtClean="0"/>
              <a:t>Emittance</a:t>
            </a:r>
            <a:r>
              <a:rPr lang="en-US" sz="3100" i="1" dirty="0" smtClean="0"/>
              <a:t>)</a:t>
            </a:r>
            <a:endParaRPr lang="en-US" sz="3100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1600200"/>
            <a:ext cx="6448425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5825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232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LEP Beam-Beam Limit</vt:lpstr>
      <vt:lpstr>Introduction</vt:lpstr>
      <vt:lpstr>Reference</vt:lpstr>
      <vt:lpstr>LEP Measurements</vt:lpstr>
      <vt:lpstr>Theory I</vt:lpstr>
      <vt:lpstr>Parametric Model</vt:lpstr>
      <vt:lpstr>PowerPoint Presentation</vt:lpstr>
      <vt:lpstr>Unperturbed Vertical Emittance</vt:lpstr>
      <vt:lpstr>Beam-Beam Limits Luminosity (Blowing up the Unperturbed Vertical Emittance)</vt:lpstr>
      <vt:lpstr>PowerPoint Presentation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LEP Beam-Beam Limit</dc:title>
  <dc:creator>rwa</dc:creator>
  <cp:lastModifiedBy>rwa</cp:lastModifiedBy>
  <cp:revision>48</cp:revision>
  <dcterms:created xsi:type="dcterms:W3CDTF">2012-06-17T20:49:13Z</dcterms:created>
  <dcterms:modified xsi:type="dcterms:W3CDTF">2012-06-18T07:49:45Z</dcterms:modified>
</cp:coreProperties>
</file>