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20"/>
  </p:notesMasterIdLst>
  <p:handoutMasterIdLst>
    <p:handoutMasterId r:id="rId21"/>
  </p:handoutMasterIdLst>
  <p:sldIdLst>
    <p:sldId id="335" r:id="rId2"/>
    <p:sldId id="372" r:id="rId3"/>
    <p:sldId id="373" r:id="rId4"/>
    <p:sldId id="357" r:id="rId5"/>
    <p:sldId id="374" r:id="rId6"/>
    <p:sldId id="375" r:id="rId7"/>
    <p:sldId id="356" r:id="rId8"/>
    <p:sldId id="376" r:id="rId9"/>
    <p:sldId id="358" r:id="rId10"/>
    <p:sldId id="366" r:id="rId11"/>
    <p:sldId id="377" r:id="rId12"/>
    <p:sldId id="360" r:id="rId13"/>
    <p:sldId id="311" r:id="rId14"/>
    <p:sldId id="370" r:id="rId15"/>
    <p:sldId id="378" r:id="rId16"/>
    <p:sldId id="380" r:id="rId17"/>
    <p:sldId id="379" r:id="rId18"/>
    <p:sldId id="349" r:id="rId19"/>
  </p:sldIdLst>
  <p:sldSz cx="9144000" cy="6858000" type="screen4x3"/>
  <p:notesSz cx="6934200" cy="9232900"/>
  <p:defaultTextStyle>
    <a:defPPr>
      <a:defRPr lang="en-US"/>
    </a:defPPr>
    <a:lvl1pPr algn="l" rtl="0" eaLnBrk="0" fontAlgn="base" hangingPunct="0">
      <a:spcBef>
        <a:spcPct val="0"/>
      </a:spcBef>
      <a:spcAft>
        <a:spcPct val="0"/>
      </a:spcAft>
      <a:defRPr sz="1400" kern="1200">
        <a:solidFill>
          <a:schemeClr val="accent2"/>
        </a:solidFill>
        <a:latin typeface="Times New Roman" pitchFamily="18" charset="0"/>
        <a:ea typeface="+mn-ea"/>
        <a:cs typeface="+mn-cs"/>
      </a:defRPr>
    </a:lvl1pPr>
    <a:lvl2pPr marL="457200" algn="l" rtl="0" eaLnBrk="0" fontAlgn="base" hangingPunct="0">
      <a:spcBef>
        <a:spcPct val="0"/>
      </a:spcBef>
      <a:spcAft>
        <a:spcPct val="0"/>
      </a:spcAft>
      <a:defRPr sz="1400" kern="1200">
        <a:solidFill>
          <a:schemeClr val="accent2"/>
        </a:solidFill>
        <a:latin typeface="Times New Roman" pitchFamily="18" charset="0"/>
        <a:ea typeface="+mn-ea"/>
        <a:cs typeface="+mn-cs"/>
      </a:defRPr>
    </a:lvl2pPr>
    <a:lvl3pPr marL="914400" algn="l" rtl="0" eaLnBrk="0" fontAlgn="base" hangingPunct="0">
      <a:spcBef>
        <a:spcPct val="0"/>
      </a:spcBef>
      <a:spcAft>
        <a:spcPct val="0"/>
      </a:spcAft>
      <a:defRPr sz="1400" kern="1200">
        <a:solidFill>
          <a:schemeClr val="accent2"/>
        </a:solidFill>
        <a:latin typeface="Times New Roman" pitchFamily="18" charset="0"/>
        <a:ea typeface="+mn-ea"/>
        <a:cs typeface="+mn-cs"/>
      </a:defRPr>
    </a:lvl3pPr>
    <a:lvl4pPr marL="1371600" algn="l" rtl="0" eaLnBrk="0" fontAlgn="base" hangingPunct="0">
      <a:spcBef>
        <a:spcPct val="0"/>
      </a:spcBef>
      <a:spcAft>
        <a:spcPct val="0"/>
      </a:spcAft>
      <a:defRPr sz="1400" kern="1200">
        <a:solidFill>
          <a:schemeClr val="accent2"/>
        </a:solidFill>
        <a:latin typeface="Times New Roman" pitchFamily="18" charset="0"/>
        <a:ea typeface="+mn-ea"/>
        <a:cs typeface="+mn-cs"/>
      </a:defRPr>
    </a:lvl4pPr>
    <a:lvl5pPr marL="1828800" algn="l" rtl="0" eaLnBrk="0" fontAlgn="base" hangingPunct="0">
      <a:spcBef>
        <a:spcPct val="0"/>
      </a:spcBef>
      <a:spcAft>
        <a:spcPct val="0"/>
      </a:spcAft>
      <a:defRPr sz="1400" kern="1200">
        <a:solidFill>
          <a:schemeClr val="accent2"/>
        </a:solidFill>
        <a:latin typeface="Times New Roman" pitchFamily="18" charset="0"/>
        <a:ea typeface="+mn-ea"/>
        <a:cs typeface="+mn-cs"/>
      </a:defRPr>
    </a:lvl5pPr>
    <a:lvl6pPr marL="2286000" algn="l" defTabSz="914400" rtl="0" eaLnBrk="1" latinLnBrk="0" hangingPunct="1">
      <a:defRPr sz="1400" kern="1200">
        <a:solidFill>
          <a:schemeClr val="accent2"/>
        </a:solidFill>
        <a:latin typeface="Times New Roman" pitchFamily="18" charset="0"/>
        <a:ea typeface="+mn-ea"/>
        <a:cs typeface="+mn-cs"/>
      </a:defRPr>
    </a:lvl6pPr>
    <a:lvl7pPr marL="2743200" algn="l" defTabSz="914400" rtl="0" eaLnBrk="1" latinLnBrk="0" hangingPunct="1">
      <a:defRPr sz="1400" kern="1200">
        <a:solidFill>
          <a:schemeClr val="accent2"/>
        </a:solidFill>
        <a:latin typeface="Times New Roman" pitchFamily="18" charset="0"/>
        <a:ea typeface="+mn-ea"/>
        <a:cs typeface="+mn-cs"/>
      </a:defRPr>
    </a:lvl7pPr>
    <a:lvl8pPr marL="3200400" algn="l" defTabSz="914400" rtl="0" eaLnBrk="1" latinLnBrk="0" hangingPunct="1">
      <a:defRPr sz="1400" kern="1200">
        <a:solidFill>
          <a:schemeClr val="accent2"/>
        </a:solidFill>
        <a:latin typeface="Times New Roman" pitchFamily="18" charset="0"/>
        <a:ea typeface="+mn-ea"/>
        <a:cs typeface="+mn-cs"/>
      </a:defRPr>
    </a:lvl8pPr>
    <a:lvl9pPr marL="3657600" algn="l" defTabSz="914400" rtl="0" eaLnBrk="1" latinLnBrk="0" hangingPunct="1">
      <a:defRPr sz="1400" kern="1200">
        <a:solidFill>
          <a:schemeClr val="accent2"/>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08000"/>
    <a:srgbClr val="3333FF"/>
    <a:srgbClr val="A50021"/>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79" autoAdjust="0"/>
    <p:restoredTop sz="94639" autoAdjust="0"/>
  </p:normalViewPr>
  <p:slideViewPr>
    <p:cSldViewPr>
      <p:cViewPr>
        <p:scale>
          <a:sx n="75" d="100"/>
          <a:sy n="75" d="100"/>
        </p:scale>
        <p:origin x="-258"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18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tdserver1\personnel\blowers\Projects\Super-ferric\LBNE\LBNE07_LBNE08_interpolation_2010-02-18.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tdserver1\personnel\blowers\Projects\Super-ferric\LBNE\LBNE07_LBNE08_interpolation_2010-02-18.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400" b="0" i="1" baseline="0" dirty="0"/>
              <a:t>By [G] </a:t>
            </a:r>
            <a:r>
              <a:rPr lang="en-US" sz="1400" b="0" i="1" baseline="0" dirty="0" err="1" smtClean="0"/>
              <a:t>vs</a:t>
            </a:r>
            <a:r>
              <a:rPr lang="en-US" sz="1400" b="0" i="1" baseline="0" dirty="0" smtClean="0"/>
              <a:t> X </a:t>
            </a:r>
            <a:r>
              <a:rPr lang="en-US" sz="1400" b="0" i="1" baseline="0" dirty="0"/>
              <a:t>[cm]</a:t>
            </a:r>
            <a:r>
              <a:rPr lang="en-US" b="0" i="1" baseline="0" dirty="0"/>
              <a:t> </a:t>
            </a:r>
          </a:p>
        </c:rich>
      </c:tx>
      <c:layout>
        <c:manualLayout>
          <c:xMode val="edge"/>
          <c:yMode val="edge"/>
          <c:x val="0.26265710889912325"/>
          <c:y val="0.10344827586206895"/>
        </c:manualLayout>
      </c:layout>
    </c:title>
    <c:plotArea>
      <c:layout>
        <c:manualLayout>
          <c:layoutTarget val="inner"/>
          <c:xMode val="edge"/>
          <c:yMode val="edge"/>
          <c:x val="0.20874213836478048"/>
          <c:y val="0.27794777807946547"/>
          <c:w val="0.55666666666666653"/>
          <c:h val="0.60618279569892453"/>
        </c:manualLayout>
      </c:layout>
      <c:lineChart>
        <c:grouping val="standard"/>
        <c:ser>
          <c:idx val="0"/>
          <c:order val="0"/>
          <c:tx>
            <c:v>Y=-2</c:v>
          </c:tx>
          <c:marker>
            <c:symbol val="none"/>
          </c:marker>
          <c:cat>
            <c:numRef>
              <c:f>LBNE08_OUTSF7!$B$3:$B$103</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c:v>
                </c:pt>
                <c:pt idx="16">
                  <c:v>-3.4</c:v>
                </c:pt>
                <c:pt idx="17">
                  <c:v>-3.3</c:v>
                </c:pt>
                <c:pt idx="18">
                  <c:v>-3.2</c:v>
                </c:pt>
                <c:pt idx="19">
                  <c:v>-3.1</c:v>
                </c:pt>
                <c:pt idx="20">
                  <c:v>-3</c:v>
                </c:pt>
                <c:pt idx="21">
                  <c:v>-2.9</c:v>
                </c:pt>
                <c:pt idx="22">
                  <c:v>-2.8</c:v>
                </c:pt>
                <c:pt idx="23">
                  <c:v>-2.7</c:v>
                </c:pt>
                <c:pt idx="24">
                  <c:v>-2.6</c:v>
                </c:pt>
                <c:pt idx="25">
                  <c:v>-2.5</c:v>
                </c:pt>
                <c:pt idx="26">
                  <c:v>-2.4</c:v>
                </c:pt>
                <c:pt idx="27">
                  <c:v>-2.2999999999999998</c:v>
                </c:pt>
                <c:pt idx="28">
                  <c:v>-2.2000000000000002</c:v>
                </c:pt>
                <c:pt idx="29">
                  <c:v>-2.1</c:v>
                </c:pt>
                <c:pt idx="30">
                  <c:v>-2</c:v>
                </c:pt>
                <c:pt idx="31">
                  <c:v>-1.9</c:v>
                </c:pt>
                <c:pt idx="32">
                  <c:v>-1.8</c:v>
                </c:pt>
                <c:pt idx="33">
                  <c:v>-1.7000000000000088</c:v>
                </c:pt>
                <c:pt idx="34">
                  <c:v>-1.6</c:v>
                </c:pt>
                <c:pt idx="35">
                  <c:v>-1.5</c:v>
                </c:pt>
                <c:pt idx="36">
                  <c:v>-1.4</c:v>
                </c:pt>
                <c:pt idx="37">
                  <c:v>-1.3</c:v>
                </c:pt>
                <c:pt idx="38">
                  <c:v>-1.2</c:v>
                </c:pt>
                <c:pt idx="39">
                  <c:v>-1.1000000000000001</c:v>
                </c:pt>
                <c:pt idx="40">
                  <c:v>-1</c:v>
                </c:pt>
                <c:pt idx="41">
                  <c:v>-0.9</c:v>
                </c:pt>
                <c:pt idx="42">
                  <c:v>-0.8</c:v>
                </c:pt>
                <c:pt idx="43">
                  <c:v>-0.70000000000000062</c:v>
                </c:pt>
                <c:pt idx="44">
                  <c:v>-0.60000000000000064</c:v>
                </c:pt>
                <c:pt idx="45">
                  <c:v>-0.5</c:v>
                </c:pt>
                <c:pt idx="46">
                  <c:v>-0.4</c:v>
                </c:pt>
                <c:pt idx="47">
                  <c:v>-0.30000000000000032</c:v>
                </c:pt>
                <c:pt idx="48">
                  <c:v>-0.2</c:v>
                </c:pt>
                <c:pt idx="49">
                  <c:v>-0.1</c:v>
                </c:pt>
                <c:pt idx="50" formatCode="0.0">
                  <c:v>0</c:v>
                </c:pt>
                <c:pt idx="51">
                  <c:v>0.1</c:v>
                </c:pt>
                <c:pt idx="52">
                  <c:v>0.2</c:v>
                </c:pt>
                <c:pt idx="53">
                  <c:v>0.30000000000000032</c:v>
                </c:pt>
                <c:pt idx="54">
                  <c:v>0.4</c:v>
                </c:pt>
                <c:pt idx="55">
                  <c:v>0.5</c:v>
                </c:pt>
                <c:pt idx="56">
                  <c:v>0.60000000000000064</c:v>
                </c:pt>
                <c:pt idx="57">
                  <c:v>0.70000000000000062</c:v>
                </c:pt>
                <c:pt idx="58">
                  <c:v>0.8</c:v>
                </c:pt>
                <c:pt idx="59">
                  <c:v>0.9</c:v>
                </c:pt>
                <c:pt idx="60">
                  <c:v>1</c:v>
                </c:pt>
                <c:pt idx="61">
                  <c:v>1.1000000000000001</c:v>
                </c:pt>
                <c:pt idx="62">
                  <c:v>1.2</c:v>
                </c:pt>
                <c:pt idx="63">
                  <c:v>1.3</c:v>
                </c:pt>
                <c:pt idx="64">
                  <c:v>1.4</c:v>
                </c:pt>
                <c:pt idx="65">
                  <c:v>1.5</c:v>
                </c:pt>
                <c:pt idx="66">
                  <c:v>1.6</c:v>
                </c:pt>
                <c:pt idx="67">
                  <c:v>1.7000000000000088</c:v>
                </c:pt>
                <c:pt idx="68">
                  <c:v>1.8</c:v>
                </c:pt>
                <c:pt idx="69">
                  <c:v>1.9</c:v>
                </c:pt>
                <c:pt idx="70">
                  <c:v>2</c:v>
                </c:pt>
                <c:pt idx="71">
                  <c:v>2.1</c:v>
                </c:pt>
                <c:pt idx="72">
                  <c:v>2.2000000000000002</c:v>
                </c:pt>
                <c:pt idx="73">
                  <c:v>2.2999999999999998</c:v>
                </c:pt>
                <c:pt idx="74">
                  <c:v>2.4</c:v>
                </c:pt>
                <c:pt idx="75">
                  <c:v>2.5</c:v>
                </c:pt>
                <c:pt idx="76">
                  <c:v>2.6</c:v>
                </c:pt>
                <c:pt idx="77">
                  <c:v>2.7</c:v>
                </c:pt>
                <c:pt idx="78">
                  <c:v>2.8</c:v>
                </c:pt>
                <c:pt idx="79">
                  <c:v>2.9</c:v>
                </c:pt>
                <c:pt idx="80">
                  <c:v>3</c:v>
                </c:pt>
                <c:pt idx="81">
                  <c:v>3.1</c:v>
                </c:pt>
                <c:pt idx="82">
                  <c:v>3.2</c:v>
                </c:pt>
                <c:pt idx="83">
                  <c:v>3.3</c:v>
                </c:pt>
                <c:pt idx="84">
                  <c:v>3.4</c:v>
                </c:pt>
                <c:pt idx="85">
                  <c:v>3.5</c:v>
                </c:pt>
                <c:pt idx="86">
                  <c:v>3.6</c:v>
                </c:pt>
                <c:pt idx="87">
                  <c:v>3.7</c:v>
                </c:pt>
                <c:pt idx="88">
                  <c:v>3.8</c:v>
                </c:pt>
                <c:pt idx="89">
                  <c:v>3.9</c:v>
                </c:pt>
                <c:pt idx="90">
                  <c:v>4</c:v>
                </c:pt>
                <c:pt idx="91">
                  <c:v>4.0999999999999996</c:v>
                </c:pt>
                <c:pt idx="92">
                  <c:v>4.2</c:v>
                </c:pt>
                <c:pt idx="93">
                  <c:v>4.3</c:v>
                </c:pt>
                <c:pt idx="94">
                  <c:v>4.4000000000000004</c:v>
                </c:pt>
                <c:pt idx="95">
                  <c:v>4.5</c:v>
                </c:pt>
                <c:pt idx="96">
                  <c:v>4.5999999999999996</c:v>
                </c:pt>
                <c:pt idx="97">
                  <c:v>4.7</c:v>
                </c:pt>
                <c:pt idx="98">
                  <c:v>4.8</c:v>
                </c:pt>
                <c:pt idx="99">
                  <c:v>4.9000000000000004</c:v>
                </c:pt>
                <c:pt idx="100">
                  <c:v>5</c:v>
                </c:pt>
              </c:numCache>
            </c:numRef>
          </c:cat>
          <c:val>
            <c:numRef>
              <c:f>LBNE08_OUTSF7!$E$3:$E$103</c:f>
              <c:numCache>
                <c:formatCode>0.00E+00</c:formatCode>
                <c:ptCount val="101"/>
                <c:pt idx="0">
                  <c:v>-17604.109999999764</c:v>
                </c:pt>
                <c:pt idx="1">
                  <c:v>-17943.59</c:v>
                </c:pt>
                <c:pt idx="2">
                  <c:v>-18351.439999999897</c:v>
                </c:pt>
                <c:pt idx="3">
                  <c:v>-18608.32</c:v>
                </c:pt>
                <c:pt idx="4">
                  <c:v>-18763.91</c:v>
                </c:pt>
                <c:pt idx="5">
                  <c:v>-18857.37</c:v>
                </c:pt>
                <c:pt idx="6">
                  <c:v>-18911.23</c:v>
                </c:pt>
                <c:pt idx="7">
                  <c:v>-18937.669999999896</c:v>
                </c:pt>
                <c:pt idx="8">
                  <c:v>-18946.84</c:v>
                </c:pt>
                <c:pt idx="9">
                  <c:v>-18941.87</c:v>
                </c:pt>
                <c:pt idx="10">
                  <c:v>-18926.480000000021</c:v>
                </c:pt>
                <c:pt idx="11">
                  <c:v>-18903.37</c:v>
                </c:pt>
                <c:pt idx="12">
                  <c:v>-18874.25</c:v>
                </c:pt>
                <c:pt idx="13">
                  <c:v>-18840.23</c:v>
                </c:pt>
                <c:pt idx="14">
                  <c:v>-18802.060000000001</c:v>
                </c:pt>
                <c:pt idx="15">
                  <c:v>-18760.29</c:v>
                </c:pt>
                <c:pt idx="16">
                  <c:v>-18715.36</c:v>
                </c:pt>
                <c:pt idx="17">
                  <c:v>-18667.669999999896</c:v>
                </c:pt>
                <c:pt idx="18">
                  <c:v>-18617.330000000002</c:v>
                </c:pt>
                <c:pt idx="19">
                  <c:v>-18564.34</c:v>
                </c:pt>
                <c:pt idx="20">
                  <c:v>-18509.07</c:v>
                </c:pt>
                <c:pt idx="21">
                  <c:v>-18451.669999999896</c:v>
                </c:pt>
                <c:pt idx="22">
                  <c:v>-18392.71</c:v>
                </c:pt>
                <c:pt idx="23">
                  <c:v>-18333.02</c:v>
                </c:pt>
                <c:pt idx="24">
                  <c:v>-18273.480000000021</c:v>
                </c:pt>
                <c:pt idx="25">
                  <c:v>-18214.830000000002</c:v>
                </c:pt>
                <c:pt idx="26">
                  <c:v>-18157.580000000005</c:v>
                </c:pt>
                <c:pt idx="27">
                  <c:v>-18101.960000000021</c:v>
                </c:pt>
                <c:pt idx="28">
                  <c:v>-18047.97</c:v>
                </c:pt>
                <c:pt idx="29">
                  <c:v>-17995.490000000005</c:v>
                </c:pt>
                <c:pt idx="30">
                  <c:v>-17944.419999999896</c:v>
                </c:pt>
                <c:pt idx="31">
                  <c:v>-17894.609999999764</c:v>
                </c:pt>
                <c:pt idx="32">
                  <c:v>-17845.84</c:v>
                </c:pt>
                <c:pt idx="33">
                  <c:v>-17797.990000000005</c:v>
                </c:pt>
                <c:pt idx="34">
                  <c:v>-17750.91</c:v>
                </c:pt>
                <c:pt idx="35">
                  <c:v>-17704.509999999897</c:v>
                </c:pt>
                <c:pt idx="36">
                  <c:v>-17658.77</c:v>
                </c:pt>
                <c:pt idx="37">
                  <c:v>-17613.649999999896</c:v>
                </c:pt>
                <c:pt idx="38">
                  <c:v>-17569.07</c:v>
                </c:pt>
                <c:pt idx="39">
                  <c:v>-17524.980000000021</c:v>
                </c:pt>
                <c:pt idx="40">
                  <c:v>-17481.34</c:v>
                </c:pt>
                <c:pt idx="41">
                  <c:v>-17438.099999999897</c:v>
                </c:pt>
                <c:pt idx="42">
                  <c:v>-17395.25</c:v>
                </c:pt>
                <c:pt idx="43">
                  <c:v>-17352.780000000021</c:v>
                </c:pt>
                <c:pt idx="44">
                  <c:v>-17310.649999999896</c:v>
                </c:pt>
                <c:pt idx="45">
                  <c:v>-17268.82</c:v>
                </c:pt>
                <c:pt idx="46">
                  <c:v>-17227.259999999897</c:v>
                </c:pt>
                <c:pt idx="47">
                  <c:v>-17185.939999999897</c:v>
                </c:pt>
                <c:pt idx="48">
                  <c:v>-17144.87</c:v>
                </c:pt>
                <c:pt idx="49">
                  <c:v>-17104.04</c:v>
                </c:pt>
                <c:pt idx="50">
                  <c:v>-17063.460000000021</c:v>
                </c:pt>
                <c:pt idx="51">
                  <c:v>-17023.12</c:v>
                </c:pt>
                <c:pt idx="52">
                  <c:v>-16982.990000000005</c:v>
                </c:pt>
                <c:pt idx="53">
                  <c:v>-16943.080000000005</c:v>
                </c:pt>
                <c:pt idx="54">
                  <c:v>-16903.36</c:v>
                </c:pt>
                <c:pt idx="55">
                  <c:v>-16863.830000000002</c:v>
                </c:pt>
                <c:pt idx="56">
                  <c:v>-16824.490000000005</c:v>
                </c:pt>
                <c:pt idx="57">
                  <c:v>-16785.349999999897</c:v>
                </c:pt>
                <c:pt idx="58">
                  <c:v>-16746.38</c:v>
                </c:pt>
                <c:pt idx="59">
                  <c:v>-16707.59</c:v>
                </c:pt>
                <c:pt idx="60">
                  <c:v>-16668.939999999897</c:v>
                </c:pt>
                <c:pt idx="61">
                  <c:v>-16630.419999999896</c:v>
                </c:pt>
                <c:pt idx="62">
                  <c:v>-16592.02</c:v>
                </c:pt>
                <c:pt idx="63">
                  <c:v>-16553.759999999897</c:v>
                </c:pt>
                <c:pt idx="64">
                  <c:v>-16515.62</c:v>
                </c:pt>
                <c:pt idx="65">
                  <c:v>-16477.599999999897</c:v>
                </c:pt>
                <c:pt idx="66">
                  <c:v>-16439.7</c:v>
                </c:pt>
                <c:pt idx="67">
                  <c:v>-16401.900000000001</c:v>
                </c:pt>
                <c:pt idx="68">
                  <c:v>-16364.18</c:v>
                </c:pt>
                <c:pt idx="69">
                  <c:v>-16326.55</c:v>
                </c:pt>
                <c:pt idx="70">
                  <c:v>-16288.99</c:v>
                </c:pt>
                <c:pt idx="71">
                  <c:v>-16251.47</c:v>
                </c:pt>
                <c:pt idx="72">
                  <c:v>-16214</c:v>
                </c:pt>
                <c:pt idx="73">
                  <c:v>-16176.57</c:v>
                </c:pt>
                <c:pt idx="74">
                  <c:v>-16139.16</c:v>
                </c:pt>
                <c:pt idx="75">
                  <c:v>-16101.76</c:v>
                </c:pt>
                <c:pt idx="76">
                  <c:v>-16064.349999999897</c:v>
                </c:pt>
                <c:pt idx="77">
                  <c:v>-16026.92</c:v>
                </c:pt>
                <c:pt idx="78">
                  <c:v>-15989.44</c:v>
                </c:pt>
                <c:pt idx="79">
                  <c:v>-15951.91</c:v>
                </c:pt>
                <c:pt idx="80">
                  <c:v>-15914.32</c:v>
                </c:pt>
                <c:pt idx="81">
                  <c:v>-15876.69</c:v>
                </c:pt>
                <c:pt idx="82">
                  <c:v>-15839.03</c:v>
                </c:pt>
                <c:pt idx="83">
                  <c:v>-15801.38</c:v>
                </c:pt>
                <c:pt idx="84">
                  <c:v>-15763.81</c:v>
                </c:pt>
                <c:pt idx="85">
                  <c:v>-15726.41</c:v>
                </c:pt>
                <c:pt idx="86">
                  <c:v>-15689.349999999897</c:v>
                </c:pt>
                <c:pt idx="87">
                  <c:v>-15652.88</c:v>
                </c:pt>
                <c:pt idx="88">
                  <c:v>-15617.349999999897</c:v>
                </c:pt>
                <c:pt idx="89">
                  <c:v>-15583.31</c:v>
                </c:pt>
                <c:pt idx="90">
                  <c:v>-15551.56</c:v>
                </c:pt>
                <c:pt idx="91">
                  <c:v>-15523.26</c:v>
                </c:pt>
                <c:pt idx="92">
                  <c:v>-15500.02</c:v>
                </c:pt>
                <c:pt idx="93">
                  <c:v>-15484.11</c:v>
                </c:pt>
                <c:pt idx="94">
                  <c:v>-15478.59</c:v>
                </c:pt>
                <c:pt idx="95">
                  <c:v>-15487.46</c:v>
                </c:pt>
                <c:pt idx="96">
                  <c:v>-15515.68</c:v>
                </c:pt>
                <c:pt idx="97">
                  <c:v>-15568.78</c:v>
                </c:pt>
                <c:pt idx="98">
                  <c:v>-15651.81</c:v>
                </c:pt>
                <c:pt idx="99">
                  <c:v>-15767.42</c:v>
                </c:pt>
                <c:pt idx="100">
                  <c:v>-15913.220000000008</c:v>
                </c:pt>
              </c:numCache>
            </c:numRef>
          </c:val>
        </c:ser>
        <c:ser>
          <c:idx val="1"/>
          <c:order val="1"/>
          <c:tx>
            <c:v>Y=-1</c:v>
          </c:tx>
          <c:marker>
            <c:symbol val="none"/>
          </c:marker>
          <c:cat>
            <c:numRef>
              <c:f>LBNE08_OUTSF7!$B$3:$B$103</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c:v>
                </c:pt>
                <c:pt idx="16">
                  <c:v>-3.4</c:v>
                </c:pt>
                <c:pt idx="17">
                  <c:v>-3.3</c:v>
                </c:pt>
                <c:pt idx="18">
                  <c:v>-3.2</c:v>
                </c:pt>
                <c:pt idx="19">
                  <c:v>-3.1</c:v>
                </c:pt>
                <c:pt idx="20">
                  <c:v>-3</c:v>
                </c:pt>
                <c:pt idx="21">
                  <c:v>-2.9</c:v>
                </c:pt>
                <c:pt idx="22">
                  <c:v>-2.8</c:v>
                </c:pt>
                <c:pt idx="23">
                  <c:v>-2.7</c:v>
                </c:pt>
                <c:pt idx="24">
                  <c:v>-2.6</c:v>
                </c:pt>
                <c:pt idx="25">
                  <c:v>-2.5</c:v>
                </c:pt>
                <c:pt idx="26">
                  <c:v>-2.4</c:v>
                </c:pt>
                <c:pt idx="27">
                  <c:v>-2.2999999999999998</c:v>
                </c:pt>
                <c:pt idx="28">
                  <c:v>-2.2000000000000002</c:v>
                </c:pt>
                <c:pt idx="29">
                  <c:v>-2.1</c:v>
                </c:pt>
                <c:pt idx="30">
                  <c:v>-2</c:v>
                </c:pt>
                <c:pt idx="31">
                  <c:v>-1.9</c:v>
                </c:pt>
                <c:pt idx="32">
                  <c:v>-1.8</c:v>
                </c:pt>
                <c:pt idx="33">
                  <c:v>-1.7000000000000088</c:v>
                </c:pt>
                <c:pt idx="34">
                  <c:v>-1.6</c:v>
                </c:pt>
                <c:pt idx="35">
                  <c:v>-1.5</c:v>
                </c:pt>
                <c:pt idx="36">
                  <c:v>-1.4</c:v>
                </c:pt>
                <c:pt idx="37">
                  <c:v>-1.3</c:v>
                </c:pt>
                <c:pt idx="38">
                  <c:v>-1.2</c:v>
                </c:pt>
                <c:pt idx="39">
                  <c:v>-1.1000000000000001</c:v>
                </c:pt>
                <c:pt idx="40">
                  <c:v>-1</c:v>
                </c:pt>
                <c:pt idx="41">
                  <c:v>-0.9</c:v>
                </c:pt>
                <c:pt idx="42">
                  <c:v>-0.8</c:v>
                </c:pt>
                <c:pt idx="43">
                  <c:v>-0.70000000000000062</c:v>
                </c:pt>
                <c:pt idx="44">
                  <c:v>-0.60000000000000064</c:v>
                </c:pt>
                <c:pt idx="45">
                  <c:v>-0.5</c:v>
                </c:pt>
                <c:pt idx="46">
                  <c:v>-0.4</c:v>
                </c:pt>
                <c:pt idx="47">
                  <c:v>-0.30000000000000032</c:v>
                </c:pt>
                <c:pt idx="48">
                  <c:v>-0.2</c:v>
                </c:pt>
                <c:pt idx="49">
                  <c:v>-0.1</c:v>
                </c:pt>
                <c:pt idx="50" formatCode="0.0">
                  <c:v>0</c:v>
                </c:pt>
                <c:pt idx="51">
                  <c:v>0.1</c:v>
                </c:pt>
                <c:pt idx="52">
                  <c:v>0.2</c:v>
                </c:pt>
                <c:pt idx="53">
                  <c:v>0.30000000000000032</c:v>
                </c:pt>
                <c:pt idx="54">
                  <c:v>0.4</c:v>
                </c:pt>
                <c:pt idx="55">
                  <c:v>0.5</c:v>
                </c:pt>
                <c:pt idx="56">
                  <c:v>0.60000000000000064</c:v>
                </c:pt>
                <c:pt idx="57">
                  <c:v>0.70000000000000062</c:v>
                </c:pt>
                <c:pt idx="58">
                  <c:v>0.8</c:v>
                </c:pt>
                <c:pt idx="59">
                  <c:v>0.9</c:v>
                </c:pt>
                <c:pt idx="60">
                  <c:v>1</c:v>
                </c:pt>
                <c:pt idx="61">
                  <c:v>1.1000000000000001</c:v>
                </c:pt>
                <c:pt idx="62">
                  <c:v>1.2</c:v>
                </c:pt>
                <c:pt idx="63">
                  <c:v>1.3</c:v>
                </c:pt>
                <c:pt idx="64">
                  <c:v>1.4</c:v>
                </c:pt>
                <c:pt idx="65">
                  <c:v>1.5</c:v>
                </c:pt>
                <c:pt idx="66">
                  <c:v>1.6</c:v>
                </c:pt>
                <c:pt idx="67">
                  <c:v>1.7000000000000088</c:v>
                </c:pt>
                <c:pt idx="68">
                  <c:v>1.8</c:v>
                </c:pt>
                <c:pt idx="69">
                  <c:v>1.9</c:v>
                </c:pt>
                <c:pt idx="70">
                  <c:v>2</c:v>
                </c:pt>
                <c:pt idx="71">
                  <c:v>2.1</c:v>
                </c:pt>
                <c:pt idx="72">
                  <c:v>2.2000000000000002</c:v>
                </c:pt>
                <c:pt idx="73">
                  <c:v>2.2999999999999998</c:v>
                </c:pt>
                <c:pt idx="74">
                  <c:v>2.4</c:v>
                </c:pt>
                <c:pt idx="75">
                  <c:v>2.5</c:v>
                </c:pt>
                <c:pt idx="76">
                  <c:v>2.6</c:v>
                </c:pt>
                <c:pt idx="77">
                  <c:v>2.7</c:v>
                </c:pt>
                <c:pt idx="78">
                  <c:v>2.8</c:v>
                </c:pt>
                <c:pt idx="79">
                  <c:v>2.9</c:v>
                </c:pt>
                <c:pt idx="80">
                  <c:v>3</c:v>
                </c:pt>
                <c:pt idx="81">
                  <c:v>3.1</c:v>
                </c:pt>
                <c:pt idx="82">
                  <c:v>3.2</c:v>
                </c:pt>
                <c:pt idx="83">
                  <c:v>3.3</c:v>
                </c:pt>
                <c:pt idx="84">
                  <c:v>3.4</c:v>
                </c:pt>
                <c:pt idx="85">
                  <c:v>3.5</c:v>
                </c:pt>
                <c:pt idx="86">
                  <c:v>3.6</c:v>
                </c:pt>
                <c:pt idx="87">
                  <c:v>3.7</c:v>
                </c:pt>
                <c:pt idx="88">
                  <c:v>3.8</c:v>
                </c:pt>
                <c:pt idx="89">
                  <c:v>3.9</c:v>
                </c:pt>
                <c:pt idx="90">
                  <c:v>4</c:v>
                </c:pt>
                <c:pt idx="91">
                  <c:v>4.0999999999999996</c:v>
                </c:pt>
                <c:pt idx="92">
                  <c:v>4.2</c:v>
                </c:pt>
                <c:pt idx="93">
                  <c:v>4.3</c:v>
                </c:pt>
                <c:pt idx="94">
                  <c:v>4.4000000000000004</c:v>
                </c:pt>
                <c:pt idx="95">
                  <c:v>4.5</c:v>
                </c:pt>
                <c:pt idx="96">
                  <c:v>4.5999999999999996</c:v>
                </c:pt>
                <c:pt idx="97">
                  <c:v>4.7</c:v>
                </c:pt>
                <c:pt idx="98">
                  <c:v>4.8</c:v>
                </c:pt>
                <c:pt idx="99">
                  <c:v>4.9000000000000004</c:v>
                </c:pt>
                <c:pt idx="100">
                  <c:v>5</c:v>
                </c:pt>
              </c:numCache>
            </c:numRef>
          </c:cat>
          <c:val>
            <c:numRef>
              <c:f>LBNE08_OUTSF7!$E$104:$E$204</c:f>
              <c:numCache>
                <c:formatCode>0.00E+00</c:formatCode>
                <c:ptCount val="101"/>
                <c:pt idx="0">
                  <c:v>-18779.41</c:v>
                </c:pt>
                <c:pt idx="1">
                  <c:v>-18767.990000000005</c:v>
                </c:pt>
                <c:pt idx="2">
                  <c:v>-18751.780000000021</c:v>
                </c:pt>
                <c:pt idx="3">
                  <c:v>-18733.240000000005</c:v>
                </c:pt>
                <c:pt idx="4">
                  <c:v>-18713.919999999896</c:v>
                </c:pt>
                <c:pt idx="5">
                  <c:v>-18694.599999999897</c:v>
                </c:pt>
                <c:pt idx="6">
                  <c:v>-18675.53</c:v>
                </c:pt>
                <c:pt idx="7">
                  <c:v>-18656.609999999764</c:v>
                </c:pt>
                <c:pt idx="8">
                  <c:v>-18637.55</c:v>
                </c:pt>
                <c:pt idx="9">
                  <c:v>-18618.009999999897</c:v>
                </c:pt>
                <c:pt idx="10">
                  <c:v>-18597.64</c:v>
                </c:pt>
                <c:pt idx="11">
                  <c:v>-18576.16</c:v>
                </c:pt>
                <c:pt idx="12">
                  <c:v>-18553.34</c:v>
                </c:pt>
                <c:pt idx="13">
                  <c:v>-18529.03</c:v>
                </c:pt>
                <c:pt idx="14">
                  <c:v>-18503.14</c:v>
                </c:pt>
                <c:pt idx="15">
                  <c:v>-18475.62</c:v>
                </c:pt>
                <c:pt idx="16">
                  <c:v>-18446.480000000021</c:v>
                </c:pt>
                <c:pt idx="17">
                  <c:v>-18415.75</c:v>
                </c:pt>
                <c:pt idx="18">
                  <c:v>-18383.5</c:v>
                </c:pt>
                <c:pt idx="19">
                  <c:v>-18349.809999999896</c:v>
                </c:pt>
                <c:pt idx="20">
                  <c:v>-18314.780000000021</c:v>
                </c:pt>
                <c:pt idx="21">
                  <c:v>-18278.54</c:v>
                </c:pt>
                <c:pt idx="22">
                  <c:v>-18241.21</c:v>
                </c:pt>
                <c:pt idx="23">
                  <c:v>-18202.91</c:v>
                </c:pt>
                <c:pt idx="24">
                  <c:v>-18163.77</c:v>
                </c:pt>
                <c:pt idx="25">
                  <c:v>-18123.91</c:v>
                </c:pt>
                <c:pt idx="26">
                  <c:v>-18083.45</c:v>
                </c:pt>
                <c:pt idx="27">
                  <c:v>-18042.5</c:v>
                </c:pt>
                <c:pt idx="28">
                  <c:v>-18001.16</c:v>
                </c:pt>
                <c:pt idx="29">
                  <c:v>-17959.52</c:v>
                </c:pt>
                <c:pt idx="30">
                  <c:v>-17917.649999999896</c:v>
                </c:pt>
                <c:pt idx="31">
                  <c:v>-17875.629999999896</c:v>
                </c:pt>
                <c:pt idx="32">
                  <c:v>-17833.509999999897</c:v>
                </c:pt>
                <c:pt idx="33">
                  <c:v>-17791.34</c:v>
                </c:pt>
                <c:pt idx="34">
                  <c:v>-17749.169999999896</c:v>
                </c:pt>
                <c:pt idx="35">
                  <c:v>-17707.02</c:v>
                </c:pt>
                <c:pt idx="36">
                  <c:v>-17664.919999999896</c:v>
                </c:pt>
                <c:pt idx="37">
                  <c:v>-17622.900000000001</c:v>
                </c:pt>
                <c:pt idx="38">
                  <c:v>-17580.980000000021</c:v>
                </c:pt>
                <c:pt idx="39">
                  <c:v>-17539.169999999896</c:v>
                </c:pt>
                <c:pt idx="40">
                  <c:v>-17497.480000000021</c:v>
                </c:pt>
                <c:pt idx="41">
                  <c:v>-17455.93</c:v>
                </c:pt>
                <c:pt idx="42">
                  <c:v>-17414.53</c:v>
                </c:pt>
                <c:pt idx="43">
                  <c:v>-17373.280000000021</c:v>
                </c:pt>
                <c:pt idx="44">
                  <c:v>-17332.189999999897</c:v>
                </c:pt>
                <c:pt idx="45">
                  <c:v>-17291.259999999897</c:v>
                </c:pt>
                <c:pt idx="46">
                  <c:v>-17250.5</c:v>
                </c:pt>
                <c:pt idx="47">
                  <c:v>-17209.91</c:v>
                </c:pt>
                <c:pt idx="48">
                  <c:v>-17169.490000000005</c:v>
                </c:pt>
                <c:pt idx="49">
                  <c:v>-17129.240000000005</c:v>
                </c:pt>
                <c:pt idx="50">
                  <c:v>-17089.169999999896</c:v>
                </c:pt>
                <c:pt idx="51">
                  <c:v>-17049.29</c:v>
                </c:pt>
                <c:pt idx="52">
                  <c:v>-17009.580000000005</c:v>
                </c:pt>
                <c:pt idx="53">
                  <c:v>-16970.060000000001</c:v>
                </c:pt>
                <c:pt idx="54">
                  <c:v>-16930.71</c:v>
                </c:pt>
                <c:pt idx="55">
                  <c:v>-16891.560000000001</c:v>
                </c:pt>
                <c:pt idx="56">
                  <c:v>-16852.59</c:v>
                </c:pt>
                <c:pt idx="57">
                  <c:v>-16813.809999999896</c:v>
                </c:pt>
                <c:pt idx="58">
                  <c:v>-16775.21</c:v>
                </c:pt>
                <c:pt idx="59">
                  <c:v>-16736.82</c:v>
                </c:pt>
                <c:pt idx="60">
                  <c:v>-16698.609999999764</c:v>
                </c:pt>
                <c:pt idx="61">
                  <c:v>-16660.599999999897</c:v>
                </c:pt>
                <c:pt idx="62">
                  <c:v>-16622.79</c:v>
                </c:pt>
                <c:pt idx="63">
                  <c:v>-16585.18</c:v>
                </c:pt>
                <c:pt idx="64">
                  <c:v>-16547.780000000021</c:v>
                </c:pt>
                <c:pt idx="65">
                  <c:v>-16510.580000000005</c:v>
                </c:pt>
                <c:pt idx="66">
                  <c:v>-16473.609999999764</c:v>
                </c:pt>
                <c:pt idx="67">
                  <c:v>-16436.849999999897</c:v>
                </c:pt>
                <c:pt idx="68">
                  <c:v>-16400.32</c:v>
                </c:pt>
                <c:pt idx="69">
                  <c:v>-16364.03</c:v>
                </c:pt>
                <c:pt idx="70">
                  <c:v>-16327.98</c:v>
                </c:pt>
                <c:pt idx="71">
                  <c:v>-16292.19</c:v>
                </c:pt>
                <c:pt idx="72">
                  <c:v>-16256.68</c:v>
                </c:pt>
                <c:pt idx="73">
                  <c:v>-16221.46</c:v>
                </c:pt>
                <c:pt idx="74">
                  <c:v>-16186.54</c:v>
                </c:pt>
                <c:pt idx="75">
                  <c:v>-16151.949999999983</c:v>
                </c:pt>
                <c:pt idx="76">
                  <c:v>-16117.720000000008</c:v>
                </c:pt>
                <c:pt idx="77">
                  <c:v>-16083.88</c:v>
                </c:pt>
                <c:pt idx="78">
                  <c:v>-16050.449999999983</c:v>
                </c:pt>
                <c:pt idx="79">
                  <c:v>-16017.49</c:v>
                </c:pt>
                <c:pt idx="80">
                  <c:v>-15985.02</c:v>
                </c:pt>
                <c:pt idx="81">
                  <c:v>-15953.12</c:v>
                </c:pt>
                <c:pt idx="82">
                  <c:v>-15921.82</c:v>
                </c:pt>
                <c:pt idx="83">
                  <c:v>-15891.210000000006</c:v>
                </c:pt>
                <c:pt idx="84">
                  <c:v>-15861.349999999897</c:v>
                </c:pt>
                <c:pt idx="85">
                  <c:v>-15832.33</c:v>
                </c:pt>
                <c:pt idx="86">
                  <c:v>-15804.220000000008</c:v>
                </c:pt>
                <c:pt idx="87">
                  <c:v>-15777.11</c:v>
                </c:pt>
                <c:pt idx="88">
                  <c:v>-15751.08</c:v>
                </c:pt>
                <c:pt idx="89">
                  <c:v>-15726.2</c:v>
                </c:pt>
                <c:pt idx="90">
                  <c:v>-15702.52</c:v>
                </c:pt>
                <c:pt idx="91">
                  <c:v>-15680.06</c:v>
                </c:pt>
                <c:pt idx="92">
                  <c:v>-15658.81</c:v>
                </c:pt>
                <c:pt idx="93">
                  <c:v>-15638.68</c:v>
                </c:pt>
                <c:pt idx="94">
                  <c:v>-15619.49</c:v>
                </c:pt>
                <c:pt idx="95">
                  <c:v>-15600.99</c:v>
                </c:pt>
                <c:pt idx="96">
                  <c:v>-15582.76</c:v>
                </c:pt>
                <c:pt idx="97">
                  <c:v>-15564.3</c:v>
                </c:pt>
                <c:pt idx="98">
                  <c:v>-15544.91</c:v>
                </c:pt>
                <c:pt idx="99">
                  <c:v>-15523.8</c:v>
                </c:pt>
                <c:pt idx="100">
                  <c:v>-15500.01</c:v>
                </c:pt>
              </c:numCache>
            </c:numRef>
          </c:val>
        </c:ser>
        <c:ser>
          <c:idx val="2"/>
          <c:order val="2"/>
          <c:tx>
            <c:v>Y=0</c:v>
          </c:tx>
          <c:marker>
            <c:symbol val="none"/>
          </c:marker>
          <c:cat>
            <c:numRef>
              <c:f>LBNE08_OUTSF7!$B$3:$B$103</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c:v>
                </c:pt>
                <c:pt idx="16">
                  <c:v>-3.4</c:v>
                </c:pt>
                <c:pt idx="17">
                  <c:v>-3.3</c:v>
                </c:pt>
                <c:pt idx="18">
                  <c:v>-3.2</c:v>
                </c:pt>
                <c:pt idx="19">
                  <c:v>-3.1</c:v>
                </c:pt>
                <c:pt idx="20">
                  <c:v>-3</c:v>
                </c:pt>
                <c:pt idx="21">
                  <c:v>-2.9</c:v>
                </c:pt>
                <c:pt idx="22">
                  <c:v>-2.8</c:v>
                </c:pt>
                <c:pt idx="23">
                  <c:v>-2.7</c:v>
                </c:pt>
                <c:pt idx="24">
                  <c:v>-2.6</c:v>
                </c:pt>
                <c:pt idx="25">
                  <c:v>-2.5</c:v>
                </c:pt>
                <c:pt idx="26">
                  <c:v>-2.4</c:v>
                </c:pt>
                <c:pt idx="27">
                  <c:v>-2.2999999999999998</c:v>
                </c:pt>
                <c:pt idx="28">
                  <c:v>-2.2000000000000002</c:v>
                </c:pt>
                <c:pt idx="29">
                  <c:v>-2.1</c:v>
                </c:pt>
                <c:pt idx="30">
                  <c:v>-2</c:v>
                </c:pt>
                <c:pt idx="31">
                  <c:v>-1.9</c:v>
                </c:pt>
                <c:pt idx="32">
                  <c:v>-1.8</c:v>
                </c:pt>
                <c:pt idx="33">
                  <c:v>-1.7000000000000088</c:v>
                </c:pt>
                <c:pt idx="34">
                  <c:v>-1.6</c:v>
                </c:pt>
                <c:pt idx="35">
                  <c:v>-1.5</c:v>
                </c:pt>
                <c:pt idx="36">
                  <c:v>-1.4</c:v>
                </c:pt>
                <c:pt idx="37">
                  <c:v>-1.3</c:v>
                </c:pt>
                <c:pt idx="38">
                  <c:v>-1.2</c:v>
                </c:pt>
                <c:pt idx="39">
                  <c:v>-1.1000000000000001</c:v>
                </c:pt>
                <c:pt idx="40">
                  <c:v>-1</c:v>
                </c:pt>
                <c:pt idx="41">
                  <c:v>-0.9</c:v>
                </c:pt>
                <c:pt idx="42">
                  <c:v>-0.8</c:v>
                </c:pt>
                <c:pt idx="43">
                  <c:v>-0.70000000000000062</c:v>
                </c:pt>
                <c:pt idx="44">
                  <c:v>-0.60000000000000064</c:v>
                </c:pt>
                <c:pt idx="45">
                  <c:v>-0.5</c:v>
                </c:pt>
                <c:pt idx="46">
                  <c:v>-0.4</c:v>
                </c:pt>
                <c:pt idx="47">
                  <c:v>-0.30000000000000032</c:v>
                </c:pt>
                <c:pt idx="48">
                  <c:v>-0.2</c:v>
                </c:pt>
                <c:pt idx="49">
                  <c:v>-0.1</c:v>
                </c:pt>
                <c:pt idx="50" formatCode="0.0">
                  <c:v>0</c:v>
                </c:pt>
                <c:pt idx="51">
                  <c:v>0.1</c:v>
                </c:pt>
                <c:pt idx="52">
                  <c:v>0.2</c:v>
                </c:pt>
                <c:pt idx="53">
                  <c:v>0.30000000000000032</c:v>
                </c:pt>
                <c:pt idx="54">
                  <c:v>0.4</c:v>
                </c:pt>
                <c:pt idx="55">
                  <c:v>0.5</c:v>
                </c:pt>
                <c:pt idx="56">
                  <c:v>0.60000000000000064</c:v>
                </c:pt>
                <c:pt idx="57">
                  <c:v>0.70000000000000062</c:v>
                </c:pt>
                <c:pt idx="58">
                  <c:v>0.8</c:v>
                </c:pt>
                <c:pt idx="59">
                  <c:v>0.9</c:v>
                </c:pt>
                <c:pt idx="60">
                  <c:v>1</c:v>
                </c:pt>
                <c:pt idx="61">
                  <c:v>1.1000000000000001</c:v>
                </c:pt>
                <c:pt idx="62">
                  <c:v>1.2</c:v>
                </c:pt>
                <c:pt idx="63">
                  <c:v>1.3</c:v>
                </c:pt>
                <c:pt idx="64">
                  <c:v>1.4</c:v>
                </c:pt>
                <c:pt idx="65">
                  <c:v>1.5</c:v>
                </c:pt>
                <c:pt idx="66">
                  <c:v>1.6</c:v>
                </c:pt>
                <c:pt idx="67">
                  <c:v>1.7000000000000088</c:v>
                </c:pt>
                <c:pt idx="68">
                  <c:v>1.8</c:v>
                </c:pt>
                <c:pt idx="69">
                  <c:v>1.9</c:v>
                </c:pt>
                <c:pt idx="70">
                  <c:v>2</c:v>
                </c:pt>
                <c:pt idx="71">
                  <c:v>2.1</c:v>
                </c:pt>
                <c:pt idx="72">
                  <c:v>2.2000000000000002</c:v>
                </c:pt>
                <c:pt idx="73">
                  <c:v>2.2999999999999998</c:v>
                </c:pt>
                <c:pt idx="74">
                  <c:v>2.4</c:v>
                </c:pt>
                <c:pt idx="75">
                  <c:v>2.5</c:v>
                </c:pt>
                <c:pt idx="76">
                  <c:v>2.6</c:v>
                </c:pt>
                <c:pt idx="77">
                  <c:v>2.7</c:v>
                </c:pt>
                <c:pt idx="78">
                  <c:v>2.8</c:v>
                </c:pt>
                <c:pt idx="79">
                  <c:v>2.9</c:v>
                </c:pt>
                <c:pt idx="80">
                  <c:v>3</c:v>
                </c:pt>
                <c:pt idx="81">
                  <c:v>3.1</c:v>
                </c:pt>
                <c:pt idx="82">
                  <c:v>3.2</c:v>
                </c:pt>
                <c:pt idx="83">
                  <c:v>3.3</c:v>
                </c:pt>
                <c:pt idx="84">
                  <c:v>3.4</c:v>
                </c:pt>
                <c:pt idx="85">
                  <c:v>3.5</c:v>
                </c:pt>
                <c:pt idx="86">
                  <c:v>3.6</c:v>
                </c:pt>
                <c:pt idx="87">
                  <c:v>3.7</c:v>
                </c:pt>
                <c:pt idx="88">
                  <c:v>3.8</c:v>
                </c:pt>
                <c:pt idx="89">
                  <c:v>3.9</c:v>
                </c:pt>
                <c:pt idx="90">
                  <c:v>4</c:v>
                </c:pt>
                <c:pt idx="91">
                  <c:v>4.0999999999999996</c:v>
                </c:pt>
                <c:pt idx="92">
                  <c:v>4.2</c:v>
                </c:pt>
                <c:pt idx="93">
                  <c:v>4.3</c:v>
                </c:pt>
                <c:pt idx="94">
                  <c:v>4.4000000000000004</c:v>
                </c:pt>
                <c:pt idx="95">
                  <c:v>4.5</c:v>
                </c:pt>
                <c:pt idx="96">
                  <c:v>4.5999999999999996</c:v>
                </c:pt>
                <c:pt idx="97">
                  <c:v>4.7</c:v>
                </c:pt>
                <c:pt idx="98">
                  <c:v>4.8</c:v>
                </c:pt>
                <c:pt idx="99">
                  <c:v>4.9000000000000004</c:v>
                </c:pt>
                <c:pt idx="100">
                  <c:v>5</c:v>
                </c:pt>
              </c:numCache>
            </c:numRef>
          </c:cat>
          <c:val>
            <c:numRef>
              <c:f>LBNE08_OUTSF7!$E$205:$E$305</c:f>
              <c:numCache>
                <c:formatCode>0.00E+00</c:formatCode>
                <c:ptCount val="101"/>
                <c:pt idx="0">
                  <c:v>-18301.34</c:v>
                </c:pt>
                <c:pt idx="1">
                  <c:v>-18346.75</c:v>
                </c:pt>
                <c:pt idx="2">
                  <c:v>-18383.599999999897</c:v>
                </c:pt>
                <c:pt idx="3">
                  <c:v>-18412.649999999896</c:v>
                </c:pt>
                <c:pt idx="4">
                  <c:v>-18434.689999999897</c:v>
                </c:pt>
                <c:pt idx="5">
                  <c:v>-18450.439999999897</c:v>
                </c:pt>
                <c:pt idx="6">
                  <c:v>-18460.57</c:v>
                </c:pt>
                <c:pt idx="7">
                  <c:v>-18465.7</c:v>
                </c:pt>
                <c:pt idx="8">
                  <c:v>-18466.36</c:v>
                </c:pt>
                <c:pt idx="9">
                  <c:v>-18463.02</c:v>
                </c:pt>
                <c:pt idx="10">
                  <c:v>-18456.09</c:v>
                </c:pt>
                <c:pt idx="11">
                  <c:v>-18445.93</c:v>
                </c:pt>
                <c:pt idx="12">
                  <c:v>-18432.84</c:v>
                </c:pt>
                <c:pt idx="13">
                  <c:v>-18417.080000000005</c:v>
                </c:pt>
                <c:pt idx="14">
                  <c:v>-18398.87</c:v>
                </c:pt>
                <c:pt idx="15">
                  <c:v>-18378.43</c:v>
                </c:pt>
                <c:pt idx="16">
                  <c:v>-18355.93</c:v>
                </c:pt>
                <c:pt idx="17">
                  <c:v>-18331.53</c:v>
                </c:pt>
                <c:pt idx="18">
                  <c:v>-18305.37</c:v>
                </c:pt>
                <c:pt idx="19">
                  <c:v>-18277.59</c:v>
                </c:pt>
                <c:pt idx="20">
                  <c:v>-18248.330000000002</c:v>
                </c:pt>
                <c:pt idx="21">
                  <c:v>-18217.7</c:v>
                </c:pt>
                <c:pt idx="22">
                  <c:v>-18185.809999999896</c:v>
                </c:pt>
                <c:pt idx="23">
                  <c:v>-18152.79</c:v>
                </c:pt>
                <c:pt idx="24">
                  <c:v>-18118.72</c:v>
                </c:pt>
                <c:pt idx="25">
                  <c:v>-18083.71</c:v>
                </c:pt>
                <c:pt idx="26">
                  <c:v>-18047.86</c:v>
                </c:pt>
                <c:pt idx="27">
                  <c:v>-18011.25</c:v>
                </c:pt>
                <c:pt idx="28">
                  <c:v>-17973.97</c:v>
                </c:pt>
                <c:pt idx="29">
                  <c:v>-17936.109999999764</c:v>
                </c:pt>
                <c:pt idx="30">
                  <c:v>-17897.73</c:v>
                </c:pt>
                <c:pt idx="31">
                  <c:v>-17858.91</c:v>
                </c:pt>
                <c:pt idx="32">
                  <c:v>-17819.7</c:v>
                </c:pt>
                <c:pt idx="33">
                  <c:v>-17780.18</c:v>
                </c:pt>
                <c:pt idx="34">
                  <c:v>-17740.39</c:v>
                </c:pt>
                <c:pt idx="35">
                  <c:v>-17700.38</c:v>
                </c:pt>
                <c:pt idx="36">
                  <c:v>-17660.21</c:v>
                </c:pt>
                <c:pt idx="37">
                  <c:v>-17619.91</c:v>
                </c:pt>
                <c:pt idx="38">
                  <c:v>-17579.509999999897</c:v>
                </c:pt>
                <c:pt idx="39">
                  <c:v>-17539.060000000001</c:v>
                </c:pt>
                <c:pt idx="40">
                  <c:v>-17498.580000000005</c:v>
                </c:pt>
                <c:pt idx="41">
                  <c:v>-17458.09</c:v>
                </c:pt>
                <c:pt idx="42">
                  <c:v>-17417.629999999896</c:v>
                </c:pt>
                <c:pt idx="43">
                  <c:v>-17377.21</c:v>
                </c:pt>
                <c:pt idx="44">
                  <c:v>-17336.849999999897</c:v>
                </c:pt>
                <c:pt idx="45">
                  <c:v>-17296.57</c:v>
                </c:pt>
                <c:pt idx="46">
                  <c:v>-17256.39</c:v>
                </c:pt>
                <c:pt idx="47">
                  <c:v>-17216.309999999896</c:v>
                </c:pt>
                <c:pt idx="48">
                  <c:v>-17176.34</c:v>
                </c:pt>
                <c:pt idx="49">
                  <c:v>-17136.509999999897</c:v>
                </c:pt>
                <c:pt idx="50">
                  <c:v>-17096.809999999896</c:v>
                </c:pt>
                <c:pt idx="51">
                  <c:v>-17057.259999999897</c:v>
                </c:pt>
                <c:pt idx="52">
                  <c:v>-17017.86</c:v>
                </c:pt>
                <c:pt idx="53">
                  <c:v>-16978.629999999896</c:v>
                </c:pt>
                <c:pt idx="54">
                  <c:v>-16939.560000000001</c:v>
                </c:pt>
                <c:pt idx="55">
                  <c:v>-16900.669999999896</c:v>
                </c:pt>
                <c:pt idx="56">
                  <c:v>-16861.960000000021</c:v>
                </c:pt>
                <c:pt idx="57">
                  <c:v>-16823.439999999897</c:v>
                </c:pt>
                <c:pt idx="58">
                  <c:v>-16785.109999999764</c:v>
                </c:pt>
                <c:pt idx="59">
                  <c:v>-16746.980000000021</c:v>
                </c:pt>
                <c:pt idx="60">
                  <c:v>-16709.05</c:v>
                </c:pt>
                <c:pt idx="61">
                  <c:v>-16671.34</c:v>
                </c:pt>
                <c:pt idx="62">
                  <c:v>-16633.84</c:v>
                </c:pt>
                <c:pt idx="63">
                  <c:v>-16596.57</c:v>
                </c:pt>
                <c:pt idx="64">
                  <c:v>-16559.53</c:v>
                </c:pt>
                <c:pt idx="65">
                  <c:v>-16522.73</c:v>
                </c:pt>
                <c:pt idx="66">
                  <c:v>-16486.18</c:v>
                </c:pt>
                <c:pt idx="67">
                  <c:v>-16449.88</c:v>
                </c:pt>
                <c:pt idx="68">
                  <c:v>-16413.849999999897</c:v>
                </c:pt>
                <c:pt idx="69">
                  <c:v>-16378.1</c:v>
                </c:pt>
                <c:pt idx="70">
                  <c:v>-16342.64000000001</c:v>
                </c:pt>
                <c:pt idx="71">
                  <c:v>-16307.47</c:v>
                </c:pt>
                <c:pt idx="72">
                  <c:v>-16272.61</c:v>
                </c:pt>
                <c:pt idx="73">
                  <c:v>-16238.08</c:v>
                </c:pt>
                <c:pt idx="74">
                  <c:v>-16203.88</c:v>
                </c:pt>
                <c:pt idx="75">
                  <c:v>-16170.02</c:v>
                </c:pt>
                <c:pt idx="76">
                  <c:v>-16136.53</c:v>
                </c:pt>
                <c:pt idx="77">
                  <c:v>-16103.4</c:v>
                </c:pt>
                <c:pt idx="78">
                  <c:v>-16070.64000000001</c:v>
                </c:pt>
                <c:pt idx="79">
                  <c:v>-16038.27</c:v>
                </c:pt>
                <c:pt idx="80">
                  <c:v>-16006.28</c:v>
                </c:pt>
                <c:pt idx="81">
                  <c:v>-15974.68</c:v>
                </c:pt>
                <c:pt idx="82">
                  <c:v>-15943.47</c:v>
                </c:pt>
                <c:pt idx="83">
                  <c:v>-15912.62</c:v>
                </c:pt>
                <c:pt idx="84">
                  <c:v>-15882.130000000006</c:v>
                </c:pt>
                <c:pt idx="85">
                  <c:v>-15851.949999999983</c:v>
                </c:pt>
                <c:pt idx="86">
                  <c:v>-15822.05</c:v>
                </c:pt>
                <c:pt idx="87">
                  <c:v>-15792.369999999812</c:v>
                </c:pt>
                <c:pt idx="88">
                  <c:v>-15762.84</c:v>
                </c:pt>
                <c:pt idx="89">
                  <c:v>-15733.369999999812</c:v>
                </c:pt>
                <c:pt idx="90">
                  <c:v>-15703.849999999897</c:v>
                </c:pt>
                <c:pt idx="91">
                  <c:v>-15674.15</c:v>
                </c:pt>
                <c:pt idx="92">
                  <c:v>-15644.1</c:v>
                </c:pt>
                <c:pt idx="93">
                  <c:v>-15613.53</c:v>
                </c:pt>
                <c:pt idx="94">
                  <c:v>-15582.25</c:v>
                </c:pt>
                <c:pt idx="95">
                  <c:v>-15550.02</c:v>
                </c:pt>
                <c:pt idx="96">
                  <c:v>-15516.61</c:v>
                </c:pt>
                <c:pt idx="97">
                  <c:v>-15481.77</c:v>
                </c:pt>
                <c:pt idx="98">
                  <c:v>-15445.23000000001</c:v>
                </c:pt>
                <c:pt idx="99">
                  <c:v>-15406.740000000014</c:v>
                </c:pt>
                <c:pt idx="100">
                  <c:v>-15366.05</c:v>
                </c:pt>
              </c:numCache>
            </c:numRef>
          </c:val>
        </c:ser>
        <c:ser>
          <c:idx val="3"/>
          <c:order val="3"/>
          <c:tx>
            <c:v>Y=1</c:v>
          </c:tx>
          <c:spPr>
            <a:ln w="22225"/>
          </c:spPr>
          <c:marker>
            <c:symbol val="none"/>
          </c:marker>
          <c:cat>
            <c:numRef>
              <c:f>LBNE08_OUTSF7!$B$3:$B$103</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c:v>
                </c:pt>
                <c:pt idx="16">
                  <c:v>-3.4</c:v>
                </c:pt>
                <c:pt idx="17">
                  <c:v>-3.3</c:v>
                </c:pt>
                <c:pt idx="18">
                  <c:v>-3.2</c:v>
                </c:pt>
                <c:pt idx="19">
                  <c:v>-3.1</c:v>
                </c:pt>
                <c:pt idx="20">
                  <c:v>-3</c:v>
                </c:pt>
                <c:pt idx="21">
                  <c:v>-2.9</c:v>
                </c:pt>
                <c:pt idx="22">
                  <c:v>-2.8</c:v>
                </c:pt>
                <c:pt idx="23">
                  <c:v>-2.7</c:v>
                </c:pt>
                <c:pt idx="24">
                  <c:v>-2.6</c:v>
                </c:pt>
                <c:pt idx="25">
                  <c:v>-2.5</c:v>
                </c:pt>
                <c:pt idx="26">
                  <c:v>-2.4</c:v>
                </c:pt>
                <c:pt idx="27">
                  <c:v>-2.2999999999999998</c:v>
                </c:pt>
                <c:pt idx="28">
                  <c:v>-2.2000000000000002</c:v>
                </c:pt>
                <c:pt idx="29">
                  <c:v>-2.1</c:v>
                </c:pt>
                <c:pt idx="30">
                  <c:v>-2</c:v>
                </c:pt>
                <c:pt idx="31">
                  <c:v>-1.9</c:v>
                </c:pt>
                <c:pt idx="32">
                  <c:v>-1.8</c:v>
                </c:pt>
                <c:pt idx="33">
                  <c:v>-1.7000000000000088</c:v>
                </c:pt>
                <c:pt idx="34">
                  <c:v>-1.6</c:v>
                </c:pt>
                <c:pt idx="35">
                  <c:v>-1.5</c:v>
                </c:pt>
                <c:pt idx="36">
                  <c:v>-1.4</c:v>
                </c:pt>
                <c:pt idx="37">
                  <c:v>-1.3</c:v>
                </c:pt>
                <c:pt idx="38">
                  <c:v>-1.2</c:v>
                </c:pt>
                <c:pt idx="39">
                  <c:v>-1.1000000000000001</c:v>
                </c:pt>
                <c:pt idx="40">
                  <c:v>-1</c:v>
                </c:pt>
                <c:pt idx="41">
                  <c:v>-0.9</c:v>
                </c:pt>
                <c:pt idx="42">
                  <c:v>-0.8</c:v>
                </c:pt>
                <c:pt idx="43">
                  <c:v>-0.70000000000000062</c:v>
                </c:pt>
                <c:pt idx="44">
                  <c:v>-0.60000000000000064</c:v>
                </c:pt>
                <c:pt idx="45">
                  <c:v>-0.5</c:v>
                </c:pt>
                <c:pt idx="46">
                  <c:v>-0.4</c:v>
                </c:pt>
                <c:pt idx="47">
                  <c:v>-0.30000000000000032</c:v>
                </c:pt>
                <c:pt idx="48">
                  <c:v>-0.2</c:v>
                </c:pt>
                <c:pt idx="49">
                  <c:v>-0.1</c:v>
                </c:pt>
                <c:pt idx="50" formatCode="0.0">
                  <c:v>0</c:v>
                </c:pt>
                <c:pt idx="51">
                  <c:v>0.1</c:v>
                </c:pt>
                <c:pt idx="52">
                  <c:v>0.2</c:v>
                </c:pt>
                <c:pt idx="53">
                  <c:v>0.30000000000000032</c:v>
                </c:pt>
                <c:pt idx="54">
                  <c:v>0.4</c:v>
                </c:pt>
                <c:pt idx="55">
                  <c:v>0.5</c:v>
                </c:pt>
                <c:pt idx="56">
                  <c:v>0.60000000000000064</c:v>
                </c:pt>
                <c:pt idx="57">
                  <c:v>0.70000000000000062</c:v>
                </c:pt>
                <c:pt idx="58">
                  <c:v>0.8</c:v>
                </c:pt>
                <c:pt idx="59">
                  <c:v>0.9</c:v>
                </c:pt>
                <c:pt idx="60">
                  <c:v>1</c:v>
                </c:pt>
                <c:pt idx="61">
                  <c:v>1.1000000000000001</c:v>
                </c:pt>
                <c:pt idx="62">
                  <c:v>1.2</c:v>
                </c:pt>
                <c:pt idx="63">
                  <c:v>1.3</c:v>
                </c:pt>
                <c:pt idx="64">
                  <c:v>1.4</c:v>
                </c:pt>
                <c:pt idx="65">
                  <c:v>1.5</c:v>
                </c:pt>
                <c:pt idx="66">
                  <c:v>1.6</c:v>
                </c:pt>
                <c:pt idx="67">
                  <c:v>1.7000000000000088</c:v>
                </c:pt>
                <c:pt idx="68">
                  <c:v>1.8</c:v>
                </c:pt>
                <c:pt idx="69">
                  <c:v>1.9</c:v>
                </c:pt>
                <c:pt idx="70">
                  <c:v>2</c:v>
                </c:pt>
                <c:pt idx="71">
                  <c:v>2.1</c:v>
                </c:pt>
                <c:pt idx="72">
                  <c:v>2.2000000000000002</c:v>
                </c:pt>
                <c:pt idx="73">
                  <c:v>2.2999999999999998</c:v>
                </c:pt>
                <c:pt idx="74">
                  <c:v>2.4</c:v>
                </c:pt>
                <c:pt idx="75">
                  <c:v>2.5</c:v>
                </c:pt>
                <c:pt idx="76">
                  <c:v>2.6</c:v>
                </c:pt>
                <c:pt idx="77">
                  <c:v>2.7</c:v>
                </c:pt>
                <c:pt idx="78">
                  <c:v>2.8</c:v>
                </c:pt>
                <c:pt idx="79">
                  <c:v>2.9</c:v>
                </c:pt>
                <c:pt idx="80">
                  <c:v>3</c:v>
                </c:pt>
                <c:pt idx="81">
                  <c:v>3.1</c:v>
                </c:pt>
                <c:pt idx="82">
                  <c:v>3.2</c:v>
                </c:pt>
                <c:pt idx="83">
                  <c:v>3.3</c:v>
                </c:pt>
                <c:pt idx="84">
                  <c:v>3.4</c:v>
                </c:pt>
                <c:pt idx="85">
                  <c:v>3.5</c:v>
                </c:pt>
                <c:pt idx="86">
                  <c:v>3.6</c:v>
                </c:pt>
                <c:pt idx="87">
                  <c:v>3.7</c:v>
                </c:pt>
                <c:pt idx="88">
                  <c:v>3.8</c:v>
                </c:pt>
                <c:pt idx="89">
                  <c:v>3.9</c:v>
                </c:pt>
                <c:pt idx="90">
                  <c:v>4</c:v>
                </c:pt>
                <c:pt idx="91">
                  <c:v>4.0999999999999996</c:v>
                </c:pt>
                <c:pt idx="92">
                  <c:v>4.2</c:v>
                </c:pt>
                <c:pt idx="93">
                  <c:v>4.3</c:v>
                </c:pt>
                <c:pt idx="94">
                  <c:v>4.4000000000000004</c:v>
                </c:pt>
                <c:pt idx="95">
                  <c:v>4.5</c:v>
                </c:pt>
                <c:pt idx="96">
                  <c:v>4.5999999999999996</c:v>
                </c:pt>
                <c:pt idx="97">
                  <c:v>4.7</c:v>
                </c:pt>
                <c:pt idx="98">
                  <c:v>4.8</c:v>
                </c:pt>
                <c:pt idx="99">
                  <c:v>4.9000000000000004</c:v>
                </c:pt>
                <c:pt idx="100">
                  <c:v>5</c:v>
                </c:pt>
              </c:numCache>
            </c:numRef>
          </c:cat>
          <c:val>
            <c:numRef>
              <c:f>LBNE08_OUTSF7!$E$306:$E$406</c:f>
              <c:numCache>
                <c:formatCode>0.00E+00</c:formatCode>
                <c:ptCount val="101"/>
                <c:pt idx="0">
                  <c:v>-18779.419999999896</c:v>
                </c:pt>
                <c:pt idx="1">
                  <c:v>-18768</c:v>
                </c:pt>
                <c:pt idx="2">
                  <c:v>-18751.780000000021</c:v>
                </c:pt>
                <c:pt idx="3">
                  <c:v>-18733.240000000005</c:v>
                </c:pt>
                <c:pt idx="4">
                  <c:v>-18713.91</c:v>
                </c:pt>
                <c:pt idx="5">
                  <c:v>-18694.599999999897</c:v>
                </c:pt>
                <c:pt idx="6">
                  <c:v>-18675.53</c:v>
                </c:pt>
                <c:pt idx="7">
                  <c:v>-18656.609999999764</c:v>
                </c:pt>
                <c:pt idx="8">
                  <c:v>-18637.55</c:v>
                </c:pt>
                <c:pt idx="9">
                  <c:v>-18618.009999999897</c:v>
                </c:pt>
                <c:pt idx="10">
                  <c:v>-18597.64</c:v>
                </c:pt>
                <c:pt idx="11">
                  <c:v>-18576.149999999896</c:v>
                </c:pt>
                <c:pt idx="12">
                  <c:v>-18553.34</c:v>
                </c:pt>
                <c:pt idx="13">
                  <c:v>-18529.03</c:v>
                </c:pt>
                <c:pt idx="14">
                  <c:v>-18503.14</c:v>
                </c:pt>
                <c:pt idx="15">
                  <c:v>-18475.62</c:v>
                </c:pt>
                <c:pt idx="16">
                  <c:v>-18446.47</c:v>
                </c:pt>
                <c:pt idx="17">
                  <c:v>-18415.740000000005</c:v>
                </c:pt>
                <c:pt idx="18">
                  <c:v>-18383.490000000005</c:v>
                </c:pt>
                <c:pt idx="19">
                  <c:v>-18349.8</c:v>
                </c:pt>
                <c:pt idx="20">
                  <c:v>-18314.780000000021</c:v>
                </c:pt>
                <c:pt idx="21">
                  <c:v>-18278.54</c:v>
                </c:pt>
                <c:pt idx="22">
                  <c:v>-18241.21</c:v>
                </c:pt>
                <c:pt idx="23">
                  <c:v>-18202.91</c:v>
                </c:pt>
                <c:pt idx="24">
                  <c:v>-18163.77</c:v>
                </c:pt>
                <c:pt idx="25">
                  <c:v>-18123.91</c:v>
                </c:pt>
                <c:pt idx="26">
                  <c:v>-18083.460000000021</c:v>
                </c:pt>
                <c:pt idx="27">
                  <c:v>-18042.5</c:v>
                </c:pt>
                <c:pt idx="28">
                  <c:v>-18001.16</c:v>
                </c:pt>
                <c:pt idx="29">
                  <c:v>-17959.52</c:v>
                </c:pt>
                <c:pt idx="30">
                  <c:v>-17917.66</c:v>
                </c:pt>
                <c:pt idx="31">
                  <c:v>-17875.64</c:v>
                </c:pt>
                <c:pt idx="32">
                  <c:v>-17833.52</c:v>
                </c:pt>
                <c:pt idx="33">
                  <c:v>-17791.349999999897</c:v>
                </c:pt>
                <c:pt idx="34">
                  <c:v>-17749.169999999896</c:v>
                </c:pt>
                <c:pt idx="35">
                  <c:v>-17707.02</c:v>
                </c:pt>
                <c:pt idx="36">
                  <c:v>-17664.919999999896</c:v>
                </c:pt>
                <c:pt idx="37">
                  <c:v>-17622.900000000001</c:v>
                </c:pt>
                <c:pt idx="38">
                  <c:v>-17580.980000000021</c:v>
                </c:pt>
                <c:pt idx="39">
                  <c:v>-17539.169999999896</c:v>
                </c:pt>
                <c:pt idx="40">
                  <c:v>-17497.480000000021</c:v>
                </c:pt>
                <c:pt idx="41">
                  <c:v>-17455.939999999897</c:v>
                </c:pt>
                <c:pt idx="42">
                  <c:v>-17414.53</c:v>
                </c:pt>
                <c:pt idx="43">
                  <c:v>-17373.280000000021</c:v>
                </c:pt>
                <c:pt idx="44">
                  <c:v>-17332.189999999897</c:v>
                </c:pt>
                <c:pt idx="45">
                  <c:v>-17291.259999999897</c:v>
                </c:pt>
                <c:pt idx="46">
                  <c:v>-17250.5</c:v>
                </c:pt>
                <c:pt idx="47">
                  <c:v>-17209.91</c:v>
                </c:pt>
                <c:pt idx="48">
                  <c:v>-17169.490000000005</c:v>
                </c:pt>
                <c:pt idx="49">
                  <c:v>-17129.240000000005</c:v>
                </c:pt>
                <c:pt idx="50">
                  <c:v>-17089.18</c:v>
                </c:pt>
                <c:pt idx="51">
                  <c:v>-17049.29</c:v>
                </c:pt>
                <c:pt idx="52">
                  <c:v>-17009.580000000005</c:v>
                </c:pt>
                <c:pt idx="53">
                  <c:v>-16970.05</c:v>
                </c:pt>
                <c:pt idx="54">
                  <c:v>-16930.71</c:v>
                </c:pt>
                <c:pt idx="55">
                  <c:v>-16891.55</c:v>
                </c:pt>
                <c:pt idx="56">
                  <c:v>-16852.580000000005</c:v>
                </c:pt>
                <c:pt idx="57">
                  <c:v>-16813.8</c:v>
                </c:pt>
                <c:pt idx="58">
                  <c:v>-16775.21</c:v>
                </c:pt>
                <c:pt idx="59">
                  <c:v>-16736.809999999896</c:v>
                </c:pt>
                <c:pt idx="60">
                  <c:v>-16698.609999999764</c:v>
                </c:pt>
                <c:pt idx="61">
                  <c:v>-16660.599999999897</c:v>
                </c:pt>
                <c:pt idx="62">
                  <c:v>-16622.79</c:v>
                </c:pt>
                <c:pt idx="63">
                  <c:v>-16585.18</c:v>
                </c:pt>
                <c:pt idx="64">
                  <c:v>-16547.780000000021</c:v>
                </c:pt>
                <c:pt idx="65">
                  <c:v>-16510.580000000005</c:v>
                </c:pt>
                <c:pt idx="66">
                  <c:v>-16473.599999999897</c:v>
                </c:pt>
                <c:pt idx="67">
                  <c:v>-16436.849999999897</c:v>
                </c:pt>
                <c:pt idx="68">
                  <c:v>-16400.32</c:v>
                </c:pt>
                <c:pt idx="69">
                  <c:v>-16364.03</c:v>
                </c:pt>
                <c:pt idx="70">
                  <c:v>-16327.98</c:v>
                </c:pt>
                <c:pt idx="71">
                  <c:v>-16292.2</c:v>
                </c:pt>
                <c:pt idx="72">
                  <c:v>-16256.69</c:v>
                </c:pt>
                <c:pt idx="73">
                  <c:v>-16221.47</c:v>
                </c:pt>
                <c:pt idx="74">
                  <c:v>-16186.55</c:v>
                </c:pt>
                <c:pt idx="75">
                  <c:v>-16151.96</c:v>
                </c:pt>
                <c:pt idx="76">
                  <c:v>-16117.73000000001</c:v>
                </c:pt>
                <c:pt idx="77">
                  <c:v>-16083.89</c:v>
                </c:pt>
                <c:pt idx="78">
                  <c:v>-16050.46</c:v>
                </c:pt>
                <c:pt idx="79">
                  <c:v>-16017.49</c:v>
                </c:pt>
                <c:pt idx="80">
                  <c:v>-15985.02</c:v>
                </c:pt>
                <c:pt idx="81">
                  <c:v>-15953.11</c:v>
                </c:pt>
                <c:pt idx="82">
                  <c:v>-15921.82</c:v>
                </c:pt>
                <c:pt idx="83">
                  <c:v>-15891.210000000006</c:v>
                </c:pt>
                <c:pt idx="84">
                  <c:v>-15861.349999999897</c:v>
                </c:pt>
                <c:pt idx="85">
                  <c:v>-15832.32</c:v>
                </c:pt>
                <c:pt idx="86">
                  <c:v>-15804.210000000006</c:v>
                </c:pt>
                <c:pt idx="87">
                  <c:v>-15777.1</c:v>
                </c:pt>
                <c:pt idx="88">
                  <c:v>-15751.07</c:v>
                </c:pt>
                <c:pt idx="89">
                  <c:v>-15726.19</c:v>
                </c:pt>
                <c:pt idx="90">
                  <c:v>-15702.51</c:v>
                </c:pt>
                <c:pt idx="91">
                  <c:v>-15680.06</c:v>
                </c:pt>
                <c:pt idx="92">
                  <c:v>-15658.81</c:v>
                </c:pt>
                <c:pt idx="93">
                  <c:v>-15638.67</c:v>
                </c:pt>
                <c:pt idx="94">
                  <c:v>-15619.48</c:v>
                </c:pt>
                <c:pt idx="95">
                  <c:v>-15600.97</c:v>
                </c:pt>
                <c:pt idx="96">
                  <c:v>-15582.75</c:v>
                </c:pt>
                <c:pt idx="97">
                  <c:v>-15564.28</c:v>
                </c:pt>
                <c:pt idx="98">
                  <c:v>-15544.9</c:v>
                </c:pt>
                <c:pt idx="99">
                  <c:v>-15523.78</c:v>
                </c:pt>
                <c:pt idx="100">
                  <c:v>-15499.99</c:v>
                </c:pt>
              </c:numCache>
            </c:numRef>
          </c:val>
        </c:ser>
        <c:ser>
          <c:idx val="4"/>
          <c:order val="4"/>
          <c:tx>
            <c:v>Y=2</c:v>
          </c:tx>
          <c:spPr>
            <a:ln w="22225"/>
          </c:spPr>
          <c:marker>
            <c:symbol val="none"/>
          </c:marker>
          <c:cat>
            <c:numRef>
              <c:f>LBNE08_OUTSF7!$B$3:$B$103</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c:v>
                </c:pt>
                <c:pt idx="16">
                  <c:v>-3.4</c:v>
                </c:pt>
                <c:pt idx="17">
                  <c:v>-3.3</c:v>
                </c:pt>
                <c:pt idx="18">
                  <c:v>-3.2</c:v>
                </c:pt>
                <c:pt idx="19">
                  <c:v>-3.1</c:v>
                </c:pt>
                <c:pt idx="20">
                  <c:v>-3</c:v>
                </c:pt>
                <c:pt idx="21">
                  <c:v>-2.9</c:v>
                </c:pt>
                <c:pt idx="22">
                  <c:v>-2.8</c:v>
                </c:pt>
                <c:pt idx="23">
                  <c:v>-2.7</c:v>
                </c:pt>
                <c:pt idx="24">
                  <c:v>-2.6</c:v>
                </c:pt>
                <c:pt idx="25">
                  <c:v>-2.5</c:v>
                </c:pt>
                <c:pt idx="26">
                  <c:v>-2.4</c:v>
                </c:pt>
                <c:pt idx="27">
                  <c:v>-2.2999999999999998</c:v>
                </c:pt>
                <c:pt idx="28">
                  <c:v>-2.2000000000000002</c:v>
                </c:pt>
                <c:pt idx="29">
                  <c:v>-2.1</c:v>
                </c:pt>
                <c:pt idx="30">
                  <c:v>-2</c:v>
                </c:pt>
                <c:pt idx="31">
                  <c:v>-1.9</c:v>
                </c:pt>
                <c:pt idx="32">
                  <c:v>-1.8</c:v>
                </c:pt>
                <c:pt idx="33">
                  <c:v>-1.7000000000000088</c:v>
                </c:pt>
                <c:pt idx="34">
                  <c:v>-1.6</c:v>
                </c:pt>
                <c:pt idx="35">
                  <c:v>-1.5</c:v>
                </c:pt>
                <c:pt idx="36">
                  <c:v>-1.4</c:v>
                </c:pt>
                <c:pt idx="37">
                  <c:v>-1.3</c:v>
                </c:pt>
                <c:pt idx="38">
                  <c:v>-1.2</c:v>
                </c:pt>
                <c:pt idx="39">
                  <c:v>-1.1000000000000001</c:v>
                </c:pt>
                <c:pt idx="40">
                  <c:v>-1</c:v>
                </c:pt>
                <c:pt idx="41">
                  <c:v>-0.9</c:v>
                </c:pt>
                <c:pt idx="42">
                  <c:v>-0.8</c:v>
                </c:pt>
                <c:pt idx="43">
                  <c:v>-0.70000000000000062</c:v>
                </c:pt>
                <c:pt idx="44">
                  <c:v>-0.60000000000000064</c:v>
                </c:pt>
                <c:pt idx="45">
                  <c:v>-0.5</c:v>
                </c:pt>
                <c:pt idx="46">
                  <c:v>-0.4</c:v>
                </c:pt>
                <c:pt idx="47">
                  <c:v>-0.30000000000000032</c:v>
                </c:pt>
                <c:pt idx="48">
                  <c:v>-0.2</c:v>
                </c:pt>
                <c:pt idx="49">
                  <c:v>-0.1</c:v>
                </c:pt>
                <c:pt idx="50" formatCode="0.0">
                  <c:v>0</c:v>
                </c:pt>
                <c:pt idx="51">
                  <c:v>0.1</c:v>
                </c:pt>
                <c:pt idx="52">
                  <c:v>0.2</c:v>
                </c:pt>
                <c:pt idx="53">
                  <c:v>0.30000000000000032</c:v>
                </c:pt>
                <c:pt idx="54">
                  <c:v>0.4</c:v>
                </c:pt>
                <c:pt idx="55">
                  <c:v>0.5</c:v>
                </c:pt>
                <c:pt idx="56">
                  <c:v>0.60000000000000064</c:v>
                </c:pt>
                <c:pt idx="57">
                  <c:v>0.70000000000000062</c:v>
                </c:pt>
                <c:pt idx="58">
                  <c:v>0.8</c:v>
                </c:pt>
                <c:pt idx="59">
                  <c:v>0.9</c:v>
                </c:pt>
                <c:pt idx="60">
                  <c:v>1</c:v>
                </c:pt>
                <c:pt idx="61">
                  <c:v>1.1000000000000001</c:v>
                </c:pt>
                <c:pt idx="62">
                  <c:v>1.2</c:v>
                </c:pt>
                <c:pt idx="63">
                  <c:v>1.3</c:v>
                </c:pt>
                <c:pt idx="64">
                  <c:v>1.4</c:v>
                </c:pt>
                <c:pt idx="65">
                  <c:v>1.5</c:v>
                </c:pt>
                <c:pt idx="66">
                  <c:v>1.6</c:v>
                </c:pt>
                <c:pt idx="67">
                  <c:v>1.7000000000000088</c:v>
                </c:pt>
                <c:pt idx="68">
                  <c:v>1.8</c:v>
                </c:pt>
                <c:pt idx="69">
                  <c:v>1.9</c:v>
                </c:pt>
                <c:pt idx="70">
                  <c:v>2</c:v>
                </c:pt>
                <c:pt idx="71">
                  <c:v>2.1</c:v>
                </c:pt>
                <c:pt idx="72">
                  <c:v>2.2000000000000002</c:v>
                </c:pt>
                <c:pt idx="73">
                  <c:v>2.2999999999999998</c:v>
                </c:pt>
                <c:pt idx="74">
                  <c:v>2.4</c:v>
                </c:pt>
                <c:pt idx="75">
                  <c:v>2.5</c:v>
                </c:pt>
                <c:pt idx="76">
                  <c:v>2.6</c:v>
                </c:pt>
                <c:pt idx="77">
                  <c:v>2.7</c:v>
                </c:pt>
                <c:pt idx="78">
                  <c:v>2.8</c:v>
                </c:pt>
                <c:pt idx="79">
                  <c:v>2.9</c:v>
                </c:pt>
                <c:pt idx="80">
                  <c:v>3</c:v>
                </c:pt>
                <c:pt idx="81">
                  <c:v>3.1</c:v>
                </c:pt>
                <c:pt idx="82">
                  <c:v>3.2</c:v>
                </c:pt>
                <c:pt idx="83">
                  <c:v>3.3</c:v>
                </c:pt>
                <c:pt idx="84">
                  <c:v>3.4</c:v>
                </c:pt>
                <c:pt idx="85">
                  <c:v>3.5</c:v>
                </c:pt>
                <c:pt idx="86">
                  <c:v>3.6</c:v>
                </c:pt>
                <c:pt idx="87">
                  <c:v>3.7</c:v>
                </c:pt>
                <c:pt idx="88">
                  <c:v>3.8</c:v>
                </c:pt>
                <c:pt idx="89">
                  <c:v>3.9</c:v>
                </c:pt>
                <c:pt idx="90">
                  <c:v>4</c:v>
                </c:pt>
                <c:pt idx="91">
                  <c:v>4.0999999999999996</c:v>
                </c:pt>
                <c:pt idx="92">
                  <c:v>4.2</c:v>
                </c:pt>
                <c:pt idx="93">
                  <c:v>4.3</c:v>
                </c:pt>
                <c:pt idx="94">
                  <c:v>4.4000000000000004</c:v>
                </c:pt>
                <c:pt idx="95">
                  <c:v>4.5</c:v>
                </c:pt>
                <c:pt idx="96">
                  <c:v>4.5999999999999996</c:v>
                </c:pt>
                <c:pt idx="97">
                  <c:v>4.7</c:v>
                </c:pt>
                <c:pt idx="98">
                  <c:v>4.8</c:v>
                </c:pt>
                <c:pt idx="99">
                  <c:v>4.9000000000000004</c:v>
                </c:pt>
                <c:pt idx="100">
                  <c:v>5</c:v>
                </c:pt>
              </c:numCache>
            </c:numRef>
          </c:cat>
          <c:val>
            <c:numRef>
              <c:f>LBNE08_OUTSF7!$E$407:$E$507</c:f>
              <c:numCache>
                <c:formatCode>0.00E+00</c:formatCode>
                <c:ptCount val="101"/>
                <c:pt idx="0">
                  <c:v>-17604.21</c:v>
                </c:pt>
                <c:pt idx="1">
                  <c:v>-17943.7</c:v>
                </c:pt>
                <c:pt idx="2">
                  <c:v>-18351.5</c:v>
                </c:pt>
                <c:pt idx="3">
                  <c:v>-18608.34</c:v>
                </c:pt>
                <c:pt idx="4">
                  <c:v>-18763.91</c:v>
                </c:pt>
                <c:pt idx="5">
                  <c:v>-18857.36</c:v>
                </c:pt>
                <c:pt idx="6">
                  <c:v>-18911.22</c:v>
                </c:pt>
                <c:pt idx="7">
                  <c:v>-18937.66</c:v>
                </c:pt>
                <c:pt idx="8">
                  <c:v>-18946.84</c:v>
                </c:pt>
                <c:pt idx="9">
                  <c:v>-18941.87</c:v>
                </c:pt>
                <c:pt idx="10">
                  <c:v>-18926.480000000021</c:v>
                </c:pt>
                <c:pt idx="11">
                  <c:v>-18903.38</c:v>
                </c:pt>
                <c:pt idx="12">
                  <c:v>-18874.25</c:v>
                </c:pt>
                <c:pt idx="13">
                  <c:v>-18840.23</c:v>
                </c:pt>
                <c:pt idx="14">
                  <c:v>-18802.060000000001</c:v>
                </c:pt>
                <c:pt idx="15">
                  <c:v>-18760.29</c:v>
                </c:pt>
                <c:pt idx="16">
                  <c:v>-18715.34</c:v>
                </c:pt>
                <c:pt idx="17">
                  <c:v>-18667.649999999896</c:v>
                </c:pt>
                <c:pt idx="18">
                  <c:v>-18617.309999999896</c:v>
                </c:pt>
                <c:pt idx="19">
                  <c:v>-18564.32</c:v>
                </c:pt>
                <c:pt idx="20">
                  <c:v>-18509.060000000001</c:v>
                </c:pt>
                <c:pt idx="21">
                  <c:v>-18451.66</c:v>
                </c:pt>
                <c:pt idx="22">
                  <c:v>-18392.71</c:v>
                </c:pt>
                <c:pt idx="23">
                  <c:v>-18333.03</c:v>
                </c:pt>
                <c:pt idx="24">
                  <c:v>-18273.490000000005</c:v>
                </c:pt>
                <c:pt idx="25">
                  <c:v>-18214.84</c:v>
                </c:pt>
                <c:pt idx="26">
                  <c:v>-18157.59</c:v>
                </c:pt>
                <c:pt idx="27">
                  <c:v>-18101.97</c:v>
                </c:pt>
                <c:pt idx="28">
                  <c:v>-18047.97</c:v>
                </c:pt>
                <c:pt idx="29">
                  <c:v>-17995.5</c:v>
                </c:pt>
                <c:pt idx="30">
                  <c:v>-17944.43</c:v>
                </c:pt>
                <c:pt idx="31">
                  <c:v>-17894.609999999764</c:v>
                </c:pt>
                <c:pt idx="32">
                  <c:v>-17845.84</c:v>
                </c:pt>
                <c:pt idx="33">
                  <c:v>-17797.990000000005</c:v>
                </c:pt>
                <c:pt idx="34">
                  <c:v>-17750.91</c:v>
                </c:pt>
                <c:pt idx="35">
                  <c:v>-17704.509999999897</c:v>
                </c:pt>
                <c:pt idx="36">
                  <c:v>-17658.780000000021</c:v>
                </c:pt>
                <c:pt idx="37">
                  <c:v>-17613.649999999896</c:v>
                </c:pt>
                <c:pt idx="38">
                  <c:v>-17569.080000000005</c:v>
                </c:pt>
                <c:pt idx="39">
                  <c:v>-17524.990000000005</c:v>
                </c:pt>
                <c:pt idx="40">
                  <c:v>-17481.34</c:v>
                </c:pt>
                <c:pt idx="41">
                  <c:v>-17438.099999999897</c:v>
                </c:pt>
                <c:pt idx="42">
                  <c:v>-17395.25</c:v>
                </c:pt>
                <c:pt idx="43">
                  <c:v>-17352.77</c:v>
                </c:pt>
                <c:pt idx="44">
                  <c:v>-17310.649999999896</c:v>
                </c:pt>
                <c:pt idx="45">
                  <c:v>-17268.82</c:v>
                </c:pt>
                <c:pt idx="46">
                  <c:v>-17227.259999999897</c:v>
                </c:pt>
                <c:pt idx="47">
                  <c:v>-17185.939999999897</c:v>
                </c:pt>
                <c:pt idx="48">
                  <c:v>-17144.87</c:v>
                </c:pt>
                <c:pt idx="49">
                  <c:v>-17104.05</c:v>
                </c:pt>
                <c:pt idx="50">
                  <c:v>-17063.460000000021</c:v>
                </c:pt>
                <c:pt idx="51">
                  <c:v>-17023.12</c:v>
                </c:pt>
                <c:pt idx="52">
                  <c:v>-16982.990000000005</c:v>
                </c:pt>
                <c:pt idx="53">
                  <c:v>-16943.07</c:v>
                </c:pt>
                <c:pt idx="54">
                  <c:v>-16903.349999999897</c:v>
                </c:pt>
                <c:pt idx="55">
                  <c:v>-16863.82</c:v>
                </c:pt>
                <c:pt idx="56">
                  <c:v>-16824.480000000021</c:v>
                </c:pt>
                <c:pt idx="57">
                  <c:v>-16785.330000000002</c:v>
                </c:pt>
                <c:pt idx="58">
                  <c:v>-16746.37</c:v>
                </c:pt>
                <c:pt idx="59">
                  <c:v>-16707.57</c:v>
                </c:pt>
                <c:pt idx="60">
                  <c:v>-16668.919999999896</c:v>
                </c:pt>
                <c:pt idx="61">
                  <c:v>-16630.41</c:v>
                </c:pt>
                <c:pt idx="62">
                  <c:v>-16592.02</c:v>
                </c:pt>
                <c:pt idx="63">
                  <c:v>-16553.75</c:v>
                </c:pt>
                <c:pt idx="64">
                  <c:v>-16515.62</c:v>
                </c:pt>
                <c:pt idx="65">
                  <c:v>-16477.609999999764</c:v>
                </c:pt>
                <c:pt idx="66">
                  <c:v>-16439.71</c:v>
                </c:pt>
                <c:pt idx="67">
                  <c:v>-16401.900000000001</c:v>
                </c:pt>
                <c:pt idx="68">
                  <c:v>-16364.19</c:v>
                </c:pt>
                <c:pt idx="69">
                  <c:v>-16326.56</c:v>
                </c:pt>
                <c:pt idx="70">
                  <c:v>-16289</c:v>
                </c:pt>
                <c:pt idx="71">
                  <c:v>-16251.49</c:v>
                </c:pt>
                <c:pt idx="72">
                  <c:v>-16214.02</c:v>
                </c:pt>
                <c:pt idx="73">
                  <c:v>-16176.59</c:v>
                </c:pt>
                <c:pt idx="74">
                  <c:v>-16139.18</c:v>
                </c:pt>
                <c:pt idx="75">
                  <c:v>-16101.78</c:v>
                </c:pt>
                <c:pt idx="76">
                  <c:v>-16064.369999999812</c:v>
                </c:pt>
                <c:pt idx="77">
                  <c:v>-16026.93</c:v>
                </c:pt>
                <c:pt idx="78">
                  <c:v>-15989.449999999983</c:v>
                </c:pt>
                <c:pt idx="79">
                  <c:v>-15951.91</c:v>
                </c:pt>
                <c:pt idx="80">
                  <c:v>-15914.32</c:v>
                </c:pt>
                <c:pt idx="81">
                  <c:v>-15876.68</c:v>
                </c:pt>
                <c:pt idx="82">
                  <c:v>-15839.03</c:v>
                </c:pt>
                <c:pt idx="83">
                  <c:v>-15801.38</c:v>
                </c:pt>
                <c:pt idx="84">
                  <c:v>-15763.81</c:v>
                </c:pt>
                <c:pt idx="85">
                  <c:v>-15726.41</c:v>
                </c:pt>
                <c:pt idx="86">
                  <c:v>-15689.349999999897</c:v>
                </c:pt>
                <c:pt idx="87">
                  <c:v>-15652.869999999812</c:v>
                </c:pt>
                <c:pt idx="88">
                  <c:v>-15617.34</c:v>
                </c:pt>
                <c:pt idx="89">
                  <c:v>-15583.31</c:v>
                </c:pt>
                <c:pt idx="90">
                  <c:v>-15551.56</c:v>
                </c:pt>
                <c:pt idx="91">
                  <c:v>-15523.25</c:v>
                </c:pt>
                <c:pt idx="92">
                  <c:v>-15500.02</c:v>
                </c:pt>
                <c:pt idx="93">
                  <c:v>-15484.11</c:v>
                </c:pt>
                <c:pt idx="94">
                  <c:v>-15478.59</c:v>
                </c:pt>
                <c:pt idx="95">
                  <c:v>-15487.47</c:v>
                </c:pt>
                <c:pt idx="96">
                  <c:v>-15515.7</c:v>
                </c:pt>
                <c:pt idx="97">
                  <c:v>-15568.8</c:v>
                </c:pt>
                <c:pt idx="98">
                  <c:v>-15651.83</c:v>
                </c:pt>
                <c:pt idx="99">
                  <c:v>-15767.43</c:v>
                </c:pt>
                <c:pt idx="100">
                  <c:v>-15913.210000000006</c:v>
                </c:pt>
              </c:numCache>
            </c:numRef>
          </c:val>
        </c:ser>
        <c:marker val="1"/>
        <c:axId val="81031936"/>
        <c:axId val="85353216"/>
      </c:lineChart>
      <c:catAx>
        <c:axId val="81031936"/>
        <c:scaling>
          <c:orientation val="minMax"/>
        </c:scaling>
        <c:axPos val="b"/>
        <c:numFmt formatCode="General" sourceLinked="1"/>
        <c:tickLblPos val="nextTo"/>
        <c:crossAx val="85353216"/>
        <c:crosses val="autoZero"/>
        <c:auto val="1"/>
        <c:lblAlgn val="ctr"/>
        <c:lblOffset val="100"/>
      </c:catAx>
      <c:valAx>
        <c:axId val="85353216"/>
        <c:scaling>
          <c:orientation val="minMax"/>
          <c:max val="-15000"/>
          <c:min val="-20000"/>
        </c:scaling>
        <c:axPos val="l"/>
        <c:majorGridlines/>
        <c:numFmt formatCode="0.00E+00" sourceLinked="1"/>
        <c:tickLblPos val="nextTo"/>
        <c:crossAx val="81031936"/>
        <c:crosses val="autoZero"/>
        <c:crossBetween val="between"/>
      </c:valAx>
    </c:plotArea>
    <c:legend>
      <c:legendPos val="r"/>
      <c:layout>
        <c:manualLayout>
          <c:xMode val="edge"/>
          <c:yMode val="edge"/>
          <c:x val="0.81296296296295922"/>
          <c:y val="0.28147664041994885"/>
          <c:w val="0.16234567901234595"/>
          <c:h val="0.57124671916010494"/>
        </c:manualLayout>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400" b="0" i="1" baseline="0" dirty="0" err="1"/>
              <a:t>dBy</a:t>
            </a:r>
            <a:r>
              <a:rPr lang="en-US" sz="1400" b="0" i="1" baseline="0" dirty="0"/>
              <a:t>/</a:t>
            </a:r>
            <a:r>
              <a:rPr lang="en-US" sz="1400" b="0" i="1" baseline="0" dirty="0" err="1"/>
              <a:t>dx</a:t>
            </a:r>
            <a:r>
              <a:rPr lang="en-US" sz="1400" b="0" i="1" baseline="0" dirty="0"/>
              <a:t> [G/cm] </a:t>
            </a:r>
            <a:r>
              <a:rPr lang="en-US" sz="1400" b="0" i="1" baseline="0" dirty="0" err="1" smtClean="0"/>
              <a:t>vs</a:t>
            </a:r>
            <a:r>
              <a:rPr lang="en-US" sz="1400" b="0" i="1" baseline="0" dirty="0" smtClean="0"/>
              <a:t> X </a:t>
            </a:r>
            <a:r>
              <a:rPr lang="en-US" sz="1400" b="0" i="1" baseline="0" dirty="0"/>
              <a:t>[cm] </a:t>
            </a:r>
          </a:p>
        </c:rich>
      </c:tx>
      <c:layout>
        <c:manualLayout>
          <c:xMode val="edge"/>
          <c:yMode val="edge"/>
          <c:x val="0.26284578814440757"/>
          <c:y val="0.18518518518518579"/>
        </c:manualLayout>
      </c:layout>
    </c:title>
    <c:plotArea>
      <c:layout>
        <c:manualLayout>
          <c:layoutTarget val="inner"/>
          <c:xMode val="edge"/>
          <c:yMode val="edge"/>
          <c:x val="0.24943592988376512"/>
          <c:y val="0.37556339940266226"/>
          <c:w val="0.54822790489008522"/>
          <c:h val="0.4854932573083538"/>
        </c:manualLayout>
      </c:layout>
      <c:lineChart>
        <c:grouping val="standard"/>
        <c:ser>
          <c:idx val="0"/>
          <c:order val="0"/>
          <c:tx>
            <c:v>Y=-2</c:v>
          </c:tx>
          <c:marker>
            <c:symbol val="none"/>
          </c:marker>
          <c:cat>
            <c:numRef>
              <c:f>LBNE08_OUTSF7!$B$3:$B$103</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c:v>
                </c:pt>
                <c:pt idx="16">
                  <c:v>-3.4</c:v>
                </c:pt>
                <c:pt idx="17">
                  <c:v>-3.3</c:v>
                </c:pt>
                <c:pt idx="18">
                  <c:v>-3.2</c:v>
                </c:pt>
                <c:pt idx="19">
                  <c:v>-3.1</c:v>
                </c:pt>
                <c:pt idx="20">
                  <c:v>-3</c:v>
                </c:pt>
                <c:pt idx="21">
                  <c:v>-2.9</c:v>
                </c:pt>
                <c:pt idx="22">
                  <c:v>-2.8</c:v>
                </c:pt>
                <c:pt idx="23">
                  <c:v>-2.7</c:v>
                </c:pt>
                <c:pt idx="24">
                  <c:v>-2.6</c:v>
                </c:pt>
                <c:pt idx="25">
                  <c:v>-2.5</c:v>
                </c:pt>
                <c:pt idx="26">
                  <c:v>-2.4</c:v>
                </c:pt>
                <c:pt idx="27">
                  <c:v>-2.2999999999999998</c:v>
                </c:pt>
                <c:pt idx="28">
                  <c:v>-2.2000000000000002</c:v>
                </c:pt>
                <c:pt idx="29">
                  <c:v>-2.1</c:v>
                </c:pt>
                <c:pt idx="30">
                  <c:v>-2</c:v>
                </c:pt>
                <c:pt idx="31">
                  <c:v>-1.9000000000000001</c:v>
                </c:pt>
                <c:pt idx="32">
                  <c:v>-1.8</c:v>
                </c:pt>
                <c:pt idx="33">
                  <c:v>-1.7000000000000002</c:v>
                </c:pt>
                <c:pt idx="34">
                  <c:v>-1.6</c:v>
                </c:pt>
                <c:pt idx="35">
                  <c:v>-1.5</c:v>
                </c:pt>
                <c:pt idx="36">
                  <c:v>-1.4</c:v>
                </c:pt>
                <c:pt idx="37">
                  <c:v>-1.3</c:v>
                </c:pt>
                <c:pt idx="38">
                  <c:v>-1.2</c:v>
                </c:pt>
                <c:pt idx="39">
                  <c:v>-1.1000000000000001</c:v>
                </c:pt>
                <c:pt idx="40">
                  <c:v>-1</c:v>
                </c:pt>
                <c:pt idx="41">
                  <c:v>-0.9</c:v>
                </c:pt>
                <c:pt idx="42">
                  <c:v>-0.8</c:v>
                </c:pt>
                <c:pt idx="43">
                  <c:v>-0.70000000000000062</c:v>
                </c:pt>
                <c:pt idx="44">
                  <c:v>-0.60000000000000064</c:v>
                </c:pt>
                <c:pt idx="45">
                  <c:v>-0.5</c:v>
                </c:pt>
                <c:pt idx="46">
                  <c:v>-0.4</c:v>
                </c:pt>
                <c:pt idx="47">
                  <c:v>-0.30000000000000032</c:v>
                </c:pt>
                <c:pt idx="48">
                  <c:v>-0.2</c:v>
                </c:pt>
                <c:pt idx="49">
                  <c:v>-0.1</c:v>
                </c:pt>
                <c:pt idx="50" formatCode="0.0">
                  <c:v>0</c:v>
                </c:pt>
                <c:pt idx="51">
                  <c:v>0.1</c:v>
                </c:pt>
                <c:pt idx="52">
                  <c:v>0.2</c:v>
                </c:pt>
                <c:pt idx="53">
                  <c:v>0.30000000000000032</c:v>
                </c:pt>
                <c:pt idx="54">
                  <c:v>0.4</c:v>
                </c:pt>
                <c:pt idx="55">
                  <c:v>0.5</c:v>
                </c:pt>
                <c:pt idx="56">
                  <c:v>0.60000000000000064</c:v>
                </c:pt>
                <c:pt idx="57">
                  <c:v>0.70000000000000062</c:v>
                </c:pt>
                <c:pt idx="58">
                  <c:v>0.8</c:v>
                </c:pt>
                <c:pt idx="59">
                  <c:v>0.9</c:v>
                </c:pt>
                <c:pt idx="60">
                  <c:v>1</c:v>
                </c:pt>
                <c:pt idx="61">
                  <c:v>1.1000000000000001</c:v>
                </c:pt>
                <c:pt idx="62">
                  <c:v>1.2</c:v>
                </c:pt>
                <c:pt idx="63">
                  <c:v>1.3</c:v>
                </c:pt>
                <c:pt idx="64">
                  <c:v>1.4</c:v>
                </c:pt>
                <c:pt idx="65">
                  <c:v>1.5</c:v>
                </c:pt>
                <c:pt idx="66">
                  <c:v>1.6</c:v>
                </c:pt>
                <c:pt idx="67">
                  <c:v>1.7000000000000002</c:v>
                </c:pt>
                <c:pt idx="68">
                  <c:v>1.8</c:v>
                </c:pt>
                <c:pt idx="69">
                  <c:v>1.9000000000000001</c:v>
                </c:pt>
                <c:pt idx="70">
                  <c:v>2</c:v>
                </c:pt>
                <c:pt idx="71">
                  <c:v>2.1</c:v>
                </c:pt>
                <c:pt idx="72">
                  <c:v>2.2000000000000002</c:v>
                </c:pt>
                <c:pt idx="73">
                  <c:v>2.2999999999999998</c:v>
                </c:pt>
                <c:pt idx="74">
                  <c:v>2.4</c:v>
                </c:pt>
                <c:pt idx="75">
                  <c:v>2.5</c:v>
                </c:pt>
                <c:pt idx="76">
                  <c:v>2.6</c:v>
                </c:pt>
                <c:pt idx="77">
                  <c:v>2.7</c:v>
                </c:pt>
                <c:pt idx="78">
                  <c:v>2.8</c:v>
                </c:pt>
                <c:pt idx="79">
                  <c:v>2.9</c:v>
                </c:pt>
                <c:pt idx="80">
                  <c:v>3</c:v>
                </c:pt>
                <c:pt idx="81">
                  <c:v>3.1</c:v>
                </c:pt>
                <c:pt idx="82">
                  <c:v>3.2</c:v>
                </c:pt>
                <c:pt idx="83">
                  <c:v>3.3</c:v>
                </c:pt>
                <c:pt idx="84">
                  <c:v>3.4</c:v>
                </c:pt>
                <c:pt idx="85">
                  <c:v>3.5</c:v>
                </c:pt>
                <c:pt idx="86">
                  <c:v>3.6</c:v>
                </c:pt>
                <c:pt idx="87">
                  <c:v>3.7</c:v>
                </c:pt>
                <c:pt idx="88">
                  <c:v>3.8</c:v>
                </c:pt>
                <c:pt idx="89">
                  <c:v>3.9</c:v>
                </c:pt>
                <c:pt idx="90">
                  <c:v>4</c:v>
                </c:pt>
                <c:pt idx="91">
                  <c:v>4.0999999999999996</c:v>
                </c:pt>
                <c:pt idx="92">
                  <c:v>4.2</c:v>
                </c:pt>
                <c:pt idx="93">
                  <c:v>4.3</c:v>
                </c:pt>
                <c:pt idx="94">
                  <c:v>4.4000000000000004</c:v>
                </c:pt>
                <c:pt idx="95">
                  <c:v>4.5</c:v>
                </c:pt>
                <c:pt idx="96">
                  <c:v>4.5999999999999996</c:v>
                </c:pt>
                <c:pt idx="97">
                  <c:v>4.7</c:v>
                </c:pt>
                <c:pt idx="98">
                  <c:v>4.8</c:v>
                </c:pt>
                <c:pt idx="99">
                  <c:v>4.9000000000000004</c:v>
                </c:pt>
                <c:pt idx="100">
                  <c:v>5</c:v>
                </c:pt>
              </c:numCache>
            </c:numRef>
          </c:cat>
          <c:val>
            <c:numRef>
              <c:f>LBNE08_OUTSF7!$I$3:$I$103</c:f>
              <c:numCache>
                <c:formatCode>0.00E+00</c:formatCode>
                <c:ptCount val="101"/>
                <c:pt idx="0">
                  <c:v>-5866.6140000000014</c:v>
                </c:pt>
                <c:pt idx="1">
                  <c:v>-5028.5450000000001</c:v>
                </c:pt>
                <c:pt idx="2">
                  <c:v>-3114.1149999999998</c:v>
                </c:pt>
                <c:pt idx="3">
                  <c:v>-1880.9760000000001</c:v>
                </c:pt>
                <c:pt idx="4">
                  <c:v>-1126.617</c:v>
                </c:pt>
                <c:pt idx="5">
                  <c:v>-660.76609999999948</c:v>
                </c:pt>
                <c:pt idx="6">
                  <c:v>-360.26809999999864</c:v>
                </c:pt>
                <c:pt idx="7">
                  <c:v>-154.22280000000001</c:v>
                </c:pt>
                <c:pt idx="8">
                  <c:v>5.8235319999999655</c:v>
                </c:pt>
                <c:pt idx="9">
                  <c:v>120.3651</c:v>
                </c:pt>
                <c:pt idx="10">
                  <c:v>204.35890000000182</c:v>
                </c:pt>
                <c:pt idx="11">
                  <c:v>269.29049999999899</c:v>
                </c:pt>
                <c:pt idx="12">
                  <c:v>321.70429999999999</c:v>
                </c:pt>
                <c:pt idx="13">
                  <c:v>365.625</c:v>
                </c:pt>
                <c:pt idx="14">
                  <c:v>403.709</c:v>
                </c:pt>
                <c:pt idx="15">
                  <c:v>437.60379999999969</c:v>
                </c:pt>
                <c:pt idx="16">
                  <c:v>467.74709999999999</c:v>
                </c:pt>
                <c:pt idx="17">
                  <c:v>493.44479999999999</c:v>
                </c:pt>
                <c:pt idx="18">
                  <c:v>517.58719999999948</c:v>
                </c:pt>
                <c:pt idx="19">
                  <c:v>541.97929999999997</c:v>
                </c:pt>
                <c:pt idx="20">
                  <c:v>566.34989999999948</c:v>
                </c:pt>
                <c:pt idx="21">
                  <c:v>586.11440000000005</c:v>
                </c:pt>
                <c:pt idx="22">
                  <c:v>598.34199999999748</c:v>
                </c:pt>
                <c:pt idx="23">
                  <c:v>601.42819999999949</c:v>
                </c:pt>
                <c:pt idx="24">
                  <c:v>595.24789999999996</c:v>
                </c:pt>
                <c:pt idx="25">
                  <c:v>582.04959999999949</c:v>
                </c:pt>
                <c:pt idx="26">
                  <c:v>565.36729999998738</c:v>
                </c:pt>
                <c:pt idx="27">
                  <c:v>548.16849999999999</c:v>
                </c:pt>
                <c:pt idx="28">
                  <c:v>532.09100000000001</c:v>
                </c:pt>
                <c:pt idx="29">
                  <c:v>517.61199999999997</c:v>
                </c:pt>
                <c:pt idx="30">
                  <c:v>504.35950000000008</c:v>
                </c:pt>
                <c:pt idx="31">
                  <c:v>492.52319999999577</c:v>
                </c:pt>
                <c:pt idx="32">
                  <c:v>482.71329999999864</c:v>
                </c:pt>
                <c:pt idx="33">
                  <c:v>474.68950000000001</c:v>
                </c:pt>
                <c:pt idx="34">
                  <c:v>467.3329</c:v>
                </c:pt>
                <c:pt idx="35">
                  <c:v>460.245</c:v>
                </c:pt>
                <c:pt idx="36">
                  <c:v>453.8143</c:v>
                </c:pt>
                <c:pt idx="37">
                  <c:v>448.1105</c:v>
                </c:pt>
                <c:pt idx="38">
                  <c:v>443.01129999999893</c:v>
                </c:pt>
                <c:pt idx="39">
                  <c:v>438.41379999999663</c:v>
                </c:pt>
                <c:pt idx="40">
                  <c:v>434.23949999999923</c:v>
                </c:pt>
                <c:pt idx="41">
                  <c:v>430.37809999999899</c:v>
                </c:pt>
                <c:pt idx="42">
                  <c:v>426.6567</c:v>
                </c:pt>
                <c:pt idx="43">
                  <c:v>423.02149999999864</c:v>
                </c:pt>
                <c:pt idx="44">
                  <c:v>419.73659999999472</c:v>
                </c:pt>
                <c:pt idx="45">
                  <c:v>416.99799999999863</c:v>
                </c:pt>
                <c:pt idx="46">
                  <c:v>414.548</c:v>
                </c:pt>
                <c:pt idx="47">
                  <c:v>412.03069999999963</c:v>
                </c:pt>
                <c:pt idx="48">
                  <c:v>409.43189999999669</c:v>
                </c:pt>
                <c:pt idx="49">
                  <c:v>406.9058</c:v>
                </c:pt>
                <c:pt idx="50">
                  <c:v>404.5197</c:v>
                </c:pt>
                <c:pt idx="51">
                  <c:v>402.27449999999999</c:v>
                </c:pt>
                <c:pt idx="52">
                  <c:v>400.15199999999999</c:v>
                </c:pt>
                <c:pt idx="53">
                  <c:v>398.13649999999899</c:v>
                </c:pt>
                <c:pt idx="54">
                  <c:v>396.20460000000008</c:v>
                </c:pt>
                <c:pt idx="55">
                  <c:v>394.3349</c:v>
                </c:pt>
                <c:pt idx="56">
                  <c:v>392.49089999999899</c:v>
                </c:pt>
                <c:pt idx="57">
                  <c:v>390.64190000000002</c:v>
                </c:pt>
                <c:pt idx="58">
                  <c:v>388.86349999999999</c:v>
                </c:pt>
                <c:pt idx="59">
                  <c:v>387.29559999999663</c:v>
                </c:pt>
                <c:pt idx="60">
                  <c:v>385.93709999999669</c:v>
                </c:pt>
                <c:pt idx="61">
                  <c:v>384.64560000000387</c:v>
                </c:pt>
                <c:pt idx="62">
                  <c:v>383.31909999999999</c:v>
                </c:pt>
                <c:pt idx="63">
                  <c:v>381.98299999999864</c:v>
                </c:pt>
                <c:pt idx="64">
                  <c:v>380.70639999999577</c:v>
                </c:pt>
                <c:pt idx="65">
                  <c:v>379.52089999999993</c:v>
                </c:pt>
                <c:pt idx="66">
                  <c:v>378.4479</c:v>
                </c:pt>
                <c:pt idx="67">
                  <c:v>377.48799999999869</c:v>
                </c:pt>
                <c:pt idx="68">
                  <c:v>376.63900000000001</c:v>
                </c:pt>
                <c:pt idx="69">
                  <c:v>375.91419999999869</c:v>
                </c:pt>
                <c:pt idx="70">
                  <c:v>375.30980000000238</c:v>
                </c:pt>
                <c:pt idx="71">
                  <c:v>374.83099999999899</c:v>
                </c:pt>
                <c:pt idx="72">
                  <c:v>374.4778</c:v>
                </c:pt>
                <c:pt idx="73">
                  <c:v>374.22519999999577</c:v>
                </c:pt>
                <c:pt idx="74">
                  <c:v>374.06569999999999</c:v>
                </c:pt>
                <c:pt idx="75">
                  <c:v>374.03409999999963</c:v>
                </c:pt>
                <c:pt idx="76">
                  <c:v>374.18380000000002</c:v>
                </c:pt>
                <c:pt idx="77">
                  <c:v>374.53869999999893</c:v>
                </c:pt>
                <c:pt idx="78">
                  <c:v>375.03669999999869</c:v>
                </c:pt>
                <c:pt idx="79">
                  <c:v>375.59689999999893</c:v>
                </c:pt>
                <c:pt idx="80">
                  <c:v>376.13</c:v>
                </c:pt>
                <c:pt idx="81">
                  <c:v>376.57319999999669</c:v>
                </c:pt>
                <c:pt idx="82">
                  <c:v>376.81129999999899</c:v>
                </c:pt>
                <c:pt idx="83">
                  <c:v>376.67239999999993</c:v>
                </c:pt>
                <c:pt idx="84">
                  <c:v>375.8768</c:v>
                </c:pt>
                <c:pt idx="85">
                  <c:v>374.00599999999969</c:v>
                </c:pt>
                <c:pt idx="86">
                  <c:v>370.44319999999863</c:v>
                </c:pt>
                <c:pt idx="87">
                  <c:v>364.28309999999863</c:v>
                </c:pt>
                <c:pt idx="88">
                  <c:v>354.22239999999869</c:v>
                </c:pt>
                <c:pt idx="89">
                  <c:v>338.34500000000008</c:v>
                </c:pt>
                <c:pt idx="90">
                  <c:v>313.91349999999869</c:v>
                </c:pt>
                <c:pt idx="91">
                  <c:v>277.1105</c:v>
                </c:pt>
                <c:pt idx="92">
                  <c:v>222.71809999999999</c:v>
                </c:pt>
                <c:pt idx="93">
                  <c:v>143.89730000000165</c:v>
                </c:pt>
                <c:pt idx="94">
                  <c:v>31.953019999999889</c:v>
                </c:pt>
                <c:pt idx="95">
                  <c:v>-123.3361</c:v>
                </c:pt>
                <c:pt idx="96">
                  <c:v>-332.12329999999969</c:v>
                </c:pt>
                <c:pt idx="97">
                  <c:v>-600.3913</c:v>
                </c:pt>
                <c:pt idx="98">
                  <c:v>-922.33139999999946</c:v>
                </c:pt>
                <c:pt idx="99">
                  <c:v>-1269.789</c:v>
                </c:pt>
                <c:pt idx="100">
                  <c:v>-1584.1289999999999</c:v>
                </c:pt>
              </c:numCache>
            </c:numRef>
          </c:val>
        </c:ser>
        <c:ser>
          <c:idx val="1"/>
          <c:order val="1"/>
          <c:tx>
            <c:v>Y=-1</c:v>
          </c:tx>
          <c:marker>
            <c:symbol val="none"/>
          </c:marker>
          <c:cat>
            <c:numRef>
              <c:f>LBNE08_OUTSF7!$B$3:$B$103</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c:v>
                </c:pt>
                <c:pt idx="16">
                  <c:v>-3.4</c:v>
                </c:pt>
                <c:pt idx="17">
                  <c:v>-3.3</c:v>
                </c:pt>
                <c:pt idx="18">
                  <c:v>-3.2</c:v>
                </c:pt>
                <c:pt idx="19">
                  <c:v>-3.1</c:v>
                </c:pt>
                <c:pt idx="20">
                  <c:v>-3</c:v>
                </c:pt>
                <c:pt idx="21">
                  <c:v>-2.9</c:v>
                </c:pt>
                <c:pt idx="22">
                  <c:v>-2.8</c:v>
                </c:pt>
                <c:pt idx="23">
                  <c:v>-2.7</c:v>
                </c:pt>
                <c:pt idx="24">
                  <c:v>-2.6</c:v>
                </c:pt>
                <c:pt idx="25">
                  <c:v>-2.5</c:v>
                </c:pt>
                <c:pt idx="26">
                  <c:v>-2.4</c:v>
                </c:pt>
                <c:pt idx="27">
                  <c:v>-2.2999999999999998</c:v>
                </c:pt>
                <c:pt idx="28">
                  <c:v>-2.2000000000000002</c:v>
                </c:pt>
                <c:pt idx="29">
                  <c:v>-2.1</c:v>
                </c:pt>
                <c:pt idx="30">
                  <c:v>-2</c:v>
                </c:pt>
                <c:pt idx="31">
                  <c:v>-1.9000000000000001</c:v>
                </c:pt>
                <c:pt idx="32">
                  <c:v>-1.8</c:v>
                </c:pt>
                <c:pt idx="33">
                  <c:v>-1.7000000000000002</c:v>
                </c:pt>
                <c:pt idx="34">
                  <c:v>-1.6</c:v>
                </c:pt>
                <c:pt idx="35">
                  <c:v>-1.5</c:v>
                </c:pt>
                <c:pt idx="36">
                  <c:v>-1.4</c:v>
                </c:pt>
                <c:pt idx="37">
                  <c:v>-1.3</c:v>
                </c:pt>
                <c:pt idx="38">
                  <c:v>-1.2</c:v>
                </c:pt>
                <c:pt idx="39">
                  <c:v>-1.1000000000000001</c:v>
                </c:pt>
                <c:pt idx="40">
                  <c:v>-1</c:v>
                </c:pt>
                <c:pt idx="41">
                  <c:v>-0.9</c:v>
                </c:pt>
                <c:pt idx="42">
                  <c:v>-0.8</c:v>
                </c:pt>
                <c:pt idx="43">
                  <c:v>-0.70000000000000062</c:v>
                </c:pt>
                <c:pt idx="44">
                  <c:v>-0.60000000000000064</c:v>
                </c:pt>
                <c:pt idx="45">
                  <c:v>-0.5</c:v>
                </c:pt>
                <c:pt idx="46">
                  <c:v>-0.4</c:v>
                </c:pt>
                <c:pt idx="47">
                  <c:v>-0.30000000000000032</c:v>
                </c:pt>
                <c:pt idx="48">
                  <c:v>-0.2</c:v>
                </c:pt>
                <c:pt idx="49">
                  <c:v>-0.1</c:v>
                </c:pt>
                <c:pt idx="50" formatCode="0.0">
                  <c:v>0</c:v>
                </c:pt>
                <c:pt idx="51">
                  <c:v>0.1</c:v>
                </c:pt>
                <c:pt idx="52">
                  <c:v>0.2</c:v>
                </c:pt>
                <c:pt idx="53">
                  <c:v>0.30000000000000032</c:v>
                </c:pt>
                <c:pt idx="54">
                  <c:v>0.4</c:v>
                </c:pt>
                <c:pt idx="55">
                  <c:v>0.5</c:v>
                </c:pt>
                <c:pt idx="56">
                  <c:v>0.60000000000000064</c:v>
                </c:pt>
                <c:pt idx="57">
                  <c:v>0.70000000000000062</c:v>
                </c:pt>
                <c:pt idx="58">
                  <c:v>0.8</c:v>
                </c:pt>
                <c:pt idx="59">
                  <c:v>0.9</c:v>
                </c:pt>
                <c:pt idx="60">
                  <c:v>1</c:v>
                </c:pt>
                <c:pt idx="61">
                  <c:v>1.1000000000000001</c:v>
                </c:pt>
                <c:pt idx="62">
                  <c:v>1.2</c:v>
                </c:pt>
                <c:pt idx="63">
                  <c:v>1.3</c:v>
                </c:pt>
                <c:pt idx="64">
                  <c:v>1.4</c:v>
                </c:pt>
                <c:pt idx="65">
                  <c:v>1.5</c:v>
                </c:pt>
                <c:pt idx="66">
                  <c:v>1.6</c:v>
                </c:pt>
                <c:pt idx="67">
                  <c:v>1.7000000000000002</c:v>
                </c:pt>
                <c:pt idx="68">
                  <c:v>1.8</c:v>
                </c:pt>
                <c:pt idx="69">
                  <c:v>1.9000000000000001</c:v>
                </c:pt>
                <c:pt idx="70">
                  <c:v>2</c:v>
                </c:pt>
                <c:pt idx="71">
                  <c:v>2.1</c:v>
                </c:pt>
                <c:pt idx="72">
                  <c:v>2.2000000000000002</c:v>
                </c:pt>
                <c:pt idx="73">
                  <c:v>2.2999999999999998</c:v>
                </c:pt>
                <c:pt idx="74">
                  <c:v>2.4</c:v>
                </c:pt>
                <c:pt idx="75">
                  <c:v>2.5</c:v>
                </c:pt>
                <c:pt idx="76">
                  <c:v>2.6</c:v>
                </c:pt>
                <c:pt idx="77">
                  <c:v>2.7</c:v>
                </c:pt>
                <c:pt idx="78">
                  <c:v>2.8</c:v>
                </c:pt>
                <c:pt idx="79">
                  <c:v>2.9</c:v>
                </c:pt>
                <c:pt idx="80">
                  <c:v>3</c:v>
                </c:pt>
                <c:pt idx="81">
                  <c:v>3.1</c:v>
                </c:pt>
                <c:pt idx="82">
                  <c:v>3.2</c:v>
                </c:pt>
                <c:pt idx="83">
                  <c:v>3.3</c:v>
                </c:pt>
                <c:pt idx="84">
                  <c:v>3.4</c:v>
                </c:pt>
                <c:pt idx="85">
                  <c:v>3.5</c:v>
                </c:pt>
                <c:pt idx="86">
                  <c:v>3.6</c:v>
                </c:pt>
                <c:pt idx="87">
                  <c:v>3.7</c:v>
                </c:pt>
                <c:pt idx="88">
                  <c:v>3.8</c:v>
                </c:pt>
                <c:pt idx="89">
                  <c:v>3.9</c:v>
                </c:pt>
                <c:pt idx="90">
                  <c:v>4</c:v>
                </c:pt>
                <c:pt idx="91">
                  <c:v>4.0999999999999996</c:v>
                </c:pt>
                <c:pt idx="92">
                  <c:v>4.2</c:v>
                </c:pt>
                <c:pt idx="93">
                  <c:v>4.3</c:v>
                </c:pt>
                <c:pt idx="94">
                  <c:v>4.4000000000000004</c:v>
                </c:pt>
                <c:pt idx="95">
                  <c:v>4.5</c:v>
                </c:pt>
                <c:pt idx="96">
                  <c:v>4.5999999999999996</c:v>
                </c:pt>
                <c:pt idx="97">
                  <c:v>4.7</c:v>
                </c:pt>
                <c:pt idx="98">
                  <c:v>4.8</c:v>
                </c:pt>
                <c:pt idx="99">
                  <c:v>4.9000000000000004</c:v>
                </c:pt>
                <c:pt idx="100">
                  <c:v>5</c:v>
                </c:pt>
              </c:numCache>
            </c:numRef>
          </c:cat>
          <c:val>
            <c:numRef>
              <c:f>LBNE08_OUTSF7!$I$104:$I$204</c:f>
              <c:numCache>
                <c:formatCode>0.00E+00</c:formatCode>
                <c:ptCount val="101"/>
                <c:pt idx="0">
                  <c:v>61.917259999999999</c:v>
                </c:pt>
                <c:pt idx="1">
                  <c:v>127.0338</c:v>
                </c:pt>
                <c:pt idx="2">
                  <c:v>162.80830000000168</c:v>
                </c:pt>
                <c:pt idx="3">
                  <c:v>178.74099999999999</c:v>
                </c:pt>
                <c:pt idx="4">
                  <c:v>183.29179999999999</c:v>
                </c:pt>
                <c:pt idx="5">
                  <c:v>182.95250000000004</c:v>
                </c:pt>
                <c:pt idx="6">
                  <c:v>182.0915</c:v>
                </c:pt>
                <c:pt idx="7">
                  <c:v>183.2073</c:v>
                </c:pt>
                <c:pt idx="8">
                  <c:v>187.40900000000002</c:v>
                </c:pt>
                <c:pt idx="9">
                  <c:v>194.89400000000001</c:v>
                </c:pt>
                <c:pt idx="10">
                  <c:v>205.334</c:v>
                </c:pt>
                <c:pt idx="11">
                  <c:v>218.16820000000001</c:v>
                </c:pt>
                <c:pt idx="12">
                  <c:v>232.76919999999998</c:v>
                </c:pt>
                <c:pt idx="13">
                  <c:v>248.49890000000067</c:v>
                </c:pt>
                <c:pt idx="14">
                  <c:v>264.81299999999999</c:v>
                </c:pt>
                <c:pt idx="15">
                  <c:v>281.26119999999577</c:v>
                </c:pt>
                <c:pt idx="16">
                  <c:v>297.45710000000003</c:v>
                </c:pt>
                <c:pt idx="17">
                  <c:v>313.09519999999623</c:v>
                </c:pt>
                <c:pt idx="18">
                  <c:v>327.95639999999577</c:v>
                </c:pt>
                <c:pt idx="19">
                  <c:v>341.85660000000001</c:v>
                </c:pt>
                <c:pt idx="20">
                  <c:v>354.65129999999999</c:v>
                </c:pt>
                <c:pt idx="21">
                  <c:v>366.24250000000001</c:v>
                </c:pt>
                <c:pt idx="22">
                  <c:v>376.59460000000001</c:v>
                </c:pt>
                <c:pt idx="23">
                  <c:v>385.68880000000001</c:v>
                </c:pt>
                <c:pt idx="24">
                  <c:v>393.53559999999823</c:v>
                </c:pt>
                <c:pt idx="25">
                  <c:v>400.17950000000002</c:v>
                </c:pt>
                <c:pt idx="26">
                  <c:v>405.70440000000002</c:v>
                </c:pt>
                <c:pt idx="27">
                  <c:v>410.18150000000003</c:v>
                </c:pt>
                <c:pt idx="28">
                  <c:v>413.72379999999669</c:v>
                </c:pt>
                <c:pt idx="29">
                  <c:v>416.41419999999869</c:v>
                </c:pt>
                <c:pt idx="30">
                  <c:v>418.38849999999923</c:v>
                </c:pt>
                <c:pt idx="31">
                  <c:v>419.74549999999999</c:v>
                </c:pt>
                <c:pt idx="32">
                  <c:v>420.56659999999869</c:v>
                </c:pt>
                <c:pt idx="33">
                  <c:v>420.92769999999899</c:v>
                </c:pt>
                <c:pt idx="34">
                  <c:v>420.92489999999964</c:v>
                </c:pt>
                <c:pt idx="35">
                  <c:v>420.59389999999894</c:v>
                </c:pt>
                <c:pt idx="36">
                  <c:v>420.0018</c:v>
                </c:pt>
                <c:pt idx="37">
                  <c:v>419.19509999999963</c:v>
                </c:pt>
                <c:pt idx="38">
                  <c:v>418.20400000000001</c:v>
                </c:pt>
                <c:pt idx="39">
                  <c:v>417.0677</c:v>
                </c:pt>
                <c:pt idx="40">
                  <c:v>415.8152</c:v>
                </c:pt>
                <c:pt idx="41">
                  <c:v>414.45049999999969</c:v>
                </c:pt>
                <c:pt idx="42">
                  <c:v>412.99859999999472</c:v>
                </c:pt>
                <c:pt idx="43">
                  <c:v>411.47980000000001</c:v>
                </c:pt>
                <c:pt idx="44">
                  <c:v>409.90410000000003</c:v>
                </c:pt>
                <c:pt idx="45">
                  <c:v>408.27599999999899</c:v>
                </c:pt>
                <c:pt idx="46">
                  <c:v>406.62299999999999</c:v>
                </c:pt>
                <c:pt idx="47">
                  <c:v>404.92929999999899</c:v>
                </c:pt>
                <c:pt idx="48">
                  <c:v>403.20479999999969</c:v>
                </c:pt>
                <c:pt idx="49">
                  <c:v>401.46039999999869</c:v>
                </c:pt>
                <c:pt idx="50">
                  <c:v>399.68680000000001</c:v>
                </c:pt>
                <c:pt idx="51">
                  <c:v>397.89819999999577</c:v>
                </c:pt>
                <c:pt idx="52">
                  <c:v>396.09709999999899</c:v>
                </c:pt>
                <c:pt idx="53">
                  <c:v>394.27879999999863</c:v>
                </c:pt>
                <c:pt idx="54">
                  <c:v>392.43579999999565</c:v>
                </c:pt>
                <c:pt idx="55">
                  <c:v>390.57490000000001</c:v>
                </c:pt>
                <c:pt idx="56">
                  <c:v>388.69940000000008</c:v>
                </c:pt>
                <c:pt idx="57">
                  <c:v>386.8193</c:v>
                </c:pt>
                <c:pt idx="58">
                  <c:v>384.91889999999893</c:v>
                </c:pt>
                <c:pt idx="59">
                  <c:v>382.99369999999863</c:v>
                </c:pt>
                <c:pt idx="60">
                  <c:v>381.04649999999964</c:v>
                </c:pt>
                <c:pt idx="61">
                  <c:v>379.07589999999999</c:v>
                </c:pt>
                <c:pt idx="62">
                  <c:v>377.06760000000008</c:v>
                </c:pt>
                <c:pt idx="63">
                  <c:v>375.04039999999969</c:v>
                </c:pt>
                <c:pt idx="64">
                  <c:v>372.96449999999999</c:v>
                </c:pt>
                <c:pt idx="65">
                  <c:v>370.8229</c:v>
                </c:pt>
                <c:pt idx="66">
                  <c:v>368.63440000000008</c:v>
                </c:pt>
                <c:pt idx="67">
                  <c:v>366.3843</c:v>
                </c:pt>
                <c:pt idx="68">
                  <c:v>364.05250000000001</c:v>
                </c:pt>
                <c:pt idx="69">
                  <c:v>361.637</c:v>
                </c:pt>
                <c:pt idx="70">
                  <c:v>359.10129999999964</c:v>
                </c:pt>
                <c:pt idx="71">
                  <c:v>356.4502</c:v>
                </c:pt>
                <c:pt idx="72">
                  <c:v>353.64740000000404</c:v>
                </c:pt>
                <c:pt idx="73">
                  <c:v>350.8999</c:v>
                </c:pt>
                <c:pt idx="74">
                  <c:v>347.7627</c:v>
                </c:pt>
                <c:pt idx="75">
                  <c:v>344.37220000000002</c:v>
                </c:pt>
                <c:pt idx="76">
                  <c:v>340.7099</c:v>
                </c:pt>
                <c:pt idx="77">
                  <c:v>336.72899999999669</c:v>
                </c:pt>
                <c:pt idx="78">
                  <c:v>332.37809999999899</c:v>
                </c:pt>
                <c:pt idx="79">
                  <c:v>327.58499999999964</c:v>
                </c:pt>
                <c:pt idx="80">
                  <c:v>322.28250000000003</c:v>
                </c:pt>
                <c:pt idx="81">
                  <c:v>316.40349999999899</c:v>
                </c:pt>
                <c:pt idx="82">
                  <c:v>309.87470000000002</c:v>
                </c:pt>
                <c:pt idx="83">
                  <c:v>302.6155</c:v>
                </c:pt>
                <c:pt idx="84">
                  <c:v>294.54300000000001</c:v>
                </c:pt>
                <c:pt idx="85">
                  <c:v>285.61009999999999</c:v>
                </c:pt>
                <c:pt idx="86">
                  <c:v>275.75629999999899</c:v>
                </c:pt>
                <c:pt idx="87">
                  <c:v>264.96769999999964</c:v>
                </c:pt>
                <c:pt idx="88">
                  <c:v>253.2841</c:v>
                </c:pt>
                <c:pt idx="89">
                  <c:v>240.83369999999999</c:v>
                </c:pt>
                <c:pt idx="90">
                  <c:v>227.82630000000168</c:v>
                </c:pt>
                <c:pt idx="91">
                  <c:v>214.61589999999998</c:v>
                </c:pt>
                <c:pt idx="92">
                  <c:v>201.74649999999997</c:v>
                </c:pt>
                <c:pt idx="93">
                  <c:v>189.95620000000127</c:v>
                </c:pt>
                <c:pt idx="94">
                  <c:v>180.20059999999998</c:v>
                </c:pt>
                <c:pt idx="95">
                  <c:v>173.67449999999999</c:v>
                </c:pt>
                <c:pt idx="96">
                  <c:v>171.79</c:v>
                </c:pt>
                <c:pt idx="97">
                  <c:v>176.09059999999999</c:v>
                </c:pt>
                <c:pt idx="98">
                  <c:v>188.1902</c:v>
                </c:pt>
                <c:pt idx="99">
                  <c:v>209.60419999999999</c:v>
                </c:pt>
                <c:pt idx="100">
                  <c:v>241.6113</c:v>
                </c:pt>
              </c:numCache>
            </c:numRef>
          </c:val>
        </c:ser>
        <c:ser>
          <c:idx val="2"/>
          <c:order val="2"/>
          <c:tx>
            <c:v>Y=0</c:v>
          </c:tx>
          <c:marker>
            <c:symbol val="none"/>
          </c:marker>
          <c:cat>
            <c:numRef>
              <c:f>LBNE08_OUTSF7!$B$3:$B$103</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c:v>
                </c:pt>
                <c:pt idx="16">
                  <c:v>-3.4</c:v>
                </c:pt>
                <c:pt idx="17">
                  <c:v>-3.3</c:v>
                </c:pt>
                <c:pt idx="18">
                  <c:v>-3.2</c:v>
                </c:pt>
                <c:pt idx="19">
                  <c:v>-3.1</c:v>
                </c:pt>
                <c:pt idx="20">
                  <c:v>-3</c:v>
                </c:pt>
                <c:pt idx="21">
                  <c:v>-2.9</c:v>
                </c:pt>
                <c:pt idx="22">
                  <c:v>-2.8</c:v>
                </c:pt>
                <c:pt idx="23">
                  <c:v>-2.7</c:v>
                </c:pt>
                <c:pt idx="24">
                  <c:v>-2.6</c:v>
                </c:pt>
                <c:pt idx="25">
                  <c:v>-2.5</c:v>
                </c:pt>
                <c:pt idx="26">
                  <c:v>-2.4</c:v>
                </c:pt>
                <c:pt idx="27">
                  <c:v>-2.2999999999999998</c:v>
                </c:pt>
                <c:pt idx="28">
                  <c:v>-2.2000000000000002</c:v>
                </c:pt>
                <c:pt idx="29">
                  <c:v>-2.1</c:v>
                </c:pt>
                <c:pt idx="30">
                  <c:v>-2</c:v>
                </c:pt>
                <c:pt idx="31">
                  <c:v>-1.9000000000000001</c:v>
                </c:pt>
                <c:pt idx="32">
                  <c:v>-1.8</c:v>
                </c:pt>
                <c:pt idx="33">
                  <c:v>-1.7000000000000002</c:v>
                </c:pt>
                <c:pt idx="34">
                  <c:v>-1.6</c:v>
                </c:pt>
                <c:pt idx="35">
                  <c:v>-1.5</c:v>
                </c:pt>
                <c:pt idx="36">
                  <c:v>-1.4</c:v>
                </c:pt>
                <c:pt idx="37">
                  <c:v>-1.3</c:v>
                </c:pt>
                <c:pt idx="38">
                  <c:v>-1.2</c:v>
                </c:pt>
                <c:pt idx="39">
                  <c:v>-1.1000000000000001</c:v>
                </c:pt>
                <c:pt idx="40">
                  <c:v>-1</c:v>
                </c:pt>
                <c:pt idx="41">
                  <c:v>-0.9</c:v>
                </c:pt>
                <c:pt idx="42">
                  <c:v>-0.8</c:v>
                </c:pt>
                <c:pt idx="43">
                  <c:v>-0.70000000000000062</c:v>
                </c:pt>
                <c:pt idx="44">
                  <c:v>-0.60000000000000064</c:v>
                </c:pt>
                <c:pt idx="45">
                  <c:v>-0.5</c:v>
                </c:pt>
                <c:pt idx="46">
                  <c:v>-0.4</c:v>
                </c:pt>
                <c:pt idx="47">
                  <c:v>-0.30000000000000032</c:v>
                </c:pt>
                <c:pt idx="48">
                  <c:v>-0.2</c:v>
                </c:pt>
                <c:pt idx="49">
                  <c:v>-0.1</c:v>
                </c:pt>
                <c:pt idx="50" formatCode="0.0">
                  <c:v>0</c:v>
                </c:pt>
                <c:pt idx="51">
                  <c:v>0.1</c:v>
                </c:pt>
                <c:pt idx="52">
                  <c:v>0.2</c:v>
                </c:pt>
                <c:pt idx="53">
                  <c:v>0.30000000000000032</c:v>
                </c:pt>
                <c:pt idx="54">
                  <c:v>0.4</c:v>
                </c:pt>
                <c:pt idx="55">
                  <c:v>0.5</c:v>
                </c:pt>
                <c:pt idx="56">
                  <c:v>0.60000000000000064</c:v>
                </c:pt>
                <c:pt idx="57">
                  <c:v>0.70000000000000062</c:v>
                </c:pt>
                <c:pt idx="58">
                  <c:v>0.8</c:v>
                </c:pt>
                <c:pt idx="59">
                  <c:v>0.9</c:v>
                </c:pt>
                <c:pt idx="60">
                  <c:v>1</c:v>
                </c:pt>
                <c:pt idx="61">
                  <c:v>1.1000000000000001</c:v>
                </c:pt>
                <c:pt idx="62">
                  <c:v>1.2</c:v>
                </c:pt>
                <c:pt idx="63">
                  <c:v>1.3</c:v>
                </c:pt>
                <c:pt idx="64">
                  <c:v>1.4</c:v>
                </c:pt>
                <c:pt idx="65">
                  <c:v>1.5</c:v>
                </c:pt>
                <c:pt idx="66">
                  <c:v>1.6</c:v>
                </c:pt>
                <c:pt idx="67">
                  <c:v>1.7000000000000002</c:v>
                </c:pt>
                <c:pt idx="68">
                  <c:v>1.8</c:v>
                </c:pt>
                <c:pt idx="69">
                  <c:v>1.9000000000000001</c:v>
                </c:pt>
                <c:pt idx="70">
                  <c:v>2</c:v>
                </c:pt>
                <c:pt idx="71">
                  <c:v>2.1</c:v>
                </c:pt>
                <c:pt idx="72">
                  <c:v>2.2000000000000002</c:v>
                </c:pt>
                <c:pt idx="73">
                  <c:v>2.2999999999999998</c:v>
                </c:pt>
                <c:pt idx="74">
                  <c:v>2.4</c:v>
                </c:pt>
                <c:pt idx="75">
                  <c:v>2.5</c:v>
                </c:pt>
                <c:pt idx="76">
                  <c:v>2.6</c:v>
                </c:pt>
                <c:pt idx="77">
                  <c:v>2.7</c:v>
                </c:pt>
                <c:pt idx="78">
                  <c:v>2.8</c:v>
                </c:pt>
                <c:pt idx="79">
                  <c:v>2.9</c:v>
                </c:pt>
                <c:pt idx="80">
                  <c:v>3</c:v>
                </c:pt>
                <c:pt idx="81">
                  <c:v>3.1</c:v>
                </c:pt>
                <c:pt idx="82">
                  <c:v>3.2</c:v>
                </c:pt>
                <c:pt idx="83">
                  <c:v>3.3</c:v>
                </c:pt>
                <c:pt idx="84">
                  <c:v>3.4</c:v>
                </c:pt>
                <c:pt idx="85">
                  <c:v>3.5</c:v>
                </c:pt>
                <c:pt idx="86">
                  <c:v>3.6</c:v>
                </c:pt>
                <c:pt idx="87">
                  <c:v>3.7</c:v>
                </c:pt>
                <c:pt idx="88">
                  <c:v>3.8</c:v>
                </c:pt>
                <c:pt idx="89">
                  <c:v>3.9</c:v>
                </c:pt>
                <c:pt idx="90">
                  <c:v>4</c:v>
                </c:pt>
                <c:pt idx="91">
                  <c:v>4.0999999999999996</c:v>
                </c:pt>
                <c:pt idx="92">
                  <c:v>4.2</c:v>
                </c:pt>
                <c:pt idx="93">
                  <c:v>4.3</c:v>
                </c:pt>
                <c:pt idx="94">
                  <c:v>4.4000000000000004</c:v>
                </c:pt>
                <c:pt idx="95">
                  <c:v>4.5</c:v>
                </c:pt>
                <c:pt idx="96">
                  <c:v>4.5999999999999996</c:v>
                </c:pt>
                <c:pt idx="97">
                  <c:v>4.7</c:v>
                </c:pt>
                <c:pt idx="98">
                  <c:v>4.8</c:v>
                </c:pt>
                <c:pt idx="99">
                  <c:v>4.9000000000000004</c:v>
                </c:pt>
                <c:pt idx="100">
                  <c:v>5</c:v>
                </c:pt>
              </c:numCache>
            </c:numRef>
          </c:cat>
          <c:val>
            <c:numRef>
              <c:f>LBNE08_OUTSF7!$I$205:$I$305</c:f>
              <c:numCache>
                <c:formatCode>0.00E+00</c:formatCode>
                <c:ptCount val="101"/>
                <c:pt idx="0">
                  <c:v>-481.53329999999869</c:v>
                </c:pt>
                <c:pt idx="1">
                  <c:v>-392.93509999999623</c:v>
                </c:pt>
                <c:pt idx="2">
                  <c:v>-312.36109999999923</c:v>
                </c:pt>
                <c:pt idx="3">
                  <c:v>-239.70689999999999</c:v>
                </c:pt>
                <c:pt idx="4">
                  <c:v>-174.60140000000001</c:v>
                </c:pt>
                <c:pt idx="5">
                  <c:v>-116.503</c:v>
                </c:pt>
                <c:pt idx="6">
                  <c:v>-64.738460000000003</c:v>
                </c:pt>
                <c:pt idx="7">
                  <c:v>-18.59816</c:v>
                </c:pt>
                <c:pt idx="8">
                  <c:v>22.618120000000001</c:v>
                </c:pt>
                <c:pt idx="9">
                  <c:v>59.544899999999998</c:v>
                </c:pt>
                <c:pt idx="10">
                  <c:v>92.797990000000027</c:v>
                </c:pt>
                <c:pt idx="11">
                  <c:v>122.88969999999999</c:v>
                </c:pt>
                <c:pt idx="12">
                  <c:v>150.24969999999777</c:v>
                </c:pt>
                <c:pt idx="13">
                  <c:v>175.24859999999998</c:v>
                </c:pt>
                <c:pt idx="14">
                  <c:v>198.18680000000001</c:v>
                </c:pt>
                <c:pt idx="15">
                  <c:v>219.28890000000001</c:v>
                </c:pt>
                <c:pt idx="16">
                  <c:v>238.75409999999999</c:v>
                </c:pt>
                <c:pt idx="17">
                  <c:v>256.71480000000008</c:v>
                </c:pt>
                <c:pt idx="18">
                  <c:v>273.27519999999669</c:v>
                </c:pt>
                <c:pt idx="19">
                  <c:v>288.54430000000002</c:v>
                </c:pt>
                <c:pt idx="20">
                  <c:v>302.59339999999577</c:v>
                </c:pt>
                <c:pt idx="21">
                  <c:v>315.4692</c:v>
                </c:pt>
                <c:pt idx="22">
                  <c:v>327.23269999999923</c:v>
                </c:pt>
                <c:pt idx="23">
                  <c:v>337.93459999999823</c:v>
                </c:pt>
                <c:pt idx="24">
                  <c:v>347.62639999999863</c:v>
                </c:pt>
                <c:pt idx="25">
                  <c:v>356.35199999999969</c:v>
                </c:pt>
                <c:pt idx="26">
                  <c:v>364.15660000000008</c:v>
                </c:pt>
                <c:pt idx="27">
                  <c:v>371.09099999999899</c:v>
                </c:pt>
                <c:pt idx="28">
                  <c:v>377.19619999999588</c:v>
                </c:pt>
                <c:pt idx="29">
                  <c:v>382.53819999999507</c:v>
                </c:pt>
                <c:pt idx="30">
                  <c:v>387.18279999999999</c:v>
                </c:pt>
                <c:pt idx="31">
                  <c:v>391.15920000000278</c:v>
                </c:pt>
                <c:pt idx="32">
                  <c:v>394.51809999999864</c:v>
                </c:pt>
                <c:pt idx="33">
                  <c:v>397.31729999999999</c:v>
                </c:pt>
                <c:pt idx="34">
                  <c:v>399.60239999999999</c:v>
                </c:pt>
                <c:pt idx="35">
                  <c:v>401.41559999999669</c:v>
                </c:pt>
                <c:pt idx="36">
                  <c:v>402.81729999999999</c:v>
                </c:pt>
                <c:pt idx="37">
                  <c:v>403.8372</c:v>
                </c:pt>
                <c:pt idx="38">
                  <c:v>404.51169999999894</c:v>
                </c:pt>
                <c:pt idx="39">
                  <c:v>404.8759</c:v>
                </c:pt>
                <c:pt idx="40">
                  <c:v>404.96889999999894</c:v>
                </c:pt>
                <c:pt idx="41">
                  <c:v>404.81809999999899</c:v>
                </c:pt>
                <c:pt idx="42">
                  <c:v>404.44009999999969</c:v>
                </c:pt>
                <c:pt idx="43">
                  <c:v>403.8766</c:v>
                </c:pt>
                <c:pt idx="44">
                  <c:v>403.14120000000008</c:v>
                </c:pt>
                <c:pt idx="45">
                  <c:v>402.25259999999969</c:v>
                </c:pt>
                <c:pt idx="46">
                  <c:v>401.22489999999999</c:v>
                </c:pt>
                <c:pt idx="47">
                  <c:v>400.08300000000003</c:v>
                </c:pt>
                <c:pt idx="48">
                  <c:v>398.82849999999894</c:v>
                </c:pt>
                <c:pt idx="49">
                  <c:v>397.48059999999663</c:v>
                </c:pt>
                <c:pt idx="50">
                  <c:v>396.03519999999588</c:v>
                </c:pt>
                <c:pt idx="51">
                  <c:v>394.51940000000002</c:v>
                </c:pt>
                <c:pt idx="52">
                  <c:v>392.92559999999577</c:v>
                </c:pt>
                <c:pt idx="53">
                  <c:v>391.26190000000003</c:v>
                </c:pt>
                <c:pt idx="54">
                  <c:v>389.53449999999964</c:v>
                </c:pt>
                <c:pt idx="55">
                  <c:v>387.74669999999969</c:v>
                </c:pt>
                <c:pt idx="56">
                  <c:v>385.90320000000003</c:v>
                </c:pt>
                <c:pt idx="57">
                  <c:v>383.99889999999863</c:v>
                </c:pt>
                <c:pt idx="58">
                  <c:v>382.03189999999893</c:v>
                </c:pt>
                <c:pt idx="59">
                  <c:v>380.0138</c:v>
                </c:pt>
                <c:pt idx="60">
                  <c:v>377.93679999999415</c:v>
                </c:pt>
                <c:pt idx="61">
                  <c:v>375.79369999999869</c:v>
                </c:pt>
                <c:pt idx="62">
                  <c:v>373.58029999999923</c:v>
                </c:pt>
                <c:pt idx="63">
                  <c:v>371.29659999999484</c:v>
                </c:pt>
                <c:pt idx="64">
                  <c:v>368.93949999999899</c:v>
                </c:pt>
                <c:pt idx="65">
                  <c:v>366.50649999999899</c:v>
                </c:pt>
                <c:pt idx="66">
                  <c:v>363.98579999999669</c:v>
                </c:pt>
                <c:pt idx="67">
                  <c:v>361.36290000000002</c:v>
                </c:pt>
                <c:pt idx="68">
                  <c:v>358.64990000000392</c:v>
                </c:pt>
                <c:pt idx="69">
                  <c:v>355.82709999999969</c:v>
                </c:pt>
                <c:pt idx="70">
                  <c:v>352.90109999999669</c:v>
                </c:pt>
                <c:pt idx="71">
                  <c:v>349.86849999999993</c:v>
                </c:pt>
                <c:pt idx="72">
                  <c:v>346.72329999999869</c:v>
                </c:pt>
                <c:pt idx="73">
                  <c:v>343.44609999999869</c:v>
                </c:pt>
                <c:pt idx="74">
                  <c:v>340.0394</c:v>
                </c:pt>
                <c:pt idx="75">
                  <c:v>336.5188</c:v>
                </c:pt>
                <c:pt idx="76">
                  <c:v>332.89809999999869</c:v>
                </c:pt>
                <c:pt idx="77">
                  <c:v>329.17489999999998</c:v>
                </c:pt>
                <c:pt idx="78">
                  <c:v>325.36309999999969</c:v>
                </c:pt>
                <c:pt idx="79">
                  <c:v>321.49969999999894</c:v>
                </c:pt>
                <c:pt idx="80">
                  <c:v>317.61520000000002</c:v>
                </c:pt>
                <c:pt idx="81">
                  <c:v>313.74860000000001</c:v>
                </c:pt>
                <c:pt idx="82">
                  <c:v>309.95960000000002</c:v>
                </c:pt>
                <c:pt idx="83">
                  <c:v>306.32400000000001</c:v>
                </c:pt>
                <c:pt idx="84">
                  <c:v>302.94229999999999</c:v>
                </c:pt>
                <c:pt idx="85">
                  <c:v>299.91159999999536</c:v>
                </c:pt>
                <c:pt idx="86">
                  <c:v>297.37430000000001</c:v>
                </c:pt>
                <c:pt idx="87">
                  <c:v>295.47019999999623</c:v>
                </c:pt>
                <c:pt idx="88">
                  <c:v>294.37439999999964</c:v>
                </c:pt>
                <c:pt idx="89">
                  <c:v>294.28489999999999</c:v>
                </c:pt>
                <c:pt idx="90">
                  <c:v>295.41469999999993</c:v>
                </c:pt>
                <c:pt idx="91">
                  <c:v>297.99529999999669</c:v>
                </c:pt>
                <c:pt idx="92">
                  <c:v>302.27369999999894</c:v>
                </c:pt>
                <c:pt idx="93">
                  <c:v>308.464</c:v>
                </c:pt>
                <c:pt idx="94">
                  <c:v>316.78749999999923</c:v>
                </c:pt>
                <c:pt idx="95">
                  <c:v>327.45329999999899</c:v>
                </c:pt>
                <c:pt idx="96">
                  <c:v>340.6327</c:v>
                </c:pt>
                <c:pt idx="97">
                  <c:v>356.43089999999899</c:v>
                </c:pt>
                <c:pt idx="98">
                  <c:v>374.88669999999894</c:v>
                </c:pt>
                <c:pt idx="99">
                  <c:v>395.94409999999999</c:v>
                </c:pt>
                <c:pt idx="100">
                  <c:v>419.4579</c:v>
                </c:pt>
              </c:numCache>
            </c:numRef>
          </c:val>
        </c:ser>
        <c:ser>
          <c:idx val="3"/>
          <c:order val="3"/>
          <c:tx>
            <c:v>Y=1</c:v>
          </c:tx>
          <c:marker>
            <c:symbol val="none"/>
          </c:marker>
          <c:cat>
            <c:numRef>
              <c:f>LBNE08_OUTSF7!$B$3:$B$103</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c:v>
                </c:pt>
                <c:pt idx="16">
                  <c:v>-3.4</c:v>
                </c:pt>
                <c:pt idx="17">
                  <c:v>-3.3</c:v>
                </c:pt>
                <c:pt idx="18">
                  <c:v>-3.2</c:v>
                </c:pt>
                <c:pt idx="19">
                  <c:v>-3.1</c:v>
                </c:pt>
                <c:pt idx="20">
                  <c:v>-3</c:v>
                </c:pt>
                <c:pt idx="21">
                  <c:v>-2.9</c:v>
                </c:pt>
                <c:pt idx="22">
                  <c:v>-2.8</c:v>
                </c:pt>
                <c:pt idx="23">
                  <c:v>-2.7</c:v>
                </c:pt>
                <c:pt idx="24">
                  <c:v>-2.6</c:v>
                </c:pt>
                <c:pt idx="25">
                  <c:v>-2.5</c:v>
                </c:pt>
                <c:pt idx="26">
                  <c:v>-2.4</c:v>
                </c:pt>
                <c:pt idx="27">
                  <c:v>-2.2999999999999998</c:v>
                </c:pt>
                <c:pt idx="28">
                  <c:v>-2.2000000000000002</c:v>
                </c:pt>
                <c:pt idx="29">
                  <c:v>-2.1</c:v>
                </c:pt>
                <c:pt idx="30">
                  <c:v>-2</c:v>
                </c:pt>
                <c:pt idx="31">
                  <c:v>-1.9000000000000001</c:v>
                </c:pt>
                <c:pt idx="32">
                  <c:v>-1.8</c:v>
                </c:pt>
                <c:pt idx="33">
                  <c:v>-1.7000000000000002</c:v>
                </c:pt>
                <c:pt idx="34">
                  <c:v>-1.6</c:v>
                </c:pt>
                <c:pt idx="35">
                  <c:v>-1.5</c:v>
                </c:pt>
                <c:pt idx="36">
                  <c:v>-1.4</c:v>
                </c:pt>
                <c:pt idx="37">
                  <c:v>-1.3</c:v>
                </c:pt>
                <c:pt idx="38">
                  <c:v>-1.2</c:v>
                </c:pt>
                <c:pt idx="39">
                  <c:v>-1.1000000000000001</c:v>
                </c:pt>
                <c:pt idx="40">
                  <c:v>-1</c:v>
                </c:pt>
                <c:pt idx="41">
                  <c:v>-0.9</c:v>
                </c:pt>
                <c:pt idx="42">
                  <c:v>-0.8</c:v>
                </c:pt>
                <c:pt idx="43">
                  <c:v>-0.70000000000000062</c:v>
                </c:pt>
                <c:pt idx="44">
                  <c:v>-0.60000000000000064</c:v>
                </c:pt>
                <c:pt idx="45">
                  <c:v>-0.5</c:v>
                </c:pt>
                <c:pt idx="46">
                  <c:v>-0.4</c:v>
                </c:pt>
                <c:pt idx="47">
                  <c:v>-0.30000000000000032</c:v>
                </c:pt>
                <c:pt idx="48">
                  <c:v>-0.2</c:v>
                </c:pt>
                <c:pt idx="49">
                  <c:v>-0.1</c:v>
                </c:pt>
                <c:pt idx="50" formatCode="0.0">
                  <c:v>0</c:v>
                </c:pt>
                <c:pt idx="51">
                  <c:v>0.1</c:v>
                </c:pt>
                <c:pt idx="52">
                  <c:v>0.2</c:v>
                </c:pt>
                <c:pt idx="53">
                  <c:v>0.30000000000000032</c:v>
                </c:pt>
                <c:pt idx="54">
                  <c:v>0.4</c:v>
                </c:pt>
                <c:pt idx="55">
                  <c:v>0.5</c:v>
                </c:pt>
                <c:pt idx="56">
                  <c:v>0.60000000000000064</c:v>
                </c:pt>
                <c:pt idx="57">
                  <c:v>0.70000000000000062</c:v>
                </c:pt>
                <c:pt idx="58">
                  <c:v>0.8</c:v>
                </c:pt>
                <c:pt idx="59">
                  <c:v>0.9</c:v>
                </c:pt>
                <c:pt idx="60">
                  <c:v>1</c:v>
                </c:pt>
                <c:pt idx="61">
                  <c:v>1.1000000000000001</c:v>
                </c:pt>
                <c:pt idx="62">
                  <c:v>1.2</c:v>
                </c:pt>
                <c:pt idx="63">
                  <c:v>1.3</c:v>
                </c:pt>
                <c:pt idx="64">
                  <c:v>1.4</c:v>
                </c:pt>
                <c:pt idx="65">
                  <c:v>1.5</c:v>
                </c:pt>
                <c:pt idx="66">
                  <c:v>1.6</c:v>
                </c:pt>
                <c:pt idx="67">
                  <c:v>1.7000000000000002</c:v>
                </c:pt>
                <c:pt idx="68">
                  <c:v>1.8</c:v>
                </c:pt>
                <c:pt idx="69">
                  <c:v>1.9000000000000001</c:v>
                </c:pt>
                <c:pt idx="70">
                  <c:v>2</c:v>
                </c:pt>
                <c:pt idx="71">
                  <c:v>2.1</c:v>
                </c:pt>
                <c:pt idx="72">
                  <c:v>2.2000000000000002</c:v>
                </c:pt>
                <c:pt idx="73">
                  <c:v>2.2999999999999998</c:v>
                </c:pt>
                <c:pt idx="74">
                  <c:v>2.4</c:v>
                </c:pt>
                <c:pt idx="75">
                  <c:v>2.5</c:v>
                </c:pt>
                <c:pt idx="76">
                  <c:v>2.6</c:v>
                </c:pt>
                <c:pt idx="77">
                  <c:v>2.7</c:v>
                </c:pt>
                <c:pt idx="78">
                  <c:v>2.8</c:v>
                </c:pt>
                <c:pt idx="79">
                  <c:v>2.9</c:v>
                </c:pt>
                <c:pt idx="80">
                  <c:v>3</c:v>
                </c:pt>
                <c:pt idx="81">
                  <c:v>3.1</c:v>
                </c:pt>
                <c:pt idx="82">
                  <c:v>3.2</c:v>
                </c:pt>
                <c:pt idx="83">
                  <c:v>3.3</c:v>
                </c:pt>
                <c:pt idx="84">
                  <c:v>3.4</c:v>
                </c:pt>
                <c:pt idx="85">
                  <c:v>3.5</c:v>
                </c:pt>
                <c:pt idx="86">
                  <c:v>3.6</c:v>
                </c:pt>
                <c:pt idx="87">
                  <c:v>3.7</c:v>
                </c:pt>
                <c:pt idx="88">
                  <c:v>3.8</c:v>
                </c:pt>
                <c:pt idx="89">
                  <c:v>3.9</c:v>
                </c:pt>
                <c:pt idx="90">
                  <c:v>4</c:v>
                </c:pt>
                <c:pt idx="91">
                  <c:v>4.0999999999999996</c:v>
                </c:pt>
                <c:pt idx="92">
                  <c:v>4.2</c:v>
                </c:pt>
                <c:pt idx="93">
                  <c:v>4.3</c:v>
                </c:pt>
                <c:pt idx="94">
                  <c:v>4.4000000000000004</c:v>
                </c:pt>
                <c:pt idx="95">
                  <c:v>4.5</c:v>
                </c:pt>
                <c:pt idx="96">
                  <c:v>4.5999999999999996</c:v>
                </c:pt>
                <c:pt idx="97">
                  <c:v>4.7</c:v>
                </c:pt>
                <c:pt idx="98">
                  <c:v>4.8</c:v>
                </c:pt>
                <c:pt idx="99">
                  <c:v>4.9000000000000004</c:v>
                </c:pt>
                <c:pt idx="100">
                  <c:v>5</c:v>
                </c:pt>
              </c:numCache>
            </c:numRef>
          </c:cat>
          <c:val>
            <c:numRef>
              <c:f>LBNE08_OUTSF7!$I$306:$I$406</c:f>
              <c:numCache>
                <c:formatCode>0.00E+00</c:formatCode>
                <c:ptCount val="101"/>
                <c:pt idx="0">
                  <c:v>61.633270000000003</c:v>
                </c:pt>
                <c:pt idx="1">
                  <c:v>126.76600000000002</c:v>
                </c:pt>
                <c:pt idx="2">
                  <c:v>162.56530000000001</c:v>
                </c:pt>
                <c:pt idx="3">
                  <c:v>178.54040000000001</c:v>
                </c:pt>
                <c:pt idx="4">
                  <c:v>183.1225</c:v>
                </c:pt>
                <c:pt idx="5">
                  <c:v>182.82010000000147</c:v>
                </c:pt>
                <c:pt idx="6">
                  <c:v>181.98630000000162</c:v>
                </c:pt>
                <c:pt idx="7">
                  <c:v>183.12730000000047</c:v>
                </c:pt>
                <c:pt idx="8">
                  <c:v>187.34349999999998</c:v>
                </c:pt>
                <c:pt idx="9">
                  <c:v>194.83850000000001</c:v>
                </c:pt>
                <c:pt idx="10">
                  <c:v>205.29089999999999</c:v>
                </c:pt>
                <c:pt idx="11">
                  <c:v>218.12870000000001</c:v>
                </c:pt>
                <c:pt idx="12">
                  <c:v>232.71699999999998</c:v>
                </c:pt>
                <c:pt idx="13">
                  <c:v>248.44710000000001</c:v>
                </c:pt>
                <c:pt idx="14">
                  <c:v>264.767</c:v>
                </c:pt>
                <c:pt idx="15">
                  <c:v>281.21369999999899</c:v>
                </c:pt>
                <c:pt idx="16">
                  <c:v>297.41249999999923</c:v>
                </c:pt>
                <c:pt idx="17">
                  <c:v>313.05930000000001</c:v>
                </c:pt>
                <c:pt idx="18">
                  <c:v>327.92259999999823</c:v>
                </c:pt>
                <c:pt idx="19">
                  <c:v>341.8109</c:v>
                </c:pt>
                <c:pt idx="20">
                  <c:v>354.59859999999588</c:v>
                </c:pt>
                <c:pt idx="21">
                  <c:v>366.19299999999993</c:v>
                </c:pt>
                <c:pt idx="22">
                  <c:v>376.55109999999894</c:v>
                </c:pt>
                <c:pt idx="23">
                  <c:v>385.64139999999969</c:v>
                </c:pt>
                <c:pt idx="24">
                  <c:v>393.48599999999863</c:v>
                </c:pt>
                <c:pt idx="25">
                  <c:v>400.13609999999869</c:v>
                </c:pt>
                <c:pt idx="26">
                  <c:v>405.65519999999964</c:v>
                </c:pt>
                <c:pt idx="27">
                  <c:v>410.12900000000002</c:v>
                </c:pt>
                <c:pt idx="28">
                  <c:v>413.66950000000008</c:v>
                </c:pt>
                <c:pt idx="29">
                  <c:v>416.37509999999969</c:v>
                </c:pt>
                <c:pt idx="30">
                  <c:v>418.35660000000001</c:v>
                </c:pt>
                <c:pt idx="31">
                  <c:v>419.72289999999964</c:v>
                </c:pt>
                <c:pt idx="32">
                  <c:v>420.5471</c:v>
                </c:pt>
                <c:pt idx="33">
                  <c:v>420.91699999999577</c:v>
                </c:pt>
                <c:pt idx="34">
                  <c:v>420.91090000000003</c:v>
                </c:pt>
                <c:pt idx="35">
                  <c:v>420.58679999999669</c:v>
                </c:pt>
                <c:pt idx="36">
                  <c:v>419.99209999999869</c:v>
                </c:pt>
                <c:pt idx="37">
                  <c:v>419.18200000000002</c:v>
                </c:pt>
                <c:pt idx="38">
                  <c:v>418.19139999999823</c:v>
                </c:pt>
                <c:pt idx="39">
                  <c:v>417.04980000000404</c:v>
                </c:pt>
                <c:pt idx="40">
                  <c:v>415.79929999999899</c:v>
                </c:pt>
                <c:pt idx="41">
                  <c:v>414.44149999999894</c:v>
                </c:pt>
                <c:pt idx="42">
                  <c:v>412.99969999999894</c:v>
                </c:pt>
                <c:pt idx="43">
                  <c:v>411.48409999999899</c:v>
                </c:pt>
                <c:pt idx="44">
                  <c:v>409.90699999999669</c:v>
                </c:pt>
                <c:pt idx="45">
                  <c:v>408.28359999999623</c:v>
                </c:pt>
                <c:pt idx="46">
                  <c:v>406.62389999999999</c:v>
                </c:pt>
                <c:pt idx="47">
                  <c:v>404.92599999999823</c:v>
                </c:pt>
                <c:pt idx="48">
                  <c:v>403.19970000000001</c:v>
                </c:pt>
                <c:pt idx="49">
                  <c:v>401.44779999999969</c:v>
                </c:pt>
                <c:pt idx="50">
                  <c:v>399.68709999999999</c:v>
                </c:pt>
                <c:pt idx="51">
                  <c:v>397.89980000000008</c:v>
                </c:pt>
                <c:pt idx="52">
                  <c:v>396.09799999999899</c:v>
                </c:pt>
                <c:pt idx="53">
                  <c:v>394.28269999999969</c:v>
                </c:pt>
                <c:pt idx="54">
                  <c:v>392.43959999999669</c:v>
                </c:pt>
                <c:pt idx="55">
                  <c:v>390.572</c:v>
                </c:pt>
                <c:pt idx="56">
                  <c:v>388.71029999999899</c:v>
                </c:pt>
                <c:pt idx="57">
                  <c:v>386.82499999999999</c:v>
                </c:pt>
                <c:pt idx="58">
                  <c:v>384.91699999999577</c:v>
                </c:pt>
                <c:pt idx="59">
                  <c:v>382.98809999999577</c:v>
                </c:pt>
                <c:pt idx="60">
                  <c:v>381.04719999999969</c:v>
                </c:pt>
                <c:pt idx="61">
                  <c:v>379.06889999999999</c:v>
                </c:pt>
                <c:pt idx="62">
                  <c:v>377.06549999999999</c:v>
                </c:pt>
                <c:pt idx="63">
                  <c:v>375.02820000000003</c:v>
                </c:pt>
                <c:pt idx="64">
                  <c:v>372.95119999999565</c:v>
                </c:pt>
                <c:pt idx="65">
                  <c:v>370.81819999999863</c:v>
                </c:pt>
                <c:pt idx="66">
                  <c:v>368.63400000000001</c:v>
                </c:pt>
                <c:pt idx="67">
                  <c:v>366.3802</c:v>
                </c:pt>
                <c:pt idx="68">
                  <c:v>364.05520000000001</c:v>
                </c:pt>
                <c:pt idx="69">
                  <c:v>361.63229999999999</c:v>
                </c:pt>
                <c:pt idx="70">
                  <c:v>359.24329999999969</c:v>
                </c:pt>
                <c:pt idx="71">
                  <c:v>356.62049999999999</c:v>
                </c:pt>
                <c:pt idx="72">
                  <c:v>353.84829999999999</c:v>
                </c:pt>
                <c:pt idx="73">
                  <c:v>350.89869999999894</c:v>
                </c:pt>
                <c:pt idx="74">
                  <c:v>347.7484</c:v>
                </c:pt>
                <c:pt idx="75">
                  <c:v>344.36130000000003</c:v>
                </c:pt>
                <c:pt idx="76">
                  <c:v>340.70370000000003</c:v>
                </c:pt>
                <c:pt idx="77">
                  <c:v>336.7208</c:v>
                </c:pt>
                <c:pt idx="78">
                  <c:v>332.3598000000041</c:v>
                </c:pt>
                <c:pt idx="79">
                  <c:v>327.56540000000001</c:v>
                </c:pt>
                <c:pt idx="80">
                  <c:v>322.26349999999923</c:v>
                </c:pt>
                <c:pt idx="81">
                  <c:v>316.38619999999577</c:v>
                </c:pt>
                <c:pt idx="82">
                  <c:v>309.85890000000001</c:v>
                </c:pt>
                <c:pt idx="83">
                  <c:v>302.60500000000002</c:v>
                </c:pt>
                <c:pt idx="84">
                  <c:v>294.5378</c:v>
                </c:pt>
                <c:pt idx="85">
                  <c:v>285.5949</c:v>
                </c:pt>
                <c:pt idx="86">
                  <c:v>275.73699999999559</c:v>
                </c:pt>
                <c:pt idx="87">
                  <c:v>264.95240000000001</c:v>
                </c:pt>
                <c:pt idx="88">
                  <c:v>253.27599999999998</c:v>
                </c:pt>
                <c:pt idx="89">
                  <c:v>240.82740000000211</c:v>
                </c:pt>
                <c:pt idx="90">
                  <c:v>227.8193</c:v>
                </c:pt>
                <c:pt idx="91">
                  <c:v>214.6319</c:v>
                </c:pt>
                <c:pt idx="92">
                  <c:v>201.78</c:v>
                </c:pt>
                <c:pt idx="93">
                  <c:v>190.01230000000001</c:v>
                </c:pt>
                <c:pt idx="94">
                  <c:v>180.27599999999998</c:v>
                </c:pt>
                <c:pt idx="95">
                  <c:v>173.78740000000047</c:v>
                </c:pt>
                <c:pt idx="96">
                  <c:v>171.93860000000001</c:v>
                </c:pt>
                <c:pt idx="97">
                  <c:v>176.26919999999998</c:v>
                </c:pt>
                <c:pt idx="98">
                  <c:v>188.4066</c:v>
                </c:pt>
                <c:pt idx="99">
                  <c:v>209.86160000000001</c:v>
                </c:pt>
                <c:pt idx="100">
                  <c:v>241.8999</c:v>
                </c:pt>
              </c:numCache>
            </c:numRef>
          </c:val>
        </c:ser>
        <c:ser>
          <c:idx val="4"/>
          <c:order val="4"/>
          <c:tx>
            <c:v>Y=2</c:v>
          </c:tx>
          <c:marker>
            <c:symbol val="none"/>
          </c:marker>
          <c:cat>
            <c:numRef>
              <c:f>LBNE08_OUTSF7!$B$3:$B$103</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c:v>
                </c:pt>
                <c:pt idx="16">
                  <c:v>-3.4</c:v>
                </c:pt>
                <c:pt idx="17">
                  <c:v>-3.3</c:v>
                </c:pt>
                <c:pt idx="18">
                  <c:v>-3.2</c:v>
                </c:pt>
                <c:pt idx="19">
                  <c:v>-3.1</c:v>
                </c:pt>
                <c:pt idx="20">
                  <c:v>-3</c:v>
                </c:pt>
                <c:pt idx="21">
                  <c:v>-2.9</c:v>
                </c:pt>
                <c:pt idx="22">
                  <c:v>-2.8</c:v>
                </c:pt>
                <c:pt idx="23">
                  <c:v>-2.7</c:v>
                </c:pt>
                <c:pt idx="24">
                  <c:v>-2.6</c:v>
                </c:pt>
                <c:pt idx="25">
                  <c:v>-2.5</c:v>
                </c:pt>
                <c:pt idx="26">
                  <c:v>-2.4</c:v>
                </c:pt>
                <c:pt idx="27">
                  <c:v>-2.2999999999999998</c:v>
                </c:pt>
                <c:pt idx="28">
                  <c:v>-2.2000000000000002</c:v>
                </c:pt>
                <c:pt idx="29">
                  <c:v>-2.1</c:v>
                </c:pt>
                <c:pt idx="30">
                  <c:v>-2</c:v>
                </c:pt>
                <c:pt idx="31">
                  <c:v>-1.9000000000000001</c:v>
                </c:pt>
                <c:pt idx="32">
                  <c:v>-1.8</c:v>
                </c:pt>
                <c:pt idx="33">
                  <c:v>-1.7000000000000002</c:v>
                </c:pt>
                <c:pt idx="34">
                  <c:v>-1.6</c:v>
                </c:pt>
                <c:pt idx="35">
                  <c:v>-1.5</c:v>
                </c:pt>
                <c:pt idx="36">
                  <c:v>-1.4</c:v>
                </c:pt>
                <c:pt idx="37">
                  <c:v>-1.3</c:v>
                </c:pt>
                <c:pt idx="38">
                  <c:v>-1.2</c:v>
                </c:pt>
                <c:pt idx="39">
                  <c:v>-1.1000000000000001</c:v>
                </c:pt>
                <c:pt idx="40">
                  <c:v>-1</c:v>
                </c:pt>
                <c:pt idx="41">
                  <c:v>-0.9</c:v>
                </c:pt>
                <c:pt idx="42">
                  <c:v>-0.8</c:v>
                </c:pt>
                <c:pt idx="43">
                  <c:v>-0.70000000000000062</c:v>
                </c:pt>
                <c:pt idx="44">
                  <c:v>-0.60000000000000064</c:v>
                </c:pt>
                <c:pt idx="45">
                  <c:v>-0.5</c:v>
                </c:pt>
                <c:pt idx="46">
                  <c:v>-0.4</c:v>
                </c:pt>
                <c:pt idx="47">
                  <c:v>-0.30000000000000032</c:v>
                </c:pt>
                <c:pt idx="48">
                  <c:v>-0.2</c:v>
                </c:pt>
                <c:pt idx="49">
                  <c:v>-0.1</c:v>
                </c:pt>
                <c:pt idx="50" formatCode="0.0">
                  <c:v>0</c:v>
                </c:pt>
                <c:pt idx="51">
                  <c:v>0.1</c:v>
                </c:pt>
                <c:pt idx="52">
                  <c:v>0.2</c:v>
                </c:pt>
                <c:pt idx="53">
                  <c:v>0.30000000000000032</c:v>
                </c:pt>
                <c:pt idx="54">
                  <c:v>0.4</c:v>
                </c:pt>
                <c:pt idx="55">
                  <c:v>0.5</c:v>
                </c:pt>
                <c:pt idx="56">
                  <c:v>0.60000000000000064</c:v>
                </c:pt>
                <c:pt idx="57">
                  <c:v>0.70000000000000062</c:v>
                </c:pt>
                <c:pt idx="58">
                  <c:v>0.8</c:v>
                </c:pt>
                <c:pt idx="59">
                  <c:v>0.9</c:v>
                </c:pt>
                <c:pt idx="60">
                  <c:v>1</c:v>
                </c:pt>
                <c:pt idx="61">
                  <c:v>1.1000000000000001</c:v>
                </c:pt>
                <c:pt idx="62">
                  <c:v>1.2</c:v>
                </c:pt>
                <c:pt idx="63">
                  <c:v>1.3</c:v>
                </c:pt>
                <c:pt idx="64">
                  <c:v>1.4</c:v>
                </c:pt>
                <c:pt idx="65">
                  <c:v>1.5</c:v>
                </c:pt>
                <c:pt idx="66">
                  <c:v>1.6</c:v>
                </c:pt>
                <c:pt idx="67">
                  <c:v>1.7000000000000002</c:v>
                </c:pt>
                <c:pt idx="68">
                  <c:v>1.8</c:v>
                </c:pt>
                <c:pt idx="69">
                  <c:v>1.9000000000000001</c:v>
                </c:pt>
                <c:pt idx="70">
                  <c:v>2</c:v>
                </c:pt>
                <c:pt idx="71">
                  <c:v>2.1</c:v>
                </c:pt>
                <c:pt idx="72">
                  <c:v>2.2000000000000002</c:v>
                </c:pt>
                <c:pt idx="73">
                  <c:v>2.2999999999999998</c:v>
                </c:pt>
                <c:pt idx="74">
                  <c:v>2.4</c:v>
                </c:pt>
                <c:pt idx="75">
                  <c:v>2.5</c:v>
                </c:pt>
                <c:pt idx="76">
                  <c:v>2.6</c:v>
                </c:pt>
                <c:pt idx="77">
                  <c:v>2.7</c:v>
                </c:pt>
                <c:pt idx="78">
                  <c:v>2.8</c:v>
                </c:pt>
                <c:pt idx="79">
                  <c:v>2.9</c:v>
                </c:pt>
                <c:pt idx="80">
                  <c:v>3</c:v>
                </c:pt>
                <c:pt idx="81">
                  <c:v>3.1</c:v>
                </c:pt>
                <c:pt idx="82">
                  <c:v>3.2</c:v>
                </c:pt>
                <c:pt idx="83">
                  <c:v>3.3</c:v>
                </c:pt>
                <c:pt idx="84">
                  <c:v>3.4</c:v>
                </c:pt>
                <c:pt idx="85">
                  <c:v>3.5</c:v>
                </c:pt>
                <c:pt idx="86">
                  <c:v>3.6</c:v>
                </c:pt>
                <c:pt idx="87">
                  <c:v>3.7</c:v>
                </c:pt>
                <c:pt idx="88">
                  <c:v>3.8</c:v>
                </c:pt>
                <c:pt idx="89">
                  <c:v>3.9</c:v>
                </c:pt>
                <c:pt idx="90">
                  <c:v>4</c:v>
                </c:pt>
                <c:pt idx="91">
                  <c:v>4.0999999999999996</c:v>
                </c:pt>
                <c:pt idx="92">
                  <c:v>4.2</c:v>
                </c:pt>
                <c:pt idx="93">
                  <c:v>4.3</c:v>
                </c:pt>
                <c:pt idx="94">
                  <c:v>4.4000000000000004</c:v>
                </c:pt>
                <c:pt idx="95">
                  <c:v>4.5</c:v>
                </c:pt>
                <c:pt idx="96">
                  <c:v>4.5999999999999996</c:v>
                </c:pt>
                <c:pt idx="97">
                  <c:v>4.7</c:v>
                </c:pt>
                <c:pt idx="98">
                  <c:v>4.8</c:v>
                </c:pt>
                <c:pt idx="99">
                  <c:v>4.9000000000000004</c:v>
                </c:pt>
                <c:pt idx="100">
                  <c:v>5</c:v>
                </c:pt>
              </c:numCache>
            </c:numRef>
          </c:cat>
          <c:val>
            <c:numRef>
              <c:f>LBNE08_OUTSF7!$I$407:$I$507</c:f>
              <c:numCache>
                <c:formatCode>0.00E+00</c:formatCode>
                <c:ptCount val="101"/>
                <c:pt idx="0">
                  <c:v>-5867.0530000000008</c:v>
                </c:pt>
                <c:pt idx="1">
                  <c:v>-5028.4040000000005</c:v>
                </c:pt>
                <c:pt idx="2">
                  <c:v>-3113.9969999999998</c:v>
                </c:pt>
                <c:pt idx="3">
                  <c:v>-1880.8799999999999</c:v>
                </c:pt>
                <c:pt idx="4">
                  <c:v>-1126.547</c:v>
                </c:pt>
                <c:pt idx="5">
                  <c:v>-660.80639999999948</c:v>
                </c:pt>
                <c:pt idx="6">
                  <c:v>-360.37860000000001</c:v>
                </c:pt>
                <c:pt idx="7">
                  <c:v>-154.36950000000002</c:v>
                </c:pt>
                <c:pt idx="8">
                  <c:v>5.7432660000000597</c:v>
                </c:pt>
                <c:pt idx="9">
                  <c:v>120.3245</c:v>
                </c:pt>
                <c:pt idx="10">
                  <c:v>204.34349999999998</c:v>
                </c:pt>
                <c:pt idx="11">
                  <c:v>269.29509999999863</c:v>
                </c:pt>
                <c:pt idx="12">
                  <c:v>321.71859999999663</c:v>
                </c:pt>
                <c:pt idx="13">
                  <c:v>365.65249999999997</c:v>
                </c:pt>
                <c:pt idx="14">
                  <c:v>403.74740000000008</c:v>
                </c:pt>
                <c:pt idx="15">
                  <c:v>437.64640000000031</c:v>
                </c:pt>
                <c:pt idx="16">
                  <c:v>467.79349999999869</c:v>
                </c:pt>
                <c:pt idx="17">
                  <c:v>493.47770000000003</c:v>
                </c:pt>
                <c:pt idx="18">
                  <c:v>517.58730000000003</c:v>
                </c:pt>
                <c:pt idx="19">
                  <c:v>541.94239999999797</c:v>
                </c:pt>
                <c:pt idx="20">
                  <c:v>566.2962</c:v>
                </c:pt>
                <c:pt idx="21">
                  <c:v>586.05739999999946</c:v>
                </c:pt>
                <c:pt idx="22">
                  <c:v>598.28880000000856</c:v>
                </c:pt>
                <c:pt idx="23">
                  <c:v>601.39980000000003</c:v>
                </c:pt>
                <c:pt idx="24">
                  <c:v>595.23569999999938</c:v>
                </c:pt>
                <c:pt idx="25">
                  <c:v>582.05169999999748</c:v>
                </c:pt>
                <c:pt idx="26">
                  <c:v>565.38369999999998</c:v>
                </c:pt>
                <c:pt idx="27">
                  <c:v>548.19169999999997</c:v>
                </c:pt>
                <c:pt idx="28">
                  <c:v>532.10380000000055</c:v>
                </c:pt>
                <c:pt idx="29">
                  <c:v>517.61880000000053</c:v>
                </c:pt>
                <c:pt idx="30">
                  <c:v>504.3682</c:v>
                </c:pt>
                <c:pt idx="31">
                  <c:v>492.52719999999869</c:v>
                </c:pt>
                <c:pt idx="32">
                  <c:v>482.70109999999869</c:v>
                </c:pt>
                <c:pt idx="33">
                  <c:v>474.67070000000001</c:v>
                </c:pt>
                <c:pt idx="34">
                  <c:v>467.31439999999969</c:v>
                </c:pt>
                <c:pt idx="35">
                  <c:v>460.23269999999923</c:v>
                </c:pt>
                <c:pt idx="36">
                  <c:v>453.80340000000001</c:v>
                </c:pt>
                <c:pt idx="37">
                  <c:v>448.09019999999663</c:v>
                </c:pt>
                <c:pt idx="38">
                  <c:v>442.99779999999669</c:v>
                </c:pt>
                <c:pt idx="39">
                  <c:v>438.4128</c:v>
                </c:pt>
                <c:pt idx="40">
                  <c:v>434.23709999999869</c:v>
                </c:pt>
                <c:pt idx="41">
                  <c:v>430.37689999999969</c:v>
                </c:pt>
                <c:pt idx="42">
                  <c:v>426.66520000000008</c:v>
                </c:pt>
                <c:pt idx="43">
                  <c:v>423.03629999999669</c:v>
                </c:pt>
                <c:pt idx="44">
                  <c:v>419.74099999999999</c:v>
                </c:pt>
                <c:pt idx="45">
                  <c:v>416.99979999999869</c:v>
                </c:pt>
                <c:pt idx="46">
                  <c:v>414.54750000000001</c:v>
                </c:pt>
                <c:pt idx="47">
                  <c:v>412.02319999999577</c:v>
                </c:pt>
                <c:pt idx="48">
                  <c:v>409.42449999999963</c:v>
                </c:pt>
                <c:pt idx="49">
                  <c:v>406.90329999999869</c:v>
                </c:pt>
                <c:pt idx="50">
                  <c:v>404.53129999999823</c:v>
                </c:pt>
                <c:pt idx="51">
                  <c:v>402.28829999999869</c:v>
                </c:pt>
                <c:pt idx="52">
                  <c:v>400.16250000000002</c:v>
                </c:pt>
                <c:pt idx="53">
                  <c:v>398.14770000000038</c:v>
                </c:pt>
                <c:pt idx="54">
                  <c:v>396.22189999999893</c:v>
                </c:pt>
                <c:pt idx="55">
                  <c:v>394.35320000000002</c:v>
                </c:pt>
                <c:pt idx="56">
                  <c:v>392.50839999999869</c:v>
                </c:pt>
                <c:pt idx="57">
                  <c:v>390.6551</c:v>
                </c:pt>
                <c:pt idx="58">
                  <c:v>388.8725</c:v>
                </c:pt>
                <c:pt idx="59">
                  <c:v>387.2996</c:v>
                </c:pt>
                <c:pt idx="60">
                  <c:v>385.93869999999669</c:v>
                </c:pt>
                <c:pt idx="61">
                  <c:v>384.6397</c:v>
                </c:pt>
                <c:pt idx="62">
                  <c:v>383.3175</c:v>
                </c:pt>
                <c:pt idx="63">
                  <c:v>381.98689999999863</c:v>
                </c:pt>
                <c:pt idx="64">
                  <c:v>380.7029</c:v>
                </c:pt>
                <c:pt idx="65">
                  <c:v>379.51609999999869</c:v>
                </c:pt>
                <c:pt idx="66">
                  <c:v>378.4538</c:v>
                </c:pt>
                <c:pt idx="67">
                  <c:v>377.49619999999305</c:v>
                </c:pt>
                <c:pt idx="68">
                  <c:v>376.64790000000232</c:v>
                </c:pt>
                <c:pt idx="69">
                  <c:v>375.92449999999963</c:v>
                </c:pt>
                <c:pt idx="70">
                  <c:v>375.32089999999999</c:v>
                </c:pt>
                <c:pt idx="71">
                  <c:v>374.83569999999969</c:v>
                </c:pt>
                <c:pt idx="72">
                  <c:v>374.47460000000001</c:v>
                </c:pt>
                <c:pt idx="73">
                  <c:v>374.21809999999869</c:v>
                </c:pt>
                <c:pt idx="74">
                  <c:v>374.06649999999894</c:v>
                </c:pt>
                <c:pt idx="75">
                  <c:v>374.03609999999588</c:v>
                </c:pt>
                <c:pt idx="76">
                  <c:v>374.19060000000002</c:v>
                </c:pt>
                <c:pt idx="77">
                  <c:v>374.54640000000001</c:v>
                </c:pt>
                <c:pt idx="78">
                  <c:v>375.04930000000002</c:v>
                </c:pt>
                <c:pt idx="79">
                  <c:v>375.61090000000002</c:v>
                </c:pt>
                <c:pt idx="80">
                  <c:v>376.14530000000002</c:v>
                </c:pt>
                <c:pt idx="81">
                  <c:v>376.57689999999963</c:v>
                </c:pt>
                <c:pt idx="82">
                  <c:v>376.80340000000001</c:v>
                </c:pt>
                <c:pt idx="83">
                  <c:v>376.65580000000278</c:v>
                </c:pt>
                <c:pt idx="84">
                  <c:v>375.85960000000381</c:v>
                </c:pt>
                <c:pt idx="85">
                  <c:v>373.98629999999577</c:v>
                </c:pt>
                <c:pt idx="86">
                  <c:v>370.41589999999923</c:v>
                </c:pt>
                <c:pt idx="87">
                  <c:v>364.24470000000002</c:v>
                </c:pt>
                <c:pt idx="88">
                  <c:v>354.16079999999999</c:v>
                </c:pt>
                <c:pt idx="89">
                  <c:v>338.25009999999969</c:v>
                </c:pt>
                <c:pt idx="90">
                  <c:v>313.78480000000002</c:v>
                </c:pt>
                <c:pt idx="91">
                  <c:v>276.92679999999496</c:v>
                </c:pt>
                <c:pt idx="92">
                  <c:v>222.46550000000002</c:v>
                </c:pt>
                <c:pt idx="93">
                  <c:v>143.5419</c:v>
                </c:pt>
                <c:pt idx="94">
                  <c:v>31.469989999999989</c:v>
                </c:pt>
                <c:pt idx="95">
                  <c:v>-123.9833</c:v>
                </c:pt>
                <c:pt idx="96">
                  <c:v>-332.95049999999969</c:v>
                </c:pt>
                <c:pt idx="97">
                  <c:v>-601.38810000000001</c:v>
                </c:pt>
                <c:pt idx="98">
                  <c:v>-923.44439999999997</c:v>
                </c:pt>
                <c:pt idx="99">
                  <c:v>-1270.9000000000001</c:v>
                </c:pt>
                <c:pt idx="100">
                  <c:v>-1585.0170000000001</c:v>
                </c:pt>
              </c:numCache>
            </c:numRef>
          </c:val>
        </c:ser>
        <c:marker val="1"/>
        <c:axId val="85372288"/>
        <c:axId val="85386368"/>
      </c:lineChart>
      <c:catAx>
        <c:axId val="85372288"/>
        <c:scaling>
          <c:orientation val="minMax"/>
        </c:scaling>
        <c:axPos val="b"/>
        <c:numFmt formatCode="General" sourceLinked="1"/>
        <c:tickLblPos val="nextTo"/>
        <c:crossAx val="85386368"/>
        <c:crosses val="autoZero"/>
        <c:auto val="1"/>
        <c:lblAlgn val="ctr"/>
        <c:lblOffset val="100"/>
      </c:catAx>
      <c:valAx>
        <c:axId val="85386368"/>
        <c:scaling>
          <c:orientation val="minMax"/>
          <c:min val="-1000"/>
        </c:scaling>
        <c:axPos val="l"/>
        <c:majorGridlines/>
        <c:numFmt formatCode="0.00E+00" sourceLinked="1"/>
        <c:tickLblPos val="nextTo"/>
        <c:crossAx val="85372288"/>
        <c:crosses val="autoZero"/>
        <c:crossBetween val="between"/>
      </c:valAx>
    </c:plotArea>
    <c:legend>
      <c:legendPos val="r"/>
      <c:layout>
        <c:manualLayout>
          <c:xMode val="edge"/>
          <c:yMode val="edge"/>
          <c:x val="0.84035087719298263"/>
          <c:y val="0.25995663585530082"/>
          <c:w val="0.15380116959064341"/>
          <c:h val="0.62092034691315989"/>
        </c:manualLayout>
      </c:layout>
    </c:legend>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1" y="2"/>
            <a:ext cx="3003879" cy="460383"/>
          </a:xfrm>
          <a:prstGeom prst="rect">
            <a:avLst/>
          </a:prstGeom>
          <a:noFill/>
          <a:ln w="9525">
            <a:noFill/>
            <a:miter lim="800000"/>
            <a:headEnd/>
            <a:tailEnd/>
          </a:ln>
          <a:effectLst/>
        </p:spPr>
        <p:txBody>
          <a:bodyPr vert="horz" wrap="square" lIns="91996" tIns="45998" rIns="91996" bIns="45998" numCol="1" anchor="t" anchorCtr="0" compatLnSpc="1">
            <a:prstTxWarp prst="textNoShape">
              <a:avLst/>
            </a:prstTxWarp>
          </a:bodyPr>
          <a:lstStyle>
            <a:lvl1pPr defTabSz="920498">
              <a:defRPr sz="1200" smtClean="0">
                <a:solidFill>
                  <a:schemeClr val="tx1"/>
                </a:solidFill>
              </a:defRPr>
            </a:lvl1pPr>
          </a:lstStyle>
          <a:p>
            <a:pPr>
              <a:defRPr/>
            </a:pPr>
            <a:endParaRPr lang="en-US"/>
          </a:p>
        </p:txBody>
      </p:sp>
      <p:sp>
        <p:nvSpPr>
          <p:cNvPr id="14339" name="Rectangle 3"/>
          <p:cNvSpPr>
            <a:spLocks noGrp="1" noChangeArrowheads="1"/>
          </p:cNvSpPr>
          <p:nvPr>
            <p:ph type="dt" sz="quarter" idx="1"/>
          </p:nvPr>
        </p:nvSpPr>
        <p:spPr bwMode="auto">
          <a:xfrm>
            <a:off x="3930325" y="2"/>
            <a:ext cx="3003878" cy="460383"/>
          </a:xfrm>
          <a:prstGeom prst="rect">
            <a:avLst/>
          </a:prstGeom>
          <a:noFill/>
          <a:ln w="9525">
            <a:noFill/>
            <a:miter lim="800000"/>
            <a:headEnd/>
            <a:tailEnd/>
          </a:ln>
          <a:effectLst/>
        </p:spPr>
        <p:txBody>
          <a:bodyPr vert="horz" wrap="square" lIns="91996" tIns="45998" rIns="91996" bIns="45998" numCol="1" anchor="t" anchorCtr="0" compatLnSpc="1">
            <a:prstTxWarp prst="textNoShape">
              <a:avLst/>
            </a:prstTxWarp>
          </a:bodyPr>
          <a:lstStyle>
            <a:lvl1pPr algn="r" defTabSz="920498">
              <a:defRPr sz="1200" smtClean="0">
                <a:solidFill>
                  <a:schemeClr val="tx1"/>
                </a:solidFill>
              </a:defRPr>
            </a:lvl1pPr>
          </a:lstStyle>
          <a:p>
            <a:pPr>
              <a:defRPr/>
            </a:pPr>
            <a:endParaRPr lang="en-US"/>
          </a:p>
        </p:txBody>
      </p:sp>
      <p:sp>
        <p:nvSpPr>
          <p:cNvPr id="14340" name="Rectangle 4"/>
          <p:cNvSpPr>
            <a:spLocks noGrp="1" noChangeArrowheads="1"/>
          </p:cNvSpPr>
          <p:nvPr>
            <p:ph type="ftr" sz="quarter" idx="2"/>
          </p:nvPr>
        </p:nvSpPr>
        <p:spPr bwMode="auto">
          <a:xfrm>
            <a:off x="1" y="8772518"/>
            <a:ext cx="3003879" cy="460383"/>
          </a:xfrm>
          <a:prstGeom prst="rect">
            <a:avLst/>
          </a:prstGeom>
          <a:noFill/>
          <a:ln w="9525">
            <a:noFill/>
            <a:miter lim="800000"/>
            <a:headEnd/>
            <a:tailEnd/>
          </a:ln>
          <a:effectLst/>
        </p:spPr>
        <p:txBody>
          <a:bodyPr vert="horz" wrap="square" lIns="91996" tIns="45998" rIns="91996" bIns="45998" numCol="1" anchor="b" anchorCtr="0" compatLnSpc="1">
            <a:prstTxWarp prst="textNoShape">
              <a:avLst/>
            </a:prstTxWarp>
          </a:bodyPr>
          <a:lstStyle>
            <a:lvl1pPr defTabSz="920498">
              <a:defRPr sz="1200" smtClean="0">
                <a:solidFill>
                  <a:schemeClr val="tx1"/>
                </a:solidFill>
              </a:defRPr>
            </a:lvl1pPr>
          </a:lstStyle>
          <a:p>
            <a:pPr>
              <a:defRPr/>
            </a:pPr>
            <a:endParaRPr lang="en-US"/>
          </a:p>
        </p:txBody>
      </p:sp>
      <p:sp>
        <p:nvSpPr>
          <p:cNvPr id="14341" name="Rectangle 5"/>
          <p:cNvSpPr>
            <a:spLocks noGrp="1" noChangeArrowheads="1"/>
          </p:cNvSpPr>
          <p:nvPr>
            <p:ph type="sldNum" sz="quarter" idx="3"/>
          </p:nvPr>
        </p:nvSpPr>
        <p:spPr bwMode="auto">
          <a:xfrm>
            <a:off x="3930325" y="8772518"/>
            <a:ext cx="3003878" cy="460383"/>
          </a:xfrm>
          <a:prstGeom prst="rect">
            <a:avLst/>
          </a:prstGeom>
          <a:noFill/>
          <a:ln w="9525">
            <a:noFill/>
            <a:miter lim="800000"/>
            <a:headEnd/>
            <a:tailEnd/>
          </a:ln>
          <a:effectLst/>
        </p:spPr>
        <p:txBody>
          <a:bodyPr vert="horz" wrap="square" lIns="91996" tIns="45998" rIns="91996" bIns="45998" numCol="1" anchor="b" anchorCtr="0" compatLnSpc="1">
            <a:prstTxWarp prst="textNoShape">
              <a:avLst/>
            </a:prstTxWarp>
          </a:bodyPr>
          <a:lstStyle>
            <a:lvl1pPr algn="r" defTabSz="920498">
              <a:defRPr sz="1200" smtClean="0">
                <a:solidFill>
                  <a:schemeClr val="tx1"/>
                </a:solidFill>
              </a:defRPr>
            </a:lvl1pPr>
          </a:lstStyle>
          <a:p>
            <a:pPr>
              <a:defRPr/>
            </a:pPr>
            <a:fld id="{5330400A-5DB2-4D67-99ED-AA46568FF4B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1" y="2"/>
            <a:ext cx="3003879" cy="460383"/>
          </a:xfrm>
          <a:prstGeom prst="rect">
            <a:avLst/>
          </a:prstGeom>
          <a:noFill/>
          <a:ln w="9525">
            <a:noFill/>
            <a:miter lim="800000"/>
            <a:headEnd/>
            <a:tailEnd/>
          </a:ln>
          <a:effectLst/>
        </p:spPr>
        <p:txBody>
          <a:bodyPr vert="horz" wrap="square" lIns="91996" tIns="45998" rIns="91996" bIns="45998" numCol="1" anchor="t" anchorCtr="0" compatLnSpc="1">
            <a:prstTxWarp prst="textNoShape">
              <a:avLst/>
            </a:prstTxWarp>
          </a:bodyPr>
          <a:lstStyle>
            <a:lvl1pPr defTabSz="920498">
              <a:defRPr sz="1200" smtClean="0">
                <a:solidFill>
                  <a:schemeClr val="tx1"/>
                </a:solidFill>
              </a:defRPr>
            </a:lvl1pPr>
          </a:lstStyle>
          <a:p>
            <a:pPr>
              <a:defRPr/>
            </a:pPr>
            <a:endParaRPr lang="en-US"/>
          </a:p>
        </p:txBody>
      </p:sp>
      <p:sp>
        <p:nvSpPr>
          <p:cNvPr id="12291" name="Rectangle 3"/>
          <p:cNvSpPr>
            <a:spLocks noGrp="1" noChangeArrowheads="1"/>
          </p:cNvSpPr>
          <p:nvPr>
            <p:ph type="dt" idx="1"/>
          </p:nvPr>
        </p:nvSpPr>
        <p:spPr bwMode="auto">
          <a:xfrm>
            <a:off x="3930325" y="2"/>
            <a:ext cx="3003878" cy="460383"/>
          </a:xfrm>
          <a:prstGeom prst="rect">
            <a:avLst/>
          </a:prstGeom>
          <a:noFill/>
          <a:ln w="9525">
            <a:noFill/>
            <a:miter lim="800000"/>
            <a:headEnd/>
            <a:tailEnd/>
          </a:ln>
          <a:effectLst/>
        </p:spPr>
        <p:txBody>
          <a:bodyPr vert="horz" wrap="square" lIns="91996" tIns="45998" rIns="91996" bIns="45998" numCol="1" anchor="t" anchorCtr="0" compatLnSpc="1">
            <a:prstTxWarp prst="textNoShape">
              <a:avLst/>
            </a:prstTxWarp>
          </a:bodyPr>
          <a:lstStyle>
            <a:lvl1pPr algn="r" defTabSz="920498">
              <a:defRPr sz="1200" smtClean="0">
                <a:solidFill>
                  <a:schemeClr val="tx1"/>
                </a:solidFill>
              </a:defRPr>
            </a:lvl1pPr>
          </a:lstStyle>
          <a:p>
            <a:pPr>
              <a:defRPr/>
            </a:pPr>
            <a:endParaRPr lang="en-US"/>
          </a:p>
        </p:txBody>
      </p:sp>
      <p:sp>
        <p:nvSpPr>
          <p:cNvPr id="24580" name="Rectangle 4"/>
          <p:cNvSpPr>
            <a:spLocks noGrp="1" noRot="1" noChangeAspect="1" noChangeArrowheads="1" noTextEdit="1"/>
          </p:cNvSpPr>
          <p:nvPr>
            <p:ph type="sldImg" idx="2"/>
          </p:nvPr>
        </p:nvSpPr>
        <p:spPr bwMode="auto">
          <a:xfrm>
            <a:off x="1169988" y="693738"/>
            <a:ext cx="4611687" cy="3460750"/>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923304" y="4384682"/>
            <a:ext cx="5087592" cy="4154490"/>
          </a:xfrm>
          <a:prstGeom prst="rect">
            <a:avLst/>
          </a:prstGeom>
          <a:noFill/>
          <a:ln w="9525">
            <a:noFill/>
            <a:miter lim="800000"/>
            <a:headEnd/>
            <a:tailEnd/>
          </a:ln>
          <a:effectLst/>
        </p:spPr>
        <p:txBody>
          <a:bodyPr vert="horz" wrap="square" lIns="91996" tIns="45998" rIns="91996" bIns="4599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1" y="8772518"/>
            <a:ext cx="3003879" cy="460383"/>
          </a:xfrm>
          <a:prstGeom prst="rect">
            <a:avLst/>
          </a:prstGeom>
          <a:noFill/>
          <a:ln w="9525">
            <a:noFill/>
            <a:miter lim="800000"/>
            <a:headEnd/>
            <a:tailEnd/>
          </a:ln>
          <a:effectLst/>
        </p:spPr>
        <p:txBody>
          <a:bodyPr vert="horz" wrap="square" lIns="91996" tIns="45998" rIns="91996" bIns="45998" numCol="1" anchor="b" anchorCtr="0" compatLnSpc="1">
            <a:prstTxWarp prst="textNoShape">
              <a:avLst/>
            </a:prstTxWarp>
          </a:bodyPr>
          <a:lstStyle>
            <a:lvl1pPr defTabSz="920498">
              <a:defRPr sz="1200" smtClean="0">
                <a:solidFill>
                  <a:schemeClr val="tx1"/>
                </a:solidFill>
              </a:defRPr>
            </a:lvl1pPr>
          </a:lstStyle>
          <a:p>
            <a:pPr>
              <a:defRPr/>
            </a:pPr>
            <a:endParaRPr lang="en-US"/>
          </a:p>
        </p:txBody>
      </p:sp>
      <p:sp>
        <p:nvSpPr>
          <p:cNvPr id="12295" name="Rectangle 7"/>
          <p:cNvSpPr>
            <a:spLocks noGrp="1" noChangeArrowheads="1"/>
          </p:cNvSpPr>
          <p:nvPr>
            <p:ph type="sldNum" sz="quarter" idx="5"/>
          </p:nvPr>
        </p:nvSpPr>
        <p:spPr bwMode="auto">
          <a:xfrm>
            <a:off x="3930325" y="8772518"/>
            <a:ext cx="3003878" cy="460383"/>
          </a:xfrm>
          <a:prstGeom prst="rect">
            <a:avLst/>
          </a:prstGeom>
          <a:noFill/>
          <a:ln w="9525">
            <a:noFill/>
            <a:miter lim="800000"/>
            <a:headEnd/>
            <a:tailEnd/>
          </a:ln>
          <a:effectLst/>
        </p:spPr>
        <p:txBody>
          <a:bodyPr vert="horz" wrap="square" lIns="91996" tIns="45998" rIns="91996" bIns="45998" numCol="1" anchor="b" anchorCtr="0" compatLnSpc="1">
            <a:prstTxWarp prst="textNoShape">
              <a:avLst/>
            </a:prstTxWarp>
          </a:bodyPr>
          <a:lstStyle>
            <a:lvl1pPr algn="r" defTabSz="920498">
              <a:defRPr sz="1200" smtClean="0">
                <a:solidFill>
                  <a:schemeClr val="tx1"/>
                </a:solidFill>
              </a:defRPr>
            </a:lvl1pPr>
          </a:lstStyle>
          <a:p>
            <a:pPr>
              <a:defRPr/>
            </a:pPr>
            <a:fld id="{856F03B8-C464-404D-8B0C-09E8D3F2650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1190380B-AC4E-4688-9FF5-46D1BB9E441B}" type="slidenum">
              <a:rPr lang="en-US"/>
              <a:pPr/>
              <a:t>1</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B584864-1057-4480-899B-E0E1154C5757}" type="datetime1">
              <a:rPr lang="en-US"/>
              <a:pPr>
                <a:defRPr/>
              </a:pPr>
              <a:t>6/19/2012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Project X with Superconducting Rapid Cycling Synchrotron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D2A3C74-C2B2-4541-B3FF-7000398402A5}" type="datetime1">
              <a:rPr lang="en-US"/>
              <a:pPr>
                <a:defRPr/>
              </a:pPr>
              <a:t>6/19/2012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Project X with Superconducting Rapid Cycling Synchrotron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381000"/>
            <a:ext cx="207645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7695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9086560-7B23-482F-9E07-D8A70691245E}" type="datetime1">
              <a:rPr lang="en-US"/>
              <a:pPr>
                <a:defRPr/>
              </a:pPr>
              <a:t>6/19/2012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Project X with Superconducting Rapid Cycling Synchrotron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C698491-468E-4487-B9F5-4ED863761E10}" type="datetime1">
              <a:rPr lang="en-US"/>
              <a:pPr>
                <a:defRPr/>
              </a:pPr>
              <a:t>6/19/2012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Project X with Superconducting Rapid Cycling Synchrotron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0FF2B991-B88C-4B8B-8122-F8AB888CA9C1}" type="datetime1">
              <a:rPr lang="en-US"/>
              <a:pPr>
                <a:defRPr/>
              </a:pPr>
              <a:t>6/19/2012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Project X with Superconducting Rapid Cycling Synchrotron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6400"/>
            <a:ext cx="4076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76400"/>
            <a:ext cx="4076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A05F76CC-886C-4ADE-8035-66D161C7A261}" type="datetime1">
              <a:rPr lang="en-US"/>
              <a:pPr>
                <a:defRPr/>
              </a:pPr>
              <a:t>6/19/2012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Project X with Superconducting Rapid Cycling Synchrotron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C099E1B4-8E35-4A31-8AB7-71DC315190B9}" type="datetime1">
              <a:rPr lang="en-US"/>
              <a:pPr>
                <a:defRPr/>
              </a:pPr>
              <a:t>6/19/2012</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Project X with Superconducting Rapid Cycling Synchrotron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D3AF1B51-CD17-40CF-A5D3-D8A9479424A9}" type="datetime1">
              <a:rPr lang="en-US"/>
              <a:pPr>
                <a:defRPr/>
              </a:pPr>
              <a:t>6/19/2012</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Project X with Superconducting Rapid Cycling Synchrotron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AF1B644C-C815-4EF6-862D-08B1503D3972}" type="datetime1">
              <a:rPr lang="en-US"/>
              <a:pPr>
                <a:defRPr/>
              </a:pPr>
              <a:t>6/19/2012</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Project X with Superconducting Rapid Cycling Synchrotron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B2DF0AC-358C-4081-84C9-D1B17EC26DBC}" type="datetime1">
              <a:rPr lang="en-US"/>
              <a:pPr>
                <a:defRPr/>
              </a:pPr>
              <a:t>6/19/2012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Project X with Superconducting Rapid Cycling Synchrotron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368FAFF-9689-499E-BE9C-D5A57246DCBF}" type="datetime1">
              <a:rPr lang="en-US"/>
              <a:pPr>
                <a:defRPr/>
              </a:pPr>
              <a:t>6/19/2012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Project X with Superconducting Rapid Cycling Synchrotron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1524000" y="381000"/>
            <a:ext cx="71628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E4R Test Setup</a:t>
            </a:r>
          </a:p>
        </p:txBody>
      </p:sp>
      <p:sp>
        <p:nvSpPr>
          <p:cNvPr id="1029" name="Rectangle 3"/>
          <p:cNvSpPr>
            <a:spLocks noGrp="1" noChangeArrowheads="1"/>
          </p:cNvSpPr>
          <p:nvPr>
            <p:ph type="body" idx="1"/>
          </p:nvPr>
        </p:nvSpPr>
        <p:spPr bwMode="auto">
          <a:xfrm>
            <a:off x="457200" y="1676400"/>
            <a:ext cx="83058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09600" y="62484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mtClean="0">
                <a:solidFill>
                  <a:schemeClr val="tx1"/>
                </a:solidFill>
              </a:defRPr>
            </a:lvl1pPr>
          </a:lstStyle>
          <a:p>
            <a:pPr>
              <a:defRPr/>
            </a:pPr>
            <a:fld id="{135253F5-F0D1-44ED-A8B5-0FE80F353C0E}" type="datetime1">
              <a:rPr lang="en-US"/>
              <a:pPr>
                <a:defRPr/>
              </a:pPr>
              <a:t>6/19/2012</a:t>
            </a:fld>
            <a:endParaRPr lang="en-US"/>
          </a:p>
        </p:txBody>
      </p:sp>
      <p:sp>
        <p:nvSpPr>
          <p:cNvPr id="3" name="Rectangle 5"/>
          <p:cNvSpPr>
            <a:spLocks noGrp="1" noChangeArrowheads="1"/>
          </p:cNvSpPr>
          <p:nvPr>
            <p:ph type="ftr" sz="quarter" idx="3"/>
          </p:nvPr>
        </p:nvSpPr>
        <p:spPr bwMode="auto">
          <a:xfrm>
            <a:off x="2743200" y="6248400"/>
            <a:ext cx="38862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mtClean="0">
                <a:solidFill>
                  <a:schemeClr val="tx1"/>
                </a:solidFill>
              </a:defRPr>
            </a:lvl1pPr>
          </a:lstStyle>
          <a:p>
            <a:pPr>
              <a:defRPr/>
            </a:pPr>
            <a:r>
              <a:rPr lang="en-US"/>
              <a:t>Project X with Superconducting Rapid Cycling Synchrotron</a:t>
            </a:r>
          </a:p>
        </p:txBody>
      </p:sp>
      <p:sp>
        <p:nvSpPr>
          <p:cNvPr id="1043" name="Text Box 19"/>
          <p:cNvSpPr txBox="1">
            <a:spLocks noChangeArrowheads="1"/>
          </p:cNvSpPr>
          <p:nvPr/>
        </p:nvSpPr>
        <p:spPr bwMode="auto">
          <a:xfrm>
            <a:off x="7162800" y="6172200"/>
            <a:ext cx="1295400" cy="457200"/>
          </a:xfrm>
          <a:prstGeom prst="rect">
            <a:avLst/>
          </a:prstGeom>
          <a:noFill/>
          <a:ln w="9525">
            <a:noFill/>
            <a:miter lim="800000"/>
            <a:headEnd/>
            <a:tailEnd/>
          </a:ln>
          <a:effectLst/>
        </p:spPr>
        <p:txBody>
          <a:bodyPr>
            <a:spAutoFit/>
          </a:bodyPr>
          <a:lstStyle/>
          <a:p>
            <a:pPr>
              <a:defRPr/>
            </a:pPr>
            <a:endParaRPr lang="en-US" sz="1200">
              <a:solidFill>
                <a:schemeClr val="tx1"/>
              </a:solidFill>
            </a:endParaRPr>
          </a:p>
          <a:p>
            <a:pPr>
              <a:defRPr/>
            </a:pPr>
            <a:r>
              <a:rPr lang="en-US" sz="1200">
                <a:solidFill>
                  <a:schemeClr val="tx1"/>
                </a:solidFill>
              </a:rPr>
              <a:t>Henryk Piekarz</a:t>
            </a:r>
          </a:p>
        </p:txBody>
      </p:sp>
      <p:sp>
        <p:nvSpPr>
          <p:cNvPr id="1052" name="Text Box 28"/>
          <p:cNvSpPr txBox="1">
            <a:spLocks noChangeArrowheads="1"/>
          </p:cNvSpPr>
          <p:nvPr userDrawn="1"/>
        </p:nvSpPr>
        <p:spPr bwMode="auto">
          <a:xfrm>
            <a:off x="1295400" y="457200"/>
            <a:ext cx="3200400" cy="336550"/>
          </a:xfrm>
          <a:prstGeom prst="rect">
            <a:avLst/>
          </a:prstGeom>
          <a:noFill/>
          <a:ln w="9525">
            <a:noFill/>
            <a:miter lim="800000"/>
            <a:headEnd/>
            <a:tailEnd/>
          </a:ln>
          <a:effectLst/>
        </p:spPr>
        <p:txBody>
          <a:bodyPr>
            <a:spAutoFit/>
          </a:bodyPr>
          <a:lstStyle/>
          <a:p>
            <a:pPr>
              <a:spcBef>
                <a:spcPct val="50000"/>
              </a:spcBef>
              <a:defRPr/>
            </a:pPr>
            <a:endParaRPr lang="en-US" sz="1600">
              <a:solidFill>
                <a:schemeClr val="tx1"/>
              </a:solidFill>
            </a:endParaRPr>
          </a:p>
        </p:txBody>
      </p:sp>
      <p:sp>
        <p:nvSpPr>
          <p:cNvPr id="1053" name="Text Box 29"/>
          <p:cNvSpPr txBox="1">
            <a:spLocks noChangeArrowheads="1"/>
          </p:cNvSpPr>
          <p:nvPr userDrawn="1"/>
        </p:nvSpPr>
        <p:spPr bwMode="auto">
          <a:xfrm flipH="1" flipV="1">
            <a:off x="6065838" y="600075"/>
            <a:ext cx="184150" cy="366713"/>
          </a:xfrm>
          <a:prstGeom prst="rect">
            <a:avLst/>
          </a:prstGeom>
          <a:noFill/>
          <a:ln w="9525">
            <a:noFill/>
            <a:miter lim="800000"/>
            <a:headEnd/>
            <a:tailEnd/>
          </a:ln>
          <a:effectLst/>
        </p:spPr>
        <p:txBody>
          <a:bodyPr rot="10800000">
            <a:spAutoFit/>
          </a:bodyPr>
          <a:lstStyle/>
          <a:p>
            <a:pPr>
              <a:spcBef>
                <a:spcPct val="50000"/>
              </a:spcBef>
              <a:defRPr/>
            </a:pPr>
            <a:endParaRPr lang="en-US" sz="1800" b="1">
              <a:solidFill>
                <a:srgbClr val="3333FF"/>
              </a:solidFill>
              <a:latin typeface="Arial Unicode MS" pitchFamily="34" charset="-128"/>
            </a:endParaRPr>
          </a:p>
        </p:txBody>
      </p:sp>
      <p:sp>
        <p:nvSpPr>
          <p:cNvPr id="1054" name="Rectangle 30"/>
          <p:cNvSpPr>
            <a:spLocks noChangeArrowheads="1"/>
          </p:cNvSpPr>
          <p:nvPr userDrawn="1"/>
        </p:nvSpPr>
        <p:spPr bwMode="auto">
          <a:xfrm>
            <a:off x="457200" y="228600"/>
            <a:ext cx="838200" cy="701675"/>
          </a:xfrm>
          <a:prstGeom prst="rect">
            <a:avLst/>
          </a:prstGeom>
          <a:noFill/>
          <a:ln w="9525">
            <a:noFill/>
            <a:miter lim="800000"/>
            <a:headEnd/>
            <a:tailEnd/>
          </a:ln>
          <a:effectLst/>
        </p:spPr>
        <p:txBody>
          <a:bodyPr>
            <a:spAutoFit/>
          </a:bodyPr>
          <a:lstStyle/>
          <a:p>
            <a:pPr>
              <a:lnSpc>
                <a:spcPts val="4800"/>
              </a:lnSpc>
              <a:defRPr/>
            </a:pPr>
            <a:endParaRPr lang="en-US" sz="6000">
              <a:solidFill>
                <a:srgbClr val="0000FF"/>
              </a:solidFill>
              <a:latin typeface="FermiLgo" pitchFamily="2" charset="0"/>
              <a:cs typeface="Times New Roman" pitchFamily="18" charset="0"/>
            </a:endParaRPr>
          </a:p>
        </p:txBody>
      </p:sp>
      <p:graphicFrame>
        <p:nvGraphicFramePr>
          <p:cNvPr id="1026" name="Object 33"/>
          <p:cNvGraphicFramePr>
            <a:graphicFrameLocks noChangeAspect="1"/>
          </p:cNvGraphicFramePr>
          <p:nvPr/>
        </p:nvGraphicFramePr>
        <p:xfrm>
          <a:off x="457200" y="381000"/>
          <a:ext cx="762000" cy="720725"/>
        </p:xfrm>
        <a:graphic>
          <a:graphicData uri="http://schemas.openxmlformats.org/presentationml/2006/ole">
            <p:oleObj spid="_x0000_s1026" name="Bitmap Image" r:id="rId14" imgW="866896" imgH="819048" progId="PBrush">
              <p:embed/>
            </p:oleObj>
          </a:graphicData>
        </a:graphic>
      </p:graphicFrame>
      <p:sp>
        <p:nvSpPr>
          <p:cNvPr id="1058" name="Text Box 34"/>
          <p:cNvSpPr txBox="1">
            <a:spLocks noChangeArrowheads="1"/>
          </p:cNvSpPr>
          <p:nvPr userDrawn="1"/>
        </p:nvSpPr>
        <p:spPr bwMode="auto">
          <a:xfrm>
            <a:off x="381000" y="1143000"/>
            <a:ext cx="990600" cy="368300"/>
          </a:xfrm>
          <a:prstGeom prst="rect">
            <a:avLst/>
          </a:prstGeom>
          <a:noFill/>
          <a:ln w="9525">
            <a:noFill/>
            <a:miter lim="800000"/>
            <a:headEnd/>
            <a:tailEnd/>
          </a:ln>
          <a:effectLst/>
        </p:spPr>
        <p:txBody>
          <a:bodyPr>
            <a:spAutoFit/>
          </a:bodyPr>
          <a:lstStyle/>
          <a:p>
            <a:pPr>
              <a:lnSpc>
                <a:spcPct val="50000"/>
              </a:lnSpc>
              <a:spcBef>
                <a:spcPct val="50000"/>
              </a:spcBef>
              <a:defRPr/>
            </a:pPr>
            <a:r>
              <a:rPr lang="en-US" sz="1200" i="1">
                <a:solidFill>
                  <a:schemeClr val="tx1"/>
                </a:solidFill>
              </a:rPr>
              <a:t>SC Magnets</a:t>
            </a:r>
          </a:p>
          <a:p>
            <a:pPr>
              <a:lnSpc>
                <a:spcPct val="50000"/>
              </a:lnSpc>
              <a:spcBef>
                <a:spcPct val="50000"/>
              </a:spcBef>
              <a:defRPr/>
            </a:pPr>
            <a:r>
              <a:rPr lang="en-US" sz="1200" i="1">
                <a:solidFill>
                  <a:schemeClr val="tx1"/>
                </a:solidFill>
              </a:rPr>
              <a:t>at Fermilab</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2400" b="1" i="1" u="sng">
          <a:solidFill>
            <a:srgbClr val="A50021"/>
          </a:solidFill>
          <a:latin typeface="+mj-lt"/>
          <a:ea typeface="+mj-ea"/>
          <a:cs typeface="+mj-cs"/>
        </a:defRPr>
      </a:lvl1pPr>
      <a:lvl2pPr algn="ctr" rtl="0" eaLnBrk="0" fontAlgn="base" hangingPunct="0">
        <a:spcBef>
          <a:spcPct val="0"/>
        </a:spcBef>
        <a:spcAft>
          <a:spcPct val="0"/>
        </a:spcAft>
        <a:defRPr sz="2400" b="1" i="1" u="sng">
          <a:solidFill>
            <a:srgbClr val="A50021"/>
          </a:solidFill>
          <a:latin typeface="Bookman Old Style" pitchFamily="18" charset="0"/>
        </a:defRPr>
      </a:lvl2pPr>
      <a:lvl3pPr algn="ctr" rtl="0" eaLnBrk="0" fontAlgn="base" hangingPunct="0">
        <a:spcBef>
          <a:spcPct val="0"/>
        </a:spcBef>
        <a:spcAft>
          <a:spcPct val="0"/>
        </a:spcAft>
        <a:defRPr sz="2400" b="1" i="1" u="sng">
          <a:solidFill>
            <a:srgbClr val="A50021"/>
          </a:solidFill>
          <a:latin typeface="Bookman Old Style" pitchFamily="18" charset="0"/>
        </a:defRPr>
      </a:lvl3pPr>
      <a:lvl4pPr algn="ctr" rtl="0" eaLnBrk="0" fontAlgn="base" hangingPunct="0">
        <a:spcBef>
          <a:spcPct val="0"/>
        </a:spcBef>
        <a:spcAft>
          <a:spcPct val="0"/>
        </a:spcAft>
        <a:defRPr sz="2400" b="1" i="1" u="sng">
          <a:solidFill>
            <a:srgbClr val="A50021"/>
          </a:solidFill>
          <a:latin typeface="Bookman Old Style" pitchFamily="18" charset="0"/>
        </a:defRPr>
      </a:lvl4pPr>
      <a:lvl5pPr algn="ctr" rtl="0" eaLnBrk="0" fontAlgn="base" hangingPunct="0">
        <a:spcBef>
          <a:spcPct val="0"/>
        </a:spcBef>
        <a:spcAft>
          <a:spcPct val="0"/>
        </a:spcAft>
        <a:defRPr sz="2400" b="1" i="1" u="sng">
          <a:solidFill>
            <a:srgbClr val="A50021"/>
          </a:solidFill>
          <a:latin typeface="Bookman Old Style" pitchFamily="18" charset="0"/>
        </a:defRPr>
      </a:lvl5pPr>
      <a:lvl6pPr marL="457200" algn="ctr" rtl="0" eaLnBrk="0" fontAlgn="base" hangingPunct="0">
        <a:spcBef>
          <a:spcPct val="0"/>
        </a:spcBef>
        <a:spcAft>
          <a:spcPct val="0"/>
        </a:spcAft>
        <a:defRPr sz="2400" b="1" i="1" u="sng">
          <a:solidFill>
            <a:srgbClr val="A50021"/>
          </a:solidFill>
          <a:latin typeface="Bookman Old Style" pitchFamily="18" charset="0"/>
        </a:defRPr>
      </a:lvl6pPr>
      <a:lvl7pPr marL="914400" algn="ctr" rtl="0" eaLnBrk="0" fontAlgn="base" hangingPunct="0">
        <a:spcBef>
          <a:spcPct val="0"/>
        </a:spcBef>
        <a:spcAft>
          <a:spcPct val="0"/>
        </a:spcAft>
        <a:defRPr sz="2400" b="1" i="1" u="sng">
          <a:solidFill>
            <a:srgbClr val="A50021"/>
          </a:solidFill>
          <a:latin typeface="Bookman Old Style" pitchFamily="18" charset="0"/>
        </a:defRPr>
      </a:lvl7pPr>
      <a:lvl8pPr marL="1371600" algn="ctr" rtl="0" eaLnBrk="0" fontAlgn="base" hangingPunct="0">
        <a:spcBef>
          <a:spcPct val="0"/>
        </a:spcBef>
        <a:spcAft>
          <a:spcPct val="0"/>
        </a:spcAft>
        <a:defRPr sz="2400" b="1" i="1" u="sng">
          <a:solidFill>
            <a:srgbClr val="A50021"/>
          </a:solidFill>
          <a:latin typeface="Bookman Old Style" pitchFamily="18" charset="0"/>
        </a:defRPr>
      </a:lvl8pPr>
      <a:lvl9pPr marL="1828800" algn="ctr" rtl="0" eaLnBrk="0" fontAlgn="base" hangingPunct="0">
        <a:spcBef>
          <a:spcPct val="0"/>
        </a:spcBef>
        <a:spcAft>
          <a:spcPct val="0"/>
        </a:spcAft>
        <a:defRPr sz="2400" b="1" i="1" u="sng">
          <a:solidFill>
            <a:srgbClr val="A50021"/>
          </a:solidFill>
          <a:latin typeface="Bookman Old Style" pitchFamily="18" charset="0"/>
        </a:defRPr>
      </a:lvl9pPr>
    </p:titleStyle>
    <p:bodyStyle>
      <a:lvl1pPr marL="342900" indent="-342900" algn="l" rtl="0" eaLnBrk="0" fontAlgn="base" hangingPunct="0">
        <a:spcBef>
          <a:spcPct val="20000"/>
        </a:spcBef>
        <a:spcAft>
          <a:spcPct val="0"/>
        </a:spcAft>
        <a:buClr>
          <a:srgbClr val="3333FF"/>
        </a:buClr>
        <a:buFont typeface="Wingdings" pitchFamily="2" charset="2"/>
        <a:buChar char="v"/>
        <a:defRPr sz="2000" b="1">
          <a:solidFill>
            <a:srgbClr val="3333FF"/>
          </a:solidFill>
          <a:latin typeface="+mn-lt"/>
          <a:ea typeface="+mn-ea"/>
          <a:cs typeface="+mn-cs"/>
        </a:defRPr>
      </a:lvl1pPr>
      <a:lvl2pPr marL="742950" indent="-285750" algn="l" rtl="0" eaLnBrk="0" fontAlgn="base" hangingPunct="0">
        <a:spcBef>
          <a:spcPct val="20000"/>
        </a:spcBef>
        <a:spcAft>
          <a:spcPct val="0"/>
        </a:spcAft>
        <a:buChar char="o"/>
        <a:defRPr b="1">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sz="1600">
          <a:solidFill>
            <a:srgbClr val="008000"/>
          </a:solidFill>
          <a:latin typeface="+mn-lt"/>
        </a:defRPr>
      </a:lvl3pPr>
      <a:lvl4pPr marL="1600200" indent="-228600" algn="l" rtl="0" eaLnBrk="0" fontAlgn="base" hangingPunct="0">
        <a:spcBef>
          <a:spcPct val="20000"/>
        </a:spcBef>
        <a:spcAft>
          <a:spcPct val="0"/>
        </a:spcAft>
        <a:buChar char="–"/>
        <a:defRPr sz="1600" i="1">
          <a:solidFill>
            <a:schemeClr val="tx2"/>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eaLnBrk="0" fontAlgn="base" hangingPunct="0">
        <a:spcBef>
          <a:spcPct val="20000"/>
        </a:spcBef>
        <a:spcAft>
          <a:spcPct val="0"/>
        </a:spcAft>
        <a:buChar char="•"/>
        <a:defRPr sz="1600">
          <a:solidFill>
            <a:schemeClr val="tx1"/>
          </a:solidFill>
          <a:latin typeface="+mn-lt"/>
        </a:defRPr>
      </a:lvl6pPr>
      <a:lvl7pPr marL="2971800" indent="-228600" algn="l" rtl="0" eaLnBrk="0" fontAlgn="base" hangingPunct="0">
        <a:spcBef>
          <a:spcPct val="20000"/>
        </a:spcBef>
        <a:spcAft>
          <a:spcPct val="0"/>
        </a:spcAft>
        <a:buChar char="•"/>
        <a:defRPr sz="1600">
          <a:solidFill>
            <a:schemeClr val="tx1"/>
          </a:solidFill>
          <a:latin typeface="+mn-lt"/>
        </a:defRPr>
      </a:lvl7pPr>
      <a:lvl8pPr marL="3429000" indent="-228600" algn="l" rtl="0" eaLnBrk="0" fontAlgn="base" hangingPunct="0">
        <a:spcBef>
          <a:spcPct val="20000"/>
        </a:spcBef>
        <a:spcAft>
          <a:spcPct val="0"/>
        </a:spcAft>
        <a:buChar char="•"/>
        <a:defRPr sz="1600">
          <a:solidFill>
            <a:schemeClr val="tx1"/>
          </a:solidFill>
          <a:latin typeface="+mn-lt"/>
        </a:defRPr>
      </a:lvl8pPr>
      <a:lvl9pPr marL="388620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38200" y="1600200"/>
            <a:ext cx="7772400" cy="2514600"/>
          </a:xfrm>
        </p:spPr>
        <p:txBody>
          <a:bodyPr/>
          <a:lstStyle/>
          <a:p>
            <a:r>
              <a:rPr lang="en-US" sz="3200" dirty="0" smtClean="0"/>
              <a:t>Fast Ramping Dipole Design</a:t>
            </a:r>
            <a:br>
              <a:rPr lang="en-US" sz="3200" dirty="0" smtClean="0"/>
            </a:br>
            <a:r>
              <a:rPr lang="en-US" sz="3200" dirty="0" smtClean="0"/>
              <a:t> and Status</a:t>
            </a:r>
          </a:p>
        </p:txBody>
      </p:sp>
      <p:sp>
        <p:nvSpPr>
          <p:cNvPr id="2051" name="Rectangle 4"/>
          <p:cNvSpPr>
            <a:spLocks noGrp="1" noChangeArrowheads="1"/>
          </p:cNvSpPr>
          <p:nvPr>
            <p:ph type="subTitle" idx="1"/>
          </p:nvPr>
        </p:nvSpPr>
        <p:spPr>
          <a:xfrm>
            <a:off x="1447800" y="3505200"/>
            <a:ext cx="6400800" cy="1600200"/>
          </a:xfrm>
        </p:spPr>
        <p:txBody>
          <a:bodyPr/>
          <a:lstStyle/>
          <a:p>
            <a:endParaRPr lang="en-US" sz="1400" b="0" i="1" dirty="0" smtClean="0">
              <a:solidFill>
                <a:schemeClr val="tx1"/>
              </a:solidFill>
            </a:endParaRPr>
          </a:p>
          <a:p>
            <a:endParaRPr lang="en-US" sz="1200" b="0" i="1" dirty="0" smtClean="0">
              <a:solidFill>
                <a:schemeClr val="tx1"/>
              </a:solidFill>
            </a:endParaRPr>
          </a:p>
          <a:p>
            <a:r>
              <a:rPr lang="en-US" sz="1400" b="0" i="1" dirty="0" err="1" smtClean="0">
                <a:solidFill>
                  <a:schemeClr val="tx1"/>
                </a:solidFill>
              </a:rPr>
              <a:t>Henryk</a:t>
            </a:r>
            <a:r>
              <a:rPr lang="en-US" sz="1400" b="0" i="1" dirty="0" smtClean="0">
                <a:solidFill>
                  <a:schemeClr val="tx1"/>
                </a:solidFill>
              </a:rPr>
              <a:t>  </a:t>
            </a:r>
            <a:r>
              <a:rPr lang="en-US" sz="1400" b="0" i="1" dirty="0" err="1" smtClean="0">
                <a:solidFill>
                  <a:schemeClr val="tx1"/>
                </a:solidFill>
              </a:rPr>
              <a:t>Piekarz</a:t>
            </a:r>
            <a:endParaRPr lang="en-US" sz="1400" b="0" i="1" dirty="0" smtClean="0">
              <a:solidFill>
                <a:schemeClr val="tx1"/>
              </a:solidFill>
            </a:endParaRPr>
          </a:p>
          <a:p>
            <a:endParaRPr lang="en-US" sz="800" b="0" i="1" dirty="0" smtClean="0">
              <a:solidFill>
                <a:schemeClr val="tx1"/>
              </a:solidFill>
            </a:endParaRPr>
          </a:p>
          <a:p>
            <a:r>
              <a:rPr lang="en-US" sz="1600" b="0" i="1" dirty="0" smtClean="0">
                <a:solidFill>
                  <a:schemeClr val="tx1"/>
                </a:solidFill>
              </a:rPr>
              <a:t>Accelerator  Physics Center, FERMILAB</a:t>
            </a:r>
          </a:p>
          <a:p>
            <a:endParaRPr lang="en-US" dirty="0" smtClean="0"/>
          </a:p>
        </p:txBody>
      </p:sp>
      <p:sp>
        <p:nvSpPr>
          <p:cNvPr id="4" name="Footer Placeholder 4"/>
          <p:cNvSpPr>
            <a:spLocks noGrp="1"/>
          </p:cNvSpPr>
          <p:nvPr>
            <p:ph type="ftr" sz="quarter" idx="11"/>
          </p:nvPr>
        </p:nvSpPr>
        <p:spPr>
          <a:xfrm>
            <a:off x="2438400" y="5715000"/>
            <a:ext cx="4648200" cy="381000"/>
          </a:xfrm>
          <a:noFill/>
        </p:spPr>
        <p:txBody>
          <a:bodyPr/>
          <a:lstStyle/>
          <a:p>
            <a:r>
              <a:rPr lang="en-US" sz="1800" b="1" i="1" dirty="0" err="1" smtClean="0"/>
              <a:t>EuCard</a:t>
            </a:r>
            <a:r>
              <a:rPr lang="en-US" sz="1800" b="1" i="1" dirty="0" smtClean="0"/>
              <a:t> LEP3 Meeting, June 18 2012</a:t>
            </a:r>
            <a:endParaRPr lang="en-US" sz="1800" b="1"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0"/>
            <a:ext cx="6934200" cy="1143000"/>
          </a:xfrm>
        </p:spPr>
        <p:txBody>
          <a:bodyPr/>
          <a:lstStyle/>
          <a:p>
            <a:r>
              <a:rPr lang="en-US" sz="3200" dirty="0" smtClean="0"/>
              <a:t>HTS Sub-Cable Design for Rapid Cycling Dipole</a:t>
            </a:r>
            <a:endParaRPr lang="en-US" sz="3200" dirty="0">
              <a:solidFill>
                <a:srgbClr val="0070C0"/>
              </a:solidFill>
            </a:endParaRPr>
          </a:p>
        </p:txBody>
      </p:sp>
      <p:sp>
        <p:nvSpPr>
          <p:cNvPr id="5" name="Date Placeholder 3"/>
          <p:cNvSpPr txBox="1">
            <a:spLocks/>
          </p:cNvSpPr>
          <p:nvPr/>
        </p:nvSpPr>
        <p:spPr bwMode="auto">
          <a:xfrm>
            <a:off x="381000" y="62484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CBD60537-9015-4044-914C-BE00931E05BC}" type="datetime1">
              <a:rPr kumimoji="0" lang="en-US" sz="1400" b="0" i="0" u="none" strike="noStrike" kern="1200" cap="none" spc="0" normalizeH="0" baseline="0" noProof="0" smtClean="0">
                <a:ln>
                  <a:noFill/>
                </a:ln>
                <a:solidFill>
                  <a:schemeClr val="tx1"/>
                </a:solidFill>
                <a:effectLst/>
                <a:uLnTx/>
                <a:uFillTx/>
                <a:latin typeface="Times New Roman" pitchFamily="18" charset="0"/>
                <a:ea typeface="+mn-ea"/>
                <a:cs typeface="+mn-cs"/>
              </a:rPr>
              <a:pPr marL="0" marR="0" lvl="0" indent="0" algn="l" defTabSz="914400" rtl="0" eaLnBrk="0" fontAlgn="base" latinLnBrk="0" hangingPunct="0">
                <a:lnSpc>
                  <a:spcPct val="100000"/>
                </a:lnSpc>
                <a:spcBef>
                  <a:spcPct val="0"/>
                </a:spcBef>
                <a:spcAft>
                  <a:spcPct val="0"/>
                </a:spcAft>
                <a:buClrTx/>
                <a:buSzTx/>
                <a:buFontTx/>
                <a:buNone/>
                <a:tabLst/>
                <a:defRPr/>
              </a:pPr>
              <a:t>6/19/2012</a:t>
            </a:fld>
            <a:endParaRPr kumimoji="0" lang="en-US" sz="1400" b="0" i="0" u="none" strike="noStrike" kern="1200" cap="none" spc="0" normalizeH="0" baseline="0" noProof="0" dirty="0">
              <a:ln>
                <a:noFill/>
              </a:ln>
              <a:solidFill>
                <a:schemeClr val="tx1"/>
              </a:solidFill>
              <a:effectLst/>
              <a:uLnTx/>
              <a:uFillTx/>
              <a:latin typeface="Times New Roman" pitchFamily="18" charset="0"/>
              <a:ea typeface="+mn-ea"/>
              <a:cs typeface="+mn-cs"/>
            </a:endParaRPr>
          </a:p>
        </p:txBody>
      </p:sp>
      <p:pic>
        <p:nvPicPr>
          <p:cNvPr id="7" name="Picture 6" descr="sub-cable_test_2.jpg"/>
          <p:cNvPicPr>
            <a:picLocks noChangeAspect="1"/>
          </p:cNvPicPr>
          <p:nvPr/>
        </p:nvPicPr>
        <p:blipFill>
          <a:blip r:embed="rId2" cstate="print"/>
          <a:stretch>
            <a:fillRect/>
          </a:stretch>
        </p:blipFill>
        <p:spPr>
          <a:xfrm>
            <a:off x="1676400" y="1295400"/>
            <a:ext cx="7010400" cy="4267200"/>
          </a:xfrm>
          <a:prstGeom prst="rect">
            <a:avLst/>
          </a:prstGeom>
        </p:spPr>
      </p:pic>
      <p:sp>
        <p:nvSpPr>
          <p:cNvPr id="8" name="TextBox 7"/>
          <p:cNvSpPr txBox="1"/>
          <p:nvPr/>
        </p:nvSpPr>
        <p:spPr>
          <a:xfrm>
            <a:off x="1219200" y="5410200"/>
            <a:ext cx="6736139" cy="707886"/>
          </a:xfrm>
          <a:prstGeom prst="rect">
            <a:avLst/>
          </a:prstGeom>
          <a:noFill/>
        </p:spPr>
        <p:txBody>
          <a:bodyPr wrap="none" rtlCol="0">
            <a:spAutoFit/>
          </a:bodyPr>
          <a:lstStyle/>
          <a:p>
            <a:r>
              <a:rPr lang="en-US" sz="2000" i="1" dirty="0" smtClean="0">
                <a:solidFill>
                  <a:schemeClr val="tx1"/>
                </a:solidFill>
              </a:rPr>
              <a:t>Sub-cable assembly shown above immobilizes HTS stack while</a:t>
            </a:r>
          </a:p>
          <a:p>
            <a:r>
              <a:rPr lang="en-US" sz="2000" i="1" dirty="0" smtClean="0">
                <a:solidFill>
                  <a:schemeClr val="tx1"/>
                </a:solidFill>
              </a:rPr>
              <a:t>forcing liquid helium to flow up and down between the strands</a:t>
            </a:r>
            <a:endParaRPr lang="en-US" sz="2000" i="1"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152400"/>
            <a:ext cx="7086600" cy="1085851"/>
          </a:xfrm>
        </p:spPr>
        <p:txBody>
          <a:bodyPr/>
          <a:lstStyle/>
          <a:p>
            <a:r>
              <a:rPr lang="en-US" sz="3200" dirty="0" smtClean="0"/>
              <a:t>HTS Dipole Design &amp; Fabrication Status</a:t>
            </a:r>
            <a:endParaRPr lang="en-US" sz="3200" dirty="0"/>
          </a:p>
        </p:txBody>
      </p:sp>
      <p:sp>
        <p:nvSpPr>
          <p:cNvPr id="5" name="TextBox 4"/>
          <p:cNvSpPr txBox="1"/>
          <p:nvPr/>
        </p:nvSpPr>
        <p:spPr>
          <a:xfrm>
            <a:off x="152400" y="1524000"/>
            <a:ext cx="8991600" cy="1600438"/>
          </a:xfrm>
          <a:prstGeom prst="rect">
            <a:avLst/>
          </a:prstGeom>
          <a:noFill/>
        </p:spPr>
        <p:txBody>
          <a:bodyPr wrap="square" rtlCol="0">
            <a:spAutoFit/>
          </a:bodyPr>
          <a:lstStyle/>
          <a:p>
            <a:r>
              <a:rPr lang="en-US" b="1" i="1" dirty="0" smtClean="0">
                <a:solidFill>
                  <a:srgbClr val="C00000"/>
                </a:solidFill>
              </a:rPr>
              <a:t>TEST MAGNET PROPERTIES:</a:t>
            </a:r>
            <a:r>
              <a:rPr lang="en-US" b="1" i="1" dirty="0" smtClean="0">
                <a:solidFill>
                  <a:schemeClr val="tx1"/>
                </a:solidFill>
              </a:rPr>
              <a:t>                                                      </a:t>
            </a:r>
          </a:p>
          <a:p>
            <a:r>
              <a:rPr lang="en-US" b="1" i="1" dirty="0" smtClean="0">
                <a:solidFill>
                  <a:srgbClr val="002060"/>
                </a:solidFill>
              </a:rPr>
              <a:t>Cable:  Single turn of 6 parallel sub-cables connected at leads end</a:t>
            </a:r>
            <a:r>
              <a:rPr lang="en-US" b="1" i="1" dirty="0" smtClean="0">
                <a:solidFill>
                  <a:schemeClr val="tx1"/>
                </a:solidFill>
              </a:rPr>
              <a:t>             Core: Fe3%Si, 105 µm laminations</a:t>
            </a:r>
          </a:p>
          <a:p>
            <a:r>
              <a:rPr lang="en-US" b="1" i="1" dirty="0" smtClean="0">
                <a:solidFill>
                  <a:srgbClr val="002060"/>
                </a:solidFill>
              </a:rPr>
              <a:t>96 344C-2G strands (~ 600 m length)</a:t>
            </a:r>
            <a:r>
              <a:rPr lang="en-US" b="1" i="1" dirty="0" smtClean="0">
                <a:solidFill>
                  <a:schemeClr val="tx1"/>
                </a:solidFill>
              </a:rPr>
              <a:t>                                                                      L = 1200 mm, Gap = 40 mm x 100 mm</a:t>
            </a:r>
          </a:p>
          <a:p>
            <a:r>
              <a:rPr lang="en-US" b="1" i="1" dirty="0" smtClean="0">
                <a:solidFill>
                  <a:srgbClr val="002060"/>
                </a:solidFill>
              </a:rPr>
              <a:t>Projected  &lt;Angle </a:t>
            </a:r>
            <a:r>
              <a:rPr lang="en-US" b="1" i="1" baseline="-25000" dirty="0" smtClean="0">
                <a:solidFill>
                  <a:srgbClr val="002060"/>
                </a:solidFill>
              </a:rPr>
              <a:t>HTS – B-FIELD </a:t>
            </a:r>
            <a:r>
              <a:rPr lang="en-US" b="1" i="1" dirty="0" smtClean="0">
                <a:solidFill>
                  <a:srgbClr val="002060"/>
                </a:solidFill>
              </a:rPr>
              <a:t>&gt; ≈ 2</a:t>
            </a:r>
            <a:r>
              <a:rPr lang="en-US" b="1" i="1" baseline="30000" dirty="0" smtClean="0">
                <a:solidFill>
                  <a:srgbClr val="002060"/>
                </a:solidFill>
              </a:rPr>
              <a:t>0</a:t>
            </a:r>
            <a:r>
              <a:rPr lang="en-US" b="1" i="1" dirty="0" smtClean="0">
                <a:solidFill>
                  <a:schemeClr val="tx1"/>
                </a:solidFill>
              </a:rPr>
              <a:t>                                                                       Operating temp.: 80 K to RT                                                                        </a:t>
            </a:r>
          </a:p>
          <a:p>
            <a:endParaRPr lang="en-US" sz="800" b="1" i="1" dirty="0" smtClean="0">
              <a:solidFill>
                <a:schemeClr val="tx1"/>
              </a:solidFill>
            </a:endParaRPr>
          </a:p>
          <a:p>
            <a:r>
              <a:rPr lang="en-US" sz="1200" b="1" i="1" dirty="0" smtClean="0">
                <a:solidFill>
                  <a:srgbClr val="002060"/>
                </a:solidFill>
              </a:rPr>
              <a:t>Instrumented : B </a:t>
            </a:r>
            <a:r>
              <a:rPr lang="en-US" sz="1200" b="1" i="1" baseline="-25000" dirty="0" smtClean="0">
                <a:solidFill>
                  <a:srgbClr val="002060"/>
                </a:solidFill>
              </a:rPr>
              <a:t>max</a:t>
            </a:r>
            <a:r>
              <a:rPr lang="en-US" sz="1200" b="1" i="1" dirty="0" smtClean="0">
                <a:solidFill>
                  <a:srgbClr val="002060"/>
                </a:solidFill>
              </a:rPr>
              <a:t> = 1.8 T, I</a:t>
            </a:r>
            <a:r>
              <a:rPr lang="en-US" sz="1200" b="1" i="1" baseline="-25000" dirty="0" smtClean="0">
                <a:solidFill>
                  <a:srgbClr val="002060"/>
                </a:solidFill>
              </a:rPr>
              <a:t>max</a:t>
            </a:r>
            <a:r>
              <a:rPr lang="en-US" sz="1200" b="1" i="1" dirty="0" smtClean="0">
                <a:solidFill>
                  <a:srgbClr val="002060"/>
                </a:solidFill>
              </a:rPr>
              <a:t> = 90 kA, dB/</a:t>
            </a:r>
            <a:r>
              <a:rPr lang="en-US" sz="1200" b="1" i="1" dirty="0" err="1" smtClean="0">
                <a:solidFill>
                  <a:srgbClr val="002060"/>
                </a:solidFill>
              </a:rPr>
              <a:t>dt</a:t>
            </a:r>
            <a:r>
              <a:rPr lang="en-US" sz="1200" b="1" i="1" dirty="0" smtClean="0">
                <a:solidFill>
                  <a:srgbClr val="002060"/>
                </a:solidFill>
              </a:rPr>
              <a:t> </a:t>
            </a:r>
            <a:r>
              <a:rPr lang="en-US" sz="1200" b="1" i="1" baseline="-25000" dirty="0" smtClean="0">
                <a:solidFill>
                  <a:srgbClr val="002060"/>
                </a:solidFill>
              </a:rPr>
              <a:t>max</a:t>
            </a:r>
            <a:r>
              <a:rPr lang="en-US" sz="1200" b="1" i="1" dirty="0" smtClean="0">
                <a:solidFill>
                  <a:srgbClr val="002060"/>
                </a:solidFill>
              </a:rPr>
              <a:t> = 16 T/s , T </a:t>
            </a:r>
            <a:r>
              <a:rPr lang="en-US" sz="1200" b="1" i="1" baseline="-25000" dirty="0" smtClean="0">
                <a:solidFill>
                  <a:srgbClr val="002060"/>
                </a:solidFill>
              </a:rPr>
              <a:t>max </a:t>
            </a:r>
            <a:r>
              <a:rPr lang="en-US" sz="1200" b="1" i="1" dirty="0" smtClean="0">
                <a:solidFill>
                  <a:srgbClr val="002060"/>
                </a:solidFill>
              </a:rPr>
              <a:t> = 15 K</a:t>
            </a:r>
          </a:p>
          <a:p>
            <a:endParaRPr lang="en-US" sz="800" b="1" i="1" dirty="0" smtClean="0">
              <a:solidFill>
                <a:schemeClr val="tx1"/>
              </a:solidFill>
            </a:endParaRPr>
          </a:p>
          <a:p>
            <a:r>
              <a:rPr lang="en-US" b="1" i="1" dirty="0" smtClean="0">
                <a:solidFill>
                  <a:srgbClr val="002060"/>
                </a:solidFill>
              </a:rPr>
              <a:t>Test: B </a:t>
            </a:r>
            <a:r>
              <a:rPr lang="en-US" b="1" i="1" baseline="-25000" dirty="0" smtClean="0">
                <a:solidFill>
                  <a:srgbClr val="002060"/>
                </a:solidFill>
              </a:rPr>
              <a:t>max</a:t>
            </a:r>
            <a:r>
              <a:rPr lang="en-US" b="1" i="1" dirty="0" smtClean="0">
                <a:solidFill>
                  <a:srgbClr val="002060"/>
                </a:solidFill>
              </a:rPr>
              <a:t> = 0.5 T, I</a:t>
            </a:r>
            <a:r>
              <a:rPr lang="en-US" b="1" i="1" baseline="-25000" dirty="0" smtClean="0">
                <a:solidFill>
                  <a:srgbClr val="002060"/>
                </a:solidFill>
              </a:rPr>
              <a:t>max</a:t>
            </a:r>
            <a:r>
              <a:rPr lang="en-US" b="1" i="1" dirty="0" smtClean="0">
                <a:solidFill>
                  <a:srgbClr val="002060"/>
                </a:solidFill>
              </a:rPr>
              <a:t> = 27 kA, dB/</a:t>
            </a:r>
            <a:r>
              <a:rPr lang="en-US" b="1" i="1" dirty="0" err="1" smtClean="0">
                <a:solidFill>
                  <a:srgbClr val="002060"/>
                </a:solidFill>
              </a:rPr>
              <a:t>dt</a:t>
            </a:r>
            <a:r>
              <a:rPr lang="en-US" b="1" i="1" dirty="0" smtClean="0">
                <a:solidFill>
                  <a:srgbClr val="002060"/>
                </a:solidFill>
              </a:rPr>
              <a:t> </a:t>
            </a:r>
            <a:r>
              <a:rPr lang="en-US" b="1" i="1" baseline="-25000" dirty="0" smtClean="0">
                <a:solidFill>
                  <a:srgbClr val="002060"/>
                </a:solidFill>
              </a:rPr>
              <a:t>max</a:t>
            </a:r>
            <a:r>
              <a:rPr lang="en-US" b="1" i="1" dirty="0" smtClean="0">
                <a:solidFill>
                  <a:srgbClr val="002060"/>
                </a:solidFill>
              </a:rPr>
              <a:t> = 10 T/s , T </a:t>
            </a:r>
            <a:r>
              <a:rPr lang="en-US" b="1" i="1" baseline="-25000" dirty="0" smtClean="0">
                <a:solidFill>
                  <a:srgbClr val="002060"/>
                </a:solidFill>
              </a:rPr>
              <a:t>max</a:t>
            </a:r>
            <a:r>
              <a:rPr lang="en-US" b="1" i="1" dirty="0" smtClean="0">
                <a:solidFill>
                  <a:srgbClr val="002060"/>
                </a:solidFill>
              </a:rPr>
              <a:t> ~ 25 K </a:t>
            </a:r>
            <a:r>
              <a:rPr lang="en-US" sz="1200" b="1" i="1" dirty="0" smtClean="0">
                <a:solidFill>
                  <a:srgbClr val="002060"/>
                </a:solidFill>
              </a:rPr>
              <a:t> </a:t>
            </a:r>
          </a:p>
        </p:txBody>
      </p:sp>
      <p:pic>
        <p:nvPicPr>
          <p:cNvPr id="6" name="Picture 5" descr="E4R-mag-lead2.jpg"/>
          <p:cNvPicPr>
            <a:picLocks noChangeAspect="1"/>
          </p:cNvPicPr>
          <p:nvPr/>
        </p:nvPicPr>
        <p:blipFill>
          <a:blip r:embed="rId2" cstate="print"/>
          <a:stretch>
            <a:fillRect/>
          </a:stretch>
        </p:blipFill>
        <p:spPr>
          <a:xfrm>
            <a:off x="228600" y="3124200"/>
            <a:ext cx="4191000" cy="3048000"/>
          </a:xfrm>
          <a:prstGeom prst="rect">
            <a:avLst/>
          </a:prstGeom>
        </p:spPr>
      </p:pic>
      <p:pic>
        <p:nvPicPr>
          <p:cNvPr id="7" name="Picture 6" descr="e4r-mag-field.jpg"/>
          <p:cNvPicPr>
            <a:picLocks noChangeAspect="1"/>
          </p:cNvPicPr>
          <p:nvPr/>
        </p:nvPicPr>
        <p:blipFill>
          <a:blip r:embed="rId3" cstate="print"/>
          <a:stretch>
            <a:fillRect/>
          </a:stretch>
        </p:blipFill>
        <p:spPr>
          <a:xfrm>
            <a:off x="6324600" y="2438400"/>
            <a:ext cx="2667000" cy="1752600"/>
          </a:xfrm>
          <a:prstGeom prst="rect">
            <a:avLst/>
          </a:prstGeom>
        </p:spPr>
      </p:pic>
      <p:pic>
        <p:nvPicPr>
          <p:cNvPr id="8" name="Picture 7" descr="P8100001.JPG"/>
          <p:cNvPicPr>
            <a:picLocks noChangeAspect="1"/>
          </p:cNvPicPr>
          <p:nvPr/>
        </p:nvPicPr>
        <p:blipFill>
          <a:blip r:embed="rId4" cstate="print"/>
          <a:stretch>
            <a:fillRect/>
          </a:stretch>
        </p:blipFill>
        <p:spPr>
          <a:xfrm>
            <a:off x="6019800" y="4343400"/>
            <a:ext cx="2819400" cy="1981200"/>
          </a:xfrm>
          <a:prstGeom prst="rect">
            <a:avLst/>
          </a:prstGeom>
        </p:spPr>
      </p:pic>
      <p:sp>
        <p:nvSpPr>
          <p:cNvPr id="10" name="TextBox 9"/>
          <p:cNvSpPr txBox="1"/>
          <p:nvPr/>
        </p:nvSpPr>
        <p:spPr>
          <a:xfrm>
            <a:off x="5181600" y="3352800"/>
            <a:ext cx="1095108" cy="307777"/>
          </a:xfrm>
          <a:prstGeom prst="rect">
            <a:avLst/>
          </a:prstGeom>
          <a:noFill/>
        </p:spPr>
        <p:txBody>
          <a:bodyPr wrap="none" rtlCol="0">
            <a:spAutoFit/>
          </a:bodyPr>
          <a:lstStyle/>
          <a:p>
            <a:r>
              <a:rPr lang="en-US" b="1" i="1" dirty="0" smtClean="0">
                <a:solidFill>
                  <a:schemeClr val="tx1"/>
                </a:solidFill>
              </a:rPr>
              <a:t>Core design</a:t>
            </a:r>
            <a:endParaRPr lang="en-US" b="1" i="1" dirty="0">
              <a:solidFill>
                <a:schemeClr val="tx1"/>
              </a:solidFill>
            </a:endParaRPr>
          </a:p>
        </p:txBody>
      </p:sp>
      <p:sp>
        <p:nvSpPr>
          <p:cNvPr id="11" name="TextBox 10"/>
          <p:cNvSpPr txBox="1"/>
          <p:nvPr/>
        </p:nvSpPr>
        <p:spPr>
          <a:xfrm>
            <a:off x="4648200" y="5029200"/>
            <a:ext cx="1393267" cy="307777"/>
          </a:xfrm>
          <a:prstGeom prst="rect">
            <a:avLst/>
          </a:prstGeom>
          <a:noFill/>
        </p:spPr>
        <p:txBody>
          <a:bodyPr wrap="none" rtlCol="0">
            <a:spAutoFit/>
          </a:bodyPr>
          <a:lstStyle/>
          <a:p>
            <a:r>
              <a:rPr lang="en-US" b="1" i="1" dirty="0" smtClean="0">
                <a:solidFill>
                  <a:schemeClr val="tx1"/>
                </a:solidFill>
              </a:rPr>
              <a:t>Fabricated core</a:t>
            </a:r>
            <a:endParaRPr lang="en-US" b="1" i="1" dirty="0">
              <a:solidFill>
                <a:schemeClr val="tx1"/>
              </a:solidFill>
            </a:endParaRPr>
          </a:p>
        </p:txBody>
      </p:sp>
      <p:sp>
        <p:nvSpPr>
          <p:cNvPr id="9" name="Date Placeholder 3"/>
          <p:cNvSpPr txBox="1">
            <a:spLocks/>
          </p:cNvSpPr>
          <p:nvPr/>
        </p:nvSpPr>
        <p:spPr bwMode="auto">
          <a:xfrm>
            <a:off x="304800" y="64770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CBD60537-9015-4044-914C-BE00931E05BC}" type="datetime1">
              <a:rPr kumimoji="0" lang="en-US" sz="1400" b="0" i="0" u="none" strike="noStrike" kern="1200" cap="none" spc="0" normalizeH="0" baseline="0" noProof="0" smtClean="0">
                <a:ln>
                  <a:noFill/>
                </a:ln>
                <a:solidFill>
                  <a:schemeClr val="tx1"/>
                </a:solidFill>
                <a:effectLst/>
                <a:uLnTx/>
                <a:uFillTx/>
                <a:latin typeface="Times New Roman" pitchFamily="18" charset="0"/>
                <a:ea typeface="+mn-ea"/>
                <a:cs typeface="+mn-cs"/>
              </a:rPr>
              <a:pPr marL="0" marR="0" lvl="0" indent="0" algn="l" defTabSz="914400" rtl="0" eaLnBrk="0" fontAlgn="base" latinLnBrk="0" hangingPunct="0">
                <a:lnSpc>
                  <a:spcPct val="100000"/>
                </a:lnSpc>
                <a:spcBef>
                  <a:spcPct val="0"/>
                </a:spcBef>
                <a:spcAft>
                  <a:spcPct val="0"/>
                </a:spcAft>
                <a:buClrTx/>
                <a:buSzTx/>
                <a:buFontTx/>
                <a:buNone/>
                <a:tabLst/>
                <a:defRPr/>
              </a:pPr>
              <a:t>6/19/2012</a:t>
            </a:fld>
            <a:endParaRPr kumimoji="0" lang="en-US" sz="1400" b="0" i="0" u="none" strike="noStrike" kern="1200" cap="none" spc="0" normalizeH="0" baseline="0" noProof="0" dirty="0">
              <a:ln>
                <a:noFill/>
              </a:ln>
              <a:solidFill>
                <a:schemeClr val="tx1"/>
              </a:solidFill>
              <a:effectLst/>
              <a:uLnTx/>
              <a:uFillTx/>
              <a:latin typeface="Times New Roman" pitchFamily="18" charset="0"/>
              <a:ea typeface="+mn-ea"/>
              <a:cs typeface="+mn-cs"/>
            </a:endParaRPr>
          </a:p>
        </p:txBody>
      </p:sp>
      <p:sp>
        <p:nvSpPr>
          <p:cNvPr id="12" name="TextBox 11"/>
          <p:cNvSpPr txBox="1"/>
          <p:nvPr/>
        </p:nvSpPr>
        <p:spPr>
          <a:xfrm>
            <a:off x="152400" y="6172200"/>
            <a:ext cx="4312399" cy="338554"/>
          </a:xfrm>
          <a:prstGeom prst="rect">
            <a:avLst/>
          </a:prstGeom>
          <a:noFill/>
        </p:spPr>
        <p:txBody>
          <a:bodyPr wrap="none" rtlCol="0">
            <a:spAutoFit/>
          </a:bodyPr>
          <a:lstStyle/>
          <a:p>
            <a:r>
              <a:rPr lang="en-US" sz="1600" b="1" i="1" dirty="0" smtClean="0">
                <a:solidFill>
                  <a:schemeClr val="tx1"/>
                </a:solidFill>
              </a:rPr>
              <a:t>All HTS cable components have been  fabricated</a:t>
            </a:r>
            <a:endParaRPr lang="en-US" sz="1600" b="1" i="1"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0"/>
            <a:ext cx="7772400" cy="1066800"/>
          </a:xfrm>
        </p:spPr>
        <p:txBody>
          <a:bodyPr/>
          <a:lstStyle/>
          <a:p>
            <a:r>
              <a:rPr lang="en-US" sz="3200" dirty="0" smtClean="0"/>
              <a:t>HTS Dipole Test Setup Status</a:t>
            </a:r>
            <a:endParaRPr lang="en-US" sz="3200" dirty="0">
              <a:solidFill>
                <a:srgbClr val="0070C0"/>
              </a:solidFill>
            </a:endParaRPr>
          </a:p>
        </p:txBody>
      </p:sp>
      <p:sp>
        <p:nvSpPr>
          <p:cNvPr id="6" name="Date Placeholder 3"/>
          <p:cNvSpPr txBox="1">
            <a:spLocks/>
          </p:cNvSpPr>
          <p:nvPr/>
        </p:nvSpPr>
        <p:spPr bwMode="auto">
          <a:xfrm>
            <a:off x="381000" y="62484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CBD60537-9015-4044-914C-BE00931E05BC}" type="datetime1">
              <a:rPr kumimoji="0" lang="en-US" sz="1400" b="0" i="0" u="none" strike="noStrike" kern="1200" cap="none" spc="0" normalizeH="0" baseline="0" noProof="0" smtClean="0">
                <a:ln>
                  <a:noFill/>
                </a:ln>
                <a:solidFill>
                  <a:schemeClr val="tx1"/>
                </a:solidFill>
                <a:effectLst/>
                <a:uLnTx/>
                <a:uFillTx/>
                <a:latin typeface="Times New Roman" pitchFamily="18" charset="0"/>
                <a:ea typeface="+mn-ea"/>
                <a:cs typeface="+mn-cs"/>
              </a:rPr>
              <a:pPr marL="0" marR="0" lvl="0" indent="0" algn="l" defTabSz="914400" rtl="0" eaLnBrk="0" fontAlgn="base" latinLnBrk="0" hangingPunct="0">
                <a:lnSpc>
                  <a:spcPct val="100000"/>
                </a:lnSpc>
                <a:spcBef>
                  <a:spcPct val="0"/>
                </a:spcBef>
                <a:spcAft>
                  <a:spcPct val="0"/>
                </a:spcAft>
                <a:buClrTx/>
                <a:buSzTx/>
                <a:buFontTx/>
                <a:buNone/>
                <a:tabLst/>
                <a:defRPr/>
              </a:pPr>
              <a:t>6/19/2012</a:t>
            </a:fld>
            <a:endParaRPr kumimoji="0" lang="en-US" sz="1400" b="0" i="0" u="none" strike="noStrike" kern="1200" cap="none" spc="0" normalizeH="0" baseline="0" noProof="0" dirty="0">
              <a:ln>
                <a:noFill/>
              </a:ln>
              <a:solidFill>
                <a:schemeClr val="tx1"/>
              </a:solidFill>
              <a:effectLst/>
              <a:uLnTx/>
              <a:uFillTx/>
              <a:latin typeface="Times New Roman" pitchFamily="18" charset="0"/>
              <a:ea typeface="+mn-ea"/>
              <a:cs typeface="+mn-cs"/>
            </a:endParaRPr>
          </a:p>
        </p:txBody>
      </p:sp>
      <p:pic>
        <p:nvPicPr>
          <p:cNvPr id="10" name="Picture 9" descr="e4r-side.jpg"/>
          <p:cNvPicPr>
            <a:picLocks noChangeAspect="1"/>
          </p:cNvPicPr>
          <p:nvPr/>
        </p:nvPicPr>
        <p:blipFill>
          <a:blip r:embed="rId2" cstate="print"/>
          <a:stretch>
            <a:fillRect/>
          </a:stretch>
        </p:blipFill>
        <p:spPr>
          <a:xfrm>
            <a:off x="304800" y="1828800"/>
            <a:ext cx="5029200" cy="4038600"/>
          </a:xfrm>
          <a:prstGeom prst="rect">
            <a:avLst/>
          </a:prstGeom>
        </p:spPr>
      </p:pic>
      <p:pic>
        <p:nvPicPr>
          <p:cNvPr id="13" name="Picture 12" descr="e4r-front.jpg"/>
          <p:cNvPicPr>
            <a:picLocks noChangeAspect="1"/>
          </p:cNvPicPr>
          <p:nvPr/>
        </p:nvPicPr>
        <p:blipFill>
          <a:blip r:embed="rId3" cstate="print"/>
          <a:stretch>
            <a:fillRect/>
          </a:stretch>
        </p:blipFill>
        <p:spPr>
          <a:xfrm>
            <a:off x="5181600" y="2286000"/>
            <a:ext cx="3962400" cy="3124200"/>
          </a:xfrm>
          <a:prstGeom prst="rect">
            <a:avLst/>
          </a:prstGeom>
        </p:spPr>
      </p:pic>
      <p:sp>
        <p:nvSpPr>
          <p:cNvPr id="14" name="TextBox 13"/>
          <p:cNvSpPr txBox="1"/>
          <p:nvPr/>
        </p:nvSpPr>
        <p:spPr>
          <a:xfrm>
            <a:off x="1981200" y="2057400"/>
            <a:ext cx="1219200" cy="338554"/>
          </a:xfrm>
          <a:prstGeom prst="rect">
            <a:avLst/>
          </a:prstGeom>
          <a:noFill/>
        </p:spPr>
        <p:txBody>
          <a:bodyPr wrap="square" rtlCol="0">
            <a:spAutoFit/>
          </a:bodyPr>
          <a:lstStyle/>
          <a:p>
            <a:r>
              <a:rPr lang="en-US" sz="1600" dirty="0" smtClean="0">
                <a:solidFill>
                  <a:schemeClr val="tx1"/>
                </a:solidFill>
              </a:rPr>
              <a:t>Side view</a:t>
            </a:r>
            <a:endParaRPr lang="en-US" sz="1600" dirty="0">
              <a:solidFill>
                <a:schemeClr val="tx1"/>
              </a:solidFill>
            </a:endParaRPr>
          </a:p>
        </p:txBody>
      </p:sp>
      <p:sp>
        <p:nvSpPr>
          <p:cNvPr id="15" name="TextBox 14"/>
          <p:cNvSpPr txBox="1"/>
          <p:nvPr/>
        </p:nvSpPr>
        <p:spPr>
          <a:xfrm>
            <a:off x="6553200" y="2133600"/>
            <a:ext cx="1143000" cy="338554"/>
          </a:xfrm>
          <a:prstGeom prst="rect">
            <a:avLst/>
          </a:prstGeom>
          <a:noFill/>
        </p:spPr>
        <p:txBody>
          <a:bodyPr wrap="square" rtlCol="0">
            <a:spAutoFit/>
          </a:bodyPr>
          <a:lstStyle/>
          <a:p>
            <a:r>
              <a:rPr lang="en-US" sz="1600" dirty="0" smtClean="0">
                <a:solidFill>
                  <a:schemeClr val="tx1"/>
                </a:solidFill>
              </a:rPr>
              <a:t>Front view </a:t>
            </a:r>
            <a:endParaRPr lang="en-US" sz="1600" dirty="0">
              <a:solidFill>
                <a:schemeClr val="tx1"/>
              </a:solidFill>
            </a:endParaRPr>
          </a:p>
        </p:txBody>
      </p:sp>
      <p:sp>
        <p:nvSpPr>
          <p:cNvPr id="9" name="TextBox 8"/>
          <p:cNvSpPr txBox="1"/>
          <p:nvPr/>
        </p:nvSpPr>
        <p:spPr>
          <a:xfrm>
            <a:off x="1676400" y="5638800"/>
            <a:ext cx="6172200" cy="738664"/>
          </a:xfrm>
          <a:prstGeom prst="rect">
            <a:avLst/>
          </a:prstGeom>
          <a:noFill/>
        </p:spPr>
        <p:txBody>
          <a:bodyPr wrap="square" rtlCol="0">
            <a:spAutoFit/>
          </a:bodyPr>
          <a:lstStyle/>
          <a:p>
            <a:r>
              <a:rPr lang="en-US" b="1" i="1" dirty="0" smtClean="0">
                <a:solidFill>
                  <a:schemeClr val="tx1"/>
                </a:solidFill>
              </a:rPr>
              <a:t>Component design will end in mid-August, fabrication complete by October. System assembly, safety proceedings through December. </a:t>
            </a:r>
          </a:p>
          <a:p>
            <a:r>
              <a:rPr lang="en-US" b="1" i="1" dirty="0" smtClean="0">
                <a:solidFill>
                  <a:schemeClr val="tx1"/>
                </a:solidFill>
              </a:rPr>
              <a:t>Expected magnet tests in E4R Enclosure: December 2012 -March 2013.</a:t>
            </a:r>
            <a:r>
              <a:rPr lang="en-US" b="1" i="1" dirty="0" smtClean="0"/>
              <a:t> </a:t>
            </a:r>
            <a:endParaRPr lang="en-US" b="1" i="1" dirty="0"/>
          </a:p>
        </p:txBody>
      </p:sp>
      <p:sp>
        <p:nvSpPr>
          <p:cNvPr id="11" name="TextBox 10"/>
          <p:cNvSpPr txBox="1"/>
          <p:nvPr/>
        </p:nvSpPr>
        <p:spPr>
          <a:xfrm>
            <a:off x="685800" y="1676400"/>
            <a:ext cx="7558479" cy="369332"/>
          </a:xfrm>
          <a:prstGeom prst="rect">
            <a:avLst/>
          </a:prstGeom>
          <a:noFill/>
        </p:spPr>
        <p:txBody>
          <a:bodyPr wrap="none" rtlCol="0">
            <a:spAutoFit/>
          </a:bodyPr>
          <a:lstStyle/>
          <a:p>
            <a:r>
              <a:rPr lang="en-US" sz="1800" b="1" i="1" dirty="0" smtClean="0">
                <a:solidFill>
                  <a:schemeClr val="tx1"/>
                </a:solidFill>
              </a:rPr>
              <a:t>Figures show test components with design complete &amp; fabrication in progress</a:t>
            </a:r>
            <a:endParaRPr lang="en-US" sz="1800" b="1" i="1"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xfrm>
            <a:off x="228600" y="6324600"/>
            <a:ext cx="1066800" cy="381000"/>
          </a:xfrm>
          <a:noFill/>
        </p:spPr>
        <p:txBody>
          <a:bodyPr/>
          <a:lstStyle/>
          <a:p>
            <a:fld id="{6EEB6CE6-B52C-48F9-A5D5-1A34D08CCAAA}" type="datetime1">
              <a:rPr lang="en-US"/>
              <a:pPr/>
              <a:t>6/19/2012</a:t>
            </a:fld>
            <a:endParaRPr lang="en-US" dirty="0"/>
          </a:p>
        </p:txBody>
      </p:sp>
      <p:sp>
        <p:nvSpPr>
          <p:cNvPr id="4100" name="Rectangle 2"/>
          <p:cNvSpPr>
            <a:spLocks noGrp="1" noChangeArrowheads="1"/>
          </p:cNvSpPr>
          <p:nvPr>
            <p:ph type="title"/>
          </p:nvPr>
        </p:nvSpPr>
        <p:spPr>
          <a:xfrm>
            <a:off x="1524000" y="152400"/>
            <a:ext cx="7620000" cy="1295400"/>
          </a:xfrm>
        </p:spPr>
        <p:txBody>
          <a:bodyPr/>
          <a:lstStyle/>
          <a:p>
            <a:r>
              <a:rPr lang="en-US" sz="3200" dirty="0" smtClean="0"/>
              <a:t>SRCS Synchrotron – Possible HTS Dipole Application for Project X</a:t>
            </a:r>
          </a:p>
        </p:txBody>
      </p:sp>
      <p:pic>
        <p:nvPicPr>
          <p:cNvPr id="9" name="Picture 8" descr="ProjectX_RCS_8.jpg"/>
          <p:cNvPicPr>
            <a:picLocks noChangeAspect="1"/>
          </p:cNvPicPr>
          <p:nvPr/>
        </p:nvPicPr>
        <p:blipFill>
          <a:blip r:embed="rId2" cstate="print"/>
          <a:stretch>
            <a:fillRect/>
          </a:stretch>
        </p:blipFill>
        <p:spPr>
          <a:xfrm>
            <a:off x="152400" y="1524000"/>
            <a:ext cx="4419600" cy="3810000"/>
          </a:xfrm>
          <a:prstGeom prst="rect">
            <a:avLst/>
          </a:prstGeom>
        </p:spPr>
      </p:pic>
      <p:graphicFrame>
        <p:nvGraphicFramePr>
          <p:cNvPr id="10" name="Table 9"/>
          <p:cNvGraphicFramePr>
            <a:graphicFrameLocks noGrp="1"/>
          </p:cNvGraphicFramePr>
          <p:nvPr/>
        </p:nvGraphicFramePr>
        <p:xfrm>
          <a:off x="4648200" y="1905000"/>
          <a:ext cx="4267200" cy="4263189"/>
        </p:xfrm>
        <a:graphic>
          <a:graphicData uri="http://schemas.openxmlformats.org/drawingml/2006/table">
            <a:tbl>
              <a:tblPr firstRow="1" bandRow="1">
                <a:tableStyleId>{5C22544A-7EE6-4342-B048-85BDC9FD1C3A}</a:tableStyleId>
              </a:tblPr>
              <a:tblGrid>
                <a:gridCol w="2494671"/>
                <a:gridCol w="853440"/>
                <a:gridCol w="919089"/>
              </a:tblGrid>
              <a:tr h="387931">
                <a:tc>
                  <a:txBody>
                    <a:bodyPr/>
                    <a:lstStyle/>
                    <a:p>
                      <a:r>
                        <a:rPr lang="en-US" baseline="0" dirty="0" smtClean="0">
                          <a:solidFill>
                            <a:schemeClr val="tx1"/>
                          </a:solidFill>
                        </a:rPr>
                        <a:t>Parameter</a:t>
                      </a:r>
                      <a:endParaRPr lang="en-US" baseline="0" dirty="0">
                        <a:solidFill>
                          <a:schemeClr val="tx1"/>
                        </a:solidFill>
                      </a:endParaRPr>
                    </a:p>
                  </a:txBody>
                  <a:tcPr>
                    <a:solidFill>
                      <a:schemeClr val="accent1">
                        <a:lumMod val="20000"/>
                        <a:lumOff val="80000"/>
                      </a:schemeClr>
                    </a:solidFill>
                  </a:tcPr>
                </a:tc>
                <a:tc>
                  <a:txBody>
                    <a:bodyPr/>
                    <a:lstStyle/>
                    <a:p>
                      <a:r>
                        <a:rPr lang="en-US" baseline="0" dirty="0" smtClean="0">
                          <a:solidFill>
                            <a:srgbClr val="0070C0"/>
                          </a:solidFill>
                        </a:rPr>
                        <a:t>SRCS</a:t>
                      </a:r>
                      <a:endParaRPr lang="en-US" baseline="0" dirty="0">
                        <a:solidFill>
                          <a:srgbClr val="0070C0"/>
                        </a:solidFill>
                      </a:endParaRPr>
                    </a:p>
                  </a:txBody>
                  <a:tcPr>
                    <a:solidFill>
                      <a:schemeClr val="accent1">
                        <a:lumMod val="20000"/>
                        <a:lumOff val="80000"/>
                      </a:schemeClr>
                    </a:solidFill>
                  </a:tcPr>
                </a:tc>
                <a:tc>
                  <a:txBody>
                    <a:bodyPr/>
                    <a:lstStyle/>
                    <a:p>
                      <a:r>
                        <a:rPr lang="en-US" baseline="0" dirty="0" smtClean="0">
                          <a:solidFill>
                            <a:schemeClr val="tx1"/>
                          </a:solidFill>
                        </a:rPr>
                        <a:t>FAIR</a:t>
                      </a:r>
                      <a:endParaRPr lang="en-US" baseline="0" dirty="0">
                        <a:solidFill>
                          <a:schemeClr val="tx1"/>
                        </a:solidFill>
                      </a:endParaRPr>
                    </a:p>
                  </a:txBody>
                  <a:tcPr>
                    <a:solidFill>
                      <a:schemeClr val="accent1">
                        <a:lumMod val="20000"/>
                        <a:lumOff val="80000"/>
                      </a:schemeClr>
                    </a:solidFill>
                  </a:tcPr>
                </a:tc>
              </a:tr>
              <a:tr h="3379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Ring length              </a:t>
                      </a:r>
                      <a:r>
                        <a:rPr lang="en-US" sz="1200" baseline="0" dirty="0" smtClean="0"/>
                        <a:t>       [m]</a:t>
                      </a:r>
                      <a:endParaRPr lang="en-US" sz="1200" dirty="0" smtClean="0"/>
                    </a:p>
                  </a:txBody>
                  <a:tcPr>
                    <a:solidFill>
                      <a:schemeClr val="accent1">
                        <a:lumMod val="20000"/>
                        <a:lumOff val="80000"/>
                      </a:schemeClr>
                    </a:solidFill>
                  </a:tcPr>
                </a:tc>
                <a:tc>
                  <a:txBody>
                    <a:bodyPr/>
                    <a:lstStyle/>
                    <a:p>
                      <a:r>
                        <a:rPr lang="en-US" sz="1200" dirty="0" smtClean="0">
                          <a:solidFill>
                            <a:srgbClr val="0070C0"/>
                          </a:solidFill>
                        </a:rPr>
                        <a:t>    830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1100</a:t>
                      </a:r>
                      <a:endParaRPr lang="en-US" sz="1200" dirty="0">
                        <a:solidFill>
                          <a:schemeClr val="tx1"/>
                        </a:solidFill>
                      </a:endParaRPr>
                    </a:p>
                  </a:txBody>
                  <a:tcPr>
                    <a:solidFill>
                      <a:schemeClr val="accent1">
                        <a:lumMod val="20000"/>
                        <a:lumOff val="80000"/>
                      </a:schemeClr>
                    </a:solidFill>
                  </a:tcPr>
                </a:tc>
              </a:tr>
              <a:tr h="337971">
                <a:tc>
                  <a:txBody>
                    <a:bodyPr/>
                    <a:lstStyle/>
                    <a:p>
                      <a:r>
                        <a:rPr lang="en-US" sz="1200" dirty="0" smtClean="0"/>
                        <a:t>Magnet</a:t>
                      </a:r>
                      <a:r>
                        <a:rPr lang="en-US" sz="1200" baseline="0" dirty="0" smtClean="0"/>
                        <a:t> string length       [m]</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550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628</a:t>
                      </a:r>
                      <a:endParaRPr lang="en-US" sz="1200" dirty="0">
                        <a:solidFill>
                          <a:schemeClr val="tx1"/>
                        </a:solidFill>
                      </a:endParaRPr>
                    </a:p>
                  </a:txBody>
                  <a:tcPr>
                    <a:solidFill>
                      <a:schemeClr val="accent1">
                        <a:lumMod val="20000"/>
                        <a:lumOff val="80000"/>
                      </a:schemeClr>
                    </a:solidFill>
                  </a:tcPr>
                </a:tc>
              </a:tr>
              <a:tr h="337971">
                <a:tc>
                  <a:txBody>
                    <a:bodyPr/>
                    <a:lstStyle/>
                    <a:p>
                      <a:r>
                        <a:rPr lang="en-US" sz="1200" dirty="0" smtClean="0"/>
                        <a:t>Magnet gap                   [mm]</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50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60</a:t>
                      </a:r>
                      <a:endParaRPr lang="en-US" sz="1200" dirty="0">
                        <a:solidFill>
                          <a:schemeClr val="tx1"/>
                        </a:solidFill>
                      </a:endParaRPr>
                    </a:p>
                  </a:txBody>
                  <a:tcPr>
                    <a:solidFill>
                      <a:schemeClr val="accent1">
                        <a:lumMod val="20000"/>
                        <a:lumOff val="80000"/>
                      </a:schemeClr>
                    </a:solidFill>
                  </a:tcPr>
                </a:tc>
              </a:tr>
              <a:tr h="295355">
                <a:tc>
                  <a:txBody>
                    <a:bodyPr/>
                    <a:lstStyle/>
                    <a:p>
                      <a:r>
                        <a:rPr lang="en-US" sz="1200" dirty="0" smtClean="0"/>
                        <a:t>B </a:t>
                      </a:r>
                      <a:r>
                        <a:rPr lang="en-US" sz="1200" dirty="0" err="1" smtClean="0"/>
                        <a:t>inj</a:t>
                      </a:r>
                      <a:r>
                        <a:rPr lang="en-US" sz="1200" dirty="0" smtClean="0"/>
                        <a:t> /  B ext                 [T/T]</a:t>
                      </a:r>
                      <a:endParaRPr lang="en-US" sz="1200" dirty="0"/>
                    </a:p>
                  </a:txBody>
                  <a:tcPr>
                    <a:solidFill>
                      <a:schemeClr val="accent1">
                        <a:lumMod val="20000"/>
                        <a:lumOff val="80000"/>
                      </a:schemeClr>
                    </a:solidFill>
                  </a:tcPr>
                </a:tc>
                <a:tc>
                  <a:txBody>
                    <a:bodyPr/>
                    <a:lstStyle/>
                    <a:p>
                      <a:r>
                        <a:rPr lang="en-US" sz="1200" baseline="0" dirty="0" smtClean="0">
                          <a:solidFill>
                            <a:srgbClr val="0070C0"/>
                          </a:solidFill>
                        </a:rPr>
                        <a:t>0.1 / 0.6</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0.24 /2</a:t>
                      </a:r>
                      <a:endParaRPr lang="en-US" sz="1200" dirty="0">
                        <a:solidFill>
                          <a:schemeClr val="tx1"/>
                        </a:solidFill>
                      </a:endParaRPr>
                    </a:p>
                  </a:txBody>
                  <a:tcPr>
                    <a:solidFill>
                      <a:schemeClr val="accent1">
                        <a:lumMod val="20000"/>
                        <a:lumOff val="80000"/>
                      </a:schemeClr>
                    </a:solidFill>
                  </a:tcPr>
                </a:tc>
              </a:tr>
              <a:tr h="337971">
                <a:tc>
                  <a:txBody>
                    <a:bodyPr/>
                    <a:lstStyle/>
                    <a:p>
                      <a:r>
                        <a:rPr lang="en-US" sz="1200" dirty="0" smtClean="0"/>
                        <a:t>dB/</a:t>
                      </a:r>
                      <a:r>
                        <a:rPr lang="en-US" sz="1200" dirty="0" err="1" smtClean="0"/>
                        <a:t>dt</a:t>
                      </a:r>
                      <a:r>
                        <a:rPr lang="en-US" sz="1200" baseline="0" dirty="0" smtClean="0"/>
                        <a:t>                            [T/s]</a:t>
                      </a:r>
                      <a:endParaRPr lang="en-US" sz="1200" dirty="0"/>
                    </a:p>
                  </a:txBody>
                  <a:tcPr>
                    <a:solidFill>
                      <a:schemeClr val="accent1">
                        <a:lumMod val="20000"/>
                        <a:lumOff val="80000"/>
                      </a:schemeClr>
                    </a:solidFill>
                  </a:tcPr>
                </a:tc>
                <a:tc>
                  <a:txBody>
                    <a:bodyPr/>
                    <a:lstStyle/>
                    <a:p>
                      <a:r>
                        <a:rPr lang="en-US" sz="1200" baseline="0" dirty="0" smtClean="0">
                          <a:solidFill>
                            <a:srgbClr val="0070C0"/>
                          </a:solidFill>
                        </a:rPr>
                        <a:t>     10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a:t>
                      </a:r>
                      <a:r>
                        <a:rPr lang="en-US" sz="1200" baseline="0" dirty="0" smtClean="0">
                          <a:solidFill>
                            <a:schemeClr val="tx1"/>
                          </a:solidFill>
                        </a:rPr>
                        <a:t> </a:t>
                      </a:r>
                      <a:r>
                        <a:rPr lang="en-US" sz="1200" dirty="0" smtClean="0">
                          <a:solidFill>
                            <a:schemeClr val="tx1"/>
                          </a:solidFill>
                        </a:rPr>
                        <a:t> 4</a:t>
                      </a:r>
                      <a:endParaRPr lang="en-US" sz="1200" dirty="0">
                        <a:solidFill>
                          <a:schemeClr val="tx1"/>
                        </a:solidFill>
                      </a:endParaRPr>
                    </a:p>
                  </a:txBody>
                  <a:tcPr>
                    <a:solidFill>
                      <a:schemeClr val="accent1">
                        <a:lumMod val="20000"/>
                        <a:lumOff val="80000"/>
                      </a:schemeClr>
                    </a:solidFill>
                  </a:tcPr>
                </a:tc>
              </a:tr>
              <a:tr h="327030">
                <a:tc>
                  <a:txBody>
                    <a:bodyPr/>
                    <a:lstStyle/>
                    <a:p>
                      <a:r>
                        <a:rPr lang="en-US" sz="1200" dirty="0" smtClean="0"/>
                        <a:t>Rep. rate                        [Hz]</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10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a:t>
                      </a:r>
                      <a:r>
                        <a:rPr lang="en-US" sz="1200" baseline="0" dirty="0" smtClean="0">
                          <a:solidFill>
                            <a:schemeClr val="tx1"/>
                          </a:solidFill>
                        </a:rPr>
                        <a:t>    1</a:t>
                      </a:r>
                      <a:endParaRPr lang="en-US" sz="1200" dirty="0">
                        <a:solidFill>
                          <a:schemeClr val="tx1"/>
                        </a:solidFill>
                      </a:endParaRPr>
                    </a:p>
                  </a:txBody>
                  <a:tcPr>
                    <a:solidFill>
                      <a:schemeClr val="accent1">
                        <a:lumMod val="20000"/>
                        <a:lumOff val="80000"/>
                      </a:schemeClr>
                    </a:solidFill>
                  </a:tcPr>
                </a:tc>
              </a:tr>
              <a:tr h="337971">
                <a:tc>
                  <a:txBody>
                    <a:bodyPr/>
                    <a:lstStyle/>
                    <a:p>
                      <a:r>
                        <a:rPr lang="en-US" sz="1200" dirty="0" smtClean="0"/>
                        <a:t>Superconductor</a:t>
                      </a:r>
                      <a:endParaRPr lang="en-US" sz="1200" dirty="0"/>
                    </a:p>
                  </a:txBody>
                  <a:tcPr>
                    <a:solidFill>
                      <a:schemeClr val="accent1">
                        <a:lumMod val="20000"/>
                        <a:lumOff val="80000"/>
                      </a:schemeClr>
                    </a:solidFill>
                  </a:tcPr>
                </a:tc>
                <a:tc>
                  <a:txBody>
                    <a:bodyPr/>
                    <a:lstStyle/>
                    <a:p>
                      <a:r>
                        <a:rPr lang="en-US" sz="1200" dirty="0" smtClean="0">
                          <a:solidFill>
                            <a:srgbClr val="0070C0"/>
                          </a:solidFill>
                        </a:rPr>
                        <a:t>344C</a:t>
                      </a:r>
                      <a:r>
                        <a:rPr lang="en-US" sz="1200" baseline="0" dirty="0" smtClean="0">
                          <a:solidFill>
                            <a:srgbClr val="0070C0"/>
                          </a:solidFill>
                        </a:rPr>
                        <a:t> </a:t>
                      </a:r>
                      <a:r>
                        <a:rPr lang="en-US" sz="1200" dirty="0" smtClean="0">
                          <a:solidFill>
                            <a:srgbClr val="0070C0"/>
                          </a:solidFill>
                        </a:rPr>
                        <a:t>2G</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a:t>
                      </a:r>
                      <a:r>
                        <a:rPr lang="en-US" sz="1200" dirty="0" err="1" smtClean="0">
                          <a:solidFill>
                            <a:schemeClr val="tx1"/>
                          </a:solidFill>
                        </a:rPr>
                        <a:t>NbTi</a:t>
                      </a:r>
                      <a:endParaRPr lang="en-US" sz="1200" dirty="0">
                        <a:solidFill>
                          <a:schemeClr val="tx1"/>
                        </a:solidFill>
                      </a:endParaRPr>
                    </a:p>
                  </a:txBody>
                  <a:tcPr>
                    <a:solidFill>
                      <a:schemeClr val="accent1">
                        <a:lumMod val="20000"/>
                        <a:lumOff val="80000"/>
                      </a:schemeClr>
                    </a:solidFill>
                  </a:tcPr>
                </a:tc>
              </a:tr>
              <a:tr h="271629">
                <a:tc>
                  <a:txBody>
                    <a:bodyPr/>
                    <a:lstStyle/>
                    <a:p>
                      <a:r>
                        <a:rPr lang="en-US" sz="1200" dirty="0" smtClean="0"/>
                        <a:t>Number of strands</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124</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496</a:t>
                      </a:r>
                      <a:endParaRPr lang="en-US" sz="1200" dirty="0">
                        <a:solidFill>
                          <a:schemeClr val="tx1"/>
                        </a:solidFill>
                      </a:endParaRPr>
                    </a:p>
                  </a:txBody>
                  <a:tcPr>
                    <a:solidFill>
                      <a:schemeClr val="accent1">
                        <a:lumMod val="20000"/>
                        <a:lumOff val="80000"/>
                      </a:schemeClr>
                    </a:solidFill>
                  </a:tcPr>
                </a:tc>
              </a:tr>
              <a:tr h="337971">
                <a:tc>
                  <a:txBody>
                    <a:bodyPr/>
                    <a:lstStyle/>
                    <a:p>
                      <a:r>
                        <a:rPr lang="en-US" sz="1200" dirty="0" smtClean="0"/>
                        <a:t>Operat</a:t>
                      </a:r>
                      <a:r>
                        <a:rPr lang="en-US" sz="1200" baseline="0" dirty="0" smtClean="0"/>
                        <a:t>i</a:t>
                      </a:r>
                      <a:r>
                        <a:rPr lang="en-US" sz="1200" dirty="0" smtClean="0"/>
                        <a:t>onal temperature</a:t>
                      </a:r>
                      <a:r>
                        <a:rPr lang="en-US" sz="1200" baseline="0" dirty="0" smtClean="0"/>
                        <a:t>  [K]</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5</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4.5</a:t>
                      </a:r>
                      <a:endParaRPr lang="en-US" sz="1200" dirty="0">
                        <a:solidFill>
                          <a:schemeClr val="tx1"/>
                        </a:solidFill>
                      </a:endParaRPr>
                    </a:p>
                  </a:txBody>
                  <a:tcPr>
                    <a:solidFill>
                      <a:schemeClr val="accent1">
                        <a:lumMod val="20000"/>
                        <a:lumOff val="80000"/>
                      </a:schemeClr>
                    </a:solidFill>
                  </a:tcPr>
                </a:tc>
              </a:tr>
              <a:tr h="337971">
                <a:tc>
                  <a:txBody>
                    <a:bodyPr/>
                    <a:lstStyle/>
                    <a:p>
                      <a:r>
                        <a:rPr lang="en-US" sz="1200" dirty="0" smtClean="0"/>
                        <a:t>Temperature</a:t>
                      </a:r>
                      <a:r>
                        <a:rPr lang="en-US" sz="1200" baseline="0" dirty="0" smtClean="0"/>
                        <a:t> margin        [K]</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25</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a:t>
                      </a:r>
                      <a:r>
                        <a:rPr lang="en-US" sz="1200" dirty="0" smtClean="0">
                          <a:solidFill>
                            <a:srgbClr val="C00000"/>
                          </a:solidFill>
                        </a:rPr>
                        <a:t>1</a:t>
                      </a:r>
                      <a:endParaRPr lang="en-US" sz="1200" dirty="0">
                        <a:solidFill>
                          <a:srgbClr val="C00000"/>
                        </a:solidFill>
                      </a:endParaRPr>
                    </a:p>
                  </a:txBody>
                  <a:tcPr>
                    <a:solidFill>
                      <a:schemeClr val="accent1">
                        <a:lumMod val="20000"/>
                        <a:lumOff val="80000"/>
                      </a:schemeClr>
                    </a:solidFill>
                  </a:tcPr>
                </a:tc>
              </a:tr>
              <a:tr h="274785">
                <a:tc>
                  <a:txBody>
                    <a:bodyPr/>
                    <a:lstStyle/>
                    <a:p>
                      <a:r>
                        <a:rPr lang="en-US" sz="1200" baseline="0" dirty="0" smtClean="0"/>
                        <a:t>Power loss </a:t>
                      </a:r>
                      <a:r>
                        <a:rPr lang="en-US" sz="1200" dirty="0" smtClean="0"/>
                        <a:t>@ 5 K          [W/m]</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30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74</a:t>
                      </a:r>
                      <a:endParaRPr lang="en-US" sz="1200" dirty="0">
                        <a:solidFill>
                          <a:schemeClr val="tx1"/>
                        </a:solidFill>
                      </a:endParaRPr>
                    </a:p>
                  </a:txBody>
                  <a:tcPr>
                    <a:solidFill>
                      <a:schemeClr val="accent1">
                        <a:lumMod val="20000"/>
                        <a:lumOff val="80000"/>
                      </a:schemeClr>
                    </a:solidFill>
                  </a:tcPr>
                </a:tc>
              </a:tr>
              <a:tr h="337971">
                <a:tc>
                  <a:txBody>
                    <a:bodyPr/>
                    <a:lstStyle/>
                    <a:p>
                      <a:r>
                        <a:rPr lang="en-US" sz="1200" baseline="0" dirty="0" smtClean="0"/>
                        <a:t>Power </a:t>
                      </a:r>
                      <a:r>
                        <a:rPr lang="en-US" sz="1200" baseline="0" smtClean="0"/>
                        <a:t>loss</a:t>
                      </a:r>
                      <a:r>
                        <a:rPr lang="en-US" sz="1200" smtClean="0"/>
                        <a:t>/accelerator    [</a:t>
                      </a:r>
                      <a:r>
                        <a:rPr lang="en-US" sz="1200" dirty="0" smtClean="0"/>
                        <a:t>kW]</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16.5</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46.5</a:t>
                      </a:r>
                      <a:endParaRPr lang="en-US" sz="1200" dirty="0">
                        <a:solidFill>
                          <a:schemeClr val="tx1"/>
                        </a:solidFill>
                      </a:endParaRPr>
                    </a:p>
                  </a:txBody>
                  <a:tcPr>
                    <a:solidFill>
                      <a:schemeClr val="accent1">
                        <a:lumMod val="20000"/>
                        <a:lumOff val="80000"/>
                      </a:schemeClr>
                    </a:solidFill>
                  </a:tcPr>
                </a:tc>
              </a:tr>
            </a:tbl>
          </a:graphicData>
        </a:graphic>
      </p:graphicFrame>
      <p:sp>
        <p:nvSpPr>
          <p:cNvPr id="11" name="TextBox 10"/>
          <p:cNvSpPr txBox="1"/>
          <p:nvPr/>
        </p:nvSpPr>
        <p:spPr>
          <a:xfrm>
            <a:off x="533400" y="5181600"/>
            <a:ext cx="3505200" cy="307777"/>
          </a:xfrm>
          <a:prstGeom prst="rect">
            <a:avLst/>
          </a:prstGeom>
          <a:noFill/>
        </p:spPr>
        <p:txBody>
          <a:bodyPr wrap="square" rtlCol="0">
            <a:spAutoFit/>
          </a:bodyPr>
          <a:lstStyle/>
          <a:p>
            <a:r>
              <a:rPr lang="en-US" b="1" i="1" dirty="0" smtClean="0">
                <a:solidFill>
                  <a:schemeClr val="tx1"/>
                </a:solidFill>
              </a:rPr>
              <a:t>Project X accelerator complex with SRCS *)</a:t>
            </a:r>
            <a:endParaRPr lang="en-US" b="1" i="1" dirty="0">
              <a:solidFill>
                <a:schemeClr val="tx1"/>
              </a:solidFill>
            </a:endParaRPr>
          </a:p>
        </p:txBody>
      </p:sp>
      <p:sp>
        <p:nvSpPr>
          <p:cNvPr id="7" name="TextBox 6"/>
          <p:cNvSpPr txBox="1"/>
          <p:nvPr/>
        </p:nvSpPr>
        <p:spPr>
          <a:xfrm>
            <a:off x="5486400" y="1524000"/>
            <a:ext cx="2474908" cy="307777"/>
          </a:xfrm>
          <a:prstGeom prst="rect">
            <a:avLst/>
          </a:prstGeom>
          <a:noFill/>
        </p:spPr>
        <p:txBody>
          <a:bodyPr wrap="none" rtlCol="0">
            <a:spAutoFit/>
          </a:bodyPr>
          <a:lstStyle/>
          <a:p>
            <a:r>
              <a:rPr lang="en-US" b="1" i="1" dirty="0" smtClean="0">
                <a:solidFill>
                  <a:schemeClr val="tx1"/>
                </a:solidFill>
              </a:rPr>
              <a:t>SRCS parameters versus FAIR</a:t>
            </a:r>
            <a:endParaRPr lang="en-US" b="1" i="1" dirty="0">
              <a:solidFill>
                <a:schemeClr val="tx1"/>
              </a:solidFill>
            </a:endParaRPr>
          </a:p>
        </p:txBody>
      </p:sp>
      <p:sp>
        <p:nvSpPr>
          <p:cNvPr id="8" name="TextBox 7"/>
          <p:cNvSpPr txBox="1"/>
          <p:nvPr/>
        </p:nvSpPr>
        <p:spPr>
          <a:xfrm>
            <a:off x="152400" y="5562600"/>
            <a:ext cx="4343400" cy="738664"/>
          </a:xfrm>
          <a:prstGeom prst="rect">
            <a:avLst/>
          </a:prstGeom>
          <a:noFill/>
        </p:spPr>
        <p:txBody>
          <a:bodyPr wrap="square" rtlCol="0">
            <a:spAutoFit/>
          </a:bodyPr>
          <a:lstStyle/>
          <a:p>
            <a:r>
              <a:rPr lang="en-US" i="1" dirty="0" smtClean="0">
                <a:solidFill>
                  <a:schemeClr val="tx1"/>
                </a:solidFill>
              </a:rPr>
              <a:t>*) H. </a:t>
            </a:r>
            <a:r>
              <a:rPr lang="en-US" i="1" dirty="0" err="1" smtClean="0">
                <a:solidFill>
                  <a:schemeClr val="tx1"/>
                </a:solidFill>
              </a:rPr>
              <a:t>Piekarz</a:t>
            </a:r>
            <a:r>
              <a:rPr lang="en-US" i="1" dirty="0" smtClean="0">
                <a:solidFill>
                  <a:schemeClr val="tx1"/>
                </a:solidFill>
              </a:rPr>
              <a:t>, “Project X with Rapid Cycling &amp; Dual Storage Rings Synchrotrons”, arxiv.org/</a:t>
            </a:r>
            <a:r>
              <a:rPr lang="en-US" i="1" dirty="0" err="1" smtClean="0">
                <a:solidFill>
                  <a:schemeClr val="tx1"/>
                </a:solidFill>
              </a:rPr>
              <a:t>pdf</a:t>
            </a:r>
            <a:r>
              <a:rPr lang="en-US" i="1" dirty="0" smtClean="0">
                <a:solidFill>
                  <a:schemeClr val="tx1"/>
                </a:solidFill>
              </a:rPr>
              <a:t>/1205.1527 (2012), and IPAC-12, New Orleans, May 21-25, 2012</a:t>
            </a:r>
            <a:endParaRPr lang="en-US"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0"/>
            <a:ext cx="7772400" cy="1066800"/>
          </a:xfrm>
        </p:spPr>
        <p:txBody>
          <a:bodyPr/>
          <a:lstStyle/>
          <a:p>
            <a:r>
              <a:rPr lang="en-US" sz="3200" dirty="0" smtClean="0"/>
              <a:t>Possible HTS Dipole Application to </a:t>
            </a:r>
            <a:r>
              <a:rPr lang="en-US" sz="3200" dirty="0" err="1" smtClean="0"/>
              <a:t>LHeC</a:t>
            </a:r>
            <a:r>
              <a:rPr lang="en-US" sz="3200" dirty="0" smtClean="0"/>
              <a:t> - LR </a:t>
            </a:r>
            <a:endParaRPr lang="en-US" sz="3200" dirty="0"/>
          </a:p>
        </p:txBody>
      </p:sp>
      <p:pic>
        <p:nvPicPr>
          <p:cNvPr id="3" name="Picture 2" descr="Picture1.jpg"/>
          <p:cNvPicPr>
            <a:picLocks noChangeAspect="1"/>
          </p:cNvPicPr>
          <p:nvPr/>
        </p:nvPicPr>
        <p:blipFill>
          <a:blip r:embed="rId2" cstate="print"/>
          <a:stretch>
            <a:fillRect/>
          </a:stretch>
        </p:blipFill>
        <p:spPr>
          <a:xfrm>
            <a:off x="0" y="2209800"/>
            <a:ext cx="3962400" cy="2895600"/>
          </a:xfrm>
          <a:prstGeom prst="rect">
            <a:avLst/>
          </a:prstGeom>
        </p:spPr>
      </p:pic>
      <p:sp>
        <p:nvSpPr>
          <p:cNvPr id="6" name="Date Placeholder 3"/>
          <p:cNvSpPr txBox="1">
            <a:spLocks/>
          </p:cNvSpPr>
          <p:nvPr/>
        </p:nvSpPr>
        <p:spPr bwMode="auto">
          <a:xfrm>
            <a:off x="152400" y="6324600"/>
            <a:ext cx="14478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CBD60537-9015-4044-914C-BE00931E05BC}" type="datetime1">
              <a:rPr kumimoji="0" lang="en-US" sz="1400" b="0" i="0" u="none" strike="noStrike" kern="1200" cap="none" spc="0" normalizeH="0" baseline="0" noProof="0" smtClean="0">
                <a:ln>
                  <a:noFill/>
                </a:ln>
                <a:solidFill>
                  <a:schemeClr val="tx1"/>
                </a:solidFill>
                <a:effectLst/>
                <a:uLnTx/>
                <a:uFillTx/>
                <a:latin typeface="Times New Roman" pitchFamily="18" charset="0"/>
                <a:ea typeface="+mn-ea"/>
                <a:cs typeface="+mn-cs"/>
              </a:rPr>
              <a:pPr marL="0" marR="0" lvl="0" indent="0" algn="l" defTabSz="914400" rtl="0" eaLnBrk="0" fontAlgn="base" latinLnBrk="0" hangingPunct="0">
                <a:lnSpc>
                  <a:spcPct val="100000"/>
                </a:lnSpc>
                <a:spcBef>
                  <a:spcPct val="0"/>
                </a:spcBef>
                <a:spcAft>
                  <a:spcPct val="0"/>
                </a:spcAft>
                <a:buClrTx/>
                <a:buSzTx/>
                <a:buFontTx/>
                <a:buNone/>
                <a:tabLst/>
                <a:defRPr/>
              </a:pPr>
              <a:t>6/19/2012</a:t>
            </a:fld>
            <a:endParaRPr kumimoji="0" lang="en-US" sz="1400" b="0" i="0" u="none" strike="noStrike" kern="1200" cap="none" spc="0" normalizeH="0" baseline="0" noProof="0" dirty="0">
              <a:ln>
                <a:noFill/>
              </a:ln>
              <a:solidFill>
                <a:schemeClr val="tx1"/>
              </a:solidFill>
              <a:effectLst/>
              <a:uLnTx/>
              <a:uFillTx/>
              <a:latin typeface="Times New Roman" pitchFamily="18" charset="0"/>
              <a:ea typeface="+mn-ea"/>
              <a:cs typeface="+mn-cs"/>
            </a:endParaRPr>
          </a:p>
        </p:txBody>
      </p:sp>
      <p:sp>
        <p:nvSpPr>
          <p:cNvPr id="11" name="TextBox 10"/>
          <p:cNvSpPr txBox="1"/>
          <p:nvPr/>
        </p:nvSpPr>
        <p:spPr>
          <a:xfrm>
            <a:off x="152400" y="1600200"/>
            <a:ext cx="3258584" cy="461665"/>
          </a:xfrm>
          <a:prstGeom prst="rect">
            <a:avLst/>
          </a:prstGeom>
          <a:noFill/>
        </p:spPr>
        <p:txBody>
          <a:bodyPr wrap="none" rtlCol="0">
            <a:spAutoFit/>
          </a:bodyPr>
          <a:lstStyle/>
          <a:p>
            <a:r>
              <a:rPr lang="en-US" sz="1200" i="1" dirty="0" smtClean="0">
                <a:solidFill>
                  <a:schemeClr val="tx1"/>
                </a:solidFill>
              </a:rPr>
              <a:t>F. Zimmerman –</a:t>
            </a:r>
          </a:p>
          <a:p>
            <a:r>
              <a:rPr lang="en-US" sz="1200" i="1" dirty="0" err="1" smtClean="0">
                <a:solidFill>
                  <a:schemeClr val="tx1"/>
                </a:solidFill>
              </a:rPr>
              <a:t>EuCARD</a:t>
            </a:r>
            <a:r>
              <a:rPr lang="en-US" sz="1200" i="1" dirty="0" smtClean="0">
                <a:solidFill>
                  <a:schemeClr val="tx1"/>
                </a:solidFill>
              </a:rPr>
              <a:t> - </a:t>
            </a:r>
            <a:r>
              <a:rPr lang="en-US" sz="1200" i="1" dirty="0" err="1" smtClean="0">
                <a:solidFill>
                  <a:schemeClr val="tx1"/>
                </a:solidFill>
              </a:rPr>
              <a:t>AccNet-RFTech</a:t>
            </a:r>
            <a:r>
              <a:rPr lang="en-US" sz="1200" i="1" dirty="0" smtClean="0">
                <a:solidFill>
                  <a:schemeClr val="tx1"/>
                </a:solidFill>
              </a:rPr>
              <a:t> Workshop, PSI, 2010</a:t>
            </a:r>
            <a:endParaRPr lang="en-US" sz="1200" i="1" dirty="0">
              <a:solidFill>
                <a:schemeClr val="tx1"/>
              </a:solidFill>
            </a:endParaRPr>
          </a:p>
        </p:txBody>
      </p:sp>
      <p:graphicFrame>
        <p:nvGraphicFramePr>
          <p:cNvPr id="9" name="Table 8"/>
          <p:cNvGraphicFramePr>
            <a:graphicFrameLocks noGrp="1"/>
          </p:cNvGraphicFramePr>
          <p:nvPr/>
        </p:nvGraphicFramePr>
        <p:xfrm>
          <a:off x="3962400" y="1524000"/>
          <a:ext cx="4876800" cy="4032134"/>
        </p:xfrm>
        <a:graphic>
          <a:graphicData uri="http://schemas.openxmlformats.org/drawingml/2006/table">
            <a:tbl>
              <a:tblPr firstRow="1" bandRow="1">
                <a:tableStyleId>{5C22544A-7EE6-4342-B048-85BDC9FD1C3A}</a:tableStyleId>
              </a:tblPr>
              <a:tblGrid>
                <a:gridCol w="2494671"/>
                <a:gridCol w="853440"/>
                <a:gridCol w="1528689"/>
              </a:tblGrid>
              <a:tr h="320505">
                <a:tc>
                  <a:txBody>
                    <a:bodyPr/>
                    <a:lstStyle/>
                    <a:p>
                      <a:r>
                        <a:rPr lang="en-US" baseline="0" dirty="0" smtClean="0">
                          <a:solidFill>
                            <a:schemeClr val="tx1"/>
                          </a:solidFill>
                        </a:rPr>
                        <a:t>Parameter</a:t>
                      </a:r>
                      <a:endParaRPr lang="en-US" baseline="0" dirty="0">
                        <a:solidFill>
                          <a:schemeClr val="tx1"/>
                        </a:solidFill>
                      </a:endParaRPr>
                    </a:p>
                  </a:txBody>
                  <a:tcPr>
                    <a:solidFill>
                      <a:schemeClr val="accent1">
                        <a:lumMod val="20000"/>
                        <a:lumOff val="80000"/>
                      </a:schemeClr>
                    </a:solidFill>
                  </a:tcPr>
                </a:tc>
                <a:tc>
                  <a:txBody>
                    <a:bodyPr/>
                    <a:lstStyle/>
                    <a:p>
                      <a:r>
                        <a:rPr lang="en-US" baseline="0" dirty="0" smtClean="0">
                          <a:solidFill>
                            <a:srgbClr val="0070C0"/>
                          </a:solidFill>
                        </a:rPr>
                        <a:t>SRCS</a:t>
                      </a:r>
                      <a:endParaRPr lang="en-US" baseline="0" dirty="0">
                        <a:solidFill>
                          <a:srgbClr val="0070C0"/>
                        </a:solidFill>
                      </a:endParaRPr>
                    </a:p>
                  </a:txBody>
                  <a:tcPr>
                    <a:solidFill>
                      <a:schemeClr val="accent1">
                        <a:lumMod val="20000"/>
                        <a:lumOff val="80000"/>
                      </a:schemeClr>
                    </a:solidFill>
                  </a:tcPr>
                </a:tc>
                <a:tc>
                  <a:txBody>
                    <a:bodyPr/>
                    <a:lstStyle/>
                    <a:p>
                      <a:r>
                        <a:rPr lang="en-US" baseline="0" dirty="0" smtClean="0">
                          <a:solidFill>
                            <a:schemeClr val="tx1"/>
                          </a:solidFill>
                        </a:rPr>
                        <a:t> </a:t>
                      </a:r>
                      <a:r>
                        <a:rPr lang="en-US" baseline="0" dirty="0" err="1" smtClean="0">
                          <a:solidFill>
                            <a:schemeClr val="tx1"/>
                          </a:solidFill>
                        </a:rPr>
                        <a:t>LHeC</a:t>
                      </a:r>
                      <a:r>
                        <a:rPr lang="en-US" baseline="0" dirty="0" smtClean="0">
                          <a:solidFill>
                            <a:schemeClr val="tx1"/>
                          </a:solidFill>
                        </a:rPr>
                        <a:t> - LR</a:t>
                      </a:r>
                      <a:endParaRPr lang="en-US" baseline="0" dirty="0">
                        <a:solidFill>
                          <a:schemeClr val="tx1"/>
                        </a:solidFill>
                      </a:endParaRPr>
                    </a:p>
                  </a:txBody>
                  <a:tcPr>
                    <a:solidFill>
                      <a:schemeClr val="accent1">
                        <a:lumMod val="20000"/>
                        <a:lumOff val="80000"/>
                      </a:schemeClr>
                    </a:solidFill>
                  </a:tcPr>
                </a:tc>
              </a:tr>
              <a:tr h="3379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Ring length              </a:t>
                      </a:r>
                      <a:r>
                        <a:rPr lang="en-US" sz="1200" baseline="0" dirty="0" smtClean="0"/>
                        <a:t>       [m]</a:t>
                      </a:r>
                      <a:endParaRPr lang="en-US" sz="1200" dirty="0" smtClean="0"/>
                    </a:p>
                  </a:txBody>
                  <a:tcPr>
                    <a:solidFill>
                      <a:schemeClr val="accent1">
                        <a:lumMod val="20000"/>
                        <a:lumOff val="80000"/>
                      </a:schemeClr>
                    </a:solidFill>
                  </a:tcPr>
                </a:tc>
                <a:tc>
                  <a:txBody>
                    <a:bodyPr/>
                    <a:lstStyle/>
                    <a:p>
                      <a:r>
                        <a:rPr lang="en-US" sz="1200" dirty="0" smtClean="0">
                          <a:solidFill>
                            <a:srgbClr val="0070C0"/>
                          </a:solidFill>
                        </a:rPr>
                        <a:t>    830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2</a:t>
                      </a:r>
                      <a:r>
                        <a:rPr lang="en-US" sz="1200" baseline="0" dirty="0" smtClean="0">
                          <a:solidFill>
                            <a:schemeClr val="tx1"/>
                          </a:solidFill>
                        </a:rPr>
                        <a:t> </a:t>
                      </a:r>
                      <a:r>
                        <a:rPr lang="en-US" sz="1000" baseline="0" dirty="0" smtClean="0">
                          <a:solidFill>
                            <a:schemeClr val="tx1"/>
                          </a:solidFill>
                        </a:rPr>
                        <a:t>x</a:t>
                      </a:r>
                      <a:r>
                        <a:rPr lang="en-US" sz="1200" baseline="0" dirty="0" smtClean="0">
                          <a:solidFill>
                            <a:schemeClr val="tx1"/>
                          </a:solidFill>
                        </a:rPr>
                        <a:t> 3300</a:t>
                      </a:r>
                      <a:endParaRPr lang="en-US" sz="1200" dirty="0">
                        <a:solidFill>
                          <a:schemeClr val="tx1"/>
                        </a:solidFill>
                      </a:endParaRPr>
                    </a:p>
                  </a:txBody>
                  <a:tcPr>
                    <a:solidFill>
                      <a:schemeClr val="accent1">
                        <a:lumMod val="20000"/>
                        <a:lumOff val="80000"/>
                      </a:schemeClr>
                    </a:solidFill>
                  </a:tcPr>
                </a:tc>
              </a:tr>
              <a:tr h="340898">
                <a:tc>
                  <a:txBody>
                    <a:bodyPr/>
                    <a:lstStyle/>
                    <a:p>
                      <a:r>
                        <a:rPr lang="en-US" sz="1200" dirty="0" smtClean="0"/>
                        <a:t>Magnet</a:t>
                      </a:r>
                      <a:r>
                        <a:rPr lang="en-US" sz="1200" baseline="0" dirty="0" smtClean="0"/>
                        <a:t> string length       [m]</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550</a:t>
                      </a:r>
                      <a:endParaRPr lang="en-US" sz="1200" dirty="0">
                        <a:solidFill>
                          <a:srgbClr val="0070C0"/>
                        </a:solidFill>
                      </a:endParaRPr>
                    </a:p>
                  </a:txBody>
                  <a:tcPr>
                    <a:solidFill>
                      <a:schemeClr val="accent1">
                        <a:lumMod val="20000"/>
                        <a:lumOff val="80000"/>
                      </a:schemeClr>
                    </a:solidFill>
                  </a:tcPr>
                </a:tc>
                <a:tc>
                  <a:txBody>
                    <a:bodyPr/>
                    <a:lstStyle/>
                    <a:p>
                      <a:r>
                        <a:rPr lang="en-US" sz="1200" baseline="0" dirty="0" smtClean="0">
                          <a:solidFill>
                            <a:schemeClr val="tx1"/>
                          </a:solidFill>
                        </a:rPr>
                        <a:t>      2 x 2200</a:t>
                      </a:r>
                      <a:endParaRPr lang="en-US" sz="1200" dirty="0">
                        <a:solidFill>
                          <a:schemeClr val="tx1"/>
                        </a:solidFill>
                      </a:endParaRPr>
                    </a:p>
                  </a:txBody>
                  <a:tcPr>
                    <a:solidFill>
                      <a:schemeClr val="accent1">
                        <a:lumMod val="20000"/>
                        <a:lumOff val="80000"/>
                      </a:schemeClr>
                    </a:solidFill>
                  </a:tcPr>
                </a:tc>
              </a:tr>
              <a:tr h="304800">
                <a:tc>
                  <a:txBody>
                    <a:bodyPr/>
                    <a:lstStyle/>
                    <a:p>
                      <a:r>
                        <a:rPr lang="en-US" sz="1200" dirty="0" smtClean="0"/>
                        <a:t>Magnet gap                   [mm]</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50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25</a:t>
                      </a:r>
                      <a:endParaRPr lang="en-US" sz="1200" dirty="0">
                        <a:solidFill>
                          <a:schemeClr val="tx1"/>
                        </a:solidFill>
                      </a:endParaRPr>
                    </a:p>
                  </a:txBody>
                  <a:tcPr>
                    <a:solidFill>
                      <a:schemeClr val="accent1">
                        <a:lumMod val="20000"/>
                        <a:lumOff val="80000"/>
                      </a:schemeClr>
                    </a:solidFill>
                  </a:tcPr>
                </a:tc>
              </a:tr>
              <a:tr h="295355">
                <a:tc>
                  <a:txBody>
                    <a:bodyPr/>
                    <a:lstStyle/>
                    <a:p>
                      <a:r>
                        <a:rPr lang="en-US" sz="1200" dirty="0" smtClean="0"/>
                        <a:t>B </a:t>
                      </a:r>
                      <a:r>
                        <a:rPr lang="en-US" sz="1200" dirty="0" err="1" smtClean="0"/>
                        <a:t>inj</a:t>
                      </a:r>
                      <a:r>
                        <a:rPr lang="en-US" sz="1200" dirty="0" smtClean="0"/>
                        <a:t> /  B ext                 [T/T]</a:t>
                      </a:r>
                      <a:endParaRPr lang="en-US" sz="1200" dirty="0"/>
                    </a:p>
                  </a:txBody>
                  <a:tcPr>
                    <a:solidFill>
                      <a:schemeClr val="accent1">
                        <a:lumMod val="20000"/>
                        <a:lumOff val="80000"/>
                      </a:schemeClr>
                    </a:solidFill>
                  </a:tcPr>
                </a:tc>
                <a:tc>
                  <a:txBody>
                    <a:bodyPr/>
                    <a:lstStyle/>
                    <a:p>
                      <a:r>
                        <a:rPr lang="en-US" sz="1200" baseline="0" dirty="0" smtClean="0">
                          <a:solidFill>
                            <a:srgbClr val="0070C0"/>
                          </a:solidFill>
                        </a:rPr>
                        <a:t>0.1 / 0.6</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0.046 /0.264</a:t>
                      </a:r>
                      <a:endParaRPr lang="en-US" sz="1200" dirty="0">
                        <a:solidFill>
                          <a:schemeClr val="tx1"/>
                        </a:solidFill>
                      </a:endParaRPr>
                    </a:p>
                  </a:txBody>
                  <a:tcPr>
                    <a:solidFill>
                      <a:schemeClr val="accent1">
                        <a:lumMod val="20000"/>
                        <a:lumOff val="80000"/>
                      </a:schemeClr>
                    </a:solidFill>
                  </a:tcPr>
                </a:tc>
              </a:tr>
              <a:tr h="337971">
                <a:tc>
                  <a:txBody>
                    <a:bodyPr/>
                    <a:lstStyle/>
                    <a:p>
                      <a:r>
                        <a:rPr lang="en-US" sz="1200" dirty="0" smtClean="0"/>
                        <a:t>dB/</a:t>
                      </a:r>
                      <a:r>
                        <a:rPr lang="en-US" sz="1200" dirty="0" err="1" smtClean="0"/>
                        <a:t>dt</a:t>
                      </a:r>
                      <a:r>
                        <a:rPr lang="en-US" sz="1200" baseline="0" dirty="0" smtClean="0"/>
                        <a:t>                            [T/s]</a:t>
                      </a:r>
                      <a:endParaRPr lang="en-US" sz="1200" dirty="0"/>
                    </a:p>
                  </a:txBody>
                  <a:tcPr>
                    <a:solidFill>
                      <a:schemeClr val="accent1">
                        <a:lumMod val="20000"/>
                        <a:lumOff val="80000"/>
                      </a:schemeClr>
                    </a:solidFill>
                  </a:tcPr>
                </a:tc>
                <a:tc>
                  <a:txBody>
                    <a:bodyPr/>
                    <a:lstStyle/>
                    <a:p>
                      <a:r>
                        <a:rPr lang="en-US" sz="1200" baseline="0" dirty="0" smtClean="0">
                          <a:solidFill>
                            <a:srgbClr val="0070C0"/>
                          </a:solidFill>
                        </a:rPr>
                        <a:t>     10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2.2</a:t>
                      </a:r>
                      <a:endParaRPr lang="en-US" sz="1200" dirty="0">
                        <a:solidFill>
                          <a:schemeClr val="tx1"/>
                        </a:solidFill>
                      </a:endParaRPr>
                    </a:p>
                  </a:txBody>
                  <a:tcPr>
                    <a:solidFill>
                      <a:schemeClr val="accent1">
                        <a:lumMod val="20000"/>
                        <a:lumOff val="80000"/>
                      </a:schemeClr>
                    </a:solidFill>
                  </a:tcPr>
                </a:tc>
              </a:tr>
              <a:tr h="281074">
                <a:tc>
                  <a:txBody>
                    <a:bodyPr/>
                    <a:lstStyle/>
                    <a:p>
                      <a:r>
                        <a:rPr lang="en-US" sz="1200" dirty="0" smtClean="0"/>
                        <a:t>Rep. rate                        [Hz]</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10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a:t>
                      </a:r>
                      <a:r>
                        <a:rPr lang="en-US" sz="1200" baseline="0" dirty="0" smtClean="0">
                          <a:solidFill>
                            <a:schemeClr val="tx1"/>
                          </a:solidFill>
                        </a:rPr>
                        <a:t>       10</a:t>
                      </a:r>
                      <a:endParaRPr lang="en-US" sz="1200" dirty="0">
                        <a:solidFill>
                          <a:schemeClr val="tx1"/>
                        </a:solidFill>
                      </a:endParaRPr>
                    </a:p>
                  </a:txBody>
                  <a:tcPr>
                    <a:solidFill>
                      <a:schemeClr val="accent1">
                        <a:lumMod val="20000"/>
                        <a:lumOff val="80000"/>
                      </a:schemeClr>
                    </a:solidFill>
                  </a:tcPr>
                </a:tc>
              </a:tr>
              <a:tr h="304800">
                <a:tc>
                  <a:txBody>
                    <a:bodyPr/>
                    <a:lstStyle/>
                    <a:p>
                      <a:r>
                        <a:rPr lang="en-US" sz="1200" dirty="0" smtClean="0"/>
                        <a:t>Superconductor</a:t>
                      </a:r>
                      <a:endParaRPr lang="en-US" sz="1200" dirty="0"/>
                    </a:p>
                  </a:txBody>
                  <a:tcPr>
                    <a:solidFill>
                      <a:schemeClr val="accent1">
                        <a:lumMod val="20000"/>
                        <a:lumOff val="80000"/>
                      </a:schemeClr>
                    </a:solidFill>
                  </a:tcPr>
                </a:tc>
                <a:tc>
                  <a:txBody>
                    <a:bodyPr/>
                    <a:lstStyle/>
                    <a:p>
                      <a:r>
                        <a:rPr lang="en-US" sz="1200" dirty="0" smtClean="0">
                          <a:solidFill>
                            <a:srgbClr val="0070C0"/>
                          </a:solidFill>
                        </a:rPr>
                        <a:t>344C</a:t>
                      </a:r>
                      <a:r>
                        <a:rPr lang="en-US" sz="1200" baseline="0" dirty="0" smtClean="0">
                          <a:solidFill>
                            <a:srgbClr val="0070C0"/>
                          </a:solidFill>
                        </a:rPr>
                        <a:t> </a:t>
                      </a:r>
                      <a:r>
                        <a:rPr lang="en-US" sz="1200" dirty="0" smtClean="0">
                          <a:solidFill>
                            <a:srgbClr val="0070C0"/>
                          </a:solidFill>
                        </a:rPr>
                        <a:t>2G</a:t>
                      </a:r>
                      <a:endParaRPr lang="en-US" sz="1200" dirty="0">
                        <a:solidFill>
                          <a:srgbClr val="0070C0"/>
                        </a:solidFill>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      344C</a:t>
                      </a:r>
                      <a:r>
                        <a:rPr lang="en-US" sz="1200" baseline="0" dirty="0" smtClean="0">
                          <a:solidFill>
                            <a:schemeClr val="tx1"/>
                          </a:solidFill>
                        </a:rPr>
                        <a:t> </a:t>
                      </a:r>
                      <a:r>
                        <a:rPr lang="en-US" sz="1200" dirty="0" smtClean="0">
                          <a:solidFill>
                            <a:schemeClr val="tx1"/>
                          </a:solidFill>
                        </a:rPr>
                        <a:t>2G</a:t>
                      </a:r>
                    </a:p>
                  </a:txBody>
                  <a:tcPr>
                    <a:solidFill>
                      <a:schemeClr val="accent1">
                        <a:lumMod val="20000"/>
                        <a:lumOff val="80000"/>
                      </a:schemeClr>
                    </a:solidFill>
                  </a:tcPr>
                </a:tc>
              </a:tr>
              <a:tr h="304800">
                <a:tc>
                  <a:txBody>
                    <a:bodyPr/>
                    <a:lstStyle/>
                    <a:p>
                      <a:r>
                        <a:rPr lang="en-US" sz="1200" dirty="0" smtClean="0"/>
                        <a:t>Number of strands</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124</a:t>
                      </a:r>
                      <a:endParaRPr lang="en-US" sz="1200" dirty="0">
                        <a:solidFill>
                          <a:srgbClr val="0070C0"/>
                        </a:solidFill>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         60</a:t>
                      </a:r>
                    </a:p>
                  </a:txBody>
                  <a:tcPr>
                    <a:solidFill>
                      <a:schemeClr val="accent1">
                        <a:lumMod val="20000"/>
                        <a:lumOff val="80000"/>
                      </a:schemeClr>
                    </a:solidFill>
                  </a:tcPr>
                </a:tc>
              </a:tr>
              <a:tr h="304800">
                <a:tc>
                  <a:txBody>
                    <a:bodyPr/>
                    <a:lstStyle/>
                    <a:p>
                      <a:r>
                        <a:rPr lang="en-US" sz="1200" dirty="0" smtClean="0"/>
                        <a:t>Operat</a:t>
                      </a:r>
                      <a:r>
                        <a:rPr lang="en-US" sz="1200" baseline="0" dirty="0" smtClean="0"/>
                        <a:t>i</a:t>
                      </a:r>
                      <a:r>
                        <a:rPr lang="en-US" sz="1200" dirty="0" smtClean="0"/>
                        <a:t>onal temperature</a:t>
                      </a:r>
                      <a:r>
                        <a:rPr lang="en-US" sz="1200" baseline="0" dirty="0" smtClean="0"/>
                        <a:t>  [K]</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5</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a:t>
                      </a:r>
                      <a:r>
                        <a:rPr lang="en-US" sz="1200" baseline="0" dirty="0" smtClean="0">
                          <a:solidFill>
                            <a:schemeClr val="tx1"/>
                          </a:solidFill>
                        </a:rPr>
                        <a:t>      5</a:t>
                      </a:r>
                      <a:endParaRPr lang="en-US" sz="1200" dirty="0">
                        <a:solidFill>
                          <a:schemeClr val="tx1"/>
                        </a:solidFill>
                      </a:endParaRPr>
                    </a:p>
                  </a:txBody>
                  <a:tcPr>
                    <a:solidFill>
                      <a:schemeClr val="accent1">
                        <a:lumMod val="20000"/>
                        <a:lumOff val="80000"/>
                      </a:schemeClr>
                    </a:solidFill>
                  </a:tcPr>
                </a:tc>
              </a:tr>
              <a:tr h="304800">
                <a:tc>
                  <a:txBody>
                    <a:bodyPr/>
                    <a:lstStyle/>
                    <a:p>
                      <a:r>
                        <a:rPr lang="en-US" sz="1200" dirty="0" smtClean="0"/>
                        <a:t>Temperature</a:t>
                      </a:r>
                      <a:r>
                        <a:rPr lang="en-US" sz="1200" baseline="0" dirty="0" smtClean="0"/>
                        <a:t> margin        [K]</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25</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25</a:t>
                      </a:r>
                      <a:endParaRPr lang="en-US" sz="1200" dirty="0">
                        <a:solidFill>
                          <a:srgbClr val="C00000"/>
                        </a:solidFill>
                      </a:endParaRPr>
                    </a:p>
                  </a:txBody>
                  <a:tcPr>
                    <a:solidFill>
                      <a:schemeClr val="accent1">
                        <a:lumMod val="20000"/>
                        <a:lumOff val="80000"/>
                      </a:schemeClr>
                    </a:solidFill>
                  </a:tcPr>
                </a:tc>
              </a:tr>
              <a:tr h="274785">
                <a:tc>
                  <a:txBody>
                    <a:bodyPr/>
                    <a:lstStyle/>
                    <a:p>
                      <a:r>
                        <a:rPr lang="en-US" sz="1200" baseline="0" dirty="0" smtClean="0"/>
                        <a:t>Power loss </a:t>
                      </a:r>
                      <a:r>
                        <a:rPr lang="en-US" sz="1200" dirty="0" smtClean="0"/>
                        <a:t>@ 5 K          [W/m]</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30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6.6</a:t>
                      </a:r>
                      <a:endParaRPr lang="en-US" sz="1200" dirty="0">
                        <a:solidFill>
                          <a:schemeClr val="tx1"/>
                        </a:solidFill>
                      </a:endParaRPr>
                    </a:p>
                  </a:txBody>
                  <a:tcPr>
                    <a:solidFill>
                      <a:schemeClr val="accent1">
                        <a:lumMod val="20000"/>
                        <a:lumOff val="80000"/>
                      </a:schemeClr>
                    </a:solidFill>
                  </a:tcPr>
                </a:tc>
              </a:tr>
              <a:tr h="258615">
                <a:tc>
                  <a:txBody>
                    <a:bodyPr/>
                    <a:lstStyle/>
                    <a:p>
                      <a:r>
                        <a:rPr lang="en-US" sz="1200" baseline="0" dirty="0" smtClean="0"/>
                        <a:t>Power loss</a:t>
                      </a:r>
                      <a:r>
                        <a:rPr lang="en-US" sz="1200" dirty="0" smtClean="0"/>
                        <a:t>/accelerator    [kW]</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16.5</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a:t>
                      </a:r>
                      <a:r>
                        <a:rPr lang="en-US" sz="1200" baseline="0" dirty="0" smtClean="0">
                          <a:solidFill>
                            <a:schemeClr val="tx1"/>
                          </a:solidFill>
                        </a:rPr>
                        <a:t>       29</a:t>
                      </a:r>
                      <a:endParaRPr lang="en-US" sz="1200" dirty="0">
                        <a:solidFill>
                          <a:schemeClr val="tx1"/>
                        </a:solidFill>
                      </a:endParaRPr>
                    </a:p>
                  </a:txBody>
                  <a:tcPr>
                    <a:solidFill>
                      <a:schemeClr val="accent1">
                        <a:lumMod val="20000"/>
                        <a:lumOff val="80000"/>
                      </a:schemeClr>
                    </a:solidFill>
                  </a:tcPr>
                </a:tc>
              </a:tr>
            </a:tbl>
          </a:graphicData>
        </a:graphic>
      </p:graphicFrame>
      <p:sp>
        <p:nvSpPr>
          <p:cNvPr id="10" name="TextBox 9"/>
          <p:cNvSpPr txBox="1"/>
          <p:nvPr/>
        </p:nvSpPr>
        <p:spPr>
          <a:xfrm>
            <a:off x="914400" y="5715000"/>
            <a:ext cx="7665816" cy="615553"/>
          </a:xfrm>
          <a:prstGeom prst="rect">
            <a:avLst/>
          </a:prstGeom>
          <a:noFill/>
        </p:spPr>
        <p:txBody>
          <a:bodyPr wrap="none" rtlCol="0">
            <a:spAutoFit/>
          </a:bodyPr>
          <a:lstStyle/>
          <a:p>
            <a:r>
              <a:rPr lang="en-US" b="1" i="1" dirty="0" smtClean="0">
                <a:solidFill>
                  <a:schemeClr val="tx1"/>
                </a:solidFill>
              </a:rPr>
              <a:t>Estimated SRCS cost (magnets, power system, RF system, cryogenics, civil construction) = M$ 172 *)</a:t>
            </a:r>
          </a:p>
          <a:p>
            <a:endParaRPr lang="en-US" sz="800" b="1" i="1" dirty="0" smtClean="0">
              <a:solidFill>
                <a:schemeClr val="tx1"/>
              </a:solidFill>
            </a:endParaRPr>
          </a:p>
          <a:p>
            <a:r>
              <a:rPr lang="en-US" sz="1200" i="1" dirty="0" smtClean="0">
                <a:solidFill>
                  <a:schemeClr val="tx1"/>
                </a:solidFill>
              </a:rPr>
              <a:t>*) </a:t>
            </a:r>
            <a:r>
              <a:rPr lang="en-US" sz="1200" i="1" dirty="0" err="1" smtClean="0">
                <a:solidFill>
                  <a:schemeClr val="tx1"/>
                </a:solidFill>
              </a:rPr>
              <a:t>H.Piekarz</a:t>
            </a:r>
            <a:r>
              <a:rPr lang="en-US" sz="1200" i="1" dirty="0" smtClean="0">
                <a:solidFill>
                  <a:schemeClr val="tx1"/>
                </a:solidFill>
              </a:rPr>
              <a:t>, “Project X with Rapid Cycling &amp; Dual Storage Rings Synchrotrons”, arxiv.org/</a:t>
            </a:r>
            <a:r>
              <a:rPr lang="en-US" sz="1200" i="1" dirty="0" err="1" smtClean="0">
                <a:solidFill>
                  <a:schemeClr val="tx1"/>
                </a:solidFill>
              </a:rPr>
              <a:t>pdf</a:t>
            </a:r>
            <a:r>
              <a:rPr lang="en-US" sz="1200" i="1" dirty="0" smtClean="0">
                <a:solidFill>
                  <a:schemeClr val="tx1"/>
                </a:solidFill>
              </a:rPr>
              <a:t>/1205.1527 (2012)</a:t>
            </a:r>
          </a:p>
        </p:txBody>
      </p:sp>
      <p:sp>
        <p:nvSpPr>
          <p:cNvPr id="8" name="TextBox 7"/>
          <p:cNvSpPr txBox="1"/>
          <p:nvPr/>
        </p:nvSpPr>
        <p:spPr>
          <a:xfrm>
            <a:off x="4876800" y="1143000"/>
            <a:ext cx="2797561" cy="307777"/>
          </a:xfrm>
          <a:prstGeom prst="rect">
            <a:avLst/>
          </a:prstGeom>
          <a:noFill/>
        </p:spPr>
        <p:txBody>
          <a:bodyPr wrap="none" rtlCol="0">
            <a:spAutoFit/>
          </a:bodyPr>
          <a:lstStyle/>
          <a:p>
            <a:r>
              <a:rPr lang="en-US" b="1" i="1" dirty="0" err="1" smtClean="0">
                <a:solidFill>
                  <a:schemeClr val="tx1"/>
                </a:solidFill>
              </a:rPr>
              <a:t>LHeC</a:t>
            </a:r>
            <a:r>
              <a:rPr lang="en-US" b="1" i="1" dirty="0" smtClean="0">
                <a:solidFill>
                  <a:schemeClr val="tx1"/>
                </a:solidFill>
              </a:rPr>
              <a:t>-LR parameters versus SRCS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152400"/>
            <a:ext cx="6934200" cy="1447800"/>
          </a:xfrm>
        </p:spPr>
        <p:txBody>
          <a:bodyPr/>
          <a:lstStyle/>
          <a:p>
            <a:r>
              <a:rPr lang="en-US" sz="3200" dirty="0" smtClean="0"/>
              <a:t>Possible Application of SC Dipole Technology to LEP3</a:t>
            </a:r>
            <a:endParaRPr lang="en-US" sz="3200" dirty="0"/>
          </a:p>
        </p:txBody>
      </p:sp>
      <p:pic>
        <p:nvPicPr>
          <p:cNvPr id="2050" name="Picture 5"/>
          <p:cNvPicPr>
            <a:picLocks noChangeAspect="1" noChangeArrowheads="1"/>
          </p:cNvPicPr>
          <p:nvPr/>
        </p:nvPicPr>
        <p:blipFill>
          <a:blip r:embed="rId2" cstate="print"/>
          <a:srcRect/>
          <a:stretch>
            <a:fillRect/>
          </a:stretch>
        </p:blipFill>
        <p:spPr bwMode="auto">
          <a:xfrm>
            <a:off x="2209800" y="1905000"/>
            <a:ext cx="5029200" cy="2286000"/>
          </a:xfrm>
          <a:prstGeom prst="rect">
            <a:avLst/>
          </a:prstGeom>
          <a:noFill/>
          <a:ln w="9525">
            <a:noFill/>
            <a:miter lim="800000"/>
            <a:headEnd/>
            <a:tailEnd/>
          </a:ln>
        </p:spPr>
      </p:pic>
      <p:sp>
        <p:nvSpPr>
          <p:cNvPr id="9" name="TextBox 8"/>
          <p:cNvSpPr txBox="1"/>
          <p:nvPr/>
        </p:nvSpPr>
        <p:spPr>
          <a:xfrm>
            <a:off x="1143000" y="4343400"/>
            <a:ext cx="7086600" cy="1815882"/>
          </a:xfrm>
          <a:prstGeom prst="rect">
            <a:avLst/>
          </a:prstGeom>
          <a:noFill/>
        </p:spPr>
        <p:txBody>
          <a:bodyPr wrap="square" rtlCol="0">
            <a:spAutoFit/>
          </a:bodyPr>
          <a:lstStyle/>
          <a:p>
            <a:r>
              <a:rPr lang="en-US" dirty="0" smtClean="0">
                <a:solidFill>
                  <a:schemeClr val="tx1"/>
                </a:solidFill>
                <a:latin typeface="Bookman Old Style" pitchFamily="18" charset="0"/>
              </a:rPr>
              <a:t>     Assumption: the e</a:t>
            </a:r>
            <a:r>
              <a:rPr lang="en-US" baseline="30000" dirty="0" smtClean="0">
                <a:solidFill>
                  <a:schemeClr val="tx1"/>
                </a:solidFill>
                <a:latin typeface="Bookman Old Style" pitchFamily="18" charset="0"/>
              </a:rPr>
              <a:t>+</a:t>
            </a:r>
            <a:r>
              <a:rPr lang="en-US" dirty="0" smtClean="0">
                <a:solidFill>
                  <a:schemeClr val="tx1"/>
                </a:solidFill>
                <a:latin typeface="Bookman Old Style" pitchFamily="18" charset="0"/>
              </a:rPr>
              <a:t> and e</a:t>
            </a:r>
            <a:r>
              <a:rPr lang="en-US" baseline="30000" dirty="0" smtClean="0">
                <a:solidFill>
                  <a:schemeClr val="tx1"/>
                </a:solidFill>
                <a:latin typeface="Bookman Old Style" pitchFamily="18" charset="0"/>
              </a:rPr>
              <a:t>-</a:t>
            </a:r>
            <a:r>
              <a:rPr lang="en-US" dirty="0" smtClean="0">
                <a:solidFill>
                  <a:schemeClr val="tx1"/>
                </a:solidFill>
                <a:latin typeface="Bookman Old Style" pitchFamily="18" charset="0"/>
              </a:rPr>
              <a:t> beams are separately injected, accelerated and transferred to the LHC Collider </a:t>
            </a:r>
            <a:r>
              <a:rPr lang="en-US" dirty="0" smtClean="0">
                <a:solidFill>
                  <a:schemeClr val="tx1"/>
                </a:solidFill>
                <a:latin typeface="Bookman Old Style" pitchFamily="18" charset="0"/>
              </a:rPr>
              <a:t>rings so they share common accelerator </a:t>
            </a:r>
            <a:r>
              <a:rPr lang="en-US" dirty="0" smtClean="0">
                <a:solidFill>
                  <a:schemeClr val="tx1"/>
                </a:solidFill>
                <a:latin typeface="Bookman Old Style" pitchFamily="18" charset="0"/>
              </a:rPr>
              <a:t>to gain the required energy.  As this e</a:t>
            </a:r>
            <a:r>
              <a:rPr lang="en-US" baseline="30000" dirty="0" smtClean="0">
                <a:solidFill>
                  <a:schemeClr val="tx1"/>
                </a:solidFill>
                <a:latin typeface="Bookman Old Style" pitchFamily="18" charset="0"/>
              </a:rPr>
              <a:t>+</a:t>
            </a:r>
            <a:r>
              <a:rPr lang="en-US" dirty="0" smtClean="0">
                <a:solidFill>
                  <a:schemeClr val="tx1"/>
                </a:solidFill>
                <a:latin typeface="Bookman Old Style" pitchFamily="18" charset="0"/>
              </a:rPr>
              <a:t>/e</a:t>
            </a:r>
            <a:r>
              <a:rPr lang="en-US" baseline="30000" dirty="0" smtClean="0">
                <a:solidFill>
                  <a:schemeClr val="tx1"/>
                </a:solidFill>
                <a:latin typeface="Bookman Old Style" pitchFamily="18" charset="0"/>
              </a:rPr>
              <a:t>-</a:t>
            </a:r>
            <a:r>
              <a:rPr lang="en-US" dirty="0" smtClean="0">
                <a:solidFill>
                  <a:schemeClr val="tx1"/>
                </a:solidFill>
                <a:latin typeface="Bookman Old Style" pitchFamily="18" charset="0"/>
              </a:rPr>
              <a:t> synchrotron is placed in the LHC tunnel its magnets must use as little space as possible. </a:t>
            </a:r>
          </a:p>
          <a:p>
            <a:endParaRPr lang="en-US" dirty="0" smtClean="0">
              <a:solidFill>
                <a:schemeClr val="tx1"/>
              </a:solidFill>
              <a:latin typeface="Bookman Old Style" pitchFamily="18" charset="0"/>
            </a:endParaRPr>
          </a:p>
          <a:p>
            <a:r>
              <a:rPr lang="en-US" dirty="0" smtClean="0">
                <a:solidFill>
                  <a:schemeClr val="tx1"/>
                </a:solidFill>
                <a:latin typeface="Bookman Old Style" pitchFamily="18" charset="0"/>
              </a:rPr>
              <a:t>     Due to a small size of power cable the superconducting magnets require typically 10 x less space than the normal conducting ones of the same field and </a:t>
            </a:r>
            <a:r>
              <a:rPr lang="en-US" dirty="0" smtClean="0">
                <a:solidFill>
                  <a:schemeClr val="tx1"/>
                </a:solidFill>
                <a:latin typeface="Bookman Old Style" pitchFamily="18" charset="0"/>
              </a:rPr>
              <a:t>gap. The magnet weight is very </a:t>
            </a:r>
            <a:r>
              <a:rPr lang="en-US" dirty="0" smtClean="0">
                <a:solidFill>
                  <a:schemeClr val="tx1"/>
                </a:solidFill>
                <a:latin typeface="Bookman Old Style" pitchFamily="18" charset="0"/>
              </a:rPr>
              <a:t>significantly </a:t>
            </a:r>
            <a:r>
              <a:rPr lang="en-US" dirty="0" smtClean="0">
                <a:solidFill>
                  <a:schemeClr val="tx1"/>
                </a:solidFill>
                <a:latin typeface="Bookman Old Style" pitchFamily="18" charset="0"/>
              </a:rPr>
              <a:t>reduced </a:t>
            </a:r>
            <a:r>
              <a:rPr lang="en-US" dirty="0" smtClean="0">
                <a:solidFill>
                  <a:schemeClr val="tx1"/>
                </a:solidFill>
                <a:latin typeface="Bookman Old Style" pitchFamily="18" charset="0"/>
              </a:rPr>
              <a:t>in the same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81000"/>
            <a:ext cx="7772400" cy="1470025"/>
          </a:xfrm>
        </p:spPr>
        <p:txBody>
          <a:bodyPr/>
          <a:lstStyle/>
          <a:p>
            <a:r>
              <a:rPr lang="en-US" sz="3200" dirty="0" smtClean="0"/>
              <a:t>Possible SC Dipole Design for e</a:t>
            </a:r>
            <a:r>
              <a:rPr lang="en-US" sz="3200" baseline="30000" dirty="0" smtClean="0"/>
              <a:t>+</a:t>
            </a:r>
            <a:r>
              <a:rPr lang="en-US" sz="3200" dirty="0" smtClean="0"/>
              <a:t>/e</a:t>
            </a:r>
            <a:r>
              <a:rPr lang="en-US" sz="3200" baseline="30000" dirty="0" smtClean="0"/>
              <a:t>-</a:t>
            </a:r>
            <a:r>
              <a:rPr lang="en-US" sz="3200" dirty="0" smtClean="0"/>
              <a:t> Synchrotron in LHC Tunnel</a:t>
            </a:r>
            <a:endParaRPr lang="en-US" dirty="0"/>
          </a:p>
        </p:txBody>
      </p:sp>
      <p:pic>
        <p:nvPicPr>
          <p:cNvPr id="4" name="Picture 3" descr="LBNE-lts2-mag.jpg"/>
          <p:cNvPicPr>
            <a:picLocks noChangeAspect="1"/>
          </p:cNvPicPr>
          <p:nvPr/>
        </p:nvPicPr>
        <p:blipFill>
          <a:blip r:embed="rId2" cstate="print"/>
          <a:stretch>
            <a:fillRect/>
          </a:stretch>
        </p:blipFill>
        <p:spPr>
          <a:xfrm>
            <a:off x="4419600" y="1905000"/>
            <a:ext cx="4724400" cy="3276600"/>
          </a:xfrm>
          <a:prstGeom prst="rect">
            <a:avLst/>
          </a:prstGeom>
        </p:spPr>
      </p:pic>
      <p:sp>
        <p:nvSpPr>
          <p:cNvPr id="6" name="TextBox 5"/>
          <p:cNvSpPr txBox="1"/>
          <p:nvPr/>
        </p:nvSpPr>
        <p:spPr>
          <a:xfrm>
            <a:off x="228600" y="2286000"/>
            <a:ext cx="4191000" cy="3970318"/>
          </a:xfrm>
          <a:prstGeom prst="rect">
            <a:avLst/>
          </a:prstGeom>
          <a:noFill/>
        </p:spPr>
        <p:txBody>
          <a:bodyPr wrap="square" rtlCol="0">
            <a:spAutoFit/>
          </a:bodyPr>
          <a:lstStyle/>
          <a:p>
            <a:r>
              <a:rPr lang="en-US" dirty="0" smtClean="0">
                <a:solidFill>
                  <a:schemeClr val="tx1"/>
                </a:solidFill>
                <a:latin typeface="Bookman Old Style" pitchFamily="18" charset="0"/>
              </a:rPr>
              <a:t>As the maximum projected ramping rate for </a:t>
            </a:r>
            <a:r>
              <a:rPr lang="en-US" dirty="0" smtClean="0">
                <a:solidFill>
                  <a:schemeClr val="tx1"/>
                </a:solidFill>
                <a:latin typeface="Bookman Old Style" pitchFamily="18" charset="0"/>
              </a:rPr>
              <a:t>the e</a:t>
            </a:r>
            <a:r>
              <a:rPr lang="en-US" baseline="30000" dirty="0" smtClean="0">
                <a:solidFill>
                  <a:schemeClr val="tx1"/>
                </a:solidFill>
                <a:latin typeface="Bookman Old Style" pitchFamily="18" charset="0"/>
              </a:rPr>
              <a:t>+</a:t>
            </a:r>
            <a:r>
              <a:rPr lang="en-US" dirty="0" smtClean="0">
                <a:solidFill>
                  <a:schemeClr val="tx1"/>
                </a:solidFill>
                <a:latin typeface="Bookman Old Style" pitchFamily="18" charset="0"/>
              </a:rPr>
              <a:t> /e</a:t>
            </a:r>
            <a:r>
              <a:rPr lang="en-US" baseline="30000" dirty="0" smtClean="0">
                <a:solidFill>
                  <a:schemeClr val="tx1"/>
                </a:solidFill>
                <a:latin typeface="Bookman Old Style" pitchFamily="18" charset="0"/>
              </a:rPr>
              <a:t>-</a:t>
            </a:r>
            <a:r>
              <a:rPr lang="en-US" dirty="0" smtClean="0">
                <a:solidFill>
                  <a:schemeClr val="tx1"/>
                </a:solidFill>
                <a:latin typeface="Bookman Old Style" pitchFamily="18" charset="0"/>
              </a:rPr>
              <a:t> synchrotron is 0.0075 T/s, dynamic power losses are expected to be very small, probably at, or </a:t>
            </a:r>
            <a:r>
              <a:rPr lang="en-US" dirty="0" smtClean="0">
                <a:solidFill>
                  <a:schemeClr val="tx1"/>
                </a:solidFill>
                <a:latin typeface="Bookman Old Style" pitchFamily="18" charset="0"/>
              </a:rPr>
              <a:t>below, </a:t>
            </a:r>
            <a:r>
              <a:rPr lang="en-US" dirty="0" smtClean="0">
                <a:solidFill>
                  <a:schemeClr val="tx1"/>
                </a:solidFill>
                <a:latin typeface="Bookman Old Style" pitchFamily="18" charset="0"/>
              </a:rPr>
              <a:t>the static </a:t>
            </a:r>
            <a:r>
              <a:rPr lang="en-US" dirty="0" smtClean="0">
                <a:solidFill>
                  <a:schemeClr val="tx1"/>
                </a:solidFill>
                <a:latin typeface="Bookman Old Style" pitchFamily="18" charset="0"/>
              </a:rPr>
              <a:t>ones. Consequently, both </a:t>
            </a:r>
            <a:r>
              <a:rPr lang="en-US" dirty="0" smtClean="0">
                <a:solidFill>
                  <a:schemeClr val="tx1"/>
                </a:solidFill>
                <a:latin typeface="Bookman Old Style" pitchFamily="18" charset="0"/>
              </a:rPr>
              <a:t>the </a:t>
            </a:r>
            <a:r>
              <a:rPr lang="en-US" dirty="0" smtClean="0">
                <a:solidFill>
                  <a:schemeClr val="tx1"/>
                </a:solidFill>
                <a:latin typeface="Bookman Old Style" pitchFamily="18" charset="0"/>
              </a:rPr>
              <a:t>HTS </a:t>
            </a:r>
            <a:r>
              <a:rPr lang="en-US" dirty="0" smtClean="0">
                <a:solidFill>
                  <a:schemeClr val="tx1"/>
                </a:solidFill>
                <a:latin typeface="Bookman Old Style" pitchFamily="18" charset="0"/>
              </a:rPr>
              <a:t>and LTS </a:t>
            </a:r>
            <a:r>
              <a:rPr lang="en-US" dirty="0" smtClean="0">
                <a:solidFill>
                  <a:schemeClr val="tx1"/>
                </a:solidFill>
                <a:latin typeface="Bookman Old Style" pitchFamily="18" charset="0"/>
              </a:rPr>
              <a:t>super-conductor</a:t>
            </a:r>
            <a:r>
              <a:rPr lang="en-US" dirty="0" smtClean="0">
                <a:solidFill>
                  <a:schemeClr val="tx1"/>
                </a:solidFill>
                <a:latin typeface="Bookman Old Style" pitchFamily="18" charset="0"/>
              </a:rPr>
              <a:t> </a:t>
            </a:r>
            <a:r>
              <a:rPr lang="en-US" dirty="0" smtClean="0">
                <a:solidFill>
                  <a:schemeClr val="tx1"/>
                </a:solidFill>
                <a:latin typeface="Bookman Old Style" pitchFamily="18" charset="0"/>
              </a:rPr>
              <a:t>can be  considered </a:t>
            </a:r>
            <a:r>
              <a:rPr lang="en-US" dirty="0" smtClean="0">
                <a:solidFill>
                  <a:schemeClr val="tx1"/>
                </a:solidFill>
                <a:latin typeface="Bookman Old Style" pitchFamily="18" charset="0"/>
              </a:rPr>
              <a:t>for the magnet </a:t>
            </a:r>
            <a:r>
              <a:rPr lang="en-US" dirty="0" smtClean="0">
                <a:solidFill>
                  <a:schemeClr val="tx1"/>
                </a:solidFill>
                <a:latin typeface="Bookman Old Style" pitchFamily="18" charset="0"/>
              </a:rPr>
              <a:t>cable.  </a:t>
            </a:r>
          </a:p>
          <a:p>
            <a:endParaRPr lang="en-US" dirty="0" smtClean="0">
              <a:solidFill>
                <a:schemeClr val="tx1"/>
              </a:solidFill>
              <a:latin typeface="Bookman Old Style" pitchFamily="18" charset="0"/>
            </a:endParaRPr>
          </a:p>
          <a:p>
            <a:r>
              <a:rPr lang="en-US" dirty="0" smtClean="0">
                <a:solidFill>
                  <a:schemeClr val="tx1"/>
                </a:solidFill>
                <a:latin typeface="Bookman Old Style" pitchFamily="18" charset="0"/>
              </a:rPr>
              <a:t>The length of the e</a:t>
            </a:r>
            <a:r>
              <a:rPr lang="en-US" baseline="30000" dirty="0" smtClean="0">
                <a:solidFill>
                  <a:schemeClr val="tx1"/>
                </a:solidFill>
                <a:latin typeface="Bookman Old Style" pitchFamily="18" charset="0"/>
              </a:rPr>
              <a:t>+</a:t>
            </a:r>
            <a:r>
              <a:rPr lang="en-US" dirty="0" smtClean="0">
                <a:solidFill>
                  <a:schemeClr val="tx1"/>
                </a:solidFill>
                <a:latin typeface="Bookman Old Style" pitchFamily="18" charset="0"/>
              </a:rPr>
              <a:t>/e</a:t>
            </a:r>
            <a:r>
              <a:rPr lang="en-US" baseline="30000" dirty="0" smtClean="0">
                <a:solidFill>
                  <a:schemeClr val="tx1"/>
                </a:solidFill>
                <a:latin typeface="Bookman Old Style" pitchFamily="18" charset="0"/>
              </a:rPr>
              <a:t>-</a:t>
            </a:r>
            <a:r>
              <a:rPr lang="en-US" dirty="0" smtClean="0">
                <a:solidFill>
                  <a:schemeClr val="tx1"/>
                </a:solidFill>
                <a:latin typeface="Bookman Old Style" pitchFamily="18" charset="0"/>
              </a:rPr>
              <a:t> accelerator magnet </a:t>
            </a:r>
            <a:r>
              <a:rPr lang="en-US" dirty="0" smtClean="0">
                <a:solidFill>
                  <a:schemeClr val="tx1"/>
                </a:solidFill>
                <a:latin typeface="Bookman Old Style" pitchFamily="18" charset="0"/>
              </a:rPr>
              <a:t>should </a:t>
            </a:r>
            <a:r>
              <a:rPr lang="en-US" dirty="0" smtClean="0">
                <a:solidFill>
                  <a:schemeClr val="tx1"/>
                </a:solidFill>
                <a:latin typeface="Bookman Old Style" pitchFamily="18" charset="0"/>
              </a:rPr>
              <a:t>probably match the length of the LHC one (~ 14 m). For such a length the cross -section of </a:t>
            </a:r>
            <a:r>
              <a:rPr lang="en-US" dirty="0" smtClean="0">
                <a:solidFill>
                  <a:schemeClr val="tx1"/>
                </a:solidFill>
                <a:latin typeface="Bookman Old Style" pitchFamily="18" charset="0"/>
              </a:rPr>
              <a:t>helium cooling channels </a:t>
            </a:r>
            <a:r>
              <a:rPr lang="en-US" dirty="0" smtClean="0">
                <a:solidFill>
                  <a:schemeClr val="tx1"/>
                </a:solidFill>
                <a:latin typeface="Bookman Old Style" pitchFamily="18" charset="0"/>
              </a:rPr>
              <a:t>must be carefully considered. For this reason using the stacks of twisted pairs of </a:t>
            </a:r>
            <a:r>
              <a:rPr lang="en-US" dirty="0" smtClean="0">
                <a:solidFill>
                  <a:schemeClr val="tx1"/>
                </a:solidFill>
                <a:latin typeface="Bookman Old Style" pitchFamily="18" charset="0"/>
              </a:rPr>
              <a:t>SC</a:t>
            </a:r>
            <a:r>
              <a:rPr lang="en-US" dirty="0" smtClean="0">
                <a:solidFill>
                  <a:schemeClr val="tx1"/>
                </a:solidFill>
                <a:latin typeface="Bookman Old Style" pitchFamily="18" charset="0"/>
              </a:rPr>
              <a:t> wires placed </a:t>
            </a:r>
            <a:r>
              <a:rPr lang="en-US" dirty="0" smtClean="0">
                <a:solidFill>
                  <a:schemeClr val="tx1"/>
                </a:solidFill>
                <a:latin typeface="Bookman Old Style" pitchFamily="18" charset="0"/>
              </a:rPr>
              <a:t>over a </a:t>
            </a:r>
            <a:r>
              <a:rPr lang="en-US" dirty="0" smtClean="0">
                <a:solidFill>
                  <a:schemeClr val="tx1"/>
                </a:solidFill>
                <a:latin typeface="Bookman Old Style" pitchFamily="18" charset="0"/>
              </a:rPr>
              <a:t>large cooling channel (as used in LTS cable test) </a:t>
            </a:r>
            <a:r>
              <a:rPr lang="en-US" dirty="0" smtClean="0">
                <a:solidFill>
                  <a:schemeClr val="tx1"/>
                </a:solidFill>
                <a:latin typeface="Bookman Old Style" pitchFamily="18" charset="0"/>
              </a:rPr>
              <a:t>is a better option than using </a:t>
            </a:r>
            <a:r>
              <a:rPr lang="en-US" dirty="0" smtClean="0">
                <a:solidFill>
                  <a:schemeClr val="tx1"/>
                </a:solidFill>
                <a:latin typeface="Bookman Old Style" pitchFamily="18" charset="0"/>
              </a:rPr>
              <a:t>the stacks </a:t>
            </a:r>
            <a:r>
              <a:rPr lang="en-US" dirty="0" smtClean="0">
                <a:solidFill>
                  <a:schemeClr val="tx1"/>
                </a:solidFill>
                <a:latin typeface="Bookman Old Style" pitchFamily="18" charset="0"/>
              </a:rPr>
              <a:t>of tapes </a:t>
            </a:r>
            <a:r>
              <a:rPr lang="en-US" dirty="0" smtClean="0">
                <a:solidFill>
                  <a:schemeClr val="tx1"/>
                </a:solidFill>
                <a:latin typeface="Bookman Old Style" pitchFamily="18" charset="0"/>
              </a:rPr>
              <a:t>placed inside the cooling </a:t>
            </a:r>
            <a:r>
              <a:rPr lang="en-US" dirty="0" smtClean="0">
                <a:solidFill>
                  <a:schemeClr val="tx1"/>
                </a:solidFill>
                <a:latin typeface="Bookman Old Style" pitchFamily="18" charset="0"/>
              </a:rPr>
              <a:t>channel.    </a:t>
            </a:r>
          </a:p>
        </p:txBody>
      </p:sp>
      <p:sp>
        <p:nvSpPr>
          <p:cNvPr id="7" name="TextBox 6"/>
          <p:cNvSpPr txBox="1"/>
          <p:nvPr/>
        </p:nvSpPr>
        <p:spPr>
          <a:xfrm>
            <a:off x="4419600" y="5105400"/>
            <a:ext cx="4706738" cy="1169551"/>
          </a:xfrm>
          <a:prstGeom prst="rect">
            <a:avLst/>
          </a:prstGeom>
          <a:noFill/>
        </p:spPr>
        <p:txBody>
          <a:bodyPr wrap="none" rtlCol="0">
            <a:spAutoFit/>
          </a:bodyPr>
          <a:lstStyle/>
          <a:p>
            <a:r>
              <a:rPr lang="en-US" dirty="0" smtClean="0">
                <a:solidFill>
                  <a:schemeClr val="tx1"/>
                </a:solidFill>
                <a:latin typeface="Bookman Old Style" pitchFamily="18" charset="0"/>
              </a:rPr>
              <a:t>Example of magnet design with sub-cables using</a:t>
            </a:r>
          </a:p>
          <a:p>
            <a:r>
              <a:rPr lang="en-US" dirty="0" smtClean="0">
                <a:solidFill>
                  <a:schemeClr val="tx1"/>
                </a:solidFill>
                <a:latin typeface="Bookman Old Style" pitchFamily="18" charset="0"/>
              </a:rPr>
              <a:t>LTS or HTS wires. The magnetic design is for a</a:t>
            </a:r>
          </a:p>
          <a:p>
            <a:r>
              <a:rPr lang="en-US" dirty="0" smtClean="0">
                <a:solidFill>
                  <a:schemeClr val="tx1"/>
                </a:solidFill>
                <a:latin typeface="Bookman Old Style" pitchFamily="18" charset="0"/>
              </a:rPr>
              <a:t>combined function dipole. For synchrotron magnet </a:t>
            </a:r>
          </a:p>
          <a:p>
            <a:r>
              <a:rPr lang="en-US" dirty="0" smtClean="0">
                <a:solidFill>
                  <a:schemeClr val="tx1"/>
                </a:solidFill>
                <a:latin typeface="Bookman Old Style" pitchFamily="18" charset="0"/>
              </a:rPr>
              <a:t>operating at low dB/</a:t>
            </a:r>
            <a:r>
              <a:rPr lang="en-US" dirty="0" err="1" smtClean="0">
                <a:solidFill>
                  <a:schemeClr val="tx1"/>
                </a:solidFill>
                <a:latin typeface="Bookman Old Style" pitchFamily="18" charset="0"/>
              </a:rPr>
              <a:t>dt</a:t>
            </a:r>
            <a:r>
              <a:rPr lang="en-US" dirty="0" smtClean="0">
                <a:solidFill>
                  <a:schemeClr val="tx1"/>
                </a:solidFill>
                <a:latin typeface="Bookman Old Style" pitchFamily="18" charset="0"/>
              </a:rPr>
              <a:t> rate standard low carbon</a:t>
            </a:r>
          </a:p>
          <a:p>
            <a:r>
              <a:rPr lang="en-US" dirty="0" smtClean="0">
                <a:solidFill>
                  <a:schemeClr val="tx1"/>
                </a:solidFill>
                <a:latin typeface="Bookman Old Style" pitchFamily="18" charset="0"/>
              </a:rPr>
              <a:t>steel laminations at RT can be used.</a:t>
            </a:r>
            <a:endParaRPr lang="en-US" dirty="0">
              <a:solidFill>
                <a:schemeClr val="tx1"/>
              </a:solidFill>
              <a:latin typeface="Bookman Old Style"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0"/>
            <a:ext cx="7772400" cy="1470025"/>
          </a:xfrm>
        </p:spPr>
        <p:txBody>
          <a:bodyPr/>
          <a:lstStyle/>
          <a:p>
            <a:r>
              <a:rPr lang="en-US" sz="3200" dirty="0" err="1" smtClean="0"/>
              <a:t>LHeC</a:t>
            </a:r>
            <a:r>
              <a:rPr lang="en-US" sz="3200" dirty="0" smtClean="0"/>
              <a:t>-LR and LEP3 Synchrotron &amp; Magnet Parameters </a:t>
            </a:r>
            <a:endParaRPr lang="en-US" sz="3200" dirty="0"/>
          </a:p>
        </p:txBody>
      </p:sp>
      <p:graphicFrame>
        <p:nvGraphicFramePr>
          <p:cNvPr id="6" name="Table 5"/>
          <p:cNvGraphicFramePr>
            <a:graphicFrameLocks noGrp="1"/>
          </p:cNvGraphicFramePr>
          <p:nvPr/>
        </p:nvGraphicFramePr>
        <p:xfrm>
          <a:off x="2133600" y="2133600"/>
          <a:ext cx="5257800" cy="4032134"/>
        </p:xfrm>
        <a:graphic>
          <a:graphicData uri="http://schemas.openxmlformats.org/drawingml/2006/table">
            <a:tbl>
              <a:tblPr firstRow="1" bandRow="1">
                <a:tableStyleId>{5C22544A-7EE6-4342-B048-85BDC9FD1C3A}</a:tableStyleId>
              </a:tblPr>
              <a:tblGrid>
                <a:gridCol w="2494671"/>
                <a:gridCol w="1239129"/>
                <a:gridCol w="1524000"/>
              </a:tblGrid>
              <a:tr h="320505">
                <a:tc>
                  <a:txBody>
                    <a:bodyPr/>
                    <a:lstStyle/>
                    <a:p>
                      <a:r>
                        <a:rPr lang="en-US" baseline="0" dirty="0" smtClean="0">
                          <a:solidFill>
                            <a:schemeClr val="tx1"/>
                          </a:solidFill>
                        </a:rPr>
                        <a:t>Parameter</a:t>
                      </a:r>
                      <a:endParaRPr lang="en-US" baseline="0" dirty="0">
                        <a:solidFill>
                          <a:schemeClr val="tx1"/>
                        </a:solidFill>
                      </a:endParaRPr>
                    </a:p>
                  </a:txBody>
                  <a:tcPr>
                    <a:solidFill>
                      <a:schemeClr val="accent1">
                        <a:lumMod val="20000"/>
                        <a:lumOff val="80000"/>
                      </a:schemeClr>
                    </a:solidFill>
                  </a:tcPr>
                </a:tc>
                <a:tc>
                  <a:txBody>
                    <a:bodyPr/>
                    <a:lstStyle/>
                    <a:p>
                      <a:r>
                        <a:rPr lang="en-US" baseline="0" dirty="0" smtClean="0">
                          <a:solidFill>
                            <a:srgbClr val="0070C0"/>
                          </a:solidFill>
                        </a:rPr>
                        <a:t>LEP3</a:t>
                      </a:r>
                      <a:endParaRPr lang="en-US" baseline="0" dirty="0">
                        <a:solidFill>
                          <a:srgbClr val="0070C0"/>
                        </a:solidFill>
                      </a:endParaRPr>
                    </a:p>
                  </a:txBody>
                  <a:tcPr>
                    <a:solidFill>
                      <a:schemeClr val="accent1">
                        <a:lumMod val="20000"/>
                        <a:lumOff val="80000"/>
                      </a:schemeClr>
                    </a:solidFill>
                  </a:tcPr>
                </a:tc>
                <a:tc>
                  <a:txBody>
                    <a:bodyPr/>
                    <a:lstStyle/>
                    <a:p>
                      <a:r>
                        <a:rPr lang="en-US" baseline="0" dirty="0" smtClean="0">
                          <a:solidFill>
                            <a:schemeClr val="tx1"/>
                          </a:solidFill>
                        </a:rPr>
                        <a:t> </a:t>
                      </a:r>
                      <a:r>
                        <a:rPr lang="en-US" baseline="0" dirty="0" err="1" smtClean="0">
                          <a:solidFill>
                            <a:schemeClr val="tx1"/>
                          </a:solidFill>
                        </a:rPr>
                        <a:t>LHeC</a:t>
                      </a:r>
                      <a:r>
                        <a:rPr lang="en-US" baseline="0" dirty="0" smtClean="0">
                          <a:solidFill>
                            <a:schemeClr val="tx1"/>
                          </a:solidFill>
                        </a:rPr>
                        <a:t> - LR</a:t>
                      </a:r>
                      <a:endParaRPr lang="en-US" baseline="0" dirty="0">
                        <a:solidFill>
                          <a:schemeClr val="tx1"/>
                        </a:solidFill>
                      </a:endParaRPr>
                    </a:p>
                  </a:txBody>
                  <a:tcPr>
                    <a:solidFill>
                      <a:schemeClr val="accent1">
                        <a:lumMod val="20000"/>
                        <a:lumOff val="80000"/>
                      </a:schemeClr>
                    </a:solidFill>
                  </a:tcPr>
                </a:tc>
              </a:tr>
              <a:tr h="3379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Ring length              </a:t>
                      </a:r>
                      <a:r>
                        <a:rPr lang="en-US" sz="1200" baseline="0" dirty="0" smtClean="0"/>
                        <a:t>       [m]</a:t>
                      </a:r>
                      <a:endParaRPr lang="en-US" sz="1200" dirty="0" smtClean="0"/>
                    </a:p>
                  </a:txBody>
                  <a:tcPr>
                    <a:solidFill>
                      <a:schemeClr val="accent1">
                        <a:lumMod val="20000"/>
                        <a:lumOff val="80000"/>
                      </a:schemeClr>
                    </a:solidFill>
                  </a:tcPr>
                </a:tc>
                <a:tc>
                  <a:txBody>
                    <a:bodyPr/>
                    <a:lstStyle/>
                    <a:p>
                      <a:r>
                        <a:rPr lang="en-US" sz="1200" dirty="0" smtClean="0">
                          <a:solidFill>
                            <a:srgbClr val="0070C0"/>
                          </a:solidFill>
                        </a:rPr>
                        <a:t>  26600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2</a:t>
                      </a:r>
                      <a:r>
                        <a:rPr lang="en-US" sz="1200" baseline="0" dirty="0" smtClean="0">
                          <a:solidFill>
                            <a:schemeClr val="tx1"/>
                          </a:solidFill>
                        </a:rPr>
                        <a:t> </a:t>
                      </a:r>
                      <a:r>
                        <a:rPr lang="en-US" sz="1000" baseline="0" dirty="0" smtClean="0">
                          <a:solidFill>
                            <a:schemeClr val="tx1"/>
                          </a:solidFill>
                        </a:rPr>
                        <a:t>x</a:t>
                      </a:r>
                      <a:r>
                        <a:rPr lang="en-US" sz="1200" baseline="0" dirty="0" smtClean="0">
                          <a:solidFill>
                            <a:schemeClr val="tx1"/>
                          </a:solidFill>
                        </a:rPr>
                        <a:t> 3300</a:t>
                      </a:r>
                      <a:endParaRPr lang="en-US" sz="1200" dirty="0">
                        <a:solidFill>
                          <a:schemeClr val="tx1"/>
                        </a:solidFill>
                      </a:endParaRPr>
                    </a:p>
                  </a:txBody>
                  <a:tcPr>
                    <a:solidFill>
                      <a:schemeClr val="accent1">
                        <a:lumMod val="20000"/>
                        <a:lumOff val="80000"/>
                      </a:schemeClr>
                    </a:solidFill>
                  </a:tcPr>
                </a:tc>
              </a:tr>
              <a:tr h="340898">
                <a:tc>
                  <a:txBody>
                    <a:bodyPr/>
                    <a:lstStyle/>
                    <a:p>
                      <a:r>
                        <a:rPr lang="en-US" sz="1200" dirty="0" smtClean="0"/>
                        <a:t>Magnet</a:t>
                      </a:r>
                      <a:r>
                        <a:rPr lang="en-US" sz="1200" baseline="0" dirty="0" smtClean="0"/>
                        <a:t> string length       [m]</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21200</a:t>
                      </a:r>
                      <a:endParaRPr lang="en-US" sz="1200" dirty="0">
                        <a:solidFill>
                          <a:srgbClr val="0070C0"/>
                        </a:solidFill>
                      </a:endParaRPr>
                    </a:p>
                  </a:txBody>
                  <a:tcPr>
                    <a:solidFill>
                      <a:schemeClr val="accent1">
                        <a:lumMod val="20000"/>
                        <a:lumOff val="80000"/>
                      </a:schemeClr>
                    </a:solidFill>
                  </a:tcPr>
                </a:tc>
                <a:tc>
                  <a:txBody>
                    <a:bodyPr/>
                    <a:lstStyle/>
                    <a:p>
                      <a:r>
                        <a:rPr lang="en-US" sz="1200" baseline="0" dirty="0" smtClean="0">
                          <a:solidFill>
                            <a:schemeClr val="tx1"/>
                          </a:solidFill>
                        </a:rPr>
                        <a:t>      2 x 2200</a:t>
                      </a:r>
                      <a:endParaRPr lang="en-US" sz="1200" dirty="0">
                        <a:solidFill>
                          <a:schemeClr val="tx1"/>
                        </a:solidFill>
                      </a:endParaRPr>
                    </a:p>
                  </a:txBody>
                  <a:tcPr>
                    <a:solidFill>
                      <a:schemeClr val="accent1">
                        <a:lumMod val="20000"/>
                        <a:lumOff val="80000"/>
                      </a:schemeClr>
                    </a:solidFill>
                  </a:tcPr>
                </a:tc>
              </a:tr>
              <a:tr h="304800">
                <a:tc>
                  <a:txBody>
                    <a:bodyPr/>
                    <a:lstStyle/>
                    <a:p>
                      <a:r>
                        <a:rPr lang="en-US" sz="1200" dirty="0" smtClean="0"/>
                        <a:t>Magnet gap                   [mm]</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40</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25</a:t>
                      </a:r>
                      <a:endParaRPr lang="en-US" sz="1200" dirty="0">
                        <a:solidFill>
                          <a:schemeClr val="tx1"/>
                        </a:solidFill>
                      </a:endParaRPr>
                    </a:p>
                  </a:txBody>
                  <a:tcPr>
                    <a:solidFill>
                      <a:schemeClr val="accent1">
                        <a:lumMod val="20000"/>
                        <a:lumOff val="80000"/>
                      </a:schemeClr>
                    </a:solidFill>
                  </a:tcPr>
                </a:tc>
              </a:tr>
              <a:tr h="295355">
                <a:tc>
                  <a:txBody>
                    <a:bodyPr/>
                    <a:lstStyle/>
                    <a:p>
                      <a:r>
                        <a:rPr lang="en-US" sz="1200" dirty="0" smtClean="0"/>
                        <a:t>B </a:t>
                      </a:r>
                      <a:r>
                        <a:rPr lang="en-US" sz="1200" dirty="0" err="1" smtClean="0"/>
                        <a:t>inj</a:t>
                      </a:r>
                      <a:r>
                        <a:rPr lang="en-US" sz="1200" dirty="0" smtClean="0"/>
                        <a:t> /  B ext                 [T/T]</a:t>
                      </a:r>
                      <a:endParaRPr lang="en-US" sz="1200" dirty="0"/>
                    </a:p>
                  </a:txBody>
                  <a:tcPr>
                    <a:solidFill>
                      <a:schemeClr val="accent1">
                        <a:lumMod val="20000"/>
                        <a:lumOff val="80000"/>
                      </a:schemeClr>
                    </a:solidFill>
                  </a:tcPr>
                </a:tc>
                <a:tc>
                  <a:txBody>
                    <a:bodyPr/>
                    <a:lstStyle/>
                    <a:p>
                      <a:r>
                        <a:rPr lang="en-US" sz="1200" baseline="0" dirty="0" smtClean="0">
                          <a:solidFill>
                            <a:srgbClr val="0070C0"/>
                          </a:solidFill>
                        </a:rPr>
                        <a:t>0.01 / 0.15</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0.046 /0.264</a:t>
                      </a:r>
                      <a:endParaRPr lang="en-US" sz="1200" dirty="0">
                        <a:solidFill>
                          <a:schemeClr val="tx1"/>
                        </a:solidFill>
                      </a:endParaRPr>
                    </a:p>
                  </a:txBody>
                  <a:tcPr>
                    <a:solidFill>
                      <a:schemeClr val="accent1">
                        <a:lumMod val="20000"/>
                        <a:lumOff val="80000"/>
                      </a:schemeClr>
                    </a:solidFill>
                  </a:tcPr>
                </a:tc>
              </a:tr>
              <a:tr h="337971">
                <a:tc>
                  <a:txBody>
                    <a:bodyPr/>
                    <a:lstStyle/>
                    <a:p>
                      <a:r>
                        <a:rPr lang="en-US" sz="1200" dirty="0" smtClean="0"/>
                        <a:t>dB/</a:t>
                      </a:r>
                      <a:r>
                        <a:rPr lang="en-US" sz="1200" dirty="0" err="1" smtClean="0"/>
                        <a:t>dt</a:t>
                      </a:r>
                      <a:r>
                        <a:rPr lang="en-US" sz="1200" baseline="0" dirty="0" smtClean="0"/>
                        <a:t> </a:t>
                      </a:r>
                      <a:r>
                        <a:rPr lang="en-US" sz="1000" baseline="0" dirty="0" smtClean="0"/>
                        <a:t>max</a:t>
                      </a:r>
                      <a:r>
                        <a:rPr lang="en-US" sz="1200" baseline="0" dirty="0" smtClean="0"/>
                        <a:t>                     [T/s]</a:t>
                      </a:r>
                      <a:endParaRPr lang="en-US" sz="1200" dirty="0"/>
                    </a:p>
                  </a:txBody>
                  <a:tcPr>
                    <a:solidFill>
                      <a:schemeClr val="accent1">
                        <a:lumMod val="20000"/>
                        <a:lumOff val="80000"/>
                      </a:schemeClr>
                    </a:solidFill>
                  </a:tcPr>
                </a:tc>
                <a:tc>
                  <a:txBody>
                    <a:bodyPr/>
                    <a:lstStyle/>
                    <a:p>
                      <a:r>
                        <a:rPr lang="en-US" sz="1200" baseline="0" dirty="0" smtClean="0">
                          <a:solidFill>
                            <a:srgbClr val="0070C0"/>
                          </a:solidFill>
                        </a:rPr>
                        <a:t>    0.075</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2.2</a:t>
                      </a:r>
                      <a:endParaRPr lang="en-US" sz="1200" dirty="0">
                        <a:solidFill>
                          <a:schemeClr val="tx1"/>
                        </a:solidFill>
                      </a:endParaRPr>
                    </a:p>
                  </a:txBody>
                  <a:tcPr>
                    <a:solidFill>
                      <a:schemeClr val="accent1">
                        <a:lumMod val="20000"/>
                        <a:lumOff val="80000"/>
                      </a:schemeClr>
                    </a:solidFill>
                  </a:tcPr>
                </a:tc>
              </a:tr>
              <a:tr h="281074">
                <a:tc>
                  <a:txBody>
                    <a:bodyPr/>
                    <a:lstStyle/>
                    <a:p>
                      <a:r>
                        <a:rPr lang="en-US" sz="1200" dirty="0" smtClean="0"/>
                        <a:t>Rep. rate                        [Hz]</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0.05</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a:t>
                      </a:r>
                      <a:r>
                        <a:rPr lang="en-US" sz="1200" baseline="0" dirty="0" smtClean="0">
                          <a:solidFill>
                            <a:schemeClr val="tx1"/>
                          </a:solidFill>
                        </a:rPr>
                        <a:t>       10</a:t>
                      </a:r>
                      <a:endParaRPr lang="en-US" sz="1200" dirty="0">
                        <a:solidFill>
                          <a:schemeClr val="tx1"/>
                        </a:solidFill>
                      </a:endParaRPr>
                    </a:p>
                  </a:txBody>
                  <a:tcPr>
                    <a:solidFill>
                      <a:schemeClr val="accent1">
                        <a:lumMod val="20000"/>
                        <a:lumOff val="80000"/>
                      </a:schemeClr>
                    </a:solidFill>
                  </a:tcPr>
                </a:tc>
              </a:tr>
              <a:tr h="304800">
                <a:tc>
                  <a:txBody>
                    <a:bodyPr/>
                    <a:lstStyle/>
                    <a:p>
                      <a:r>
                        <a:rPr lang="en-US" sz="1200" dirty="0" smtClean="0"/>
                        <a:t>Superconductor</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a:t>
                      </a:r>
                      <a:r>
                        <a:rPr lang="en-US" sz="1200" dirty="0" err="1" smtClean="0">
                          <a:solidFill>
                            <a:srgbClr val="0070C0"/>
                          </a:solidFill>
                        </a:rPr>
                        <a:t>NbTi</a:t>
                      </a:r>
                      <a:endParaRPr lang="en-US" sz="1200" dirty="0">
                        <a:solidFill>
                          <a:srgbClr val="0070C0"/>
                        </a:solidFill>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      344C</a:t>
                      </a:r>
                      <a:r>
                        <a:rPr lang="en-US" sz="1200" baseline="0" dirty="0" smtClean="0">
                          <a:solidFill>
                            <a:schemeClr val="tx1"/>
                          </a:solidFill>
                        </a:rPr>
                        <a:t> </a:t>
                      </a:r>
                      <a:r>
                        <a:rPr lang="en-US" sz="1200" dirty="0" smtClean="0">
                          <a:solidFill>
                            <a:schemeClr val="tx1"/>
                          </a:solidFill>
                        </a:rPr>
                        <a:t>2G</a:t>
                      </a:r>
                    </a:p>
                  </a:txBody>
                  <a:tcPr>
                    <a:solidFill>
                      <a:schemeClr val="accent1">
                        <a:lumMod val="20000"/>
                        <a:lumOff val="80000"/>
                      </a:schemeClr>
                    </a:solidFill>
                  </a:tcPr>
                </a:tc>
              </a:tr>
              <a:tr h="304800">
                <a:tc>
                  <a:txBody>
                    <a:bodyPr/>
                    <a:lstStyle/>
                    <a:p>
                      <a:r>
                        <a:rPr lang="en-US" sz="1200" dirty="0" smtClean="0"/>
                        <a:t>Number of strands</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100</a:t>
                      </a:r>
                      <a:endParaRPr lang="en-US" sz="1200" dirty="0">
                        <a:solidFill>
                          <a:srgbClr val="0070C0"/>
                        </a:solidFill>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         60</a:t>
                      </a:r>
                    </a:p>
                  </a:txBody>
                  <a:tcPr>
                    <a:solidFill>
                      <a:schemeClr val="accent1">
                        <a:lumMod val="20000"/>
                        <a:lumOff val="80000"/>
                      </a:schemeClr>
                    </a:solidFill>
                  </a:tcPr>
                </a:tc>
              </a:tr>
              <a:tr h="304800">
                <a:tc>
                  <a:txBody>
                    <a:bodyPr/>
                    <a:lstStyle/>
                    <a:p>
                      <a:r>
                        <a:rPr lang="en-US" sz="1200" dirty="0" smtClean="0"/>
                        <a:t>Operat</a:t>
                      </a:r>
                      <a:r>
                        <a:rPr lang="en-US" sz="1200" baseline="0" dirty="0" smtClean="0"/>
                        <a:t>i</a:t>
                      </a:r>
                      <a:r>
                        <a:rPr lang="en-US" sz="1200" dirty="0" smtClean="0"/>
                        <a:t>onal temperature</a:t>
                      </a:r>
                      <a:r>
                        <a:rPr lang="en-US" sz="1200" baseline="0" dirty="0" smtClean="0"/>
                        <a:t>  [K]</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4.5</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a:t>
                      </a:r>
                      <a:r>
                        <a:rPr lang="en-US" sz="1200" baseline="0" dirty="0" smtClean="0">
                          <a:solidFill>
                            <a:schemeClr val="tx1"/>
                          </a:solidFill>
                        </a:rPr>
                        <a:t>      5</a:t>
                      </a:r>
                      <a:endParaRPr lang="en-US" sz="1200" dirty="0">
                        <a:solidFill>
                          <a:schemeClr val="tx1"/>
                        </a:solidFill>
                      </a:endParaRPr>
                    </a:p>
                  </a:txBody>
                  <a:tcPr>
                    <a:solidFill>
                      <a:schemeClr val="accent1">
                        <a:lumMod val="20000"/>
                        <a:lumOff val="80000"/>
                      </a:schemeClr>
                    </a:solidFill>
                  </a:tcPr>
                </a:tc>
              </a:tr>
              <a:tr h="304800">
                <a:tc>
                  <a:txBody>
                    <a:bodyPr/>
                    <a:lstStyle/>
                    <a:p>
                      <a:r>
                        <a:rPr lang="en-US" sz="1200" dirty="0" smtClean="0"/>
                        <a:t>Temperature</a:t>
                      </a:r>
                      <a:r>
                        <a:rPr lang="en-US" sz="1200" baseline="0" dirty="0" smtClean="0"/>
                        <a:t> margin        [K]</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2.5</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25</a:t>
                      </a:r>
                      <a:endParaRPr lang="en-US" sz="1200" dirty="0">
                        <a:solidFill>
                          <a:srgbClr val="C00000"/>
                        </a:solidFill>
                      </a:endParaRPr>
                    </a:p>
                  </a:txBody>
                  <a:tcPr>
                    <a:solidFill>
                      <a:schemeClr val="accent1">
                        <a:lumMod val="20000"/>
                        <a:lumOff val="80000"/>
                      </a:schemeClr>
                    </a:solidFill>
                  </a:tcPr>
                </a:tc>
              </a:tr>
              <a:tr h="274785">
                <a:tc>
                  <a:txBody>
                    <a:bodyPr/>
                    <a:lstStyle/>
                    <a:p>
                      <a:r>
                        <a:rPr lang="en-US" sz="1200" baseline="0" dirty="0" smtClean="0"/>
                        <a:t>Power loss </a:t>
                      </a:r>
                      <a:r>
                        <a:rPr lang="en-US" sz="1200" dirty="0" smtClean="0"/>
                        <a:t>@ 5 K          [W/m]</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0.1</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6.6</a:t>
                      </a:r>
                      <a:endParaRPr lang="en-US" sz="1200" dirty="0">
                        <a:solidFill>
                          <a:schemeClr val="tx1"/>
                        </a:solidFill>
                      </a:endParaRPr>
                    </a:p>
                  </a:txBody>
                  <a:tcPr>
                    <a:solidFill>
                      <a:schemeClr val="accent1">
                        <a:lumMod val="20000"/>
                        <a:lumOff val="80000"/>
                      </a:schemeClr>
                    </a:solidFill>
                  </a:tcPr>
                </a:tc>
              </a:tr>
              <a:tr h="258615">
                <a:tc>
                  <a:txBody>
                    <a:bodyPr/>
                    <a:lstStyle/>
                    <a:p>
                      <a:r>
                        <a:rPr lang="en-US" sz="1200" baseline="0" dirty="0" smtClean="0"/>
                        <a:t>Power loss</a:t>
                      </a:r>
                      <a:r>
                        <a:rPr lang="en-US" sz="1200" dirty="0" smtClean="0"/>
                        <a:t>/accelerator    [kW]</a:t>
                      </a:r>
                      <a:endParaRPr lang="en-US" sz="1200" dirty="0"/>
                    </a:p>
                  </a:txBody>
                  <a:tcPr>
                    <a:solidFill>
                      <a:schemeClr val="accent1">
                        <a:lumMod val="20000"/>
                        <a:lumOff val="80000"/>
                      </a:schemeClr>
                    </a:solidFill>
                  </a:tcPr>
                </a:tc>
                <a:tc>
                  <a:txBody>
                    <a:bodyPr/>
                    <a:lstStyle/>
                    <a:p>
                      <a:r>
                        <a:rPr lang="en-US" sz="1200" dirty="0" smtClean="0">
                          <a:solidFill>
                            <a:srgbClr val="0070C0"/>
                          </a:solidFill>
                        </a:rPr>
                        <a:t>     2.6</a:t>
                      </a:r>
                      <a:endParaRPr lang="en-US" sz="1200" dirty="0">
                        <a:solidFill>
                          <a:srgbClr val="0070C0"/>
                        </a:solidFill>
                      </a:endParaRPr>
                    </a:p>
                  </a:txBody>
                  <a:tcPr>
                    <a:solidFill>
                      <a:schemeClr val="accent1">
                        <a:lumMod val="20000"/>
                        <a:lumOff val="80000"/>
                      </a:schemeClr>
                    </a:solidFill>
                  </a:tcPr>
                </a:tc>
                <a:tc>
                  <a:txBody>
                    <a:bodyPr/>
                    <a:lstStyle/>
                    <a:p>
                      <a:r>
                        <a:rPr lang="en-US" sz="1200" dirty="0" smtClean="0">
                          <a:solidFill>
                            <a:schemeClr val="tx1"/>
                          </a:solidFill>
                        </a:rPr>
                        <a:t>   </a:t>
                      </a:r>
                      <a:r>
                        <a:rPr lang="en-US" sz="1200" baseline="0" dirty="0" smtClean="0">
                          <a:solidFill>
                            <a:schemeClr val="tx1"/>
                          </a:solidFill>
                        </a:rPr>
                        <a:t>       29</a:t>
                      </a:r>
                      <a:endParaRPr lang="en-US" sz="1200" dirty="0">
                        <a:solidFill>
                          <a:schemeClr val="tx1"/>
                        </a:solidFill>
                      </a:endParaRPr>
                    </a:p>
                  </a:txBody>
                  <a:tcPr>
                    <a:solidFill>
                      <a:schemeClr val="accent1">
                        <a:lumMod val="20000"/>
                        <a:lumOff val="80000"/>
                      </a:schemeClr>
                    </a:solidFill>
                  </a:tcPr>
                </a:tc>
              </a:tr>
            </a:tbl>
          </a:graphicData>
        </a:graphic>
      </p:graphicFrame>
      <p:sp>
        <p:nvSpPr>
          <p:cNvPr id="7" name="TextBox 6"/>
          <p:cNvSpPr txBox="1"/>
          <p:nvPr/>
        </p:nvSpPr>
        <p:spPr>
          <a:xfrm>
            <a:off x="1524000" y="1600200"/>
            <a:ext cx="6630341" cy="307777"/>
          </a:xfrm>
          <a:prstGeom prst="rect">
            <a:avLst/>
          </a:prstGeom>
          <a:noFill/>
        </p:spPr>
        <p:txBody>
          <a:bodyPr wrap="none" rtlCol="0">
            <a:spAutoFit/>
          </a:bodyPr>
          <a:lstStyle/>
          <a:p>
            <a:r>
              <a:rPr lang="en-US" dirty="0" smtClean="0">
                <a:solidFill>
                  <a:schemeClr val="tx1"/>
                </a:solidFill>
                <a:latin typeface="Bookman Old Style" pitchFamily="18" charset="0"/>
              </a:rPr>
              <a:t>S</a:t>
            </a:r>
            <a:r>
              <a:rPr lang="en-US" dirty="0" smtClean="0">
                <a:solidFill>
                  <a:schemeClr val="tx1"/>
                </a:solidFill>
                <a:latin typeface="Bookman Old Style" pitchFamily="18" charset="0"/>
              </a:rPr>
              <a:t>ome </a:t>
            </a:r>
            <a:r>
              <a:rPr lang="en-US" dirty="0" smtClean="0">
                <a:solidFill>
                  <a:schemeClr val="tx1"/>
                </a:solidFill>
                <a:latin typeface="Bookman Old Style" pitchFamily="18" charset="0"/>
              </a:rPr>
              <a:t>selected parameters of  </a:t>
            </a:r>
            <a:r>
              <a:rPr lang="en-US" dirty="0" err="1" smtClean="0">
                <a:solidFill>
                  <a:schemeClr val="tx1"/>
                </a:solidFill>
                <a:latin typeface="Bookman Old Style" pitchFamily="18" charset="0"/>
              </a:rPr>
              <a:t>LHeC</a:t>
            </a:r>
            <a:r>
              <a:rPr lang="en-US" dirty="0" smtClean="0">
                <a:solidFill>
                  <a:schemeClr val="tx1"/>
                </a:solidFill>
                <a:latin typeface="Bookman Old Style" pitchFamily="18" charset="0"/>
              </a:rPr>
              <a:t>-LR and LEP3 </a:t>
            </a:r>
            <a:r>
              <a:rPr lang="en-US" dirty="0" smtClean="0">
                <a:solidFill>
                  <a:schemeClr val="tx1"/>
                </a:solidFill>
                <a:latin typeface="Bookman Old Style" pitchFamily="18" charset="0"/>
              </a:rPr>
              <a:t>dipoles</a:t>
            </a:r>
            <a:r>
              <a:rPr lang="en-US" dirty="0" smtClean="0">
                <a:solidFill>
                  <a:schemeClr val="tx1"/>
                </a:solidFill>
                <a:latin typeface="Bookman Old Style" pitchFamily="18" charset="0"/>
              </a:rPr>
              <a:t> using SC cables</a:t>
            </a:r>
            <a:endParaRPr lang="en-US" dirty="0">
              <a:solidFill>
                <a:schemeClr val="tx1"/>
              </a:solidFill>
              <a:latin typeface="Bookman Old Style"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304800"/>
            <a:ext cx="6705600" cy="1066800"/>
          </a:xfrm>
        </p:spPr>
        <p:txBody>
          <a:bodyPr/>
          <a:lstStyle/>
          <a:p>
            <a:r>
              <a:rPr lang="en-US" sz="3200" dirty="0" smtClean="0"/>
              <a:t>Summary &amp; Conclusions</a:t>
            </a:r>
            <a:endParaRPr lang="en-US" sz="3200" dirty="0"/>
          </a:p>
        </p:txBody>
      </p:sp>
      <p:sp>
        <p:nvSpPr>
          <p:cNvPr id="8" name="Date Placeholder 3"/>
          <p:cNvSpPr txBox="1">
            <a:spLocks/>
          </p:cNvSpPr>
          <p:nvPr/>
        </p:nvSpPr>
        <p:spPr bwMode="auto">
          <a:xfrm>
            <a:off x="152400" y="6324600"/>
            <a:ext cx="14478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CBD60537-9015-4044-914C-BE00931E05BC}" type="datetime1">
              <a:rPr kumimoji="0" lang="en-US" sz="1400" b="0" i="0" u="none" strike="noStrike" kern="1200" cap="none" spc="0" normalizeH="0" baseline="0" noProof="0" smtClean="0">
                <a:ln>
                  <a:noFill/>
                </a:ln>
                <a:solidFill>
                  <a:schemeClr val="tx1"/>
                </a:solidFill>
                <a:effectLst/>
                <a:uLnTx/>
                <a:uFillTx/>
                <a:latin typeface="Times New Roman" pitchFamily="18" charset="0"/>
                <a:ea typeface="+mn-ea"/>
                <a:cs typeface="+mn-cs"/>
              </a:rPr>
              <a:pPr marL="0" marR="0" lvl="0" indent="0" algn="l" defTabSz="914400" rtl="0" eaLnBrk="0" fontAlgn="base" latinLnBrk="0" hangingPunct="0">
                <a:lnSpc>
                  <a:spcPct val="100000"/>
                </a:lnSpc>
                <a:spcBef>
                  <a:spcPct val="0"/>
                </a:spcBef>
                <a:spcAft>
                  <a:spcPct val="0"/>
                </a:spcAft>
                <a:buClrTx/>
                <a:buSzTx/>
                <a:buFontTx/>
                <a:buNone/>
                <a:tabLst/>
                <a:defRPr/>
              </a:pPr>
              <a:t>6/19/2012</a:t>
            </a:fld>
            <a:endParaRPr kumimoji="0" lang="en-US" sz="1400" b="0" i="0" u="none" strike="noStrike" kern="1200" cap="none" spc="0" normalizeH="0" baseline="0" noProof="0" dirty="0">
              <a:ln>
                <a:noFill/>
              </a:ln>
              <a:solidFill>
                <a:schemeClr val="tx1"/>
              </a:solidFill>
              <a:effectLst/>
              <a:uLnTx/>
              <a:uFillTx/>
              <a:latin typeface="Times New Roman" pitchFamily="18" charset="0"/>
              <a:ea typeface="+mn-ea"/>
              <a:cs typeface="+mn-cs"/>
            </a:endParaRPr>
          </a:p>
        </p:txBody>
      </p:sp>
      <p:sp>
        <p:nvSpPr>
          <p:cNvPr id="6" name="TextBox 5"/>
          <p:cNvSpPr txBox="1"/>
          <p:nvPr/>
        </p:nvSpPr>
        <p:spPr>
          <a:xfrm>
            <a:off x="2133600" y="1524000"/>
            <a:ext cx="5715000" cy="4093428"/>
          </a:xfrm>
          <a:prstGeom prst="rect">
            <a:avLst/>
          </a:prstGeom>
          <a:noFill/>
        </p:spPr>
        <p:txBody>
          <a:bodyPr wrap="square" rtlCol="0">
            <a:spAutoFit/>
          </a:bodyPr>
          <a:lstStyle/>
          <a:p>
            <a:pPr marL="342900" indent="-342900">
              <a:buFont typeface="Wingdings" pitchFamily="2" charset="2"/>
              <a:buChar char="q"/>
            </a:pPr>
            <a:r>
              <a:rPr lang="en-US" sz="2000" b="1" i="1" dirty="0" smtClean="0"/>
              <a:t>HTS Rapid Cycling Dipole design and  fabrication are well advanced</a:t>
            </a:r>
          </a:p>
          <a:p>
            <a:pPr marL="342900" indent="-342900"/>
            <a:endParaRPr lang="en-US" sz="2000" b="1" i="1" dirty="0" smtClean="0"/>
          </a:p>
          <a:p>
            <a:pPr marL="342900" indent="-342900">
              <a:buFont typeface="Wingdings" pitchFamily="2" charset="2"/>
              <a:buChar char="q"/>
            </a:pPr>
            <a:r>
              <a:rPr lang="en-US" sz="2000" b="1" i="1" dirty="0" smtClean="0"/>
              <a:t>Test arrangement is being constructed</a:t>
            </a:r>
          </a:p>
          <a:p>
            <a:pPr marL="342900" indent="-342900"/>
            <a:endParaRPr lang="en-US" sz="2000" b="1" i="1" dirty="0" smtClean="0"/>
          </a:p>
          <a:p>
            <a:pPr marL="342900" indent="-342900">
              <a:buFont typeface="Wingdings" pitchFamily="2" charset="2"/>
              <a:buChar char="q"/>
            </a:pPr>
            <a:r>
              <a:rPr lang="en-US" sz="2000" b="1" i="1" dirty="0" smtClean="0"/>
              <a:t>Tests will proceed in late 2012 / early 2013 </a:t>
            </a:r>
          </a:p>
          <a:p>
            <a:pPr marL="342900" indent="-342900"/>
            <a:r>
              <a:rPr lang="en-US" sz="2000" b="1" i="1" dirty="0" smtClean="0"/>
              <a:t> </a:t>
            </a:r>
          </a:p>
          <a:p>
            <a:pPr marL="342900" indent="-342900">
              <a:buFont typeface="Wingdings" pitchFamily="2" charset="2"/>
              <a:buChar char="q"/>
            </a:pPr>
            <a:r>
              <a:rPr lang="en-US" sz="2000" b="1" i="1" dirty="0" smtClean="0">
                <a:solidFill>
                  <a:srgbClr val="008000"/>
                </a:solidFill>
              </a:rPr>
              <a:t>HTS Rapid Cycling Dipole </a:t>
            </a:r>
            <a:r>
              <a:rPr lang="en-US" sz="2000" b="1" i="1" dirty="0" smtClean="0">
                <a:solidFill>
                  <a:srgbClr val="008000"/>
                </a:solidFill>
              </a:rPr>
              <a:t>design is </a:t>
            </a:r>
            <a:r>
              <a:rPr lang="en-US" sz="2000" b="1" i="1" dirty="0" smtClean="0">
                <a:solidFill>
                  <a:srgbClr val="008000"/>
                </a:solidFill>
              </a:rPr>
              <a:t>suitable for application in </a:t>
            </a:r>
            <a:r>
              <a:rPr lang="en-US" sz="2000" b="1" i="1" dirty="0" err="1" smtClean="0">
                <a:solidFill>
                  <a:srgbClr val="008000"/>
                </a:solidFill>
              </a:rPr>
              <a:t>LHeC</a:t>
            </a:r>
            <a:r>
              <a:rPr lang="en-US" sz="2000" b="1" i="1" dirty="0" smtClean="0">
                <a:solidFill>
                  <a:srgbClr val="008000"/>
                </a:solidFill>
              </a:rPr>
              <a:t> - LR Option</a:t>
            </a:r>
          </a:p>
          <a:p>
            <a:pPr marL="342900" indent="-342900"/>
            <a:endParaRPr lang="en-US" sz="2000" b="1" i="1" dirty="0" smtClean="0">
              <a:solidFill>
                <a:srgbClr val="008000"/>
              </a:solidFill>
            </a:endParaRPr>
          </a:p>
          <a:p>
            <a:pPr marL="342900" indent="-342900">
              <a:buFont typeface="Wingdings" pitchFamily="2" charset="2"/>
              <a:buChar char="q"/>
            </a:pPr>
            <a:r>
              <a:rPr lang="en-US" sz="2000" b="1" i="1" dirty="0" smtClean="0">
                <a:solidFill>
                  <a:srgbClr val="008000"/>
                </a:solidFill>
              </a:rPr>
              <a:t>Substituting HTS cable with LTS wire cable in a </a:t>
            </a:r>
            <a:r>
              <a:rPr lang="en-US" sz="2000" b="1" i="1" dirty="0" smtClean="0">
                <a:solidFill>
                  <a:srgbClr val="008000"/>
                </a:solidFill>
              </a:rPr>
              <a:t>Rapid </a:t>
            </a:r>
            <a:r>
              <a:rPr lang="en-US" sz="2000" b="1" i="1" dirty="0" smtClean="0">
                <a:solidFill>
                  <a:srgbClr val="008000"/>
                </a:solidFill>
              </a:rPr>
              <a:t>Cycling Dipole </a:t>
            </a:r>
            <a:r>
              <a:rPr lang="en-US" sz="2000" b="1" i="1" dirty="0" smtClean="0">
                <a:solidFill>
                  <a:srgbClr val="008000"/>
                </a:solidFill>
              </a:rPr>
              <a:t>design </a:t>
            </a:r>
            <a:r>
              <a:rPr lang="en-US" sz="2000" b="1" i="1" dirty="0" smtClean="0">
                <a:solidFill>
                  <a:srgbClr val="008000"/>
                </a:solidFill>
              </a:rPr>
              <a:t>makes it </a:t>
            </a:r>
            <a:r>
              <a:rPr lang="en-US" sz="2000" b="1" i="1" dirty="0" smtClean="0">
                <a:solidFill>
                  <a:srgbClr val="008000"/>
                </a:solidFill>
              </a:rPr>
              <a:t> </a:t>
            </a:r>
            <a:r>
              <a:rPr lang="en-US" sz="2000" b="1" i="1" dirty="0" smtClean="0">
                <a:solidFill>
                  <a:srgbClr val="008000"/>
                </a:solidFill>
              </a:rPr>
              <a:t>suitable for </a:t>
            </a:r>
            <a:r>
              <a:rPr lang="en-US" sz="2000" b="1" i="1" dirty="0" smtClean="0">
                <a:solidFill>
                  <a:srgbClr val="008000"/>
                </a:solidFill>
              </a:rPr>
              <a:t> the LEP3 </a:t>
            </a:r>
            <a:r>
              <a:rPr lang="en-US" sz="2000" b="1" i="1" dirty="0" smtClean="0">
                <a:solidFill>
                  <a:srgbClr val="008000"/>
                </a:solidFill>
              </a:rPr>
              <a:t>accelerator magnet</a:t>
            </a:r>
          </a:p>
        </p:txBody>
      </p:sp>
      <p:sp>
        <p:nvSpPr>
          <p:cNvPr id="9" name="TextBox 8"/>
          <p:cNvSpPr txBox="1"/>
          <p:nvPr/>
        </p:nvSpPr>
        <p:spPr>
          <a:xfrm>
            <a:off x="2286000" y="5638800"/>
            <a:ext cx="4211409" cy="461665"/>
          </a:xfrm>
          <a:prstGeom prst="rect">
            <a:avLst/>
          </a:prstGeom>
          <a:noFill/>
        </p:spPr>
        <p:txBody>
          <a:bodyPr wrap="none" rtlCol="0">
            <a:spAutoFit/>
          </a:bodyPr>
          <a:lstStyle/>
          <a:p>
            <a:r>
              <a:rPr lang="en-US" sz="2400" b="1" i="1" dirty="0" smtClean="0">
                <a:solidFill>
                  <a:schemeClr val="tx1"/>
                </a:solidFill>
              </a:rPr>
              <a:t>Thank you for your attention !</a:t>
            </a:r>
            <a:endParaRPr lang="en-US" b="1" i="1"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0"/>
            <a:ext cx="6096000" cy="1470025"/>
          </a:xfrm>
        </p:spPr>
        <p:txBody>
          <a:bodyPr/>
          <a:lstStyle/>
          <a:p>
            <a:r>
              <a:rPr lang="en-US" sz="3200" dirty="0" smtClean="0"/>
              <a:t>Motivation</a:t>
            </a:r>
            <a:endParaRPr lang="en-US" sz="3200" dirty="0"/>
          </a:p>
        </p:txBody>
      </p:sp>
      <p:sp>
        <p:nvSpPr>
          <p:cNvPr id="3" name="Subtitle 2"/>
          <p:cNvSpPr>
            <a:spLocks noGrp="1"/>
          </p:cNvSpPr>
          <p:nvPr>
            <p:ph type="subTitle" idx="1"/>
          </p:nvPr>
        </p:nvSpPr>
        <p:spPr>
          <a:xfrm>
            <a:off x="1447800" y="1600200"/>
            <a:ext cx="7010400" cy="4191000"/>
          </a:xfrm>
        </p:spPr>
        <p:txBody>
          <a:bodyPr/>
          <a:lstStyle/>
          <a:p>
            <a:pPr algn="l"/>
            <a:r>
              <a:rPr lang="en-US" sz="1800" b="0" i="1" dirty="0" smtClean="0">
                <a:solidFill>
                  <a:schemeClr val="tx1"/>
                </a:solidFill>
              </a:rPr>
              <a:t>       Several recently proposed accelerator systems (SRCS for Project X, PS2 and </a:t>
            </a:r>
            <a:r>
              <a:rPr lang="en-US" sz="1800" b="0" i="1" dirty="0" err="1" smtClean="0">
                <a:solidFill>
                  <a:schemeClr val="tx1"/>
                </a:solidFill>
              </a:rPr>
              <a:t>LHeC</a:t>
            </a:r>
            <a:r>
              <a:rPr lang="en-US" sz="1800" b="0" i="1" dirty="0" smtClean="0">
                <a:solidFill>
                  <a:schemeClr val="tx1"/>
                </a:solidFill>
              </a:rPr>
              <a:t> at CERN) as well as some industrial applications, would benefit if the synchrotrons based on the dipole magnets of:</a:t>
            </a:r>
          </a:p>
          <a:p>
            <a:pPr algn="l"/>
            <a:r>
              <a:rPr lang="en-US" sz="1800" b="0" i="1" dirty="0" smtClean="0">
                <a:solidFill>
                  <a:schemeClr val="tx1"/>
                </a:solidFill>
              </a:rPr>
              <a:t>                                  B ≤ 2 T , and</a:t>
            </a:r>
          </a:p>
          <a:p>
            <a:pPr algn="l"/>
            <a:r>
              <a:rPr lang="en-US" sz="1800" b="0" i="1" dirty="0" smtClean="0">
                <a:solidFill>
                  <a:schemeClr val="tx1"/>
                </a:solidFill>
              </a:rPr>
              <a:t>                          dB/</a:t>
            </a:r>
            <a:r>
              <a:rPr lang="en-US" sz="1800" b="0" i="1" dirty="0" err="1" smtClean="0">
                <a:solidFill>
                  <a:schemeClr val="tx1"/>
                </a:solidFill>
              </a:rPr>
              <a:t>dt</a:t>
            </a:r>
            <a:r>
              <a:rPr lang="en-US" sz="1800" b="0" i="1" dirty="0" smtClean="0">
                <a:solidFill>
                  <a:schemeClr val="tx1"/>
                </a:solidFill>
              </a:rPr>
              <a:t> ≤ 10 T/s</a:t>
            </a:r>
            <a:endParaRPr lang="en-US" sz="1800" b="0" i="1" dirty="0" smtClean="0"/>
          </a:p>
          <a:p>
            <a:pPr algn="l"/>
            <a:r>
              <a:rPr lang="en-US" sz="1800" b="0" i="1" dirty="0" smtClean="0">
                <a:solidFill>
                  <a:schemeClr val="tx1"/>
                </a:solidFill>
              </a:rPr>
              <a:t>could be built using moderately difficult technology while featuring high-level performance with low construction and operational costs.</a:t>
            </a:r>
          </a:p>
          <a:p>
            <a:pPr algn="l"/>
            <a:endParaRPr lang="en-US" sz="1800" b="0" i="1" dirty="0" smtClean="0">
              <a:solidFill>
                <a:schemeClr val="tx1"/>
              </a:solidFill>
            </a:endParaRPr>
          </a:p>
          <a:p>
            <a:pPr algn="l"/>
            <a:r>
              <a:rPr lang="en-US" sz="1800" b="0" dirty="0" smtClean="0">
                <a:solidFill>
                  <a:srgbClr val="008000"/>
                </a:solidFill>
              </a:rPr>
              <a:t>     For B ≤ 2 T , dipole field can be shaped by magnetic core and generated by a single-turn conductor – inexpensive but highly performing technology.</a:t>
            </a:r>
            <a:endParaRPr lang="en-US" b="0" dirty="0" smtClean="0">
              <a:solidFill>
                <a:schemeClr val="tx1"/>
              </a:solidFill>
            </a:endParaRPr>
          </a:p>
        </p:txBody>
      </p:sp>
      <p:sp>
        <p:nvSpPr>
          <p:cNvPr id="5" name="Date Placeholder 2"/>
          <p:cNvSpPr>
            <a:spLocks noGrp="1"/>
          </p:cNvSpPr>
          <p:nvPr>
            <p:ph type="dt" sz="half" idx="10"/>
          </p:nvPr>
        </p:nvSpPr>
        <p:spPr>
          <a:xfrm>
            <a:off x="609600" y="6248400"/>
            <a:ext cx="1905000" cy="381000"/>
          </a:xfrm>
        </p:spPr>
        <p:txBody>
          <a:bodyPr/>
          <a:lstStyle/>
          <a:p>
            <a:fld id="{7E168F05-2E41-45E4-A217-7D227E8CC8EF}" type="datetime1">
              <a:rPr lang="en-US" smtClean="0"/>
              <a:pPr/>
              <a:t>6/19/2012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228600"/>
            <a:ext cx="6553200" cy="1470025"/>
          </a:xfrm>
        </p:spPr>
        <p:txBody>
          <a:bodyPr/>
          <a:lstStyle/>
          <a:p>
            <a:r>
              <a:rPr lang="en-US" sz="3200" dirty="0" smtClean="0"/>
              <a:t>Critical Elements for Rapid Cycling Dipole Design</a:t>
            </a:r>
            <a:endParaRPr lang="en-US" sz="3200" dirty="0"/>
          </a:p>
        </p:txBody>
      </p:sp>
      <p:sp>
        <p:nvSpPr>
          <p:cNvPr id="3" name="Subtitle 2"/>
          <p:cNvSpPr>
            <a:spLocks noGrp="1"/>
          </p:cNvSpPr>
          <p:nvPr>
            <p:ph type="subTitle" idx="1"/>
          </p:nvPr>
        </p:nvSpPr>
        <p:spPr>
          <a:xfrm>
            <a:off x="609600" y="1905000"/>
            <a:ext cx="8229600" cy="4191000"/>
          </a:xfrm>
        </p:spPr>
        <p:txBody>
          <a:bodyPr/>
          <a:lstStyle/>
          <a:p>
            <a:pPr algn="l">
              <a:buFont typeface="Wingdings" pitchFamily="2" charset="2"/>
              <a:buChar char="q"/>
            </a:pPr>
            <a:r>
              <a:rPr lang="en-US" dirty="0" smtClean="0">
                <a:solidFill>
                  <a:schemeClr val="tx1"/>
                </a:solidFill>
              </a:rPr>
              <a:t> </a:t>
            </a:r>
            <a:r>
              <a:rPr lang="en-US" b="0" i="1" dirty="0" smtClean="0">
                <a:solidFill>
                  <a:schemeClr val="tx1"/>
                </a:solidFill>
              </a:rPr>
              <a:t>Superconductor choice</a:t>
            </a:r>
          </a:p>
          <a:p>
            <a:pPr algn="l">
              <a:buFont typeface="Wingdings" pitchFamily="2" charset="2"/>
              <a:buChar char="q"/>
            </a:pPr>
            <a:r>
              <a:rPr lang="en-US" b="0" i="1" dirty="0" smtClean="0">
                <a:solidFill>
                  <a:schemeClr val="tx1"/>
                </a:solidFill>
              </a:rPr>
              <a:t> Magnetic core and cable design for minimized power loss</a:t>
            </a:r>
          </a:p>
          <a:p>
            <a:pPr algn="l">
              <a:buFont typeface="Wingdings" pitchFamily="2" charset="2"/>
              <a:buChar char="q"/>
            </a:pPr>
            <a:r>
              <a:rPr lang="en-US" b="0" i="1" dirty="0" smtClean="0">
                <a:solidFill>
                  <a:schemeClr val="tx1"/>
                </a:solidFill>
              </a:rPr>
              <a:t> Cable radiation hardness and longevity</a:t>
            </a:r>
          </a:p>
          <a:p>
            <a:pPr algn="l">
              <a:buFont typeface="Wingdings" pitchFamily="2" charset="2"/>
              <a:buChar char="q"/>
            </a:pPr>
            <a:r>
              <a:rPr lang="en-US" b="0" i="1" dirty="0" smtClean="0">
                <a:solidFill>
                  <a:schemeClr val="tx1"/>
                </a:solidFill>
              </a:rPr>
              <a:t> Core lamination and operating temperature</a:t>
            </a:r>
          </a:p>
          <a:p>
            <a:pPr algn="l">
              <a:buFont typeface="Wingdings" pitchFamily="2" charset="2"/>
              <a:buChar char="q"/>
            </a:pPr>
            <a:r>
              <a:rPr lang="en-US" b="0" i="1" dirty="0" smtClean="0">
                <a:solidFill>
                  <a:schemeClr val="tx1"/>
                </a:solidFill>
              </a:rPr>
              <a:t> Low complexity of quench detection and protection system</a:t>
            </a:r>
          </a:p>
          <a:p>
            <a:pPr algn="l">
              <a:buFont typeface="Wingdings" pitchFamily="2" charset="2"/>
              <a:buChar char="q"/>
            </a:pPr>
            <a:r>
              <a:rPr lang="en-US" b="0" i="1" dirty="0" smtClean="0">
                <a:solidFill>
                  <a:schemeClr val="tx1"/>
                </a:solidFill>
              </a:rPr>
              <a:t> Low complexity of magnet string power system</a:t>
            </a:r>
          </a:p>
          <a:p>
            <a:pPr algn="l">
              <a:buFont typeface="Wingdings" pitchFamily="2" charset="2"/>
              <a:buChar char="q"/>
            </a:pPr>
            <a:r>
              <a:rPr lang="en-US" b="0" i="1" dirty="0" smtClean="0">
                <a:solidFill>
                  <a:schemeClr val="tx1"/>
                </a:solidFill>
              </a:rPr>
              <a:t> Low cost and complexity of magnet string cryogenic system</a:t>
            </a:r>
          </a:p>
          <a:p>
            <a:pPr algn="l">
              <a:buFont typeface="Wingdings" pitchFamily="2" charset="2"/>
              <a:buChar char="q"/>
            </a:pPr>
            <a:r>
              <a:rPr lang="en-US" b="0" i="1" dirty="0" smtClean="0">
                <a:solidFill>
                  <a:schemeClr val="tx1"/>
                </a:solidFill>
              </a:rPr>
              <a:t> Low cost and complexity of magnet string and assembly work</a:t>
            </a:r>
          </a:p>
          <a:p>
            <a:pPr algn="l"/>
            <a:endParaRPr lang="en-US" b="0" i="1" dirty="0" smtClean="0">
              <a:solidFill>
                <a:schemeClr val="tx1"/>
              </a:solidFill>
            </a:endParaRPr>
          </a:p>
          <a:p>
            <a:pPr algn="l"/>
            <a:r>
              <a:rPr lang="en-US" sz="2400" b="0" i="1" dirty="0" smtClean="0">
                <a:solidFill>
                  <a:schemeClr val="tx1"/>
                </a:solidFill>
              </a:rPr>
              <a:t>   </a:t>
            </a:r>
            <a:r>
              <a:rPr lang="en-US" sz="2400" b="0" i="1" dirty="0" smtClean="0">
                <a:solidFill>
                  <a:srgbClr val="002060"/>
                </a:solidFill>
              </a:rPr>
              <a:t>Rapid cycling accelerator dipole powered with HTS transmission-line cable can satisfy all of the above</a:t>
            </a:r>
          </a:p>
        </p:txBody>
      </p:sp>
      <p:sp>
        <p:nvSpPr>
          <p:cNvPr id="6" name="Date Placeholder 2"/>
          <p:cNvSpPr>
            <a:spLocks noGrp="1"/>
          </p:cNvSpPr>
          <p:nvPr>
            <p:ph type="dt" sz="half" idx="10"/>
          </p:nvPr>
        </p:nvSpPr>
        <p:spPr>
          <a:xfrm>
            <a:off x="609600" y="6248400"/>
            <a:ext cx="1905000" cy="381000"/>
          </a:xfrm>
        </p:spPr>
        <p:txBody>
          <a:bodyPr/>
          <a:lstStyle/>
          <a:p>
            <a:fld id="{7E168F05-2E41-45E4-A217-7D227E8CC8EF}" type="datetime1">
              <a:rPr lang="en-US" smtClean="0"/>
              <a:pPr/>
              <a:t>6/19/2012</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7162800" cy="1371600"/>
          </a:xfrm>
        </p:spPr>
        <p:txBody>
          <a:bodyPr/>
          <a:lstStyle/>
          <a:p>
            <a:r>
              <a:rPr lang="en-US" sz="3200" dirty="0" smtClean="0"/>
              <a:t>Superconductor Choice (I) </a:t>
            </a:r>
            <a:r>
              <a:rPr lang="en-US" sz="3200" dirty="0" smtClean="0">
                <a:solidFill>
                  <a:srgbClr val="0070C0"/>
                </a:solidFill>
              </a:rPr>
              <a:t>Operational Temperature Margin &amp; Radiation Hardness</a:t>
            </a:r>
            <a:endParaRPr lang="en-US" sz="3200" dirty="0">
              <a:solidFill>
                <a:srgbClr val="0070C0"/>
              </a:solidFill>
            </a:endParaRPr>
          </a:p>
        </p:txBody>
      </p:sp>
      <p:sp>
        <p:nvSpPr>
          <p:cNvPr id="3" name="Date Placeholder 2"/>
          <p:cNvSpPr>
            <a:spLocks noGrp="1"/>
          </p:cNvSpPr>
          <p:nvPr>
            <p:ph type="dt" sz="half" idx="10"/>
          </p:nvPr>
        </p:nvSpPr>
        <p:spPr/>
        <p:txBody>
          <a:bodyPr/>
          <a:lstStyle/>
          <a:p>
            <a:fld id="{7E168F05-2E41-45E4-A217-7D227E8CC8EF}" type="datetime1">
              <a:rPr lang="en-US" smtClean="0"/>
              <a:pPr/>
              <a:t>6/19/2012</a:t>
            </a:fld>
            <a:endParaRPr lang="en-US" dirty="0"/>
          </a:p>
        </p:txBody>
      </p:sp>
      <p:pic>
        <p:nvPicPr>
          <p:cNvPr id="5" name="Picture 4" descr="Crit-curr-LH2.jpg"/>
          <p:cNvPicPr>
            <a:picLocks noChangeAspect="1"/>
          </p:cNvPicPr>
          <p:nvPr/>
        </p:nvPicPr>
        <p:blipFill>
          <a:blip r:embed="rId2" cstate="print"/>
          <a:stretch>
            <a:fillRect/>
          </a:stretch>
        </p:blipFill>
        <p:spPr>
          <a:xfrm>
            <a:off x="1752600" y="1828800"/>
            <a:ext cx="5791200" cy="2133600"/>
          </a:xfrm>
          <a:prstGeom prst="rect">
            <a:avLst/>
          </a:prstGeom>
        </p:spPr>
      </p:pic>
      <p:sp>
        <p:nvSpPr>
          <p:cNvPr id="6" name="TextBox 5"/>
          <p:cNvSpPr txBox="1"/>
          <p:nvPr/>
        </p:nvSpPr>
        <p:spPr>
          <a:xfrm>
            <a:off x="228600" y="4038600"/>
            <a:ext cx="8382000" cy="1323439"/>
          </a:xfrm>
          <a:prstGeom prst="rect">
            <a:avLst/>
          </a:prstGeom>
          <a:noFill/>
        </p:spPr>
        <p:txBody>
          <a:bodyPr wrap="square" rtlCol="0">
            <a:spAutoFit/>
          </a:bodyPr>
          <a:lstStyle/>
          <a:p>
            <a:pPr marL="400050" indent="-400050"/>
            <a:r>
              <a:rPr lang="en-US" sz="1800" b="1" i="1" dirty="0" smtClean="0">
                <a:solidFill>
                  <a:schemeClr val="tx1"/>
                </a:solidFill>
              </a:rPr>
              <a:t>Temperature margin for safe and possibly quench-free operations is </a:t>
            </a:r>
            <a:r>
              <a:rPr lang="en-US" sz="1800" b="1" i="1" dirty="0" smtClean="0">
                <a:solidFill>
                  <a:srgbClr val="C00000"/>
                </a:solidFill>
              </a:rPr>
              <a:t>make or break</a:t>
            </a:r>
          </a:p>
          <a:p>
            <a:pPr marL="400050" indent="-400050"/>
            <a:r>
              <a:rPr lang="en-US" sz="1800" b="1" i="1" dirty="0" smtClean="0">
                <a:solidFill>
                  <a:schemeClr val="tx1"/>
                </a:solidFill>
              </a:rPr>
              <a:t>parameter of superconducting power cable for rapid-cycling magnet applications.</a:t>
            </a:r>
          </a:p>
          <a:p>
            <a:pPr marL="400050" indent="-400050"/>
            <a:endParaRPr lang="en-US" sz="800" b="1" i="1" dirty="0" smtClean="0">
              <a:solidFill>
                <a:schemeClr val="tx1"/>
              </a:solidFill>
            </a:endParaRPr>
          </a:p>
          <a:p>
            <a:pPr marL="400050" indent="-400050"/>
            <a:r>
              <a:rPr lang="en-US" sz="1800" b="1" i="1" dirty="0" smtClean="0">
                <a:solidFill>
                  <a:srgbClr val="3333FF"/>
                </a:solidFill>
              </a:rPr>
              <a:t>For  operation at 4.2 K, It /</a:t>
            </a:r>
            <a:r>
              <a:rPr lang="en-US" sz="1800" b="1" i="1" dirty="0" err="1" smtClean="0">
                <a:solidFill>
                  <a:srgbClr val="3333FF"/>
                </a:solidFill>
              </a:rPr>
              <a:t>Ic</a:t>
            </a:r>
            <a:r>
              <a:rPr lang="en-US" sz="1800" b="1" i="1" dirty="0" smtClean="0">
                <a:solidFill>
                  <a:srgbClr val="3333FF"/>
                </a:solidFill>
              </a:rPr>
              <a:t> = 50% and 2 T field, YBCO offers temperature margin </a:t>
            </a:r>
          </a:p>
          <a:p>
            <a:pPr marL="400050" indent="-400050"/>
            <a:r>
              <a:rPr lang="en-US" sz="1800" b="1" i="1" dirty="0" smtClean="0">
                <a:solidFill>
                  <a:srgbClr val="3333FF"/>
                </a:solidFill>
              </a:rPr>
              <a:t>30 times wider than with </a:t>
            </a:r>
            <a:r>
              <a:rPr lang="en-US" sz="1800" b="1" i="1" dirty="0" err="1" smtClean="0">
                <a:solidFill>
                  <a:srgbClr val="3333FF"/>
                </a:solidFill>
              </a:rPr>
              <a:t>NbTi</a:t>
            </a:r>
            <a:r>
              <a:rPr lang="en-US" sz="1800" b="1" i="1" dirty="0" smtClean="0">
                <a:solidFill>
                  <a:srgbClr val="3333FF"/>
                </a:solidFill>
              </a:rPr>
              <a:t>, and 6 times wider than with Nb</a:t>
            </a:r>
            <a:r>
              <a:rPr lang="en-US" sz="1800" b="1" i="1" baseline="-25000" dirty="0" smtClean="0">
                <a:solidFill>
                  <a:srgbClr val="3333FF"/>
                </a:solidFill>
              </a:rPr>
              <a:t>3</a:t>
            </a:r>
            <a:r>
              <a:rPr lang="en-US" sz="1800" b="1" i="1" dirty="0" smtClean="0">
                <a:solidFill>
                  <a:srgbClr val="3333FF"/>
                </a:solidFill>
              </a:rPr>
              <a:t>Sn conductors.</a:t>
            </a:r>
          </a:p>
        </p:txBody>
      </p:sp>
      <p:sp>
        <p:nvSpPr>
          <p:cNvPr id="7" name="Rectangle 6"/>
          <p:cNvSpPr/>
          <p:nvPr/>
        </p:nvSpPr>
        <p:spPr>
          <a:xfrm>
            <a:off x="152400" y="5486400"/>
            <a:ext cx="8839200" cy="707886"/>
          </a:xfrm>
          <a:prstGeom prst="rect">
            <a:avLst/>
          </a:prstGeom>
        </p:spPr>
        <p:txBody>
          <a:bodyPr wrap="square">
            <a:spAutoFit/>
          </a:bodyPr>
          <a:lstStyle/>
          <a:p>
            <a:r>
              <a:rPr lang="en-US" sz="1800" dirty="0" smtClean="0">
                <a:solidFill>
                  <a:srgbClr val="C00000"/>
                </a:solidFill>
              </a:rPr>
              <a:t>YBCO strand (344C-2G) has also shown strong resilience to radiation !  *)</a:t>
            </a:r>
          </a:p>
          <a:p>
            <a:endParaRPr lang="en-US" sz="800" dirty="0" smtClean="0">
              <a:solidFill>
                <a:srgbClr val="C00000"/>
              </a:solidFill>
            </a:endParaRPr>
          </a:p>
          <a:p>
            <a:r>
              <a:rPr lang="en-US" dirty="0" smtClean="0">
                <a:solidFill>
                  <a:schemeClr val="tx1"/>
                </a:solidFill>
              </a:rPr>
              <a:t>*) R. Gupta, “Radiation Studies for HTS Magnets”, www.bnl.gov/magnets/staff/gupta/Talks/FAM08/fam-radiation.pdf</a:t>
            </a:r>
            <a:endParaRPr lang="en-US"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0"/>
            <a:ext cx="7772400" cy="1470025"/>
          </a:xfrm>
        </p:spPr>
        <p:txBody>
          <a:bodyPr/>
          <a:lstStyle/>
          <a:p>
            <a:r>
              <a:rPr lang="en-US" sz="3200" dirty="0" smtClean="0"/>
              <a:t>Superconductor Choice (II)</a:t>
            </a:r>
            <a:br>
              <a:rPr lang="en-US" sz="3200" dirty="0" smtClean="0"/>
            </a:br>
            <a:r>
              <a:rPr lang="en-US" sz="3200" dirty="0" smtClean="0">
                <a:solidFill>
                  <a:srgbClr val="0070C0"/>
                </a:solidFill>
              </a:rPr>
              <a:t>Minimization of AC Losses</a:t>
            </a:r>
            <a:endParaRPr lang="en-US" sz="3200" dirty="0">
              <a:solidFill>
                <a:srgbClr val="0070C0"/>
              </a:solidFill>
            </a:endParaRPr>
          </a:p>
        </p:txBody>
      </p:sp>
      <p:sp>
        <p:nvSpPr>
          <p:cNvPr id="3" name="Subtitle 2"/>
          <p:cNvSpPr>
            <a:spLocks noGrp="1"/>
          </p:cNvSpPr>
          <p:nvPr>
            <p:ph type="subTitle" idx="1"/>
          </p:nvPr>
        </p:nvSpPr>
        <p:spPr>
          <a:xfrm>
            <a:off x="152400" y="1524000"/>
            <a:ext cx="5791200" cy="1295400"/>
          </a:xfrm>
        </p:spPr>
        <p:txBody>
          <a:bodyPr/>
          <a:lstStyle/>
          <a:p>
            <a:pPr algn="l"/>
            <a:r>
              <a:rPr lang="en-US" sz="1600" b="0" i="1" dirty="0" smtClean="0">
                <a:solidFill>
                  <a:schemeClr val="tx1"/>
                </a:solidFill>
              </a:rPr>
              <a:t>(I) – If HTS tape and magnetic field in the cable cavity are parallel to each other the AC power losses are strongly minimized as only the narrow edge (2 µm) of  HTS strand  is exposed to the magnetic field.  It is critical that B-HTS angular orientation is as parallel as possible.</a:t>
            </a:r>
            <a:endParaRPr lang="en-US" sz="1600" b="0" i="1" dirty="0">
              <a:solidFill>
                <a:schemeClr val="tx1"/>
              </a:solidFill>
            </a:endParaRPr>
          </a:p>
        </p:txBody>
      </p:sp>
      <p:pic>
        <p:nvPicPr>
          <p:cNvPr id="4" name="Picture 3" descr="B-x-y-2.jpg"/>
          <p:cNvPicPr>
            <a:picLocks noChangeAspect="1"/>
          </p:cNvPicPr>
          <p:nvPr/>
        </p:nvPicPr>
        <p:blipFill>
          <a:blip r:embed="rId2" cstate="print"/>
          <a:stretch>
            <a:fillRect/>
          </a:stretch>
        </p:blipFill>
        <p:spPr>
          <a:xfrm>
            <a:off x="6629400" y="1981200"/>
            <a:ext cx="2514600" cy="3733800"/>
          </a:xfrm>
          <a:prstGeom prst="rect">
            <a:avLst/>
          </a:prstGeom>
        </p:spPr>
      </p:pic>
      <p:pic>
        <p:nvPicPr>
          <p:cNvPr id="5" name="Picture 4" descr="HTS-COND-NEW-2.jpg"/>
          <p:cNvPicPr>
            <a:picLocks noChangeAspect="1"/>
          </p:cNvPicPr>
          <p:nvPr/>
        </p:nvPicPr>
        <p:blipFill>
          <a:blip r:embed="rId3" cstate="print"/>
          <a:stretch>
            <a:fillRect/>
          </a:stretch>
        </p:blipFill>
        <p:spPr>
          <a:xfrm>
            <a:off x="2971800" y="2971800"/>
            <a:ext cx="3810000" cy="3429000"/>
          </a:xfrm>
          <a:prstGeom prst="rect">
            <a:avLst/>
          </a:prstGeom>
        </p:spPr>
      </p:pic>
      <p:sp>
        <p:nvSpPr>
          <p:cNvPr id="6" name="TextBox 5"/>
          <p:cNvSpPr txBox="1"/>
          <p:nvPr/>
        </p:nvSpPr>
        <p:spPr>
          <a:xfrm>
            <a:off x="0" y="2895600"/>
            <a:ext cx="3124200" cy="1815882"/>
          </a:xfrm>
          <a:prstGeom prst="rect">
            <a:avLst/>
          </a:prstGeom>
          <a:noFill/>
        </p:spPr>
        <p:txBody>
          <a:bodyPr wrap="square" rtlCol="0">
            <a:spAutoFit/>
          </a:bodyPr>
          <a:lstStyle/>
          <a:p>
            <a:r>
              <a:rPr lang="en-US" sz="1600" i="1" dirty="0" smtClean="0">
                <a:solidFill>
                  <a:schemeClr val="tx1"/>
                </a:solidFill>
                <a:latin typeface="Bookman Old Style" pitchFamily="18" charset="0"/>
              </a:rPr>
              <a:t>(2) – As magnetic substrate (Ni5%W ) is part of  the HTS tape, pairing strands with substrate sides facing  each other helps to suppress the self-field coupling  induced  power loss. </a:t>
            </a:r>
            <a:endParaRPr lang="en-US" sz="1600" i="1" dirty="0">
              <a:solidFill>
                <a:schemeClr val="tx1"/>
              </a:solidFill>
              <a:latin typeface="Bookman Old Style" pitchFamily="18" charset="0"/>
            </a:endParaRPr>
          </a:p>
        </p:txBody>
      </p:sp>
      <p:pic>
        <p:nvPicPr>
          <p:cNvPr id="7" name="Picture 6" descr="ybco-structure.jpg"/>
          <p:cNvPicPr>
            <a:picLocks noChangeAspect="1"/>
          </p:cNvPicPr>
          <p:nvPr/>
        </p:nvPicPr>
        <p:blipFill>
          <a:blip r:embed="rId4" cstate="print"/>
          <a:stretch>
            <a:fillRect/>
          </a:stretch>
        </p:blipFill>
        <p:spPr>
          <a:xfrm>
            <a:off x="0" y="4724401"/>
            <a:ext cx="3048000" cy="1600200"/>
          </a:xfrm>
          <a:prstGeom prst="rect">
            <a:avLst/>
          </a:prstGeom>
        </p:spPr>
      </p:pic>
      <p:sp>
        <p:nvSpPr>
          <p:cNvPr id="9" name="Date Placeholder 3"/>
          <p:cNvSpPr>
            <a:spLocks noGrp="1"/>
          </p:cNvSpPr>
          <p:nvPr>
            <p:ph type="dt" sz="half" idx="10"/>
          </p:nvPr>
        </p:nvSpPr>
        <p:spPr>
          <a:xfrm>
            <a:off x="381000" y="6324600"/>
            <a:ext cx="1905000" cy="381000"/>
          </a:xfrm>
        </p:spPr>
        <p:txBody>
          <a:bodyPr/>
          <a:lstStyle/>
          <a:p>
            <a:fld id="{8249176F-B557-4D82-A023-588A705C3FBA}" type="datetime1">
              <a:rPr lang="en-US" smtClean="0"/>
              <a:pPr/>
              <a:t>6/19/2012</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0"/>
            <a:ext cx="7772400" cy="1470025"/>
          </a:xfrm>
        </p:spPr>
        <p:txBody>
          <a:bodyPr/>
          <a:lstStyle/>
          <a:p>
            <a:r>
              <a:rPr lang="en-US" sz="3200" dirty="0" smtClean="0"/>
              <a:t>HTS Magnet Power Losses with Perfect HTS-&gt;B-field Alignment</a:t>
            </a:r>
            <a:endParaRPr lang="en-US" dirty="0"/>
          </a:p>
        </p:txBody>
      </p:sp>
      <p:sp>
        <p:nvSpPr>
          <p:cNvPr id="9" name="TextBox 8"/>
          <p:cNvSpPr txBox="1"/>
          <p:nvPr/>
        </p:nvSpPr>
        <p:spPr>
          <a:xfrm>
            <a:off x="381000" y="1524000"/>
            <a:ext cx="8229600" cy="1169551"/>
          </a:xfrm>
          <a:prstGeom prst="rect">
            <a:avLst/>
          </a:prstGeom>
          <a:noFill/>
        </p:spPr>
        <p:txBody>
          <a:bodyPr wrap="square" rtlCol="0">
            <a:spAutoFit/>
          </a:bodyPr>
          <a:lstStyle/>
          <a:p>
            <a:r>
              <a:rPr lang="en-US" dirty="0" smtClean="0">
                <a:solidFill>
                  <a:schemeClr val="tx1"/>
                </a:solidFill>
              </a:rPr>
              <a:t>HTS:            I </a:t>
            </a:r>
            <a:r>
              <a:rPr lang="en-US" baseline="-25000" dirty="0" smtClean="0">
                <a:solidFill>
                  <a:schemeClr val="tx1"/>
                </a:solidFill>
              </a:rPr>
              <a:t>c</a:t>
            </a:r>
            <a:r>
              <a:rPr lang="en-US" dirty="0" smtClean="0">
                <a:solidFill>
                  <a:schemeClr val="tx1"/>
                </a:solidFill>
              </a:rPr>
              <a:t> (5 K)   =  1 x 107 kA                       B = 1.9 T,  Core: Electrical laminated steel, 0.1 mm</a:t>
            </a:r>
          </a:p>
          <a:p>
            <a:r>
              <a:rPr lang="en-US" dirty="0" smtClean="0">
                <a:solidFill>
                  <a:schemeClr val="tx1"/>
                </a:solidFill>
              </a:rPr>
              <a:t>                     I </a:t>
            </a:r>
            <a:r>
              <a:rPr lang="en-US" baseline="-25000" dirty="0" smtClean="0">
                <a:solidFill>
                  <a:schemeClr val="tx1"/>
                </a:solidFill>
              </a:rPr>
              <a:t>c</a:t>
            </a:r>
            <a:r>
              <a:rPr lang="en-US" dirty="0" smtClean="0">
                <a:solidFill>
                  <a:schemeClr val="tx1"/>
                </a:solidFill>
              </a:rPr>
              <a:t> (15 K) =  1 x 96 kA,                        T </a:t>
            </a:r>
            <a:r>
              <a:rPr lang="en-US" baseline="-25000" dirty="0" err="1" smtClean="0">
                <a:solidFill>
                  <a:schemeClr val="tx1"/>
                </a:solidFill>
              </a:rPr>
              <a:t>oper</a:t>
            </a:r>
            <a:r>
              <a:rPr lang="en-US" baseline="-25000" dirty="0" smtClean="0">
                <a:solidFill>
                  <a:schemeClr val="tx1"/>
                </a:solidFill>
              </a:rPr>
              <a:t> </a:t>
            </a:r>
            <a:r>
              <a:rPr lang="en-US" dirty="0" smtClean="0">
                <a:solidFill>
                  <a:schemeClr val="tx1"/>
                </a:solidFill>
              </a:rPr>
              <a:t> = 5 K,  </a:t>
            </a:r>
            <a:r>
              <a:rPr lang="el-GR" dirty="0" smtClean="0">
                <a:solidFill>
                  <a:schemeClr val="tx1"/>
                </a:solidFill>
              </a:rPr>
              <a:t>Δ</a:t>
            </a:r>
            <a:r>
              <a:rPr lang="en-US" dirty="0" smtClean="0">
                <a:solidFill>
                  <a:schemeClr val="tx1"/>
                </a:solidFill>
              </a:rPr>
              <a:t>T </a:t>
            </a:r>
            <a:r>
              <a:rPr lang="en-US" baseline="-25000" dirty="0" err="1" smtClean="0">
                <a:solidFill>
                  <a:schemeClr val="tx1"/>
                </a:solidFill>
              </a:rPr>
              <a:t>oper</a:t>
            </a:r>
            <a:r>
              <a:rPr lang="en-US" dirty="0" smtClean="0">
                <a:solidFill>
                  <a:schemeClr val="tx1"/>
                </a:solidFill>
              </a:rPr>
              <a:t> = 10 K</a:t>
            </a:r>
          </a:p>
          <a:p>
            <a:endParaRPr lang="en-US" dirty="0" smtClean="0">
              <a:solidFill>
                <a:schemeClr val="tx1"/>
              </a:solidFill>
            </a:endParaRPr>
          </a:p>
          <a:p>
            <a:r>
              <a:rPr lang="en-US" dirty="0" smtClean="0">
                <a:solidFill>
                  <a:schemeClr val="tx1"/>
                </a:solidFill>
              </a:rPr>
              <a:t>LTS (SIS):   I </a:t>
            </a:r>
            <a:r>
              <a:rPr lang="en-US" baseline="-25000" dirty="0" smtClean="0">
                <a:solidFill>
                  <a:schemeClr val="tx1"/>
                </a:solidFill>
              </a:rPr>
              <a:t>c</a:t>
            </a:r>
            <a:r>
              <a:rPr lang="en-US" dirty="0" smtClean="0">
                <a:solidFill>
                  <a:schemeClr val="tx1"/>
                </a:solidFill>
              </a:rPr>
              <a:t> (4.7 K) = (16 x 11.9) = 190 kA        B = 1.9 T, Core: Electrical laminated steel, 1 mm</a:t>
            </a:r>
          </a:p>
          <a:p>
            <a:r>
              <a:rPr lang="en-US" dirty="0" smtClean="0">
                <a:solidFill>
                  <a:schemeClr val="tx1"/>
                </a:solidFill>
              </a:rPr>
              <a:t>                    I </a:t>
            </a:r>
            <a:r>
              <a:rPr lang="en-US" baseline="-25000" dirty="0" smtClean="0">
                <a:solidFill>
                  <a:schemeClr val="tx1"/>
                </a:solidFill>
              </a:rPr>
              <a:t>c</a:t>
            </a:r>
            <a:r>
              <a:rPr lang="en-US" dirty="0" smtClean="0">
                <a:solidFill>
                  <a:schemeClr val="tx1"/>
                </a:solidFill>
              </a:rPr>
              <a:t> (6.7 K) = (16 x 4.5)   =   72 kA        T </a:t>
            </a:r>
            <a:r>
              <a:rPr lang="en-US" baseline="-25000" dirty="0" err="1" smtClean="0">
                <a:solidFill>
                  <a:schemeClr val="tx1"/>
                </a:solidFill>
              </a:rPr>
              <a:t>oper</a:t>
            </a:r>
            <a:r>
              <a:rPr lang="en-US" baseline="-25000" dirty="0" smtClean="0">
                <a:solidFill>
                  <a:schemeClr val="tx1"/>
                </a:solidFill>
              </a:rPr>
              <a:t> </a:t>
            </a:r>
            <a:r>
              <a:rPr lang="en-US" dirty="0" smtClean="0">
                <a:solidFill>
                  <a:schemeClr val="tx1"/>
                </a:solidFill>
              </a:rPr>
              <a:t> = 4.2 K,  </a:t>
            </a:r>
            <a:r>
              <a:rPr lang="el-GR" dirty="0" smtClean="0">
                <a:solidFill>
                  <a:schemeClr val="tx1"/>
                </a:solidFill>
              </a:rPr>
              <a:t>Δ</a:t>
            </a:r>
            <a:r>
              <a:rPr lang="en-US" dirty="0" smtClean="0">
                <a:solidFill>
                  <a:schemeClr val="tx1"/>
                </a:solidFill>
              </a:rPr>
              <a:t>T </a:t>
            </a:r>
            <a:r>
              <a:rPr lang="en-US" baseline="-25000" dirty="0" err="1" smtClean="0">
                <a:solidFill>
                  <a:schemeClr val="tx1"/>
                </a:solidFill>
              </a:rPr>
              <a:t>oper</a:t>
            </a:r>
            <a:r>
              <a:rPr lang="en-US" dirty="0" smtClean="0">
                <a:solidFill>
                  <a:schemeClr val="tx1"/>
                </a:solidFill>
              </a:rPr>
              <a:t> = 2.5 K (in practice ≤ 1 K) </a:t>
            </a:r>
            <a:endParaRPr lang="en-US" dirty="0">
              <a:solidFill>
                <a:schemeClr val="tx1"/>
              </a:solidFill>
            </a:endParaRPr>
          </a:p>
        </p:txBody>
      </p:sp>
      <p:pic>
        <p:nvPicPr>
          <p:cNvPr id="7" name="Picture 6" descr="E4R-magn-sum-loss-2.jpg"/>
          <p:cNvPicPr>
            <a:picLocks noChangeAspect="1"/>
          </p:cNvPicPr>
          <p:nvPr/>
        </p:nvPicPr>
        <p:blipFill>
          <a:blip r:embed="rId2" cstate="print"/>
          <a:stretch>
            <a:fillRect/>
          </a:stretch>
        </p:blipFill>
        <p:spPr>
          <a:xfrm>
            <a:off x="381000" y="2743200"/>
            <a:ext cx="3505200" cy="3657600"/>
          </a:xfrm>
          <a:prstGeom prst="rect">
            <a:avLst/>
          </a:prstGeom>
        </p:spPr>
      </p:pic>
      <p:pic>
        <p:nvPicPr>
          <p:cNvPr id="8" name="Picture 7" descr="SIS-magn-sum.jpg"/>
          <p:cNvPicPr>
            <a:picLocks noChangeAspect="1"/>
          </p:cNvPicPr>
          <p:nvPr/>
        </p:nvPicPr>
        <p:blipFill>
          <a:blip r:embed="rId3" cstate="print"/>
          <a:stretch>
            <a:fillRect/>
          </a:stretch>
        </p:blipFill>
        <p:spPr>
          <a:xfrm>
            <a:off x="4724400" y="2895600"/>
            <a:ext cx="3625215" cy="3429000"/>
          </a:xfrm>
          <a:prstGeom prst="rect">
            <a:avLst/>
          </a:prstGeom>
        </p:spPr>
      </p:pic>
      <p:sp>
        <p:nvSpPr>
          <p:cNvPr id="10" name="Date Placeholder 3"/>
          <p:cNvSpPr>
            <a:spLocks noGrp="1"/>
          </p:cNvSpPr>
          <p:nvPr>
            <p:ph type="dt" sz="half" idx="10"/>
          </p:nvPr>
        </p:nvSpPr>
        <p:spPr>
          <a:xfrm>
            <a:off x="609600" y="6324600"/>
            <a:ext cx="1905000" cy="381000"/>
          </a:xfrm>
        </p:spPr>
        <p:txBody>
          <a:bodyPr/>
          <a:lstStyle/>
          <a:p>
            <a:fld id="{8249176F-B557-4D82-A023-588A705C3FBA}" type="datetime1">
              <a:rPr lang="en-US" smtClean="0"/>
              <a:pPr/>
              <a:t>6/19/2012</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52400"/>
            <a:ext cx="6553200" cy="914400"/>
          </a:xfrm>
        </p:spPr>
        <p:txBody>
          <a:bodyPr/>
          <a:lstStyle/>
          <a:p>
            <a:r>
              <a:rPr lang="en-US" sz="3200" dirty="0" smtClean="0"/>
              <a:t>Synchrotron Magnet Design </a:t>
            </a:r>
            <a:r>
              <a:rPr lang="en-US" dirty="0" smtClean="0"/>
              <a:t/>
            </a:r>
            <a:br>
              <a:rPr lang="en-US" dirty="0" smtClean="0"/>
            </a:br>
            <a:endParaRPr lang="en-US" sz="1800" dirty="0">
              <a:solidFill>
                <a:srgbClr val="3333FF"/>
              </a:solidFill>
            </a:endParaRPr>
          </a:p>
        </p:txBody>
      </p:sp>
      <p:sp>
        <p:nvSpPr>
          <p:cNvPr id="3" name="Content Placeholder 2"/>
          <p:cNvSpPr>
            <a:spLocks noGrp="1"/>
          </p:cNvSpPr>
          <p:nvPr>
            <p:ph idx="1"/>
          </p:nvPr>
        </p:nvSpPr>
        <p:spPr>
          <a:xfrm>
            <a:off x="1295400" y="838200"/>
            <a:ext cx="7543800" cy="1219200"/>
          </a:xfrm>
        </p:spPr>
        <p:txBody>
          <a:bodyPr/>
          <a:lstStyle/>
          <a:p>
            <a:pPr>
              <a:buNone/>
            </a:pPr>
            <a:r>
              <a:rPr lang="en-US" sz="1600" b="0" i="1" dirty="0" smtClean="0">
                <a:solidFill>
                  <a:schemeClr val="tx1"/>
                </a:solidFill>
                <a:latin typeface="Bookman Old Style" pitchFamily="18" charset="0"/>
                <a:cs typeface="Times New Roman" pitchFamily="18" charset="0"/>
              </a:rPr>
              <a:t>Transmission-line power cable (single winding) facilitates magnetic design </a:t>
            </a:r>
          </a:p>
          <a:p>
            <a:pPr>
              <a:buNone/>
            </a:pPr>
            <a:r>
              <a:rPr lang="en-US" sz="1600" b="0" i="1" dirty="0" smtClean="0">
                <a:solidFill>
                  <a:schemeClr val="tx1"/>
                </a:solidFill>
                <a:latin typeface="Bookman Old Style" pitchFamily="18" charset="0"/>
                <a:cs typeface="Times New Roman" pitchFamily="18" charset="0"/>
              </a:rPr>
              <a:t>which allows minimization of B-field -strand angular divergence , but  the </a:t>
            </a:r>
          </a:p>
          <a:p>
            <a:pPr>
              <a:buNone/>
            </a:pPr>
            <a:r>
              <a:rPr lang="en-US" sz="1600" b="0" i="1" dirty="0" smtClean="0">
                <a:solidFill>
                  <a:schemeClr val="tx1"/>
                </a:solidFill>
                <a:latin typeface="Bookman Old Style" pitchFamily="18" charset="0"/>
                <a:cs typeface="Times New Roman" pitchFamily="18" charset="0"/>
              </a:rPr>
              <a:t>placement , width and height of  the current carrying  HTS stack, and the </a:t>
            </a:r>
          </a:p>
          <a:p>
            <a:pPr>
              <a:buNone/>
            </a:pPr>
            <a:r>
              <a:rPr lang="en-US" sz="1600" b="0" i="1" dirty="0" smtClean="0">
                <a:solidFill>
                  <a:schemeClr val="tx1"/>
                </a:solidFill>
                <a:latin typeface="Bookman Old Style" pitchFamily="18" charset="0"/>
                <a:cs typeface="Times New Roman" pitchFamily="18" charset="0"/>
              </a:rPr>
              <a:t>cable cavity size/shape  in  magnetic core must be carefully considered.  </a:t>
            </a:r>
            <a:endParaRPr lang="en-US" sz="1600" b="0" i="1" dirty="0" smtClean="0">
              <a:solidFill>
                <a:schemeClr val="tx1"/>
              </a:solidFill>
              <a:latin typeface="Bookman Old Style" pitchFamily="18" charset="0"/>
            </a:endParaRPr>
          </a:p>
        </p:txBody>
      </p:sp>
      <p:sp>
        <p:nvSpPr>
          <p:cNvPr id="4" name="Date Placeholder 3"/>
          <p:cNvSpPr>
            <a:spLocks noGrp="1"/>
          </p:cNvSpPr>
          <p:nvPr>
            <p:ph type="dt" sz="half" idx="10"/>
          </p:nvPr>
        </p:nvSpPr>
        <p:spPr>
          <a:xfrm>
            <a:off x="609600" y="6324600"/>
            <a:ext cx="1905000" cy="381000"/>
          </a:xfrm>
        </p:spPr>
        <p:txBody>
          <a:bodyPr/>
          <a:lstStyle/>
          <a:p>
            <a:fld id="{8249176F-B557-4D82-A023-588A705C3FBA}" type="datetime1">
              <a:rPr lang="en-US" smtClean="0"/>
              <a:pPr/>
              <a:t>6/19/2012</a:t>
            </a:fld>
            <a:endParaRPr lang="en-US" dirty="0"/>
          </a:p>
        </p:txBody>
      </p:sp>
      <p:sp>
        <p:nvSpPr>
          <p:cNvPr id="12" name="TextBox 11"/>
          <p:cNvSpPr txBox="1"/>
          <p:nvPr/>
        </p:nvSpPr>
        <p:spPr>
          <a:xfrm>
            <a:off x="152400" y="4953000"/>
            <a:ext cx="4191000" cy="1323439"/>
          </a:xfrm>
          <a:prstGeom prst="rect">
            <a:avLst/>
          </a:prstGeom>
          <a:noFill/>
        </p:spPr>
        <p:txBody>
          <a:bodyPr wrap="square" rtlCol="0">
            <a:spAutoFit/>
          </a:bodyPr>
          <a:lstStyle/>
          <a:p>
            <a:r>
              <a:rPr lang="en-US" sz="1600" i="1" dirty="0" smtClean="0">
                <a:solidFill>
                  <a:schemeClr val="tx1"/>
                </a:solidFill>
              </a:rPr>
              <a:t>Combined function magnetic design shown above  features B-field to strand angle of ~ 4</a:t>
            </a:r>
            <a:r>
              <a:rPr lang="en-US" sz="1600" i="1" baseline="30000" dirty="0" smtClean="0">
                <a:solidFill>
                  <a:schemeClr val="tx1"/>
                </a:solidFill>
              </a:rPr>
              <a:t>0</a:t>
            </a:r>
            <a:r>
              <a:rPr lang="en-US" sz="1600" i="1" dirty="0" smtClean="0">
                <a:solidFill>
                  <a:schemeClr val="tx1"/>
                </a:solidFill>
              </a:rPr>
              <a:t>  when averaged over entire cable space.</a:t>
            </a:r>
          </a:p>
          <a:p>
            <a:r>
              <a:rPr lang="en-US" sz="1600" i="1" dirty="0" smtClean="0">
                <a:solidFill>
                  <a:schemeClr val="tx1"/>
                </a:solidFill>
              </a:rPr>
              <a:t>Beam gap: 100 mm (H) x 50 mm ( V @ X = 0)</a:t>
            </a:r>
          </a:p>
          <a:p>
            <a:r>
              <a:rPr lang="en-US" sz="1600" i="1" dirty="0" smtClean="0">
                <a:solidFill>
                  <a:schemeClr val="tx1"/>
                </a:solidFill>
              </a:rPr>
              <a:t>B =1.7 T @ I = 68 kA, dB/ </a:t>
            </a:r>
            <a:r>
              <a:rPr lang="en-US" sz="1600" i="1" dirty="0" err="1" smtClean="0">
                <a:solidFill>
                  <a:schemeClr val="tx1"/>
                </a:solidFill>
              </a:rPr>
              <a:t>dx</a:t>
            </a:r>
            <a:r>
              <a:rPr lang="en-US" sz="1600" i="1" dirty="0" smtClean="0">
                <a:solidFill>
                  <a:schemeClr val="tx1"/>
                </a:solidFill>
              </a:rPr>
              <a:t>  = 4 T/m </a:t>
            </a:r>
            <a:endParaRPr lang="en-US" sz="1600" i="1" dirty="0">
              <a:solidFill>
                <a:schemeClr val="tx1"/>
              </a:solidFill>
            </a:endParaRPr>
          </a:p>
        </p:txBody>
      </p:sp>
      <p:pic>
        <p:nvPicPr>
          <p:cNvPr id="14" name="Picture 13" descr="rcs_model_2.jpg.png"/>
          <p:cNvPicPr>
            <a:picLocks noChangeAspect="1"/>
          </p:cNvPicPr>
          <p:nvPr/>
        </p:nvPicPr>
        <p:blipFill>
          <a:blip r:embed="rId2" cstate="print"/>
          <a:stretch>
            <a:fillRect/>
          </a:stretch>
        </p:blipFill>
        <p:spPr>
          <a:xfrm>
            <a:off x="152400" y="2209800"/>
            <a:ext cx="3810000" cy="2667000"/>
          </a:xfrm>
          <a:prstGeom prst="rect">
            <a:avLst/>
          </a:prstGeom>
        </p:spPr>
      </p:pic>
      <p:sp>
        <p:nvSpPr>
          <p:cNvPr id="18" name="TextBox 17"/>
          <p:cNvSpPr txBox="1"/>
          <p:nvPr/>
        </p:nvSpPr>
        <p:spPr>
          <a:xfrm>
            <a:off x="304800" y="5257800"/>
            <a:ext cx="2590800" cy="307777"/>
          </a:xfrm>
          <a:prstGeom prst="rect">
            <a:avLst/>
          </a:prstGeom>
          <a:noFill/>
        </p:spPr>
        <p:txBody>
          <a:bodyPr wrap="square" rtlCol="0">
            <a:spAutoFit/>
          </a:bodyPr>
          <a:lstStyle/>
          <a:p>
            <a:pPr marL="342900" indent="-342900"/>
            <a:r>
              <a:rPr lang="en-US" dirty="0" smtClean="0"/>
              <a:t>.</a:t>
            </a:r>
            <a:endParaRPr lang="en-US" dirty="0"/>
          </a:p>
        </p:txBody>
      </p:sp>
      <p:graphicFrame>
        <p:nvGraphicFramePr>
          <p:cNvPr id="11" name="Chart 10"/>
          <p:cNvGraphicFramePr/>
          <p:nvPr/>
        </p:nvGraphicFramePr>
        <p:xfrm>
          <a:off x="4724400" y="2286000"/>
          <a:ext cx="4114800" cy="1905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p:cNvGraphicFramePr/>
          <p:nvPr/>
        </p:nvGraphicFramePr>
        <p:xfrm>
          <a:off x="4495800" y="3962400"/>
          <a:ext cx="4343400" cy="1752600"/>
        </p:xfrm>
        <a:graphic>
          <a:graphicData uri="http://schemas.openxmlformats.org/drawingml/2006/chart">
            <c:chart xmlns:c="http://schemas.openxmlformats.org/drawingml/2006/chart" xmlns:r="http://schemas.openxmlformats.org/officeDocument/2006/relationships" r:id="rId4"/>
          </a:graphicData>
        </a:graphic>
      </p:graphicFrame>
      <p:sp>
        <p:nvSpPr>
          <p:cNvPr id="16" name="TextBox 15"/>
          <p:cNvSpPr txBox="1"/>
          <p:nvPr/>
        </p:nvSpPr>
        <p:spPr>
          <a:xfrm>
            <a:off x="4953000" y="5715000"/>
            <a:ext cx="3505200" cy="584775"/>
          </a:xfrm>
          <a:prstGeom prst="rect">
            <a:avLst/>
          </a:prstGeom>
          <a:noFill/>
        </p:spPr>
        <p:txBody>
          <a:bodyPr wrap="square" rtlCol="0">
            <a:spAutoFit/>
          </a:bodyPr>
          <a:lstStyle/>
          <a:p>
            <a:r>
              <a:rPr lang="en-US" sz="1600" i="1" dirty="0" smtClean="0">
                <a:solidFill>
                  <a:schemeClr val="tx1"/>
                </a:solidFill>
              </a:rPr>
              <a:t>B</a:t>
            </a:r>
            <a:r>
              <a:rPr lang="en-US" sz="1600" i="1" baseline="-25000" dirty="0" smtClean="0">
                <a:solidFill>
                  <a:schemeClr val="tx1"/>
                </a:solidFill>
              </a:rPr>
              <a:t>y</a:t>
            </a:r>
            <a:r>
              <a:rPr lang="en-US" sz="1600" i="1" dirty="0" smtClean="0">
                <a:solidFill>
                  <a:schemeClr val="tx1"/>
                </a:solidFill>
              </a:rPr>
              <a:t> and </a:t>
            </a:r>
            <a:r>
              <a:rPr lang="en-US" sz="1600" i="1" dirty="0" err="1" smtClean="0">
                <a:solidFill>
                  <a:schemeClr val="tx1"/>
                </a:solidFill>
              </a:rPr>
              <a:t>dB</a:t>
            </a:r>
            <a:r>
              <a:rPr lang="en-US" sz="1600" i="1" baseline="-25000" dirty="0" err="1" smtClean="0">
                <a:solidFill>
                  <a:schemeClr val="tx1"/>
                </a:solidFill>
              </a:rPr>
              <a:t>y</a:t>
            </a:r>
            <a:r>
              <a:rPr lang="en-US" sz="1600" i="1" dirty="0" smtClean="0">
                <a:solidFill>
                  <a:schemeClr val="tx1"/>
                </a:solidFill>
              </a:rPr>
              <a:t>/</a:t>
            </a:r>
            <a:r>
              <a:rPr lang="en-US" sz="1600" i="1" dirty="0" err="1" smtClean="0">
                <a:solidFill>
                  <a:schemeClr val="tx1"/>
                </a:solidFill>
              </a:rPr>
              <a:t>dx</a:t>
            </a:r>
            <a:r>
              <a:rPr lang="en-US" sz="1600" i="1" dirty="0" smtClean="0">
                <a:solidFill>
                  <a:schemeClr val="tx1"/>
                </a:solidFill>
              </a:rPr>
              <a:t> show no dependence on Y</a:t>
            </a:r>
          </a:p>
          <a:p>
            <a:r>
              <a:rPr lang="en-US" sz="1600" i="1" dirty="0" smtClean="0">
                <a:solidFill>
                  <a:schemeClr val="tx1"/>
                </a:solidFill>
              </a:rPr>
              <a:t>in a wide range of horizontal direction</a:t>
            </a:r>
            <a:endParaRPr lang="en-US" sz="1600" i="1"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0"/>
            <a:ext cx="7772400" cy="1143000"/>
          </a:xfrm>
        </p:spPr>
        <p:txBody>
          <a:bodyPr/>
          <a:lstStyle/>
          <a:p>
            <a:r>
              <a:rPr lang="en-US" sz="3200" dirty="0" smtClean="0"/>
              <a:t>HTS &amp; LTS Cables for Power Loss Test in Sweeping Magnetic Field</a:t>
            </a:r>
            <a:endParaRPr lang="en-US" sz="3200" dirty="0"/>
          </a:p>
        </p:txBody>
      </p:sp>
      <p:pic>
        <p:nvPicPr>
          <p:cNvPr id="5" name="Picture 4" descr="LTS-E4R-wire.jpg"/>
          <p:cNvPicPr/>
          <p:nvPr/>
        </p:nvPicPr>
        <p:blipFill>
          <a:blip r:embed="rId2" cstate="print"/>
          <a:stretch>
            <a:fillRect/>
          </a:stretch>
        </p:blipFill>
        <p:spPr>
          <a:xfrm>
            <a:off x="5715000" y="3048000"/>
            <a:ext cx="2133600" cy="2057400"/>
          </a:xfrm>
          <a:prstGeom prst="rect">
            <a:avLst/>
          </a:prstGeom>
        </p:spPr>
      </p:pic>
      <p:pic>
        <p:nvPicPr>
          <p:cNvPr id="6" name="Picture 5" descr="HTS-E4R-test-15.jpg"/>
          <p:cNvPicPr>
            <a:picLocks noChangeAspect="1"/>
          </p:cNvPicPr>
          <p:nvPr/>
        </p:nvPicPr>
        <p:blipFill>
          <a:blip r:embed="rId3" cstate="print"/>
          <a:stretch>
            <a:fillRect/>
          </a:stretch>
        </p:blipFill>
        <p:spPr>
          <a:xfrm>
            <a:off x="914400" y="2971800"/>
            <a:ext cx="3200400" cy="2438400"/>
          </a:xfrm>
          <a:prstGeom prst="rect">
            <a:avLst/>
          </a:prstGeom>
        </p:spPr>
      </p:pic>
      <p:sp>
        <p:nvSpPr>
          <p:cNvPr id="8" name="TextBox 7"/>
          <p:cNvSpPr txBox="1"/>
          <p:nvPr/>
        </p:nvSpPr>
        <p:spPr>
          <a:xfrm>
            <a:off x="1676400" y="1143000"/>
            <a:ext cx="6357831" cy="830997"/>
          </a:xfrm>
          <a:prstGeom prst="rect">
            <a:avLst/>
          </a:prstGeom>
          <a:noFill/>
        </p:spPr>
        <p:txBody>
          <a:bodyPr wrap="none" rtlCol="0">
            <a:spAutoFit/>
          </a:bodyPr>
          <a:lstStyle/>
          <a:p>
            <a:r>
              <a:rPr lang="en-US" sz="1600" i="1" dirty="0" smtClean="0">
                <a:solidFill>
                  <a:schemeClr val="tx1"/>
                </a:solidFill>
                <a:latin typeface="Bookman Old Style" pitchFamily="18" charset="0"/>
              </a:rPr>
              <a:t>Test cables:</a:t>
            </a:r>
          </a:p>
          <a:p>
            <a:r>
              <a:rPr lang="en-US" sz="1600" i="1" dirty="0" smtClean="0">
                <a:solidFill>
                  <a:schemeClr val="tx1"/>
                </a:solidFill>
                <a:latin typeface="Bookman Old Style" pitchFamily="18" charset="0"/>
              </a:rPr>
              <a:t>1.4 m long HTS  and LTS cables to carry 16 kA current at 2 T</a:t>
            </a:r>
          </a:p>
          <a:p>
            <a:r>
              <a:rPr lang="en-US" sz="1600" i="1" dirty="0" smtClean="0">
                <a:solidFill>
                  <a:schemeClr val="tx1"/>
                </a:solidFill>
                <a:latin typeface="Bookman Old Style" pitchFamily="18" charset="0"/>
              </a:rPr>
              <a:t>with nominal 10 K and 2 K temperature margins, respectively. </a:t>
            </a:r>
            <a:endParaRPr lang="en-US" sz="1600" i="1" dirty="0">
              <a:solidFill>
                <a:schemeClr val="tx1"/>
              </a:solidFill>
              <a:latin typeface="Bookman Old Style" pitchFamily="18" charset="0"/>
            </a:endParaRPr>
          </a:p>
        </p:txBody>
      </p:sp>
      <p:sp>
        <p:nvSpPr>
          <p:cNvPr id="9" name="TextBox 8"/>
          <p:cNvSpPr txBox="1"/>
          <p:nvPr/>
        </p:nvSpPr>
        <p:spPr>
          <a:xfrm>
            <a:off x="1676400" y="3200400"/>
            <a:ext cx="1208985" cy="307777"/>
          </a:xfrm>
          <a:prstGeom prst="rect">
            <a:avLst/>
          </a:prstGeom>
          <a:noFill/>
        </p:spPr>
        <p:txBody>
          <a:bodyPr wrap="none" rtlCol="0">
            <a:spAutoFit/>
          </a:bodyPr>
          <a:lstStyle/>
          <a:p>
            <a:r>
              <a:rPr lang="en-US" dirty="0" smtClean="0">
                <a:solidFill>
                  <a:schemeClr val="tx1"/>
                </a:solidFill>
              </a:rPr>
              <a:t>Cross-section</a:t>
            </a:r>
            <a:endParaRPr lang="en-US" dirty="0">
              <a:solidFill>
                <a:schemeClr val="tx1"/>
              </a:solidFill>
            </a:endParaRPr>
          </a:p>
        </p:txBody>
      </p:sp>
      <p:sp>
        <p:nvSpPr>
          <p:cNvPr id="10" name="TextBox 9"/>
          <p:cNvSpPr txBox="1"/>
          <p:nvPr/>
        </p:nvSpPr>
        <p:spPr>
          <a:xfrm>
            <a:off x="3429000" y="2819400"/>
            <a:ext cx="854978" cy="307777"/>
          </a:xfrm>
          <a:prstGeom prst="rect">
            <a:avLst/>
          </a:prstGeom>
          <a:noFill/>
        </p:spPr>
        <p:txBody>
          <a:bodyPr wrap="none" rtlCol="0">
            <a:spAutoFit/>
          </a:bodyPr>
          <a:lstStyle/>
          <a:p>
            <a:r>
              <a:rPr lang="en-US" dirty="0" smtClean="0">
                <a:solidFill>
                  <a:schemeClr val="tx1"/>
                </a:solidFill>
              </a:rPr>
              <a:t>Top view</a:t>
            </a:r>
            <a:endParaRPr lang="en-US" dirty="0">
              <a:solidFill>
                <a:schemeClr val="tx1"/>
              </a:solidFill>
            </a:endParaRPr>
          </a:p>
        </p:txBody>
      </p:sp>
      <p:sp>
        <p:nvSpPr>
          <p:cNvPr id="11" name="TextBox 10"/>
          <p:cNvSpPr txBox="1"/>
          <p:nvPr/>
        </p:nvSpPr>
        <p:spPr>
          <a:xfrm>
            <a:off x="228600" y="2133600"/>
            <a:ext cx="4472635" cy="738664"/>
          </a:xfrm>
          <a:prstGeom prst="rect">
            <a:avLst/>
          </a:prstGeom>
          <a:noFill/>
        </p:spPr>
        <p:txBody>
          <a:bodyPr wrap="none" rtlCol="0">
            <a:spAutoFit/>
          </a:bodyPr>
          <a:lstStyle/>
          <a:p>
            <a:r>
              <a:rPr lang="en-US" i="1" dirty="0" smtClean="0">
                <a:solidFill>
                  <a:schemeClr val="tx1"/>
                </a:solidFill>
              </a:rPr>
              <a:t>HTS cable stack consists of 10 pairs of 344C-2G strands </a:t>
            </a:r>
          </a:p>
          <a:p>
            <a:r>
              <a:rPr lang="en-US" i="1" dirty="0" smtClean="0">
                <a:solidFill>
                  <a:schemeClr val="tx1"/>
                </a:solidFill>
              </a:rPr>
              <a:t>(4.5 mm x 0.2 mm) with 9 Ni5%W tapes (4 mm x 0.07mm)</a:t>
            </a:r>
          </a:p>
          <a:p>
            <a:r>
              <a:rPr lang="en-US" i="1" dirty="0" smtClean="0">
                <a:solidFill>
                  <a:schemeClr val="tx1"/>
                </a:solidFill>
              </a:rPr>
              <a:t>between the strand pairs</a:t>
            </a:r>
            <a:endParaRPr lang="en-US" i="1" dirty="0">
              <a:solidFill>
                <a:schemeClr val="tx1"/>
              </a:solidFill>
            </a:endParaRPr>
          </a:p>
        </p:txBody>
      </p:sp>
      <p:sp>
        <p:nvSpPr>
          <p:cNvPr id="12" name="TextBox 11"/>
          <p:cNvSpPr txBox="1"/>
          <p:nvPr/>
        </p:nvSpPr>
        <p:spPr>
          <a:xfrm>
            <a:off x="4953000" y="2133600"/>
            <a:ext cx="4191000" cy="738664"/>
          </a:xfrm>
          <a:prstGeom prst="rect">
            <a:avLst/>
          </a:prstGeom>
          <a:noFill/>
        </p:spPr>
        <p:txBody>
          <a:bodyPr wrap="square" rtlCol="0">
            <a:spAutoFit/>
          </a:bodyPr>
          <a:lstStyle/>
          <a:p>
            <a:r>
              <a:rPr lang="en-US" i="1" dirty="0" smtClean="0">
                <a:solidFill>
                  <a:schemeClr val="tx1"/>
                </a:solidFill>
              </a:rPr>
              <a:t>LTS cable consists of 23 twisted pairs of  0.8 mm </a:t>
            </a:r>
            <a:r>
              <a:rPr lang="en-US" i="1" dirty="0" err="1" smtClean="0">
                <a:solidFill>
                  <a:schemeClr val="tx1"/>
                </a:solidFill>
              </a:rPr>
              <a:t>NbTi</a:t>
            </a:r>
            <a:r>
              <a:rPr lang="en-US" i="1" dirty="0" smtClean="0">
                <a:solidFill>
                  <a:schemeClr val="tx1"/>
                </a:solidFill>
              </a:rPr>
              <a:t> strands. The </a:t>
            </a:r>
            <a:r>
              <a:rPr lang="en-US" i="1" dirty="0" err="1" smtClean="0">
                <a:solidFill>
                  <a:schemeClr val="tx1"/>
                </a:solidFill>
              </a:rPr>
              <a:t>LHe</a:t>
            </a:r>
            <a:r>
              <a:rPr lang="en-US" i="1" dirty="0" smtClean="0">
                <a:solidFill>
                  <a:schemeClr val="tx1"/>
                </a:solidFill>
              </a:rPr>
              <a:t> cooling channel is 6 times that of SIS magnet cable to be about equal with the HTS cable</a:t>
            </a:r>
          </a:p>
        </p:txBody>
      </p:sp>
      <p:sp>
        <p:nvSpPr>
          <p:cNvPr id="13" name="TextBox 12"/>
          <p:cNvSpPr txBox="1"/>
          <p:nvPr/>
        </p:nvSpPr>
        <p:spPr>
          <a:xfrm>
            <a:off x="1066800" y="5410200"/>
            <a:ext cx="6947736" cy="830997"/>
          </a:xfrm>
          <a:prstGeom prst="rect">
            <a:avLst/>
          </a:prstGeom>
          <a:noFill/>
        </p:spPr>
        <p:txBody>
          <a:bodyPr wrap="none" rtlCol="0">
            <a:spAutoFit/>
          </a:bodyPr>
          <a:lstStyle/>
          <a:p>
            <a:r>
              <a:rPr lang="en-US" sz="1600" i="1" dirty="0" smtClean="0">
                <a:solidFill>
                  <a:schemeClr val="tx1"/>
                </a:solidFill>
                <a:latin typeface="Bookman Old Style" pitchFamily="18" charset="0"/>
              </a:rPr>
              <a:t>Cables were exposed to 0.5 T ramping field  of up to 20 Hz rep. rate.</a:t>
            </a:r>
          </a:p>
          <a:p>
            <a:r>
              <a:rPr lang="en-US" sz="1600" i="1" dirty="0" smtClean="0">
                <a:solidFill>
                  <a:schemeClr val="tx1"/>
                </a:solidFill>
                <a:latin typeface="Bookman Old Style" pitchFamily="18" charset="0"/>
              </a:rPr>
              <a:t>HTS cable was rotated in +/- 10</a:t>
            </a:r>
            <a:r>
              <a:rPr lang="en-US" sz="1600" i="1" baseline="30000" dirty="0" smtClean="0">
                <a:solidFill>
                  <a:schemeClr val="tx1"/>
                </a:solidFill>
                <a:latin typeface="Bookman Old Style" pitchFamily="18" charset="0"/>
              </a:rPr>
              <a:t>0</a:t>
            </a:r>
            <a:r>
              <a:rPr lang="en-US" sz="1600" i="1" dirty="0" smtClean="0">
                <a:solidFill>
                  <a:schemeClr val="tx1"/>
                </a:solidFill>
                <a:latin typeface="Bookman Old Style" pitchFamily="18" charset="0"/>
              </a:rPr>
              <a:t>  angle  range  relative to B-field.</a:t>
            </a:r>
          </a:p>
          <a:p>
            <a:r>
              <a:rPr lang="en-US" sz="1600" i="1" dirty="0" err="1" smtClean="0">
                <a:solidFill>
                  <a:schemeClr val="tx1"/>
                </a:solidFill>
                <a:latin typeface="Bookman Old Style" pitchFamily="18" charset="0"/>
              </a:rPr>
              <a:t>LHe</a:t>
            </a:r>
            <a:r>
              <a:rPr lang="en-US" sz="1600" i="1" dirty="0" smtClean="0">
                <a:solidFill>
                  <a:schemeClr val="tx1"/>
                </a:solidFill>
                <a:latin typeface="Bookman Old Style" pitchFamily="18" charset="0"/>
              </a:rPr>
              <a:t>  coolant of 8 K, 0.23 </a:t>
            </a:r>
            <a:r>
              <a:rPr lang="en-US" sz="1600" i="1" dirty="0" err="1" smtClean="0">
                <a:solidFill>
                  <a:schemeClr val="tx1"/>
                </a:solidFill>
                <a:latin typeface="Bookman Old Style" pitchFamily="18" charset="0"/>
              </a:rPr>
              <a:t>MPa</a:t>
            </a:r>
            <a:r>
              <a:rPr lang="en-US" sz="1600" i="1" dirty="0" smtClean="0">
                <a:solidFill>
                  <a:schemeClr val="tx1"/>
                </a:solidFill>
                <a:latin typeface="Bookman Old Style" pitchFamily="18" charset="0"/>
              </a:rPr>
              <a:t> and flow rate (0.4 - 0.8) g/s was used.</a:t>
            </a:r>
            <a:endParaRPr lang="en-US" sz="1600" i="1" dirty="0">
              <a:solidFill>
                <a:schemeClr val="tx1"/>
              </a:solidFill>
              <a:latin typeface="Bookman Old Style" pitchFamily="18" charset="0"/>
            </a:endParaRPr>
          </a:p>
        </p:txBody>
      </p:sp>
      <p:sp>
        <p:nvSpPr>
          <p:cNvPr id="15" name="Date Placeholder 3"/>
          <p:cNvSpPr>
            <a:spLocks noGrp="1"/>
          </p:cNvSpPr>
          <p:nvPr>
            <p:ph type="dt" sz="half" idx="10"/>
          </p:nvPr>
        </p:nvSpPr>
        <p:spPr>
          <a:xfrm>
            <a:off x="609600" y="6324600"/>
            <a:ext cx="1905000" cy="381000"/>
          </a:xfrm>
        </p:spPr>
        <p:txBody>
          <a:bodyPr/>
          <a:lstStyle/>
          <a:p>
            <a:fld id="{8249176F-B557-4D82-A023-588A705C3FBA}" type="datetime1">
              <a:rPr lang="en-US" smtClean="0"/>
              <a:pPr/>
              <a:t>6/19/2012</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52400"/>
            <a:ext cx="7772400" cy="1066800"/>
          </a:xfrm>
        </p:spPr>
        <p:txBody>
          <a:bodyPr/>
          <a:lstStyle/>
          <a:p>
            <a:r>
              <a:rPr lang="en-US" sz="3200" dirty="0" smtClean="0"/>
              <a:t>Test of HTS &amp; LTS Cables in 0.5 T Sweeping Magnetic Field</a:t>
            </a:r>
            <a:endParaRPr lang="en-US" sz="3200" dirty="0"/>
          </a:p>
        </p:txBody>
      </p:sp>
      <p:pic>
        <p:nvPicPr>
          <p:cNvPr id="6" name="Picture 5" descr="LTS-HTS-freq-2.jpg"/>
          <p:cNvPicPr>
            <a:picLocks noChangeAspect="1"/>
          </p:cNvPicPr>
          <p:nvPr/>
        </p:nvPicPr>
        <p:blipFill>
          <a:blip r:embed="rId2" cstate="print"/>
          <a:stretch>
            <a:fillRect/>
          </a:stretch>
        </p:blipFill>
        <p:spPr>
          <a:xfrm>
            <a:off x="5562600" y="1371600"/>
            <a:ext cx="2971800" cy="2057400"/>
          </a:xfrm>
          <a:prstGeom prst="rect">
            <a:avLst/>
          </a:prstGeom>
        </p:spPr>
      </p:pic>
      <p:pic>
        <p:nvPicPr>
          <p:cNvPr id="8" name="Picture 7" descr="mag-screen-3.jpg"/>
          <p:cNvPicPr>
            <a:picLocks noChangeAspect="1"/>
          </p:cNvPicPr>
          <p:nvPr/>
        </p:nvPicPr>
        <p:blipFill>
          <a:blip r:embed="rId3" cstate="print"/>
          <a:stretch>
            <a:fillRect/>
          </a:stretch>
        </p:blipFill>
        <p:spPr>
          <a:xfrm>
            <a:off x="5562600" y="3429000"/>
            <a:ext cx="3048000" cy="2971800"/>
          </a:xfrm>
          <a:prstGeom prst="rect">
            <a:avLst/>
          </a:prstGeom>
        </p:spPr>
      </p:pic>
      <p:sp>
        <p:nvSpPr>
          <p:cNvPr id="7" name="TextBox 6"/>
          <p:cNvSpPr txBox="1"/>
          <p:nvPr/>
        </p:nvSpPr>
        <p:spPr>
          <a:xfrm>
            <a:off x="152400" y="4724400"/>
            <a:ext cx="5410200" cy="1600438"/>
          </a:xfrm>
          <a:prstGeom prst="rect">
            <a:avLst/>
          </a:prstGeom>
          <a:noFill/>
        </p:spPr>
        <p:txBody>
          <a:bodyPr wrap="square" rtlCol="0">
            <a:spAutoFit/>
          </a:bodyPr>
          <a:lstStyle/>
          <a:p>
            <a:r>
              <a:rPr lang="en-US" b="1" dirty="0" smtClean="0">
                <a:solidFill>
                  <a:schemeClr val="tx1"/>
                </a:solidFill>
              </a:rPr>
              <a:t>Test results *):   (1) P </a:t>
            </a:r>
            <a:r>
              <a:rPr lang="en-US" b="1" baseline="-25000" dirty="0" err="1" smtClean="0">
                <a:solidFill>
                  <a:schemeClr val="tx1"/>
                </a:solidFill>
              </a:rPr>
              <a:t>meas</a:t>
            </a:r>
            <a:r>
              <a:rPr lang="en-US" b="1" dirty="0" smtClean="0">
                <a:solidFill>
                  <a:schemeClr val="tx1"/>
                </a:solidFill>
              </a:rPr>
              <a:t> (LTS)  =  P </a:t>
            </a:r>
            <a:r>
              <a:rPr lang="en-US" b="1" baseline="-25000" dirty="0" err="1" smtClean="0">
                <a:solidFill>
                  <a:schemeClr val="tx1"/>
                </a:solidFill>
              </a:rPr>
              <a:t>proj</a:t>
            </a:r>
            <a:r>
              <a:rPr lang="en-US" b="1" dirty="0" smtClean="0">
                <a:solidFill>
                  <a:schemeClr val="tx1"/>
                </a:solidFill>
              </a:rPr>
              <a:t> (LTS) </a:t>
            </a:r>
          </a:p>
          <a:p>
            <a:r>
              <a:rPr lang="en-US" b="1" dirty="0" smtClean="0">
                <a:solidFill>
                  <a:schemeClr val="tx1"/>
                </a:solidFill>
              </a:rPr>
              <a:t>                           (2) P </a:t>
            </a:r>
            <a:r>
              <a:rPr lang="en-US" b="1" baseline="-25000" dirty="0" err="1" smtClean="0">
                <a:solidFill>
                  <a:schemeClr val="tx1"/>
                </a:solidFill>
              </a:rPr>
              <a:t>meas</a:t>
            </a:r>
            <a:r>
              <a:rPr lang="en-US" b="1" dirty="0" smtClean="0">
                <a:solidFill>
                  <a:schemeClr val="tx1"/>
                </a:solidFill>
              </a:rPr>
              <a:t> (LTS)  =  ~ 5 x P </a:t>
            </a:r>
            <a:r>
              <a:rPr lang="en-US" b="1" baseline="-25000" dirty="0" err="1" smtClean="0">
                <a:solidFill>
                  <a:schemeClr val="tx1"/>
                </a:solidFill>
              </a:rPr>
              <a:t>meas</a:t>
            </a:r>
            <a:r>
              <a:rPr lang="en-US" b="1" dirty="0" smtClean="0">
                <a:solidFill>
                  <a:schemeClr val="tx1"/>
                </a:solidFill>
              </a:rPr>
              <a:t> (HTS)</a:t>
            </a:r>
          </a:p>
          <a:p>
            <a:r>
              <a:rPr lang="en-US" b="1" dirty="0" smtClean="0">
                <a:solidFill>
                  <a:schemeClr val="tx1"/>
                </a:solidFill>
              </a:rPr>
              <a:t>                           (3) P </a:t>
            </a:r>
            <a:r>
              <a:rPr lang="en-US" b="1" baseline="-25000" dirty="0" err="1" smtClean="0">
                <a:solidFill>
                  <a:schemeClr val="tx1"/>
                </a:solidFill>
              </a:rPr>
              <a:t>meas</a:t>
            </a:r>
            <a:r>
              <a:rPr lang="en-US" b="1" dirty="0" smtClean="0">
                <a:solidFill>
                  <a:schemeClr val="tx1"/>
                </a:solidFill>
              </a:rPr>
              <a:t> (HTS) =  ~ 2 x P </a:t>
            </a:r>
            <a:r>
              <a:rPr lang="en-US" b="1" baseline="-25000" dirty="0" err="1" smtClean="0">
                <a:solidFill>
                  <a:schemeClr val="tx1"/>
                </a:solidFill>
              </a:rPr>
              <a:t>proj</a:t>
            </a:r>
            <a:r>
              <a:rPr lang="en-US" b="1" dirty="0" smtClean="0">
                <a:solidFill>
                  <a:schemeClr val="tx1"/>
                </a:solidFill>
              </a:rPr>
              <a:t> (HTS)  **)</a:t>
            </a:r>
          </a:p>
          <a:p>
            <a:endParaRPr lang="en-US" sz="800" dirty="0" smtClean="0">
              <a:solidFill>
                <a:schemeClr val="tx1"/>
              </a:solidFill>
            </a:endParaRPr>
          </a:p>
          <a:p>
            <a:r>
              <a:rPr lang="en-US" b="1" i="1" dirty="0" smtClean="0">
                <a:solidFill>
                  <a:schemeClr val="tx1"/>
                </a:solidFill>
                <a:latin typeface="Bookman Old Style" pitchFamily="18" charset="0"/>
              </a:rPr>
              <a:t>**) Probable reason: cable movement in plane parallel to field, or HTS stack – B misalignment, or cable twist</a:t>
            </a:r>
          </a:p>
          <a:p>
            <a:endParaRPr lang="en-US" sz="800" b="1" i="1" dirty="0" smtClean="0">
              <a:solidFill>
                <a:schemeClr val="tx1"/>
              </a:solidFill>
              <a:latin typeface="Bookman Old Style" pitchFamily="18" charset="0"/>
            </a:endParaRPr>
          </a:p>
          <a:p>
            <a:r>
              <a:rPr lang="en-US" sz="1200" dirty="0" smtClean="0">
                <a:solidFill>
                  <a:schemeClr val="tx1"/>
                </a:solidFill>
                <a:latin typeface="Bookman Old Style" pitchFamily="18" charset="0"/>
              </a:rPr>
              <a:t>*) H. </a:t>
            </a:r>
            <a:r>
              <a:rPr lang="en-US" sz="1200" dirty="0" err="1" smtClean="0">
                <a:solidFill>
                  <a:schemeClr val="tx1"/>
                </a:solidFill>
                <a:latin typeface="Bookman Old Style" pitchFamily="18" charset="0"/>
              </a:rPr>
              <a:t>Piekarz</a:t>
            </a:r>
            <a:r>
              <a:rPr lang="en-US" sz="1200" dirty="0" smtClean="0">
                <a:solidFill>
                  <a:schemeClr val="tx1"/>
                </a:solidFill>
                <a:latin typeface="Bookman Old Style" pitchFamily="18" charset="0"/>
              </a:rPr>
              <a:t> et al., IEEE, Proc. MT-22, Marseille, 2011</a:t>
            </a:r>
          </a:p>
        </p:txBody>
      </p:sp>
      <p:sp>
        <p:nvSpPr>
          <p:cNvPr id="9" name="Date Placeholder 3"/>
          <p:cNvSpPr>
            <a:spLocks noGrp="1"/>
          </p:cNvSpPr>
          <p:nvPr>
            <p:ph type="dt" sz="half" idx="10"/>
          </p:nvPr>
        </p:nvSpPr>
        <p:spPr>
          <a:xfrm>
            <a:off x="609600" y="6324600"/>
            <a:ext cx="1905000" cy="381000"/>
          </a:xfrm>
        </p:spPr>
        <p:txBody>
          <a:bodyPr/>
          <a:lstStyle/>
          <a:p>
            <a:fld id="{8249176F-B557-4D82-A023-588A705C3FBA}" type="datetime1">
              <a:rPr lang="en-US" smtClean="0"/>
              <a:pPr/>
              <a:t>6/19/2012</a:t>
            </a:fld>
            <a:endParaRPr lang="en-US" dirty="0"/>
          </a:p>
        </p:txBody>
      </p:sp>
      <p:pic>
        <p:nvPicPr>
          <p:cNvPr id="10" name="Picture 9" descr="11-0282-03D.hr.jpg"/>
          <p:cNvPicPr>
            <a:picLocks noChangeAspect="1"/>
          </p:cNvPicPr>
          <p:nvPr/>
        </p:nvPicPr>
        <p:blipFill>
          <a:blip r:embed="rId4" cstate="print"/>
          <a:stretch>
            <a:fillRect/>
          </a:stretch>
        </p:blipFill>
        <p:spPr>
          <a:xfrm>
            <a:off x="609600" y="1524000"/>
            <a:ext cx="4648200" cy="3048000"/>
          </a:xfrm>
          <a:prstGeom prst="rect">
            <a:avLst/>
          </a:prstGeom>
        </p:spPr>
      </p:pic>
    </p:spTree>
  </p:cSld>
  <p:clrMapOvr>
    <a:masterClrMapping/>
  </p:clrMapOvr>
</p:sld>
</file>

<file path=ppt/theme/theme1.xml><?xml version="1.0" encoding="utf-8"?>
<a:theme xmlns:a="http://schemas.openxmlformats.org/drawingml/2006/main" name="Blank Presentation">
  <a:themeElements>
    <a:clrScheme name="">
      <a:dk1>
        <a:srgbClr val="000000"/>
      </a:dk1>
      <a:lt1>
        <a:srgbClr val="FFFFFF"/>
      </a:lt1>
      <a:dk2>
        <a:srgbClr val="FF33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Bookman Old Style"/>
        <a:ea typeface=""/>
        <a:cs typeface=""/>
      </a:majorFont>
      <a:minorFont>
        <a:latin typeface="Bookman Old Styl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accent2"/>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accent2"/>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Designs\Artsy.pot</Template>
  <TotalTime>24243</TotalTime>
  <Words>1999</Words>
  <Application>Microsoft Office PowerPoint</Application>
  <PresentationFormat>On-screen Show (4:3)</PresentationFormat>
  <Paragraphs>267</Paragraphs>
  <Slides>18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Blank Presentation</vt:lpstr>
      <vt:lpstr>Bitmap Image</vt:lpstr>
      <vt:lpstr>Fast Ramping Dipole Design  and Status</vt:lpstr>
      <vt:lpstr>Motivation</vt:lpstr>
      <vt:lpstr>Critical Elements for Rapid Cycling Dipole Design</vt:lpstr>
      <vt:lpstr>Superconductor Choice (I) Operational Temperature Margin &amp; Radiation Hardness</vt:lpstr>
      <vt:lpstr>Superconductor Choice (II) Minimization of AC Losses</vt:lpstr>
      <vt:lpstr>HTS Magnet Power Losses with Perfect HTS-&gt;B-field Alignment</vt:lpstr>
      <vt:lpstr>Synchrotron Magnet Design  </vt:lpstr>
      <vt:lpstr>HTS &amp; LTS Cables for Power Loss Test in Sweeping Magnetic Field</vt:lpstr>
      <vt:lpstr>Test of HTS &amp; LTS Cables in 0.5 T Sweeping Magnetic Field</vt:lpstr>
      <vt:lpstr>HTS Sub-Cable Design for Rapid Cycling Dipole</vt:lpstr>
      <vt:lpstr>HTS Dipole Design &amp; Fabrication Status</vt:lpstr>
      <vt:lpstr>HTS Dipole Test Setup Status</vt:lpstr>
      <vt:lpstr>SRCS Synchrotron – Possible HTS Dipole Application for Project X</vt:lpstr>
      <vt:lpstr>Possible HTS Dipole Application to LHeC - LR </vt:lpstr>
      <vt:lpstr>Possible Application of SC Dipole Technology to LEP3</vt:lpstr>
      <vt:lpstr>Possible SC Dipole Design for e+/e- Synchrotron in LHC Tunnel</vt:lpstr>
      <vt:lpstr>LHeC-LR and LEP3 Synchrotron &amp; Magnet Parameters </vt:lpstr>
      <vt:lpstr>Summary &amp; 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Cost and Schedule</dc:title>
  <dc:creator>Valued Gateway Customer</dc:creator>
  <cp:lastModifiedBy>hpiekarz</cp:lastModifiedBy>
  <cp:revision>1809</cp:revision>
  <cp:lastPrinted>2000-05-09T00:09:00Z</cp:lastPrinted>
  <dcterms:created xsi:type="dcterms:W3CDTF">1998-01-06T17:29:04Z</dcterms:created>
  <dcterms:modified xsi:type="dcterms:W3CDTF">2012-06-20T00:01:37Z</dcterms:modified>
</cp:coreProperties>
</file>