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  <p:sldMasterId id="2147483667" r:id="rId20"/>
  </p:sldMasterIdLst>
  <p:sldIdLst>
    <p:sldId id="266" r:id="rId21"/>
    <p:sldId id="269" r:id="rId22"/>
    <p:sldId id="271" r:id="rId23"/>
    <p:sldId id="272" r:id="rId24"/>
    <p:sldId id="273" r:id="rId25"/>
    <p:sldId id="265" r:id="rId26"/>
    <p:sldId id="274" r:id="rId27"/>
    <p:sldId id="275" r:id="rId28"/>
    <p:sldId id="295" r:id="rId29"/>
    <p:sldId id="268" r:id="rId30"/>
    <p:sldId id="276" r:id="rId31"/>
    <p:sldId id="277" r:id="rId32"/>
    <p:sldId id="296" r:id="rId33"/>
    <p:sldId id="270" r:id="rId34"/>
    <p:sldId id="278" r:id="rId35"/>
    <p:sldId id="279" r:id="rId36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457200" rtl="0" eaLnBrk="1" latinLnBrk="0" hangingPunct="1">
      <a:defRPr sz="3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7" d="100"/>
          <a:sy n="167" d="100"/>
        </p:scale>
        <p:origin x="-400" y="-9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Master" Target="slideMasters/slideMaster20.xml"/><Relationship Id="rId21" Type="http://schemas.openxmlformats.org/officeDocument/2006/relationships/slide" Target="slides/slide1.xml"/><Relationship Id="rId22" Type="http://schemas.openxmlformats.org/officeDocument/2006/relationships/slide" Target="slides/slide2.xml"/><Relationship Id="rId23" Type="http://schemas.openxmlformats.org/officeDocument/2006/relationships/slide" Target="slides/slide3.xml"/><Relationship Id="rId24" Type="http://schemas.openxmlformats.org/officeDocument/2006/relationships/slide" Target="slides/slide4.xml"/><Relationship Id="rId25" Type="http://schemas.openxmlformats.org/officeDocument/2006/relationships/slide" Target="slides/slide5.xml"/><Relationship Id="rId26" Type="http://schemas.openxmlformats.org/officeDocument/2006/relationships/slide" Target="slides/slide6.xml"/><Relationship Id="rId27" Type="http://schemas.openxmlformats.org/officeDocument/2006/relationships/slide" Target="slides/slide7.xml"/><Relationship Id="rId28" Type="http://schemas.openxmlformats.org/officeDocument/2006/relationships/slide" Target="slides/slide8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0.xml"/><Relationship Id="rId31" Type="http://schemas.openxmlformats.org/officeDocument/2006/relationships/slide" Target="slides/slide11.xml"/><Relationship Id="rId32" Type="http://schemas.openxmlformats.org/officeDocument/2006/relationships/slide" Target="slides/slide12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3.xml"/><Relationship Id="rId34" Type="http://schemas.openxmlformats.org/officeDocument/2006/relationships/slide" Target="slides/slide14.xml"/><Relationship Id="rId35" Type="http://schemas.openxmlformats.org/officeDocument/2006/relationships/slide" Target="slides/slide15.xml"/><Relationship Id="rId36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5335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96323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60867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11599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047532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836466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76810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23922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2528676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2748033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1926620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9710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95406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944699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14973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71100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836090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66320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07775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05918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090695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8737997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856687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39625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963720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69313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96565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46374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9887132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92785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91282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57962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159934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5042433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08454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4433051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177529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46301"/>
      </p:ext>
    </p:extLst>
  </p:cSld>
  <p:clrMapOvr>
    <a:masterClrMapping/>
  </p:clrMapOvr>
  <p:transition xmlns:p14="http://schemas.microsoft.com/office/powerpoint/2010/main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666991"/>
      </p:ext>
    </p:extLst>
  </p:cSld>
  <p:clrMapOvr>
    <a:masterClrMapping/>
  </p:clrMapOvr>
  <p:transition xmlns:p14="http://schemas.microsoft.com/office/powerpoint/2010/main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9725"/>
      </p:ext>
    </p:extLst>
  </p:cSld>
  <p:clrMapOvr>
    <a:masterClrMapping/>
  </p:clrMapOvr>
  <p:transition xmlns:p14="http://schemas.microsoft.com/office/powerpoint/2010/main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576912"/>
      </p:ext>
    </p:extLst>
  </p:cSld>
  <p:clrMapOvr>
    <a:masterClrMapping/>
  </p:clrMapOvr>
  <p:transition xmlns:p14="http://schemas.microsoft.com/office/powerpoint/2010/main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706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96200" y="2159000"/>
            <a:ext cx="147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17197"/>
      </p:ext>
    </p:extLst>
  </p:cSld>
  <p:clrMapOvr>
    <a:masterClrMapping/>
  </p:clrMapOvr>
  <p:transition xmlns:p14="http://schemas.microsoft.com/office/powerpoint/2010/main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36963"/>
      </p:ext>
    </p:extLst>
  </p:cSld>
  <p:clrMapOvr>
    <a:masterClrMapping/>
  </p:clrMapOvr>
  <p:transition xmlns:p14="http://schemas.microsoft.com/office/powerpoint/2010/main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256830"/>
      </p:ext>
    </p:extLst>
  </p:cSld>
  <p:clrMapOvr>
    <a:masterClrMapping/>
  </p:clrMapOvr>
  <p:transition xmlns:p14="http://schemas.microsoft.com/office/powerpoint/2010/main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350777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455779"/>
      </p:ext>
    </p:extLst>
  </p:cSld>
  <p:clrMapOvr>
    <a:masterClrMapping/>
  </p:clrMapOvr>
  <p:transition xmlns:p14="http://schemas.microsoft.com/office/powerpoint/2010/main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5705488"/>
      </p:ext>
    </p:extLst>
  </p:cSld>
  <p:clrMapOvr>
    <a:masterClrMapping/>
  </p:clrMapOvr>
  <p:transition xmlns:p14="http://schemas.microsoft.com/office/powerpoint/2010/main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3904194"/>
      </p:ext>
    </p:extLst>
  </p:cSld>
  <p:clrMapOvr>
    <a:masterClrMapping/>
  </p:clrMapOvr>
  <p:transition xmlns:p14="http://schemas.microsoft.com/office/powerpoint/2010/main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19548"/>
      </p:ext>
    </p:extLst>
  </p:cSld>
  <p:clrMapOvr>
    <a:masterClrMapping/>
  </p:clrMapOvr>
  <p:transition xmlns:p14="http://schemas.microsoft.com/office/powerpoint/2010/main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82261"/>
      </p:ext>
    </p:extLst>
  </p:cSld>
  <p:clrMapOvr>
    <a:masterClrMapping/>
  </p:clrMapOvr>
  <p:transition xmlns:p14="http://schemas.microsoft.com/office/powerpoint/2010/main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09281"/>
      </p:ext>
    </p:extLst>
  </p:cSld>
  <p:clrMapOvr>
    <a:masterClrMapping/>
  </p:clrMapOvr>
  <p:transition xmlns:p14="http://schemas.microsoft.com/office/powerpoint/2010/main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22826"/>
      </p:ext>
    </p:extLst>
  </p:cSld>
  <p:clrMapOvr>
    <a:masterClrMapping/>
  </p:clrMapOvr>
  <p:transition xmlns:p14="http://schemas.microsoft.com/office/powerpoint/2010/main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1028596"/>
      </p:ext>
    </p:extLst>
  </p:cSld>
  <p:clrMapOvr>
    <a:masterClrMapping/>
  </p:clrMapOvr>
  <p:transition xmlns:p14="http://schemas.microsoft.com/office/powerpoint/2010/main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35300" y="2159000"/>
            <a:ext cx="18923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00362"/>
      </p:ext>
    </p:extLst>
  </p:cSld>
  <p:clrMapOvr>
    <a:masterClrMapping/>
  </p:clrMapOvr>
  <p:transition xmlns:p14="http://schemas.microsoft.com/office/powerpoint/2010/main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38096"/>
      </p:ext>
    </p:extLst>
  </p:cSld>
  <p:clrMapOvr>
    <a:masterClrMapping/>
  </p:clrMapOvr>
  <p:transition xmlns:p14="http://schemas.microsoft.com/office/powerpoint/2010/main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745233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46130"/>
      </p:ext>
    </p:extLst>
  </p:cSld>
  <p:clrMapOvr>
    <a:masterClrMapping/>
  </p:clrMapOvr>
  <p:transition xmlns:p14="http://schemas.microsoft.com/office/powerpoint/2010/main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111237"/>
      </p:ext>
    </p:extLst>
  </p:cSld>
  <p:clrMapOvr>
    <a:masterClrMapping/>
  </p:clrMapOvr>
  <p:transition xmlns:p14="http://schemas.microsoft.com/office/powerpoint/2010/main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3550268"/>
      </p:ext>
    </p:extLst>
  </p:cSld>
  <p:clrMapOvr>
    <a:masterClrMapping/>
  </p:clrMapOvr>
  <p:transition xmlns:p14="http://schemas.microsoft.com/office/powerpoint/2010/main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4704002"/>
      </p:ext>
    </p:extLst>
  </p:cSld>
  <p:clrMapOvr>
    <a:masterClrMapping/>
  </p:clrMapOvr>
  <p:transition xmlns:p14="http://schemas.microsoft.com/office/powerpoint/2010/main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223788"/>
      </p:ext>
    </p:extLst>
  </p:cSld>
  <p:clrMapOvr>
    <a:masterClrMapping/>
  </p:clrMapOvr>
  <p:transition xmlns:p14="http://schemas.microsoft.com/office/powerpoint/2010/main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57704"/>
      </p:ext>
    </p:extLst>
  </p:cSld>
  <p:clrMapOvr>
    <a:masterClrMapping/>
  </p:clrMapOvr>
  <p:transition xmlns:p14="http://schemas.microsoft.com/office/powerpoint/2010/main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22374"/>
      </p:ext>
    </p:extLst>
  </p:cSld>
  <p:clrMapOvr>
    <a:masterClrMapping/>
  </p:clrMapOvr>
  <p:transition xmlns:p14="http://schemas.microsoft.com/office/powerpoint/2010/main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2864"/>
      </p:ext>
    </p:extLst>
  </p:cSld>
  <p:clrMapOvr>
    <a:masterClrMapping/>
  </p:clrMapOvr>
  <p:transition xmlns:p14="http://schemas.microsoft.com/office/powerpoint/2010/main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0940126"/>
      </p:ext>
    </p:extLst>
  </p:cSld>
  <p:clrMapOvr>
    <a:masterClrMapping/>
  </p:clrMapOvr>
  <p:transition xmlns:p14="http://schemas.microsoft.com/office/powerpoint/2010/main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76864"/>
      </p:ext>
    </p:extLst>
  </p:cSld>
  <p:clrMapOvr>
    <a:masterClrMapping/>
  </p:clrMapOvr>
  <p:transition xmlns:p14="http://schemas.microsoft.com/office/powerpoint/2010/main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45560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835700"/>
      </p:ext>
    </p:extLst>
  </p:cSld>
  <p:clrMapOvr>
    <a:masterClrMapping/>
  </p:clrMapOvr>
  <p:transition xmlns:p14="http://schemas.microsoft.com/office/powerpoint/2010/main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043"/>
      </p:ext>
    </p:extLst>
  </p:cSld>
  <p:clrMapOvr>
    <a:masterClrMapping/>
  </p:clrMapOvr>
  <p:transition xmlns:p14="http://schemas.microsoft.com/office/powerpoint/2010/main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745291"/>
      </p:ext>
    </p:extLst>
  </p:cSld>
  <p:clrMapOvr>
    <a:masterClrMapping/>
  </p:clrMapOvr>
  <p:transition xmlns:p14="http://schemas.microsoft.com/office/powerpoint/2010/main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1471822"/>
      </p:ext>
    </p:extLst>
  </p:cSld>
  <p:clrMapOvr>
    <a:masterClrMapping/>
  </p:clrMapOvr>
  <p:transition xmlns:p14="http://schemas.microsoft.com/office/powerpoint/2010/main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7415987"/>
      </p:ext>
    </p:extLst>
  </p:cSld>
  <p:clrMapOvr>
    <a:masterClrMapping/>
  </p:clrMapOvr>
  <p:transition xmlns:p14="http://schemas.microsoft.com/office/powerpoint/2010/main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57946"/>
      </p:ext>
    </p:extLst>
  </p:cSld>
  <p:clrMapOvr>
    <a:masterClrMapping/>
  </p:clrMapOvr>
  <p:transition xmlns:p14="http://schemas.microsoft.com/office/powerpoint/2010/main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82445"/>
      </p:ext>
    </p:extLst>
  </p:cSld>
  <p:clrMapOvr>
    <a:masterClrMapping/>
  </p:clrMapOvr>
  <p:transition xmlns:p14="http://schemas.microsoft.com/office/powerpoint/2010/main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03211"/>
      </p:ext>
    </p:extLst>
  </p:cSld>
  <p:clrMapOvr>
    <a:masterClrMapping/>
  </p:clrMapOvr>
  <p:transition xmlns:p14="http://schemas.microsoft.com/office/powerpoint/2010/main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65965"/>
      </p:ext>
    </p:extLst>
  </p:cSld>
  <p:clrMapOvr>
    <a:masterClrMapping/>
  </p:clrMapOvr>
  <p:transition xmlns:p14="http://schemas.microsoft.com/office/powerpoint/2010/main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8628811"/>
      </p:ext>
    </p:extLst>
  </p:cSld>
  <p:clrMapOvr>
    <a:masterClrMapping/>
  </p:clrMapOvr>
  <p:transition xmlns:p14="http://schemas.microsoft.com/office/powerpoint/2010/main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990600"/>
            <a:ext cx="40132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35526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99297"/>
      </p:ext>
    </p:extLst>
  </p:cSld>
  <p:clrMapOvr>
    <a:masterClrMapping/>
  </p:clrMapOvr>
  <p:transition xmlns:p14="http://schemas.microsoft.com/office/powerpoint/2010/main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007889"/>
      </p:ext>
    </p:extLst>
  </p:cSld>
  <p:clrMapOvr>
    <a:masterClrMapping/>
  </p:clrMapOvr>
  <p:transition xmlns:p14="http://schemas.microsoft.com/office/powerpoint/2010/main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931153"/>
      </p:ext>
    </p:extLst>
  </p:cSld>
  <p:clrMapOvr>
    <a:masterClrMapping/>
  </p:clrMapOvr>
  <p:transition xmlns:p14="http://schemas.microsoft.com/office/powerpoint/2010/main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53338"/>
      </p:ext>
    </p:extLst>
  </p:cSld>
  <p:clrMapOvr>
    <a:masterClrMapping/>
  </p:clrMapOvr>
  <p:transition xmlns:p14="http://schemas.microsoft.com/office/powerpoint/2010/main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9376823"/>
      </p:ext>
    </p:extLst>
  </p:cSld>
  <p:clrMapOvr>
    <a:masterClrMapping/>
  </p:clrMapOvr>
  <p:transition xmlns:p14="http://schemas.microsoft.com/office/powerpoint/2010/main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0360568"/>
      </p:ext>
    </p:extLst>
  </p:cSld>
  <p:clrMapOvr>
    <a:masterClrMapping/>
  </p:clrMapOvr>
  <p:transition xmlns:p14="http://schemas.microsoft.com/office/powerpoint/2010/main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90172"/>
      </p:ext>
    </p:extLst>
  </p:cSld>
  <p:clrMapOvr>
    <a:masterClrMapping/>
  </p:clrMapOvr>
  <p:transition xmlns:p14="http://schemas.microsoft.com/office/powerpoint/2010/main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324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53028"/>
      </p:ext>
    </p:extLst>
  </p:cSld>
  <p:clrMapOvr>
    <a:masterClrMapping/>
  </p:clrMapOvr>
  <p:transition xmlns:p14="http://schemas.microsoft.com/office/powerpoint/2010/main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70432"/>
      </p:ext>
    </p:extLst>
  </p:cSld>
  <p:clrMapOvr>
    <a:masterClrMapping/>
  </p:clrMapOvr>
  <p:transition xmlns:p14="http://schemas.microsoft.com/office/powerpoint/2010/main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53905"/>
      </p:ext>
    </p:extLst>
  </p:cSld>
  <p:clrMapOvr>
    <a:masterClrMapping/>
  </p:clrMapOvr>
  <p:transition xmlns:p14="http://schemas.microsoft.com/office/powerpoint/2010/main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4662914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843559"/>
      </p:ext>
    </p:extLst>
  </p:cSld>
  <p:clrMapOvr>
    <a:masterClrMapping/>
  </p:clrMapOvr>
  <p:transition xmlns:p14="http://schemas.microsoft.com/office/powerpoint/2010/main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159000"/>
            <a:ext cx="40132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4290"/>
      </p:ext>
    </p:extLst>
  </p:cSld>
  <p:clrMapOvr>
    <a:masterClrMapping/>
  </p:clrMapOvr>
  <p:transition xmlns:p14="http://schemas.microsoft.com/office/powerpoint/2010/main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61276"/>
      </p:ext>
    </p:extLst>
  </p:cSld>
  <p:clrMapOvr>
    <a:masterClrMapping/>
  </p:clrMapOvr>
  <p:transition xmlns:p14="http://schemas.microsoft.com/office/powerpoint/2010/main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12143"/>
      </p:ext>
    </p:extLst>
  </p:cSld>
  <p:clrMapOvr>
    <a:masterClrMapping/>
  </p:clrMapOvr>
  <p:transition xmlns:p14="http://schemas.microsoft.com/office/powerpoint/2010/main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4853829"/>
      </p:ext>
    </p:extLst>
  </p:cSld>
  <p:clrMapOvr>
    <a:masterClrMapping/>
  </p:clrMapOvr>
  <p:transition xmlns:p14="http://schemas.microsoft.com/office/powerpoint/2010/main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80398"/>
      </p:ext>
    </p:extLst>
  </p:cSld>
  <p:clrMapOvr>
    <a:masterClrMapping/>
  </p:clrMapOvr>
  <p:transition xmlns:p14="http://schemas.microsoft.com/office/powerpoint/2010/main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4962555"/>
      </p:ext>
    </p:extLst>
  </p:cSld>
  <p:clrMapOvr>
    <a:masterClrMapping/>
  </p:clrMapOvr>
  <p:transition xmlns:p14="http://schemas.microsoft.com/office/powerpoint/2010/main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29149"/>
      </p:ext>
    </p:extLst>
  </p:cSld>
  <p:clrMapOvr>
    <a:masterClrMapping/>
  </p:clrMapOvr>
  <p:transition xmlns:p14="http://schemas.microsoft.com/office/powerpoint/2010/main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203200"/>
            <a:ext cx="2044700" cy="642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203200"/>
            <a:ext cx="5981700" cy="642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08823"/>
      </p:ext>
    </p:extLst>
  </p:cSld>
  <p:clrMapOvr>
    <a:masterClrMapping/>
  </p:clrMapOvr>
  <p:transition xmlns:p14="http://schemas.microsoft.com/office/powerpoint/2010/main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41139"/>
      </p:ext>
    </p:extLst>
  </p:cSld>
  <p:clrMapOvr>
    <a:masterClrMapping/>
  </p:clrMapOvr>
  <p:transition xmlns:p14="http://schemas.microsoft.com/office/powerpoint/2010/main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95274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5142937"/>
      </p:ext>
    </p:extLst>
  </p:cSld>
  <p:clrMapOvr>
    <a:masterClrMapping/>
  </p:clrMapOvr>
  <p:transition xmlns:p14="http://schemas.microsoft.com/office/powerpoint/2010/main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3046441"/>
      </p:ext>
    </p:extLst>
  </p:cSld>
  <p:clrMapOvr>
    <a:masterClrMapping/>
  </p:clrMapOvr>
  <p:transition xmlns:p14="http://schemas.microsoft.com/office/powerpoint/2010/main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1367"/>
      </p:ext>
    </p:extLst>
  </p:cSld>
  <p:clrMapOvr>
    <a:masterClrMapping/>
  </p:clrMapOvr>
  <p:transition xmlns:p14="http://schemas.microsoft.com/office/powerpoint/2010/main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056617"/>
      </p:ext>
    </p:extLst>
  </p:cSld>
  <p:clrMapOvr>
    <a:masterClrMapping/>
  </p:clrMapOvr>
  <p:transition xmlns:p14="http://schemas.microsoft.com/office/powerpoint/2010/main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83229"/>
      </p:ext>
    </p:extLst>
  </p:cSld>
  <p:clrMapOvr>
    <a:masterClrMapping/>
  </p:clrMapOvr>
  <p:transition xmlns:p14="http://schemas.microsoft.com/office/powerpoint/2010/main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9993333"/>
      </p:ext>
    </p:extLst>
  </p:cSld>
  <p:clrMapOvr>
    <a:masterClrMapping/>
  </p:clrMapOvr>
  <p:transition xmlns:p14="http://schemas.microsoft.com/office/powerpoint/2010/main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7184010"/>
      </p:ext>
    </p:extLst>
  </p:cSld>
  <p:clrMapOvr>
    <a:masterClrMapping/>
  </p:clrMapOvr>
  <p:transition xmlns:p14="http://schemas.microsoft.com/office/powerpoint/2010/main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7749971"/>
      </p:ext>
    </p:extLst>
  </p:cSld>
  <p:clrMapOvr>
    <a:masterClrMapping/>
  </p:clrMapOvr>
  <p:transition xmlns:p14="http://schemas.microsoft.com/office/powerpoint/2010/main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61999"/>
      </p:ext>
    </p:extLst>
  </p:cSld>
  <p:clrMapOvr>
    <a:masterClrMapping/>
  </p:clrMapOvr>
  <p:transition xmlns:p14="http://schemas.microsoft.com/office/powerpoint/2010/main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21871"/>
      </p:ext>
    </p:extLst>
  </p:cSld>
  <p:clrMapOvr>
    <a:masterClrMapping/>
  </p:clrMapOvr>
  <p:transition xmlns:p14="http://schemas.microsoft.com/office/powerpoint/2010/main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262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46255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1130800"/>
      </p:ext>
    </p:extLst>
  </p:cSld>
  <p:clrMapOvr>
    <a:masterClrMapping/>
  </p:clrMapOvr>
  <p:transition xmlns:p14="http://schemas.microsoft.com/office/powerpoint/2010/main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41612"/>
      </p:ext>
    </p:extLst>
  </p:cSld>
  <p:clrMapOvr>
    <a:masterClrMapping/>
  </p:clrMapOvr>
  <p:transition xmlns:p14="http://schemas.microsoft.com/office/powerpoint/2010/main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7016651"/>
      </p:ext>
    </p:extLst>
  </p:cSld>
  <p:clrMapOvr>
    <a:masterClrMapping/>
  </p:clrMapOvr>
  <p:transition xmlns:p14="http://schemas.microsoft.com/office/powerpoint/2010/main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84673"/>
      </p:ext>
    </p:extLst>
  </p:cSld>
  <p:clrMapOvr>
    <a:masterClrMapping/>
  </p:clrMapOvr>
  <p:transition xmlns:p14="http://schemas.microsoft.com/office/powerpoint/2010/main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02716"/>
      </p:ext>
    </p:extLst>
  </p:cSld>
  <p:clrMapOvr>
    <a:masterClrMapping/>
  </p:clrMapOvr>
  <p:transition xmlns:p14="http://schemas.microsoft.com/office/powerpoint/2010/main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74746"/>
      </p:ext>
    </p:extLst>
  </p:cSld>
  <p:clrMapOvr>
    <a:masterClrMapping/>
  </p:clrMapOvr>
  <p:transition xmlns:p14="http://schemas.microsoft.com/office/powerpoint/2010/main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024222"/>
      </p:ext>
    </p:extLst>
  </p:cSld>
  <p:clrMapOvr>
    <a:masterClrMapping/>
  </p:clrMapOvr>
  <p:transition xmlns:p14="http://schemas.microsoft.com/office/powerpoint/2010/main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4351652"/>
      </p:ext>
    </p:extLst>
  </p:cSld>
  <p:clrMapOvr>
    <a:masterClrMapping/>
  </p:clrMapOvr>
  <p:transition xmlns:p14="http://schemas.microsoft.com/office/powerpoint/2010/main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0204334"/>
      </p:ext>
    </p:extLst>
  </p:cSld>
  <p:clrMapOvr>
    <a:masterClrMapping/>
  </p:clrMapOvr>
  <p:transition xmlns:p14="http://schemas.microsoft.com/office/powerpoint/2010/main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33026"/>
      </p:ext>
    </p:extLst>
  </p:cSld>
  <p:clrMapOvr>
    <a:masterClrMapping/>
  </p:clrMapOvr>
  <p:transition xmlns:p14="http://schemas.microsoft.com/office/powerpoint/2010/main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33730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49868"/>
      </p:ext>
    </p:extLst>
  </p:cSld>
  <p:clrMapOvr>
    <a:masterClrMapping/>
  </p:clrMapOvr>
  <p:transition xmlns:p14="http://schemas.microsoft.com/office/powerpoint/2010/main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48518"/>
      </p:ext>
    </p:extLst>
  </p:cSld>
  <p:clrMapOvr>
    <a:masterClrMapping/>
  </p:clrMapOvr>
  <p:transition xmlns:p14="http://schemas.microsoft.com/office/powerpoint/2010/main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90668"/>
      </p:ext>
    </p:extLst>
  </p:cSld>
  <p:clrMapOvr>
    <a:masterClrMapping/>
  </p:clrMapOvr>
  <p:transition xmlns:p14="http://schemas.microsoft.com/office/powerpoint/2010/main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9973537"/>
      </p:ext>
    </p:extLst>
  </p:cSld>
  <p:clrMapOvr>
    <a:masterClrMapping/>
  </p:clrMapOvr>
  <p:transition xmlns:p14="http://schemas.microsoft.com/office/powerpoint/2010/main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85215"/>
      </p:ext>
    </p:extLst>
  </p:cSld>
  <p:clrMapOvr>
    <a:masterClrMapping/>
  </p:clrMapOvr>
  <p:transition xmlns:p14="http://schemas.microsoft.com/office/powerpoint/2010/main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1968"/>
      </p:ext>
    </p:extLst>
  </p:cSld>
  <p:clrMapOvr>
    <a:masterClrMapping/>
  </p:clrMapOvr>
  <p:transition xmlns:p14="http://schemas.microsoft.com/office/powerpoint/2010/main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77952"/>
      </p:ext>
    </p:extLst>
  </p:cSld>
  <p:clrMapOvr>
    <a:masterClrMapping/>
  </p:clrMapOvr>
  <p:transition xmlns:p14="http://schemas.microsoft.com/office/powerpoint/2010/main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457944"/>
      </p:ext>
    </p:extLst>
  </p:cSld>
  <p:clrMapOvr>
    <a:masterClrMapping/>
  </p:clrMapOvr>
  <p:transition xmlns:p14="http://schemas.microsoft.com/office/powerpoint/2010/main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75066"/>
      </p:ext>
    </p:extLst>
  </p:cSld>
  <p:clrMapOvr>
    <a:masterClrMapping/>
  </p:clrMapOvr>
  <p:transition xmlns:p14="http://schemas.microsoft.com/office/powerpoint/2010/main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7445745"/>
      </p:ext>
    </p:extLst>
  </p:cSld>
  <p:clrMapOvr>
    <a:masterClrMapping/>
  </p:clrMapOvr>
  <p:transition xmlns:p14="http://schemas.microsoft.com/office/powerpoint/2010/main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6965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51198"/>
      </p:ext>
    </p:extLst>
  </p:cSld>
  <p:clrMapOvr>
    <a:masterClrMapping/>
  </p:clrMapOvr>
  <p:transition xmlns:p14="http://schemas.microsoft.com/office/powerpoint/2010/main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32005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64580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91989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740167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24147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89034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99595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660810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8200353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300333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1730466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64364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4800"/>
            <a:ext cx="2286000" cy="65024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304800"/>
            <a:ext cx="6705600" cy="65024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2711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80508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9999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6242395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3924300"/>
            <a:ext cx="4013200" cy="88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43466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75952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3188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33170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940671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6951793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6152369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06169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1282700"/>
            <a:ext cx="2044700" cy="353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282700"/>
            <a:ext cx="5981700" cy="3530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7304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8721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1506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4299081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13381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29634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82949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95422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0298946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5540564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237521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0653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72294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97957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92094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0212985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677286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9588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64352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8773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9705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029747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7756408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42654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778000"/>
            <a:ext cx="2286000" cy="5308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6705600" cy="530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3420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03563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23388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0441634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7635286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186748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40713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6997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0628695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5810680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3992224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40758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57207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2757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8529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2662465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3773055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63850" y="3746500"/>
            <a:ext cx="2216150" cy="257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44481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90080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45412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481302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6872833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1237190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882703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33825" y="1104900"/>
            <a:ext cx="1146175" cy="521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04900"/>
            <a:ext cx="3286125" cy="521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43686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33876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1736838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22676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1481295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1778000"/>
            <a:ext cx="4495800" cy="502920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74141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43041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37903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8410172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7758453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0212904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778000"/>
            <a:ext cx="9144000" cy="5029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255947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203200"/>
            <a:ext cx="2286000" cy="660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203200"/>
            <a:ext cx="6705600" cy="6604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1424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8.xml"/><Relationship Id="rId12" Type="http://schemas.openxmlformats.org/officeDocument/2006/relationships/theme" Target="../theme/theme18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94.xml"/><Relationship Id="rId8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197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9.xml"/><Relationship Id="rId12" Type="http://schemas.openxmlformats.org/officeDocument/2006/relationships/theme" Target="../theme/theme19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5.xml"/><Relationship Id="rId8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0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0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210.xml"/><Relationship Id="rId2" Type="http://schemas.openxmlformats.org/officeDocument/2006/relationships/slideLayout" Target="../slideLayouts/slideLayout211.xml"/><Relationship Id="rId3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6.xml"/><Relationship Id="rId8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+mj-lt"/>
          <a:ea typeface="+mj-ea"/>
          <a:cs typeface="+mj-cs"/>
          <a:sym typeface="Chalkboard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rgbClr val="FFFFFF"/>
          </a:solidFill>
          <a:latin typeface="Chalkboard" charset="0"/>
          <a:ea typeface="ヒラギノ角ゴ ProN W3" charset="0"/>
          <a:cs typeface="ヒラギノ角ゴ ProN W3" charset="0"/>
          <a:sym typeface="Chalkboard" charset="0"/>
        </a:defRPr>
      </a:lvl9pPr>
    </p:titleStyle>
    <p:bodyStyle>
      <a:lvl1pPr marL="695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1pPr>
      <a:lvl2pPr marL="1127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2pPr>
      <a:lvl3pPr marL="15462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3pPr>
      <a:lvl4pPr marL="1990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4pPr>
      <a:lvl5pPr marL="24479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5pPr>
      <a:lvl6pPr marL="29051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6pPr>
      <a:lvl7pPr marL="33623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7pPr>
      <a:lvl8pPr marL="38195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8pPr>
      <a:lvl9pPr marL="4276725" indent="-339725" algn="l" rtl="0" fontAlgn="base">
        <a:spcBef>
          <a:spcPts val="2300"/>
        </a:spcBef>
        <a:spcAft>
          <a:spcPct val="0"/>
        </a:spcAft>
        <a:buSzPct val="66000"/>
        <a:buChar char="•"/>
        <a:defRPr sz="2800">
          <a:solidFill>
            <a:srgbClr val="FFFFFF"/>
          </a:solidFill>
          <a:latin typeface="+mn-lt"/>
          <a:ea typeface="+mn-ea"/>
          <a:cs typeface="+mn-cs"/>
          <a:sym typeface="Chalkboar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070600" y="2159000"/>
            <a:ext cx="309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433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39370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016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944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2874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6430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9859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4431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003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3575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14763" indent="-385763" algn="l" rtl="0" fontAlgn="base">
        <a:spcBef>
          <a:spcPts val="3000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rgbClr val="FFFFFF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990600"/>
            <a:ext cx="8178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37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990600" y="2159000"/>
            <a:ext cx="817880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03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46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01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447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01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591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16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873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ransition xmlns:p14="http://schemas.microsoft.com/office/powerpoint/2010/main"/>
  <p:txStyles>
    <p:titleStyle>
      <a:lvl1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+mj-lt"/>
          <a:ea typeface="+mj-ea"/>
          <a:cs typeface="+mj-cs"/>
          <a:sym typeface="Futura Condensed" charset="0"/>
        </a:defRPr>
      </a:lvl1pPr>
      <a:lvl2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2pPr>
      <a:lvl3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3pPr>
      <a:lvl4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4pPr>
      <a:lvl5pPr marL="2413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5pPr>
      <a:lvl6pPr marL="6985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6pPr>
      <a:lvl7pPr marL="11557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7pPr>
      <a:lvl8pPr marL="16129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8pPr>
      <a:lvl9pPr marL="2070100" indent="-241300" algn="l" rtl="0" fontAlgn="base">
        <a:spcBef>
          <a:spcPct val="0"/>
        </a:spcBef>
        <a:spcAft>
          <a:spcPct val="0"/>
        </a:spcAft>
        <a:defRPr sz="7000">
          <a:solidFill>
            <a:srgbClr val="FFFFFF"/>
          </a:solidFill>
          <a:latin typeface="Futura Condensed" charset="0"/>
          <a:ea typeface="ヒラギノ角ゴ ProN W3" charset="0"/>
          <a:cs typeface="ヒラギノ角ゴ ProN W3" charset="0"/>
          <a:sym typeface="Futura Condensed" charset="0"/>
        </a:defRPr>
      </a:lvl9pPr>
    </p:titleStyle>
    <p:bodyStyle>
      <a:lvl1pPr marL="1236663" indent="-11985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1pPr>
      <a:lvl2pPr marL="17446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2pPr>
      <a:lvl3pPr marL="2290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3pPr>
      <a:lvl4pPr marL="2824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4pPr>
      <a:lvl5pPr marL="33575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5pPr>
      <a:lvl6pPr marL="38147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6pPr>
      <a:lvl7pPr marL="42719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7pPr>
      <a:lvl8pPr marL="47291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8pPr>
      <a:lvl9pPr marL="5186363" indent="-741363" algn="l" rtl="0" fontAlgn="base">
        <a:spcBef>
          <a:spcPts val="2200"/>
        </a:spcBef>
        <a:spcAft>
          <a:spcPct val="0"/>
        </a:spcAft>
        <a:buSzPct val="155000"/>
        <a:buChar char="•"/>
        <a:defRPr sz="3400">
          <a:solidFill>
            <a:srgbClr val="2D4141"/>
          </a:solidFill>
          <a:latin typeface="+mn-lt"/>
          <a:ea typeface="+mn-ea"/>
          <a:cs typeface="+mn-cs"/>
          <a:sym typeface="Futura Condense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>
            <a:off x="3054350" y="133350"/>
            <a:ext cx="40322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29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PARTICLE SPECTRUM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324100"/>
            <a:ext cx="8178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/>
          </p:cNvSpPr>
          <p:nvPr/>
        </p:nvSpPr>
        <p:spPr bwMode="auto">
          <a:xfrm>
            <a:off x="0" y="-12700"/>
            <a:ext cx="10210800" cy="838200"/>
          </a:xfrm>
          <a:prstGeom prst="rect">
            <a:avLst/>
          </a:prstGeom>
          <a:solidFill>
            <a:schemeClr val="accent1">
              <a:alpha val="6666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4" name="Rectangle 2"/>
          <p:cNvSpPr>
            <a:spLocks/>
          </p:cNvSpPr>
          <p:nvPr/>
        </p:nvSpPr>
        <p:spPr bwMode="auto">
          <a:xfrm>
            <a:off x="4510088" y="76200"/>
            <a:ext cx="11207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36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QCD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+mj-lt"/>
          <a:ea typeface="+mj-ea"/>
          <a:cs typeface="+mj-cs"/>
          <a:sym typeface="Copperplate Light" charset="0"/>
        </a:defRPr>
      </a:lvl1pPr>
      <a:lvl2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2pPr>
      <a:lvl3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3pPr>
      <a:lvl4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4pPr>
      <a:lvl5pPr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6200">
          <a:solidFill>
            <a:srgbClr val="2B2922"/>
          </a:solidFill>
          <a:latin typeface="Copperplate Light" charset="0"/>
          <a:ea typeface="ヒラギノ明朝 ProN W3" charset="0"/>
          <a:cs typeface="ヒラギノ明朝 ProN W3" charset="0"/>
          <a:sym typeface="Copperplate Light" charset="0"/>
        </a:defRPr>
      </a:lvl9pPr>
    </p:titleStyle>
    <p:bodyStyle>
      <a:lvl1pPr marL="381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1pPr>
      <a:lvl2pPr marL="7239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2pPr>
      <a:lvl3pPr marL="1066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3pPr>
      <a:lvl4pPr marL="14097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4pPr>
      <a:lvl5pPr marL="17526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5pPr>
      <a:lvl6pPr marL="22098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6pPr>
      <a:lvl7pPr marL="26670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7pPr>
      <a:lvl8pPr marL="31242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8pPr>
      <a:lvl9pPr marL="3581400" indent="-381000" algn="l" rtl="0" fontAlgn="base">
        <a:spcBef>
          <a:spcPts val="3900"/>
        </a:spcBef>
        <a:spcAft>
          <a:spcPct val="0"/>
        </a:spcAft>
        <a:buSzPct val="93000"/>
        <a:buChar char="•"/>
        <a:defRPr sz="2800">
          <a:solidFill>
            <a:srgbClr val="2B2922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990600" y="3924300"/>
            <a:ext cx="81788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409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1282700"/>
            <a:ext cx="81788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5753100"/>
            <a:ext cx="817880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7171" name="Rectangle 3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495300" y="37465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text styles</a:t>
            </a:r>
          </a:p>
          <a:p>
            <a:pPr lvl="1"/>
            <a:r>
              <a:rPr lang="en-US">
                <a:sym typeface="Gill Sans" charset="0"/>
              </a:rPr>
              <a:t>Second level</a:t>
            </a:r>
          </a:p>
          <a:p>
            <a:pPr lvl="2"/>
            <a:r>
              <a:rPr lang="en-US">
                <a:sym typeface="Gill Sans" charset="0"/>
              </a:rPr>
              <a:t>Third level</a:t>
            </a:r>
          </a:p>
          <a:p>
            <a:pPr lvl="3"/>
            <a:r>
              <a:rPr lang="en-US">
                <a:sym typeface="Gill Sans" charset="0"/>
              </a:rPr>
              <a:t>Fourth level</a:t>
            </a:r>
          </a:p>
          <a:p>
            <a:pPr lvl="4"/>
            <a:r>
              <a:rPr lang="en-US">
                <a:sym typeface="Gill Sans" charset="0"/>
              </a:rPr>
              <a:t>Fifth level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495300" y="1104900"/>
            <a:ext cx="4584700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990600" y="203200"/>
            <a:ext cx="81788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64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985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041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3843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17399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0828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400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9972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4544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911600" indent="-444500" algn="l" rtl="0" fontAlgn="base">
        <a:spcBef>
          <a:spcPts val="1800"/>
        </a:spcBef>
        <a:spcAft>
          <a:spcPct val="0"/>
        </a:spcAft>
        <a:buSzPct val="171000"/>
        <a:buFont typeface="Gill Sans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Group 1"/>
          <p:cNvGraphicFramePr>
            <a:graphicFrameLocks noGrp="1"/>
          </p:cNvGraphicFramePr>
          <p:nvPr/>
        </p:nvGraphicFramePr>
        <p:xfrm>
          <a:off x="139700" y="977900"/>
          <a:ext cx="9855200" cy="7193280"/>
        </p:xfrm>
        <a:graphic>
          <a:graphicData uri="http://schemas.openxmlformats.org/drawingml/2006/table">
            <a:tbl>
              <a:tblPr/>
              <a:tblGrid>
                <a:gridCol w="9855200"/>
              </a:tblGrid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6000"/>
                        <a:buFontTx/>
                        <a:buNone/>
                        <a:tabLst>
                          <a:tab pos="711200" algn="l"/>
                        </a:tabLst>
                      </a:pPr>
                      <a:endParaRPr kumimoji="0" lang="en-US" sz="36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halkboard" charset="0"/>
                        <a:ea typeface="ヒラギノ角ゴ ProN W3" charset="0"/>
                        <a:cs typeface="ヒラギノ角ゴ ProN W3" charset="0"/>
                        <a:sym typeface="Chalkboard" charset="0"/>
                      </a:endParaRPr>
                    </a:p>
                  </a:txBody>
                  <a:tcPr marL="25400" marR="25400" marT="25400" marB="25400" anchor="ctr" horzOverflow="overflow">
                    <a:lnL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1567" name="Group 63"/>
          <p:cNvGrpSpPr>
            <a:grpSpLocks/>
          </p:cNvGrpSpPr>
          <p:nvPr/>
        </p:nvGrpSpPr>
        <p:grpSpPr bwMode="auto">
          <a:xfrm>
            <a:off x="139700" y="977900"/>
            <a:ext cx="9855200" cy="6297613"/>
            <a:chOff x="0" y="0"/>
            <a:chExt cx="6208" cy="3967"/>
          </a:xfrm>
        </p:grpSpPr>
        <p:sp>
          <p:nvSpPr>
            <p:cNvPr id="21555" name="Rectangle 51"/>
            <p:cNvSpPr>
              <a:spLocks/>
            </p:cNvSpPr>
            <p:nvPr/>
          </p:nvSpPr>
          <p:spPr bwMode="auto">
            <a:xfrm>
              <a:off x="93" y="48"/>
              <a:ext cx="374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1900</a:t>
              </a:r>
            </a:p>
          </p:txBody>
        </p:sp>
        <p:sp>
          <p:nvSpPr>
            <p:cNvPr id="21556" name="Rectangle 52"/>
            <p:cNvSpPr>
              <a:spLocks/>
            </p:cNvSpPr>
            <p:nvPr/>
          </p:nvSpPr>
          <p:spPr bwMode="auto">
            <a:xfrm>
              <a:off x="109" y="376"/>
              <a:ext cx="3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1910</a:t>
              </a:r>
            </a:p>
          </p:txBody>
        </p:sp>
        <p:sp>
          <p:nvSpPr>
            <p:cNvPr id="21557" name="Rectangle 53"/>
            <p:cNvSpPr>
              <a:spLocks/>
            </p:cNvSpPr>
            <p:nvPr/>
          </p:nvSpPr>
          <p:spPr bwMode="auto">
            <a:xfrm>
              <a:off x="94" y="71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1920</a:t>
              </a:r>
            </a:p>
          </p:txBody>
        </p:sp>
        <p:sp>
          <p:nvSpPr>
            <p:cNvPr id="21558" name="Rectangle 54"/>
            <p:cNvSpPr>
              <a:spLocks/>
            </p:cNvSpPr>
            <p:nvPr/>
          </p:nvSpPr>
          <p:spPr bwMode="auto">
            <a:xfrm>
              <a:off x="98" y="1040"/>
              <a:ext cx="363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1930</a:t>
              </a:r>
            </a:p>
          </p:txBody>
        </p:sp>
        <p:sp>
          <p:nvSpPr>
            <p:cNvPr id="21559" name="Rectangle 55"/>
            <p:cNvSpPr>
              <a:spLocks/>
            </p:cNvSpPr>
            <p:nvPr/>
          </p:nvSpPr>
          <p:spPr bwMode="auto">
            <a:xfrm>
              <a:off x="94" y="136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1940</a:t>
              </a:r>
            </a:p>
          </p:txBody>
        </p:sp>
        <p:sp>
          <p:nvSpPr>
            <p:cNvPr id="21560" name="Rectangle 56"/>
            <p:cNvSpPr>
              <a:spLocks/>
            </p:cNvSpPr>
            <p:nvPr/>
          </p:nvSpPr>
          <p:spPr bwMode="auto">
            <a:xfrm>
              <a:off x="94" y="166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1950</a:t>
              </a:r>
            </a:p>
          </p:txBody>
        </p:sp>
        <p:sp>
          <p:nvSpPr>
            <p:cNvPr id="21561" name="Rectangle 57"/>
            <p:cNvSpPr>
              <a:spLocks/>
            </p:cNvSpPr>
            <p:nvPr/>
          </p:nvSpPr>
          <p:spPr bwMode="auto">
            <a:xfrm>
              <a:off x="94" y="2032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1960</a:t>
              </a:r>
            </a:p>
          </p:txBody>
        </p:sp>
        <p:sp>
          <p:nvSpPr>
            <p:cNvPr id="21562" name="Rectangle 58"/>
            <p:cNvSpPr>
              <a:spLocks/>
            </p:cNvSpPr>
            <p:nvPr/>
          </p:nvSpPr>
          <p:spPr bwMode="auto">
            <a:xfrm>
              <a:off x="96" y="2360"/>
              <a:ext cx="36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1970</a:t>
              </a:r>
            </a:p>
          </p:txBody>
        </p:sp>
        <p:sp>
          <p:nvSpPr>
            <p:cNvPr id="21563" name="Rectangle 59"/>
            <p:cNvSpPr>
              <a:spLocks/>
            </p:cNvSpPr>
            <p:nvPr/>
          </p:nvSpPr>
          <p:spPr bwMode="auto">
            <a:xfrm>
              <a:off x="94" y="2696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1980</a:t>
              </a:r>
            </a:p>
          </p:txBody>
        </p:sp>
        <p:sp>
          <p:nvSpPr>
            <p:cNvPr id="21564" name="Rectangle 60"/>
            <p:cNvSpPr>
              <a:spLocks/>
            </p:cNvSpPr>
            <p:nvPr/>
          </p:nvSpPr>
          <p:spPr bwMode="auto">
            <a:xfrm>
              <a:off x="94" y="3024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1990</a:t>
              </a:r>
            </a:p>
          </p:txBody>
        </p:sp>
        <p:sp>
          <p:nvSpPr>
            <p:cNvPr id="21565" name="Rectangle 61"/>
            <p:cNvSpPr>
              <a:spLocks/>
            </p:cNvSpPr>
            <p:nvPr/>
          </p:nvSpPr>
          <p:spPr bwMode="auto">
            <a:xfrm>
              <a:off x="76" y="3352"/>
              <a:ext cx="407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2000</a:t>
              </a:r>
            </a:p>
          </p:txBody>
        </p:sp>
        <p:sp>
          <p:nvSpPr>
            <p:cNvPr id="21566" name="Rectangle 62"/>
            <p:cNvSpPr>
              <a:spLocks/>
            </p:cNvSpPr>
            <p:nvPr/>
          </p:nvSpPr>
          <p:spPr bwMode="auto">
            <a:xfrm>
              <a:off x="94" y="3688"/>
              <a:ext cx="37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900">
                  <a:solidFill>
                    <a:srgbClr val="FFFF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2010</a:t>
              </a:r>
            </a:p>
          </p:txBody>
        </p:sp>
      </p:grpSp>
      <p:sp>
        <p:nvSpPr>
          <p:cNvPr id="21568" name="Rectangle 64"/>
          <p:cNvSpPr>
            <a:spLocks/>
          </p:cNvSpPr>
          <p:nvPr/>
        </p:nvSpPr>
        <p:spPr bwMode="auto">
          <a:xfrm>
            <a:off x="3213100" y="431800"/>
            <a:ext cx="2349500" cy="6375400"/>
          </a:xfrm>
          <a:prstGeom prst="rect">
            <a:avLst/>
          </a:prstGeom>
          <a:solidFill>
            <a:srgbClr val="00FFFF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Fields</a:t>
            </a:r>
          </a:p>
        </p:txBody>
      </p:sp>
      <p:sp>
        <p:nvSpPr>
          <p:cNvPr id="21569" name="Line 65"/>
          <p:cNvSpPr>
            <a:spLocks noChangeShapeType="1"/>
          </p:cNvSpPr>
          <p:nvPr/>
        </p:nvSpPr>
        <p:spPr bwMode="auto">
          <a:xfrm rot="10800000" flipH="1">
            <a:off x="-63500" y="5149850"/>
            <a:ext cx="9831388" cy="17463"/>
          </a:xfrm>
          <a:prstGeom prst="line">
            <a:avLst/>
          </a:prstGeom>
          <a:noFill/>
          <a:ln w="25400" cap="flat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70" name="Rectangle 66"/>
          <p:cNvSpPr>
            <a:spLocks/>
          </p:cNvSpPr>
          <p:nvPr/>
        </p:nvSpPr>
        <p:spPr bwMode="auto">
          <a:xfrm>
            <a:off x="901700" y="431800"/>
            <a:ext cx="2273300" cy="6388100"/>
          </a:xfrm>
          <a:prstGeom prst="rect">
            <a:avLst/>
          </a:prstGeom>
          <a:solidFill>
            <a:srgbClr val="0080FF">
              <a:alpha val="5568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Particles</a:t>
            </a:r>
          </a:p>
        </p:txBody>
      </p:sp>
      <p:sp>
        <p:nvSpPr>
          <p:cNvPr id="21571" name="Rectangle 67"/>
          <p:cNvSpPr>
            <a:spLocks/>
          </p:cNvSpPr>
          <p:nvPr/>
        </p:nvSpPr>
        <p:spPr bwMode="auto">
          <a:xfrm>
            <a:off x="3214688" y="723900"/>
            <a:ext cx="11128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Electromagnetic</a:t>
            </a:r>
          </a:p>
        </p:txBody>
      </p:sp>
      <p:sp>
        <p:nvSpPr>
          <p:cNvPr id="21572" name="AutoShape 68"/>
          <p:cNvSpPr>
            <a:spLocks/>
          </p:cNvSpPr>
          <p:nvPr/>
        </p:nvSpPr>
        <p:spPr bwMode="auto">
          <a:xfrm>
            <a:off x="2565400" y="1460500"/>
            <a:ext cx="10668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Special relativity</a:t>
            </a:r>
          </a:p>
        </p:txBody>
      </p:sp>
      <p:sp>
        <p:nvSpPr>
          <p:cNvPr id="21573" name="AutoShape 69"/>
          <p:cNvSpPr>
            <a:spLocks/>
          </p:cNvSpPr>
          <p:nvPr/>
        </p:nvSpPr>
        <p:spPr bwMode="auto">
          <a:xfrm>
            <a:off x="2527300" y="1917700"/>
            <a:ext cx="1816100" cy="673100"/>
          </a:xfrm>
          <a:prstGeom prst="roundRect">
            <a:avLst>
              <a:gd name="adj" fmla="val 28301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Quantum mechanics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Wave / particle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Fermions / Bosons</a:t>
            </a:r>
          </a:p>
        </p:txBody>
      </p:sp>
      <p:sp>
        <p:nvSpPr>
          <p:cNvPr id="21574" name="AutoShape 70"/>
          <p:cNvSpPr>
            <a:spLocks/>
          </p:cNvSpPr>
          <p:nvPr/>
        </p:nvSpPr>
        <p:spPr bwMode="auto">
          <a:xfrm>
            <a:off x="2819400" y="2578100"/>
            <a:ext cx="8382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Dirac </a:t>
            </a:r>
            <a:r>
              <a:rPr lang="en-US" sz="1100">
                <a:solidFill>
                  <a:srgbClr val="00FF8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Antimatter</a:t>
            </a:r>
          </a:p>
        </p:txBody>
      </p:sp>
      <p:sp>
        <p:nvSpPr>
          <p:cNvPr id="21575" name="AutoShape 71"/>
          <p:cNvSpPr>
            <a:spLocks/>
          </p:cNvSpPr>
          <p:nvPr/>
        </p:nvSpPr>
        <p:spPr bwMode="auto">
          <a:xfrm>
            <a:off x="4279900" y="4191000"/>
            <a:ext cx="9398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 bosons</a:t>
            </a:r>
          </a:p>
        </p:txBody>
      </p:sp>
      <p:sp>
        <p:nvSpPr>
          <p:cNvPr id="21576" name="AutoShape 72"/>
          <p:cNvSpPr>
            <a:spLocks/>
          </p:cNvSpPr>
          <p:nvPr/>
        </p:nvSpPr>
        <p:spPr bwMode="auto"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QED</a:t>
            </a:r>
          </a:p>
        </p:txBody>
      </p:sp>
      <p:sp>
        <p:nvSpPr>
          <p:cNvPr id="21577" name="AutoShape 73"/>
          <p:cNvSpPr>
            <a:spLocks/>
          </p:cNvSpPr>
          <p:nvPr/>
        </p:nvSpPr>
        <p:spPr bwMode="auto">
          <a:xfrm>
            <a:off x="4394200" y="25400"/>
            <a:ext cx="6985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Maxwell</a:t>
            </a:r>
          </a:p>
        </p:txBody>
      </p:sp>
      <p:sp>
        <p:nvSpPr>
          <p:cNvPr id="21578" name="AutoShape 74"/>
          <p:cNvSpPr>
            <a:spLocks/>
          </p:cNvSpPr>
          <p:nvPr/>
        </p:nvSpPr>
        <p:spPr bwMode="auto"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SUSY</a:t>
            </a:r>
          </a:p>
        </p:txBody>
      </p:sp>
      <p:sp>
        <p:nvSpPr>
          <p:cNvPr id="21579" name="AutoShape 75"/>
          <p:cNvSpPr>
            <a:spLocks/>
          </p:cNvSpPr>
          <p:nvPr/>
        </p:nvSpPr>
        <p:spPr bwMode="auto">
          <a:xfrm>
            <a:off x="3327400" y="43561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chemeClr val="tx1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Higgs</a:t>
            </a:r>
          </a:p>
        </p:txBody>
      </p:sp>
      <p:sp>
        <p:nvSpPr>
          <p:cNvPr id="21580" name="AutoShape 76"/>
          <p:cNvSpPr>
            <a:spLocks/>
          </p:cNvSpPr>
          <p:nvPr/>
        </p:nvSpPr>
        <p:spPr bwMode="auto">
          <a:xfrm>
            <a:off x="3111500" y="52705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8000">
              <a:alpha val="7556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>
                    <a:alpha val="7556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191919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Superstrings</a:t>
            </a:r>
          </a:p>
        </p:txBody>
      </p:sp>
      <p:sp>
        <p:nvSpPr>
          <p:cNvPr id="21581" name="Rectangle 77"/>
          <p:cNvSpPr>
            <a:spLocks/>
          </p:cNvSpPr>
          <p:nvPr/>
        </p:nvSpPr>
        <p:spPr bwMode="auto">
          <a:xfrm>
            <a:off x="5600700" y="431800"/>
            <a:ext cx="2235200" cy="6375400"/>
          </a:xfrm>
          <a:prstGeom prst="rect">
            <a:avLst/>
          </a:prstGeom>
          <a:solidFill>
            <a:srgbClr val="191919">
              <a:alpha val="6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Universe</a:t>
            </a:r>
          </a:p>
        </p:txBody>
      </p:sp>
      <p:sp>
        <p:nvSpPr>
          <p:cNvPr id="21582" name="AutoShape 78"/>
          <p:cNvSpPr>
            <a:spLocks/>
          </p:cNvSpPr>
          <p:nvPr/>
        </p:nvSpPr>
        <p:spPr bwMode="auto"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Newton</a:t>
            </a:r>
          </a:p>
        </p:txBody>
      </p:sp>
      <p:sp>
        <p:nvSpPr>
          <p:cNvPr id="21583" name="Rectangle 79"/>
          <p:cNvSpPr>
            <a:spLocks/>
          </p:cNvSpPr>
          <p:nvPr/>
        </p:nvSpPr>
        <p:spPr bwMode="auto">
          <a:xfrm>
            <a:off x="1301750" y="0"/>
            <a:ext cx="117951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Kinetic theory,</a:t>
            </a:r>
          </a:p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Thermodynamics</a:t>
            </a:r>
          </a:p>
        </p:txBody>
      </p:sp>
      <p:sp>
        <p:nvSpPr>
          <p:cNvPr id="21584" name="AutoShape 80"/>
          <p:cNvSpPr>
            <a:spLocks/>
          </p:cNvSpPr>
          <p:nvPr/>
        </p:nvSpPr>
        <p:spPr bwMode="auto">
          <a:xfrm>
            <a:off x="2705100" y="952500"/>
            <a:ext cx="7747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Brownian motion</a:t>
            </a:r>
          </a:p>
        </p:txBody>
      </p:sp>
      <p:sp>
        <p:nvSpPr>
          <p:cNvPr id="21585" name="AutoShape 81"/>
          <p:cNvSpPr>
            <a:spLocks/>
          </p:cNvSpPr>
          <p:nvPr/>
        </p:nvSpPr>
        <p:spPr bwMode="auto"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General relativity</a:t>
            </a:r>
          </a:p>
        </p:txBody>
      </p:sp>
      <p:sp>
        <p:nvSpPr>
          <p:cNvPr id="21586" name="AutoShape 82"/>
          <p:cNvSpPr>
            <a:spLocks/>
          </p:cNvSpPr>
          <p:nvPr/>
        </p:nvSpPr>
        <p:spPr bwMode="auto">
          <a:xfrm>
            <a:off x="6502400" y="3644900"/>
            <a:ext cx="11049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Big Bang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Nucleosynthesis</a:t>
            </a:r>
          </a:p>
        </p:txBody>
      </p:sp>
      <p:sp>
        <p:nvSpPr>
          <p:cNvPr id="21587" name="AutoShape 83"/>
          <p:cNvSpPr>
            <a:spLocks/>
          </p:cNvSpPr>
          <p:nvPr/>
        </p:nvSpPr>
        <p:spPr bwMode="auto"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Inflation</a:t>
            </a:r>
          </a:p>
        </p:txBody>
      </p:sp>
      <p:sp>
        <p:nvSpPr>
          <p:cNvPr id="21588" name="Oval 84"/>
          <p:cNvSpPr>
            <a:spLocks/>
          </p:cNvSpPr>
          <p:nvPr/>
        </p:nvSpPr>
        <p:spPr bwMode="auto">
          <a:xfrm>
            <a:off x="1771650" y="1346200"/>
            <a:ext cx="825500" cy="2794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Atom</a:t>
            </a:r>
          </a:p>
        </p:txBody>
      </p:sp>
      <p:sp>
        <p:nvSpPr>
          <p:cNvPr id="21589" name="Oval 85"/>
          <p:cNvSpPr>
            <a:spLocks/>
          </p:cNvSpPr>
          <p:nvPr/>
        </p:nvSpPr>
        <p:spPr bwMode="auto">
          <a:xfrm>
            <a:off x="1778000" y="1714500"/>
            <a:ext cx="838200" cy="292100"/>
          </a:xfrm>
          <a:prstGeom prst="ellipse">
            <a:avLst/>
          </a:prstGeom>
          <a:solidFill>
            <a:srgbClr val="FF6FCF">
              <a:alpha val="6773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2856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Nucleus</a:t>
            </a:r>
          </a:p>
        </p:txBody>
      </p:sp>
      <p:sp>
        <p:nvSpPr>
          <p:cNvPr id="21590" name="Oval 86"/>
          <p:cNvSpPr>
            <a:spLocks/>
          </p:cNvSpPr>
          <p:nvPr/>
        </p:nvSpPr>
        <p:spPr bwMode="auto">
          <a:xfrm>
            <a:off x="977900" y="9271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1591" name="Oval 87"/>
          <p:cNvSpPr>
            <a:spLocks/>
          </p:cNvSpPr>
          <p:nvPr/>
        </p:nvSpPr>
        <p:spPr bwMode="auto">
          <a:xfrm>
            <a:off x="1981200" y="2120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1592" name="Oval 88"/>
          <p:cNvSpPr>
            <a:spLocks/>
          </p:cNvSpPr>
          <p:nvPr/>
        </p:nvSpPr>
        <p:spPr bwMode="auto">
          <a:xfrm>
            <a:off x="1981200" y="26289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n</a:t>
            </a:r>
          </a:p>
        </p:txBody>
      </p:sp>
      <p:sp>
        <p:nvSpPr>
          <p:cNvPr id="21593" name="Oval 89"/>
          <p:cNvSpPr>
            <a:spLocks/>
          </p:cNvSpPr>
          <p:nvPr/>
        </p:nvSpPr>
        <p:spPr bwMode="auto">
          <a:xfrm>
            <a:off x="1689100" y="3505200"/>
            <a:ext cx="977900" cy="11557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12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Particle zoo</a:t>
            </a:r>
          </a:p>
        </p:txBody>
      </p:sp>
      <p:sp>
        <p:nvSpPr>
          <p:cNvPr id="21594" name="Oval 90"/>
          <p:cNvSpPr>
            <a:spLocks/>
          </p:cNvSpPr>
          <p:nvPr/>
        </p:nvSpPr>
        <p:spPr bwMode="auto">
          <a:xfrm>
            <a:off x="17399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</a:t>
            </a:r>
          </a:p>
        </p:txBody>
      </p:sp>
      <p:sp>
        <p:nvSpPr>
          <p:cNvPr id="21595" name="Oval 91"/>
          <p:cNvSpPr>
            <a:spLocks/>
          </p:cNvSpPr>
          <p:nvPr/>
        </p:nvSpPr>
        <p:spPr bwMode="auto">
          <a:xfrm>
            <a:off x="977900" y="30734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21596" name="Oval 92"/>
          <p:cNvSpPr>
            <a:spLocks/>
          </p:cNvSpPr>
          <p:nvPr/>
        </p:nvSpPr>
        <p:spPr bwMode="auto">
          <a:xfrm>
            <a:off x="1968500" y="3479800"/>
            <a:ext cx="419100" cy="266700"/>
          </a:xfrm>
          <a:prstGeom prst="ellipse">
            <a:avLst/>
          </a:prstGeom>
          <a:solidFill>
            <a:srgbClr val="FF6FCF">
              <a:alpha val="6663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</a:p>
        </p:txBody>
      </p:sp>
      <p:sp>
        <p:nvSpPr>
          <p:cNvPr id="21597" name="Oval 93"/>
          <p:cNvSpPr>
            <a:spLocks/>
          </p:cNvSpPr>
          <p:nvPr/>
        </p:nvSpPr>
        <p:spPr bwMode="auto">
          <a:xfrm>
            <a:off x="977900" y="41910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10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</a:p>
        </p:txBody>
      </p:sp>
      <p:sp>
        <p:nvSpPr>
          <p:cNvPr id="21598" name="Oval 94"/>
          <p:cNvSpPr>
            <a:spLocks/>
          </p:cNvSpPr>
          <p:nvPr/>
        </p:nvSpPr>
        <p:spPr bwMode="auto">
          <a:xfrm>
            <a:off x="977900" y="46228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μ</a:t>
            </a:r>
          </a:p>
        </p:txBody>
      </p:sp>
      <p:sp>
        <p:nvSpPr>
          <p:cNvPr id="21599" name="Oval 95"/>
          <p:cNvSpPr>
            <a:spLocks/>
          </p:cNvSpPr>
          <p:nvPr/>
        </p:nvSpPr>
        <p:spPr bwMode="auto">
          <a:xfrm>
            <a:off x="977900" y="5321300"/>
            <a:ext cx="4572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</a:p>
        </p:txBody>
      </p:sp>
      <p:sp>
        <p:nvSpPr>
          <p:cNvPr id="21600" name="Oval 96"/>
          <p:cNvSpPr>
            <a:spLocks/>
          </p:cNvSpPr>
          <p:nvPr/>
        </p:nvSpPr>
        <p:spPr bwMode="auto">
          <a:xfrm>
            <a:off x="20193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</a:t>
            </a:r>
          </a:p>
        </p:txBody>
      </p:sp>
      <p:sp>
        <p:nvSpPr>
          <p:cNvPr id="21601" name="Oval 97"/>
          <p:cNvSpPr>
            <a:spLocks/>
          </p:cNvSpPr>
          <p:nvPr/>
        </p:nvSpPr>
        <p:spPr bwMode="auto">
          <a:xfrm>
            <a:off x="2235200" y="45212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</a:t>
            </a:r>
          </a:p>
        </p:txBody>
      </p:sp>
      <p:sp>
        <p:nvSpPr>
          <p:cNvPr id="21602" name="Oval 98"/>
          <p:cNvSpPr>
            <a:spLocks/>
          </p:cNvSpPr>
          <p:nvPr/>
        </p:nvSpPr>
        <p:spPr bwMode="auto">
          <a:xfrm>
            <a:off x="1841500" y="4864100"/>
            <a:ext cx="317500" cy="2540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</a:t>
            </a:r>
          </a:p>
        </p:txBody>
      </p:sp>
      <p:sp>
        <p:nvSpPr>
          <p:cNvPr id="21603" name="Oval 99"/>
          <p:cNvSpPr>
            <a:spLocks/>
          </p:cNvSpPr>
          <p:nvPr/>
        </p:nvSpPr>
        <p:spPr bwMode="auto">
          <a:xfrm>
            <a:off x="977900" y="36703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1604" name="Oval 100"/>
          <p:cNvSpPr>
            <a:spLocks/>
          </p:cNvSpPr>
          <p:nvPr/>
        </p:nvSpPr>
        <p:spPr bwMode="auto">
          <a:xfrm>
            <a:off x="990600" y="5041900"/>
            <a:ext cx="419100" cy="2667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τ</a:t>
            </a:r>
            <a:r>
              <a:rPr lang="en-US" sz="10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1605" name="Oval 101"/>
          <p:cNvSpPr>
            <a:spLocks/>
          </p:cNvSpPr>
          <p:nvPr/>
        </p:nvSpPr>
        <p:spPr bwMode="auto">
          <a:xfrm>
            <a:off x="2235200" y="52070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</a:t>
            </a:r>
          </a:p>
        </p:txBody>
      </p:sp>
      <p:sp>
        <p:nvSpPr>
          <p:cNvPr id="21606" name="Oval 102"/>
          <p:cNvSpPr>
            <a:spLocks/>
          </p:cNvSpPr>
          <p:nvPr/>
        </p:nvSpPr>
        <p:spPr bwMode="auto">
          <a:xfrm>
            <a:off x="2235200" y="6083300"/>
            <a:ext cx="317500" cy="2667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</a:t>
            </a:r>
          </a:p>
        </p:txBody>
      </p:sp>
      <p:sp>
        <p:nvSpPr>
          <p:cNvPr id="21607" name="Rectangle 103"/>
          <p:cNvSpPr>
            <a:spLocks/>
          </p:cNvSpPr>
          <p:nvPr/>
        </p:nvSpPr>
        <p:spPr bwMode="auto">
          <a:xfrm>
            <a:off x="5816600" y="2552700"/>
            <a:ext cx="12192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Galaxies;  expanding universe</a:t>
            </a:r>
          </a:p>
        </p:txBody>
      </p:sp>
      <p:sp>
        <p:nvSpPr>
          <p:cNvPr id="21608" name="AutoShape 104"/>
          <p:cNvSpPr>
            <a:spLocks/>
          </p:cNvSpPr>
          <p:nvPr/>
        </p:nvSpPr>
        <p:spPr bwMode="auto"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Nuclear fusion</a:t>
            </a:r>
          </a:p>
        </p:txBody>
      </p:sp>
      <p:sp>
        <p:nvSpPr>
          <p:cNvPr id="21609" name="Rectangle 105"/>
          <p:cNvSpPr>
            <a:spLocks/>
          </p:cNvSpPr>
          <p:nvPr/>
        </p:nvSpPr>
        <p:spPr bwMode="auto">
          <a:xfrm>
            <a:off x="5816600" y="4267200"/>
            <a:ext cx="12192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Cosmic Microwave Background</a:t>
            </a:r>
          </a:p>
        </p:txBody>
      </p:sp>
      <p:sp>
        <p:nvSpPr>
          <p:cNvPr id="21610" name="AutoShape 106"/>
          <p:cNvSpPr>
            <a:spLocks/>
          </p:cNvSpPr>
          <p:nvPr/>
        </p:nvSpPr>
        <p:spPr bwMode="auto"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noFill/>
          <a:ln w="38100" cap="flat">
            <a:solidFill>
              <a:srgbClr val="FF8000">
                <a:alpha val="75563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GUT</a:t>
            </a:r>
          </a:p>
        </p:txBody>
      </p:sp>
      <p:sp>
        <p:nvSpPr>
          <p:cNvPr id="21611" name="Oval 107"/>
          <p:cNvSpPr>
            <a:spLocks/>
          </p:cNvSpPr>
          <p:nvPr/>
        </p:nvSpPr>
        <p:spPr bwMode="auto">
          <a:xfrm>
            <a:off x="901700" y="6438900"/>
            <a:ext cx="635000" cy="3810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charset="0"/>
                <a:ea typeface="ＭＳ Ｐゴシック" charset="0"/>
                <a:cs typeface="Times" charset="0"/>
                <a:sym typeface="Times" charset="0"/>
              </a:rPr>
              <a:t>ν</a:t>
            </a:r>
            <a:r>
              <a:rPr lang="en-US" sz="800" baseline="-6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</a:t>
            </a:r>
            <a:r>
              <a:rPr lang="en-US" sz="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mass</a:t>
            </a:r>
          </a:p>
        </p:txBody>
      </p:sp>
      <p:sp>
        <p:nvSpPr>
          <p:cNvPr id="21612" name="AutoShape 108"/>
          <p:cNvSpPr>
            <a:spLocks/>
          </p:cNvSpPr>
          <p:nvPr/>
        </p:nvSpPr>
        <p:spPr bwMode="auto">
          <a:xfrm>
            <a:off x="4851400" y="4724400"/>
            <a:ext cx="800100" cy="469900"/>
          </a:xfrm>
          <a:prstGeom prst="roundRect">
            <a:avLst>
              <a:gd name="adj" fmla="val 40537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QCD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Colour</a:t>
            </a:r>
          </a:p>
        </p:txBody>
      </p:sp>
      <p:sp>
        <p:nvSpPr>
          <p:cNvPr id="21613" name="Rectangle 109"/>
          <p:cNvSpPr>
            <a:spLocks/>
          </p:cNvSpPr>
          <p:nvPr/>
        </p:nvSpPr>
        <p:spPr bwMode="auto">
          <a:xfrm>
            <a:off x="5816600" y="62738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Dark Energy (?)</a:t>
            </a:r>
          </a:p>
        </p:txBody>
      </p:sp>
      <p:sp>
        <p:nvSpPr>
          <p:cNvPr id="21614" name="Rectangle 110"/>
          <p:cNvSpPr>
            <a:spLocks/>
          </p:cNvSpPr>
          <p:nvPr/>
        </p:nvSpPr>
        <p:spPr bwMode="auto">
          <a:xfrm>
            <a:off x="5816600" y="3048000"/>
            <a:ext cx="1219200" cy="215900"/>
          </a:xfrm>
          <a:prstGeom prst="rect">
            <a:avLst/>
          </a:prstGeom>
          <a:solidFill>
            <a:srgbClr val="FF8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Dark Matter</a:t>
            </a:r>
          </a:p>
        </p:txBody>
      </p:sp>
      <p:sp>
        <p:nvSpPr>
          <p:cNvPr id="21615" name="AutoShape 111"/>
          <p:cNvSpPr>
            <a:spLocks/>
          </p:cNvSpPr>
          <p:nvPr/>
        </p:nvSpPr>
        <p:spPr bwMode="auto">
          <a:xfrm>
            <a:off x="41148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W</a:t>
            </a:r>
          </a:p>
        </p:txBody>
      </p:sp>
      <p:sp>
        <p:nvSpPr>
          <p:cNvPr id="21616" name="AutoShape 112"/>
          <p:cNvSpPr>
            <a:spLocks/>
          </p:cNvSpPr>
          <p:nvPr/>
        </p:nvSpPr>
        <p:spPr bwMode="auto">
          <a:xfrm>
            <a:off x="4533900" y="54356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Z</a:t>
            </a:r>
          </a:p>
        </p:txBody>
      </p:sp>
      <p:sp>
        <p:nvSpPr>
          <p:cNvPr id="21617" name="AutoShape 113"/>
          <p:cNvSpPr>
            <a:spLocks/>
          </p:cNvSpPr>
          <p:nvPr/>
        </p:nvSpPr>
        <p:spPr bwMode="auto">
          <a:xfrm>
            <a:off x="5092700" y="5257800"/>
            <a:ext cx="406400" cy="4064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4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g</a:t>
            </a:r>
          </a:p>
        </p:txBody>
      </p:sp>
      <p:sp>
        <p:nvSpPr>
          <p:cNvPr id="21618" name="AutoShape 114"/>
          <p:cNvSpPr>
            <a:spLocks/>
          </p:cNvSpPr>
          <p:nvPr/>
        </p:nvSpPr>
        <p:spPr bwMode="auto">
          <a:xfrm>
            <a:off x="3441700" y="990600"/>
            <a:ext cx="914400" cy="431800"/>
          </a:xfrm>
          <a:prstGeom prst="diamond">
            <a:avLst/>
          </a:prstGeom>
          <a:solidFill>
            <a:srgbClr val="FFFF00">
              <a:alpha val="74901"/>
            </a:srgbClr>
          </a:solidFill>
          <a:ln w="25400" cap="flat">
            <a:solidFill>
              <a:srgbClr val="80004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800" b="1">
                <a:solidFill>
                  <a:srgbClr val="80004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Photon</a:t>
            </a:r>
          </a:p>
        </p:txBody>
      </p:sp>
      <p:sp>
        <p:nvSpPr>
          <p:cNvPr id="21619" name="Rectangle 115"/>
          <p:cNvSpPr>
            <a:spLocks/>
          </p:cNvSpPr>
          <p:nvPr/>
        </p:nvSpPr>
        <p:spPr bwMode="auto">
          <a:xfrm>
            <a:off x="4481513" y="723900"/>
            <a:ext cx="4349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Weak</a:t>
            </a:r>
          </a:p>
        </p:txBody>
      </p:sp>
      <p:sp>
        <p:nvSpPr>
          <p:cNvPr id="21620" name="Rectangle 116"/>
          <p:cNvSpPr>
            <a:spLocks/>
          </p:cNvSpPr>
          <p:nvPr/>
        </p:nvSpPr>
        <p:spPr bwMode="auto">
          <a:xfrm>
            <a:off x="5037138" y="723900"/>
            <a:ext cx="5159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Strong</a:t>
            </a:r>
          </a:p>
        </p:txBody>
      </p:sp>
      <p:sp>
        <p:nvSpPr>
          <p:cNvPr id="21621" name="Oval 117"/>
          <p:cNvSpPr>
            <a:spLocks/>
          </p:cNvSpPr>
          <p:nvPr/>
        </p:nvSpPr>
        <p:spPr bwMode="auto">
          <a:xfrm>
            <a:off x="1257300" y="26924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</a:t>
            </a:r>
          </a:p>
        </p:txBody>
      </p:sp>
      <p:sp>
        <p:nvSpPr>
          <p:cNvPr id="21622" name="Oval 118"/>
          <p:cNvSpPr>
            <a:spLocks/>
          </p:cNvSpPr>
          <p:nvPr/>
        </p:nvSpPr>
        <p:spPr bwMode="auto">
          <a:xfrm>
            <a:off x="1257300" y="3860800"/>
            <a:ext cx="419100" cy="266700"/>
          </a:xfrm>
          <a:prstGeom prst="ellipse">
            <a:avLst/>
          </a:prstGeom>
          <a:solidFill>
            <a:srgbClr val="00FF80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40008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</a:t>
            </a:r>
            <a:r>
              <a:rPr lang="en-US" sz="1000" baseline="32000">
                <a:solidFill>
                  <a:srgbClr val="4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</a:t>
            </a:r>
          </a:p>
        </p:txBody>
      </p:sp>
      <p:sp>
        <p:nvSpPr>
          <p:cNvPr id="21623" name="AutoShape 119"/>
          <p:cNvSpPr>
            <a:spLocks/>
          </p:cNvSpPr>
          <p:nvPr/>
        </p:nvSpPr>
        <p:spPr bwMode="auto">
          <a:xfrm>
            <a:off x="4102100" y="2578100"/>
            <a:ext cx="8636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Fermi Beta-Decay</a:t>
            </a:r>
          </a:p>
        </p:txBody>
      </p:sp>
      <p:sp>
        <p:nvSpPr>
          <p:cNvPr id="21624" name="AutoShape 120"/>
          <p:cNvSpPr>
            <a:spLocks/>
          </p:cNvSpPr>
          <p:nvPr/>
        </p:nvSpPr>
        <p:spPr bwMode="auto">
          <a:xfrm>
            <a:off x="4864100" y="2794000"/>
            <a:ext cx="8509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Yukawa </a:t>
            </a:r>
          </a:p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π exchange</a:t>
            </a:r>
          </a:p>
        </p:txBody>
      </p:sp>
      <p:sp>
        <p:nvSpPr>
          <p:cNvPr id="21625" name="AutoShape 121"/>
          <p:cNvSpPr>
            <a:spLocks/>
          </p:cNvSpPr>
          <p:nvPr/>
        </p:nvSpPr>
        <p:spPr bwMode="auto">
          <a:xfrm>
            <a:off x="2794000" y="25400"/>
            <a:ext cx="889000" cy="3302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Boltzmann</a:t>
            </a:r>
          </a:p>
        </p:txBody>
      </p:sp>
      <p:sp>
        <p:nvSpPr>
          <p:cNvPr id="21626" name="AutoShape 122"/>
          <p:cNvSpPr>
            <a:spLocks/>
          </p:cNvSpPr>
          <p:nvPr/>
        </p:nvSpPr>
        <p:spPr bwMode="auto">
          <a:xfrm>
            <a:off x="4419600" y="952500"/>
            <a:ext cx="660400" cy="495300"/>
          </a:xfrm>
          <a:prstGeom prst="roundRect">
            <a:avLst>
              <a:gd name="adj" fmla="val 38458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Radio-activity</a:t>
            </a:r>
          </a:p>
        </p:txBody>
      </p:sp>
      <p:sp>
        <p:nvSpPr>
          <p:cNvPr id="21627" name="Rectangle 123"/>
          <p:cNvSpPr>
            <a:spLocks/>
          </p:cNvSpPr>
          <p:nvPr/>
        </p:nvSpPr>
        <p:spPr bwMode="auto">
          <a:xfrm>
            <a:off x="7874000" y="431800"/>
            <a:ext cx="2095500" cy="6375400"/>
          </a:xfrm>
          <a:prstGeom prst="rect">
            <a:avLst/>
          </a:prstGeom>
          <a:solidFill>
            <a:srgbClr val="FF6FC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r>
              <a:rPr lang="en-US" sz="13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Technologies</a:t>
            </a:r>
          </a:p>
        </p:txBody>
      </p:sp>
      <p:sp>
        <p:nvSpPr>
          <p:cNvPr id="21628" name="Rectangle 124"/>
          <p:cNvSpPr>
            <a:spLocks/>
          </p:cNvSpPr>
          <p:nvPr/>
        </p:nvSpPr>
        <p:spPr bwMode="auto">
          <a:xfrm>
            <a:off x="7912100" y="1587500"/>
            <a:ext cx="5334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Geiger</a:t>
            </a:r>
          </a:p>
        </p:txBody>
      </p:sp>
      <p:sp>
        <p:nvSpPr>
          <p:cNvPr id="21629" name="Rectangle 125"/>
          <p:cNvSpPr>
            <a:spLocks/>
          </p:cNvSpPr>
          <p:nvPr/>
        </p:nvSpPr>
        <p:spPr bwMode="auto">
          <a:xfrm>
            <a:off x="7899400" y="19939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Cloud</a:t>
            </a:r>
          </a:p>
        </p:txBody>
      </p:sp>
      <p:sp>
        <p:nvSpPr>
          <p:cNvPr id="21630" name="Rectangle 126"/>
          <p:cNvSpPr>
            <a:spLocks/>
          </p:cNvSpPr>
          <p:nvPr/>
        </p:nvSpPr>
        <p:spPr bwMode="auto">
          <a:xfrm>
            <a:off x="7899400" y="3784600"/>
            <a:ext cx="546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Bubble</a:t>
            </a:r>
          </a:p>
        </p:txBody>
      </p:sp>
      <p:sp>
        <p:nvSpPr>
          <p:cNvPr id="21631" name="Rectangle 127"/>
          <p:cNvSpPr>
            <a:spLocks/>
          </p:cNvSpPr>
          <p:nvPr/>
        </p:nvSpPr>
        <p:spPr bwMode="auto">
          <a:xfrm>
            <a:off x="9372600" y="2641600"/>
            <a:ext cx="6223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Cyclotron</a:t>
            </a:r>
          </a:p>
        </p:txBody>
      </p:sp>
      <p:sp>
        <p:nvSpPr>
          <p:cNvPr id="21632" name="Rectangle 128"/>
          <p:cNvSpPr>
            <a:spLocks/>
          </p:cNvSpPr>
          <p:nvPr/>
        </p:nvSpPr>
        <p:spPr bwMode="auto">
          <a:xfrm>
            <a:off x="7859713" y="723900"/>
            <a:ext cx="6365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Detector</a:t>
            </a:r>
          </a:p>
        </p:txBody>
      </p:sp>
      <p:sp>
        <p:nvSpPr>
          <p:cNvPr id="21633" name="Rectangle 129"/>
          <p:cNvSpPr>
            <a:spLocks/>
          </p:cNvSpPr>
          <p:nvPr/>
        </p:nvSpPr>
        <p:spPr bwMode="auto">
          <a:xfrm>
            <a:off x="9136063" y="723900"/>
            <a:ext cx="80327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Accelerator</a:t>
            </a:r>
          </a:p>
        </p:txBody>
      </p:sp>
      <p:sp>
        <p:nvSpPr>
          <p:cNvPr id="21634" name="Rectangle 130"/>
          <p:cNvSpPr>
            <a:spLocks/>
          </p:cNvSpPr>
          <p:nvPr/>
        </p:nvSpPr>
        <p:spPr bwMode="auto">
          <a:xfrm>
            <a:off x="5816600" y="1841500"/>
            <a:ext cx="609600" cy="3556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Cosmic rays</a:t>
            </a:r>
          </a:p>
        </p:txBody>
      </p:sp>
      <p:sp>
        <p:nvSpPr>
          <p:cNvPr id="21635" name="Rectangle 131"/>
          <p:cNvSpPr>
            <a:spLocks/>
          </p:cNvSpPr>
          <p:nvPr/>
        </p:nvSpPr>
        <p:spPr bwMode="auto">
          <a:xfrm>
            <a:off x="9194800" y="3492500"/>
            <a:ext cx="8001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Synchrotron</a:t>
            </a:r>
          </a:p>
        </p:txBody>
      </p:sp>
      <p:sp>
        <p:nvSpPr>
          <p:cNvPr id="21636" name="Rectangle 132"/>
          <p:cNvSpPr>
            <a:spLocks/>
          </p:cNvSpPr>
          <p:nvPr/>
        </p:nvSpPr>
        <p:spPr bwMode="auto">
          <a:xfrm>
            <a:off x="9144000" y="4203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collider</a:t>
            </a:r>
          </a:p>
        </p:txBody>
      </p:sp>
      <p:sp>
        <p:nvSpPr>
          <p:cNvPr id="21637" name="Rectangle 133"/>
          <p:cNvSpPr>
            <a:spLocks/>
          </p:cNvSpPr>
          <p:nvPr/>
        </p:nvSpPr>
        <p:spPr bwMode="auto">
          <a:xfrm>
            <a:off x="9144000" y="52197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+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</a:t>
            </a:r>
            <a:r>
              <a:rPr lang="en-US" sz="1000" baseline="32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-</a:t>
            </a:r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 collider</a:t>
            </a:r>
          </a:p>
        </p:txBody>
      </p:sp>
      <p:sp>
        <p:nvSpPr>
          <p:cNvPr id="21638" name="Rectangle 134"/>
          <p:cNvSpPr>
            <a:spLocks/>
          </p:cNvSpPr>
          <p:nvPr/>
        </p:nvSpPr>
        <p:spPr bwMode="auto">
          <a:xfrm>
            <a:off x="9144000" y="4635500"/>
            <a:ext cx="8382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00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Beam cooling</a:t>
            </a:r>
          </a:p>
        </p:txBody>
      </p:sp>
      <p:sp>
        <p:nvSpPr>
          <p:cNvPr id="21639" name="Rectangle 135"/>
          <p:cNvSpPr>
            <a:spLocks/>
          </p:cNvSpPr>
          <p:nvPr/>
        </p:nvSpPr>
        <p:spPr bwMode="auto">
          <a:xfrm>
            <a:off x="7899400" y="4419600"/>
            <a:ext cx="901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Wire chamber</a:t>
            </a:r>
          </a:p>
        </p:txBody>
      </p:sp>
      <p:sp>
        <p:nvSpPr>
          <p:cNvPr id="21640" name="Rectangle 136"/>
          <p:cNvSpPr>
            <a:spLocks/>
          </p:cNvSpPr>
          <p:nvPr/>
        </p:nvSpPr>
        <p:spPr bwMode="auto">
          <a:xfrm>
            <a:off x="7950200" y="4889500"/>
            <a:ext cx="1155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Online computers</a:t>
            </a:r>
          </a:p>
        </p:txBody>
      </p:sp>
      <p:sp>
        <p:nvSpPr>
          <p:cNvPr id="21641" name="Rectangle 137"/>
          <p:cNvSpPr>
            <a:spLocks/>
          </p:cNvSpPr>
          <p:nvPr/>
        </p:nvSpPr>
        <p:spPr bwMode="auto">
          <a:xfrm>
            <a:off x="9245600" y="58801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WWW</a:t>
            </a:r>
          </a:p>
        </p:txBody>
      </p:sp>
      <p:sp>
        <p:nvSpPr>
          <p:cNvPr id="21642" name="Rectangle 138"/>
          <p:cNvSpPr>
            <a:spLocks/>
          </p:cNvSpPr>
          <p:nvPr/>
        </p:nvSpPr>
        <p:spPr bwMode="auto">
          <a:xfrm>
            <a:off x="9245600" y="6502400"/>
            <a:ext cx="520700" cy="2413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00FFFF"/>
                </a:solidFill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GRID</a:t>
            </a:r>
          </a:p>
        </p:txBody>
      </p:sp>
      <p:sp>
        <p:nvSpPr>
          <p:cNvPr id="21643" name="Oval 139"/>
          <p:cNvSpPr>
            <a:spLocks/>
          </p:cNvSpPr>
          <p:nvPr/>
        </p:nvSpPr>
        <p:spPr bwMode="auto">
          <a:xfrm>
            <a:off x="7835900" y="5334000"/>
            <a:ext cx="673100" cy="609600"/>
          </a:xfrm>
          <a:prstGeom prst="ellipse">
            <a:avLst/>
          </a:prstGeom>
          <a:solidFill>
            <a:srgbClr val="0080FF">
              <a:alpha val="91353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Modern</a:t>
            </a:r>
          </a:p>
          <a:p>
            <a:r>
              <a:rPr lang="en-US" sz="900">
                <a:solidFill>
                  <a:srgbClr val="FFFFFF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detectors</a:t>
            </a:r>
          </a:p>
        </p:txBody>
      </p:sp>
      <p:sp>
        <p:nvSpPr>
          <p:cNvPr id="21644" name="AutoShape 140"/>
          <p:cNvSpPr>
            <a:spLocks/>
          </p:cNvSpPr>
          <p:nvPr/>
        </p:nvSpPr>
        <p:spPr bwMode="auto">
          <a:xfrm>
            <a:off x="4241800" y="3543300"/>
            <a:ext cx="914400" cy="533400"/>
          </a:xfrm>
          <a:prstGeom prst="roundRect">
            <a:avLst>
              <a:gd name="adj" fmla="val 35713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P, C, CP violation</a:t>
            </a:r>
          </a:p>
        </p:txBody>
      </p:sp>
      <p:sp>
        <p:nvSpPr>
          <p:cNvPr id="21645" name="Rectangle 141"/>
          <p:cNvSpPr>
            <a:spLocks/>
          </p:cNvSpPr>
          <p:nvPr/>
        </p:nvSpPr>
        <p:spPr bwMode="auto">
          <a:xfrm>
            <a:off x="1711325" y="5054600"/>
            <a:ext cx="13001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0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STANDARD MODEL</a:t>
            </a:r>
          </a:p>
        </p:txBody>
      </p:sp>
      <p:sp>
        <p:nvSpPr>
          <p:cNvPr id="21646" name="AutoShape 142"/>
          <p:cNvSpPr>
            <a:spLocks/>
          </p:cNvSpPr>
          <p:nvPr/>
        </p:nvSpPr>
        <p:spPr bwMode="auto"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10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halkboard" charset="0"/>
                <a:ea typeface="ＭＳ Ｐゴシック" charset="0"/>
                <a:cs typeface="Chalkboard" charset="0"/>
                <a:sym typeface="Chalkboard" charset="0"/>
              </a:rPr>
              <a:t>EW unification</a:t>
            </a:r>
          </a:p>
        </p:txBody>
      </p:sp>
      <p:sp>
        <p:nvSpPr>
          <p:cNvPr id="21647" name="Oval 143"/>
          <p:cNvSpPr>
            <a:spLocks/>
          </p:cNvSpPr>
          <p:nvPr/>
        </p:nvSpPr>
        <p:spPr bwMode="auto">
          <a:xfrm>
            <a:off x="3632200" y="5842000"/>
            <a:ext cx="1790700" cy="330200"/>
          </a:xfrm>
          <a:prstGeom prst="ellipse">
            <a:avLst/>
          </a:prstGeom>
          <a:solidFill>
            <a:srgbClr val="0000FF">
              <a:alpha val="9135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 generations</a:t>
            </a:r>
          </a:p>
        </p:txBody>
      </p:sp>
      <p:sp>
        <p:nvSpPr>
          <p:cNvPr id="21648" name="Rectangle 144"/>
          <p:cNvSpPr>
            <a:spLocks/>
          </p:cNvSpPr>
          <p:nvPr/>
        </p:nvSpPr>
        <p:spPr bwMode="auto">
          <a:xfrm>
            <a:off x="5816600" y="5664200"/>
            <a:ext cx="1219200" cy="520700"/>
          </a:xfrm>
          <a:prstGeom prst="rect">
            <a:avLst/>
          </a:prstGeom>
          <a:solidFill>
            <a:srgbClr val="66FFFF">
              <a:alpha val="8078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900">
                <a:solidFill>
                  <a:srgbClr val="80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CMB Inhomgeneities (COBE, WMAP)</a:t>
            </a:r>
          </a:p>
        </p:txBody>
      </p:sp>
      <p:sp>
        <p:nvSpPr>
          <p:cNvPr id="21649" name="Rectangle 145"/>
          <p:cNvSpPr>
            <a:spLocks/>
          </p:cNvSpPr>
          <p:nvPr/>
        </p:nvSpPr>
        <p:spPr bwMode="auto">
          <a:xfrm>
            <a:off x="57150" y="8445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1895</a:t>
            </a:r>
          </a:p>
        </p:txBody>
      </p:sp>
      <p:sp>
        <p:nvSpPr>
          <p:cNvPr id="21650" name="Rectangle 146"/>
          <p:cNvSpPr>
            <a:spLocks/>
          </p:cNvSpPr>
          <p:nvPr/>
        </p:nvSpPr>
        <p:spPr bwMode="auto">
          <a:xfrm>
            <a:off x="57150" y="1365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1905</a:t>
            </a:r>
          </a:p>
        </p:txBody>
      </p:sp>
      <p:sp>
        <p:nvSpPr>
          <p:cNvPr id="21651" name="Rectangle 147"/>
          <p:cNvSpPr>
            <a:spLocks/>
          </p:cNvSpPr>
          <p:nvPr/>
        </p:nvSpPr>
        <p:spPr bwMode="auto">
          <a:xfrm>
            <a:off x="57150" y="5048250"/>
            <a:ext cx="444500" cy="241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1975</a:t>
            </a:r>
          </a:p>
        </p:txBody>
      </p:sp>
      <p:grpSp>
        <p:nvGrpSpPr>
          <p:cNvPr id="21654" name="Group 150"/>
          <p:cNvGrpSpPr>
            <a:grpSpLocks/>
          </p:cNvGrpSpPr>
          <p:nvPr/>
        </p:nvGrpSpPr>
        <p:grpSpPr bwMode="auto">
          <a:xfrm>
            <a:off x="5715000" y="768350"/>
            <a:ext cx="2120900" cy="3452813"/>
            <a:chOff x="0" y="0"/>
            <a:chExt cx="1336" cy="2175"/>
          </a:xfrm>
        </p:grpSpPr>
        <p:sp>
          <p:nvSpPr>
            <p:cNvPr id="21652" name="AutoShape 148"/>
            <p:cNvSpPr>
              <a:spLocks/>
            </p:cNvSpPr>
            <p:nvPr/>
          </p:nvSpPr>
          <p:spPr bwMode="auto">
            <a:xfrm>
              <a:off x="0" y="80"/>
              <a:ext cx="1336" cy="2095"/>
            </a:xfrm>
            <a:prstGeom prst="roundRect">
              <a:avLst>
                <a:gd name="adj" fmla="val 8981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653" name="Rectangle 149"/>
            <p:cNvSpPr>
              <a:spLocks/>
            </p:cNvSpPr>
            <p:nvPr/>
          </p:nvSpPr>
          <p:spPr bwMode="auto">
            <a:xfrm>
              <a:off x="1023" y="0"/>
              <a:ext cx="285" cy="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4</a:t>
              </a:r>
            </a:p>
          </p:txBody>
        </p:sp>
      </p:grpSp>
      <p:grpSp>
        <p:nvGrpSpPr>
          <p:cNvPr id="21657" name="Group 153"/>
          <p:cNvGrpSpPr>
            <a:grpSpLocks/>
          </p:cNvGrpSpPr>
          <p:nvPr/>
        </p:nvGrpSpPr>
        <p:grpSpPr bwMode="auto">
          <a:xfrm>
            <a:off x="3962400" y="863600"/>
            <a:ext cx="1765300" cy="2489200"/>
            <a:chOff x="0" y="0"/>
            <a:chExt cx="1112" cy="1568"/>
          </a:xfrm>
        </p:grpSpPr>
        <p:sp>
          <p:nvSpPr>
            <p:cNvPr id="21655" name="AutoShape 151"/>
            <p:cNvSpPr>
              <a:spLocks/>
            </p:cNvSpPr>
            <p:nvPr/>
          </p:nvSpPr>
          <p:spPr bwMode="auto">
            <a:xfrm>
              <a:off x="0" y="57"/>
              <a:ext cx="1112" cy="1511"/>
            </a:xfrm>
            <a:prstGeom prst="roundRect">
              <a:avLst>
                <a:gd name="adj" fmla="val 10787"/>
              </a:avLst>
            </a:prstGeom>
            <a:noFill/>
            <a:ln w="63500" cap="flat">
              <a:solidFill>
                <a:srgbClr val="CC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656" name="Rectangle 152"/>
            <p:cNvSpPr>
              <a:spLocks/>
            </p:cNvSpPr>
            <p:nvPr/>
          </p:nvSpPr>
          <p:spPr bwMode="auto">
            <a:xfrm>
              <a:off x="851" y="0"/>
              <a:ext cx="238" cy="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3</a:t>
              </a: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965200"/>
            <a:ext cx="153987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965200"/>
            <a:ext cx="2768600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/>
          <p:cNvSpPr>
            <a:spLocks/>
          </p:cNvSpPr>
          <p:nvPr/>
        </p:nvSpPr>
        <p:spPr bwMode="auto">
          <a:xfrm>
            <a:off x="5938838" y="2057400"/>
            <a:ext cx="197167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Pion, Eta-meson</a:t>
            </a:r>
          </a:p>
        </p:txBody>
      </p:sp>
      <p:grpSp>
        <p:nvGrpSpPr>
          <p:cNvPr id="30726" name="Group 6"/>
          <p:cNvGrpSpPr>
            <a:grpSpLocks/>
          </p:cNvGrpSpPr>
          <p:nvPr/>
        </p:nvGrpSpPr>
        <p:grpSpPr bwMode="auto">
          <a:xfrm>
            <a:off x="254000" y="3797300"/>
            <a:ext cx="9090025" cy="3670300"/>
            <a:chOff x="0" y="0"/>
            <a:chExt cx="5726" cy="2312"/>
          </a:xfrm>
        </p:grpSpPr>
        <p:pic>
          <p:nvPicPr>
            <p:cNvPr id="3072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" cy="2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5" name="Rectangle 5"/>
            <p:cNvSpPr>
              <a:spLocks/>
            </p:cNvSpPr>
            <p:nvPr/>
          </p:nvSpPr>
          <p:spPr bwMode="auto">
            <a:xfrm>
              <a:off x="3798" y="792"/>
              <a:ext cx="1928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Die leichtesten Baryonen:</a:t>
              </a:r>
            </a:p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Proton, Neutron;</a:t>
              </a:r>
            </a:p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Lambda, Sigma, Xi</a:t>
              </a:r>
            </a:p>
          </p:txBody>
        </p:sp>
      </p:grpSp>
      <p:sp>
        <p:nvSpPr>
          <p:cNvPr id="30727" name="Rectangle 7"/>
          <p:cNvSpPr>
            <a:spLocks/>
          </p:cNvSpPr>
          <p:nvPr/>
        </p:nvSpPr>
        <p:spPr bwMode="auto">
          <a:xfrm>
            <a:off x="5229225" y="2844800"/>
            <a:ext cx="5499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Kaonen besitzen ein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strange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Quark </a:t>
            </a: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rot="10800000" flipH="1">
            <a:off x="4064000" y="3086100"/>
            <a:ext cx="1600200" cy="76200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 rot="10800000" flipH="1">
            <a:off x="4826000" y="2336800"/>
            <a:ext cx="965200" cy="11113"/>
          </a:xfrm>
          <a:prstGeom prst="line">
            <a:avLst/>
          </a:prstGeom>
          <a:noFill/>
          <a:ln w="25400" cap="flat">
            <a:solidFill>
              <a:srgbClr val="2B292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/>
          </p:cNvSpPr>
          <p:nvPr/>
        </p:nvSpPr>
        <p:spPr bwMode="auto">
          <a:xfrm>
            <a:off x="-115888" y="1524000"/>
            <a:ext cx="37322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Electron-Proton scattering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943100"/>
            <a:ext cx="381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38" y="727075"/>
            <a:ext cx="3937000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Rectangle 4"/>
          <p:cNvSpPr>
            <a:spLocks/>
          </p:cNvSpPr>
          <p:nvPr/>
        </p:nvSpPr>
        <p:spPr bwMode="auto">
          <a:xfrm>
            <a:off x="301625" y="869950"/>
            <a:ext cx="37338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24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Discovery of quarks</a:t>
            </a:r>
          </a:p>
        </p:txBody>
      </p:sp>
      <p:sp>
        <p:nvSpPr>
          <p:cNvPr id="31749" name="Rectangle 5"/>
          <p:cNvSpPr>
            <a:spLocks/>
          </p:cNvSpPr>
          <p:nvPr/>
        </p:nvSpPr>
        <p:spPr bwMode="auto">
          <a:xfrm>
            <a:off x="5711825" y="3848100"/>
            <a:ext cx="4102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Stanford Linear Accelerator Centre</a:t>
            </a:r>
          </a:p>
        </p:txBody>
      </p:sp>
      <p:sp>
        <p:nvSpPr>
          <p:cNvPr id="31750" name="Rectangle 6"/>
          <p:cNvSpPr>
            <a:spLocks/>
          </p:cNvSpPr>
          <p:nvPr/>
        </p:nvSpPr>
        <p:spPr bwMode="auto">
          <a:xfrm>
            <a:off x="479425" y="4000500"/>
            <a:ext cx="4762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1956 Hofstadter: measured finite proton radius</a:t>
            </a:r>
          </a:p>
        </p:txBody>
      </p:sp>
      <p:sp>
        <p:nvSpPr>
          <p:cNvPr id="31751" name="Rectangle 7"/>
          <p:cNvSpPr>
            <a:spLocks/>
          </p:cNvSpPr>
          <p:nvPr/>
        </p:nvSpPr>
        <p:spPr bwMode="auto">
          <a:xfrm>
            <a:off x="479425" y="4800600"/>
            <a:ext cx="8902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1967 Friedmann, Kendall, Taylor (SLAC):  </a:t>
            </a:r>
          </a:p>
          <a:p>
            <a:pPr marL="1879600" lvl="4" algn="l"/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hard scattering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of electron on three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point-like particles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1500">
              <a:solidFill>
                <a:schemeClr val="tx1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5600700"/>
            <a:ext cx="3810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Rectangle 9"/>
          <p:cNvSpPr>
            <a:spLocks/>
          </p:cNvSpPr>
          <p:nvPr/>
        </p:nvSpPr>
        <p:spPr bwMode="auto">
          <a:xfrm>
            <a:off x="4940300" y="6096000"/>
            <a:ext cx="40116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Measured cross-sections perfectly</a:t>
            </a:r>
          </a:p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compatible with presence of</a:t>
            </a:r>
          </a:p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2 up- and 1 down-quark in proton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/>
          </p:cNvSpPr>
          <p:nvPr/>
        </p:nvSpPr>
        <p:spPr bwMode="auto">
          <a:xfrm>
            <a:off x="466725" y="996950"/>
            <a:ext cx="52705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The concept of </a:t>
            </a:r>
            <a:r>
              <a:rPr lang="ja-JP" altLang="en-US" sz="21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“</a:t>
            </a:r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Colour</a:t>
            </a:r>
            <a:r>
              <a:rPr lang="ja-JP" altLang="en-US" sz="21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”</a:t>
            </a:r>
            <a:r>
              <a:rPr lang="en-US" sz="2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charge</a:t>
            </a:r>
          </a:p>
        </p:txBody>
      </p:sp>
      <p:sp>
        <p:nvSpPr>
          <p:cNvPr id="32770" name="Rectangle 2"/>
          <p:cNvSpPr>
            <a:spLocks/>
          </p:cNvSpPr>
          <p:nvPr/>
        </p:nvSpPr>
        <p:spPr bwMode="auto">
          <a:xfrm>
            <a:off x="1585913" y="2863850"/>
            <a:ext cx="12096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ts val="1700"/>
              </a:lnSpc>
              <a:spcBef>
                <a:spcPts val="500"/>
              </a:spcBef>
            </a:pPr>
            <a:r>
              <a:rPr lang="en-US" sz="5000">
                <a:solidFill>
                  <a:srgbClr val="FF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Δ</a:t>
            </a:r>
            <a:r>
              <a:rPr lang="en-US" sz="4800" baseline="32000">
                <a:solidFill>
                  <a:srgbClr val="FF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++</a:t>
            </a:r>
            <a:r>
              <a:rPr lang="en-US" sz="5000">
                <a:solidFill>
                  <a:srgbClr val="FF0000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</a:p>
        </p:txBody>
      </p:sp>
      <p:sp>
        <p:nvSpPr>
          <p:cNvPr id="32771" name="Rectangle 3"/>
          <p:cNvSpPr>
            <a:spLocks/>
          </p:cNvSpPr>
          <p:nvPr/>
        </p:nvSpPr>
        <p:spPr bwMode="auto">
          <a:xfrm>
            <a:off x="669925" y="4940300"/>
            <a:ext cx="8128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Since the three up-quarks must have parallel spin - </a:t>
            </a:r>
          </a:p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there are in a symmetric state</a:t>
            </a:r>
          </a:p>
        </p:txBody>
      </p:sp>
      <p:sp>
        <p:nvSpPr>
          <p:cNvPr id="32772" name="Rectangle 4"/>
          <p:cNvSpPr>
            <a:spLocks/>
          </p:cNvSpPr>
          <p:nvPr/>
        </p:nvSpPr>
        <p:spPr bwMode="auto">
          <a:xfrm>
            <a:off x="466725" y="1676400"/>
            <a:ext cx="6756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7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PROBLEM: three fermions are not allowed to be in </a:t>
            </a:r>
          </a:p>
          <a:p>
            <a:pPr algn="l"/>
            <a:r>
              <a:rPr lang="en-US" sz="17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identical states (Pauli exclusion principle)</a:t>
            </a:r>
          </a:p>
        </p:txBody>
      </p:sp>
      <p:sp>
        <p:nvSpPr>
          <p:cNvPr id="32773" name="Rectangle 5"/>
          <p:cNvSpPr>
            <a:spLocks/>
          </p:cNvSpPr>
          <p:nvPr/>
        </p:nvSpPr>
        <p:spPr bwMode="auto">
          <a:xfrm>
            <a:off x="771525" y="5918200"/>
            <a:ext cx="812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The three quarks must be different in one quantum number: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 Italic" charset="0"/>
                <a:sym typeface="Verdana Bold Italic" charset="0"/>
              </a:rPr>
              <a:t>“</a:t>
            </a:r>
            <a:r>
              <a:rPr lang="en-US" sz="15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co</a:t>
            </a:r>
            <a:r>
              <a:rPr lang="en-US" sz="1500">
                <a:solidFill>
                  <a:srgbClr val="00408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lo</a:t>
            </a:r>
            <a:r>
              <a:rPr lang="en-US" sz="1500">
                <a:solidFill>
                  <a:srgbClr val="008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ur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 Bold Italic" charset="0"/>
                <a:sym typeface="Verdana Bold Italic" charset="0"/>
              </a:rPr>
              <a:t>”</a:t>
            </a:r>
            <a:endParaRPr lang="en-US" sz="1500">
              <a:solidFill>
                <a:schemeClr val="tx1"/>
              </a:solidFill>
              <a:latin typeface="Verdana Bold Italic" charset="0"/>
              <a:ea typeface="ＭＳ Ｐゴシック" charset="0"/>
              <a:cs typeface="Verdana Bold Italic" charset="0"/>
              <a:sym typeface="Verdana Bold Italic" charset="0"/>
            </a:endParaRPr>
          </a:p>
        </p:txBody>
      </p:sp>
      <p:sp>
        <p:nvSpPr>
          <p:cNvPr id="32774" name="Rectangle 6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32775" name="Rectangle 7"/>
          <p:cNvSpPr>
            <a:spLocks/>
          </p:cNvSpPr>
          <p:nvPr/>
        </p:nvSpPr>
        <p:spPr bwMode="auto">
          <a:xfrm>
            <a:off x="669925" y="6350000"/>
            <a:ext cx="812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(Bardeen, Fritzsch, Gell-Mann)</a:t>
            </a:r>
          </a:p>
        </p:txBody>
      </p:sp>
      <p:grpSp>
        <p:nvGrpSpPr>
          <p:cNvPr id="32786" name="Group 18"/>
          <p:cNvGrpSpPr>
            <a:grpSpLocks/>
          </p:cNvGrpSpPr>
          <p:nvPr/>
        </p:nvGrpSpPr>
        <p:grpSpPr bwMode="auto">
          <a:xfrm>
            <a:off x="3721100" y="2590800"/>
            <a:ext cx="2019300" cy="2019300"/>
            <a:chOff x="0" y="0"/>
            <a:chExt cx="1272" cy="1272"/>
          </a:xfrm>
        </p:grpSpPr>
        <p:sp>
          <p:nvSpPr>
            <p:cNvPr id="32776" name="Oval 8"/>
            <p:cNvSpPr>
              <a:spLocks/>
            </p:cNvSpPr>
            <p:nvPr/>
          </p:nvSpPr>
          <p:spPr bwMode="auto">
            <a:xfrm>
              <a:off x="0" y="0"/>
              <a:ext cx="1272" cy="1272"/>
            </a:xfrm>
            <a:prstGeom prst="ellipse">
              <a:avLst/>
            </a:prstGeom>
            <a:solidFill>
              <a:srgbClr val="FFFF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32779" name="Group 11"/>
            <p:cNvGrpSpPr>
              <a:grpSpLocks/>
            </p:cNvGrpSpPr>
            <p:nvPr/>
          </p:nvGrpSpPr>
          <p:grpSpPr bwMode="auto">
            <a:xfrm>
              <a:off x="268" y="80"/>
              <a:ext cx="364" cy="556"/>
              <a:chOff x="0" y="0"/>
              <a:chExt cx="363" cy="556"/>
            </a:xfrm>
          </p:grpSpPr>
          <p:sp>
            <p:nvSpPr>
              <p:cNvPr id="32777" name="Oval 9"/>
              <p:cNvSpPr>
                <a:spLocks/>
              </p:cNvSpPr>
              <p:nvPr/>
            </p:nvSpPr>
            <p:spPr bwMode="auto">
              <a:xfrm>
                <a:off x="3" y="0"/>
                <a:ext cx="360" cy="36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ffectLst>
                <a:outerShdw blurRad="63500" dist="76199" dir="2700000" algn="ctr" rotWithShape="0">
                  <a:schemeClr val="bg2">
                    <a:alpha val="85999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25400" cap="flat">
                    <a:solidFill>
                      <a:srgbClr val="2D414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38100" tIns="38100" rIns="38100" bIns="38100" anchor="ctr"/>
              <a:lstStyle/>
              <a:p>
                <a:r>
                  <a:rPr lang="en-US" sz="1800">
                    <a:solidFill>
                      <a:srgbClr val="FFFF0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u</a:t>
                </a:r>
              </a:p>
            </p:txBody>
          </p:sp>
          <p:sp>
            <p:nvSpPr>
              <p:cNvPr id="32778" name="Rectangle 10"/>
              <p:cNvSpPr>
                <a:spLocks/>
              </p:cNvSpPr>
              <p:nvPr/>
            </p:nvSpPr>
            <p:spPr bwMode="auto">
              <a:xfrm>
                <a:off x="0" y="404"/>
                <a:ext cx="363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1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+2/3 e</a:t>
                </a:r>
              </a:p>
            </p:txBody>
          </p:sp>
        </p:grpSp>
        <p:grpSp>
          <p:nvGrpSpPr>
            <p:cNvPr id="32782" name="Group 14"/>
            <p:cNvGrpSpPr>
              <a:grpSpLocks/>
            </p:cNvGrpSpPr>
            <p:nvPr/>
          </p:nvGrpSpPr>
          <p:grpSpPr bwMode="auto">
            <a:xfrm>
              <a:off x="772" y="360"/>
              <a:ext cx="364" cy="556"/>
              <a:chOff x="0" y="0"/>
              <a:chExt cx="363" cy="556"/>
            </a:xfrm>
          </p:grpSpPr>
          <p:sp>
            <p:nvSpPr>
              <p:cNvPr id="32780" name="Oval 12"/>
              <p:cNvSpPr>
                <a:spLocks/>
              </p:cNvSpPr>
              <p:nvPr/>
            </p:nvSpPr>
            <p:spPr bwMode="auto">
              <a:xfrm>
                <a:off x="3" y="0"/>
                <a:ext cx="360" cy="36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ffectLst>
                <a:outerShdw blurRad="63500" dist="76199" dir="2700000" algn="ctr" rotWithShape="0">
                  <a:schemeClr val="bg2">
                    <a:alpha val="85999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25400" cap="flat">
                    <a:solidFill>
                      <a:srgbClr val="2D414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38100" tIns="38100" rIns="38100" bIns="38100" anchor="ctr"/>
              <a:lstStyle/>
              <a:p>
                <a:r>
                  <a:rPr lang="en-US" sz="1800">
                    <a:solidFill>
                      <a:srgbClr val="FFFF0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u</a:t>
                </a:r>
              </a:p>
            </p:txBody>
          </p:sp>
          <p:sp>
            <p:nvSpPr>
              <p:cNvPr id="32781" name="Rectangle 13"/>
              <p:cNvSpPr>
                <a:spLocks/>
              </p:cNvSpPr>
              <p:nvPr/>
            </p:nvSpPr>
            <p:spPr bwMode="auto">
              <a:xfrm>
                <a:off x="0" y="404"/>
                <a:ext cx="363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1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+2/3 e</a:t>
                </a:r>
              </a:p>
            </p:txBody>
          </p:sp>
        </p:grpSp>
        <p:grpSp>
          <p:nvGrpSpPr>
            <p:cNvPr id="32785" name="Group 17"/>
            <p:cNvGrpSpPr>
              <a:grpSpLocks/>
            </p:cNvGrpSpPr>
            <p:nvPr/>
          </p:nvGrpSpPr>
          <p:grpSpPr bwMode="auto">
            <a:xfrm>
              <a:off x="332" y="656"/>
              <a:ext cx="364" cy="556"/>
              <a:chOff x="0" y="0"/>
              <a:chExt cx="363" cy="556"/>
            </a:xfrm>
          </p:grpSpPr>
          <p:sp>
            <p:nvSpPr>
              <p:cNvPr id="32783" name="Oval 15"/>
              <p:cNvSpPr>
                <a:spLocks/>
              </p:cNvSpPr>
              <p:nvPr/>
            </p:nvSpPr>
            <p:spPr bwMode="auto">
              <a:xfrm>
                <a:off x="3" y="0"/>
                <a:ext cx="360" cy="360"/>
              </a:xfrm>
              <a:prstGeom prst="ellipse">
                <a:avLst/>
              </a:prstGeom>
              <a:solidFill>
                <a:srgbClr val="0080FF"/>
              </a:solidFill>
              <a:ln>
                <a:noFill/>
              </a:ln>
              <a:effectLst>
                <a:outerShdw blurRad="63500" dist="76199" dir="2700000" algn="ctr" rotWithShape="0">
                  <a:schemeClr val="bg2">
                    <a:alpha val="85999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25400" cap="flat">
                    <a:solidFill>
                      <a:srgbClr val="2D414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38100" tIns="38100" rIns="38100" bIns="38100" anchor="ctr"/>
              <a:lstStyle/>
              <a:p>
                <a:r>
                  <a:rPr lang="en-US" sz="1800">
                    <a:solidFill>
                      <a:srgbClr val="FFFF00"/>
                    </a:solidFill>
                    <a:latin typeface="Verdana Bold" charset="0"/>
                    <a:ea typeface="ＭＳ Ｐゴシック" charset="0"/>
                    <a:cs typeface="Verdana Bold" charset="0"/>
                    <a:sym typeface="Verdana Bold" charset="0"/>
                  </a:rPr>
                  <a:t>u</a:t>
                </a:r>
              </a:p>
            </p:txBody>
          </p:sp>
          <p:sp>
            <p:nvSpPr>
              <p:cNvPr id="32784" name="Rectangle 16"/>
              <p:cNvSpPr>
                <a:spLocks/>
              </p:cNvSpPr>
              <p:nvPr/>
            </p:nvSpPr>
            <p:spPr bwMode="auto">
              <a:xfrm>
                <a:off x="0" y="404"/>
                <a:ext cx="363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1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+2/3 e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6" name="Group 4"/>
          <p:cNvGrpSpPr>
            <a:grpSpLocks/>
          </p:cNvGrpSpPr>
          <p:nvPr/>
        </p:nvGrpSpPr>
        <p:grpSpPr bwMode="auto">
          <a:xfrm>
            <a:off x="1101725" y="5384800"/>
            <a:ext cx="8166100" cy="1066800"/>
            <a:chOff x="0" y="0"/>
            <a:chExt cx="5144" cy="672"/>
          </a:xfrm>
        </p:grpSpPr>
        <p:sp>
          <p:nvSpPr>
            <p:cNvPr id="33793" name="Rectangle 1"/>
            <p:cNvSpPr>
              <a:spLocks/>
            </p:cNvSpPr>
            <p:nvPr/>
          </p:nvSpPr>
          <p:spPr bwMode="auto">
            <a:xfrm>
              <a:off x="24" y="0"/>
              <a:ext cx="51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 Bold Italic" charset="0"/>
                  <a:ea typeface="ＭＳ Ｐゴシック" charset="0"/>
                  <a:cs typeface="Verdana Bold Italic" charset="0"/>
                  <a:sym typeface="Verdana Bold Italic" charset="0"/>
                </a:rPr>
                <a:t>Dogma of QCD: Only colour-neutral bound states are allowed, explains:</a:t>
              </a:r>
            </a:p>
          </p:txBody>
        </p:sp>
        <p:sp>
          <p:nvSpPr>
            <p:cNvPr id="33794" name="Rectangle 2"/>
            <p:cNvSpPr>
              <a:spLocks/>
            </p:cNvSpPr>
            <p:nvPr/>
          </p:nvSpPr>
          <p:spPr bwMode="auto">
            <a:xfrm>
              <a:off x="0" y="288"/>
              <a:ext cx="51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MESONS = Quark-Antiquark</a:t>
              </a:r>
            </a:p>
          </p:txBody>
        </p:sp>
        <p:sp>
          <p:nvSpPr>
            <p:cNvPr id="33795" name="Rectangle 3"/>
            <p:cNvSpPr>
              <a:spLocks/>
            </p:cNvSpPr>
            <p:nvPr/>
          </p:nvSpPr>
          <p:spPr bwMode="auto">
            <a:xfrm>
              <a:off x="0" y="480"/>
              <a:ext cx="512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BARYONS = 3-Quark states </a:t>
              </a:r>
            </a:p>
          </p:txBody>
        </p:sp>
      </p:grpSp>
      <p:sp>
        <p:nvSpPr>
          <p:cNvPr id="33797" name="Rectangle 5"/>
          <p:cNvSpPr>
            <a:spLocks/>
          </p:cNvSpPr>
          <p:nvPr/>
        </p:nvSpPr>
        <p:spPr bwMode="auto">
          <a:xfrm>
            <a:off x="974725" y="1143000"/>
            <a:ext cx="4432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3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</a:t>
            </a:r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uantum </a:t>
            </a:r>
            <a:r>
              <a:rPr lang="en-US" sz="3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</a:t>
            </a:r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hromo </a:t>
            </a:r>
            <a:r>
              <a:rPr lang="en-US" sz="31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</a:t>
            </a:r>
            <a:r>
              <a:rPr lang="en-US" sz="2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ynamics</a:t>
            </a:r>
          </a:p>
        </p:txBody>
      </p:sp>
      <p:sp>
        <p:nvSpPr>
          <p:cNvPr id="33798" name="Rectangle 6"/>
          <p:cNvSpPr>
            <a:spLocks/>
          </p:cNvSpPr>
          <p:nvPr/>
        </p:nvSpPr>
        <p:spPr bwMode="auto">
          <a:xfrm>
            <a:off x="1012825" y="2190750"/>
            <a:ext cx="83439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Theory constructed in analogy to QED</a:t>
            </a:r>
          </a:p>
          <a:p>
            <a:pPr algn="l"/>
            <a:endParaRPr lang="en-US" sz="16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QCD: 3 different charges (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“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colour charge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”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) [red, green, blue]*</a:t>
            </a:r>
          </a:p>
          <a:p>
            <a:pPr algn="l"/>
            <a:endParaRPr lang="en-US" sz="16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pPr algn="l"/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Strong force</a:t>
            </a:r>
            <a:r>
              <a:rPr lang="ja-JP" altLang="en-US" sz="16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between quarks is transmitted by (8) gluons</a:t>
            </a:r>
          </a:p>
          <a:p>
            <a:pPr algn="l"/>
            <a:endParaRPr lang="en-US" sz="16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  <a:p>
            <a:pPr algn="l"/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7162800" y="685800"/>
            <a:ext cx="2514600" cy="1460500"/>
            <a:chOff x="0" y="0"/>
            <a:chExt cx="1583" cy="920"/>
          </a:xfrm>
        </p:grpSpPr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0" y="0"/>
              <a:ext cx="1569" cy="920"/>
            </a:xfrm>
            <a:prstGeom prst="wedgeEllipseCallout">
              <a:avLst>
                <a:gd name="adj1" fmla="val -52500"/>
                <a:gd name="adj2" fmla="val 50000"/>
              </a:avLst>
            </a:prstGeom>
            <a:gradFill rotWithShape="0">
              <a:gsLst>
                <a:gs pos="0">
                  <a:srgbClr val="FF8000"/>
                </a:gs>
                <a:gs pos="100000">
                  <a:srgbClr val="FFCC66"/>
                </a:gs>
              </a:gsLst>
              <a:lin ang="5400000" scaled="1"/>
            </a:gra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800" name="Rectangle 8"/>
            <p:cNvSpPr>
              <a:spLocks/>
            </p:cNvSpPr>
            <p:nvPr/>
          </p:nvSpPr>
          <p:spPr bwMode="auto">
            <a:xfrm>
              <a:off x="35" y="260"/>
              <a:ext cx="1548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3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this has nothing to do</a:t>
              </a:r>
            </a:p>
            <a:p>
              <a:r>
                <a:rPr lang="en-US" sz="13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with our visible colours,</a:t>
              </a:r>
            </a:p>
            <a:p>
              <a:r>
                <a:rPr lang="en-US" sz="1300">
                  <a:solidFill>
                    <a:schemeClr val="tx1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just an analogy</a:t>
              </a:r>
            </a:p>
          </p:txBody>
        </p:sp>
      </p:grpSp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2644775"/>
            <a:ext cx="2133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/>
          </p:cNvSpPr>
          <p:nvPr/>
        </p:nvSpPr>
        <p:spPr bwMode="auto">
          <a:xfrm>
            <a:off x="5330825" y="1778000"/>
            <a:ext cx="44704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Carrier of the strong interaction 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massless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• 3 x 3 - 1 = 8 linear independent combinations (8 gluons)</a:t>
            </a:r>
          </a:p>
        </p:txBody>
      </p:sp>
      <p:sp>
        <p:nvSpPr>
          <p:cNvPr id="34818" name="Rectangle 2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sp>
        <p:nvSpPr>
          <p:cNvPr id="34819" name="Rectangle 3"/>
          <p:cNvSpPr>
            <a:spLocks/>
          </p:cNvSpPr>
          <p:nvPr/>
        </p:nvSpPr>
        <p:spPr bwMode="auto">
          <a:xfrm>
            <a:off x="4619625" y="990600"/>
            <a:ext cx="2628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23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Gluonen</a:t>
            </a:r>
          </a:p>
        </p:txBody>
      </p:sp>
      <p:sp>
        <p:nvSpPr>
          <p:cNvPr id="34820" name="Rectangle 4"/>
          <p:cNvSpPr>
            <a:spLocks/>
          </p:cNvSpPr>
          <p:nvPr/>
        </p:nvSpPr>
        <p:spPr bwMode="auto">
          <a:xfrm>
            <a:off x="568325" y="1460500"/>
            <a:ext cx="4203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Gluons carry a colour charge !! </a:t>
            </a:r>
          </a:p>
          <a:p>
            <a:pPr algn="l"/>
            <a:r>
              <a:rPr lang="en-US" sz="15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Gluon-Gluon interaction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38801" y="2805112"/>
            <a:ext cx="2844800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Oval 6"/>
          <p:cNvSpPr>
            <a:spLocks/>
          </p:cNvSpPr>
          <p:nvPr/>
        </p:nvSpPr>
        <p:spPr bwMode="auto">
          <a:xfrm>
            <a:off x="571500" y="24892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3" name="Oval 7"/>
          <p:cNvSpPr>
            <a:spLocks/>
          </p:cNvSpPr>
          <p:nvPr/>
        </p:nvSpPr>
        <p:spPr bwMode="auto">
          <a:xfrm>
            <a:off x="571500" y="3238500"/>
            <a:ext cx="571500" cy="5715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4824" name="Rectangle 8"/>
          <p:cNvSpPr>
            <a:spLocks/>
          </p:cNvSpPr>
          <p:nvPr/>
        </p:nvSpPr>
        <p:spPr bwMode="auto">
          <a:xfrm>
            <a:off x="1655763" y="2578100"/>
            <a:ext cx="27701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 :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Colour charge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34825" name="Rectangle 9"/>
          <p:cNvSpPr>
            <a:spLocks/>
          </p:cNvSpPr>
          <p:nvPr/>
        </p:nvSpPr>
        <p:spPr bwMode="auto">
          <a:xfrm>
            <a:off x="1655763" y="3175000"/>
            <a:ext cx="160655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Anti-Quark : </a:t>
            </a:r>
          </a:p>
          <a:p>
            <a:pPr algn="l"/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Anti-Colour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394200"/>
            <a:ext cx="850900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7" name="Rectangle 11"/>
          <p:cNvSpPr>
            <a:spLocks/>
          </p:cNvSpPr>
          <p:nvPr/>
        </p:nvSpPr>
        <p:spPr bwMode="auto">
          <a:xfrm>
            <a:off x="1655763" y="4292600"/>
            <a:ext cx="1244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GLUONS:</a:t>
            </a:r>
          </a:p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Colour+</a:t>
            </a:r>
          </a:p>
          <a:p>
            <a:pPr algn="l"/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Anticolour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4699000"/>
            <a:ext cx="3314700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Rectangle 2"/>
          <p:cNvSpPr>
            <a:spLocks/>
          </p:cNvSpPr>
          <p:nvPr/>
        </p:nvSpPr>
        <p:spPr bwMode="auto">
          <a:xfrm>
            <a:off x="4416425" y="2114550"/>
            <a:ext cx="5499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At low energies, approximately:</a:t>
            </a: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95600"/>
            <a:ext cx="357187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4"/>
          <p:cNvSpPr>
            <a:spLocks/>
          </p:cNvSpPr>
          <p:nvPr/>
        </p:nvSpPr>
        <p:spPr bwMode="auto">
          <a:xfrm>
            <a:off x="4416425" y="5810250"/>
            <a:ext cx="54991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For small distances, the force decreases:</a:t>
            </a:r>
          </a:p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asymptotic freedom</a:t>
            </a:r>
          </a:p>
        </p:txBody>
      </p:sp>
      <p:sp>
        <p:nvSpPr>
          <p:cNvPr id="35845" name="Rectangle 5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1973</a:t>
            </a:r>
          </a:p>
        </p:txBody>
      </p:sp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16100"/>
            <a:ext cx="2286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Rectangle 7"/>
          <p:cNvSpPr>
            <a:spLocks/>
          </p:cNvSpPr>
          <p:nvPr/>
        </p:nvSpPr>
        <p:spPr bwMode="auto">
          <a:xfrm>
            <a:off x="1571625" y="1149350"/>
            <a:ext cx="81280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7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GLUONS CARRY COLOUR CHARGE : SELF-INTERACTION !</a:t>
            </a:r>
          </a:p>
        </p:txBody>
      </p:sp>
      <p:sp>
        <p:nvSpPr>
          <p:cNvPr id="35848" name="Rectangle 8"/>
          <p:cNvSpPr>
            <a:spLocks/>
          </p:cNvSpPr>
          <p:nvPr/>
        </p:nvSpPr>
        <p:spPr bwMode="auto">
          <a:xfrm>
            <a:off x="4416425" y="4578350"/>
            <a:ext cx="54991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For large distances, the force increases:</a:t>
            </a:r>
          </a:p>
          <a:p>
            <a:pPr algn="l">
              <a:lnSpc>
                <a:spcPct val="150000"/>
              </a:lnSpc>
            </a:pP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slavery</a:t>
            </a:r>
            <a:r>
              <a:rPr lang="ja-JP" altLang="en-US" sz="17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7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: no free quarks !!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717800"/>
            <a:ext cx="820737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6" name="Rectangle 2"/>
          <p:cNvSpPr>
            <a:spLocks/>
          </p:cNvSpPr>
          <p:nvPr/>
        </p:nvSpPr>
        <p:spPr bwMode="auto">
          <a:xfrm>
            <a:off x="5638800" y="6108700"/>
            <a:ext cx="3732213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l"/>
            <a:r>
              <a:rPr lang="en-US" sz="1400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PETRA Storage Ring, 1979, DESY (Hamburg)</a:t>
            </a:r>
            <a:endParaRPr lang="en-US" sz="1300">
              <a:solidFill>
                <a:schemeClr val="tx1"/>
              </a:solidFill>
              <a:latin typeface="Helvetica" charset="0"/>
              <a:ea typeface="ＭＳ Ｐゴシック" charset="0"/>
              <a:cs typeface="Helvetica" charset="0"/>
              <a:sym typeface="Helvetica" charset="0"/>
            </a:endParaRPr>
          </a:p>
          <a:p>
            <a:endParaRPr lang="en-US" sz="18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36867" name="Rectangle 3"/>
          <p:cNvSpPr>
            <a:spLocks/>
          </p:cNvSpPr>
          <p:nvPr/>
        </p:nvSpPr>
        <p:spPr bwMode="auto">
          <a:xfrm>
            <a:off x="327025" y="1168400"/>
            <a:ext cx="42799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Gluon discovery in 3-jet events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1701800"/>
            <a:ext cx="41529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5"/>
          <p:cNvSpPr>
            <a:spLocks/>
          </p:cNvSpPr>
          <p:nvPr/>
        </p:nvSpPr>
        <p:spPr bwMode="auto">
          <a:xfrm>
            <a:off x="8874125" y="431800"/>
            <a:ext cx="939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FF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1979</a:t>
            </a:r>
          </a:p>
        </p:txBody>
      </p:sp>
      <p:sp>
        <p:nvSpPr>
          <p:cNvPr id="36870" name="Rectangle 6"/>
          <p:cNvSpPr>
            <a:spLocks/>
          </p:cNvSpPr>
          <p:nvPr/>
        </p:nvSpPr>
        <p:spPr bwMode="auto">
          <a:xfrm>
            <a:off x="5216525" y="1168400"/>
            <a:ext cx="3467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(DESY, 1979)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/>
          </p:cNvSpPr>
          <p:nvPr/>
        </p:nvSpPr>
        <p:spPr bwMode="auto">
          <a:xfrm>
            <a:off x="3163888" y="1346200"/>
            <a:ext cx="6629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1913: Cosmic Rays were discovered</a:t>
            </a:r>
          </a:p>
          <a:p>
            <a:pPr algn="l"/>
            <a:endParaRPr lang="en-US" sz="150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pPr marL="800100" lvl="2" algn="l"/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Physicists went on mountain tops for experiments!</a:t>
            </a:r>
          </a:p>
          <a:p>
            <a:pPr algn="l"/>
            <a:endParaRPr lang="en-US" sz="150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pPr algn="l"/>
            <a:endParaRPr lang="en-US" sz="150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  <a:p>
            <a:pPr algn="l"/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1937: New particle discovered: negative charge, ~ 200 m</a:t>
            </a:r>
            <a:r>
              <a:rPr lang="en-US" sz="1500" baseline="-60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e</a:t>
            </a:r>
          </a:p>
          <a:p>
            <a:pPr marL="800100" lvl="2" algn="l"/>
            <a:endParaRPr lang="en-US" sz="150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  <a:p>
            <a:pPr marL="800100" lvl="2" algn="l"/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Lucida Grande" charset="0"/>
                <a:sym typeface="Verdana Bold" charset="0"/>
              </a:rPr>
              <a:t>Very longe range in matter !? Not Yukawa</a:t>
            </a:r>
            <a:r>
              <a:rPr lang="ja-JP" alt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ＭＳ Ｐゴシック" charset="0"/>
                <a:cs typeface="Lucida Grande" charset="0"/>
                <a:sym typeface="Verdana Bold" charset="0"/>
              </a:rPr>
              <a:t>’</a:t>
            </a:r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Lucida Grande" charset="0"/>
                <a:sym typeface="Verdana Bold" charset="0"/>
              </a:rPr>
              <a:t>s </a:t>
            </a:r>
            <a:r>
              <a:rPr lang="ja-JP" alt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ＭＳ Ｐゴシック" charset="0"/>
                <a:cs typeface="Lucida Grande" charset="0"/>
                <a:sym typeface="Verdana Bold" charset="0"/>
              </a:rPr>
              <a:t>“</a:t>
            </a:r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Lucida Grande" charset="0"/>
                <a:sym typeface="Verdana Bold" charset="0"/>
              </a:rPr>
              <a:t>pion</a:t>
            </a:r>
            <a:r>
              <a:rPr lang="ja-JP" alt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ＭＳ Ｐゴシック" charset="0"/>
                <a:cs typeface="Lucida Grande" charset="0"/>
                <a:sym typeface="Verdana Bold" charset="0"/>
              </a:rPr>
              <a:t>”</a:t>
            </a:r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Lucida Grande" charset="0"/>
                <a:sym typeface="Verdana Bold" charset="0"/>
              </a:rPr>
              <a:t> !</a:t>
            </a:r>
          </a:p>
        </p:txBody>
      </p:sp>
      <p:sp>
        <p:nvSpPr>
          <p:cNvPr id="22530" name="Oval 2"/>
          <p:cNvSpPr>
            <a:spLocks/>
          </p:cNvSpPr>
          <p:nvPr/>
        </p:nvSpPr>
        <p:spPr bwMode="auto">
          <a:xfrm>
            <a:off x="152400" y="241300"/>
            <a:ext cx="1689100" cy="685800"/>
          </a:xfrm>
          <a:prstGeom prst="ellipse">
            <a:avLst/>
          </a:prstGeom>
          <a:solidFill>
            <a:srgbClr val="FF0000">
              <a:alpha val="5660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>
                <a:solidFill>
                  <a:srgbClr val="FFFFFF">
                    <a:alpha val="91353"/>
                  </a:srgbClr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27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μ</a:t>
            </a:r>
            <a:r>
              <a:rPr lang="en-US" sz="2700" baseline="32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-</a:t>
            </a:r>
          </a:p>
        </p:txBody>
      </p:sp>
      <p:sp>
        <p:nvSpPr>
          <p:cNvPr id="22531" name="Rectangle 3"/>
          <p:cNvSpPr>
            <a:spLocks/>
          </p:cNvSpPr>
          <p:nvPr/>
        </p:nvSpPr>
        <p:spPr bwMode="auto">
          <a:xfrm>
            <a:off x="4370388" y="3695700"/>
            <a:ext cx="5372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533400" lvl="1" algn="l"/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Muon = </a:t>
            </a:r>
            <a:r>
              <a:rPr lang="ja-JP" altLang="en-US" sz="15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heavy electron</a:t>
            </a:r>
            <a:r>
              <a:rPr lang="ja-JP" altLang="en-US" sz="1500">
                <a:solidFill>
                  <a:srgbClr val="FF0000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r>
              <a:rPr lang="en-US" sz="1500">
                <a:solidFill>
                  <a:srgbClr val="FF00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</a:t>
            </a:r>
            <a:endParaRPr lang="en-US" sz="1500">
              <a:solidFill>
                <a:schemeClr val="tx1"/>
              </a:solidFill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  <a:p>
            <a:pPr algn="l"/>
            <a:endParaRPr lang="en-US" sz="1500">
              <a:solidFill>
                <a:schemeClr val="tx1"/>
              </a:solidFill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  <a:p>
            <a:pPr algn="l"/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Lucida Grande" charset="0"/>
                <a:sym typeface="Verdana Bold" charset="0"/>
              </a:rPr>
              <a:t>I. Rabi: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Lucida Grande" charset="0"/>
                <a:sym typeface="Verdana Bold" charset="0"/>
              </a:rPr>
              <a:t>“</a:t>
            </a:r>
            <a:r>
              <a:rPr lang="en-US" sz="1500">
                <a:solidFill>
                  <a:schemeClr val="tx1"/>
                </a:solidFill>
                <a:latin typeface="Verdana Bold" charset="0"/>
                <a:ea typeface="ＭＳ Ｐゴシック" charset="0"/>
                <a:cs typeface="Lucida Grande" charset="0"/>
                <a:sym typeface="Verdana Bold" charset="0"/>
              </a:rPr>
              <a:t>Who ordered that ?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Lucida Grande" charset="0"/>
                <a:sym typeface="Verdana Bold" charset="0"/>
              </a:rPr>
              <a:t>”</a:t>
            </a:r>
            <a:endParaRPr lang="en-US" sz="1500">
              <a:solidFill>
                <a:schemeClr val="tx1"/>
              </a:solidFill>
              <a:latin typeface="Verdana Bold" charset="0"/>
              <a:ea typeface="ＭＳ Ｐゴシック" charset="0"/>
              <a:cs typeface="Lucida Grande" charset="0"/>
              <a:sym typeface="Verdana Bold" charset="0"/>
            </a:endParaRPr>
          </a:p>
        </p:txBody>
      </p:sp>
      <p:sp>
        <p:nvSpPr>
          <p:cNvPr id="22532" name="Rectangle 4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1937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81100"/>
            <a:ext cx="295116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91000"/>
            <a:ext cx="21844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Rectangle 7"/>
          <p:cNvSpPr>
            <a:spLocks/>
          </p:cNvSpPr>
          <p:nvPr/>
        </p:nvSpPr>
        <p:spPr bwMode="auto">
          <a:xfrm>
            <a:off x="3163888" y="5194300"/>
            <a:ext cx="6629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l"/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1948: The </a:t>
            </a:r>
            <a:r>
              <a:rPr lang="ja-JP" alt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“</a:t>
            </a:r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pion</a:t>
            </a:r>
            <a:r>
              <a:rPr lang="ja-JP" alt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”</a:t>
            </a:r>
            <a:r>
              <a: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was finally discovered (emulsions)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1948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2438400"/>
            <a:ext cx="68961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3"/>
          <p:cNvSpPr>
            <a:spLocks/>
          </p:cNvSpPr>
          <p:nvPr/>
        </p:nvSpPr>
        <p:spPr bwMode="auto">
          <a:xfrm>
            <a:off x="1665288" y="1358900"/>
            <a:ext cx="70246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21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In 1948, the particle spectrum started to look ugly: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/>
          </p:cNvSpPr>
          <p:nvPr/>
        </p:nvSpPr>
        <p:spPr bwMode="auto">
          <a:xfrm>
            <a:off x="8401050" y="393700"/>
            <a:ext cx="1517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1931 - 1955</a:t>
            </a:r>
          </a:p>
        </p:txBody>
      </p:sp>
      <p:sp>
        <p:nvSpPr>
          <p:cNvPr id="24578" name="Rectangle 2"/>
          <p:cNvSpPr>
            <a:spLocks/>
          </p:cNvSpPr>
          <p:nvPr/>
        </p:nvSpPr>
        <p:spPr bwMode="auto">
          <a:xfrm>
            <a:off x="3606800" y="1168400"/>
            <a:ext cx="29464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Accelerators</a:t>
            </a:r>
            <a:r>
              <a:rPr lang="en-US" sz="2100">
                <a:solidFill>
                  <a:schemeClr val="tx1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 </a:t>
            </a:r>
          </a:p>
          <a:p>
            <a:pPr>
              <a:lnSpc>
                <a:spcPct val="160000"/>
              </a:lnSpc>
            </a:pPr>
            <a:r>
              <a:rPr lang="en-US" sz="1800">
                <a:solidFill>
                  <a:schemeClr val="tx1"/>
                </a:solidFill>
                <a:latin typeface="Verdana Italic" charset="0"/>
                <a:ea typeface="ＭＳ Ｐゴシック" charset="0"/>
                <a:cs typeface="Verdana Italic" charset="0"/>
                <a:sym typeface="Verdana Italic" charset="0"/>
              </a:rPr>
              <a:t>"Man-made cosmic rays"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257300"/>
            <a:ext cx="1779588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4"/>
          <p:cNvSpPr>
            <a:spLocks/>
          </p:cNvSpPr>
          <p:nvPr/>
        </p:nvSpPr>
        <p:spPr bwMode="auto">
          <a:xfrm>
            <a:off x="5738813" y="2470150"/>
            <a:ext cx="21431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Ernest Lawrence, 1931</a:t>
            </a:r>
          </a:p>
        </p:txBody>
      </p:sp>
      <p:sp>
        <p:nvSpPr>
          <p:cNvPr id="24581" name="Rectangle 5"/>
          <p:cNvSpPr>
            <a:spLocks/>
          </p:cNvSpPr>
          <p:nvPr/>
        </p:nvSpPr>
        <p:spPr bwMode="auto">
          <a:xfrm>
            <a:off x="8137525" y="4419600"/>
            <a:ext cx="12827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Cyclotron 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2870200"/>
            <a:ext cx="3251200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Rectangle 7"/>
          <p:cNvSpPr>
            <a:spLocks/>
          </p:cNvSpPr>
          <p:nvPr/>
        </p:nvSpPr>
        <p:spPr bwMode="auto">
          <a:xfrm>
            <a:off x="4695825" y="5010150"/>
            <a:ext cx="42418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Use magnetic field to bend particles into circular orbit</a:t>
            </a:r>
          </a:p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Particles pass through same accelerating gap many times and reach higher energies</a:t>
            </a:r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282700"/>
            <a:ext cx="1639888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Rectangle 9"/>
          <p:cNvSpPr>
            <a:spLocks/>
          </p:cNvSpPr>
          <p:nvPr/>
        </p:nvSpPr>
        <p:spPr bwMode="auto">
          <a:xfrm>
            <a:off x="898525" y="5135563"/>
            <a:ext cx="22860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Linear accelerator</a:t>
            </a:r>
          </a:p>
        </p:txBody>
      </p:sp>
      <p:sp>
        <p:nvSpPr>
          <p:cNvPr id="24586" name="Rectangle 10"/>
          <p:cNvSpPr>
            <a:spLocks/>
          </p:cNvSpPr>
          <p:nvPr/>
        </p:nvSpPr>
        <p:spPr bwMode="auto">
          <a:xfrm>
            <a:off x="377825" y="5580063"/>
            <a:ext cx="416877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Accelerate particles between electrode gaps</a:t>
            </a:r>
          </a:p>
          <a:p>
            <a:pPr algn="l"/>
            <a:r>
              <a:rPr lang="en-US" sz="12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Tune RF frequency to match particle motion</a:t>
            </a:r>
          </a:p>
        </p:txBody>
      </p:sp>
      <p:sp>
        <p:nvSpPr>
          <p:cNvPr id="24587" name="Rectangle 11"/>
          <p:cNvSpPr>
            <a:spLocks/>
          </p:cNvSpPr>
          <p:nvPr/>
        </p:nvSpPr>
        <p:spPr bwMode="auto">
          <a:xfrm>
            <a:off x="2074863" y="2470150"/>
            <a:ext cx="18002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Rolf Wideroe, 1928</a:t>
            </a: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4191000"/>
            <a:ext cx="36576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9" name="Rectangle 13"/>
          <p:cNvSpPr>
            <a:spLocks/>
          </p:cNvSpPr>
          <p:nvPr/>
        </p:nvSpPr>
        <p:spPr bwMode="auto">
          <a:xfrm>
            <a:off x="4673600" y="5854700"/>
            <a:ext cx="382905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1931: 80 keV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1932: 1000 keV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1939: 19 MeV*</a:t>
            </a:r>
          </a:p>
          <a:p>
            <a:pPr algn="l"/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1946: 195 MeV ("synchrocyclotron")</a:t>
            </a:r>
          </a:p>
        </p:txBody>
      </p:sp>
      <p:sp>
        <p:nvSpPr>
          <p:cNvPr id="24590" name="Rectangle 14"/>
          <p:cNvSpPr>
            <a:spLocks/>
          </p:cNvSpPr>
          <p:nvPr/>
        </p:nvSpPr>
        <p:spPr bwMode="auto">
          <a:xfrm>
            <a:off x="4727575" y="7131050"/>
            <a:ext cx="4191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* first limitations by relativistic mass increase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/>
          </p:cNvSpPr>
          <p:nvPr/>
        </p:nvSpPr>
        <p:spPr bwMode="auto">
          <a:xfrm>
            <a:off x="8401050" y="393700"/>
            <a:ext cx="151765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1931 - 1955</a:t>
            </a:r>
          </a:p>
        </p:txBody>
      </p:sp>
      <p:sp>
        <p:nvSpPr>
          <p:cNvPr id="25602" name="Rectangle 2"/>
          <p:cNvSpPr>
            <a:spLocks/>
          </p:cNvSpPr>
          <p:nvPr/>
        </p:nvSpPr>
        <p:spPr bwMode="auto">
          <a:xfrm>
            <a:off x="690563" y="1301750"/>
            <a:ext cx="25304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Accelerators (2)</a:t>
            </a:r>
          </a:p>
        </p:txBody>
      </p:sp>
      <p:sp>
        <p:nvSpPr>
          <p:cNvPr id="25603" name="Rectangle 3"/>
          <p:cNvSpPr>
            <a:spLocks/>
          </p:cNvSpPr>
          <p:nvPr/>
        </p:nvSpPr>
        <p:spPr bwMode="auto">
          <a:xfrm>
            <a:off x="1800225" y="4025900"/>
            <a:ext cx="1574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800">
                <a:solidFill>
                  <a:srgbClr val="FF0000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Synchrotron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733425" y="4527550"/>
            <a:ext cx="42418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Similar to cyclotron, but change magnetic field to keep particles on the same orbit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(also overcomes relativistic mass increase)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2133600"/>
            <a:ext cx="4595813" cy="176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Rectangle 6"/>
          <p:cNvSpPr>
            <a:spLocks/>
          </p:cNvSpPr>
          <p:nvPr/>
        </p:nvSpPr>
        <p:spPr bwMode="auto">
          <a:xfrm>
            <a:off x="5370513" y="2165350"/>
            <a:ext cx="472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1947:  US constructs two 'synchrotrons'</a:t>
            </a:r>
          </a:p>
        </p:txBody>
      </p:sp>
      <p:sp>
        <p:nvSpPr>
          <p:cNvPr id="25607" name="Rectangle 7"/>
          <p:cNvSpPr>
            <a:spLocks/>
          </p:cNvSpPr>
          <p:nvPr/>
        </p:nvSpPr>
        <p:spPr bwMode="auto">
          <a:xfrm>
            <a:off x="5370513" y="2794000"/>
            <a:ext cx="441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Brookhaven (1952)  - 3 GeV</a:t>
            </a:r>
          </a:p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Berkeley (1954) - 6.2 GeV ('antiproton')</a:t>
            </a:r>
          </a:p>
        </p:txBody>
      </p:sp>
      <p:sp>
        <p:nvSpPr>
          <p:cNvPr id="25608" name="Rectangle 8"/>
          <p:cNvSpPr>
            <a:spLocks/>
          </p:cNvSpPr>
          <p:nvPr/>
        </p:nvSpPr>
        <p:spPr bwMode="auto">
          <a:xfrm>
            <a:off x="5370513" y="3956050"/>
            <a:ext cx="472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1954:  Europe competes with US</a:t>
            </a:r>
          </a:p>
        </p:txBody>
      </p:sp>
      <p:sp>
        <p:nvSpPr>
          <p:cNvPr id="25609" name="Rectangle 9"/>
          <p:cNvSpPr>
            <a:spLocks/>
          </p:cNvSpPr>
          <p:nvPr/>
        </p:nvSpPr>
        <p:spPr bwMode="auto">
          <a:xfrm>
            <a:off x="5370513" y="4584700"/>
            <a:ext cx="441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CERN (1959)  - 24 GeV</a:t>
            </a:r>
          </a:p>
          <a:p>
            <a:pPr algn="l">
              <a:lnSpc>
                <a:spcPct val="150000"/>
              </a:lnSpc>
            </a:pPr>
            <a:r>
              <a:rPr lang="en-US" sz="16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Brookhaven (1960) - 30 GeV </a:t>
            </a:r>
          </a:p>
        </p:txBody>
      </p:sp>
      <p:sp>
        <p:nvSpPr>
          <p:cNvPr id="25610" name="Rectangle 10"/>
          <p:cNvSpPr>
            <a:spLocks/>
          </p:cNvSpPr>
          <p:nvPr/>
        </p:nvSpPr>
        <p:spPr bwMode="auto">
          <a:xfrm>
            <a:off x="766763" y="5670550"/>
            <a:ext cx="153828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160000"/>
              </a:lnSpc>
            </a:pPr>
            <a:r>
              <a:rPr lang="en-US" sz="2100">
                <a:solidFill>
                  <a:srgbClr val="FF0000"/>
                </a:solidFill>
                <a:latin typeface="Verdana Bold Italic" charset="0"/>
                <a:ea typeface="ＭＳ Ｐゴシック" charset="0"/>
                <a:cs typeface="Verdana Bold Italic" charset="0"/>
                <a:sym typeface="Verdana Bold Italic" charset="0"/>
              </a:rPr>
              <a:t>Detectors</a:t>
            </a:r>
          </a:p>
        </p:txBody>
      </p:sp>
      <p:sp>
        <p:nvSpPr>
          <p:cNvPr id="25611" name="Rectangle 11"/>
          <p:cNvSpPr>
            <a:spLocks/>
          </p:cNvSpPr>
          <p:nvPr/>
        </p:nvSpPr>
        <p:spPr bwMode="auto">
          <a:xfrm>
            <a:off x="809625" y="6273800"/>
            <a:ext cx="2286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Geiger counters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Cloud chambers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Emulsions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Bubble chambers</a:t>
            </a:r>
          </a:p>
        </p:txBody>
      </p:sp>
      <p:sp>
        <p:nvSpPr>
          <p:cNvPr id="25612" name="Rectangle 12"/>
          <p:cNvSpPr>
            <a:spLocks/>
          </p:cNvSpPr>
          <p:nvPr/>
        </p:nvSpPr>
        <p:spPr bwMode="auto">
          <a:xfrm>
            <a:off x="3413125" y="6286500"/>
            <a:ext cx="2286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Cerenkov counters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Photomultipliers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Spark chambers</a:t>
            </a:r>
          </a:p>
          <a:p>
            <a:pPr algn="l"/>
            <a:endParaRPr lang="en-US" sz="1200">
              <a:solidFill>
                <a:schemeClr val="tx1"/>
              </a:solidFill>
              <a:latin typeface="Verdana" charset="0"/>
              <a:ea typeface="ＭＳ Ｐゴシック" charset="0"/>
              <a:cs typeface="Verdana" charset="0"/>
              <a:sym typeface="Verdana" charset="0"/>
            </a:endParaRPr>
          </a:p>
        </p:txBody>
      </p:sp>
      <p:sp>
        <p:nvSpPr>
          <p:cNvPr id="25613" name="Rectangle 13"/>
          <p:cNvSpPr>
            <a:spLocks/>
          </p:cNvSpPr>
          <p:nvPr/>
        </p:nvSpPr>
        <p:spPr bwMode="auto">
          <a:xfrm>
            <a:off x="5788025" y="6610350"/>
            <a:ext cx="2286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Wire chambers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Drift chambers</a:t>
            </a:r>
          </a:p>
          <a:p>
            <a:pPr algn="l"/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Calorimeters</a:t>
            </a:r>
          </a:p>
        </p:txBody>
      </p:sp>
      <p:sp>
        <p:nvSpPr>
          <p:cNvPr id="25614" name="Rectangle 14"/>
          <p:cNvSpPr>
            <a:spLocks/>
          </p:cNvSpPr>
          <p:nvPr/>
        </p:nvSpPr>
        <p:spPr bwMode="auto">
          <a:xfrm>
            <a:off x="5788025" y="6267450"/>
            <a:ext cx="2286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4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After 1967: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/>
          </p:cNvSpPr>
          <p:nvPr/>
        </p:nvSpPr>
        <p:spPr bwMode="auto">
          <a:xfrm>
            <a:off x="3051175" y="1066800"/>
            <a:ext cx="3886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Resonances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in particle collisions</a:t>
            </a:r>
          </a:p>
        </p:txBody>
      </p:sp>
      <p:sp>
        <p:nvSpPr>
          <p:cNvPr id="26626" name="Rectangle 2"/>
          <p:cNvSpPr>
            <a:spLocks/>
          </p:cNvSpPr>
          <p:nvPr/>
        </p:nvSpPr>
        <p:spPr bwMode="auto">
          <a:xfrm>
            <a:off x="809625" y="6057900"/>
            <a:ext cx="83693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Resonance =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Peak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’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in invariant mass spectrum of two or more particles</a:t>
            </a:r>
          </a:p>
        </p:txBody>
      </p:sp>
      <p:sp>
        <p:nvSpPr>
          <p:cNvPr id="26627" name="Rectangle 3"/>
          <p:cNvSpPr>
            <a:spLocks/>
          </p:cNvSpPr>
          <p:nvPr/>
        </p:nvSpPr>
        <p:spPr bwMode="auto">
          <a:xfrm>
            <a:off x="1908175" y="6578600"/>
            <a:ext cx="61722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Lifetime ~ 1 / Width of resonance [~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-21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.. 10</a:t>
            </a:r>
            <a:r>
              <a:rPr lang="en-US" sz="1800" baseline="32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-23</a:t>
            </a:r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s]</a:t>
            </a:r>
          </a:p>
        </p:txBody>
      </p: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2032000" y="1587500"/>
            <a:ext cx="5791200" cy="3987800"/>
            <a:chOff x="0" y="0"/>
            <a:chExt cx="3648" cy="2512"/>
          </a:xfrm>
        </p:grpSpPr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648" cy="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 rot="10800000" flipH="1">
              <a:off x="1552" y="1199"/>
              <a:ext cx="300" cy="1"/>
            </a:xfrm>
            <a:prstGeom prst="line">
              <a:avLst/>
            </a:prstGeom>
            <a:noFill/>
            <a:ln w="25400" cap="flat">
              <a:solidFill>
                <a:srgbClr val="2B2922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 rot="10800000">
              <a:off x="960" y="1199"/>
              <a:ext cx="300" cy="1"/>
            </a:xfrm>
            <a:prstGeom prst="line">
              <a:avLst/>
            </a:prstGeom>
            <a:noFill/>
            <a:ln w="25400" cap="flat">
              <a:solidFill>
                <a:srgbClr val="2B2922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631" name="Rectangle 7"/>
            <p:cNvSpPr>
              <a:spLocks/>
            </p:cNvSpPr>
            <p:nvPr/>
          </p:nvSpPr>
          <p:spPr bwMode="auto">
            <a:xfrm>
              <a:off x="1923" y="1080"/>
              <a:ext cx="1342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4.3 MeV ~ 10</a:t>
              </a:r>
              <a:r>
                <a:rPr lang="en-US" sz="1800" baseline="320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-22</a:t>
              </a:r>
              <a:r>
                <a:rPr lang="en-US" sz="18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 s</a:t>
              </a:r>
            </a:p>
          </p:txBody>
        </p:sp>
      </p:grp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val 1"/>
          <p:cNvSpPr>
            <a:spLocks/>
          </p:cNvSpPr>
          <p:nvPr/>
        </p:nvSpPr>
        <p:spPr bwMode="auto">
          <a:xfrm>
            <a:off x="660400" y="-76200"/>
            <a:ext cx="1473200" cy="1739900"/>
          </a:xfrm>
          <a:prstGeom prst="ellipse">
            <a:avLst/>
          </a:prstGeom>
          <a:solidFill>
            <a:srgbClr val="FF0080">
              <a:alpha val="24361"/>
            </a:srgbClr>
          </a:solidFill>
          <a:ln w="25400" cap="flat">
            <a:solidFill>
              <a:srgbClr val="FF00FF">
                <a:alpha val="91353"/>
              </a:srgbClr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38100" tIns="38100" rIns="38100" bIns="38100" anchor="ctr"/>
          <a:lstStyle/>
          <a:p>
            <a:r>
              <a:rPr lang="en-US" sz="2400" b="1">
                <a:solidFill>
                  <a:schemeClr val="tx1"/>
                </a:solidFill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Particle zoo</a:t>
            </a:r>
          </a:p>
        </p:txBody>
      </p:sp>
      <p:sp>
        <p:nvSpPr>
          <p:cNvPr id="27650" name="Rectangle 2"/>
          <p:cNvSpPr>
            <a:spLocks/>
          </p:cNvSpPr>
          <p:nvPr/>
        </p:nvSpPr>
        <p:spPr bwMode="auto">
          <a:xfrm>
            <a:off x="8442325" y="393700"/>
            <a:ext cx="14351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1950- 1968</a:t>
            </a:r>
          </a:p>
        </p:txBody>
      </p:sp>
      <p:grpSp>
        <p:nvGrpSpPr>
          <p:cNvPr id="27664" name="Group 16"/>
          <p:cNvGrpSpPr>
            <a:grpSpLocks/>
          </p:cNvGrpSpPr>
          <p:nvPr/>
        </p:nvGrpSpPr>
        <p:grpSpPr bwMode="auto">
          <a:xfrm>
            <a:off x="5283200" y="2349500"/>
            <a:ext cx="4432300" cy="4368800"/>
            <a:chOff x="0" y="0"/>
            <a:chExt cx="2792" cy="2752"/>
          </a:xfrm>
        </p:grpSpPr>
        <p:sp>
          <p:nvSpPr>
            <p:cNvPr id="27651" name="AutoShape 3"/>
            <p:cNvSpPr>
              <a:spLocks/>
            </p:cNvSpPr>
            <p:nvPr/>
          </p:nvSpPr>
          <p:spPr bwMode="auto">
            <a:xfrm>
              <a:off x="0" y="0"/>
              <a:ext cx="2792" cy="2752"/>
            </a:xfrm>
            <a:prstGeom prst="roundRect">
              <a:avLst>
                <a:gd name="adj" fmla="val 4356"/>
              </a:avLst>
            </a:prstGeom>
            <a:solidFill>
              <a:srgbClr val="00FFFF">
                <a:alpha val="26666"/>
              </a:srgb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>
                <a:tabLst>
                  <a:tab pos="914400" algn="l"/>
                </a:tabLst>
              </a:pPr>
              <a:r>
                <a:rPr lang="en-US" sz="3400">
                  <a:solidFill>
                    <a:srgbClr val="2B2922"/>
                  </a:solidFill>
                  <a:latin typeface="Copperplate" charset="0"/>
                  <a:ea typeface="ＭＳ Ｐゴシック" charset="0"/>
                  <a:cs typeface="Copperplate" charset="0"/>
                  <a:sym typeface="Copperplate" charset="0"/>
                </a:rPr>
                <a:t>BARYONS</a:t>
              </a:r>
            </a:p>
          </p:txBody>
        </p:sp>
        <p:grpSp>
          <p:nvGrpSpPr>
            <p:cNvPr id="27654" name="Group 6"/>
            <p:cNvGrpSpPr>
              <a:grpSpLocks/>
            </p:cNvGrpSpPr>
            <p:nvPr/>
          </p:nvGrpSpPr>
          <p:grpSpPr bwMode="auto">
            <a:xfrm>
              <a:off x="336" y="264"/>
              <a:ext cx="1460" cy="528"/>
              <a:chOff x="0" y="0"/>
              <a:chExt cx="1460" cy="528"/>
            </a:xfrm>
          </p:grpSpPr>
          <p:sp>
            <p:nvSpPr>
              <p:cNvPr id="27652" name="Rectangle 4"/>
              <p:cNvSpPr>
                <a:spLocks/>
              </p:cNvSpPr>
              <p:nvPr/>
            </p:nvSpPr>
            <p:spPr bwMode="auto">
              <a:xfrm>
                <a:off x="0" y="0"/>
                <a:ext cx="1460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++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7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Δ</a:t>
                </a:r>
                <a:r>
                  <a:rPr lang="en-US" sz="25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27653" name="Rectangle 5"/>
              <p:cNvSpPr>
                <a:spLocks/>
              </p:cNvSpPr>
              <p:nvPr/>
            </p:nvSpPr>
            <p:spPr bwMode="auto">
              <a:xfrm>
                <a:off x="488" y="336"/>
                <a:ext cx="372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Delta</a:t>
                </a:r>
              </a:p>
            </p:txBody>
          </p:sp>
        </p:grpSp>
        <p:grpSp>
          <p:nvGrpSpPr>
            <p:cNvPr id="27657" name="Group 9"/>
            <p:cNvGrpSpPr>
              <a:grpSpLocks/>
            </p:cNvGrpSpPr>
            <p:nvPr/>
          </p:nvGrpSpPr>
          <p:grpSpPr bwMode="auto">
            <a:xfrm>
              <a:off x="1538" y="636"/>
              <a:ext cx="1184" cy="540"/>
              <a:chOff x="0" y="0"/>
              <a:chExt cx="1184" cy="540"/>
            </a:xfrm>
          </p:grpSpPr>
          <p:sp>
            <p:nvSpPr>
              <p:cNvPr id="27655" name="Rectangle 7"/>
              <p:cNvSpPr>
                <a:spLocks/>
              </p:cNvSpPr>
              <p:nvPr/>
            </p:nvSpPr>
            <p:spPr bwMode="auto">
              <a:xfrm>
                <a:off x="429" y="0"/>
                <a:ext cx="321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 Λ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</a:p>
            </p:txBody>
          </p:sp>
          <p:sp>
            <p:nvSpPr>
              <p:cNvPr id="27656" name="Rectangle 8"/>
              <p:cNvSpPr>
                <a:spLocks/>
              </p:cNvSpPr>
              <p:nvPr/>
            </p:nvSpPr>
            <p:spPr bwMode="auto">
              <a:xfrm>
                <a:off x="0" y="348"/>
                <a:ext cx="118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Lambda (strange!)</a:t>
                </a:r>
              </a:p>
            </p:txBody>
          </p:sp>
        </p:grpSp>
        <p:grpSp>
          <p:nvGrpSpPr>
            <p:cNvPr id="27660" name="Group 12"/>
            <p:cNvGrpSpPr>
              <a:grpSpLocks/>
            </p:cNvGrpSpPr>
            <p:nvPr/>
          </p:nvGrpSpPr>
          <p:grpSpPr bwMode="auto">
            <a:xfrm>
              <a:off x="227" y="964"/>
              <a:ext cx="1086" cy="516"/>
              <a:chOff x="0" y="0"/>
              <a:chExt cx="1086" cy="516"/>
            </a:xfrm>
          </p:grpSpPr>
          <p:sp>
            <p:nvSpPr>
              <p:cNvPr id="27658" name="Rectangle 10"/>
              <p:cNvSpPr>
                <a:spLocks/>
              </p:cNvSpPr>
              <p:nvPr/>
            </p:nvSpPr>
            <p:spPr bwMode="auto">
              <a:xfrm>
                <a:off x="100" y="0"/>
                <a:ext cx="878" cy="2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+</a:t>
                </a: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5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Σ</a:t>
                </a:r>
                <a:r>
                  <a:rPr lang="en-US" sz="23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27659" name="Rectangle 11"/>
              <p:cNvSpPr>
                <a:spLocks/>
              </p:cNvSpPr>
              <p:nvPr/>
            </p:nvSpPr>
            <p:spPr bwMode="auto">
              <a:xfrm>
                <a:off x="0" y="324"/>
                <a:ext cx="108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Sigma (strange!)</a:t>
                </a:r>
              </a:p>
            </p:txBody>
          </p:sp>
        </p:grpSp>
        <p:grpSp>
          <p:nvGrpSpPr>
            <p:cNvPr id="27663" name="Group 15"/>
            <p:cNvGrpSpPr>
              <a:grpSpLocks/>
            </p:cNvGrpSpPr>
            <p:nvPr/>
          </p:nvGrpSpPr>
          <p:grpSpPr bwMode="auto">
            <a:xfrm>
              <a:off x="1295" y="1488"/>
              <a:ext cx="1350" cy="512"/>
              <a:chOff x="0" y="0"/>
              <a:chExt cx="1349" cy="512"/>
            </a:xfrm>
          </p:grpSpPr>
          <p:sp>
            <p:nvSpPr>
              <p:cNvPr id="27661" name="Rectangle 13"/>
              <p:cNvSpPr>
                <a:spLocks/>
              </p:cNvSpPr>
              <p:nvPr/>
            </p:nvSpPr>
            <p:spPr bwMode="auto">
              <a:xfrm>
                <a:off x="384" y="0"/>
                <a:ext cx="585" cy="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pPr algn="l">
                  <a:lnSpc>
                    <a:spcPts val="1900"/>
                  </a:lnSpc>
                  <a:spcBef>
                    <a:spcPts val="600"/>
                  </a:spcBef>
                </a:pPr>
                <a:r>
                  <a:rPr lang="en-US" sz="26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Ξ</a:t>
                </a:r>
                <a:r>
                  <a:rPr lang="en-US" sz="24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0</a:t>
                </a:r>
                <a:r>
                  <a:rPr lang="en-US" sz="26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, Ξ</a:t>
                </a:r>
                <a:r>
                  <a:rPr lang="en-US" sz="2400" baseline="32000">
                    <a:solidFill>
                      <a:srgbClr val="800040"/>
                    </a:solidFill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−</a:t>
                </a:r>
              </a:p>
            </p:txBody>
          </p:sp>
          <p:sp>
            <p:nvSpPr>
              <p:cNvPr id="27662" name="Rectangle 14"/>
              <p:cNvSpPr>
                <a:spLocks/>
              </p:cNvSpPr>
              <p:nvPr/>
            </p:nvSpPr>
            <p:spPr bwMode="auto">
              <a:xfrm>
                <a:off x="0" y="320"/>
                <a:ext cx="134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500">
                    <a:solidFill>
                      <a:srgbClr val="0000FF"/>
                    </a:solidFill>
                    <a:latin typeface="Verdana" charset="0"/>
                    <a:ea typeface="ＭＳ Ｐゴシック" charset="0"/>
                    <a:cs typeface="Verdana" charset="0"/>
                    <a:sym typeface="Verdana" charset="0"/>
                  </a:rPr>
                  <a:t>Sigma(very strange!)</a:t>
                </a:r>
              </a:p>
            </p:txBody>
          </p:sp>
        </p:grpSp>
      </p:grpSp>
      <p:grpSp>
        <p:nvGrpSpPr>
          <p:cNvPr id="27691" name="Group 43"/>
          <p:cNvGrpSpPr>
            <a:grpSpLocks/>
          </p:cNvGrpSpPr>
          <p:nvPr/>
        </p:nvGrpSpPr>
        <p:grpSpPr bwMode="auto">
          <a:xfrm>
            <a:off x="520700" y="2349500"/>
            <a:ext cx="4432300" cy="4368800"/>
            <a:chOff x="0" y="0"/>
            <a:chExt cx="2792" cy="2752"/>
          </a:xfrm>
        </p:grpSpPr>
        <p:sp>
          <p:nvSpPr>
            <p:cNvPr id="27665" name="AutoShape 17"/>
            <p:cNvSpPr>
              <a:spLocks/>
            </p:cNvSpPr>
            <p:nvPr/>
          </p:nvSpPr>
          <p:spPr bwMode="auto">
            <a:xfrm>
              <a:off x="0" y="0"/>
              <a:ext cx="2792" cy="2752"/>
            </a:xfrm>
            <a:prstGeom prst="roundRect">
              <a:avLst>
                <a:gd name="adj" fmla="val 4356"/>
              </a:avLst>
            </a:prstGeom>
            <a:solidFill>
              <a:srgbClr val="00FFFF">
                <a:alpha val="26666"/>
              </a:srgbClr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b"/>
            <a:lstStyle/>
            <a:p>
              <a:pPr>
                <a:tabLst>
                  <a:tab pos="914400" algn="l"/>
                </a:tabLst>
              </a:pPr>
              <a:r>
                <a:rPr lang="en-US" sz="3400">
                  <a:solidFill>
                    <a:srgbClr val="2B2922"/>
                  </a:solidFill>
                  <a:latin typeface="Copperplate" charset="0"/>
                  <a:ea typeface="ＭＳ Ｐゴシック" charset="0"/>
                  <a:cs typeface="Copperplate" charset="0"/>
                  <a:sym typeface="Copperplate" charset="0"/>
                </a:rPr>
                <a:t>Mesons</a:t>
              </a:r>
            </a:p>
          </p:txBody>
        </p:sp>
        <p:grpSp>
          <p:nvGrpSpPr>
            <p:cNvPr id="27690" name="Group 42"/>
            <p:cNvGrpSpPr>
              <a:grpSpLocks/>
            </p:cNvGrpSpPr>
            <p:nvPr/>
          </p:nvGrpSpPr>
          <p:grpSpPr bwMode="auto">
            <a:xfrm>
              <a:off x="189" y="44"/>
              <a:ext cx="2231" cy="2108"/>
              <a:chOff x="0" y="0"/>
              <a:chExt cx="2231" cy="2108"/>
            </a:xfrm>
          </p:grpSpPr>
          <p:grpSp>
            <p:nvGrpSpPr>
              <p:cNvPr id="27670" name="Group 22"/>
              <p:cNvGrpSpPr>
                <a:grpSpLocks/>
              </p:cNvGrpSpPr>
              <p:nvPr/>
            </p:nvGrpSpPr>
            <p:grpSpPr bwMode="auto">
              <a:xfrm>
                <a:off x="170" y="0"/>
                <a:ext cx="1023" cy="524"/>
                <a:chOff x="0" y="0"/>
                <a:chExt cx="1022" cy="524"/>
              </a:xfrm>
            </p:grpSpPr>
            <p:sp>
              <p:nvSpPr>
                <p:cNvPr id="27666" name="Rectangle 18"/>
                <p:cNvSpPr>
                  <a:spLocks/>
                </p:cNvSpPr>
                <p:nvPr/>
              </p:nvSpPr>
              <p:spPr bwMode="auto">
                <a:xfrm>
                  <a:off x="0" y="0"/>
                  <a:ext cx="31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27667" name="Rectangle 19"/>
                <p:cNvSpPr>
                  <a:spLocks/>
                </p:cNvSpPr>
                <p:nvPr/>
              </p:nvSpPr>
              <p:spPr bwMode="auto">
                <a:xfrm>
                  <a:off x="368" y="0"/>
                  <a:ext cx="31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27668" name="Rectangle 20"/>
                <p:cNvSpPr>
                  <a:spLocks/>
                </p:cNvSpPr>
                <p:nvPr/>
              </p:nvSpPr>
              <p:spPr bwMode="auto">
                <a:xfrm>
                  <a:off x="712" y="0"/>
                  <a:ext cx="310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π 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0</a:t>
                  </a:r>
                </a:p>
              </p:txBody>
            </p:sp>
            <p:sp>
              <p:nvSpPr>
                <p:cNvPr id="27669" name="Rectangle 21"/>
                <p:cNvSpPr>
                  <a:spLocks/>
                </p:cNvSpPr>
                <p:nvPr/>
              </p:nvSpPr>
              <p:spPr bwMode="auto">
                <a:xfrm>
                  <a:off x="336" y="332"/>
                  <a:ext cx="372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Pions</a:t>
                  </a:r>
                </a:p>
              </p:txBody>
            </p:sp>
          </p:grpSp>
          <p:grpSp>
            <p:nvGrpSpPr>
              <p:cNvPr id="27675" name="Group 27"/>
              <p:cNvGrpSpPr>
                <a:grpSpLocks/>
              </p:cNvGrpSpPr>
              <p:nvPr/>
            </p:nvGrpSpPr>
            <p:grpSpPr bwMode="auto">
              <a:xfrm>
                <a:off x="1146" y="416"/>
                <a:ext cx="1085" cy="524"/>
                <a:chOff x="0" y="0"/>
                <a:chExt cx="1084" cy="524"/>
              </a:xfrm>
            </p:grpSpPr>
            <p:sp>
              <p:nvSpPr>
                <p:cNvPr id="27671" name="Rectangle 23"/>
                <p:cNvSpPr>
                  <a:spLocks/>
                </p:cNvSpPr>
                <p:nvPr/>
              </p:nvSpPr>
              <p:spPr bwMode="auto">
                <a:xfrm>
                  <a:off x="0" y="0"/>
                  <a:ext cx="30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27672" name="Rectangle 24"/>
                <p:cNvSpPr>
                  <a:spLocks/>
                </p:cNvSpPr>
                <p:nvPr/>
              </p:nvSpPr>
              <p:spPr bwMode="auto">
                <a:xfrm>
                  <a:off x="416" y="0"/>
                  <a:ext cx="30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27673" name="Rectangle 25"/>
                <p:cNvSpPr>
                  <a:spLocks/>
                </p:cNvSpPr>
                <p:nvPr/>
              </p:nvSpPr>
              <p:spPr bwMode="auto">
                <a:xfrm>
                  <a:off x="792" y="0"/>
                  <a:ext cx="292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K</a:t>
                  </a:r>
                  <a:r>
                    <a:rPr lang="en-US" sz="2600" baseline="32000">
                      <a:solidFill>
                        <a:srgbClr val="00800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0</a:t>
                  </a:r>
                </a:p>
              </p:txBody>
            </p:sp>
            <p:sp>
              <p:nvSpPr>
                <p:cNvPr id="27674" name="Rectangle 26"/>
                <p:cNvSpPr>
                  <a:spLocks/>
                </p:cNvSpPr>
                <p:nvPr/>
              </p:nvSpPr>
              <p:spPr bwMode="auto">
                <a:xfrm>
                  <a:off x="329" y="332"/>
                  <a:ext cx="41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Kaons</a:t>
                  </a:r>
                </a:p>
              </p:txBody>
            </p:sp>
          </p:grpSp>
          <p:grpSp>
            <p:nvGrpSpPr>
              <p:cNvPr id="27678" name="Group 30"/>
              <p:cNvGrpSpPr>
                <a:grpSpLocks/>
              </p:cNvGrpSpPr>
              <p:nvPr/>
            </p:nvGrpSpPr>
            <p:grpSpPr bwMode="auto">
              <a:xfrm>
                <a:off x="759" y="928"/>
                <a:ext cx="251" cy="540"/>
                <a:chOff x="0" y="0"/>
                <a:chExt cx="251" cy="540"/>
              </a:xfrm>
            </p:grpSpPr>
            <p:sp>
              <p:nvSpPr>
                <p:cNvPr id="27676" name="Rectangle 28"/>
                <p:cNvSpPr>
                  <a:spLocks/>
                </p:cNvSpPr>
                <p:nvPr/>
              </p:nvSpPr>
              <p:spPr bwMode="auto">
                <a:xfrm>
                  <a:off x="35" y="0"/>
                  <a:ext cx="183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η</a:t>
                  </a:r>
                </a:p>
              </p:txBody>
            </p:sp>
            <p:sp>
              <p:nvSpPr>
                <p:cNvPr id="27677" name="Rectangle 29"/>
                <p:cNvSpPr>
                  <a:spLocks/>
                </p:cNvSpPr>
                <p:nvPr/>
              </p:nvSpPr>
              <p:spPr bwMode="auto">
                <a:xfrm>
                  <a:off x="0" y="348"/>
                  <a:ext cx="251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Eta</a:t>
                  </a:r>
                </a:p>
              </p:txBody>
            </p:sp>
          </p:grpSp>
          <p:grpSp>
            <p:nvGrpSpPr>
              <p:cNvPr id="27681" name="Group 33"/>
              <p:cNvGrpSpPr>
                <a:grpSpLocks/>
              </p:cNvGrpSpPr>
              <p:nvPr/>
            </p:nvGrpSpPr>
            <p:grpSpPr bwMode="auto">
              <a:xfrm>
                <a:off x="0" y="600"/>
                <a:ext cx="650" cy="548"/>
                <a:chOff x="0" y="0"/>
                <a:chExt cx="650" cy="548"/>
              </a:xfrm>
            </p:grpSpPr>
            <p:sp>
              <p:nvSpPr>
                <p:cNvPr id="27679" name="Rectangle 31"/>
                <p:cNvSpPr>
                  <a:spLocks/>
                </p:cNvSpPr>
                <p:nvPr/>
              </p:nvSpPr>
              <p:spPr bwMode="auto">
                <a:xfrm>
                  <a:off x="218" y="0"/>
                  <a:ext cx="225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η'</a:t>
                  </a:r>
                </a:p>
              </p:txBody>
            </p:sp>
            <p:sp>
              <p:nvSpPr>
                <p:cNvPr id="27680" name="Rectangle 32"/>
                <p:cNvSpPr>
                  <a:spLocks/>
                </p:cNvSpPr>
                <p:nvPr/>
              </p:nvSpPr>
              <p:spPr bwMode="auto">
                <a:xfrm>
                  <a:off x="0" y="356"/>
                  <a:ext cx="650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Eta-Prime</a:t>
                  </a:r>
                </a:p>
              </p:txBody>
            </p:sp>
          </p:grpSp>
          <p:grpSp>
            <p:nvGrpSpPr>
              <p:cNvPr id="27686" name="Group 38"/>
              <p:cNvGrpSpPr>
                <a:grpSpLocks/>
              </p:cNvGrpSpPr>
              <p:nvPr/>
            </p:nvGrpSpPr>
            <p:grpSpPr bwMode="auto">
              <a:xfrm>
                <a:off x="26" y="1576"/>
                <a:ext cx="1168" cy="532"/>
                <a:chOff x="0" y="0"/>
                <a:chExt cx="1167" cy="532"/>
              </a:xfrm>
            </p:grpSpPr>
            <p:sp>
              <p:nvSpPr>
                <p:cNvPr id="27682" name="Rectangle 34"/>
                <p:cNvSpPr>
                  <a:spLocks/>
                </p:cNvSpPr>
                <p:nvPr/>
              </p:nvSpPr>
              <p:spPr bwMode="auto">
                <a:xfrm>
                  <a:off x="0" y="0"/>
                  <a:ext cx="32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+</a:t>
                  </a:r>
                </a:p>
              </p:txBody>
            </p:sp>
            <p:sp>
              <p:nvSpPr>
                <p:cNvPr id="27683" name="Rectangle 35"/>
                <p:cNvSpPr>
                  <a:spLocks/>
                </p:cNvSpPr>
                <p:nvPr/>
              </p:nvSpPr>
              <p:spPr bwMode="auto">
                <a:xfrm>
                  <a:off x="416" y="0"/>
                  <a:ext cx="32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−</a:t>
                  </a:r>
                </a:p>
              </p:txBody>
            </p:sp>
            <p:sp>
              <p:nvSpPr>
                <p:cNvPr id="27684" name="Rectangle 36"/>
                <p:cNvSpPr>
                  <a:spLocks/>
                </p:cNvSpPr>
                <p:nvPr/>
              </p:nvSpPr>
              <p:spPr bwMode="auto">
                <a:xfrm>
                  <a:off x="856" y="0"/>
                  <a:ext cx="311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ρ </a:t>
                  </a:r>
                  <a:r>
                    <a:rPr lang="en-US" sz="2600" baseline="320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o</a:t>
                  </a:r>
                </a:p>
              </p:txBody>
            </p:sp>
            <p:sp>
              <p:nvSpPr>
                <p:cNvPr id="27685" name="Rectangle 37"/>
                <p:cNvSpPr>
                  <a:spLocks/>
                </p:cNvSpPr>
                <p:nvPr/>
              </p:nvSpPr>
              <p:spPr bwMode="auto">
                <a:xfrm>
                  <a:off x="354" y="340"/>
                  <a:ext cx="288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Rho</a:t>
                  </a:r>
                </a:p>
              </p:txBody>
            </p:sp>
          </p:grpSp>
          <p:grpSp>
            <p:nvGrpSpPr>
              <p:cNvPr id="27689" name="Group 41"/>
              <p:cNvGrpSpPr>
                <a:grpSpLocks/>
              </p:cNvGrpSpPr>
              <p:nvPr/>
            </p:nvGrpSpPr>
            <p:grpSpPr bwMode="auto">
              <a:xfrm>
                <a:off x="1574" y="1128"/>
                <a:ext cx="237" cy="596"/>
                <a:chOff x="0" y="0"/>
                <a:chExt cx="237" cy="596"/>
              </a:xfrm>
            </p:grpSpPr>
            <p:sp>
              <p:nvSpPr>
                <p:cNvPr id="27687" name="Rectangle 39"/>
                <p:cNvSpPr>
                  <a:spLocks/>
                </p:cNvSpPr>
                <p:nvPr/>
              </p:nvSpPr>
              <p:spPr bwMode="auto">
                <a:xfrm>
                  <a:off x="12" y="0"/>
                  <a:ext cx="209" cy="3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pPr algn="l">
                    <a:lnSpc>
                      <a:spcPts val="1900"/>
                    </a:lnSpc>
                  </a:pPr>
                  <a:r>
                    <a:rPr lang="en-US" sz="2800">
                      <a:solidFill>
                        <a:srgbClr val="008040"/>
                      </a:solidFill>
                      <a:latin typeface="Times" charset="0"/>
                      <a:ea typeface="ＭＳ Ｐゴシック" charset="0"/>
                      <a:cs typeface="Times" charset="0"/>
                      <a:sym typeface="Times" charset="0"/>
                    </a:rPr>
                    <a:t>φ</a:t>
                  </a:r>
                </a:p>
              </p:txBody>
            </p:sp>
            <p:sp>
              <p:nvSpPr>
                <p:cNvPr id="27688" name="Rectangle 40"/>
                <p:cNvSpPr>
                  <a:spLocks/>
                </p:cNvSpPr>
                <p:nvPr/>
              </p:nvSpPr>
              <p:spPr bwMode="auto">
                <a:xfrm>
                  <a:off x="0" y="404"/>
                  <a:ext cx="237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wrap="none" lIns="0" tIns="0" rIns="0" bIns="0" anchor="ctr">
                  <a:spAutoFit/>
                </a:bodyPr>
                <a:lstStyle/>
                <a:p>
                  <a:r>
                    <a:rPr lang="en-US" sz="1500">
                      <a:solidFill>
                        <a:srgbClr val="800080"/>
                      </a:solidFill>
                      <a:latin typeface="Verdana" charset="0"/>
                      <a:ea typeface="ＭＳ Ｐゴシック" charset="0"/>
                      <a:cs typeface="Verdana" charset="0"/>
                      <a:sym typeface="Verdana" charset="0"/>
                    </a:rPr>
                    <a:t>Phi</a:t>
                  </a:r>
                </a:p>
              </p:txBody>
            </p:sp>
          </p:grpSp>
        </p:grpSp>
      </p:grpSp>
      <p:sp>
        <p:nvSpPr>
          <p:cNvPr id="27692" name="Rectangle 44"/>
          <p:cNvSpPr>
            <a:spLocks/>
          </p:cNvSpPr>
          <p:nvPr/>
        </p:nvSpPr>
        <p:spPr bwMode="auto">
          <a:xfrm>
            <a:off x="276225" y="1612900"/>
            <a:ext cx="98044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With new accelerators and detectors,</a:t>
            </a:r>
          </a:p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the "particle zoo" grew to more than ~ 200 'elementary particles'</a:t>
            </a:r>
          </a:p>
        </p:txBody>
      </p:sp>
      <p:sp>
        <p:nvSpPr>
          <p:cNvPr id="27693" name="Rectangle 45"/>
          <p:cNvSpPr>
            <a:spLocks/>
          </p:cNvSpPr>
          <p:nvPr/>
        </p:nvSpPr>
        <p:spPr bwMode="auto">
          <a:xfrm>
            <a:off x="276225" y="7054850"/>
            <a:ext cx="98044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What was the underlying structure 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/>
          </p:cNvSpPr>
          <p:nvPr/>
        </p:nvSpPr>
        <p:spPr bwMode="auto">
          <a:xfrm>
            <a:off x="339725" y="1054100"/>
            <a:ext cx="62230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SU(3) - </a:t>
            </a:r>
            <a:r>
              <a:rPr lang="en-US" sz="1800">
                <a:solidFill>
                  <a:srgbClr val="0000FF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Classification scheme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 based on 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‘</a:t>
            </a:r>
            <a:r>
              <a:rPr lang="en-US" sz="1800">
                <a:solidFill>
                  <a:schemeClr val="tx1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quarks</a:t>
            </a:r>
            <a:r>
              <a:rPr lang="ja-JP" altLang="en-US" sz="1800">
                <a:solidFill>
                  <a:schemeClr val="tx1"/>
                </a:solidFill>
                <a:latin typeface="Arial"/>
                <a:ea typeface="ＭＳ Ｐゴシック" charset="0"/>
                <a:cs typeface="Verdana Bold" charset="0"/>
                <a:sym typeface="Verdana Bold" charset="0"/>
              </a:rPr>
              <a:t>’</a:t>
            </a:r>
            <a:endParaRPr lang="en-US" sz="1800">
              <a:solidFill>
                <a:schemeClr val="tx1"/>
              </a:solidFill>
              <a:latin typeface="Verdana Bold" charset="0"/>
              <a:ea typeface="ＭＳ Ｐゴシック" charset="0"/>
              <a:cs typeface="Verdana Bold" charset="0"/>
              <a:sym typeface="Verdana Bold" charset="0"/>
            </a:endParaRPr>
          </a:p>
        </p:txBody>
      </p:sp>
      <p:sp>
        <p:nvSpPr>
          <p:cNvPr id="28674" name="Rectangle 2"/>
          <p:cNvSpPr>
            <a:spLocks/>
          </p:cNvSpPr>
          <p:nvPr/>
        </p:nvSpPr>
        <p:spPr bwMode="auto">
          <a:xfrm>
            <a:off x="339725" y="3854450"/>
            <a:ext cx="1701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4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Gell-Mann, 1963</a:t>
            </a:r>
          </a:p>
        </p:txBody>
      </p:sp>
      <p:sp>
        <p:nvSpPr>
          <p:cNvPr id="28675" name="Rectangle 3"/>
          <p:cNvSpPr>
            <a:spLocks/>
          </p:cNvSpPr>
          <p:nvPr/>
        </p:nvSpPr>
        <p:spPr bwMode="auto">
          <a:xfrm>
            <a:off x="2463800" y="1600200"/>
            <a:ext cx="4167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1) 3 types of 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“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quarks</a:t>
            </a:r>
            <a:r>
              <a:rPr lang="ja-JP" altLang="en-US" sz="1500">
                <a:solidFill>
                  <a:schemeClr val="tx1"/>
                </a:solidFill>
                <a:latin typeface="Arial"/>
                <a:ea typeface="ＭＳ Ｐゴシック" charset="0"/>
                <a:cs typeface="Verdana" charset="0"/>
                <a:sym typeface="Verdana" charset="0"/>
              </a:rPr>
              <a:t>”</a:t>
            </a: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 : up, down, strange</a:t>
            </a:r>
          </a:p>
        </p:txBody>
      </p:sp>
      <p:sp>
        <p:nvSpPr>
          <p:cNvPr id="28676" name="Rectangle 4"/>
          <p:cNvSpPr>
            <a:spLocks/>
          </p:cNvSpPr>
          <p:nvPr/>
        </p:nvSpPr>
        <p:spPr bwMode="auto">
          <a:xfrm>
            <a:off x="2463800" y="2082800"/>
            <a:ext cx="4194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2) Carry electric charges: +2/3, -1/3, -1/3</a:t>
            </a:r>
          </a:p>
        </p:txBody>
      </p:sp>
      <p:sp>
        <p:nvSpPr>
          <p:cNvPr id="28677" name="Rectangle 5"/>
          <p:cNvSpPr>
            <a:spLocks/>
          </p:cNvSpPr>
          <p:nvPr/>
        </p:nvSpPr>
        <p:spPr bwMode="auto">
          <a:xfrm>
            <a:off x="2463800" y="2609850"/>
            <a:ext cx="44227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3) Appear in combinations: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Meson = quark+antiquark</a:t>
            </a:r>
          </a:p>
          <a:p>
            <a:pPr algn="l">
              <a:lnSpc>
                <a:spcPct val="140000"/>
              </a:lnSpc>
            </a:pPr>
            <a:r>
              <a:rPr lang="en-US" sz="15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Baryon = quark(1) + quark(2) + quark(3)</a:t>
            </a:r>
          </a:p>
        </p:txBody>
      </p:sp>
      <p:sp>
        <p:nvSpPr>
          <p:cNvPr id="28678" name="Rectangle 6"/>
          <p:cNvSpPr>
            <a:spLocks/>
          </p:cNvSpPr>
          <p:nvPr/>
        </p:nvSpPr>
        <p:spPr bwMode="auto">
          <a:xfrm>
            <a:off x="9104313" y="419100"/>
            <a:ext cx="6699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1963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4965700"/>
            <a:ext cx="4735513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598613"/>
            <a:ext cx="170180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Rectangle 9"/>
          <p:cNvSpPr>
            <a:spLocks/>
          </p:cNvSpPr>
          <p:nvPr/>
        </p:nvSpPr>
        <p:spPr bwMode="auto">
          <a:xfrm>
            <a:off x="339725" y="4152900"/>
            <a:ext cx="17018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0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(G. Zweig, 1963, CERN)</a:t>
            </a:r>
          </a:p>
        </p:txBody>
      </p:sp>
      <p:sp>
        <p:nvSpPr>
          <p:cNvPr id="28682" name="Oval 10"/>
          <p:cNvSpPr>
            <a:spLocks/>
          </p:cNvSpPr>
          <p:nvPr/>
        </p:nvSpPr>
        <p:spPr bwMode="auto">
          <a:xfrm>
            <a:off x="7505700" y="14605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u</a:t>
            </a:r>
          </a:p>
        </p:txBody>
      </p:sp>
      <p:sp>
        <p:nvSpPr>
          <p:cNvPr id="28683" name="Oval 11"/>
          <p:cNvSpPr>
            <a:spLocks/>
          </p:cNvSpPr>
          <p:nvPr/>
        </p:nvSpPr>
        <p:spPr bwMode="auto">
          <a:xfrm>
            <a:off x="8229600" y="14605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d</a:t>
            </a:r>
          </a:p>
        </p:txBody>
      </p:sp>
      <p:sp>
        <p:nvSpPr>
          <p:cNvPr id="28684" name="Oval 12"/>
          <p:cNvSpPr>
            <a:spLocks/>
          </p:cNvSpPr>
          <p:nvPr/>
        </p:nvSpPr>
        <p:spPr bwMode="auto">
          <a:xfrm>
            <a:off x="8953500" y="1460500"/>
            <a:ext cx="571500" cy="5715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dist="76199" dir="2700000" algn="ctr" rotWithShape="0">
              <a:schemeClr val="bg2">
                <a:alpha val="85999"/>
              </a:schemeClr>
            </a:outerShdw>
          </a:effectLst>
          <a:extLst>
            <a:ext uri="{91240B29-F687-4f45-9708-019B960494DF}">
              <a14:hiddenLine xmlns:a14="http://schemas.microsoft.com/office/drawing/2010/main" w="25400" cap="flat">
                <a:solidFill>
                  <a:srgbClr val="2D414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r>
              <a:rPr lang="en-US" sz="1800">
                <a:solidFill>
                  <a:srgbClr val="FFFF00"/>
                </a:solidFill>
                <a:latin typeface="Verdana Bold" charset="0"/>
                <a:ea typeface="ＭＳ Ｐゴシック" charset="0"/>
                <a:cs typeface="Verdana Bold" charset="0"/>
                <a:sym typeface="Verdana Bold" charset="0"/>
              </a:rPr>
              <a:t>s</a:t>
            </a:r>
          </a:p>
        </p:txBody>
      </p:sp>
      <p:sp>
        <p:nvSpPr>
          <p:cNvPr id="28685" name="Rectangle 13"/>
          <p:cNvSpPr>
            <a:spLocks/>
          </p:cNvSpPr>
          <p:nvPr/>
        </p:nvSpPr>
        <p:spPr bwMode="auto">
          <a:xfrm>
            <a:off x="8248650" y="2101850"/>
            <a:ext cx="5270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-1/3 e</a:t>
            </a:r>
          </a:p>
        </p:txBody>
      </p:sp>
      <p:sp>
        <p:nvSpPr>
          <p:cNvPr id="28686" name="Rectangle 14"/>
          <p:cNvSpPr>
            <a:spLocks/>
          </p:cNvSpPr>
          <p:nvPr/>
        </p:nvSpPr>
        <p:spPr bwMode="auto">
          <a:xfrm>
            <a:off x="7499350" y="2101850"/>
            <a:ext cx="5778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+2/3 e</a:t>
            </a:r>
          </a:p>
        </p:txBody>
      </p:sp>
      <p:sp>
        <p:nvSpPr>
          <p:cNvPr id="28687" name="Rectangle 15"/>
          <p:cNvSpPr>
            <a:spLocks/>
          </p:cNvSpPr>
          <p:nvPr/>
        </p:nvSpPr>
        <p:spPr bwMode="auto">
          <a:xfrm>
            <a:off x="8972550" y="2101850"/>
            <a:ext cx="52705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1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-1/3 e</a:t>
            </a:r>
          </a:p>
        </p:txBody>
      </p:sp>
      <p:pic>
        <p:nvPicPr>
          <p:cNvPr id="28688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3200400"/>
            <a:ext cx="22606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/>
          </p:cNvSpPr>
          <p:nvPr/>
        </p:nvSpPr>
        <p:spPr bwMode="auto">
          <a:xfrm>
            <a:off x="6515100" y="2857500"/>
            <a:ext cx="3213100" cy="3251200"/>
          </a:xfrm>
          <a:prstGeom prst="rect">
            <a:avLst/>
          </a:prstGeom>
          <a:solidFill>
            <a:srgbClr val="FF8000"/>
          </a:solidFill>
          <a:ln w="25400" cap="flat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7823200" y="3314700"/>
            <a:ext cx="571500" cy="882650"/>
            <a:chOff x="0" y="0"/>
            <a:chExt cx="360" cy="556"/>
          </a:xfrm>
        </p:grpSpPr>
        <p:sp>
          <p:nvSpPr>
            <p:cNvPr id="29698" name="Oval 2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29699" name="Rectangle 3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29703" name="Group 7"/>
          <p:cNvGrpSpPr>
            <a:grpSpLocks/>
          </p:cNvGrpSpPr>
          <p:nvPr/>
        </p:nvGrpSpPr>
        <p:grpSpPr bwMode="auto">
          <a:xfrm>
            <a:off x="2025650" y="2070100"/>
            <a:ext cx="577850" cy="882650"/>
            <a:chOff x="0" y="0"/>
            <a:chExt cx="363" cy="556"/>
          </a:xfrm>
        </p:grpSpPr>
        <p:sp>
          <p:nvSpPr>
            <p:cNvPr id="29701" name="Oval 5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02" name="Rectangle 6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8547100" y="3314700"/>
            <a:ext cx="571500" cy="882650"/>
            <a:chOff x="0" y="0"/>
            <a:chExt cx="360" cy="556"/>
          </a:xfrm>
        </p:grpSpPr>
        <p:sp>
          <p:nvSpPr>
            <p:cNvPr id="29704" name="Oval 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00008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29705" name="Rectangle 9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29710" name="Group 14"/>
          <p:cNvGrpSpPr>
            <a:grpSpLocks/>
          </p:cNvGrpSpPr>
          <p:nvPr/>
        </p:nvGrpSpPr>
        <p:grpSpPr bwMode="auto">
          <a:xfrm>
            <a:off x="7099300" y="4902200"/>
            <a:ext cx="571500" cy="882650"/>
            <a:chOff x="0" y="0"/>
            <a:chExt cx="360" cy="556"/>
          </a:xfrm>
        </p:grpSpPr>
        <p:sp>
          <p:nvSpPr>
            <p:cNvPr id="29707" name="Oval 11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08" name="Rectangle 12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7816850" y="4902200"/>
            <a:ext cx="577850" cy="882650"/>
            <a:chOff x="0" y="0"/>
            <a:chExt cx="363" cy="556"/>
          </a:xfrm>
        </p:grpSpPr>
        <p:sp>
          <p:nvSpPr>
            <p:cNvPr id="29711" name="Oval 15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29712" name="Rectangle 16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29713" name="Line 17"/>
            <p:cNvSpPr>
              <a:spLocks noChangeShapeType="1"/>
            </p:cNvSpPr>
            <p:nvPr/>
          </p:nvSpPr>
          <p:spPr bwMode="auto">
            <a:xfrm>
              <a:off x="139" y="80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9718" name="Group 22"/>
          <p:cNvGrpSpPr>
            <a:grpSpLocks/>
          </p:cNvGrpSpPr>
          <p:nvPr/>
        </p:nvGrpSpPr>
        <p:grpSpPr bwMode="auto">
          <a:xfrm>
            <a:off x="2711450" y="5854700"/>
            <a:ext cx="577850" cy="882650"/>
            <a:chOff x="0" y="0"/>
            <a:chExt cx="363" cy="556"/>
          </a:xfrm>
        </p:grpSpPr>
        <p:sp>
          <p:nvSpPr>
            <p:cNvPr id="29715" name="Oval 19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29716" name="Rectangle 20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29717" name="Line 21"/>
            <p:cNvSpPr>
              <a:spLocks noChangeShapeType="1"/>
            </p:cNvSpPr>
            <p:nvPr/>
          </p:nvSpPr>
          <p:spPr bwMode="auto">
            <a:xfrm>
              <a:off x="131" y="104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9719" name="Rectangle 23"/>
          <p:cNvSpPr>
            <a:spLocks/>
          </p:cNvSpPr>
          <p:nvPr/>
        </p:nvSpPr>
        <p:spPr bwMode="auto">
          <a:xfrm>
            <a:off x="746125" y="1130300"/>
            <a:ext cx="49276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800">
                <a:solidFill>
                  <a:schemeClr val="tx1"/>
                </a:solidFill>
                <a:latin typeface="Verdana" charset="0"/>
                <a:ea typeface="ＭＳ Ｐゴシック" charset="0"/>
                <a:cs typeface="Verdana" charset="0"/>
                <a:sym typeface="Verdana" charset="0"/>
              </a:rPr>
              <a:t>Some mesons (quark+antiquark):</a:t>
            </a:r>
          </a:p>
        </p:txBody>
      </p:sp>
      <p:grpSp>
        <p:nvGrpSpPr>
          <p:cNvPr id="29722" name="Group 26"/>
          <p:cNvGrpSpPr>
            <a:grpSpLocks/>
          </p:cNvGrpSpPr>
          <p:nvPr/>
        </p:nvGrpSpPr>
        <p:grpSpPr bwMode="auto">
          <a:xfrm>
            <a:off x="7092950" y="3314700"/>
            <a:ext cx="577850" cy="882650"/>
            <a:chOff x="0" y="0"/>
            <a:chExt cx="363" cy="556"/>
          </a:xfrm>
        </p:grpSpPr>
        <p:sp>
          <p:nvSpPr>
            <p:cNvPr id="29720" name="Oval 2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21" name="Rectangle 2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29726" name="Group 30"/>
          <p:cNvGrpSpPr>
            <a:grpSpLocks/>
          </p:cNvGrpSpPr>
          <p:nvPr/>
        </p:nvGrpSpPr>
        <p:grpSpPr bwMode="auto">
          <a:xfrm>
            <a:off x="2717800" y="2070100"/>
            <a:ext cx="571500" cy="882650"/>
            <a:chOff x="0" y="0"/>
            <a:chExt cx="360" cy="556"/>
          </a:xfrm>
        </p:grpSpPr>
        <p:sp>
          <p:nvSpPr>
            <p:cNvPr id="29723" name="Oval 27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24" name="Rectangle 28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29725" name="Line 29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9729" name="Group 33"/>
          <p:cNvGrpSpPr>
            <a:grpSpLocks/>
          </p:cNvGrpSpPr>
          <p:nvPr/>
        </p:nvGrpSpPr>
        <p:grpSpPr bwMode="auto">
          <a:xfrm>
            <a:off x="2025650" y="3225800"/>
            <a:ext cx="577850" cy="882650"/>
            <a:chOff x="0" y="0"/>
            <a:chExt cx="363" cy="556"/>
          </a:xfrm>
        </p:grpSpPr>
        <p:sp>
          <p:nvSpPr>
            <p:cNvPr id="29727" name="Oval 31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28" name="Rectangle 32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grpSp>
        <p:nvGrpSpPr>
          <p:cNvPr id="29733" name="Group 37"/>
          <p:cNvGrpSpPr>
            <a:grpSpLocks/>
          </p:cNvGrpSpPr>
          <p:nvPr/>
        </p:nvGrpSpPr>
        <p:grpSpPr bwMode="auto">
          <a:xfrm>
            <a:off x="2711450" y="3225800"/>
            <a:ext cx="577850" cy="882650"/>
            <a:chOff x="0" y="0"/>
            <a:chExt cx="363" cy="556"/>
          </a:xfrm>
        </p:grpSpPr>
        <p:sp>
          <p:nvSpPr>
            <p:cNvPr id="29730" name="Oval 3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29731" name="Rectangle 3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29732" name="Line 36"/>
            <p:cNvSpPr>
              <a:spLocks noChangeShapeType="1"/>
            </p:cNvSpPr>
            <p:nvPr/>
          </p:nvSpPr>
          <p:spPr bwMode="auto">
            <a:xfrm>
              <a:off x="139" y="80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9736" name="Group 40"/>
          <p:cNvGrpSpPr>
            <a:grpSpLocks/>
          </p:cNvGrpSpPr>
          <p:nvPr/>
        </p:nvGrpSpPr>
        <p:grpSpPr bwMode="auto">
          <a:xfrm>
            <a:off x="2025650" y="5854700"/>
            <a:ext cx="577850" cy="882650"/>
            <a:chOff x="0" y="0"/>
            <a:chExt cx="363" cy="556"/>
          </a:xfrm>
        </p:grpSpPr>
        <p:sp>
          <p:nvSpPr>
            <p:cNvPr id="29734" name="Oval 38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35" name="Rectangle 39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+2/3 e</a:t>
              </a:r>
            </a:p>
          </p:txBody>
        </p:sp>
      </p:grpSp>
      <p:sp>
        <p:nvSpPr>
          <p:cNvPr id="29737" name="Rectangle 41"/>
          <p:cNvSpPr>
            <a:spLocks/>
          </p:cNvSpPr>
          <p:nvPr/>
        </p:nvSpPr>
        <p:spPr bwMode="auto">
          <a:xfrm>
            <a:off x="4122738" y="1917700"/>
            <a:ext cx="6254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o</a:t>
            </a:r>
          </a:p>
        </p:txBody>
      </p:sp>
      <p:sp>
        <p:nvSpPr>
          <p:cNvPr id="29738" name="Rectangle 42"/>
          <p:cNvSpPr>
            <a:spLocks/>
          </p:cNvSpPr>
          <p:nvPr/>
        </p:nvSpPr>
        <p:spPr bwMode="auto">
          <a:xfrm>
            <a:off x="4108450" y="3086100"/>
            <a:ext cx="6540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+</a:t>
            </a:r>
          </a:p>
        </p:txBody>
      </p:sp>
      <p:sp>
        <p:nvSpPr>
          <p:cNvPr id="29739" name="Rectangle 43"/>
          <p:cNvSpPr>
            <a:spLocks/>
          </p:cNvSpPr>
          <p:nvPr/>
        </p:nvSpPr>
        <p:spPr bwMode="auto">
          <a:xfrm>
            <a:off x="4076700" y="5702300"/>
            <a:ext cx="7937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K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+</a:t>
            </a:r>
          </a:p>
        </p:txBody>
      </p:sp>
      <p:grpSp>
        <p:nvGrpSpPr>
          <p:cNvPr id="29743" name="Group 47"/>
          <p:cNvGrpSpPr>
            <a:grpSpLocks/>
          </p:cNvGrpSpPr>
          <p:nvPr/>
        </p:nvGrpSpPr>
        <p:grpSpPr bwMode="auto">
          <a:xfrm>
            <a:off x="8540750" y="4902200"/>
            <a:ext cx="577850" cy="882650"/>
            <a:chOff x="0" y="0"/>
            <a:chExt cx="363" cy="556"/>
          </a:xfrm>
        </p:grpSpPr>
        <p:sp>
          <p:nvSpPr>
            <p:cNvPr id="29740" name="Oval 44"/>
            <p:cNvSpPr>
              <a:spLocks/>
            </p:cNvSpPr>
            <p:nvPr/>
          </p:nvSpPr>
          <p:spPr bwMode="auto">
            <a:xfrm>
              <a:off x="3" y="0"/>
              <a:ext cx="360" cy="360"/>
            </a:xfrm>
            <a:prstGeom prst="ellipse">
              <a:avLst/>
            </a:prstGeom>
            <a:solidFill>
              <a:srgbClr val="FFFF66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008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s</a:t>
              </a:r>
            </a:p>
          </p:txBody>
        </p:sp>
        <p:sp>
          <p:nvSpPr>
            <p:cNvPr id="29741" name="Rectangle 45"/>
            <p:cNvSpPr>
              <a:spLocks/>
            </p:cNvSpPr>
            <p:nvPr/>
          </p:nvSpPr>
          <p:spPr bwMode="auto">
            <a:xfrm>
              <a:off x="0" y="404"/>
              <a:ext cx="363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+1/3 e</a:t>
              </a:r>
            </a:p>
          </p:txBody>
        </p:sp>
        <p:sp>
          <p:nvSpPr>
            <p:cNvPr id="29742" name="Line 46"/>
            <p:cNvSpPr>
              <a:spLocks noChangeShapeType="1"/>
            </p:cNvSpPr>
            <p:nvPr/>
          </p:nvSpPr>
          <p:spPr bwMode="auto">
            <a:xfrm>
              <a:off x="131" y="104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29746" name="Group 50"/>
          <p:cNvGrpSpPr>
            <a:grpSpLocks/>
          </p:cNvGrpSpPr>
          <p:nvPr/>
        </p:nvGrpSpPr>
        <p:grpSpPr bwMode="auto">
          <a:xfrm>
            <a:off x="2032000" y="4356100"/>
            <a:ext cx="571500" cy="882650"/>
            <a:chOff x="0" y="0"/>
            <a:chExt cx="360" cy="556"/>
          </a:xfrm>
        </p:grpSpPr>
        <p:sp>
          <p:nvSpPr>
            <p:cNvPr id="29744" name="Oval 48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FFFF00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d</a:t>
              </a:r>
            </a:p>
          </p:txBody>
        </p:sp>
        <p:sp>
          <p:nvSpPr>
            <p:cNvPr id="29745" name="Rectangle 49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-1/3 e</a:t>
              </a:r>
            </a:p>
          </p:txBody>
        </p:sp>
      </p:grpSp>
      <p:grpSp>
        <p:nvGrpSpPr>
          <p:cNvPr id="29750" name="Group 54"/>
          <p:cNvGrpSpPr>
            <a:grpSpLocks/>
          </p:cNvGrpSpPr>
          <p:nvPr/>
        </p:nvGrpSpPr>
        <p:grpSpPr bwMode="auto">
          <a:xfrm>
            <a:off x="2717800" y="4356100"/>
            <a:ext cx="571500" cy="882650"/>
            <a:chOff x="0" y="0"/>
            <a:chExt cx="360" cy="556"/>
          </a:xfrm>
        </p:grpSpPr>
        <p:sp>
          <p:nvSpPr>
            <p:cNvPr id="29747" name="Oval 51"/>
            <p:cNvSpPr>
              <a:spLocks/>
            </p:cNvSpPr>
            <p:nvPr/>
          </p:nvSpPr>
          <p:spPr bwMode="auto">
            <a:xfrm>
              <a:off x="0" y="0"/>
              <a:ext cx="360" cy="36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63500" dist="76199" dir="2700000" algn="ctr" rotWithShape="0">
                <a:schemeClr val="bg2">
                  <a:alpha val="85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25400" cap="flat">
                  <a:solidFill>
                    <a:srgbClr val="2D414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 anchor="ctr"/>
            <a:lstStyle/>
            <a:p>
              <a:r>
                <a:rPr lang="en-US" sz="1800">
                  <a:solidFill>
                    <a:srgbClr val="0080FF"/>
                  </a:solidFill>
                  <a:latin typeface="Verdana Bold" charset="0"/>
                  <a:ea typeface="ＭＳ Ｐゴシック" charset="0"/>
                  <a:cs typeface="Verdana Bold" charset="0"/>
                  <a:sym typeface="Verdana Bold" charset="0"/>
                </a:rPr>
                <a:t>u</a:t>
              </a:r>
            </a:p>
          </p:txBody>
        </p:sp>
        <p:sp>
          <p:nvSpPr>
            <p:cNvPr id="29748" name="Rectangle 52"/>
            <p:cNvSpPr>
              <a:spLocks/>
            </p:cNvSpPr>
            <p:nvPr/>
          </p:nvSpPr>
          <p:spPr bwMode="auto">
            <a:xfrm>
              <a:off x="12" y="404"/>
              <a:ext cx="33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1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Verdana" charset="0"/>
                  <a:sym typeface="Verdana" charset="0"/>
                </a:rPr>
                <a:t>-2/3 e</a:t>
              </a:r>
            </a:p>
          </p:txBody>
        </p:sp>
        <p:sp>
          <p:nvSpPr>
            <p:cNvPr id="29749" name="Line 53"/>
            <p:cNvSpPr>
              <a:spLocks noChangeShapeType="1"/>
            </p:cNvSpPr>
            <p:nvPr/>
          </p:nvSpPr>
          <p:spPr bwMode="auto">
            <a:xfrm>
              <a:off x="128" y="88"/>
              <a:ext cx="96" cy="0"/>
            </a:xfrm>
            <a:prstGeom prst="line">
              <a:avLst/>
            </a:prstGeom>
            <a:noFill/>
            <a:ln w="38100" cap="flat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9751" name="Rectangle 55"/>
          <p:cNvSpPr>
            <a:spLocks/>
          </p:cNvSpPr>
          <p:nvPr/>
        </p:nvSpPr>
        <p:spPr bwMode="auto">
          <a:xfrm>
            <a:off x="4156075" y="4152900"/>
            <a:ext cx="558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4800" b="1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π</a:t>
            </a:r>
            <a:r>
              <a:rPr lang="en-US" sz="4800" b="1" baseline="32000">
                <a:solidFill>
                  <a:schemeClr val="tx1"/>
                </a:solidFill>
                <a:latin typeface="Times" charset="0"/>
                <a:ea typeface="ＭＳ Ｐゴシック" charset="0"/>
                <a:cs typeface="Times" charset="0"/>
                <a:sym typeface="Times" charset="0"/>
              </a:rPr>
              <a:t>-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halkboard"/>
        <a:ea typeface="ヒラギノ角ゴ ProN W3"/>
        <a:cs typeface="ヒラギノ角ゴ ProN W3"/>
      </a:majorFont>
      <a:minorFont>
        <a:latin typeface="Chalkboar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Blank">
  <a:themeElements>
    <a:clrScheme name="">
      <a:dk1>
        <a:srgbClr val="000000"/>
      </a:dk1>
      <a:lt1>
        <a:srgbClr val="000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AAAA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Blank copy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2B5046"/>
      </a:accent1>
      <a:accent2>
        <a:srgbClr val="333399"/>
      </a:accent2>
      <a:accent3>
        <a:srgbClr val="FFFFFF"/>
      </a:accent3>
      <a:accent4>
        <a:srgbClr val="000000"/>
      </a:accent4>
      <a:accent5>
        <a:srgbClr val="ACB3B0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copy">
      <a:majorFont>
        <a:latin typeface="Futura Condensed"/>
        <a:ea typeface="ヒラギノ角ゴ ProN W3"/>
        <a:cs typeface="ヒラギノ角ゴ ProN W3"/>
      </a:majorFont>
      <a:minorFont>
        <a:latin typeface="Futura Condensed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cop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181818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Title - Center">
  <a:themeElements>
    <a:clrScheme name="Title - Cen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00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F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Copperplate Light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 Reflection">
  <a:themeElements>
    <a:clrScheme name="Photo - Horizont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Horizont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E5E5E5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0F0F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 Reflection">
  <a:themeElements>
    <a:clrScheme name="Photo - Vertical Reflec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 Reflection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Photo - Vertical Reflec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1165</Words>
  <Characters>0</Characters>
  <Application>Microsoft Macintosh PowerPoint</Application>
  <PresentationFormat>Custom</PresentationFormat>
  <Lines>0</Lines>
  <Paragraphs>309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16</vt:i4>
      </vt:variant>
    </vt:vector>
  </HeadingPairs>
  <TitlesOfParts>
    <vt:vector size="51" baseType="lpstr">
      <vt:lpstr>Gill Sans</vt:lpstr>
      <vt:lpstr>ヒラギノ角ゴ ProN W3</vt:lpstr>
      <vt:lpstr>Chalkboard</vt:lpstr>
      <vt:lpstr>Verdana</vt:lpstr>
      <vt:lpstr>Copperplate Light</vt:lpstr>
      <vt:lpstr>ヒラギノ明朝 ProN W3</vt:lpstr>
      <vt:lpstr>Copperplate</vt:lpstr>
      <vt:lpstr>Futura Condensed</vt:lpstr>
      <vt:lpstr>Helvetica</vt:lpstr>
      <vt:lpstr>Times</vt:lpstr>
      <vt:lpstr>Times New Roman Bold</vt:lpstr>
      <vt:lpstr>Verdana Bold</vt:lpstr>
      <vt:lpstr>Lucida Grande</vt:lpstr>
      <vt:lpstr>Verdana Bold Italic</vt:lpstr>
      <vt:lpstr>Verdana Italic</vt:lpstr>
      <vt:lpstr>Blank</vt:lpstr>
      <vt:lpstr>Blank</vt:lpstr>
      <vt:lpstr>Blank</vt:lpstr>
      <vt:lpstr>Title &amp; Subtitle</vt:lpstr>
      <vt:lpstr>Photo - Horizontal</vt:lpstr>
      <vt:lpstr>Photo - Horizontal Reflection</vt:lpstr>
      <vt:lpstr>Photo - Vertical</vt:lpstr>
      <vt:lpstr>Photo - Vertical Reflection</vt:lpstr>
      <vt:lpstr>Title - Top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Blank</vt:lpstr>
      <vt:lpstr>Bullets</vt:lpstr>
      <vt:lpstr>Title &amp; Bullets</vt:lpstr>
      <vt:lpstr>Blank</vt:lpstr>
      <vt:lpstr>Blank copy</vt:lpstr>
      <vt:lpstr>Title - Center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CERN User</cp:lastModifiedBy>
  <cp:revision>1</cp:revision>
  <dcterms:modified xsi:type="dcterms:W3CDTF">2012-07-05T16:32:49Z</dcterms:modified>
</cp:coreProperties>
</file>