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502" r:id="rId2"/>
    <p:sldId id="503" r:id="rId3"/>
    <p:sldId id="509" r:id="rId4"/>
    <p:sldId id="504" r:id="rId5"/>
    <p:sldId id="505" r:id="rId6"/>
    <p:sldId id="506" r:id="rId7"/>
    <p:sldId id="507" r:id="rId8"/>
    <p:sldId id="508" r:id="rId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5F8B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-61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E369110-F666-D541-A987-C75C0C4969BB}" type="datetimeFigureOut">
              <a:rPr lang="en-US"/>
              <a:pPr>
                <a:defRPr/>
              </a:pPr>
              <a:t>6/14/12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2F57AE2-1D6A-0042-AD71-60087D640C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3842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AD3A421-119C-B54D-BBA7-B66B54FE7655}" type="datetimeFigureOut">
              <a:rPr lang="en-US"/>
              <a:pPr>
                <a:defRPr/>
              </a:pPr>
              <a:t>6/14/12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Click to edit Master text styles</a:t>
            </a:r>
          </a:p>
          <a:p>
            <a:pPr lvl="1"/>
            <a:r>
              <a:rPr lang="de-DE" noProof="0" smtClean="0"/>
              <a:t>Second level</a:t>
            </a:r>
          </a:p>
          <a:p>
            <a:pPr lvl="2"/>
            <a:r>
              <a:rPr lang="de-DE" noProof="0" smtClean="0"/>
              <a:t>Third level</a:t>
            </a:r>
          </a:p>
          <a:p>
            <a:pPr lvl="3"/>
            <a:r>
              <a:rPr lang="de-DE" noProof="0" smtClean="0"/>
              <a:t>Fourth level</a:t>
            </a:r>
          </a:p>
          <a:p>
            <a:pPr lvl="4"/>
            <a:r>
              <a:rPr lang="de-DE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D8FE7E2-05C6-6F43-B2D1-6EDDAA1B22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0273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CLIC machine status, SPC March 2012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D2688-1495-444C-B3C3-8BEB6EC609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71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CLIC machine status, SPC March 2012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521C6-6299-814B-BE7B-EECC1F2C47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801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CLIC machine status, SPC March 2012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CAD85-1AD1-5D42-94C3-5DCC786371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988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20881-64F0-7C41-8D8A-4BDCA94DAC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060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CLIC machine status, SPC March 2012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BA5E5-22DC-964F-A984-D508D4DC5C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611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CLIC machine status, SPC March 2012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BBD45-A583-DD44-B1F6-91187745E6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351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CLIC machine status, SPC March 2012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54038-ED30-2745-9A16-D4D11DF7D3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663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CLIC machine status, SPC March 2012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56E69-A39C-2140-8FA6-541362F5F1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106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CLIC machine status, SPC March 2012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6771C-F9D8-D449-9BDF-F179189A5E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742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CLIC machine status, SPC March 2012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D132B-C685-944A-85F9-6480666C1E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445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CH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CLIC machine status, SPC March 2012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0882C-5C64-854D-B9CA-3FC53B05F5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464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98513" y="0"/>
            <a:ext cx="7567612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011238"/>
            <a:ext cx="8229600" cy="511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6AA8379-B65A-5B4C-B76D-07983BB1D30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29" name="Picture 6" descr="CLIC-Logo-Color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" y="1588"/>
            <a:ext cx="5048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7" descr="CLIC-Logo-Color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4388" y="1588"/>
            <a:ext cx="5048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hf hd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hyperlink" Target="http://www.uta.edu/physics/lcws12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onferenceDisplay.py?confId=191281" TargetMode="External"/><Relationship Id="rId4" Type="http://schemas.openxmlformats.org/officeDocument/2006/relationships/hyperlink" Target="https://indico.cern.ch/conferenceDisplay.py?confId=185561" TargetMode="External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conferenceDisplay.py?confId=16551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ctrTitle"/>
          </p:nvPr>
        </p:nvSpPr>
        <p:spPr>
          <a:xfrm>
            <a:off x="711200" y="581025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Calibri" charset="0"/>
              </a:rPr>
              <a:t>Various points</a:t>
            </a:r>
            <a:r>
              <a:rPr lang="en-US" dirty="0">
                <a:latin typeface="Calibri" charset="0"/>
              </a:rPr>
              <a:t/>
            </a:r>
            <a:br>
              <a:rPr lang="en-US" dirty="0">
                <a:latin typeface="Calibri" charset="0"/>
              </a:rPr>
            </a:br>
            <a:r>
              <a:rPr lang="en-US" sz="2000" dirty="0" smtClean="0">
                <a:latin typeface="Calibri" charset="0"/>
              </a:rPr>
              <a:t>CLIC Project Meeting June </a:t>
            </a:r>
            <a:r>
              <a:rPr lang="en-US" sz="2000" dirty="0">
                <a:latin typeface="Calibri" charset="0"/>
              </a:rPr>
              <a:t>2012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2600" y="2336800"/>
            <a:ext cx="5791200" cy="2207044"/>
          </a:xfrm>
          <a:solidFill>
            <a:schemeClr val="bg1">
              <a:lumMod val="95000"/>
            </a:schemeClr>
          </a:solidFill>
        </p:spPr>
        <p:txBody>
          <a:bodyPr rtlCol="0">
            <a:normAutofit fontScale="92500" lnSpcReduction="10000"/>
          </a:bodyPr>
          <a:lstStyle/>
          <a:p>
            <a:pPr marL="342900" indent="-342900" algn="l"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CDR </a:t>
            </a:r>
            <a:r>
              <a:rPr lang="en-US" sz="2000" dirty="0">
                <a:solidFill>
                  <a:schemeClr val="tx1"/>
                </a:solidFill>
              </a:rPr>
              <a:t>volume 1 (brief), volume 3 (slightly less brief</a:t>
            </a:r>
            <a:r>
              <a:rPr lang="en-US" sz="2000" dirty="0" smtClean="0">
                <a:solidFill>
                  <a:schemeClr val="tx1"/>
                </a:solidFill>
              </a:rPr>
              <a:t>)</a:t>
            </a:r>
          </a:p>
          <a:p>
            <a:pPr marL="342900" indent="-342900" algn="l"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Space </a:t>
            </a:r>
            <a:r>
              <a:rPr lang="en-US" sz="2000" dirty="0">
                <a:solidFill>
                  <a:schemeClr val="tx1"/>
                </a:solidFill>
              </a:rPr>
              <a:t>situation </a:t>
            </a:r>
          </a:p>
          <a:p>
            <a:pPr marL="342900" indent="-342900" algn="l"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Collaboration </a:t>
            </a:r>
            <a:r>
              <a:rPr lang="en-US" sz="2000" dirty="0">
                <a:solidFill>
                  <a:schemeClr val="tx1"/>
                </a:solidFill>
              </a:rPr>
              <a:t>news - CB report, next meetings, </a:t>
            </a:r>
            <a:r>
              <a:rPr lang="en-US" sz="2000" dirty="0" smtClean="0">
                <a:solidFill>
                  <a:schemeClr val="tx1"/>
                </a:solidFill>
              </a:rPr>
              <a:t>new </a:t>
            </a:r>
            <a:r>
              <a:rPr lang="en-US" sz="2000" dirty="0">
                <a:solidFill>
                  <a:schemeClr val="tx1"/>
                </a:solidFill>
              </a:rPr>
              <a:t>working groups and task </a:t>
            </a:r>
            <a:r>
              <a:rPr lang="en-US" sz="2000" dirty="0" smtClean="0">
                <a:solidFill>
                  <a:schemeClr val="tx1"/>
                </a:solidFill>
              </a:rPr>
              <a:t>forces</a:t>
            </a:r>
          </a:p>
          <a:p>
            <a:pPr marL="342900" indent="-342900" algn="l"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Agenda </a:t>
            </a:r>
            <a:r>
              <a:rPr lang="en-US" sz="2000" dirty="0">
                <a:solidFill>
                  <a:schemeClr val="tx1"/>
                </a:solidFill>
              </a:rPr>
              <a:t>and planning for LCWS2012 in </a:t>
            </a:r>
            <a:r>
              <a:rPr lang="en-US" sz="2000" dirty="0" smtClean="0">
                <a:solidFill>
                  <a:schemeClr val="tx1"/>
                </a:solidFill>
              </a:rPr>
              <a:t>Arlington</a:t>
            </a:r>
          </a:p>
          <a:p>
            <a:pPr marL="342900" indent="-342900" algn="l"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CLIC </a:t>
            </a:r>
            <a:r>
              <a:rPr lang="en-US" sz="2000" dirty="0">
                <a:solidFill>
                  <a:schemeClr val="tx1"/>
                </a:solidFill>
              </a:rPr>
              <a:t>EU projects, first ideas 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342900" indent="-342900" algn="l"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sz="2000" dirty="0" smtClean="0">
                <a:solidFill>
                  <a:schemeClr val="tx1"/>
                </a:solidFill>
                <a:ea typeface="+mn-ea"/>
                <a:cs typeface="+mn-cs"/>
              </a:rPr>
              <a:t>Others </a:t>
            </a:r>
            <a:endParaRPr lang="en-US" sz="2000" dirty="0">
              <a:solidFill>
                <a:schemeClr val="tx1"/>
              </a:solidFill>
              <a:ea typeface="+mn-ea"/>
              <a:cs typeface="+mn-cs"/>
            </a:endParaRPr>
          </a:p>
          <a:p>
            <a:pPr marL="285750" indent="-285750" algn="l" fontAlgn="auto">
              <a:spcAft>
                <a:spcPts val="0"/>
              </a:spcAft>
              <a:buFont typeface="Arial"/>
              <a:buChar char="•"/>
              <a:defRPr/>
            </a:pPr>
            <a:endParaRPr lang="en-US" sz="2400" dirty="0" smtClean="0">
              <a:solidFill>
                <a:schemeClr val="tx1"/>
              </a:solidFill>
              <a:ea typeface="+mn-ea"/>
              <a:cs typeface="+mn-cs"/>
            </a:endParaRPr>
          </a:p>
          <a:p>
            <a:pPr algn="l" fontAlgn="auto">
              <a:spcAft>
                <a:spcPts val="0"/>
              </a:spcAft>
              <a:buFont typeface="Arial"/>
              <a:buNone/>
              <a:defRPr/>
            </a:pPr>
            <a:endParaRPr lang="en-US" sz="2400" dirty="0" smtClean="0">
              <a:solidFill>
                <a:schemeClr val="tx1"/>
              </a:solidFill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118486"/>
            <a:ext cx="4038600" cy="5007678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Volume 1: </a:t>
            </a:r>
          </a:p>
          <a:p>
            <a:r>
              <a:rPr lang="en-US" sz="2000" dirty="0" smtClean="0"/>
              <a:t>All contributions received ~20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May  </a:t>
            </a:r>
          </a:p>
          <a:p>
            <a:r>
              <a:rPr lang="en-US" sz="2000" dirty="0" smtClean="0"/>
              <a:t>Aim for ready for print by end June</a:t>
            </a:r>
          </a:p>
          <a:p>
            <a:r>
              <a:rPr lang="en-US" sz="2000" dirty="0" smtClean="0"/>
              <a:t>Authors: be helpful to review the final </a:t>
            </a:r>
            <a:r>
              <a:rPr lang="en-US" sz="2000" dirty="0" smtClean="0"/>
              <a:t>versions </a:t>
            </a:r>
            <a:r>
              <a:rPr lang="en-US" sz="2000" dirty="0" smtClean="0"/>
              <a:t>sent back to you 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D20881-64F0-7C41-8D8A-4BDCA94DACA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118486"/>
            <a:ext cx="4340984" cy="5007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398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CDR volume 3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81757" y="656468"/>
            <a:ext cx="5548836" cy="60650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0183" y="650904"/>
            <a:ext cx="4791338" cy="5582318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670183" y="6233222"/>
            <a:ext cx="4016617" cy="624778"/>
          </a:xfrm>
          <a:solidFill>
            <a:schemeClr val="bg1"/>
          </a:solidFill>
        </p:spPr>
        <p:txBody>
          <a:bodyPr/>
          <a:lstStyle/>
          <a:p>
            <a:pPr>
              <a:defRPr/>
            </a:pPr>
            <a:fld id="{EEDBBD45-A583-DD44-B1F6-91187745E64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865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Problem with x-band test stand space remains</a:t>
            </a:r>
          </a:p>
          <a:p>
            <a:r>
              <a:rPr lang="en-US" sz="1800" dirty="0" smtClean="0"/>
              <a:t>Meeting with Thomas </a:t>
            </a:r>
            <a:r>
              <a:rPr lang="en-US" sz="1800" dirty="0" err="1" smtClean="0"/>
              <a:t>Petterson</a:t>
            </a:r>
            <a:r>
              <a:rPr lang="en-US" sz="1800" dirty="0" smtClean="0"/>
              <a:t> and Paul Collier – extended directorate agreed to continue the “extra” effort to solve space problems (so far only attacked for long-shut down (LS) activities)  </a:t>
            </a:r>
          </a:p>
          <a:p>
            <a:r>
              <a:rPr lang="en-US" sz="1800" dirty="0" smtClean="0"/>
              <a:t>Our favorite solution of bat 175 (solving also the bat 112 space problem for a furnace) difficult since the current users (ATLAS) have nowhere to go</a:t>
            </a:r>
          </a:p>
          <a:p>
            <a:pPr lvl="1"/>
            <a:r>
              <a:rPr lang="en-US" sz="1800" dirty="0" smtClean="0"/>
              <a:t>Other solutions will also be considered </a:t>
            </a:r>
          </a:p>
          <a:p>
            <a:r>
              <a:rPr lang="en-US" sz="1800" dirty="0" smtClean="0"/>
              <a:t>Time is running (also increasing concerns of priority conflicts with LS work)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DBBD45-A583-DD44-B1F6-91187745E64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2181" y="3590971"/>
            <a:ext cx="5137787" cy="2878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429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CB news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11238"/>
            <a:ext cx="4238604" cy="5345112"/>
          </a:xfrm>
        </p:spPr>
        <p:txBody>
          <a:bodyPr/>
          <a:lstStyle/>
          <a:p>
            <a:r>
              <a:rPr lang="en-US" sz="1400" dirty="0"/>
              <a:t>Leonid </a:t>
            </a:r>
            <a:r>
              <a:rPr lang="en-US" sz="1400" dirty="0" err="1"/>
              <a:t>Rivkin</a:t>
            </a:r>
            <a:r>
              <a:rPr lang="en-US" sz="1400" dirty="0"/>
              <a:t> was elected new collaboration board chair taking over from Ken Peach. The change-over is immediate as the tradition is in our collaboration</a:t>
            </a:r>
            <a:r>
              <a:rPr lang="en-US" sz="1400" dirty="0" smtClean="0"/>
              <a:t>.</a:t>
            </a:r>
          </a:p>
          <a:p>
            <a:pPr marL="0" indent="0">
              <a:buNone/>
            </a:pPr>
            <a:endParaRPr lang="en-US" sz="1400" dirty="0"/>
          </a:p>
          <a:p>
            <a:r>
              <a:rPr lang="en-US" sz="1400" dirty="0"/>
              <a:t>It was agreed to set up a committee to firm up the plans for the CLIC project development beyond 2016. This will be a committee that has a wide collaboration participation and it will remain active until the European Strategy report is published to </a:t>
            </a:r>
            <a:r>
              <a:rPr lang="en-US" sz="1400" dirty="0" smtClean="0"/>
              <a:t>include</a:t>
            </a:r>
            <a:r>
              <a:rPr lang="en-US" sz="1400" dirty="0" smtClean="0"/>
              <a:t> </a:t>
            </a:r>
            <a:r>
              <a:rPr lang="en-US" sz="1400" dirty="0"/>
              <a:t>its outcome </a:t>
            </a:r>
            <a:r>
              <a:rPr lang="en-US" sz="1400" dirty="0" smtClean="0"/>
              <a:t>in </a:t>
            </a:r>
            <a:r>
              <a:rPr lang="en-US" sz="1400" dirty="0"/>
              <a:t>our future plans</a:t>
            </a:r>
            <a:r>
              <a:rPr lang="en-US" sz="1400" dirty="0" smtClean="0"/>
              <a:t>.</a:t>
            </a:r>
          </a:p>
          <a:p>
            <a:endParaRPr lang="en-US" sz="1400" dirty="0"/>
          </a:p>
          <a:p>
            <a:r>
              <a:rPr lang="en-US" sz="1400" dirty="0"/>
              <a:t>It was agreed to set up a small working group to come up with a suggestion for a future CLIC machine advisory committee, in consultations/agreement with future LC developments and CERN management.</a:t>
            </a:r>
          </a:p>
          <a:p>
            <a:endParaRPr lang="en-US" sz="1400" dirty="0"/>
          </a:p>
          <a:p>
            <a:r>
              <a:rPr lang="en-US" sz="1400" dirty="0"/>
              <a:t>Next collaboration meeting will be during the Arlington LCWS2012 workshop, and next CLIC collaboration meeting </a:t>
            </a:r>
            <a:r>
              <a:rPr lang="en-US" sz="1400" dirty="0" smtClean="0"/>
              <a:t>will </a:t>
            </a:r>
            <a:r>
              <a:rPr lang="en-US" sz="1400" dirty="0"/>
              <a:t>be </a:t>
            </a:r>
            <a:r>
              <a:rPr lang="en-US" sz="1400" dirty="0" smtClean="0"/>
              <a:t>in January/February </a:t>
            </a:r>
            <a:r>
              <a:rPr lang="en-US" sz="1400" dirty="0"/>
              <a:t>2013 at </a:t>
            </a:r>
            <a:r>
              <a:rPr lang="en-US" sz="1400" dirty="0" smtClean="0"/>
              <a:t>CERN</a:t>
            </a:r>
            <a:r>
              <a:rPr lang="en-US" sz="1400" dirty="0"/>
              <a:t>.</a:t>
            </a:r>
            <a:endParaRPr lang="en-US" sz="1400" dirty="0" smtClean="0"/>
          </a:p>
          <a:p>
            <a:pPr lvl="1"/>
            <a:r>
              <a:rPr lang="en-US" sz="1400" dirty="0" smtClean="0"/>
              <a:t>Will extend to a full 4.5 day “real” workshop </a:t>
            </a:r>
            <a:endParaRPr lang="en-US" sz="14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9D20881-64F0-7C41-8D8A-4BDCA94DACA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7859" y="1011238"/>
            <a:ext cx="3678941" cy="207264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3308350"/>
            <a:ext cx="2286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007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9D20881-64F0-7C41-8D8A-4BDCA94DACA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917" y="0"/>
            <a:ext cx="5298800" cy="1653808"/>
          </a:xfrm>
          <a:prstGeom prst="rect">
            <a:avLst/>
          </a:prstGeom>
          <a:ln>
            <a:solidFill>
              <a:srgbClr val="3366FF"/>
            </a:solidFill>
          </a:ln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781968"/>
            <a:ext cx="8229600" cy="4087259"/>
          </a:xfrm>
        </p:spPr>
        <p:txBody>
          <a:bodyPr/>
          <a:lstStyle/>
          <a:p>
            <a:r>
              <a:rPr lang="en-US" sz="1800" dirty="0" smtClean="0"/>
              <a:t>Monday: Plenary with 3 CLIC </a:t>
            </a:r>
            <a:r>
              <a:rPr lang="en-US" sz="1800" dirty="0" smtClean="0"/>
              <a:t>talks (</a:t>
            </a:r>
            <a:r>
              <a:rPr lang="en-US" sz="1800" dirty="0" smtClean="0"/>
              <a:t>general, CTF3, staging/future </a:t>
            </a:r>
            <a:r>
              <a:rPr lang="en-US" sz="1800" dirty="0" err="1" smtClean="0"/>
              <a:t>programme</a:t>
            </a:r>
            <a:r>
              <a:rPr lang="en-US" sz="1800" dirty="0" smtClean="0"/>
              <a:t>)</a:t>
            </a:r>
          </a:p>
          <a:p>
            <a:r>
              <a:rPr lang="en-US" sz="1800" dirty="0" smtClean="0"/>
              <a:t>Tuesday: Four topical sessions (2x2 in parallel), cost/schedule, power, system tests, </a:t>
            </a:r>
            <a:r>
              <a:rPr lang="en-US" sz="1800" dirty="0" err="1" smtClean="0"/>
              <a:t>emittance</a:t>
            </a:r>
            <a:r>
              <a:rPr lang="en-US" sz="1800" dirty="0" smtClean="0"/>
              <a:t> conservation</a:t>
            </a:r>
          </a:p>
          <a:p>
            <a:r>
              <a:rPr lang="en-US" sz="1800" dirty="0" smtClean="0"/>
              <a:t>Wednesday: CLIC Project Meeting (starting early to overlap with European late afternoon/evening): News, CDRs, X-band/RF update, CTF3 issues, more on </a:t>
            </a:r>
            <a:r>
              <a:rPr lang="en-US" sz="1800" dirty="0" err="1" smtClean="0"/>
              <a:t>systemtests</a:t>
            </a:r>
            <a:r>
              <a:rPr lang="en-US" sz="1800" dirty="0" smtClean="0"/>
              <a:t> and working groups, some technical developments</a:t>
            </a:r>
          </a:p>
          <a:p>
            <a:pPr lvl="1"/>
            <a:r>
              <a:rPr lang="en-US" sz="1400" dirty="0" smtClean="0"/>
              <a:t>Try also to fit in CB meeting (difficult)</a:t>
            </a:r>
          </a:p>
          <a:p>
            <a:r>
              <a:rPr lang="en-US" sz="1800" dirty="0" smtClean="0"/>
              <a:t>Thursday: Combined CLIC/ILC WGs: </a:t>
            </a:r>
          </a:p>
          <a:p>
            <a:pPr lvl="1"/>
            <a:r>
              <a:rPr lang="en-US" sz="1400" dirty="0" smtClean="0"/>
              <a:t>BDS/MDI, Damping Rings, Beam-dynamics, Sources, Civil </a:t>
            </a:r>
            <a:r>
              <a:rPr lang="en-US" sz="1400" dirty="0" err="1" smtClean="0"/>
              <a:t>Eng</a:t>
            </a:r>
            <a:r>
              <a:rPr lang="en-US" sz="1400" dirty="0" smtClean="0"/>
              <a:t>/Conv</a:t>
            </a:r>
            <a:r>
              <a:rPr lang="en-US" sz="1400" dirty="0" smtClean="0"/>
              <a:t>. </a:t>
            </a:r>
            <a:r>
              <a:rPr lang="en-US" sz="1400" dirty="0" smtClean="0"/>
              <a:t>Facilities </a:t>
            </a:r>
            <a:r>
              <a:rPr lang="en-US" sz="1400" dirty="0" smtClean="0"/>
              <a:t>+ possibly technical systems </a:t>
            </a:r>
          </a:p>
          <a:p>
            <a:r>
              <a:rPr lang="en-US" sz="1800" dirty="0" smtClean="0"/>
              <a:t>Friday: Summaries in plenary</a:t>
            </a:r>
          </a:p>
          <a:p>
            <a:r>
              <a:rPr lang="en-US" sz="1800" dirty="0" smtClean="0"/>
              <a:t>Aim for wide CLIC representation</a:t>
            </a:r>
          </a:p>
          <a:p>
            <a:pPr lvl="1"/>
            <a:r>
              <a:rPr lang="en-US" sz="1400" dirty="0" smtClean="0"/>
              <a:t>but probably only 15-20 from CERN </a:t>
            </a:r>
          </a:p>
          <a:p>
            <a:pPr lvl="1"/>
            <a:r>
              <a:rPr lang="en-US" sz="1400" dirty="0" smtClean="0"/>
              <a:t>will WEBEX Project Meeting</a:t>
            </a:r>
            <a:endParaRPr lang="en-US" sz="1400" dirty="0"/>
          </a:p>
        </p:txBody>
      </p:sp>
      <p:sp>
        <p:nvSpPr>
          <p:cNvPr id="9" name="Rectangle 8"/>
          <p:cNvSpPr/>
          <p:nvPr/>
        </p:nvSpPr>
        <p:spPr>
          <a:xfrm flipH="1">
            <a:off x="6292144" y="0"/>
            <a:ext cx="2851855" cy="166199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http://www.uta.edu/physics/lcws12/</a:t>
            </a:r>
            <a:endParaRPr lang="en-US" dirty="0" smtClean="0"/>
          </a:p>
          <a:p>
            <a:r>
              <a:rPr lang="en-US" dirty="0" smtClean="0"/>
              <a:t>Early registration 31.8 </a:t>
            </a:r>
          </a:p>
          <a:p>
            <a:r>
              <a:rPr lang="en-US" dirty="0" smtClean="0"/>
              <a:t>Arrange travels as soon as you know you are going</a:t>
            </a:r>
            <a:endParaRPr lang="en-US" dirty="0"/>
          </a:p>
          <a:p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525834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EUCARD 2 </a:t>
            </a:r>
            <a:r>
              <a:rPr lang="en-US" sz="2000" dirty="0" smtClean="0"/>
              <a:t>(is being) approved – entering negotiation phase, 20% cut; </a:t>
            </a:r>
            <a:r>
              <a:rPr lang="en-US" sz="2000" dirty="0" smtClean="0"/>
              <a:t>major CLIC relevant activities in DR and X-band </a:t>
            </a:r>
            <a:r>
              <a:rPr lang="en-US" sz="2000" dirty="0" smtClean="0"/>
              <a:t>work-packages</a:t>
            </a:r>
            <a:endParaRPr lang="en-US" sz="2000" dirty="0" smtClean="0"/>
          </a:p>
          <a:p>
            <a:r>
              <a:rPr lang="en-US" sz="2000" dirty="0" smtClean="0"/>
              <a:t>Consider submitting Marie Curie Network application by November (~10 </a:t>
            </a:r>
            <a:r>
              <a:rPr lang="en-US" sz="2000" dirty="0" err="1" smtClean="0"/>
              <a:t>Ph.D</a:t>
            </a:r>
            <a:r>
              <a:rPr lang="en-US" sz="2000" dirty="0" smtClean="0"/>
              <a:t> student grants in inst. and industries)</a:t>
            </a:r>
          </a:p>
          <a:p>
            <a:r>
              <a:rPr lang="en-US" sz="2000" dirty="0" smtClean="0"/>
              <a:t>Submit key ECR (including Synergy) applications – lead “CLIC </a:t>
            </a:r>
            <a:r>
              <a:rPr lang="en-US" sz="2000" dirty="0" smtClean="0"/>
              <a:t>scientists”)</a:t>
            </a:r>
            <a:r>
              <a:rPr lang="en-US" sz="2000" dirty="0" smtClean="0"/>
              <a:t>, example in precision engineering, others ? </a:t>
            </a:r>
          </a:p>
          <a:p>
            <a:r>
              <a:rPr lang="en-US" sz="2000" dirty="0" smtClean="0"/>
              <a:t>Watch development of Horizon 2020 and TIARA concerning infrastructures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9D20881-64F0-7C41-8D8A-4BDCA94DACA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2106" y="3723629"/>
            <a:ext cx="5124019" cy="2997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33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1428"/>
            <a:ext cx="8229600" cy="5114925"/>
          </a:xfrm>
        </p:spPr>
        <p:txBody>
          <a:bodyPr/>
          <a:lstStyle/>
          <a:p>
            <a:r>
              <a:rPr lang="en-US" sz="2000" dirty="0" smtClean="0"/>
              <a:t>Overall LC director identified, will be announced in July</a:t>
            </a:r>
          </a:p>
          <a:p>
            <a:r>
              <a:rPr lang="en-US" sz="2000" dirty="0" smtClean="0"/>
              <a:t>I</a:t>
            </a:r>
            <a:r>
              <a:rPr lang="en-US" sz="2000" dirty="0" smtClean="0"/>
              <a:t>nteresting links to new KEK proposal for international institute (ATF (support memo sent), X-band testing) – contact Hermann</a:t>
            </a:r>
          </a:p>
          <a:p>
            <a:r>
              <a:rPr lang="en-US" sz="2000" dirty="0" smtClean="0"/>
              <a:t>Continue to develop further contacts with many groups concerning future </a:t>
            </a:r>
            <a:r>
              <a:rPr lang="en-US" sz="2000" dirty="0" err="1" smtClean="0"/>
              <a:t>programme</a:t>
            </a:r>
            <a:r>
              <a:rPr lang="en-US" sz="2000" dirty="0" smtClean="0"/>
              <a:t>; Minsk, </a:t>
            </a:r>
            <a:r>
              <a:rPr lang="en-US" sz="2000" dirty="0" err="1" smtClean="0"/>
              <a:t>Dubna</a:t>
            </a:r>
            <a:r>
              <a:rPr lang="en-US" sz="2000" dirty="0" smtClean="0"/>
              <a:t>, Alba-Barcelona, SLAC, Tsinghua, CEA, NCP (Pakistan)  .. others</a:t>
            </a:r>
          </a:p>
          <a:p>
            <a:pPr lvl="1"/>
            <a:r>
              <a:rPr lang="en-US" sz="1800" dirty="0" smtClean="0"/>
              <a:t>plus many interactions during coll. week in May </a:t>
            </a:r>
          </a:p>
          <a:p>
            <a:r>
              <a:rPr lang="en-US" sz="2000" dirty="0" smtClean="0"/>
              <a:t>Interesting workshops:</a:t>
            </a:r>
          </a:p>
          <a:p>
            <a:pPr lvl="1"/>
            <a:r>
              <a:rPr lang="en-US" sz="1800" dirty="0" smtClean="0"/>
              <a:t>X-band at KEK: </a:t>
            </a:r>
            <a:r>
              <a:rPr lang="en-US" sz="1800" dirty="0" smtClean="0">
                <a:hlinkClick r:id="rId2"/>
              </a:rPr>
              <a:t>https://indico.cern.ch/conferenceDisplay.py?confId=165513</a:t>
            </a:r>
            <a:endParaRPr lang="en-US" sz="1800" dirty="0" smtClean="0"/>
          </a:p>
          <a:p>
            <a:pPr lvl="2"/>
            <a:r>
              <a:rPr lang="en-US" sz="1800" dirty="0" smtClean="0"/>
              <a:t>See also summary by Walter at: </a:t>
            </a:r>
          </a:p>
          <a:p>
            <a:pPr lvl="2"/>
            <a:r>
              <a:rPr lang="en-US" sz="1800" dirty="0" smtClean="0">
                <a:hlinkClick r:id="rId3"/>
              </a:rPr>
              <a:t>https://indico.cern.ch/conferenceDisplay.py?confId=191281</a:t>
            </a:r>
            <a:endParaRPr lang="en-US" sz="2000" dirty="0" smtClean="0"/>
          </a:p>
          <a:p>
            <a:pPr lvl="1"/>
            <a:r>
              <a:rPr lang="en-US" sz="1800" dirty="0" smtClean="0"/>
              <a:t>Machine Protection workshop at CERN: </a:t>
            </a:r>
            <a:r>
              <a:rPr lang="en-US" sz="1800" dirty="0" smtClean="0">
                <a:hlinkClick r:id="rId4"/>
              </a:rPr>
              <a:t>https://indico.cern.ch/conferenceDisplay.py?confId=185561</a:t>
            </a:r>
            <a:endParaRPr lang="en-US" sz="1800" dirty="0" smtClean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9D20881-64F0-7C41-8D8A-4BDCA94DACA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64598" y="5223253"/>
            <a:ext cx="2289298" cy="1526199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>
          <a:blip r:embed="rId6"/>
          <a:srcRect t="6154" b="6154"/>
          <a:stretch>
            <a:fillRect/>
          </a:stretch>
        </p:blipFill>
        <p:spPr bwMode="auto">
          <a:xfrm>
            <a:off x="4882777" y="5232704"/>
            <a:ext cx="2228713" cy="1315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</p:spTree>
    <p:extLst>
      <p:ext uri="{BB962C8B-B14F-4D97-AF65-F5344CB8AC3E}">
        <p14:creationId xmlns:p14="http://schemas.microsoft.com/office/powerpoint/2010/main" val="3360978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LIC-intr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CLIC-intro.pot</Template>
  <TotalTime>111373</TotalTime>
  <Words>724</Words>
  <Application>Microsoft Macintosh PowerPoint</Application>
  <PresentationFormat>On-screen Show (4:3)</PresentationFormat>
  <Paragraphs>63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CLIC-intro</vt:lpstr>
      <vt:lpstr>Various points CLIC Project Meeting June 2012 </vt:lpstr>
      <vt:lpstr>CDRs</vt:lpstr>
      <vt:lpstr>CDR volume 3</vt:lpstr>
      <vt:lpstr>Space</vt:lpstr>
      <vt:lpstr>CB news</vt:lpstr>
      <vt:lpstr>PowerPoint Presentation</vt:lpstr>
      <vt:lpstr>EU projects</vt:lpstr>
      <vt:lpstr>Others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Steinar Stapnes</cp:lastModifiedBy>
  <cp:revision>432</cp:revision>
  <cp:lastPrinted>2012-03-08T15:31:26Z</cp:lastPrinted>
  <dcterms:created xsi:type="dcterms:W3CDTF">2012-03-13T09:18:50Z</dcterms:created>
  <dcterms:modified xsi:type="dcterms:W3CDTF">2012-06-14T11:43:14Z</dcterms:modified>
</cp:coreProperties>
</file>