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  <a:srgbClr val="376092"/>
    <a:srgbClr val="CDCDCD"/>
    <a:srgbClr val="C0C0C0"/>
    <a:srgbClr val="DDDDDD"/>
  </p:clrMru>
  <p:extLst>
    <p:ext uri="{E76CE94A-603C-4142-B9EB-6D1370010A27}">
      <p14:discardImageEditData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-8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6/14/12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6/14/12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6/14/12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6/14/12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6/14/12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6/14/12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6025C-F37A-4397-9A26-83783D4ABC2A}" type="datetimeFigureOut">
              <a:rPr lang="en-US" smtClean="0"/>
              <a:pPr/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 noChangeShapeType="1"/>
          </p:cNvCxnSpPr>
          <p:nvPr userDrawn="1"/>
        </p:nvCxnSpPr>
        <p:spPr bwMode="auto">
          <a:xfrm flipH="1">
            <a:off x="152401" y="304800"/>
            <a:ext cx="8534399" cy="327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8" name="Picture 7" descr="CLIC-Logo-Color-72.png"/>
          <p:cNvPicPr>
            <a:picLocks noChangeAspect="1"/>
          </p:cNvPicPr>
          <p:nvPr userDrawn="1"/>
        </p:nvPicPr>
        <p:blipFill>
          <a:blip r:embed="rId13" cstate="print"/>
          <a:srcRect l="15208" t="13635" r="16617" b="15903"/>
          <a:stretch>
            <a:fillRect/>
          </a:stretch>
        </p:blipFill>
        <p:spPr bwMode="auto">
          <a:xfrm>
            <a:off x="8686800" y="0"/>
            <a:ext cx="395624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0210" y="49361"/>
            <a:ext cx="493190" cy="376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7393966" y="0"/>
            <a:ext cx="1137626" cy="457200"/>
          </a:xfrm>
          <a:prstGeom prst="rect">
            <a:avLst/>
          </a:prstGeom>
          <a:effectLst/>
        </p:spPr>
        <p:txBody>
          <a:bodyPr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Calibri"/>
                <a:ea typeface="+mn-ea"/>
                <a:cs typeface="Calibri"/>
              </a:rPr>
              <a:t>R. Corsini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86970"/>
            <a:ext cx="8382000" cy="657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CTF3 highlights since last Project Meeting</a:t>
            </a: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endParaRPr lang="en-US" sz="8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solidFill>
                  <a:srgbClr val="376092"/>
                </a:solidFill>
                <a:latin typeface="Calibri" pitchFamily="34" charset="0"/>
              </a:rPr>
              <a:t>Bumpy start </a:t>
            </a:r>
            <a:r>
              <a:rPr lang="en-US" sz="1400" dirty="0" smtClean="0">
                <a:latin typeface="Calibri" pitchFamily="34" charset="0"/>
              </a:rPr>
              <a:t>due to several hardware problems (mainly modulator-klystrons) – now apparently solved.</a:t>
            </a: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latin typeface="Calibri" pitchFamily="34" charset="0"/>
              </a:rPr>
              <a:t>Established and consolidated </a:t>
            </a:r>
            <a:r>
              <a:rPr lang="en-US" sz="1400" dirty="0" smtClean="0">
                <a:solidFill>
                  <a:srgbClr val="376092"/>
                </a:solidFill>
                <a:latin typeface="Calibri" pitchFamily="34" charset="0"/>
              </a:rPr>
              <a:t>factor 4 combination</a:t>
            </a:r>
            <a:r>
              <a:rPr lang="en-US" sz="1400" dirty="0" smtClean="0">
                <a:latin typeface="Calibri" pitchFamily="34" charset="0"/>
              </a:rPr>
              <a:t>, optimized </a:t>
            </a:r>
            <a:r>
              <a:rPr lang="en-US" sz="1400" dirty="0" smtClean="0">
                <a:solidFill>
                  <a:srgbClr val="376092"/>
                </a:solidFill>
                <a:latin typeface="Calibri" pitchFamily="34" charset="0"/>
              </a:rPr>
              <a:t>transport to TBTS</a:t>
            </a:r>
            <a:r>
              <a:rPr lang="en-US" sz="1400" dirty="0" smtClean="0">
                <a:latin typeface="Calibri" pitchFamily="34" charset="0"/>
              </a:rPr>
              <a:t>, started </a:t>
            </a:r>
            <a:r>
              <a:rPr lang="en-US" sz="1400" dirty="0" smtClean="0">
                <a:solidFill>
                  <a:srgbClr val="376092"/>
                </a:solidFill>
                <a:latin typeface="Calibri" pitchFamily="34" charset="0"/>
              </a:rPr>
              <a:t>TBTS operation </a:t>
            </a:r>
            <a:r>
              <a:rPr lang="en-US" sz="1400" dirty="0" smtClean="0">
                <a:latin typeface="Calibri" pitchFamily="34" charset="0"/>
              </a:rPr>
              <a:t>at nominal power level and gradient . </a:t>
            </a:r>
            <a:r>
              <a:rPr lang="en-US" sz="1400" dirty="0" smtClean="0">
                <a:solidFill>
                  <a:srgbClr val="376092"/>
                </a:solidFill>
                <a:latin typeface="Calibri" pitchFamily="34" charset="0"/>
              </a:rPr>
              <a:t>Break-down kicks and BD statistic studies </a:t>
            </a:r>
            <a:r>
              <a:rPr lang="en-US" sz="1400" dirty="0" smtClean="0">
                <a:latin typeface="Calibri" pitchFamily="34" charset="0"/>
              </a:rPr>
              <a:t>ongoing.</a:t>
            </a: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latin typeface="Calibri" pitchFamily="34" charset="0"/>
              </a:rPr>
              <a:t>Completed installation of PETS loads in TBL, </a:t>
            </a:r>
            <a:r>
              <a:rPr lang="en-US" sz="1400" dirty="0" smtClean="0">
                <a:solidFill>
                  <a:srgbClr val="376092"/>
                </a:solidFill>
                <a:latin typeface="Calibri" pitchFamily="34" charset="0"/>
              </a:rPr>
              <a:t>start next week to send beam in TBL</a:t>
            </a:r>
            <a:r>
              <a:rPr lang="en-US" sz="1400" dirty="0" smtClean="0">
                <a:latin typeface="Calibri" pitchFamily="34" charset="0"/>
              </a:rPr>
              <a:t>.</a:t>
            </a: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buSzPts val="1400"/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New </a:t>
            </a:r>
            <a:r>
              <a:rPr lang="en-US" sz="1400" dirty="0" smtClean="0">
                <a:solidFill>
                  <a:srgbClr val="376092"/>
                </a:solidFill>
              </a:rPr>
              <a:t>TBTS tank with two accelerating structures </a:t>
            </a:r>
            <a:r>
              <a:rPr lang="en-US" sz="1400" dirty="0" smtClean="0">
                <a:solidFill>
                  <a:srgbClr val="000000"/>
                </a:solidFill>
              </a:rPr>
              <a:t>equipped with wake-field monitors </a:t>
            </a:r>
            <a:r>
              <a:rPr lang="en-US" sz="1400" dirty="0" smtClean="0">
                <a:solidFill>
                  <a:srgbClr val="376092"/>
                </a:solidFill>
              </a:rPr>
              <a:t>ready for beginning of July</a:t>
            </a:r>
            <a:r>
              <a:rPr lang="en-US" sz="1400" dirty="0" smtClean="0">
                <a:solidFill>
                  <a:srgbClr val="000000"/>
                </a:solidFill>
              </a:rPr>
              <a:t>. Planning to install it in CLEX from 8</a:t>
            </a:r>
            <a:r>
              <a:rPr lang="en-US" sz="1400" baseline="30000" dirty="0" smtClean="0">
                <a:solidFill>
                  <a:srgbClr val="000000"/>
                </a:solidFill>
              </a:rPr>
              <a:t>th</a:t>
            </a:r>
            <a:r>
              <a:rPr lang="en-US" sz="1400" dirty="0" smtClean="0">
                <a:solidFill>
                  <a:srgbClr val="000000"/>
                </a:solidFill>
              </a:rPr>
              <a:t> August, in order to complete ongoing TBTS studies.</a:t>
            </a: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latin typeface="Calibri" pitchFamily="34" charset="0"/>
              </a:rPr>
              <a:t>Got back </a:t>
            </a:r>
            <a:r>
              <a:rPr lang="en-US" sz="1400" dirty="0" smtClean="0">
                <a:solidFill>
                  <a:srgbClr val="376092"/>
                </a:solidFill>
                <a:latin typeface="Calibri" pitchFamily="34" charset="0"/>
              </a:rPr>
              <a:t>one TWT from repair </a:t>
            </a:r>
            <a:r>
              <a:rPr lang="en-US" sz="1400" dirty="0" smtClean="0">
                <a:latin typeface="Calibri" pitchFamily="34" charset="0"/>
              </a:rPr>
              <a:t>with a consolidated power supply. Now we have </a:t>
            </a:r>
            <a:r>
              <a:rPr lang="en-US" sz="1400" dirty="0" smtClean="0">
                <a:solidFill>
                  <a:srgbClr val="376092"/>
                </a:solidFill>
                <a:latin typeface="Calibri" pitchFamily="34" charset="0"/>
              </a:rPr>
              <a:t>2 fully operational </a:t>
            </a:r>
            <a:r>
              <a:rPr lang="en-US" sz="1400" dirty="0" smtClean="0">
                <a:latin typeface="Calibri" pitchFamily="34" charset="0"/>
              </a:rPr>
              <a:t>and a 3</a:t>
            </a:r>
            <a:r>
              <a:rPr lang="en-US" sz="1400" baseline="30000" dirty="0" smtClean="0">
                <a:latin typeface="Calibri" pitchFamily="34" charset="0"/>
              </a:rPr>
              <a:t>rd</a:t>
            </a:r>
            <a:r>
              <a:rPr lang="en-US" sz="1400" dirty="0" smtClean="0">
                <a:latin typeface="Calibri" pitchFamily="34" charset="0"/>
              </a:rPr>
              <a:t> with a slowly dying tube. Will decide next week to send it back to repair or use it still for some time.</a:t>
            </a:r>
          </a:p>
        </p:txBody>
      </p:sp>
      <p:sp>
        <p:nvSpPr>
          <p:cNvPr id="2050" name="AutoShape 2" descr="https://ab-dep-op-elogbook.web.cern.ch/ab-dep-op-elogbook/elogbook/secure/attach.php?attachId=1254533&amp;type=png&amp;fname=2012061315295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0"/>
            <a:ext cx="329499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362200"/>
            <a:ext cx="332457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2666999"/>
            <a:ext cx="3200400" cy="2237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638800" y="4724400"/>
            <a:ext cx="2247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R. </a:t>
            </a:r>
            <a:r>
              <a:rPr lang="en-US" sz="1200" i="1" u="sng" dirty="0" err="1" smtClean="0"/>
              <a:t>Ruber</a:t>
            </a:r>
            <a:r>
              <a:rPr lang="en-US" sz="1200" i="1" u="sng" dirty="0" smtClean="0"/>
              <a:t>, W. </a:t>
            </a:r>
            <a:r>
              <a:rPr lang="en-US" sz="1200" i="1" u="sng" dirty="0" err="1" smtClean="0"/>
              <a:t>Farabolini</a:t>
            </a:r>
            <a:r>
              <a:rPr lang="en-US" sz="1200" i="1" u="sng" dirty="0" smtClean="0"/>
              <a:t>, A. </a:t>
            </a:r>
            <a:r>
              <a:rPr lang="en-US" sz="1200" i="1" u="sng" dirty="0" err="1" smtClean="0"/>
              <a:t>Palaia</a:t>
            </a:r>
            <a:endParaRPr lang="en-US" sz="12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4191000" cy="268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27" name="AutoShape 3" descr="https://ab-dep-op-elogbook.web.cern.ch/ab-dep-op-elogbook/elogbook/secure/attach.php?attachId=1254165&amp;type=png&amp;fname=201206121248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5029200" y="381000"/>
            <a:ext cx="3733800" cy="3733800"/>
            <a:chOff x="3886200" y="2286000"/>
            <a:chExt cx="3733800" cy="3657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ectangle 5"/>
            <p:cNvSpPr/>
            <p:nvPr/>
          </p:nvSpPr>
          <p:spPr>
            <a:xfrm>
              <a:off x="3886200" y="2286000"/>
              <a:ext cx="3733800" cy="3657600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86200" y="2362200"/>
              <a:ext cx="1873817" cy="3533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638800" y="2286000"/>
              <a:ext cx="1973452" cy="3657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TextBox 10"/>
          <p:cNvSpPr txBox="1"/>
          <p:nvPr/>
        </p:nvSpPr>
        <p:spPr>
          <a:xfrm>
            <a:off x="304800" y="533400"/>
            <a:ext cx="4419600" cy="7207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smtClean="0">
                <a:latin typeface="Calibri" pitchFamily="34" charset="0"/>
              </a:rPr>
              <a:t>Worked on DL optics and orbit, </a:t>
            </a:r>
            <a:r>
              <a:rPr lang="en-US" sz="1400" dirty="0" smtClean="0">
                <a:solidFill>
                  <a:srgbClr val="376092"/>
                </a:solidFill>
                <a:latin typeface="Calibri" pitchFamily="34" charset="0"/>
              </a:rPr>
              <a:t>3 GHz beam test of split/recombination </a:t>
            </a:r>
            <a:r>
              <a:rPr lang="en-US" sz="1400" dirty="0" smtClean="0">
                <a:latin typeface="Calibri" pitchFamily="34" charset="0"/>
              </a:rPr>
              <a:t>–</a:t>
            </a:r>
            <a:r>
              <a:rPr lang="en-US" sz="1400" dirty="0" smtClean="0">
                <a:solidFill>
                  <a:srgbClr val="376092"/>
                </a:solidFill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about 20% </a:t>
            </a:r>
            <a:r>
              <a:rPr lang="en-US" sz="1400" dirty="0" err="1" smtClean="0">
                <a:latin typeface="Calibri" pitchFamily="34" charset="0"/>
              </a:rPr>
              <a:t>emittance</a:t>
            </a:r>
            <a:r>
              <a:rPr lang="en-US" sz="1400" dirty="0" smtClean="0">
                <a:latin typeface="Calibri" pitchFamily="34" charset="0"/>
              </a:rPr>
              <a:t> growth from </a:t>
            </a:r>
            <a:r>
              <a:rPr lang="en-US" sz="1400" dirty="0" smtClean="0">
                <a:latin typeface="Calibri" pitchFamily="34" charset="0"/>
              </a:rPr>
              <a:t>DL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48400" y="1905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lnSpc>
                <a:spcPct val="150000"/>
              </a:lnSpc>
            </a:pPr>
            <a:r>
              <a:rPr lang="en-US" sz="1200" b="1" dirty="0" smtClean="0">
                <a:solidFill>
                  <a:srgbClr val="376092"/>
                </a:solidFill>
                <a:latin typeface="Calibri" pitchFamily="34" charset="0"/>
              </a:rPr>
              <a:t>CRM Line, ring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10200" y="2362200"/>
            <a:ext cx="1447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lnSpc>
                <a:spcPct val="150000"/>
              </a:lnSpc>
            </a:pPr>
            <a:r>
              <a:rPr lang="en-US" sz="10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Uncombined (2A)</a:t>
            </a:r>
          </a:p>
          <a:p>
            <a:pPr marL="179388" indent="-179388">
              <a:lnSpc>
                <a:spcPct val="150000"/>
              </a:lnSpc>
            </a:pPr>
            <a:r>
              <a:rPr lang="en-US" sz="10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75 um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239000" y="2362200"/>
            <a:ext cx="1447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lnSpc>
                <a:spcPct val="150000"/>
              </a:lnSpc>
            </a:pPr>
            <a:r>
              <a:rPr lang="en-US" sz="10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Combined (4A)</a:t>
            </a:r>
          </a:p>
          <a:p>
            <a:pPr marL="179388" indent="-179388">
              <a:lnSpc>
                <a:spcPct val="150000"/>
              </a:lnSpc>
            </a:pPr>
            <a:r>
              <a:rPr lang="en-US" sz="10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90 um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3429000" y="4343400"/>
            <a:ext cx="4876800" cy="2286000"/>
            <a:chOff x="381000" y="1524000"/>
            <a:chExt cx="4548414" cy="2057400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1000" y="1828800"/>
              <a:ext cx="4548414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762000" y="1981200"/>
              <a:ext cx="1295400" cy="318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9388" indent="-179388">
                <a:lnSpc>
                  <a:spcPct val="150000"/>
                </a:lnSpc>
              </a:pPr>
              <a:r>
                <a:rPr lang="en-US" sz="1200" b="1" dirty="0" smtClean="0">
                  <a:solidFill>
                    <a:schemeClr val="accent3">
                      <a:lumMod val="50000"/>
                    </a:schemeClr>
                  </a:solidFill>
                  <a:latin typeface="Calibri" pitchFamily="34" charset="0"/>
                </a:rPr>
                <a:t>MKS 11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95400" y="2514600"/>
              <a:ext cx="1295400" cy="318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9388" indent="-179388">
                <a:lnSpc>
                  <a:spcPct val="150000"/>
                </a:lnSpc>
              </a:pPr>
              <a:r>
                <a:rPr lang="en-US" sz="1200" b="1" dirty="0" smtClean="0">
                  <a:solidFill>
                    <a:srgbClr val="0000FF"/>
                  </a:solidFill>
                  <a:latin typeface="Calibri" pitchFamily="34" charset="0"/>
                </a:rPr>
                <a:t>MKS 12</a:t>
              </a: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609600" y="1905000"/>
              <a:ext cx="26670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3352800" y="1905000"/>
              <a:ext cx="12954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09600" y="1600200"/>
              <a:ext cx="2667000" cy="318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9388" indent="-179388">
                <a:lnSpc>
                  <a:spcPct val="150000"/>
                </a:lnSpc>
              </a:pPr>
              <a:r>
                <a:rPr lang="en-US" sz="1200" dirty="0" smtClean="0">
                  <a:solidFill>
                    <a:srgbClr val="0000FF"/>
                  </a:solidFill>
                  <a:latin typeface="Calibri" pitchFamily="34" charset="0"/>
                </a:rPr>
                <a:t>old flattening feed-</a:t>
              </a:r>
              <a:r>
                <a:rPr lang="en-US" sz="1200" dirty="0" smtClean="0">
                  <a:solidFill>
                    <a:srgbClr val="0000FF"/>
                  </a:solidFill>
                  <a:latin typeface="Calibri" pitchFamily="34" charset="0"/>
                </a:rPr>
                <a:t>back on MKS 12</a:t>
              </a:r>
              <a:endParaRPr lang="en-US" sz="1200" dirty="0" smtClean="0">
                <a:solidFill>
                  <a:srgbClr val="0000FF"/>
                </a:solidFill>
                <a:latin typeface="Calibri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52800" y="1524000"/>
              <a:ext cx="1295400" cy="567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9388" indent="-179388">
                <a:lnSpc>
                  <a:spcPct val="150000"/>
                </a:lnSpc>
              </a:pPr>
              <a:r>
                <a:rPr lang="en-US" sz="1200" dirty="0" smtClean="0">
                  <a:solidFill>
                    <a:srgbClr val="0000FF"/>
                  </a:solidFill>
                  <a:latin typeface="Calibri" pitchFamily="34" charset="0"/>
                </a:rPr>
                <a:t>new flattening feed-back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219200" y="5257800"/>
            <a:ext cx="1981200" cy="39754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 anchor="t">
            <a:spAutoFit/>
          </a:bodyPr>
          <a:lstStyle/>
          <a:p>
            <a:pPr marL="179388" indent="-179388">
              <a:lnSpc>
                <a:spcPct val="150000"/>
              </a:lnSpc>
            </a:pPr>
            <a:r>
              <a:rPr lang="en-US" sz="1400" dirty="0" smtClean="0">
                <a:latin typeface="Calibri" pitchFamily="34" charset="0"/>
              </a:rPr>
              <a:t>Still </a:t>
            </a:r>
            <a:r>
              <a:rPr lang="en-US" sz="1400" dirty="0" smtClean="0">
                <a:latin typeface="Calibri" pitchFamily="34" charset="0"/>
              </a:rPr>
              <a:t>improving </a:t>
            </a:r>
            <a:r>
              <a:rPr lang="en-US" sz="1400" dirty="0" smtClean="0">
                <a:solidFill>
                  <a:srgbClr val="376092"/>
                </a:solidFill>
                <a:latin typeface="Calibri" pitchFamily="34" charset="0"/>
              </a:rPr>
              <a:t>stability</a:t>
            </a:r>
            <a:endParaRPr lang="en-US" sz="1400" dirty="0" smtClean="0">
              <a:latin typeface="Calibri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62200" y="6172200"/>
            <a:ext cx="1078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T. </a:t>
            </a:r>
            <a:r>
              <a:rPr lang="en-US" sz="1200" i="1" u="sng" dirty="0" err="1" smtClean="0"/>
              <a:t>Persson</a:t>
            </a:r>
            <a:r>
              <a:rPr lang="en-US" sz="1200" i="1" u="sng" dirty="0" smtClean="0"/>
              <a:t>,</a:t>
            </a:r>
          </a:p>
          <a:p>
            <a:r>
              <a:rPr lang="en-US" sz="1200" i="1" u="sng" dirty="0" smtClean="0"/>
              <a:t> A. </a:t>
            </a:r>
            <a:r>
              <a:rPr lang="en-US" sz="1200" i="1" u="sng" dirty="0" err="1" smtClean="0"/>
              <a:t>Dubrowski</a:t>
            </a:r>
            <a:endParaRPr lang="en-US" sz="1200" i="1" u="sng" dirty="0"/>
          </a:p>
        </p:txBody>
      </p:sp>
      <p:sp>
        <p:nvSpPr>
          <p:cNvPr id="29" name="TextBox 28"/>
          <p:cNvSpPr txBox="1"/>
          <p:nvPr/>
        </p:nvSpPr>
        <p:spPr>
          <a:xfrm>
            <a:off x="304800" y="4267200"/>
            <a:ext cx="1924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P. </a:t>
            </a:r>
            <a:r>
              <a:rPr lang="en-US" sz="1200" i="1" u="sng" dirty="0" err="1" smtClean="0"/>
              <a:t>Skowronski</a:t>
            </a:r>
            <a:r>
              <a:rPr lang="en-US" sz="1200" i="1" u="sng" dirty="0" smtClean="0"/>
              <a:t>, B. Constance</a:t>
            </a:r>
            <a:endParaRPr lang="en-US" sz="12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81600" y="609600"/>
            <a:ext cx="2971800" cy="7207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179388" indent="-179388">
              <a:lnSpc>
                <a:spcPct val="150000"/>
              </a:lnSpc>
            </a:pPr>
            <a:r>
              <a:rPr lang="en-US" sz="1400" dirty="0" smtClean="0">
                <a:latin typeface="Calibri" pitchFamily="34" charset="0"/>
              </a:rPr>
              <a:t>Started </a:t>
            </a:r>
            <a:r>
              <a:rPr lang="en-US" sz="1400" dirty="0" smtClean="0">
                <a:latin typeface="Calibri" pitchFamily="34" charset="0"/>
              </a:rPr>
              <a:t>yesterday </a:t>
            </a:r>
            <a:r>
              <a:rPr lang="en-US" sz="1400" dirty="0" smtClean="0">
                <a:solidFill>
                  <a:srgbClr val="376092"/>
                </a:solidFill>
                <a:latin typeface="Calibri" pitchFamily="34" charset="0"/>
              </a:rPr>
              <a:t>1.5 GHz operation</a:t>
            </a:r>
            <a:r>
              <a:rPr lang="en-US" sz="1400" dirty="0" smtClean="0">
                <a:latin typeface="Calibri" pitchFamily="34" charset="0"/>
              </a:rPr>
              <a:t>,</a:t>
            </a:r>
            <a:r>
              <a:rPr lang="en-US" sz="1400" dirty="0" smtClean="0">
                <a:latin typeface="Calibri" pitchFamily="34" charset="0"/>
              </a:rPr>
              <a:t> </a:t>
            </a:r>
          </a:p>
          <a:p>
            <a:pPr marL="179388" indent="-179388">
              <a:lnSpc>
                <a:spcPct val="150000"/>
              </a:lnSpc>
            </a:pPr>
            <a:r>
              <a:rPr lang="en-US" sz="1400" dirty="0" smtClean="0">
                <a:latin typeface="Calibri" pitchFamily="34" charset="0"/>
              </a:rPr>
              <a:t>good progress</a:t>
            </a:r>
            <a:endParaRPr lang="en-US" sz="1400" dirty="0" smtClean="0">
              <a:latin typeface="Calibri" pitchFamily="34" charset="0"/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9" y="609600"/>
            <a:ext cx="472930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048000"/>
            <a:ext cx="5638800" cy="364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14600" y="1371600"/>
            <a:ext cx="774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Factor 4</a:t>
            </a: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81400" y="1600200"/>
            <a:ext cx="687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</a:rPr>
              <a:t>DL test</a:t>
            </a:r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24600" y="5562600"/>
            <a:ext cx="2459427" cy="40011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First factor 8 in 2012 !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733800"/>
            <a:ext cx="2580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Factor 4 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with 1.5 GHz beam and switches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295400" y="2971800"/>
            <a:ext cx="838200" cy="762000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05400" y="2438400"/>
            <a:ext cx="10918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P. </a:t>
            </a:r>
            <a:r>
              <a:rPr lang="en-US" sz="1200" i="1" u="sng" dirty="0" err="1" smtClean="0"/>
              <a:t>Skowronski</a:t>
            </a:r>
            <a:endParaRPr lang="en-US" sz="12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269</Words>
  <Application>Microsoft Macintosh PowerPoint</Application>
  <PresentationFormat>On-screen Show (4:3)</PresentationFormat>
  <Paragraphs>49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corsini</dc:creator>
  <cp:lastModifiedBy>Roberto Corsini</cp:lastModifiedBy>
  <cp:revision>15</cp:revision>
  <dcterms:created xsi:type="dcterms:W3CDTF">2012-06-14T21:20:35Z</dcterms:created>
  <dcterms:modified xsi:type="dcterms:W3CDTF">2012-06-14T22:13:04Z</dcterms:modified>
</cp:coreProperties>
</file>