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8"/>
  </p:notesMasterIdLst>
  <p:handoutMasterIdLst>
    <p:handoutMasterId r:id="rId9"/>
  </p:handoutMasterIdLst>
  <p:sldIdLst>
    <p:sldId id="1357" r:id="rId3"/>
    <p:sldId id="1362" r:id="rId4"/>
    <p:sldId id="1358" r:id="rId5"/>
    <p:sldId id="1360" r:id="rId6"/>
    <p:sldId id="1365" r:id="rId7"/>
  </p:sldIdLst>
  <p:sldSz cx="9144000" cy="6858000" type="letter"/>
  <p:notesSz cx="9928225" cy="6797675"/>
  <p:defaultTextStyle>
    <a:defPPr>
      <a:defRPr lang="en-US"/>
    </a:defPPr>
    <a:lvl1pPr algn="l" rtl="0" eaLnBrk="0" fontAlgn="base" hangingPunct="0">
      <a:spcBef>
        <a:spcPct val="0"/>
      </a:spcBef>
      <a:spcAft>
        <a:spcPct val="0"/>
      </a:spcAft>
      <a:defRPr sz="2800" b="1" kern="1200">
        <a:solidFill>
          <a:srgbClr val="114FFB"/>
        </a:solidFill>
        <a:latin typeface="Times New Roman" pitchFamily="18" charset="0"/>
        <a:ea typeface="+mn-ea"/>
        <a:cs typeface="+mn-cs"/>
      </a:defRPr>
    </a:lvl1pPr>
    <a:lvl2pPr marL="457200" algn="l" rtl="0" eaLnBrk="0" fontAlgn="base" hangingPunct="0">
      <a:spcBef>
        <a:spcPct val="0"/>
      </a:spcBef>
      <a:spcAft>
        <a:spcPct val="0"/>
      </a:spcAft>
      <a:defRPr sz="2800" b="1" kern="1200">
        <a:solidFill>
          <a:srgbClr val="114FFB"/>
        </a:solidFill>
        <a:latin typeface="Times New Roman" pitchFamily="18" charset="0"/>
        <a:ea typeface="+mn-ea"/>
        <a:cs typeface="+mn-cs"/>
      </a:defRPr>
    </a:lvl2pPr>
    <a:lvl3pPr marL="914400" algn="l" rtl="0" eaLnBrk="0" fontAlgn="base" hangingPunct="0">
      <a:spcBef>
        <a:spcPct val="0"/>
      </a:spcBef>
      <a:spcAft>
        <a:spcPct val="0"/>
      </a:spcAft>
      <a:defRPr sz="2800" b="1" kern="1200">
        <a:solidFill>
          <a:srgbClr val="114FFB"/>
        </a:solidFill>
        <a:latin typeface="Times New Roman" pitchFamily="18" charset="0"/>
        <a:ea typeface="+mn-ea"/>
        <a:cs typeface="+mn-cs"/>
      </a:defRPr>
    </a:lvl3pPr>
    <a:lvl4pPr marL="1371600" algn="l" rtl="0" eaLnBrk="0" fontAlgn="base" hangingPunct="0">
      <a:spcBef>
        <a:spcPct val="0"/>
      </a:spcBef>
      <a:spcAft>
        <a:spcPct val="0"/>
      </a:spcAft>
      <a:defRPr sz="2800" b="1" kern="1200">
        <a:solidFill>
          <a:srgbClr val="114FFB"/>
        </a:solidFill>
        <a:latin typeface="Times New Roman" pitchFamily="18" charset="0"/>
        <a:ea typeface="+mn-ea"/>
        <a:cs typeface="+mn-cs"/>
      </a:defRPr>
    </a:lvl4pPr>
    <a:lvl5pPr marL="1828800" algn="l" rtl="0" eaLnBrk="0" fontAlgn="base" hangingPunct="0">
      <a:spcBef>
        <a:spcPct val="0"/>
      </a:spcBef>
      <a:spcAft>
        <a:spcPct val="0"/>
      </a:spcAft>
      <a:defRPr sz="2800" b="1" kern="1200">
        <a:solidFill>
          <a:srgbClr val="114FFB"/>
        </a:solidFill>
        <a:latin typeface="Times New Roman" pitchFamily="18" charset="0"/>
        <a:ea typeface="+mn-ea"/>
        <a:cs typeface="+mn-cs"/>
      </a:defRPr>
    </a:lvl5pPr>
    <a:lvl6pPr marL="2286000" algn="l" defTabSz="914400" rtl="0" eaLnBrk="1" latinLnBrk="0" hangingPunct="1">
      <a:defRPr sz="2800" b="1" kern="1200">
        <a:solidFill>
          <a:srgbClr val="114FFB"/>
        </a:solidFill>
        <a:latin typeface="Times New Roman" pitchFamily="18" charset="0"/>
        <a:ea typeface="+mn-ea"/>
        <a:cs typeface="+mn-cs"/>
      </a:defRPr>
    </a:lvl6pPr>
    <a:lvl7pPr marL="2743200" algn="l" defTabSz="914400" rtl="0" eaLnBrk="1" latinLnBrk="0" hangingPunct="1">
      <a:defRPr sz="2800" b="1" kern="1200">
        <a:solidFill>
          <a:srgbClr val="114FFB"/>
        </a:solidFill>
        <a:latin typeface="Times New Roman" pitchFamily="18" charset="0"/>
        <a:ea typeface="+mn-ea"/>
        <a:cs typeface="+mn-cs"/>
      </a:defRPr>
    </a:lvl7pPr>
    <a:lvl8pPr marL="3200400" algn="l" defTabSz="914400" rtl="0" eaLnBrk="1" latinLnBrk="0" hangingPunct="1">
      <a:defRPr sz="2800" b="1" kern="1200">
        <a:solidFill>
          <a:srgbClr val="114FFB"/>
        </a:solidFill>
        <a:latin typeface="Times New Roman" pitchFamily="18" charset="0"/>
        <a:ea typeface="+mn-ea"/>
        <a:cs typeface="+mn-cs"/>
      </a:defRPr>
    </a:lvl8pPr>
    <a:lvl9pPr marL="3657600" algn="l" defTabSz="914400" rtl="0" eaLnBrk="1" latinLnBrk="0" hangingPunct="1">
      <a:defRPr sz="2800" b="1" kern="1200">
        <a:solidFill>
          <a:srgbClr val="114FFB"/>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FFFBFF"/>
    <a:srgbClr val="FF3300"/>
    <a:srgbClr val="3333FF"/>
    <a:srgbClr val="FF00FF"/>
    <a:srgbClr val="9966FF"/>
    <a:srgbClr val="9999FF"/>
    <a:srgbClr val="66FFFF"/>
    <a:srgbClr val="FF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2" autoAdjust="0"/>
    <p:restoredTop sz="94270" autoAdjust="0"/>
  </p:normalViewPr>
  <p:slideViewPr>
    <p:cSldViewPr snapToGrid="0">
      <p:cViewPr varScale="1">
        <p:scale>
          <a:sx n="102" d="100"/>
          <a:sy n="102" d="100"/>
        </p:scale>
        <p:origin x="-680" y="-96"/>
      </p:cViewPr>
      <p:guideLst>
        <p:guide orient="horz"/>
        <p:guide/>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5040"/>
    </p:cViewPr>
  </p:sorterViewPr>
  <p:notesViewPr>
    <p:cSldViewPr snapToGrid="0">
      <p:cViewPr varScale="1">
        <p:scale>
          <a:sx n="55" d="100"/>
          <a:sy n="55" d="100"/>
        </p:scale>
        <p:origin x="-624" y="-67"/>
      </p:cViewPr>
      <p:guideLst>
        <p:guide orient="horz" pos="2177"/>
        <p:guide pos="2899"/>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9525" y="0"/>
            <a:ext cx="4257675" cy="301625"/>
          </a:xfrm>
          <a:prstGeom prst="rect">
            <a:avLst/>
          </a:prstGeom>
          <a:noFill/>
          <a:ln w="9525">
            <a:noFill/>
            <a:miter lim="800000"/>
            <a:headEnd/>
            <a:tailEnd/>
          </a:ln>
        </p:spPr>
        <p:txBody>
          <a:bodyPr vert="horz" wrap="square" lIns="19174" tIns="0" rIns="19174" bIns="0" numCol="1" anchor="t" anchorCtr="0" compatLnSpc="1">
            <a:prstTxWarp prst="textNoShape">
              <a:avLst/>
            </a:prstTxWarp>
          </a:bodyPr>
          <a:lstStyle>
            <a:lvl1pPr defTabSz="942975">
              <a:defRPr sz="1000" b="0" i="1" smtClean="0"/>
            </a:lvl1pPr>
          </a:lstStyle>
          <a:p>
            <a:pPr>
              <a:defRPr/>
            </a:pPr>
            <a:endParaRPr lang="en-US"/>
          </a:p>
        </p:txBody>
      </p:sp>
      <p:sp>
        <p:nvSpPr>
          <p:cNvPr id="3075" name="Rectangle 3"/>
          <p:cNvSpPr>
            <a:spLocks noGrp="1" noChangeArrowheads="1"/>
          </p:cNvSpPr>
          <p:nvPr>
            <p:ph type="dt" sz="quarter" idx="1"/>
          </p:nvPr>
        </p:nvSpPr>
        <p:spPr bwMode="auto">
          <a:xfrm>
            <a:off x="5661025" y="0"/>
            <a:ext cx="4257675" cy="301625"/>
          </a:xfrm>
          <a:prstGeom prst="rect">
            <a:avLst/>
          </a:prstGeom>
          <a:noFill/>
          <a:ln w="9525">
            <a:noFill/>
            <a:miter lim="800000"/>
            <a:headEnd/>
            <a:tailEnd/>
          </a:ln>
        </p:spPr>
        <p:txBody>
          <a:bodyPr vert="horz" wrap="square" lIns="19174" tIns="0" rIns="19174" bIns="0" numCol="1" anchor="t" anchorCtr="0" compatLnSpc="1">
            <a:prstTxWarp prst="textNoShape">
              <a:avLst/>
            </a:prstTxWarp>
          </a:bodyPr>
          <a:lstStyle>
            <a:lvl1pPr algn="r" defTabSz="942975">
              <a:defRPr sz="1000" b="0" i="1" smtClean="0"/>
            </a:lvl1pPr>
          </a:lstStyle>
          <a:p>
            <a:pPr>
              <a:defRPr/>
            </a:pPr>
            <a:endParaRPr lang="en-US"/>
          </a:p>
        </p:txBody>
      </p:sp>
      <p:sp>
        <p:nvSpPr>
          <p:cNvPr id="3076" name="Rectangle 4"/>
          <p:cNvSpPr>
            <a:spLocks noGrp="1" noChangeArrowheads="1"/>
          </p:cNvSpPr>
          <p:nvPr>
            <p:ph type="ftr" sz="quarter" idx="2"/>
          </p:nvPr>
        </p:nvSpPr>
        <p:spPr bwMode="auto">
          <a:xfrm>
            <a:off x="9525" y="6418263"/>
            <a:ext cx="4257675" cy="379412"/>
          </a:xfrm>
          <a:prstGeom prst="rect">
            <a:avLst/>
          </a:prstGeom>
          <a:noFill/>
          <a:ln w="9525">
            <a:noFill/>
            <a:miter lim="800000"/>
            <a:headEnd/>
            <a:tailEnd/>
          </a:ln>
        </p:spPr>
        <p:txBody>
          <a:bodyPr vert="horz" wrap="square" lIns="19174" tIns="0" rIns="19174" bIns="0" numCol="1" anchor="b" anchorCtr="0" compatLnSpc="1">
            <a:prstTxWarp prst="textNoShape">
              <a:avLst/>
            </a:prstTxWarp>
          </a:bodyPr>
          <a:lstStyle>
            <a:lvl1pPr defTabSz="942975">
              <a:defRPr sz="1000" b="0" i="1" smtClean="0"/>
            </a:lvl1pPr>
          </a:lstStyle>
          <a:p>
            <a:pPr>
              <a:defRPr/>
            </a:pPr>
            <a:endParaRPr lang="en-US"/>
          </a:p>
        </p:txBody>
      </p:sp>
      <p:sp>
        <p:nvSpPr>
          <p:cNvPr id="3077" name="Rectangle 5"/>
          <p:cNvSpPr>
            <a:spLocks noGrp="1" noChangeArrowheads="1"/>
          </p:cNvSpPr>
          <p:nvPr>
            <p:ph type="sldNum" sz="quarter" idx="3"/>
          </p:nvPr>
        </p:nvSpPr>
        <p:spPr bwMode="auto">
          <a:xfrm>
            <a:off x="5661025" y="6418263"/>
            <a:ext cx="4257675" cy="379412"/>
          </a:xfrm>
          <a:prstGeom prst="rect">
            <a:avLst/>
          </a:prstGeom>
          <a:noFill/>
          <a:ln w="9525">
            <a:noFill/>
            <a:miter lim="800000"/>
            <a:headEnd/>
            <a:tailEnd/>
          </a:ln>
        </p:spPr>
        <p:txBody>
          <a:bodyPr vert="horz" wrap="square" lIns="19174" tIns="0" rIns="19174" bIns="0" numCol="1" anchor="b" anchorCtr="0" compatLnSpc="1">
            <a:prstTxWarp prst="textNoShape">
              <a:avLst/>
            </a:prstTxWarp>
          </a:bodyPr>
          <a:lstStyle>
            <a:lvl1pPr algn="r" defTabSz="942975">
              <a:defRPr sz="1000" b="0" i="1" smtClean="0"/>
            </a:lvl1pPr>
          </a:lstStyle>
          <a:p>
            <a:pPr>
              <a:defRPr/>
            </a:pPr>
            <a:fld id="{7B6F98FD-13BA-4637-8B6A-01B06C197EB3}" type="slidenum">
              <a:rPr lang="en-US"/>
              <a:pPr>
                <a:defRPr/>
              </a:pPr>
              <a:t>‹#›</a:t>
            </a:fld>
            <a:endParaRPr lang="en-US"/>
          </a:p>
        </p:txBody>
      </p:sp>
      <p:sp>
        <p:nvSpPr>
          <p:cNvPr id="3078" name="Rectangle 6"/>
          <p:cNvSpPr>
            <a:spLocks noChangeArrowheads="1"/>
          </p:cNvSpPr>
          <p:nvPr/>
        </p:nvSpPr>
        <p:spPr bwMode="auto">
          <a:xfrm>
            <a:off x="96838" y="65088"/>
            <a:ext cx="696912" cy="309562"/>
          </a:xfrm>
          <a:prstGeom prst="rect">
            <a:avLst/>
          </a:prstGeom>
          <a:noFill/>
          <a:ln w="9525">
            <a:noFill/>
            <a:miter lim="800000"/>
            <a:headEnd/>
            <a:tailEnd/>
          </a:ln>
        </p:spPr>
        <p:txBody>
          <a:bodyPr wrap="none" lIns="94271" tIns="46338" rIns="94271" bIns="46338" anchor="ctr">
            <a:spAutoFit/>
          </a:bodyPr>
          <a:lstStyle/>
          <a:p>
            <a:pPr defTabSz="942975">
              <a:defRPr/>
            </a:pPr>
            <a:r>
              <a:rPr lang="en-US" sz="1400" b="0">
                <a:solidFill>
                  <a:schemeClr val="tx1"/>
                </a:solidFill>
                <a:latin typeface="Arial" pitchFamily="34" charset="0"/>
              </a:rPr>
              <a:t>CERN</a:t>
            </a:r>
          </a:p>
        </p:txBody>
      </p:sp>
      <p:sp>
        <p:nvSpPr>
          <p:cNvPr id="3079" name="Rectangle 7"/>
          <p:cNvSpPr>
            <a:spLocks noChangeArrowheads="1"/>
          </p:cNvSpPr>
          <p:nvPr/>
        </p:nvSpPr>
        <p:spPr bwMode="auto">
          <a:xfrm>
            <a:off x="96838" y="6423025"/>
            <a:ext cx="806450" cy="309563"/>
          </a:xfrm>
          <a:prstGeom prst="rect">
            <a:avLst/>
          </a:prstGeom>
          <a:noFill/>
          <a:ln w="9525">
            <a:noFill/>
            <a:miter lim="800000"/>
            <a:headEnd/>
            <a:tailEnd/>
          </a:ln>
        </p:spPr>
        <p:txBody>
          <a:bodyPr wrap="none" lIns="94271" tIns="46338" rIns="94271" bIns="46338" anchor="ctr">
            <a:spAutoFit/>
          </a:bodyPr>
          <a:lstStyle/>
          <a:p>
            <a:pPr defTabSz="942975">
              <a:defRPr/>
            </a:pPr>
            <a:fld id="{172EAC2A-7675-4D25-8E15-A1E20BFFDF5D}" type="datetime1">
              <a:rPr lang="en-US" sz="1400" b="0">
                <a:solidFill>
                  <a:schemeClr val="tx1"/>
                </a:solidFill>
                <a:latin typeface="Arial" pitchFamily="34" charset="0"/>
              </a:rPr>
              <a:pPr defTabSz="942975">
                <a:defRPr/>
              </a:pPr>
              <a:t>6/15/12</a:t>
            </a:fld>
            <a:endParaRPr lang="en-US" sz="1400" b="0">
              <a:solidFill>
                <a:schemeClr val="tx1"/>
              </a:solidFill>
              <a:latin typeface="Arial" pitchFamily="34" charset="0"/>
            </a:endParaRPr>
          </a:p>
        </p:txBody>
      </p:sp>
      <p:sp>
        <p:nvSpPr>
          <p:cNvPr id="3080" name="Rectangle 8"/>
          <p:cNvSpPr>
            <a:spLocks noChangeArrowheads="1"/>
          </p:cNvSpPr>
          <p:nvPr/>
        </p:nvSpPr>
        <p:spPr bwMode="auto">
          <a:xfrm>
            <a:off x="9423400" y="6423025"/>
            <a:ext cx="407988" cy="309563"/>
          </a:xfrm>
          <a:prstGeom prst="rect">
            <a:avLst/>
          </a:prstGeom>
          <a:noFill/>
          <a:ln w="9525">
            <a:noFill/>
            <a:miter lim="800000"/>
            <a:headEnd/>
            <a:tailEnd/>
          </a:ln>
        </p:spPr>
        <p:txBody>
          <a:bodyPr wrap="none" lIns="94271" tIns="46338" rIns="94271" bIns="46338" anchor="ctr">
            <a:spAutoFit/>
          </a:bodyPr>
          <a:lstStyle/>
          <a:p>
            <a:pPr algn="r" defTabSz="942975">
              <a:defRPr/>
            </a:pPr>
            <a:fld id="{60B9D855-D349-4D3C-8FD0-4028B98E5196}" type="slidenum">
              <a:rPr lang="en-US" sz="1400" b="0">
                <a:solidFill>
                  <a:schemeClr val="tx1"/>
                </a:solidFill>
                <a:latin typeface="Arial" pitchFamily="34" charset="0"/>
              </a:rPr>
              <a:pPr algn="r" defTabSz="942975">
                <a:defRPr/>
              </a:pPr>
              <a:t>‹#›</a:t>
            </a:fld>
            <a:endParaRPr lang="en-US" sz="1400" b="0">
              <a:solidFill>
                <a:schemeClr val="tx1"/>
              </a:solidFill>
              <a:latin typeface="Arial" pitchFamily="34" charset="0"/>
            </a:endParaRPr>
          </a:p>
        </p:txBody>
      </p:sp>
    </p:spTree>
    <p:extLst>
      <p:ext uri="{BB962C8B-B14F-4D97-AF65-F5344CB8AC3E}">
        <p14:creationId xmlns:p14="http://schemas.microsoft.com/office/powerpoint/2010/main" val="156881859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9525" y="0"/>
            <a:ext cx="4257675" cy="301625"/>
          </a:xfrm>
          <a:prstGeom prst="rect">
            <a:avLst/>
          </a:prstGeom>
          <a:noFill/>
          <a:ln w="9525">
            <a:noFill/>
            <a:miter lim="800000"/>
            <a:headEnd/>
            <a:tailEnd/>
          </a:ln>
        </p:spPr>
        <p:txBody>
          <a:bodyPr vert="horz" wrap="square" lIns="19174" tIns="0" rIns="19174" bIns="0" numCol="1" anchor="t" anchorCtr="0" compatLnSpc="1">
            <a:prstTxWarp prst="textNoShape">
              <a:avLst/>
            </a:prstTxWarp>
          </a:bodyPr>
          <a:lstStyle>
            <a:lvl1pPr defTabSz="942975">
              <a:defRPr sz="1000" b="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5661025" y="0"/>
            <a:ext cx="4257675" cy="301625"/>
          </a:xfrm>
          <a:prstGeom prst="rect">
            <a:avLst/>
          </a:prstGeom>
          <a:noFill/>
          <a:ln w="9525">
            <a:noFill/>
            <a:miter lim="800000"/>
            <a:headEnd/>
            <a:tailEnd/>
          </a:ln>
        </p:spPr>
        <p:txBody>
          <a:bodyPr vert="horz" wrap="square" lIns="19174" tIns="0" rIns="19174" bIns="0" numCol="1" anchor="t" anchorCtr="0" compatLnSpc="1">
            <a:prstTxWarp prst="textNoShape">
              <a:avLst/>
            </a:prstTxWarp>
          </a:bodyPr>
          <a:lstStyle>
            <a:lvl1pPr algn="r" defTabSz="942975">
              <a:defRPr sz="1000" b="0" i="1" smtClean="0">
                <a:solidFill>
                  <a:schemeClr val="tx1"/>
                </a:solidFill>
              </a:defRPr>
            </a:lvl1pPr>
          </a:lstStyle>
          <a:p>
            <a:pPr>
              <a:defRPr/>
            </a:pPr>
            <a:endParaRPr lang="en-US"/>
          </a:p>
        </p:txBody>
      </p:sp>
      <p:sp>
        <p:nvSpPr>
          <p:cNvPr id="2052" name="Rectangle 4"/>
          <p:cNvSpPr>
            <a:spLocks noGrp="1" noChangeArrowheads="1"/>
          </p:cNvSpPr>
          <p:nvPr>
            <p:ph type="ftr" sz="quarter" idx="4"/>
          </p:nvPr>
        </p:nvSpPr>
        <p:spPr bwMode="auto">
          <a:xfrm>
            <a:off x="9525" y="6418263"/>
            <a:ext cx="4257675" cy="379412"/>
          </a:xfrm>
          <a:prstGeom prst="rect">
            <a:avLst/>
          </a:prstGeom>
          <a:noFill/>
          <a:ln w="9525">
            <a:noFill/>
            <a:miter lim="800000"/>
            <a:headEnd/>
            <a:tailEnd/>
          </a:ln>
        </p:spPr>
        <p:txBody>
          <a:bodyPr vert="horz" wrap="square" lIns="19174" tIns="0" rIns="19174" bIns="0" numCol="1" anchor="b" anchorCtr="0" compatLnSpc="1">
            <a:prstTxWarp prst="textNoShape">
              <a:avLst/>
            </a:prstTxWarp>
          </a:bodyPr>
          <a:lstStyle>
            <a:lvl1pPr defTabSz="942975">
              <a:defRPr sz="1000" b="0" i="1" smtClean="0">
                <a:solidFill>
                  <a:schemeClr val="tx1"/>
                </a:solidFill>
              </a:defRPr>
            </a:lvl1pPr>
          </a:lstStyle>
          <a:p>
            <a:pPr>
              <a:defRPr/>
            </a:pPr>
            <a:endParaRPr lang="en-US"/>
          </a:p>
        </p:txBody>
      </p:sp>
      <p:sp>
        <p:nvSpPr>
          <p:cNvPr id="2053" name="Rectangle 5"/>
          <p:cNvSpPr>
            <a:spLocks noGrp="1" noChangeArrowheads="1"/>
          </p:cNvSpPr>
          <p:nvPr>
            <p:ph type="sldNum" sz="quarter" idx="5"/>
          </p:nvPr>
        </p:nvSpPr>
        <p:spPr bwMode="auto">
          <a:xfrm>
            <a:off x="5661025" y="6418263"/>
            <a:ext cx="4257675" cy="379412"/>
          </a:xfrm>
          <a:prstGeom prst="rect">
            <a:avLst/>
          </a:prstGeom>
          <a:noFill/>
          <a:ln w="9525">
            <a:noFill/>
            <a:miter lim="800000"/>
            <a:headEnd/>
            <a:tailEnd/>
          </a:ln>
        </p:spPr>
        <p:txBody>
          <a:bodyPr vert="horz" wrap="square" lIns="19174" tIns="0" rIns="19174" bIns="0" numCol="1" anchor="b" anchorCtr="0" compatLnSpc="1">
            <a:prstTxWarp prst="textNoShape">
              <a:avLst/>
            </a:prstTxWarp>
          </a:bodyPr>
          <a:lstStyle>
            <a:lvl1pPr algn="r" defTabSz="942975">
              <a:defRPr sz="1000" b="0" i="1" smtClean="0">
                <a:solidFill>
                  <a:schemeClr val="tx1"/>
                </a:solidFill>
              </a:defRPr>
            </a:lvl1pPr>
          </a:lstStyle>
          <a:p>
            <a:pPr>
              <a:defRPr/>
            </a:pPr>
            <a:fld id="{20ADB751-885E-460B-90DA-D350E932B44F}" type="slidenum">
              <a:rPr lang="en-US"/>
              <a:pPr>
                <a:defRPr/>
              </a:pPr>
              <a:t>‹#›</a:t>
            </a:fld>
            <a:endParaRPr lang="en-US"/>
          </a:p>
        </p:txBody>
      </p:sp>
      <p:sp>
        <p:nvSpPr>
          <p:cNvPr id="2054" name="Rectangle 6"/>
          <p:cNvSpPr>
            <a:spLocks noGrp="1" noChangeArrowheads="1"/>
          </p:cNvSpPr>
          <p:nvPr>
            <p:ph type="body" sz="quarter" idx="3"/>
          </p:nvPr>
        </p:nvSpPr>
        <p:spPr bwMode="auto">
          <a:xfrm>
            <a:off x="1322388" y="3227388"/>
            <a:ext cx="7280275" cy="3062287"/>
          </a:xfrm>
          <a:prstGeom prst="rect">
            <a:avLst/>
          </a:prstGeom>
          <a:noFill/>
          <a:ln w="9525">
            <a:noFill/>
            <a:miter lim="800000"/>
            <a:headEnd/>
            <a:tailEnd/>
          </a:ln>
        </p:spPr>
        <p:txBody>
          <a:bodyPr vert="horz" wrap="square" lIns="94271" tIns="46338" rIns="94271" bIns="46338"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375" name="Rectangle 7"/>
          <p:cNvSpPr>
            <a:spLocks noGrp="1" noRot="1" noChangeAspect="1" noChangeArrowheads="1" noTextEdit="1"/>
          </p:cNvSpPr>
          <p:nvPr>
            <p:ph type="sldImg" idx="2"/>
          </p:nvPr>
        </p:nvSpPr>
        <p:spPr bwMode="auto">
          <a:xfrm>
            <a:off x="3268663" y="511175"/>
            <a:ext cx="3395662" cy="2546350"/>
          </a:xfrm>
          <a:prstGeom prst="rect">
            <a:avLst/>
          </a:prstGeom>
          <a:noFill/>
          <a:ln w="12700">
            <a:solidFill>
              <a:schemeClr val="tx1"/>
            </a:solidFill>
            <a:miter lim="800000"/>
            <a:headEnd/>
            <a:tailEnd/>
          </a:ln>
        </p:spPr>
      </p:sp>
      <p:sp>
        <p:nvSpPr>
          <p:cNvPr id="2056" name="Rectangle 8"/>
          <p:cNvSpPr>
            <a:spLocks noChangeArrowheads="1"/>
          </p:cNvSpPr>
          <p:nvPr/>
        </p:nvSpPr>
        <p:spPr bwMode="auto">
          <a:xfrm>
            <a:off x="96838" y="65088"/>
            <a:ext cx="696912" cy="309562"/>
          </a:xfrm>
          <a:prstGeom prst="rect">
            <a:avLst/>
          </a:prstGeom>
          <a:noFill/>
          <a:ln w="9525">
            <a:noFill/>
            <a:miter lim="800000"/>
            <a:headEnd/>
            <a:tailEnd/>
          </a:ln>
        </p:spPr>
        <p:txBody>
          <a:bodyPr wrap="none" lIns="94271" tIns="46338" rIns="94271" bIns="46338" anchor="ctr">
            <a:spAutoFit/>
          </a:bodyPr>
          <a:lstStyle/>
          <a:p>
            <a:pPr defTabSz="942975">
              <a:defRPr/>
            </a:pPr>
            <a:r>
              <a:rPr lang="en-US" sz="1400" b="0">
                <a:solidFill>
                  <a:schemeClr val="tx1"/>
                </a:solidFill>
                <a:latin typeface="Arial" pitchFamily="34" charset="0"/>
              </a:rPr>
              <a:t>CERN</a:t>
            </a:r>
          </a:p>
        </p:txBody>
      </p:sp>
      <p:sp>
        <p:nvSpPr>
          <p:cNvPr id="2057" name="Rectangle 9"/>
          <p:cNvSpPr>
            <a:spLocks noChangeArrowheads="1"/>
          </p:cNvSpPr>
          <p:nvPr/>
        </p:nvSpPr>
        <p:spPr bwMode="auto">
          <a:xfrm>
            <a:off x="96838" y="6423025"/>
            <a:ext cx="806450" cy="309563"/>
          </a:xfrm>
          <a:prstGeom prst="rect">
            <a:avLst/>
          </a:prstGeom>
          <a:noFill/>
          <a:ln w="9525">
            <a:noFill/>
            <a:miter lim="800000"/>
            <a:headEnd/>
            <a:tailEnd/>
          </a:ln>
        </p:spPr>
        <p:txBody>
          <a:bodyPr wrap="none" lIns="94271" tIns="46338" rIns="94271" bIns="46338" anchor="ctr">
            <a:spAutoFit/>
          </a:bodyPr>
          <a:lstStyle/>
          <a:p>
            <a:pPr defTabSz="942975">
              <a:defRPr/>
            </a:pPr>
            <a:fld id="{5F87A089-2F44-4EEF-8196-7D9C119BD6F7}" type="datetime1">
              <a:rPr lang="en-US" sz="1400" b="0">
                <a:solidFill>
                  <a:schemeClr val="tx1"/>
                </a:solidFill>
                <a:latin typeface="Arial" pitchFamily="34" charset="0"/>
              </a:rPr>
              <a:pPr defTabSz="942975">
                <a:defRPr/>
              </a:pPr>
              <a:t>6/15/12</a:t>
            </a:fld>
            <a:endParaRPr lang="en-US" sz="1400" b="0">
              <a:solidFill>
                <a:schemeClr val="tx1"/>
              </a:solidFill>
              <a:latin typeface="Arial" pitchFamily="34" charset="0"/>
            </a:endParaRPr>
          </a:p>
        </p:txBody>
      </p:sp>
      <p:sp>
        <p:nvSpPr>
          <p:cNvPr id="2058" name="Rectangle 10"/>
          <p:cNvSpPr>
            <a:spLocks noChangeArrowheads="1"/>
          </p:cNvSpPr>
          <p:nvPr/>
        </p:nvSpPr>
        <p:spPr bwMode="auto">
          <a:xfrm>
            <a:off x="9424988" y="6424613"/>
            <a:ext cx="406400" cy="307975"/>
          </a:xfrm>
          <a:prstGeom prst="rect">
            <a:avLst/>
          </a:prstGeom>
          <a:noFill/>
          <a:ln w="9525">
            <a:noFill/>
            <a:miter lim="800000"/>
            <a:headEnd/>
            <a:tailEnd/>
          </a:ln>
        </p:spPr>
        <p:txBody>
          <a:bodyPr wrap="none" lIns="94271" tIns="46338" rIns="94271" bIns="46338" anchor="ctr">
            <a:spAutoFit/>
          </a:bodyPr>
          <a:lstStyle/>
          <a:p>
            <a:pPr algn="r" defTabSz="942975">
              <a:defRPr/>
            </a:pPr>
            <a:fld id="{827D8C8A-E294-436C-A4B8-82D39C448CF3}" type="slidenum">
              <a:rPr lang="en-US" sz="1400" b="0">
                <a:solidFill>
                  <a:schemeClr val="tx1"/>
                </a:solidFill>
                <a:latin typeface="Arial" pitchFamily="34" charset="0"/>
              </a:rPr>
              <a:pPr algn="r" defTabSz="942975">
                <a:defRPr/>
              </a:pPr>
              <a:t>‹#›</a:t>
            </a:fld>
            <a:endParaRPr lang="en-US" sz="1400" b="0">
              <a:solidFill>
                <a:schemeClr val="tx1"/>
              </a:solidFill>
              <a:latin typeface="Arial" pitchFamily="34" charset="0"/>
            </a:endParaRPr>
          </a:p>
        </p:txBody>
      </p:sp>
    </p:spTree>
    <p:extLst>
      <p:ext uri="{BB962C8B-B14F-4D97-AF65-F5344CB8AC3E}">
        <p14:creationId xmlns:p14="http://schemas.microsoft.com/office/powerpoint/2010/main" val="2210747678"/>
      </p:ext>
    </p:extLst>
  </p:cSld>
  <p:clrMap bg1="lt1" tx1="dk1" bg2="lt2" tx2="dk2" accent1="accent1" accent2="accent2" accent3="accent3" accent4="accent4" accent5="accent5" accent6="accent6" hlink="hlink" folHlink="folHlink"/>
  <p:hf sldNum="0" hdr="0" ftr="0" dt="0"/>
  <p:notesStyle>
    <a:lvl1pPr algn="l" defTabSz="936625" rtl="0" eaLnBrk="0" fontAlgn="base" hangingPunct="0">
      <a:spcBef>
        <a:spcPct val="30000"/>
      </a:spcBef>
      <a:spcAft>
        <a:spcPct val="0"/>
      </a:spcAft>
      <a:defRPr sz="1200" kern="1200">
        <a:solidFill>
          <a:schemeClr val="tx1"/>
        </a:solidFill>
        <a:latin typeface="Arial" pitchFamily="34" charset="0"/>
        <a:ea typeface="+mn-ea"/>
        <a:cs typeface="+mn-cs"/>
      </a:defRPr>
    </a:lvl1pPr>
    <a:lvl2pPr marL="461963" algn="l" defTabSz="936625" rtl="0" eaLnBrk="0" fontAlgn="base" hangingPunct="0">
      <a:spcBef>
        <a:spcPct val="30000"/>
      </a:spcBef>
      <a:spcAft>
        <a:spcPct val="0"/>
      </a:spcAft>
      <a:defRPr sz="1200" kern="1200">
        <a:solidFill>
          <a:schemeClr val="tx1"/>
        </a:solidFill>
        <a:latin typeface="Arial" pitchFamily="34" charset="0"/>
        <a:ea typeface="+mn-ea"/>
        <a:cs typeface="+mn-cs"/>
      </a:defRPr>
    </a:lvl2pPr>
    <a:lvl3pPr marL="925513" algn="l" defTabSz="936625" rtl="0" eaLnBrk="0" fontAlgn="base" hangingPunct="0">
      <a:spcBef>
        <a:spcPct val="30000"/>
      </a:spcBef>
      <a:spcAft>
        <a:spcPct val="0"/>
      </a:spcAft>
      <a:defRPr sz="1200" kern="1200">
        <a:solidFill>
          <a:schemeClr val="tx1"/>
        </a:solidFill>
        <a:latin typeface="Arial" pitchFamily="34" charset="0"/>
        <a:ea typeface="+mn-ea"/>
        <a:cs typeface="+mn-cs"/>
      </a:defRPr>
    </a:lvl3pPr>
    <a:lvl4pPr marL="1387475" algn="l" defTabSz="936625" rtl="0" eaLnBrk="0" fontAlgn="base" hangingPunct="0">
      <a:spcBef>
        <a:spcPct val="30000"/>
      </a:spcBef>
      <a:spcAft>
        <a:spcPct val="0"/>
      </a:spcAft>
      <a:defRPr sz="1200" kern="1200">
        <a:solidFill>
          <a:schemeClr val="tx1"/>
        </a:solidFill>
        <a:latin typeface="Arial" pitchFamily="34" charset="0"/>
        <a:ea typeface="+mn-ea"/>
        <a:cs typeface="+mn-cs"/>
      </a:defRPr>
    </a:lvl4pPr>
    <a:lvl5pPr marL="1846263" algn="l" defTabSz="936625"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89763" y="0"/>
            <a:ext cx="2154237" cy="6500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25463" y="0"/>
            <a:ext cx="6311900" cy="6500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25463" y="0"/>
            <a:ext cx="8618537" cy="6500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73363" y="0"/>
            <a:ext cx="5684837" cy="8715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25463" y="849313"/>
            <a:ext cx="4232275" cy="5651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0138" y="849313"/>
            <a:ext cx="4233862" cy="5651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1031F569-F574-4EDC-8314-B6D8BEC6AD6F}" type="slidenum">
              <a:rPr lang="en-US"/>
              <a:pPr>
                <a:defRPr/>
              </a:pPr>
              <a:t>‹#›</a:t>
            </a:fld>
            <a:endParaRPr lang="en-US" sz="1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E10B21C9-FA1A-4CFC-88E8-0FC2C409512E}" type="slidenum">
              <a:rPr lang="en-US"/>
              <a:pPr>
                <a:defRPr/>
              </a:pPr>
              <a:t>‹#›</a:t>
            </a:fld>
            <a:endParaRPr lang="en-US" sz="1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DE6F5E4A-EB3A-4535-928A-76A052619E17}" type="slidenum">
              <a:rPr lang="en-US"/>
              <a:pPr>
                <a:defRPr/>
              </a:pPr>
              <a:t>‹#›</a:t>
            </a:fld>
            <a:endParaRPr lang="en-US" sz="14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fld id="{4EEE26BE-437F-4413-8C09-90562E763B1E}" type="slidenum">
              <a:rPr lang="en-US"/>
              <a:pPr>
                <a:defRPr/>
              </a:pPr>
              <a:t>‹#›</a:t>
            </a:fld>
            <a:endParaRPr lang="en-US" sz="14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fld id="{9F09E7CB-18FF-4FC4-88CD-C00A71C968E7}" type="slidenum">
              <a:rPr lang="en-US"/>
              <a:pPr>
                <a:defRPr/>
              </a:pPr>
              <a:t>‹#›</a:t>
            </a:fld>
            <a:endParaRPr lang="en-US" sz="1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fld id="{60A1BAEA-45F4-4F78-AA7B-F1AC5196503B}" type="slidenum">
              <a:rPr lang="en-US"/>
              <a:pPr>
                <a:defRPr/>
              </a:pPr>
              <a:t>‹#›</a:t>
            </a:fld>
            <a:endParaRPr lang="en-US" sz="1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A8DE0A36-FBE8-4BCC-93A1-77D8DAB60DC5}" type="slidenum">
              <a:rPr lang="en-US"/>
              <a:pPr>
                <a:defRPr/>
              </a:pPr>
              <a:t>‹#›</a:t>
            </a:fld>
            <a:endParaRPr lang="en-US" sz="14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1E13CE6-FD46-4227-AA25-7FC9A0C0E745}" type="slidenum">
              <a:rPr lang="en-US"/>
              <a:pPr>
                <a:defRPr/>
              </a:pPr>
              <a:t>‹#›</a:t>
            </a:fld>
            <a:endParaRPr lang="en-US" sz="14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5CEE8583-EA62-46BF-9E49-4AC1DBF96F6A}" type="slidenum">
              <a:rPr lang="en-US"/>
              <a:pPr>
                <a:defRPr/>
              </a:pPr>
              <a:t>‹#›</a:t>
            </a:fld>
            <a:endParaRPr lang="en-US" sz="14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957D9BB7-B01B-4DBF-B452-052150AA8094}" type="slidenum">
              <a:rPr lang="en-US"/>
              <a:pPr>
                <a:defRPr/>
              </a:pPr>
              <a:t>‹#›</a:t>
            </a:fld>
            <a:endParaRPr lang="en-US" sz="14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381000"/>
            <a:ext cx="19812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81000"/>
            <a:ext cx="57912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8A05C281-BBAA-4A64-A027-77200701E526}" type="slidenum">
              <a:rPr lang="en-US"/>
              <a:pPr>
                <a:defRPr/>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25463" y="849313"/>
            <a:ext cx="4232275" cy="565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0138" y="849313"/>
            <a:ext cx="4233862" cy="565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3" Type="http://schemas.openxmlformats.org/officeDocument/2006/relationships/image" Target="../media/image3.png"/><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body" idx="1"/>
          </p:nvPr>
        </p:nvSpPr>
        <p:spPr bwMode="auto">
          <a:xfrm>
            <a:off x="525463" y="849313"/>
            <a:ext cx="8618537" cy="56515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7" name="Rectangle 13"/>
          <p:cNvSpPr>
            <a:spLocks noChangeArrowheads="1"/>
          </p:cNvSpPr>
          <p:nvPr/>
        </p:nvSpPr>
        <p:spPr bwMode="auto">
          <a:xfrm>
            <a:off x="154247" y="6641914"/>
            <a:ext cx="9144000" cy="216086"/>
          </a:xfrm>
          <a:prstGeom prst="rect">
            <a:avLst/>
          </a:prstGeom>
          <a:noFill/>
          <a:ln w="9525">
            <a:noFill/>
            <a:miter lim="800000"/>
            <a:headEnd/>
            <a:tailEnd/>
          </a:ln>
          <a:effectLst/>
        </p:spPr>
        <p:txBody>
          <a:bodyPr lIns="92075" tIns="46038" rIns="92075" bIns="46038" anchor="ctr">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800" b="0" i="1" dirty="0" smtClean="0">
                <a:solidFill>
                  <a:schemeClr val="tx1"/>
                </a:solidFill>
                <a:latin typeface="Comic Sans MS" pitchFamily="66" charset="0"/>
              </a:rPr>
              <a:t>Erik Adli</a:t>
            </a:r>
            <a:r>
              <a:rPr lang="en-US" sz="800" b="0" i="1" dirty="0" smtClean="0">
                <a:solidFill>
                  <a:srgbClr val="0000FF"/>
                </a:solidFill>
                <a:latin typeface="Comic Sans MS" pitchFamily="66" charset="0"/>
              </a:rPr>
              <a:t>                      	         </a:t>
            </a:r>
            <a:r>
              <a:rPr lang="en-US" sz="800" b="0" i="1" baseline="0" dirty="0" smtClean="0">
                <a:solidFill>
                  <a:srgbClr val="0000FF"/>
                </a:solidFill>
                <a:latin typeface="Comic Sans MS" pitchFamily="66" charset="0"/>
              </a:rPr>
              <a:t>      </a:t>
            </a:r>
            <a:r>
              <a:rPr lang="en-US" sz="800" b="0" i="1" dirty="0" smtClean="0">
                <a:solidFill>
                  <a:srgbClr val="0000FF"/>
                </a:solidFill>
                <a:latin typeface="Comic Sans MS" pitchFamily="66" charset="0"/>
              </a:rPr>
              <a:t> 						</a:t>
            </a:r>
            <a:r>
              <a:rPr lang="en-US" sz="800" b="0" i="1" baseline="0" dirty="0" smtClean="0">
                <a:solidFill>
                  <a:srgbClr val="0000FF"/>
                </a:solidFill>
                <a:latin typeface="Comic Sans MS" pitchFamily="66" charset="0"/>
              </a:rPr>
              <a:t>	         </a:t>
            </a:r>
            <a:fld id="{83218CD4-B2E3-4800-BE8C-CB938F7E5647}" type="slidenum">
              <a:rPr lang="en-US" sz="800" b="0" i="1" smtClean="0">
                <a:solidFill>
                  <a:schemeClr val="tx1"/>
                </a:solidFill>
                <a:latin typeface="Comic Sans MS" pitchFamily="66" charset="0"/>
              </a:rPr>
              <a:pPr marL="0" marR="0" indent="0" algn="l" defTabSz="914400" rtl="0" eaLnBrk="0" fontAlgn="base" latinLnBrk="0" hangingPunct="0">
                <a:lnSpc>
                  <a:spcPct val="100000"/>
                </a:lnSpc>
                <a:spcBef>
                  <a:spcPct val="0"/>
                </a:spcBef>
                <a:spcAft>
                  <a:spcPct val="0"/>
                </a:spcAft>
                <a:buClrTx/>
                <a:buSzTx/>
                <a:buFontTx/>
                <a:buNone/>
                <a:tabLst/>
                <a:defRPr/>
              </a:pPr>
              <a:t>‹#›</a:t>
            </a:fld>
            <a:r>
              <a:rPr lang="en-US" sz="800" b="0" i="1" dirty="0">
                <a:solidFill>
                  <a:schemeClr val="tx1"/>
                </a:solidFill>
                <a:latin typeface="Comic Sans MS" pitchFamily="66" charset="0"/>
              </a:rPr>
              <a:t> </a:t>
            </a:r>
          </a:p>
        </p:txBody>
      </p:sp>
      <p:sp>
        <p:nvSpPr>
          <p:cNvPr id="1038" name="Rectangle 14"/>
          <p:cNvSpPr>
            <a:spLocks noChangeArrowheads="1"/>
          </p:cNvSpPr>
          <p:nvPr/>
        </p:nvSpPr>
        <p:spPr bwMode="auto">
          <a:xfrm>
            <a:off x="2630488" y="549275"/>
            <a:ext cx="5943600" cy="358775"/>
          </a:xfrm>
          <a:prstGeom prst="rect">
            <a:avLst/>
          </a:prstGeom>
          <a:noFill/>
          <a:ln w="9525">
            <a:noFill/>
            <a:miter lim="800000"/>
            <a:headEnd/>
            <a:tailEnd/>
          </a:ln>
          <a:effectLst/>
        </p:spPr>
        <p:txBody>
          <a:bodyPr lIns="92075" tIns="46038" rIns="92075" bIns="46038" anchor="b"/>
          <a:lstStyle/>
          <a:p>
            <a:pPr algn="ctr">
              <a:defRPr/>
            </a:pPr>
            <a:r>
              <a:rPr lang="en-US" sz="3200" i="1">
                <a:solidFill>
                  <a:srgbClr val="FF3300"/>
                </a:solidFill>
              </a:rPr>
              <a:t/>
            </a:r>
            <a:br>
              <a:rPr lang="en-US" sz="3200" i="1">
                <a:solidFill>
                  <a:srgbClr val="FF3300"/>
                </a:solidFill>
              </a:rPr>
            </a:br>
            <a:endParaRPr lang="en-US" sz="3200" i="1">
              <a:solidFill>
                <a:srgbClr val="FF3300"/>
              </a:solidFill>
            </a:endParaRPr>
          </a:p>
        </p:txBody>
      </p:sp>
      <p:sp>
        <p:nvSpPr>
          <p:cNvPr id="5125" name="Rectangle 16"/>
          <p:cNvSpPr>
            <a:spLocks noGrp="1" noChangeArrowheads="1"/>
          </p:cNvSpPr>
          <p:nvPr>
            <p:ph type="title"/>
          </p:nvPr>
        </p:nvSpPr>
        <p:spPr bwMode="auto">
          <a:xfrm>
            <a:off x="1059716" y="0"/>
            <a:ext cx="5684837" cy="8715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7" name="Picture 2" descr="\\CERN\dfs\Workspaces\w\Wuensch\Photographs, logo\artwork\CLIC logos\CLIC-Logo-Color-BB.jpg"/>
          <p:cNvPicPr>
            <a:picLocks noChangeAspect="1" noChangeArrowheads="1"/>
          </p:cNvPicPr>
          <p:nvPr userDrawn="1"/>
        </p:nvPicPr>
        <p:blipFill>
          <a:blip r:embed="rId15" cstate="print">
            <a:clrChange>
              <a:clrFrom>
                <a:srgbClr val="000000"/>
              </a:clrFrom>
              <a:clrTo>
                <a:srgbClr val="000000">
                  <a:alpha val="0"/>
                </a:srgbClr>
              </a:clrTo>
            </a:clrChange>
          </a:blip>
          <a:srcRect l="14577" t="12706" r="12437" b="14308"/>
          <a:stretch>
            <a:fillRect/>
          </a:stretch>
        </p:blipFill>
        <p:spPr bwMode="auto">
          <a:xfrm>
            <a:off x="0" y="0"/>
            <a:ext cx="908050" cy="908050"/>
          </a:xfrm>
          <a:prstGeom prst="rect">
            <a:avLst/>
          </a:prstGeom>
          <a:noFill/>
          <a:ln w="9525">
            <a:noFill/>
            <a:miter lim="800000"/>
            <a:headEnd/>
            <a:tailEnd/>
          </a:ln>
        </p:spPr>
      </p:pic>
      <p:sp>
        <p:nvSpPr>
          <p:cNvPr id="8" name="Rectangle 7"/>
          <p:cNvSpPr>
            <a:spLocks noChangeArrowheads="1"/>
          </p:cNvSpPr>
          <p:nvPr userDrawn="1"/>
        </p:nvSpPr>
        <p:spPr bwMode="auto">
          <a:xfrm>
            <a:off x="0" y="830263"/>
            <a:ext cx="9144000" cy="46037"/>
          </a:xfrm>
          <a:prstGeom prst="rect">
            <a:avLst/>
          </a:prstGeom>
          <a:gradFill flip="none" rotWithShape="1">
            <a:gsLst>
              <a:gs pos="80000">
                <a:srgbClr val="FF6600"/>
              </a:gs>
              <a:gs pos="100000">
                <a:srgbClr val="FFFFFF"/>
              </a:gs>
            </a:gsLst>
            <a:path path="shape">
              <a:fillToRect l="50000" t="50000" r="50000" b="50000"/>
            </a:path>
            <a:tileRect/>
          </a:gradFill>
          <a:ln w="9525">
            <a:solidFill>
              <a:schemeClr val="bg1"/>
            </a:solidFill>
            <a:miter lim="800000"/>
            <a:headEnd/>
            <a:tailEnd/>
          </a:ln>
          <a:effectLst>
            <a:glow rad="12700">
              <a:srgbClr val="000090">
                <a:alpha val="4000"/>
              </a:srgbClr>
            </a:glow>
          </a:effectLst>
        </p:spPr>
        <p:txBody>
          <a:bodyPr wrap="none" anchor="ctr"/>
          <a:lstStyle/>
          <a:p>
            <a:pPr algn="ctr" fontAlgn="auto">
              <a:spcBef>
                <a:spcPts val="0"/>
              </a:spcBef>
              <a:spcAft>
                <a:spcPts val="0"/>
              </a:spcAft>
              <a:defRPr/>
            </a:pPr>
            <a:endParaRPr lang="en-US" sz="2000">
              <a:latin typeface="+mn-lt"/>
              <a:ea typeface="+mn-ea"/>
              <a:cs typeface="+mn-cs"/>
            </a:endParaRPr>
          </a:p>
        </p:txBody>
      </p:sp>
      <p:pic>
        <p:nvPicPr>
          <p:cNvPr id="9" name="Picture 8"/>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247529" y="0"/>
            <a:ext cx="896471" cy="92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userDrawn="1"/>
        </p:nvSpPr>
        <p:spPr>
          <a:xfrm>
            <a:off x="7128412" y="-78119"/>
            <a:ext cx="2798732" cy="892552"/>
          </a:xfrm>
          <a:prstGeom prst="rect">
            <a:avLst/>
          </a:prstGeom>
          <a:noFill/>
        </p:spPr>
        <p:txBody>
          <a:bodyPr wrap="square" rtlCol="0">
            <a:spAutoFit/>
          </a:bodyPr>
          <a:lstStyle/>
          <a:p>
            <a:r>
              <a:rPr lang="en-US" sz="2600" dirty="0" err="1" smtClean="0"/>
              <a:t>Nordu</a:t>
            </a:r>
            <a:r>
              <a:rPr lang="en-US" sz="2600" dirty="0" smtClean="0"/>
              <a:t>-</a:t>
            </a:r>
          </a:p>
          <a:p>
            <a:r>
              <a:rPr lang="en-US" sz="2600" dirty="0" smtClean="0"/>
              <a:t>CLIC</a:t>
            </a:r>
            <a:endParaRPr lang="en-US" sz="26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 id="2147483650" r:id="rId13"/>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3200" b="1" i="1">
          <a:solidFill>
            <a:srgbClr val="FF3300"/>
          </a:solidFill>
          <a:latin typeface="+mj-lt"/>
          <a:ea typeface="+mj-ea"/>
          <a:cs typeface="+mj-cs"/>
        </a:defRPr>
      </a:lvl1pPr>
      <a:lvl2pPr algn="ctr" rtl="0" eaLnBrk="0" fontAlgn="base" hangingPunct="0">
        <a:spcBef>
          <a:spcPct val="0"/>
        </a:spcBef>
        <a:spcAft>
          <a:spcPct val="0"/>
        </a:spcAft>
        <a:defRPr sz="3200" b="1" i="1">
          <a:solidFill>
            <a:srgbClr val="FF3300"/>
          </a:solidFill>
          <a:latin typeface="Times New Roman" pitchFamily="18" charset="0"/>
        </a:defRPr>
      </a:lvl2pPr>
      <a:lvl3pPr algn="ctr" rtl="0" eaLnBrk="0" fontAlgn="base" hangingPunct="0">
        <a:spcBef>
          <a:spcPct val="0"/>
        </a:spcBef>
        <a:spcAft>
          <a:spcPct val="0"/>
        </a:spcAft>
        <a:defRPr sz="3200" b="1" i="1">
          <a:solidFill>
            <a:srgbClr val="FF3300"/>
          </a:solidFill>
          <a:latin typeface="Times New Roman" pitchFamily="18" charset="0"/>
        </a:defRPr>
      </a:lvl3pPr>
      <a:lvl4pPr algn="ctr" rtl="0" eaLnBrk="0" fontAlgn="base" hangingPunct="0">
        <a:spcBef>
          <a:spcPct val="0"/>
        </a:spcBef>
        <a:spcAft>
          <a:spcPct val="0"/>
        </a:spcAft>
        <a:defRPr sz="3200" b="1" i="1">
          <a:solidFill>
            <a:srgbClr val="FF3300"/>
          </a:solidFill>
          <a:latin typeface="Times New Roman" pitchFamily="18" charset="0"/>
        </a:defRPr>
      </a:lvl4pPr>
      <a:lvl5pPr algn="ctr" rtl="0" eaLnBrk="0" fontAlgn="base" hangingPunct="0">
        <a:spcBef>
          <a:spcPct val="0"/>
        </a:spcBef>
        <a:spcAft>
          <a:spcPct val="0"/>
        </a:spcAft>
        <a:defRPr sz="3200" b="1" i="1">
          <a:solidFill>
            <a:srgbClr val="FF3300"/>
          </a:solidFill>
          <a:latin typeface="Times New Roman" pitchFamily="18" charset="0"/>
        </a:defRPr>
      </a:lvl5pPr>
      <a:lvl6pPr marL="457200" algn="ctr" rtl="0" eaLnBrk="0" fontAlgn="base" hangingPunct="0">
        <a:spcBef>
          <a:spcPct val="0"/>
        </a:spcBef>
        <a:spcAft>
          <a:spcPct val="0"/>
        </a:spcAft>
        <a:defRPr sz="3200" b="1" i="1">
          <a:solidFill>
            <a:srgbClr val="FF3300"/>
          </a:solidFill>
          <a:latin typeface="Times New Roman" pitchFamily="18" charset="0"/>
        </a:defRPr>
      </a:lvl6pPr>
      <a:lvl7pPr marL="914400" algn="ctr" rtl="0" eaLnBrk="0" fontAlgn="base" hangingPunct="0">
        <a:spcBef>
          <a:spcPct val="0"/>
        </a:spcBef>
        <a:spcAft>
          <a:spcPct val="0"/>
        </a:spcAft>
        <a:defRPr sz="3200" b="1" i="1">
          <a:solidFill>
            <a:srgbClr val="FF3300"/>
          </a:solidFill>
          <a:latin typeface="Times New Roman" pitchFamily="18" charset="0"/>
        </a:defRPr>
      </a:lvl7pPr>
      <a:lvl8pPr marL="1371600" algn="ctr" rtl="0" eaLnBrk="0" fontAlgn="base" hangingPunct="0">
        <a:spcBef>
          <a:spcPct val="0"/>
        </a:spcBef>
        <a:spcAft>
          <a:spcPct val="0"/>
        </a:spcAft>
        <a:defRPr sz="3200" b="1" i="1">
          <a:solidFill>
            <a:srgbClr val="FF3300"/>
          </a:solidFill>
          <a:latin typeface="Times New Roman" pitchFamily="18" charset="0"/>
        </a:defRPr>
      </a:lvl8pPr>
      <a:lvl9pPr marL="1828800" algn="ctr" rtl="0" eaLnBrk="0" fontAlgn="base" hangingPunct="0">
        <a:spcBef>
          <a:spcPct val="0"/>
        </a:spcBef>
        <a:spcAft>
          <a:spcPct val="0"/>
        </a:spcAft>
        <a:defRPr sz="3200" b="1" i="1">
          <a:solidFill>
            <a:srgbClr val="FF3300"/>
          </a:solidFill>
          <a:latin typeface="Times New Roman" pitchFamily="18" charset="0"/>
        </a:defRPr>
      </a:lvl9pPr>
    </p:titleStyle>
    <p:bodyStyle>
      <a:lvl1pPr marL="342900" indent="-111125" algn="l" rtl="0" eaLnBrk="0" fontAlgn="base" hangingPunct="0">
        <a:spcBef>
          <a:spcPct val="20000"/>
        </a:spcBef>
        <a:spcAft>
          <a:spcPct val="0"/>
        </a:spcAft>
        <a:buClr>
          <a:schemeClr val="tx2"/>
        </a:buClr>
        <a:buSzPct val="90000"/>
        <a:buChar char="•"/>
        <a:defRPr sz="2800" b="1">
          <a:solidFill>
            <a:srgbClr val="3366FF"/>
          </a:solidFill>
          <a:latin typeface="+mn-lt"/>
          <a:ea typeface="+mn-ea"/>
          <a:cs typeface="+mn-cs"/>
        </a:defRPr>
      </a:lvl1pPr>
      <a:lvl2pPr marL="463550" indent="166688" algn="l" rtl="0" eaLnBrk="0" fontAlgn="base" hangingPunct="0">
        <a:spcBef>
          <a:spcPct val="20000"/>
        </a:spcBef>
        <a:spcAft>
          <a:spcPct val="0"/>
        </a:spcAft>
        <a:buClr>
          <a:schemeClr val="tx2"/>
        </a:buClr>
        <a:buSzPct val="100000"/>
        <a:buChar char="•"/>
        <a:defRPr sz="2000" b="1">
          <a:solidFill>
            <a:schemeClr val="tx1"/>
          </a:solidFill>
          <a:latin typeface="Arial" pitchFamily="34" charset="0"/>
        </a:defRPr>
      </a:lvl2pPr>
      <a:lvl3pPr marL="79851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3pPr>
      <a:lvl4pPr marL="1030288"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4pPr>
      <a:lvl5pPr marL="126206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5pPr>
      <a:lvl6pPr marL="171926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6pPr>
      <a:lvl7pPr marL="217646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7pPr>
      <a:lvl8pPr marL="263366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8pPr>
      <a:lvl9pPr marL="3090863" indent="115888" algn="l" rtl="0" eaLnBrk="0" fontAlgn="base" hangingPunct="0">
        <a:spcBef>
          <a:spcPct val="20000"/>
        </a:spcBef>
        <a:spcAft>
          <a:spcPct val="0"/>
        </a:spcAft>
        <a:buClr>
          <a:schemeClr val="tx2"/>
        </a:buClr>
        <a:buSzPct val="65000"/>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sldNum" sz="quarter" idx="4"/>
          </p:nvPr>
        </p:nvSpPr>
        <p:spPr bwMode="auto">
          <a:xfrm>
            <a:off x="6832600" y="624840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fontAlgn="auto" hangingPunct="0">
              <a:spcBef>
                <a:spcPts val="0"/>
              </a:spcBef>
              <a:spcAft>
                <a:spcPts val="0"/>
              </a:spcAft>
              <a:defRPr sz="1200" b="0">
                <a:solidFill>
                  <a:schemeClr val="tx1"/>
                </a:solidFill>
                <a:effectLst/>
                <a:latin typeface="Times New Roman" pitchFamily="18" charset="0"/>
              </a:defRPr>
            </a:lvl1pPr>
          </a:lstStyle>
          <a:p>
            <a:pPr>
              <a:defRPr/>
            </a:pPr>
            <a:fld id="{E3AFDFB6-12D3-4EAF-BDED-532D47B32511}" type="slidenum">
              <a:rPr lang="en-US"/>
              <a:pPr>
                <a:defRPr/>
              </a:pPr>
              <a:t>‹#›</a:t>
            </a:fld>
            <a:endParaRPr lang="en-US" sz="1400" dirty="0"/>
          </a:p>
        </p:txBody>
      </p:sp>
      <p:sp>
        <p:nvSpPr>
          <p:cNvPr id="6147" name="Rectangle 5"/>
          <p:cNvSpPr>
            <a:spLocks noGrp="1" noChangeArrowheads="1"/>
          </p:cNvSpPr>
          <p:nvPr>
            <p:ph type="title"/>
          </p:nvPr>
        </p:nvSpPr>
        <p:spPr bwMode="auto">
          <a:xfrm>
            <a:off x="2438400" y="381000"/>
            <a:ext cx="5181600" cy="762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6148" name="Rectangle 6"/>
          <p:cNvSpPr>
            <a:spLocks noGrp="1" noChangeArrowheads="1"/>
          </p:cNvSpPr>
          <p:nvPr>
            <p:ph type="body" idx="1"/>
          </p:nvPr>
        </p:nvSpPr>
        <p:spPr bwMode="auto">
          <a:xfrm>
            <a:off x="609600" y="1371600"/>
            <a:ext cx="7924800" cy="4876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6149" name="Picture 8" descr="logoss.gif"/>
          <p:cNvPicPr>
            <a:picLocks noChangeAspect="1"/>
          </p:cNvPicPr>
          <p:nvPr userDrawn="1"/>
        </p:nvPicPr>
        <p:blipFill>
          <a:blip r:embed="rId13" cstate="print"/>
          <a:srcRect/>
          <a:stretch>
            <a:fillRect/>
          </a:stretch>
        </p:blipFill>
        <p:spPr bwMode="auto">
          <a:xfrm>
            <a:off x="76200" y="381000"/>
            <a:ext cx="2286000"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2"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Lst>
  <p:hf hdr="0"/>
  <p:txStyles>
    <p:title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Comic Sans MS" pitchFamily="66" charset="0"/>
        </a:defRPr>
      </a:lvl2pPr>
      <a:lvl3pPr algn="ctr" rtl="0" eaLnBrk="0" fontAlgn="base" hangingPunct="0">
        <a:lnSpc>
          <a:spcPct val="90000"/>
        </a:lnSpc>
        <a:spcBef>
          <a:spcPct val="0"/>
        </a:spcBef>
        <a:spcAft>
          <a:spcPct val="0"/>
        </a:spcAft>
        <a:defRPr sz="3600" b="1">
          <a:solidFill>
            <a:srgbClr val="FF0000"/>
          </a:solidFill>
          <a:latin typeface="Comic Sans MS" pitchFamily="66" charset="0"/>
        </a:defRPr>
      </a:lvl3pPr>
      <a:lvl4pPr algn="ctr" rtl="0" eaLnBrk="0" fontAlgn="base" hangingPunct="0">
        <a:lnSpc>
          <a:spcPct val="90000"/>
        </a:lnSpc>
        <a:spcBef>
          <a:spcPct val="0"/>
        </a:spcBef>
        <a:spcAft>
          <a:spcPct val="0"/>
        </a:spcAft>
        <a:defRPr sz="3600" b="1">
          <a:solidFill>
            <a:srgbClr val="FF0000"/>
          </a:solidFill>
          <a:latin typeface="Comic Sans MS" pitchFamily="66" charset="0"/>
        </a:defRPr>
      </a:lvl4pPr>
      <a:lvl5pPr algn="ctr" rtl="0" eaLnBrk="0" fontAlgn="base" hangingPunct="0">
        <a:lnSpc>
          <a:spcPct val="90000"/>
        </a:lnSpc>
        <a:spcBef>
          <a:spcPct val="0"/>
        </a:spcBef>
        <a:spcAft>
          <a:spcPct val="0"/>
        </a:spcAft>
        <a:defRPr sz="3600" b="1">
          <a:solidFill>
            <a:srgbClr val="FF0000"/>
          </a:solidFill>
          <a:latin typeface="Comic Sans MS" pitchFamily="66" charset="0"/>
        </a:defRPr>
      </a:lvl5pPr>
      <a:lvl6pPr marL="457200" algn="ctr" rtl="0" fontAlgn="base">
        <a:lnSpc>
          <a:spcPct val="90000"/>
        </a:lnSpc>
        <a:spcBef>
          <a:spcPct val="0"/>
        </a:spcBef>
        <a:spcAft>
          <a:spcPct val="0"/>
        </a:spcAft>
        <a:defRPr sz="3600" b="1">
          <a:solidFill>
            <a:srgbClr val="FF0000"/>
          </a:solidFill>
          <a:latin typeface="Comic Sans MS" pitchFamily="66" charset="0"/>
        </a:defRPr>
      </a:lvl6pPr>
      <a:lvl7pPr marL="914400" algn="ctr" rtl="0" fontAlgn="base">
        <a:lnSpc>
          <a:spcPct val="90000"/>
        </a:lnSpc>
        <a:spcBef>
          <a:spcPct val="0"/>
        </a:spcBef>
        <a:spcAft>
          <a:spcPct val="0"/>
        </a:spcAft>
        <a:defRPr sz="3600" b="1">
          <a:solidFill>
            <a:srgbClr val="FF0000"/>
          </a:solidFill>
          <a:latin typeface="Comic Sans MS" pitchFamily="66" charset="0"/>
        </a:defRPr>
      </a:lvl7pPr>
      <a:lvl8pPr marL="1371600" algn="ctr" rtl="0" fontAlgn="base">
        <a:lnSpc>
          <a:spcPct val="90000"/>
        </a:lnSpc>
        <a:spcBef>
          <a:spcPct val="0"/>
        </a:spcBef>
        <a:spcAft>
          <a:spcPct val="0"/>
        </a:spcAft>
        <a:defRPr sz="3600" b="1">
          <a:solidFill>
            <a:srgbClr val="FF0000"/>
          </a:solidFill>
          <a:latin typeface="Comic Sans MS" pitchFamily="66" charset="0"/>
        </a:defRPr>
      </a:lvl8pPr>
      <a:lvl9pPr marL="1828800" algn="ctr" rtl="0" fontAlgn="base">
        <a:lnSpc>
          <a:spcPct val="90000"/>
        </a:lnSpc>
        <a:spcBef>
          <a:spcPct val="0"/>
        </a:spcBef>
        <a:spcAft>
          <a:spcPct val="0"/>
        </a:spcAft>
        <a:defRPr sz="3600" b="1">
          <a:solidFill>
            <a:srgbClr val="FF0000"/>
          </a:solidFill>
          <a:latin typeface="Comic Sans MS" pitchFamily="66"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defRPr sz="2400" b="1">
          <a:solidFill>
            <a:srgbClr val="0000FF"/>
          </a:solidFill>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fontAlgn="base">
        <a:lnSpc>
          <a:spcPct val="90000"/>
        </a:lnSpc>
        <a:spcBef>
          <a:spcPct val="30000"/>
        </a:spcBef>
        <a:spcAft>
          <a:spcPct val="0"/>
        </a:spcAft>
        <a:defRPr sz="1400" b="1">
          <a:solidFill>
            <a:srgbClr val="0000FF"/>
          </a:solidFill>
          <a:latin typeface="+mn-lt"/>
        </a:defRPr>
      </a:lvl6pPr>
      <a:lvl7pPr marL="3200400" indent="-171450" algn="l" rtl="0" fontAlgn="base">
        <a:lnSpc>
          <a:spcPct val="90000"/>
        </a:lnSpc>
        <a:spcBef>
          <a:spcPct val="30000"/>
        </a:spcBef>
        <a:spcAft>
          <a:spcPct val="0"/>
        </a:spcAft>
        <a:defRPr sz="1400" b="1">
          <a:solidFill>
            <a:srgbClr val="0000FF"/>
          </a:solidFill>
          <a:latin typeface="+mn-lt"/>
        </a:defRPr>
      </a:lvl7pPr>
      <a:lvl8pPr marL="3657600" indent="-171450" algn="l" rtl="0" fontAlgn="base">
        <a:lnSpc>
          <a:spcPct val="90000"/>
        </a:lnSpc>
        <a:spcBef>
          <a:spcPct val="30000"/>
        </a:spcBef>
        <a:spcAft>
          <a:spcPct val="0"/>
        </a:spcAft>
        <a:defRPr sz="1400" b="1">
          <a:solidFill>
            <a:srgbClr val="0000FF"/>
          </a:solidFill>
          <a:latin typeface="+mn-lt"/>
        </a:defRPr>
      </a:lvl8pPr>
      <a:lvl9pPr marL="4114800" indent="-171450" algn="l" rtl="0" fontAlgn="base">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836712"/>
            <a:ext cx="7772400" cy="2000251"/>
          </a:xfrm>
        </p:spPr>
        <p:txBody>
          <a:bodyPr>
            <a:normAutofit/>
          </a:bodyPr>
          <a:lstStyle/>
          <a:p>
            <a:pPr eaLnBrk="1" hangingPunct="1">
              <a:defRPr/>
            </a:pPr>
            <a:r>
              <a:rPr lang="en-US" sz="4000" i="0" dirty="0" smtClean="0"/>
              <a:t>CLIC activities at the </a:t>
            </a:r>
            <a:br>
              <a:rPr lang="en-US" sz="4000" i="0" dirty="0" smtClean="0"/>
            </a:br>
            <a:r>
              <a:rPr lang="en-US" sz="4000" i="0" dirty="0" smtClean="0"/>
              <a:t>University of Oslo, Norway</a:t>
            </a:r>
            <a:endParaRPr lang="nb-NO" sz="4000" i="0" dirty="0"/>
          </a:p>
        </p:txBody>
      </p:sp>
      <p:sp>
        <p:nvSpPr>
          <p:cNvPr id="5" name="Subtitle 4"/>
          <p:cNvSpPr>
            <a:spLocks noGrp="1"/>
          </p:cNvSpPr>
          <p:nvPr>
            <p:ph type="subTitle" idx="1"/>
          </p:nvPr>
        </p:nvSpPr>
        <p:spPr>
          <a:xfrm>
            <a:off x="1371600" y="4690514"/>
            <a:ext cx="6400800" cy="1752600"/>
          </a:xfrm>
        </p:spPr>
        <p:txBody>
          <a:bodyPr>
            <a:normAutofit/>
          </a:bodyPr>
          <a:lstStyle/>
          <a:p>
            <a:pPr eaLnBrk="1" hangingPunct="1">
              <a:defRPr/>
            </a:pPr>
            <a:r>
              <a:rPr lang="nb-NO" sz="1800" dirty="0">
                <a:solidFill>
                  <a:srgbClr val="0000FF"/>
                </a:solidFill>
              </a:rPr>
              <a:t>The </a:t>
            </a:r>
            <a:r>
              <a:rPr lang="nb-NO" sz="1800" dirty="0" smtClean="0">
                <a:solidFill>
                  <a:srgbClr val="0000FF"/>
                </a:solidFill>
              </a:rPr>
              <a:t>Oslo </a:t>
            </a:r>
            <a:r>
              <a:rPr lang="nb-NO" sz="1800" dirty="0" err="1">
                <a:solidFill>
                  <a:srgbClr val="0000FF"/>
                </a:solidFill>
              </a:rPr>
              <a:t>group</a:t>
            </a:r>
            <a:endParaRPr lang="nb-NO" sz="1800" dirty="0">
              <a:solidFill>
                <a:srgbClr val="0000FF"/>
              </a:solidFill>
            </a:endParaRPr>
          </a:p>
          <a:p>
            <a:pPr eaLnBrk="1" hangingPunct="1">
              <a:defRPr/>
            </a:pPr>
            <a:r>
              <a:rPr lang="nb-NO" sz="1800" b="0" dirty="0" smtClean="0">
                <a:solidFill>
                  <a:srgbClr val="0000FF"/>
                </a:solidFill>
              </a:rPr>
              <a:t>Erik </a:t>
            </a:r>
            <a:r>
              <a:rPr lang="nb-NO" sz="1800" b="0" dirty="0">
                <a:solidFill>
                  <a:srgbClr val="0000FF"/>
                </a:solidFill>
              </a:rPr>
              <a:t>Adli, </a:t>
            </a:r>
            <a:r>
              <a:rPr lang="nb-NO" sz="1800" b="0" dirty="0" smtClean="0">
                <a:solidFill>
                  <a:srgbClr val="0000FF"/>
                </a:solidFill>
              </a:rPr>
              <a:t>R</a:t>
            </a:r>
            <a:r>
              <a:rPr lang="en-US" sz="1800" b="0" dirty="0" smtClean="0">
                <a:solidFill>
                  <a:srgbClr val="0000FF"/>
                </a:solidFill>
              </a:rPr>
              <a:t>e</a:t>
            </a:r>
            <a:r>
              <a:rPr lang="nb-NO" sz="1800" b="0" dirty="0" err="1" smtClean="0">
                <a:solidFill>
                  <a:srgbClr val="0000FF"/>
                </a:solidFill>
              </a:rPr>
              <a:t>idar</a:t>
            </a:r>
            <a:r>
              <a:rPr lang="nb-NO" sz="1800" b="0" dirty="0" smtClean="0">
                <a:solidFill>
                  <a:srgbClr val="0000FF"/>
                </a:solidFill>
              </a:rPr>
              <a:t> L. Lillestøl, Kyrre N. </a:t>
            </a:r>
            <a:r>
              <a:rPr lang="nb-NO" sz="1800" b="0" dirty="0" err="1" smtClean="0">
                <a:solidFill>
                  <a:srgbClr val="0000FF"/>
                </a:solidFill>
              </a:rPr>
              <a:t>Sjøbæk</a:t>
            </a:r>
            <a:r>
              <a:rPr lang="nb-NO" sz="1800" b="0" dirty="0" smtClean="0">
                <a:solidFill>
                  <a:srgbClr val="0000FF"/>
                </a:solidFill>
              </a:rPr>
              <a:t> </a:t>
            </a:r>
          </a:p>
          <a:p>
            <a:pPr eaLnBrk="1" hangingPunct="1">
              <a:defRPr/>
            </a:pPr>
            <a:r>
              <a:rPr lang="nb-NO" sz="1800" b="0" dirty="0" smtClean="0">
                <a:solidFill>
                  <a:srgbClr val="0000FF"/>
                </a:solidFill>
              </a:rPr>
              <a:t>Department </a:t>
            </a:r>
            <a:r>
              <a:rPr lang="nb-NO" sz="1800" b="0" dirty="0" err="1" smtClean="0">
                <a:solidFill>
                  <a:srgbClr val="0000FF"/>
                </a:solidFill>
              </a:rPr>
              <a:t>of</a:t>
            </a:r>
            <a:r>
              <a:rPr lang="nb-NO" sz="1800" b="0" dirty="0" smtClean="0">
                <a:solidFill>
                  <a:srgbClr val="0000FF"/>
                </a:solidFill>
              </a:rPr>
              <a:t> </a:t>
            </a:r>
            <a:r>
              <a:rPr lang="nb-NO" sz="1800" b="0" dirty="0" err="1" smtClean="0">
                <a:solidFill>
                  <a:srgbClr val="0000FF"/>
                </a:solidFill>
              </a:rPr>
              <a:t>Physics</a:t>
            </a:r>
            <a:r>
              <a:rPr lang="nb-NO" sz="1800" b="0" dirty="0" smtClean="0">
                <a:solidFill>
                  <a:srgbClr val="0000FF"/>
                </a:solidFill>
              </a:rPr>
              <a:t>, </a:t>
            </a:r>
            <a:r>
              <a:rPr lang="nb-NO" sz="1800" b="0" dirty="0" err="1" smtClean="0">
                <a:solidFill>
                  <a:srgbClr val="0000FF"/>
                </a:solidFill>
              </a:rPr>
              <a:t>University</a:t>
            </a:r>
            <a:r>
              <a:rPr lang="nb-NO" sz="1800" b="0" dirty="0" smtClean="0">
                <a:solidFill>
                  <a:srgbClr val="0000FF"/>
                </a:solidFill>
              </a:rPr>
              <a:t> </a:t>
            </a:r>
            <a:r>
              <a:rPr lang="nb-NO" sz="1800" b="0" dirty="0" err="1">
                <a:solidFill>
                  <a:srgbClr val="0000FF"/>
                </a:solidFill>
              </a:rPr>
              <a:t>of</a:t>
            </a:r>
            <a:r>
              <a:rPr lang="nb-NO" sz="1800" b="0" dirty="0">
                <a:solidFill>
                  <a:srgbClr val="0000FF"/>
                </a:solidFill>
              </a:rPr>
              <a:t> Oslo, </a:t>
            </a:r>
            <a:r>
              <a:rPr lang="nb-NO" sz="1800" b="0" dirty="0" smtClean="0">
                <a:solidFill>
                  <a:srgbClr val="0000FF"/>
                </a:solidFill>
              </a:rPr>
              <a:t>Norway</a:t>
            </a:r>
          </a:p>
          <a:p>
            <a:pPr eaLnBrk="1" hangingPunct="1">
              <a:defRPr/>
            </a:pPr>
            <a:endParaRPr lang="nb-NO" sz="1800" b="0" dirty="0" smtClean="0">
              <a:solidFill>
                <a:srgbClr val="0000FF"/>
              </a:solidFill>
            </a:endParaRPr>
          </a:p>
          <a:p>
            <a:pPr eaLnBrk="1" hangingPunct="1">
              <a:defRPr/>
            </a:pPr>
            <a:r>
              <a:rPr lang="nb-NO" sz="1800" b="0" dirty="0" err="1" smtClean="0">
                <a:solidFill>
                  <a:srgbClr val="0000FF"/>
                </a:solidFill>
              </a:rPr>
              <a:t>Friday</a:t>
            </a:r>
            <a:r>
              <a:rPr lang="nb-NO" sz="1800" b="0" dirty="0" smtClean="0">
                <a:solidFill>
                  <a:srgbClr val="0000FF"/>
                </a:solidFill>
              </a:rPr>
              <a:t>, May 15, 2012</a:t>
            </a:r>
          </a:p>
          <a:p>
            <a:pPr eaLnBrk="1" hangingPunct="1">
              <a:defRPr/>
            </a:pPr>
            <a:endParaRPr lang="nb-NO" sz="1800" b="0" dirty="0">
              <a:solidFill>
                <a:srgbClr val="0000FF"/>
              </a:solidFill>
            </a:endParaRPr>
          </a:p>
          <a:p>
            <a:pPr eaLnBrk="1" hangingPunct="1">
              <a:defRPr/>
            </a:pPr>
            <a:endParaRPr lang="nb-NO" sz="1800" b="0" dirty="0">
              <a:solidFill>
                <a:srgbClr val="0000FF"/>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47529" y="0"/>
            <a:ext cx="896471" cy="92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62000" y="577450"/>
            <a:ext cx="1522622" cy="276999"/>
          </a:xfrm>
          <a:prstGeom prst="rect">
            <a:avLst/>
          </a:prstGeom>
        </p:spPr>
        <p:txBody>
          <a:bodyPr wrap="none">
            <a:spAutoFit/>
          </a:bodyPr>
          <a:lstStyle/>
          <a:p>
            <a:r>
              <a:rPr lang="cs-CZ" sz="1200" dirty="0">
                <a:solidFill>
                  <a:srgbClr val="FF3300"/>
                </a:solidFill>
              </a:rPr>
              <a:t>http://</a:t>
            </a:r>
            <a:r>
              <a:rPr lang="cs-CZ" sz="1200" dirty="0" err="1">
                <a:solidFill>
                  <a:srgbClr val="FF3300"/>
                </a:solidFill>
              </a:rPr>
              <a:t>clic-study.org</a:t>
            </a:r>
            <a:r>
              <a:rPr lang="cs-CZ" sz="1200" dirty="0">
                <a:solidFill>
                  <a:srgbClr val="FF3300"/>
                </a:solidFill>
              </a:rPr>
              <a:t>/</a:t>
            </a:r>
            <a:endParaRPr lang="en-US" sz="1200" dirty="0">
              <a:solidFill>
                <a:srgbClr val="FF3300"/>
              </a:solidFill>
            </a:endParaRPr>
          </a:p>
        </p:txBody>
      </p:sp>
      <p:pic>
        <p:nvPicPr>
          <p:cNvPr id="13" name="Picture 12"/>
          <p:cNvPicPr>
            <a:picLocks noChangeAspect="1"/>
          </p:cNvPicPr>
          <p:nvPr/>
        </p:nvPicPr>
        <p:blipFill>
          <a:blip r:embed="rId3"/>
          <a:stretch>
            <a:fillRect/>
          </a:stretch>
        </p:blipFill>
        <p:spPr>
          <a:xfrm>
            <a:off x="4572000" y="2708920"/>
            <a:ext cx="4446714" cy="1904829"/>
          </a:xfrm>
          <a:prstGeom prst="rect">
            <a:avLst/>
          </a:prstGeom>
        </p:spPr>
      </p:pic>
      <p:pic>
        <p:nvPicPr>
          <p:cNvPr id="9" name="Picture 8"/>
          <p:cNvPicPr>
            <a:picLocks noChangeAspect="1"/>
          </p:cNvPicPr>
          <p:nvPr/>
        </p:nvPicPr>
        <p:blipFill>
          <a:blip r:embed="rId4"/>
          <a:stretch>
            <a:fillRect/>
          </a:stretch>
        </p:blipFill>
        <p:spPr>
          <a:xfrm>
            <a:off x="119158" y="2590800"/>
            <a:ext cx="4402491" cy="2667000"/>
          </a:xfrm>
          <a:prstGeom prst="rect">
            <a:avLst/>
          </a:prstGeom>
        </p:spPr>
      </p:pic>
    </p:spTree>
    <p:extLst>
      <p:ext uri="{BB962C8B-B14F-4D97-AF65-F5344CB8AC3E}">
        <p14:creationId xmlns:p14="http://schemas.microsoft.com/office/powerpoint/2010/main" val="620807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716" y="0"/>
            <a:ext cx="5849084" cy="871538"/>
          </a:xfrm>
        </p:spPr>
        <p:txBody>
          <a:bodyPr/>
          <a:lstStyle/>
          <a:p>
            <a:r>
              <a:rPr lang="en-US" dirty="0" smtClean="0"/>
              <a:t>Oslo High Energy Physics Group</a:t>
            </a:r>
            <a:endParaRPr lang="en-US" dirty="0"/>
          </a:p>
        </p:txBody>
      </p:sp>
      <p:sp>
        <p:nvSpPr>
          <p:cNvPr id="3" name="Content Placeholder 2"/>
          <p:cNvSpPr>
            <a:spLocks noGrp="1"/>
          </p:cNvSpPr>
          <p:nvPr>
            <p:ph idx="1"/>
          </p:nvPr>
        </p:nvSpPr>
        <p:spPr>
          <a:xfrm>
            <a:off x="190501" y="849313"/>
            <a:ext cx="8953500" cy="5651500"/>
          </a:xfrm>
        </p:spPr>
        <p:txBody>
          <a:bodyPr/>
          <a:lstStyle/>
          <a:p>
            <a:pPr>
              <a:buNone/>
            </a:pPr>
            <a:r>
              <a:rPr lang="en-US" sz="1800" dirty="0" smtClean="0">
                <a:solidFill>
                  <a:srgbClr val="0000FF"/>
                </a:solidFill>
              </a:rPr>
              <a:t>The CLIC activities at the University of Oslo, Norway, is within the High Energy Physics Group at the Department of Physics. The group currently has 4 professors, 1 professor II, 7 researchers/post. docs. and about 10 Ph.D. students – out of which 5 do accelerator physics.  The HEP-group has strong links with the theory group, the computational physics group and electronics/instrumentation workshops at the Department of Physics. These groups have potential to contribute for future linear collider activities.</a:t>
            </a:r>
          </a:p>
          <a:p>
            <a:pPr>
              <a:buNone/>
            </a:pPr>
            <a:endParaRPr lang="en-US" sz="1800" dirty="0" smtClean="0">
              <a:solidFill>
                <a:srgbClr val="0000FF"/>
              </a:solidFill>
            </a:endParaRPr>
          </a:p>
          <a:p>
            <a:pPr>
              <a:buNone/>
            </a:pPr>
            <a:r>
              <a:rPr lang="en-US" sz="1800" i="1" dirty="0" smtClean="0">
                <a:solidFill>
                  <a:srgbClr val="0000FF"/>
                </a:solidFill>
              </a:rPr>
              <a:t>		Current CLIC / linear collider personnel :</a:t>
            </a:r>
            <a:endParaRPr lang="en-US" sz="1800" dirty="0" smtClean="0">
              <a:solidFill>
                <a:srgbClr val="0000FF"/>
              </a:solidFill>
            </a:endParaRPr>
          </a:p>
          <a:p>
            <a:pPr>
              <a:buNone/>
            </a:pPr>
            <a:r>
              <a:rPr lang="en-US" sz="1800" dirty="0" smtClean="0">
                <a:solidFill>
                  <a:srgbClr val="0000FF"/>
                </a:solidFill>
              </a:rPr>
              <a:t>Prof. Steinar Stapnes </a:t>
            </a:r>
            <a:r>
              <a:rPr lang="en-US" sz="1800" dirty="0" smtClean="0">
                <a:solidFill>
                  <a:srgbClr val="0000FF"/>
                </a:solidFill>
              </a:rPr>
              <a:t>(</a:t>
            </a:r>
            <a:r>
              <a:rPr lang="en-US" sz="1800" dirty="0" smtClean="0">
                <a:solidFill>
                  <a:srgbClr val="0000FF"/>
                </a:solidFill>
              </a:rPr>
              <a:t>now at</a:t>
            </a:r>
            <a:r>
              <a:rPr lang="en-US" sz="1800" dirty="0" smtClean="0">
                <a:solidFill>
                  <a:srgbClr val="0000FF"/>
                </a:solidFill>
              </a:rPr>
              <a:t> </a:t>
            </a:r>
            <a:r>
              <a:rPr lang="en-US" sz="1800" dirty="0" smtClean="0">
                <a:solidFill>
                  <a:srgbClr val="0000FF"/>
                </a:solidFill>
              </a:rPr>
              <a:t>CERN)</a:t>
            </a:r>
          </a:p>
          <a:p>
            <a:pPr>
              <a:buNone/>
            </a:pPr>
            <a:r>
              <a:rPr lang="en-US" sz="1800" dirty="0" smtClean="0">
                <a:solidFill>
                  <a:srgbClr val="0000FF"/>
                </a:solidFill>
              </a:rPr>
              <a:t>Erik </a:t>
            </a:r>
            <a:r>
              <a:rPr lang="en-US" sz="1800" dirty="0" err="1" smtClean="0">
                <a:solidFill>
                  <a:srgbClr val="0000FF"/>
                </a:solidFill>
              </a:rPr>
              <a:t>Adli</a:t>
            </a:r>
            <a:r>
              <a:rPr lang="en-US" sz="1800" dirty="0" smtClean="0">
                <a:solidFill>
                  <a:srgbClr val="0000FF"/>
                </a:solidFill>
              </a:rPr>
              <a:t>, Researcher (currently Visiting Physicist at SLAC) </a:t>
            </a:r>
          </a:p>
          <a:p>
            <a:pPr>
              <a:buNone/>
            </a:pPr>
            <a:r>
              <a:rPr lang="en-US" sz="1800" dirty="0" err="1" smtClean="0">
                <a:solidFill>
                  <a:srgbClr val="0000FF"/>
                </a:solidFill>
              </a:rPr>
              <a:t>Kyrre</a:t>
            </a:r>
            <a:r>
              <a:rPr lang="en-US" sz="1800" dirty="0" smtClean="0">
                <a:solidFill>
                  <a:srgbClr val="0000FF"/>
                </a:solidFill>
              </a:rPr>
              <a:t> N. </a:t>
            </a:r>
            <a:r>
              <a:rPr lang="en-US" sz="1800" dirty="0" err="1" smtClean="0">
                <a:solidFill>
                  <a:srgbClr val="0000FF"/>
                </a:solidFill>
              </a:rPr>
              <a:t>Sjøbæk</a:t>
            </a:r>
            <a:r>
              <a:rPr lang="en-US" sz="1800" dirty="0" smtClean="0">
                <a:solidFill>
                  <a:srgbClr val="0000FF"/>
                </a:solidFill>
              </a:rPr>
              <a:t>, Ph.D. student</a:t>
            </a:r>
          </a:p>
          <a:p>
            <a:pPr>
              <a:buNone/>
            </a:pPr>
            <a:r>
              <a:rPr lang="en-US" sz="1800" dirty="0" err="1" smtClean="0">
                <a:solidFill>
                  <a:srgbClr val="0000FF"/>
                </a:solidFill>
              </a:rPr>
              <a:t>Reidar</a:t>
            </a:r>
            <a:r>
              <a:rPr lang="en-US" sz="1800" dirty="0" smtClean="0">
                <a:solidFill>
                  <a:srgbClr val="0000FF"/>
                </a:solidFill>
              </a:rPr>
              <a:t> L. </a:t>
            </a:r>
            <a:r>
              <a:rPr lang="en-US" sz="1800" dirty="0" err="1" smtClean="0">
                <a:solidFill>
                  <a:srgbClr val="0000FF"/>
                </a:solidFill>
              </a:rPr>
              <a:t>Lillestøl</a:t>
            </a:r>
            <a:r>
              <a:rPr lang="en-US" sz="1800" dirty="0" smtClean="0">
                <a:solidFill>
                  <a:srgbClr val="0000FF"/>
                </a:solidFill>
              </a:rPr>
              <a:t>, Ph.D. student</a:t>
            </a:r>
          </a:p>
          <a:p>
            <a:pPr>
              <a:buNone/>
            </a:pPr>
            <a:r>
              <a:rPr lang="en-US" sz="1800" dirty="0" smtClean="0">
                <a:solidFill>
                  <a:srgbClr val="0000FF"/>
                </a:solidFill>
              </a:rPr>
              <a:t>	  (The Ph.D. students are co-</a:t>
            </a:r>
            <a:r>
              <a:rPr lang="en-US" sz="1800" dirty="0" smtClean="0">
                <a:solidFill>
                  <a:srgbClr val="0000FF"/>
                </a:solidFill>
              </a:rPr>
              <a:t>funded </a:t>
            </a:r>
            <a:r>
              <a:rPr lang="en-US" sz="1800" dirty="0" smtClean="0">
                <a:solidFill>
                  <a:srgbClr val="0000FF"/>
                </a:solidFill>
              </a:rPr>
              <a:t>by CERN)</a:t>
            </a:r>
          </a:p>
          <a:p>
            <a:pPr>
              <a:buNone/>
            </a:pPr>
            <a:r>
              <a:rPr lang="en-US" sz="1800" dirty="0" smtClean="0">
                <a:solidFill>
                  <a:srgbClr val="0000FF"/>
                </a:solidFill>
              </a:rPr>
              <a:t>	</a:t>
            </a:r>
          </a:p>
          <a:p>
            <a:pPr>
              <a:buNone/>
            </a:pPr>
            <a:r>
              <a:rPr lang="en-US" sz="1800" i="1" dirty="0" smtClean="0">
                <a:solidFill>
                  <a:srgbClr val="0000FF"/>
                </a:solidFill>
              </a:rPr>
              <a:t>		Future prospect:</a:t>
            </a:r>
          </a:p>
          <a:p>
            <a:pPr>
              <a:buNone/>
            </a:pPr>
            <a:r>
              <a:rPr lang="en-US" sz="1800" dirty="0" smtClean="0">
                <a:solidFill>
                  <a:srgbClr val="0000FF"/>
                </a:solidFill>
              </a:rPr>
              <a:t>Funding is secured to employ a project leader for accelerator science (sometime 2013). To be followed by recruitment of new students (1-2 Ph.D. students from ca. 2014) </a:t>
            </a:r>
          </a:p>
          <a:p>
            <a:pPr>
              <a:buNone/>
            </a:pPr>
            <a:endParaRPr lang="en-US" sz="1800" dirty="0" smtClean="0">
              <a:solidFill>
                <a:srgbClr val="0000FF"/>
              </a:solidFill>
            </a:endParaRPr>
          </a:p>
        </p:txBody>
      </p:sp>
    </p:spTree>
    <p:extLst>
      <p:ext uri="{BB962C8B-B14F-4D97-AF65-F5344CB8AC3E}">
        <p14:creationId xmlns:p14="http://schemas.microsoft.com/office/powerpoint/2010/main" val="32488997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Rf</a:t>
            </a:r>
            <a:r>
              <a:rPr lang="en-US" dirty="0" smtClean="0"/>
              <a:t> design for CLIC main linac</a:t>
            </a:r>
            <a:endParaRPr lang="en-US" dirty="0"/>
          </a:p>
        </p:txBody>
      </p:sp>
      <p:sp>
        <p:nvSpPr>
          <p:cNvPr id="3" name="Content Placeholder 2"/>
          <p:cNvSpPr>
            <a:spLocks noGrp="1"/>
          </p:cNvSpPr>
          <p:nvPr>
            <p:ph idx="1"/>
          </p:nvPr>
        </p:nvSpPr>
        <p:spPr/>
        <p:txBody>
          <a:bodyPr/>
          <a:lstStyle/>
          <a:p>
            <a:pPr marL="231775" indent="0">
              <a:buNone/>
            </a:pPr>
            <a:r>
              <a:rPr lang="en-US" dirty="0" smtClean="0"/>
              <a:t>Accelerating </a:t>
            </a:r>
            <a:r>
              <a:rPr lang="en-US" dirty="0"/>
              <a:t>structure rf design using advanced parallel rf design codes (ACE3P</a:t>
            </a:r>
            <a:r>
              <a:rPr lang="en-US" dirty="0" smtClean="0"/>
              <a:t>)</a:t>
            </a:r>
            <a:endParaRPr lang="en-US" b="0" dirty="0" smtClean="0"/>
          </a:p>
          <a:p>
            <a:pPr>
              <a:buFontTx/>
              <a:buChar char="-"/>
            </a:pPr>
            <a:r>
              <a:rPr lang="en-US" sz="1800" b="0" dirty="0" smtClean="0">
                <a:solidFill>
                  <a:srgbClr val="0000FF"/>
                </a:solidFill>
              </a:rPr>
              <a:t>We study optimization of CLIC</a:t>
            </a:r>
          </a:p>
          <a:p>
            <a:pPr marL="231775" indent="0">
              <a:buNone/>
            </a:pPr>
            <a:r>
              <a:rPr lang="en-US" sz="1800" b="0" dirty="0" smtClean="0">
                <a:solidFill>
                  <a:srgbClr val="0000FF"/>
                </a:solidFill>
              </a:rPr>
              <a:t>accelerating structures using Omega3P</a:t>
            </a:r>
          </a:p>
          <a:p>
            <a:pPr>
              <a:buFontTx/>
              <a:buChar char="-"/>
            </a:pPr>
            <a:r>
              <a:rPr lang="en-US" sz="1800" b="0" dirty="0" smtClean="0">
                <a:solidFill>
                  <a:srgbClr val="0000FF"/>
                </a:solidFill>
              </a:rPr>
              <a:t>Development of auxiliary ACE3P software</a:t>
            </a:r>
          </a:p>
          <a:p>
            <a:pPr marL="231775" indent="0">
              <a:buNone/>
            </a:pPr>
            <a:r>
              <a:rPr lang="en-US" sz="1800" b="0" dirty="0" smtClean="0">
                <a:solidFill>
                  <a:srgbClr val="0000FF"/>
                </a:solidFill>
              </a:rPr>
              <a:t>for rapid design parametric optimization</a:t>
            </a:r>
          </a:p>
          <a:p>
            <a:pPr>
              <a:buFontTx/>
              <a:buChar char="-"/>
            </a:pPr>
            <a:endParaRPr lang="en-US" sz="1800" b="0" dirty="0" smtClean="0">
              <a:solidFill>
                <a:srgbClr val="0000FF"/>
              </a:solidFill>
            </a:endParaRPr>
          </a:p>
          <a:p>
            <a:pPr>
              <a:buFontTx/>
              <a:buChar char="-"/>
            </a:pPr>
            <a:endParaRPr lang="en-US" sz="1800" b="0" dirty="0" smtClean="0">
              <a:solidFill>
                <a:srgbClr val="0000FF"/>
              </a:solidFill>
            </a:endParaRPr>
          </a:p>
          <a:p>
            <a:pPr>
              <a:buFontTx/>
              <a:buChar char="-"/>
            </a:pPr>
            <a:endParaRPr lang="en-US" sz="1800" b="0" dirty="0" smtClean="0">
              <a:solidFill>
                <a:srgbClr val="0000FF"/>
              </a:solidFill>
            </a:endParaRPr>
          </a:p>
          <a:p>
            <a:pPr>
              <a:buNone/>
            </a:pPr>
            <a:r>
              <a:rPr lang="en-US" sz="1800" b="0" dirty="0" smtClean="0">
                <a:solidFill>
                  <a:srgbClr val="0000FF"/>
                </a:solidFill>
              </a:rPr>
              <a:t>2012-2013 (</a:t>
            </a:r>
            <a:r>
              <a:rPr lang="en-US" sz="1800" b="0" dirty="0" err="1" smtClean="0">
                <a:solidFill>
                  <a:srgbClr val="0000FF"/>
                </a:solidFill>
              </a:rPr>
              <a:t>Kyrre</a:t>
            </a:r>
            <a:r>
              <a:rPr lang="en-US" sz="1800" b="0" dirty="0" smtClean="0">
                <a:solidFill>
                  <a:srgbClr val="0000FF"/>
                </a:solidFill>
              </a:rPr>
              <a:t>): Currently working on optimization of CLIC 500 </a:t>
            </a:r>
            <a:r>
              <a:rPr lang="en-US" sz="1800" b="0" dirty="0" err="1" smtClean="0">
                <a:solidFill>
                  <a:srgbClr val="0000FF"/>
                </a:solidFill>
              </a:rPr>
              <a:t>GeV</a:t>
            </a:r>
            <a:r>
              <a:rPr lang="en-US" sz="1800" b="0" dirty="0" smtClean="0">
                <a:solidFill>
                  <a:srgbClr val="0000FF"/>
                </a:solidFill>
              </a:rPr>
              <a:t> accelerating structure, will continue with refinement of CLIC structures and design of low-energy CLIC structures. Collaboration started with Helsinki on breakdown physics (formation of vacuum arcs), linked to DC experiments.</a:t>
            </a:r>
          </a:p>
          <a:p>
            <a:pPr>
              <a:buNone/>
            </a:pPr>
            <a:endParaRPr lang="en-US" sz="1800" b="0" dirty="0" smtClean="0">
              <a:solidFill>
                <a:srgbClr val="0000FF"/>
              </a:solidFill>
            </a:endParaRPr>
          </a:p>
          <a:p>
            <a:pPr>
              <a:buNone/>
            </a:pPr>
            <a:r>
              <a:rPr lang="en-US" sz="1800" b="0" dirty="0" smtClean="0">
                <a:solidFill>
                  <a:srgbClr val="0000FF"/>
                </a:solidFill>
              </a:rPr>
              <a:t>2013+ : We plan to continue the work on </a:t>
            </a:r>
            <a:r>
              <a:rPr lang="en-US" sz="1800" b="0" dirty="0" err="1" smtClean="0">
                <a:solidFill>
                  <a:srgbClr val="0000FF"/>
                </a:solidFill>
              </a:rPr>
              <a:t>rf</a:t>
            </a:r>
            <a:r>
              <a:rPr lang="en-US" sz="1800" b="0" dirty="0" smtClean="0">
                <a:solidFill>
                  <a:srgbClr val="0000FF"/>
                </a:solidFill>
              </a:rPr>
              <a:t> structures, including break down physics, possibly also including dark current studies.  Potentially a subject for a new Ph.D.</a:t>
            </a:r>
            <a:endParaRPr lang="en-US" sz="2000" dirty="0" smtClean="0">
              <a:solidFill>
                <a:srgbClr val="0000FF"/>
              </a:solidFill>
            </a:endParaRPr>
          </a:p>
          <a:p>
            <a:pPr>
              <a:buNone/>
            </a:pPr>
            <a:endParaRPr lang="en-US" sz="1800" b="0" dirty="0" smtClean="0">
              <a:solidFill>
                <a:srgbClr val="0000FF"/>
              </a:solidFill>
            </a:endParaRPr>
          </a:p>
          <a:p>
            <a:pPr>
              <a:buFontTx/>
              <a:buChar char="-"/>
            </a:pPr>
            <a:endParaRPr lang="en-US" sz="1800" b="0" dirty="0" smtClean="0">
              <a:solidFill>
                <a:srgbClr val="0000FF"/>
              </a:solidFill>
            </a:endParaRPr>
          </a:p>
          <a:p>
            <a:pPr>
              <a:buFontTx/>
              <a:buChar char="-"/>
            </a:pPr>
            <a:endParaRPr lang="en-US" sz="1800" b="0" dirty="0">
              <a:solidFill>
                <a:srgbClr val="0000FF"/>
              </a:solidFill>
            </a:endParaRPr>
          </a:p>
          <a:p>
            <a:pPr>
              <a:buFontTx/>
              <a:buChar char="-"/>
            </a:pPr>
            <a:endParaRPr lang="en-US" sz="1800" b="0" dirty="0">
              <a:solidFill>
                <a:srgbClr val="0000FF"/>
              </a:solidFill>
            </a:endParaRPr>
          </a:p>
          <a:p>
            <a:pPr>
              <a:buFontTx/>
              <a:buChar char="-"/>
            </a:pPr>
            <a:endParaRPr lang="en-US" sz="1800" b="0" dirty="0" smtClean="0">
              <a:solidFill>
                <a:srgbClr val="0000FF"/>
              </a:solidFill>
            </a:endParaRPr>
          </a:p>
          <a:p>
            <a:pPr>
              <a:buFontTx/>
              <a:buChar char="-"/>
            </a:pPr>
            <a:endParaRPr lang="en-US" sz="1800" b="0" dirty="0" smtClean="0">
              <a:solidFill>
                <a:srgbClr val="0000FF"/>
              </a:solidFill>
            </a:endParaRPr>
          </a:p>
          <a:p>
            <a:pPr>
              <a:buFontTx/>
              <a:buChar char="-"/>
            </a:pPr>
            <a:endParaRPr lang="en-US" sz="1800" b="0" dirty="0" smtClean="0">
              <a:solidFill>
                <a:srgbClr val="0000FF"/>
              </a:solidFill>
            </a:endParaRPr>
          </a:p>
          <a:p>
            <a:pPr>
              <a:buFontTx/>
              <a:buChar char="-"/>
            </a:pPr>
            <a:endParaRPr lang="en-US" sz="2000" dirty="0" smtClean="0">
              <a:solidFill>
                <a:srgbClr val="0000FF"/>
              </a:solidFill>
            </a:endParaRPr>
          </a:p>
          <a:p>
            <a:pPr>
              <a:buFontTx/>
              <a:buChar char="-"/>
            </a:pPr>
            <a:endParaRPr lang="en-US" sz="2000" dirty="0">
              <a:solidFill>
                <a:srgbClr val="0000FF"/>
              </a:solidFill>
            </a:endParaRPr>
          </a:p>
          <a:p>
            <a:pPr>
              <a:buFontTx/>
              <a:buChar char="-"/>
            </a:pPr>
            <a:endParaRPr lang="en-US" sz="2000" dirty="0" smtClean="0">
              <a:solidFill>
                <a:srgbClr val="0000FF"/>
              </a:solidFill>
            </a:endParaRPr>
          </a:p>
          <a:p>
            <a:pPr>
              <a:buFontTx/>
              <a:buChar char="-"/>
            </a:pPr>
            <a:endParaRPr lang="en-US" sz="2000" dirty="0">
              <a:solidFill>
                <a:srgbClr val="0000FF"/>
              </a:solidFill>
            </a:endParaRPr>
          </a:p>
          <a:p>
            <a:pPr>
              <a:buFontTx/>
              <a:buChar char="-"/>
            </a:pPr>
            <a:r>
              <a:rPr lang="en-US" sz="2000" dirty="0">
                <a:solidFill>
                  <a:srgbClr val="0000FF"/>
                </a:solidFill>
              </a:rPr>
              <a:t/>
            </a:r>
            <a:br>
              <a:rPr lang="en-US" sz="2000" dirty="0">
                <a:solidFill>
                  <a:srgbClr val="0000FF"/>
                </a:solidFill>
              </a:rPr>
            </a:br>
            <a:endParaRPr lang="en-US" sz="2000" dirty="0" smtClean="0">
              <a:solidFill>
                <a:srgbClr val="0000FF"/>
              </a:solidFill>
            </a:endParaRPr>
          </a:p>
          <a:p>
            <a:pPr>
              <a:buFontTx/>
              <a:buChar char="-"/>
            </a:pPr>
            <a:endParaRPr lang="en-US" sz="2000" dirty="0">
              <a:solidFill>
                <a:srgbClr val="0000FF"/>
              </a:solidFill>
            </a:endParaRPr>
          </a:p>
          <a:p>
            <a:pPr>
              <a:buFontTx/>
              <a:buChar char="-"/>
            </a:pPr>
            <a:endParaRPr lang="en-US" sz="2000" dirty="0" smtClean="0">
              <a:solidFill>
                <a:srgbClr val="0000FF"/>
              </a:solidFill>
            </a:endParaRPr>
          </a:p>
          <a:p>
            <a:pPr>
              <a:buFontTx/>
              <a:buChar char="-"/>
            </a:pPr>
            <a:endParaRPr lang="en-US" sz="2000" dirty="0">
              <a:solidFill>
                <a:srgbClr val="0000FF"/>
              </a:solidFill>
            </a:endParaRPr>
          </a:p>
          <a:p>
            <a:pPr>
              <a:buFontTx/>
              <a:buChar char="-"/>
            </a:pPr>
            <a:endParaRPr lang="en-US" sz="2000" dirty="0">
              <a:solidFill>
                <a:srgbClr val="0000FF"/>
              </a:solidFill>
            </a:endParaRPr>
          </a:p>
        </p:txBody>
      </p:sp>
      <p:pic>
        <p:nvPicPr>
          <p:cNvPr id="7" name="Picture 6"/>
          <p:cNvPicPr>
            <a:picLocks noChangeAspect="1"/>
          </p:cNvPicPr>
          <p:nvPr/>
        </p:nvPicPr>
        <p:blipFill>
          <a:blip r:embed="rId2"/>
          <a:stretch>
            <a:fillRect/>
          </a:stretch>
        </p:blipFill>
        <p:spPr>
          <a:xfrm>
            <a:off x="5484078" y="1371601"/>
            <a:ext cx="2922210" cy="2768600"/>
          </a:xfrm>
          <a:prstGeom prst="rect">
            <a:avLst/>
          </a:prstGeom>
        </p:spPr>
      </p:pic>
      <p:sp>
        <p:nvSpPr>
          <p:cNvPr id="8" name="TextBox 7"/>
          <p:cNvSpPr txBox="1"/>
          <p:nvPr/>
        </p:nvSpPr>
        <p:spPr>
          <a:xfrm>
            <a:off x="7514924" y="3416300"/>
            <a:ext cx="1629076" cy="646331"/>
          </a:xfrm>
          <a:prstGeom prst="rect">
            <a:avLst/>
          </a:prstGeom>
          <a:noFill/>
        </p:spPr>
        <p:txBody>
          <a:bodyPr wrap="square" rtlCol="0">
            <a:spAutoFit/>
          </a:bodyPr>
          <a:lstStyle/>
          <a:p>
            <a:r>
              <a:rPr lang="en-US" sz="1200" dirty="0" smtClean="0">
                <a:solidFill>
                  <a:srgbClr val="000000"/>
                </a:solidFill>
              </a:rPr>
              <a:t>Fields in one cell of a TD type accelerating structure</a:t>
            </a:r>
            <a:endParaRPr lang="en-US" sz="1200" dirty="0">
              <a:solidFill>
                <a:srgbClr val="000000"/>
              </a:solidFill>
            </a:endParaRPr>
          </a:p>
        </p:txBody>
      </p:sp>
      <p:sp>
        <p:nvSpPr>
          <p:cNvPr id="11" name="TextBox 10"/>
          <p:cNvSpPr txBox="1"/>
          <p:nvPr/>
        </p:nvSpPr>
        <p:spPr>
          <a:xfrm>
            <a:off x="444500" y="3435290"/>
            <a:ext cx="4483100" cy="400110"/>
          </a:xfrm>
          <a:prstGeom prst="rect">
            <a:avLst/>
          </a:prstGeom>
          <a:noFill/>
        </p:spPr>
        <p:txBody>
          <a:bodyPr wrap="square" rtlCol="0">
            <a:spAutoFit/>
          </a:bodyPr>
          <a:lstStyle/>
          <a:p>
            <a:r>
              <a:rPr lang="en-GB" sz="2000" dirty="0" smtClean="0">
                <a:solidFill>
                  <a:schemeClr val="tx1"/>
                </a:solidFill>
              </a:rPr>
              <a:t>Work of </a:t>
            </a:r>
            <a:r>
              <a:rPr lang="en-GB" sz="2000" dirty="0" err="1" smtClean="0">
                <a:solidFill>
                  <a:schemeClr val="tx1"/>
                </a:solidFill>
              </a:rPr>
              <a:t>Kyrre</a:t>
            </a:r>
            <a:r>
              <a:rPr lang="en-GB" sz="2000" dirty="0" smtClean="0">
                <a:solidFill>
                  <a:schemeClr val="tx1"/>
                </a:solidFill>
              </a:rPr>
              <a:t> N. </a:t>
            </a:r>
            <a:r>
              <a:rPr lang="en-GB" sz="2000" dirty="0" err="1" smtClean="0">
                <a:solidFill>
                  <a:schemeClr val="tx1"/>
                </a:solidFill>
              </a:rPr>
              <a:t>Sjøbæk</a:t>
            </a:r>
            <a:endParaRPr lang="en-GB" sz="2000" dirty="0">
              <a:solidFill>
                <a:schemeClr val="tx1"/>
              </a:solidFill>
            </a:endParaRPr>
          </a:p>
        </p:txBody>
      </p:sp>
    </p:spTree>
    <p:extLst>
      <p:ext uri="{BB962C8B-B14F-4D97-AF65-F5344CB8AC3E}">
        <p14:creationId xmlns:p14="http://schemas.microsoft.com/office/powerpoint/2010/main" val="32488997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CTF3 </a:t>
            </a:r>
            <a:r>
              <a:rPr lang="en-US" sz="2800" dirty="0"/>
              <a:t>: Decelerator </a:t>
            </a:r>
            <a:r>
              <a:rPr lang="en-US" sz="2800" dirty="0" smtClean="0"/>
              <a:t>TBL </a:t>
            </a:r>
            <a:r>
              <a:rPr lang="en-US" sz="2800" dirty="0"/>
              <a:t>and TBMs</a:t>
            </a:r>
          </a:p>
        </p:txBody>
      </p:sp>
      <p:sp>
        <p:nvSpPr>
          <p:cNvPr id="3" name="Content Placeholder 2"/>
          <p:cNvSpPr>
            <a:spLocks noGrp="1"/>
          </p:cNvSpPr>
          <p:nvPr>
            <p:ph idx="1"/>
          </p:nvPr>
        </p:nvSpPr>
        <p:spPr/>
        <p:txBody>
          <a:bodyPr/>
          <a:lstStyle/>
          <a:p>
            <a:pPr marL="231775" indent="0">
              <a:buNone/>
            </a:pPr>
            <a:r>
              <a:rPr lang="en-US" sz="2400" dirty="0" smtClean="0"/>
              <a:t>CTF3 </a:t>
            </a:r>
            <a:r>
              <a:rPr lang="en-US" sz="2400" dirty="0"/>
              <a:t>: Decelerator Test Beam</a:t>
            </a:r>
            <a:r>
              <a:rPr lang="en-US" sz="2400" dirty="0" smtClean="0"/>
              <a:t> Line</a:t>
            </a:r>
          </a:p>
          <a:p>
            <a:pPr>
              <a:buFontTx/>
              <a:buChar char="-"/>
            </a:pPr>
            <a:r>
              <a:rPr lang="en-US" sz="1600" i="1" dirty="0" smtClean="0"/>
              <a:t>We have performed extensive studies of beam </a:t>
            </a:r>
            <a:r>
              <a:rPr lang="en-US" sz="1600" i="1" dirty="0"/>
              <a:t>physics and instability </a:t>
            </a:r>
            <a:r>
              <a:rPr lang="en-US" sz="1600" i="1" dirty="0" smtClean="0"/>
              <a:t>studies of heavily decelerated electron beams</a:t>
            </a:r>
          </a:p>
          <a:p>
            <a:pPr>
              <a:buFontTx/>
              <a:buChar char="-"/>
            </a:pPr>
            <a:endParaRPr lang="en-US" sz="1600" i="1" dirty="0" smtClean="0"/>
          </a:p>
          <a:p>
            <a:pPr>
              <a:buFontTx/>
              <a:buChar char="-"/>
            </a:pPr>
            <a:endParaRPr lang="en-US" sz="1600" i="1" dirty="0"/>
          </a:p>
          <a:p>
            <a:pPr>
              <a:buFontTx/>
              <a:buChar char="-"/>
            </a:pPr>
            <a:endParaRPr lang="en-US" sz="1600" i="1" dirty="0" smtClean="0"/>
          </a:p>
          <a:p>
            <a:pPr>
              <a:buFontTx/>
              <a:buChar char="-"/>
            </a:pPr>
            <a:endParaRPr lang="en-US" sz="1600" i="1" dirty="0" smtClean="0"/>
          </a:p>
          <a:p>
            <a:pPr>
              <a:buFontTx/>
              <a:buChar char="-"/>
            </a:pPr>
            <a:endParaRPr lang="en-US" sz="1600" i="1" dirty="0" smtClean="0"/>
          </a:p>
          <a:p>
            <a:pPr>
              <a:buFontTx/>
              <a:buChar char="-"/>
            </a:pPr>
            <a:endParaRPr lang="en-US" sz="1600" i="1" dirty="0" smtClean="0"/>
          </a:p>
          <a:p>
            <a:pPr>
              <a:buNone/>
            </a:pPr>
            <a:endParaRPr lang="en-US" sz="1600" i="1" dirty="0" smtClean="0"/>
          </a:p>
          <a:p>
            <a:pPr>
              <a:buNone/>
            </a:pPr>
            <a:endParaRPr lang="en-US" sz="1600" i="1" dirty="0" smtClean="0"/>
          </a:p>
          <a:p>
            <a:pPr>
              <a:buNone/>
            </a:pPr>
            <a:endParaRPr lang="en-US" sz="1600" i="1" dirty="0" smtClean="0"/>
          </a:p>
          <a:p>
            <a:pPr>
              <a:buNone/>
            </a:pPr>
            <a:r>
              <a:rPr lang="en-US" sz="1600" i="1" dirty="0" smtClean="0"/>
              <a:t>2012-2013 (</a:t>
            </a:r>
            <a:r>
              <a:rPr lang="en-US" sz="1600" i="1" dirty="0" err="1" smtClean="0"/>
              <a:t>Reidar</a:t>
            </a:r>
            <a:r>
              <a:rPr lang="en-US" sz="1600" i="1" dirty="0" smtClean="0"/>
              <a:t>) :We plan to follow the experimental verification in the decelerator TBL until the completion of the program. Further experimental/simulation studies of </a:t>
            </a:r>
            <a:r>
              <a:rPr lang="en-US" sz="1600" i="1" dirty="0" err="1" smtClean="0"/>
              <a:t>emittance</a:t>
            </a:r>
            <a:r>
              <a:rPr lang="en-US" sz="1600" i="1" dirty="0" smtClean="0"/>
              <a:t> growth for decelerated beams.</a:t>
            </a:r>
          </a:p>
          <a:p>
            <a:pPr>
              <a:buNone/>
            </a:pPr>
            <a:endParaRPr lang="en-US" sz="1600" i="1" dirty="0" smtClean="0"/>
          </a:p>
          <a:p>
            <a:pPr>
              <a:buNone/>
            </a:pPr>
            <a:r>
              <a:rPr lang="en-US" sz="1600" b="0" dirty="0" smtClean="0">
                <a:solidFill>
                  <a:srgbClr val="0000FF"/>
                </a:solidFill>
              </a:rPr>
              <a:t>2013+ :</a:t>
            </a:r>
            <a:r>
              <a:rPr lang="en-US" sz="1600" i="1" dirty="0" smtClean="0"/>
              <a:t> </a:t>
            </a:r>
            <a:r>
              <a:rPr lang="en-US" sz="1600" b="0" dirty="0" smtClean="0">
                <a:solidFill>
                  <a:srgbClr val="0000FF"/>
                </a:solidFill>
              </a:rPr>
              <a:t>We plan to continue the work in CTF3, extending studies to the two-beam module tests. Oslo has over the last 6 years gained competence in most aspects of the two-beam acceleration scheme, and can contribute to overall system analysis of the two-beam acceleration scheme. This work can potentially be linked to a future Ph.D. study.</a:t>
            </a:r>
            <a:endParaRPr lang="en-US" sz="1600" i="1" dirty="0" smtClean="0"/>
          </a:p>
          <a:p>
            <a:pPr>
              <a:buNone/>
            </a:pPr>
            <a:endParaRPr lang="en-US" sz="1600" i="1" dirty="0" smtClean="0"/>
          </a:p>
          <a:p>
            <a:pPr>
              <a:buNone/>
            </a:pPr>
            <a:endParaRPr lang="en-US" sz="1600" i="1" dirty="0" smtClean="0"/>
          </a:p>
          <a:p>
            <a:pPr>
              <a:buFontTx/>
              <a:buChar char="-"/>
            </a:pPr>
            <a:endParaRPr lang="en-US" sz="1600" i="1" dirty="0" smtClean="0"/>
          </a:p>
          <a:p>
            <a:pPr>
              <a:buFontTx/>
              <a:buChar char="-"/>
            </a:pPr>
            <a:endParaRPr lang="en-US" sz="1600" i="1" dirty="0" smtClean="0"/>
          </a:p>
          <a:p>
            <a:pPr>
              <a:buFontTx/>
              <a:buChar char="-"/>
            </a:pPr>
            <a:endParaRPr lang="en-US" sz="1600" i="1" dirty="0" smtClean="0"/>
          </a:p>
          <a:p>
            <a:pPr>
              <a:buFontTx/>
              <a:buChar char="-"/>
            </a:pPr>
            <a:endParaRPr lang="en-US" sz="1600" i="1" dirty="0"/>
          </a:p>
          <a:p>
            <a:pPr>
              <a:buFontTx/>
              <a:buChar char="-"/>
            </a:pPr>
            <a:endParaRPr lang="en-US" sz="1600" i="1" dirty="0" smtClean="0"/>
          </a:p>
          <a:p>
            <a:pPr>
              <a:buFontTx/>
              <a:buChar char="-"/>
            </a:pPr>
            <a:endParaRPr lang="en-US" sz="1600" i="1" dirty="0" smtClean="0"/>
          </a:p>
          <a:p>
            <a:pPr>
              <a:buFontTx/>
              <a:buChar char="-"/>
            </a:pPr>
            <a:endParaRPr lang="en-US" sz="1600" i="1" dirty="0" smtClean="0"/>
          </a:p>
          <a:p>
            <a:pPr>
              <a:buFontTx/>
              <a:buChar char="-"/>
            </a:pPr>
            <a:endParaRPr lang="en-US" sz="2400" dirty="0"/>
          </a:p>
        </p:txBody>
      </p:sp>
      <p:pic>
        <p:nvPicPr>
          <p:cNvPr id="4" name="Picture 3"/>
          <p:cNvPicPr>
            <a:picLocks noChangeAspect="1"/>
          </p:cNvPicPr>
          <p:nvPr/>
        </p:nvPicPr>
        <p:blipFill>
          <a:blip r:embed="rId2"/>
          <a:stretch>
            <a:fillRect/>
          </a:stretch>
        </p:blipFill>
        <p:spPr>
          <a:xfrm>
            <a:off x="0" y="1854200"/>
            <a:ext cx="5105400" cy="1537580"/>
          </a:xfrm>
          <a:prstGeom prst="rect">
            <a:avLst/>
          </a:prstGeom>
        </p:spPr>
      </p:pic>
      <p:sp>
        <p:nvSpPr>
          <p:cNvPr id="13" name="TextBox 12"/>
          <p:cNvSpPr txBox="1"/>
          <p:nvPr/>
        </p:nvSpPr>
        <p:spPr>
          <a:xfrm>
            <a:off x="5975648" y="3657600"/>
            <a:ext cx="3168352" cy="276999"/>
          </a:xfrm>
          <a:prstGeom prst="rect">
            <a:avLst/>
          </a:prstGeom>
          <a:noFill/>
        </p:spPr>
        <p:txBody>
          <a:bodyPr wrap="square" rtlCol="0">
            <a:spAutoFit/>
          </a:bodyPr>
          <a:lstStyle/>
          <a:p>
            <a:r>
              <a:rPr lang="en-US" sz="1200" dirty="0" smtClean="0">
                <a:solidFill>
                  <a:srgbClr val="000000"/>
                </a:solidFill>
              </a:rPr>
              <a:t>25% deceleration in the TBL</a:t>
            </a:r>
            <a:endParaRPr lang="en-US" sz="1200" dirty="0">
              <a:solidFill>
                <a:srgbClr val="000000"/>
              </a:solidFill>
            </a:endParaRPr>
          </a:p>
        </p:txBody>
      </p:sp>
      <p:sp>
        <p:nvSpPr>
          <p:cNvPr id="14" name="TextBox 13"/>
          <p:cNvSpPr txBox="1"/>
          <p:nvPr/>
        </p:nvSpPr>
        <p:spPr>
          <a:xfrm>
            <a:off x="1930400" y="3327400"/>
            <a:ext cx="3168352" cy="276999"/>
          </a:xfrm>
          <a:prstGeom prst="rect">
            <a:avLst/>
          </a:prstGeom>
          <a:noFill/>
        </p:spPr>
        <p:txBody>
          <a:bodyPr wrap="square" rtlCol="0">
            <a:spAutoFit/>
          </a:bodyPr>
          <a:lstStyle/>
          <a:p>
            <a:r>
              <a:rPr lang="en-US" sz="1200" dirty="0" smtClean="0">
                <a:solidFill>
                  <a:srgbClr val="000000"/>
                </a:solidFill>
              </a:rPr>
              <a:t>The Test Beam Line (TBL)</a:t>
            </a:r>
            <a:endParaRPr lang="en-US" sz="1200" dirty="0">
              <a:solidFill>
                <a:srgbClr val="000000"/>
              </a:solidFill>
            </a:endParaRPr>
          </a:p>
        </p:txBody>
      </p:sp>
      <p:pic>
        <p:nvPicPr>
          <p:cNvPr id="11" name="Picture 10"/>
          <p:cNvPicPr>
            <a:picLocks noChangeAspect="1"/>
          </p:cNvPicPr>
          <p:nvPr/>
        </p:nvPicPr>
        <p:blipFill>
          <a:blip r:embed="rId3"/>
          <a:stretch>
            <a:fillRect/>
          </a:stretch>
        </p:blipFill>
        <p:spPr>
          <a:xfrm>
            <a:off x="5306182" y="1587500"/>
            <a:ext cx="3837818" cy="2082800"/>
          </a:xfrm>
          <a:prstGeom prst="rect">
            <a:avLst/>
          </a:prstGeom>
        </p:spPr>
      </p:pic>
      <p:sp>
        <p:nvSpPr>
          <p:cNvPr id="15" name="TextBox 14"/>
          <p:cNvSpPr txBox="1"/>
          <p:nvPr/>
        </p:nvSpPr>
        <p:spPr>
          <a:xfrm>
            <a:off x="2044700" y="3917890"/>
            <a:ext cx="4483100" cy="400110"/>
          </a:xfrm>
          <a:prstGeom prst="rect">
            <a:avLst/>
          </a:prstGeom>
          <a:noFill/>
        </p:spPr>
        <p:txBody>
          <a:bodyPr wrap="square" rtlCol="0">
            <a:spAutoFit/>
          </a:bodyPr>
          <a:lstStyle/>
          <a:p>
            <a:r>
              <a:rPr lang="en-GB" sz="2000" dirty="0" smtClean="0">
                <a:solidFill>
                  <a:schemeClr val="tx1"/>
                </a:solidFill>
              </a:rPr>
              <a:t>Work of </a:t>
            </a:r>
            <a:r>
              <a:rPr lang="en-GB" sz="2000" dirty="0" err="1" smtClean="0">
                <a:solidFill>
                  <a:schemeClr val="tx1"/>
                </a:solidFill>
              </a:rPr>
              <a:t>Reidar</a:t>
            </a:r>
            <a:r>
              <a:rPr lang="en-GB" sz="2000" dirty="0" smtClean="0">
                <a:solidFill>
                  <a:schemeClr val="tx1"/>
                </a:solidFill>
              </a:rPr>
              <a:t> L. </a:t>
            </a:r>
            <a:r>
              <a:rPr lang="en-GB" sz="2000" dirty="0" err="1" smtClean="0">
                <a:solidFill>
                  <a:schemeClr val="tx1"/>
                </a:solidFill>
              </a:rPr>
              <a:t>Lillestøl</a:t>
            </a:r>
            <a:endParaRPr lang="en-GB" sz="2000" dirty="0">
              <a:solidFill>
                <a:schemeClr val="tx1"/>
              </a:solidFill>
            </a:endParaRPr>
          </a:p>
        </p:txBody>
      </p:sp>
    </p:spTree>
    <p:extLst>
      <p:ext uri="{BB962C8B-B14F-4D97-AF65-F5344CB8AC3E}">
        <p14:creationId xmlns:p14="http://schemas.microsoft.com/office/powerpoint/2010/main" val="12714430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716" y="0"/>
            <a:ext cx="6217384" cy="871538"/>
          </a:xfrm>
        </p:spPr>
        <p:txBody>
          <a:bodyPr/>
          <a:lstStyle/>
          <a:p>
            <a:r>
              <a:rPr lang="en-GB" dirty="0" smtClean="0"/>
              <a:t>Importance of support from CERN</a:t>
            </a:r>
            <a:endParaRPr lang="en-GB" dirty="0"/>
          </a:p>
        </p:txBody>
      </p:sp>
      <p:sp>
        <p:nvSpPr>
          <p:cNvPr id="3" name="Content Placeholder 2"/>
          <p:cNvSpPr>
            <a:spLocks noGrp="1"/>
          </p:cNvSpPr>
          <p:nvPr>
            <p:ph idx="1"/>
          </p:nvPr>
        </p:nvSpPr>
        <p:spPr>
          <a:xfrm>
            <a:off x="342901" y="849313"/>
            <a:ext cx="8801100" cy="5651500"/>
          </a:xfrm>
        </p:spPr>
        <p:txBody>
          <a:bodyPr/>
          <a:lstStyle/>
          <a:p>
            <a:pPr>
              <a:buNone/>
            </a:pPr>
            <a:endParaRPr lang="en-GB" sz="1800" dirty="0" smtClean="0">
              <a:solidFill>
                <a:srgbClr val="0000FF"/>
              </a:solidFill>
            </a:endParaRPr>
          </a:p>
          <a:p>
            <a:pPr>
              <a:buNone/>
            </a:pPr>
            <a:r>
              <a:rPr lang="en-GB" sz="1800" dirty="0" smtClean="0">
                <a:solidFill>
                  <a:srgbClr val="0000FF"/>
                </a:solidFill>
              </a:rPr>
              <a:t>Having a project leader in place for accelerators activities at the University of Oslo will open up possibilities to apply for more funds for Norwegian contributions to CLIC from 2013/2014</a:t>
            </a:r>
            <a:r>
              <a:rPr lang="en-GB" sz="1800" dirty="0" smtClean="0">
                <a:solidFill>
                  <a:srgbClr val="0000FF"/>
                </a:solidFill>
              </a:rPr>
              <a:t>.</a:t>
            </a:r>
            <a:endParaRPr lang="en-GB" sz="1800" dirty="0" smtClean="0">
              <a:solidFill>
                <a:srgbClr val="0000FF"/>
              </a:solidFill>
            </a:endParaRPr>
          </a:p>
          <a:p>
            <a:pPr>
              <a:buNone/>
            </a:pPr>
            <a:r>
              <a:rPr lang="en-GB" sz="1800" dirty="0" smtClean="0">
                <a:solidFill>
                  <a:srgbClr val="0000FF"/>
                </a:solidFill>
              </a:rPr>
              <a:t>We are happy with the level of support from the CLIC management in retrieving funding.  Support letter from the CLIC collaboration spokespersons has been weighted positively in earlier funding applications.  For eventually future, larger applications, additional support </a:t>
            </a:r>
            <a:r>
              <a:rPr lang="en-GB" sz="1800" dirty="0" smtClean="0">
                <a:solidFill>
                  <a:srgbClr val="0000FF"/>
                </a:solidFill>
              </a:rPr>
              <a:t>may </a:t>
            </a:r>
            <a:r>
              <a:rPr lang="en-GB" sz="1800" dirty="0" smtClean="0">
                <a:solidFill>
                  <a:srgbClr val="0000FF"/>
                </a:solidFill>
              </a:rPr>
              <a:t>be useful</a:t>
            </a:r>
            <a:r>
              <a:rPr lang="en-GB" sz="1800" dirty="0" smtClean="0">
                <a:solidFill>
                  <a:srgbClr val="0000FF"/>
                </a:solidFill>
              </a:rPr>
              <a:t>.</a:t>
            </a:r>
            <a:endParaRPr lang="en-GB" sz="1800" dirty="0" smtClean="0">
              <a:solidFill>
                <a:srgbClr val="0000FF"/>
              </a:solidFill>
            </a:endParaRPr>
          </a:p>
          <a:p>
            <a:pPr>
              <a:buNone/>
            </a:pPr>
            <a:r>
              <a:rPr lang="en-GB" sz="1800" dirty="0" smtClean="0">
                <a:solidFill>
                  <a:srgbClr val="0000FF"/>
                </a:solidFill>
              </a:rPr>
              <a:t>We have good experience with CERN-funding and CERN co-funding of Oslo Ph.D. students. It is important for us to continue to utilize this model in order to support a healthy group of students at the Oslo group (allows at least 2 students for the price of one)</a:t>
            </a:r>
            <a:r>
              <a:rPr lang="en-GB" sz="1800" dirty="0" smtClean="0">
                <a:solidFill>
                  <a:srgbClr val="0000FF"/>
                </a:solidFill>
              </a:rPr>
              <a:t>.</a:t>
            </a:r>
            <a:endParaRPr lang="en-GB" sz="1800" dirty="0" smtClean="0">
              <a:solidFill>
                <a:srgbClr val="0000FF"/>
              </a:solidFill>
            </a:endParaRPr>
          </a:p>
          <a:p>
            <a:pPr>
              <a:buNone/>
            </a:pPr>
            <a:r>
              <a:rPr lang="en-GB" sz="1800" dirty="0" smtClean="0">
                <a:solidFill>
                  <a:srgbClr val="0000FF"/>
                </a:solidFill>
              </a:rPr>
              <a:t>The CERN technical student program has been an excellent way to recruit Norwegian Ph.D. students in accelerator physics. </a:t>
            </a:r>
            <a:endParaRPr lang="en-GB" sz="1800" dirty="0">
              <a:solidFill>
                <a:srgbClr val="0000FF"/>
              </a:solidFill>
            </a:endParaRPr>
          </a:p>
          <a:p>
            <a:pPr>
              <a:buNone/>
            </a:pPr>
            <a:r>
              <a:rPr lang="en-GB" sz="1800" dirty="0" smtClean="0">
                <a:solidFill>
                  <a:srgbClr val="0000FF"/>
                </a:solidFill>
              </a:rPr>
              <a:t>Norway also sponsors technical students at master level (3-4 months) which can be of interest </a:t>
            </a:r>
            <a:endParaRPr lang="en-GB" sz="1800" dirty="0" smtClean="0">
              <a:solidFill>
                <a:srgbClr val="0000FF"/>
              </a:solidFill>
            </a:endParaRPr>
          </a:p>
          <a:p>
            <a:pPr>
              <a:buNone/>
            </a:pPr>
            <a:endParaRPr lang="en-GB" sz="1800" dirty="0" smtClean="0">
              <a:solidFill>
                <a:srgbClr val="0000FF"/>
              </a:solidFill>
            </a:endParaRPr>
          </a:p>
          <a:p>
            <a:pPr>
              <a:buNone/>
            </a:pPr>
            <a:r>
              <a:rPr lang="en-GB" sz="1800" dirty="0" smtClean="0">
                <a:solidFill>
                  <a:srgbClr val="0000FF"/>
                </a:solidFill>
              </a:rPr>
              <a:t> </a:t>
            </a:r>
          </a:p>
          <a:p>
            <a:pPr>
              <a:buNone/>
            </a:pPr>
            <a:endParaRPr lang="en-GB" sz="1800" dirty="0" smtClean="0">
              <a:solidFill>
                <a:srgbClr val="0000FF"/>
              </a:solidFill>
            </a:endParaRPr>
          </a:p>
          <a:p>
            <a:pPr>
              <a:buNone/>
            </a:pPr>
            <a:endParaRPr lang="en-GB" sz="1800" dirty="0" smtClean="0">
              <a:solidFill>
                <a:srgbClr val="0000FF"/>
              </a:solidFill>
            </a:endParaRPr>
          </a:p>
          <a:p>
            <a:pPr>
              <a:buNone/>
            </a:pPr>
            <a:endParaRPr lang="en-GB" sz="1800" dirty="0">
              <a:solidFill>
                <a:srgbClr val="0000FF"/>
              </a:solidFill>
            </a:endParaRPr>
          </a:p>
        </p:txBody>
      </p:sp>
    </p:spTree>
  </p:cSld>
  <p:clrMapOvr>
    <a:masterClrMapping/>
  </p:clrMapOvr>
</p:sld>
</file>

<file path=ppt/theme/theme1.xml><?xml version="1.0" encoding="utf-8"?>
<a:theme xmlns:a="http://schemas.openxmlformats.org/drawingml/2006/main" name="Dbllinec">
  <a:themeElements>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Dbllinec">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rgbClr val="114FFB"/>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rgbClr val="114FFB"/>
            </a:solidFill>
            <a:effectLst/>
            <a:latin typeface="Times New Roman" pitchFamily="18" charset="0"/>
          </a:defRPr>
        </a:defPPr>
      </a:lstStyle>
    </a:lnDef>
  </a:objectDefaults>
  <a:extraClrSchemeLst>
    <a:extraClrScheme>
      <a:clrScheme name="Dbllinec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bllinec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c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c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bllinec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aper Presentation 1">
  <a:themeElements>
    <a:clrScheme name="">
      <a:dk1>
        <a:srgbClr val="000000"/>
      </a:dk1>
      <a:lt1>
        <a:srgbClr val="FFFFCC"/>
      </a:lt1>
      <a:dk2>
        <a:srgbClr val="000000"/>
      </a:dk2>
      <a:lt2>
        <a:srgbClr val="919191"/>
      </a:lt2>
      <a:accent1>
        <a:srgbClr val="618FFD"/>
      </a:accent1>
      <a:accent2>
        <a:srgbClr val="00AE00"/>
      </a:accent2>
      <a:accent3>
        <a:srgbClr val="FFFFE2"/>
      </a:accent3>
      <a:accent4>
        <a:srgbClr val="000000"/>
      </a:accent4>
      <a:accent5>
        <a:srgbClr val="B7C6FE"/>
      </a:accent5>
      <a:accent6>
        <a:srgbClr val="009D00"/>
      </a:accent6>
      <a:hlink>
        <a:srgbClr val="FC0128"/>
      </a:hlink>
      <a:folHlink>
        <a:srgbClr val="CECECE"/>
      </a:folHlink>
    </a:clrScheme>
    <a:fontScheme name="Paper Presentation 1">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rgbClr val="114FFB"/>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rgbClr val="114FFB"/>
            </a:solidFill>
            <a:effectLst/>
            <a:latin typeface="Times New Roman" pitchFamily="18" charset="0"/>
          </a:defRPr>
        </a:defPPr>
      </a:lstStyle>
    </a:ln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6164</TotalTime>
  <Pages>36</Pages>
  <Words>616</Words>
  <Application>Microsoft Macintosh PowerPoint</Application>
  <PresentationFormat>Letter Paper (8.5x11 in)</PresentationFormat>
  <Paragraphs>83</Paragraphs>
  <Slides>5</Slides>
  <Notes>0</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Dbllinec</vt:lpstr>
      <vt:lpstr>Paper Presentation 1</vt:lpstr>
      <vt:lpstr>CLIC activities at the  University of Oslo, Norway</vt:lpstr>
      <vt:lpstr>Oslo High Energy Physics Group</vt:lpstr>
      <vt:lpstr>Rf design for CLIC main linac</vt:lpstr>
      <vt:lpstr>CTF3 : Decelerator TBL and TBMs</vt:lpstr>
      <vt:lpstr>Importance of support from CERN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study</dc:title>
  <dc:subject>General presentation</dc:subject>
  <dc:creator>J.P.Delahaye</dc:creator>
  <cp:keywords/>
  <dc:description/>
  <cp:lastModifiedBy>Steinar Stapnes</cp:lastModifiedBy>
  <cp:revision>1308</cp:revision>
  <cp:lastPrinted>2011-06-28T05:51:08Z</cp:lastPrinted>
  <dcterms:created xsi:type="dcterms:W3CDTF">2012-06-14T19:07:25Z</dcterms:created>
  <dcterms:modified xsi:type="dcterms:W3CDTF">2012-06-15T04:43:28Z</dcterms:modified>
</cp:coreProperties>
</file>