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42E8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4086E-5BD7-4695-A812-2BC63A0582E2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51CFF-92EC-47E2-9171-075CF8899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12GHz test stand status</a:t>
            </a:r>
            <a:endParaRPr lang="en-US" dirty="0">
              <a:solidFill>
                <a:srgbClr val="5642E8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15.06.2012</a:t>
            </a:r>
            <a:endParaRPr lang="en-US" dirty="0">
              <a:solidFill>
                <a:srgbClr val="5642E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260" y="4221088"/>
            <a:ext cx="3202427" cy="239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jkoverma\AppData\Local\Microsoft\Windows\Temporary Internet Files\Content.Outlook\N86D1O7I\photo (1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08720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koverma\AppData\Local\Microsoft\Windows\Temporary Internet Files\Content.Outlook\N86D1O7I\photo (1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408" y="908720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88" y="3662560"/>
            <a:ext cx="3950208" cy="295046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61822" y="5417056"/>
            <a:ext cx="1152128" cy="604232"/>
          </a:xfrm>
          <a:prstGeom prst="rect">
            <a:avLst/>
          </a:prstGeom>
          <a:noFill/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4692232" y="3645024"/>
            <a:ext cx="1265256" cy="1772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692232" y="6029956"/>
            <a:ext cx="1265256" cy="5917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6772443" y="2708919"/>
            <a:ext cx="3024336" cy="144018"/>
          </a:xfrm>
          <a:prstGeom prst="bentConnector3">
            <a:avLst>
              <a:gd name="adj1" fmla="val -216"/>
            </a:avLst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74800" y="1196752"/>
            <a:ext cx="284460" cy="7200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956376" y="3429000"/>
            <a:ext cx="792088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385808" y="321355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Gallery</a:t>
            </a:r>
            <a:endParaRPr lang="en-GB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8388424" y="3429580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Bunker</a:t>
            </a:r>
            <a:endParaRPr lang="en-GB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1475656" y="260648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the 12GHz standalone test stand</a:t>
            </a:r>
            <a:endParaRPr lang="en-GB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899383"/>
            <a:ext cx="23042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WG network and LLRF finished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Final vacuum infrastructure installation end of June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Modulator flat top tuning by </a:t>
            </a:r>
            <a:r>
              <a:rPr lang="en-GB" sz="1200" dirty="0" err="1" smtClean="0"/>
              <a:t>Scandinova</a:t>
            </a:r>
            <a:r>
              <a:rPr lang="en-GB" sz="1200" dirty="0" smtClean="0"/>
              <a:t> done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Klystron conditioned up to 40MW, 500ns, 50Hz with loads (50MW, 300ns, 50Hz)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Pulse compressor operation started after FAT of modulator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2919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28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Latest status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609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power into PC: 6.9MW, 1.47us, 50Hz </a:t>
            </a:r>
            <a:r>
              <a:rPr lang="en-US" dirty="0" smtClean="0">
                <a:sym typeface="Wingdings" pitchFamily="2" charset="2"/>
              </a:rPr>
              <a:t> 507W av.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/>
              <a:t>Rf into structure: 17.6MW, 72ns, 50Hz</a:t>
            </a:r>
            <a:endParaRPr lang="en-US" dirty="0"/>
          </a:p>
        </p:txBody>
      </p:sp>
      <p:pic>
        <p:nvPicPr>
          <p:cNvPr id="2" name="Picture 2" descr="D:\tek0000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8153400" cy="5143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72200" y="1524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power to structure (lin. Scale)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2362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Rf power  to structure</a:t>
            </a:r>
          </a:p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(log. Scale)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2286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Rf power  to pulse comp.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(lin. Scale)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648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33CC"/>
                </a:solidFill>
              </a:rPr>
              <a:t>Refl. Power from </a:t>
            </a:r>
            <a:r>
              <a:rPr lang="en-US" dirty="0" err="1" smtClean="0">
                <a:solidFill>
                  <a:srgbClr val="FF33CC"/>
                </a:solidFill>
              </a:rPr>
              <a:t>struct</a:t>
            </a:r>
            <a:r>
              <a:rPr lang="en-US" dirty="0" smtClean="0">
                <a:solidFill>
                  <a:srgbClr val="FF33CC"/>
                </a:solidFill>
              </a:rPr>
              <a:t>.</a:t>
            </a:r>
          </a:p>
          <a:p>
            <a:r>
              <a:rPr lang="en-US" dirty="0" smtClean="0">
                <a:solidFill>
                  <a:srgbClr val="FF33CC"/>
                </a:solidFill>
              </a:rPr>
              <a:t>(log. Scale)</a:t>
            </a:r>
            <a:endParaRPr lang="en-US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Plans For 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Continue processing of pulse compressor and cavity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In parallel will commission the data acquisition system to allow automatic conditioning of cavities</a:t>
            </a: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3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Temperature Stabilization of Pulse Compressor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Will receive a trial chiller/heater unit in the next week or so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2"/>
            <a:ext cx="4326129" cy="38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2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Next Test Stand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Received offer for new modulator at 2009 price</a:t>
            </a:r>
          </a:p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Order going out next week (hopefully) for delivery end March 2013</a:t>
            </a:r>
          </a:p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Klystron design ongoing with CPI, approximately 3 month delay (but we have a 6 month window)</a:t>
            </a:r>
          </a:p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First test foreseen September 2012, delivery still on schedule for March 2013</a:t>
            </a:r>
          </a:p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Waveguide network and low level components on order or under development (new pulse compressor)</a:t>
            </a:r>
          </a:p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Still waiting on decision as to where we will install it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06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Dog leg beam Loading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Components being ordered to allow testing 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47664" y="2874365"/>
            <a:ext cx="5832647" cy="3477760"/>
            <a:chOff x="-36512" y="-27384"/>
            <a:chExt cx="9170958" cy="684076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245" t="7494" r="18747" b="8497"/>
            <a:stretch>
              <a:fillRect/>
            </a:stretch>
          </p:blipFill>
          <p:spPr bwMode="auto">
            <a:xfrm>
              <a:off x="827584" y="1196752"/>
              <a:ext cx="7818012" cy="5472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 descr="TD18#2 before installation to Nextef IMG_0346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40152" y="4998812"/>
              <a:ext cx="3168352" cy="1814564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H="1" flipV="1">
              <a:off x="4427984" y="5589240"/>
              <a:ext cx="1440161" cy="1872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7668344" y="2389530"/>
              <a:ext cx="936104" cy="576064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874165" y="2934487"/>
              <a:ext cx="126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1-5 A beam</a:t>
              </a:r>
              <a:endParaRPr lang="en-GB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6512" y="-27384"/>
              <a:ext cx="3115072" cy="3146537"/>
            </a:xfrm>
            <a:prstGeom prst="rect">
              <a:avLst/>
            </a:prstGeom>
          </p:spPr>
        </p:pic>
        <p:pic>
          <p:nvPicPr>
            <p:cNvPr id="11" name="Picture 2" descr="C:\Users\MONAGLE\AppData\Local\Microsoft\Windows\Temporary Internet Files\Content.Outlook\C2H137CR\photo (13)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36512" y="3068960"/>
              <a:ext cx="2740164" cy="2046560"/>
            </a:xfrm>
            <a:prstGeom prst="rect">
              <a:avLst/>
            </a:prstGeom>
            <a:noFill/>
          </p:spPr>
        </p:pic>
        <p:pic>
          <p:nvPicPr>
            <p:cNvPr id="12" name="Picture 3" descr="\\cern.ch\dfs\Users\s\solodko\Desktop\for WORK\DOG LEG\PIC\CTF2_3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87824" y="2482553"/>
              <a:ext cx="2274834" cy="1706126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3275856" y="1772816"/>
              <a:ext cx="6957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CTF2</a:t>
              </a:r>
              <a:endParaRPr lang="en-GB" sz="2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09667" y="3749126"/>
              <a:ext cx="1801233" cy="1271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Front end of CTF3 drive beam linac</a:t>
              </a:r>
              <a:endParaRPr lang="en-GB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85718" y="5576387"/>
              <a:ext cx="6957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CTF3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283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“Low” Power High Rep </a:t>
            </a:r>
            <a:r>
              <a:rPr lang="en-US" dirty="0">
                <a:solidFill>
                  <a:srgbClr val="5642E8"/>
                </a:solidFill>
                <a:latin typeface="Comic Sans MS" pitchFamily="66" charset="0"/>
              </a:rPr>
              <a:t>R</a:t>
            </a:r>
            <a:r>
              <a:rPr lang="en-US" dirty="0" smtClean="0">
                <a:solidFill>
                  <a:srgbClr val="5642E8"/>
                </a:solidFill>
                <a:latin typeface="Comic Sans MS" pitchFamily="66" charset="0"/>
              </a:rPr>
              <a:t>ate Test Stand</a:t>
            </a:r>
            <a:endParaRPr lang="en-GB" dirty="0">
              <a:solidFill>
                <a:srgbClr val="5642E8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5642E8"/>
                </a:solidFill>
                <a:latin typeface="Comic Sans MS" pitchFamily="66" charset="0"/>
              </a:rPr>
              <a:t>Market Survey with specification committee and purchasing department, ready to go out to klystron manufacturers</a:t>
            </a:r>
            <a:endParaRPr lang="en-GB" sz="2400" dirty="0">
              <a:solidFill>
                <a:srgbClr val="5642E8"/>
              </a:solidFill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19046" y="2837043"/>
            <a:ext cx="3889223" cy="3618769"/>
            <a:chOff x="271303" y="647875"/>
            <a:chExt cx="4834823" cy="5863510"/>
          </a:xfrm>
        </p:grpSpPr>
        <p:cxnSp>
          <p:nvCxnSpPr>
            <p:cNvPr id="5" name="Straight Connector 4"/>
            <p:cNvCxnSpPr/>
            <p:nvPr/>
          </p:nvCxnSpPr>
          <p:spPr>
            <a:xfrm rot="5400000" flipH="1" flipV="1">
              <a:off x="2809916" y="123064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 flipH="1" flipV="1">
              <a:off x="2443659" y="123064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 flipH="1" flipV="1">
              <a:off x="2443659" y="256885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 flipH="1" flipV="1">
              <a:off x="2809916" y="256885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142153" y="2072421"/>
              <a:ext cx="114455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631342" y="906885"/>
              <a:ext cx="1602376" cy="647521"/>
              <a:chOff x="1936304" y="2280320"/>
              <a:chExt cx="2520280" cy="1080120"/>
            </a:xfrm>
          </p:grpSpPr>
          <p:sp>
            <p:nvSpPr>
              <p:cNvPr id="209" name="Rectangle 208"/>
              <p:cNvSpPr/>
              <p:nvPr/>
            </p:nvSpPr>
            <p:spPr>
              <a:xfrm>
                <a:off x="1936304" y="2280320"/>
                <a:ext cx="2520280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3520480" y="2424336"/>
                <a:ext cx="792088" cy="792088"/>
              </a:xfrm>
              <a:prstGeom prst="ellipse">
                <a:avLst/>
              </a:prstGeom>
              <a:solidFill>
                <a:srgbClr val="F82414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3808512" y="2712368"/>
                <a:ext cx="216024" cy="216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31342" y="2245095"/>
              <a:ext cx="1602376" cy="647521"/>
              <a:chOff x="1936304" y="2280320"/>
              <a:chExt cx="2520280" cy="1080120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1936304" y="2280320"/>
                <a:ext cx="2520280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3520480" y="2424336"/>
                <a:ext cx="792088" cy="792088"/>
              </a:xfrm>
              <a:prstGeom prst="ellipse">
                <a:avLst/>
              </a:prstGeom>
              <a:solidFill>
                <a:srgbClr val="F82414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3808512" y="2712368"/>
                <a:ext cx="216024" cy="216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flipH="1">
              <a:off x="3195144" y="906885"/>
              <a:ext cx="1602376" cy="647521"/>
              <a:chOff x="1936304" y="2280320"/>
              <a:chExt cx="2520280" cy="1080120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1936304" y="2280320"/>
                <a:ext cx="2520280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3520480" y="2424336"/>
                <a:ext cx="792088" cy="792088"/>
              </a:xfrm>
              <a:prstGeom prst="ellipse">
                <a:avLst/>
              </a:prstGeom>
              <a:solidFill>
                <a:srgbClr val="F82414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3808512" y="2712368"/>
                <a:ext cx="216024" cy="216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3195144" y="2245095"/>
              <a:ext cx="1602376" cy="647521"/>
              <a:chOff x="1936304" y="2280320"/>
              <a:chExt cx="2520280" cy="1080120"/>
            </a:xfrm>
          </p:grpSpPr>
          <p:sp>
            <p:nvSpPr>
              <p:cNvPr id="200" name="Rectangle 199"/>
              <p:cNvSpPr/>
              <p:nvPr/>
            </p:nvSpPr>
            <p:spPr>
              <a:xfrm>
                <a:off x="1936304" y="2280320"/>
                <a:ext cx="2520280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520480" y="2424336"/>
                <a:ext cx="792088" cy="792088"/>
              </a:xfrm>
              <a:prstGeom prst="ellipse">
                <a:avLst/>
              </a:prstGeom>
              <a:solidFill>
                <a:srgbClr val="F82414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808512" y="2712368"/>
                <a:ext cx="216024" cy="216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 rot="5400000">
              <a:off x="2934157" y="1899749"/>
              <a:ext cx="1208706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332490" y="1813413"/>
              <a:ext cx="274693" cy="17267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1221247" y="1964501"/>
              <a:ext cx="133821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1821678" y="1813413"/>
              <a:ext cx="274693" cy="17267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195145" y="1727077"/>
              <a:ext cx="183128" cy="345344"/>
              <a:chOff x="5968752" y="3648472"/>
              <a:chExt cx="288032" cy="576064"/>
            </a:xfrm>
          </p:grpSpPr>
          <p:sp>
            <p:nvSpPr>
              <p:cNvPr id="198" name="Arc 197"/>
              <p:cNvSpPr/>
              <p:nvPr/>
            </p:nvSpPr>
            <p:spPr>
              <a:xfrm>
                <a:off x="5968752" y="3648472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Arc 198"/>
              <p:cNvSpPr/>
              <p:nvPr/>
            </p:nvSpPr>
            <p:spPr>
              <a:xfrm flipV="1">
                <a:off x="5968752" y="393650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2050590" y="1727077"/>
              <a:ext cx="183128" cy="345344"/>
              <a:chOff x="5968752" y="3648472"/>
              <a:chExt cx="288032" cy="576064"/>
            </a:xfrm>
          </p:grpSpPr>
          <p:sp>
            <p:nvSpPr>
              <p:cNvPr id="196" name="Arc 195"/>
              <p:cNvSpPr/>
              <p:nvPr/>
            </p:nvSpPr>
            <p:spPr>
              <a:xfrm>
                <a:off x="5968752" y="3648472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Arc 196"/>
              <p:cNvSpPr/>
              <p:nvPr/>
            </p:nvSpPr>
            <p:spPr>
              <a:xfrm flipV="1">
                <a:off x="5968752" y="393650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142153" y="1727076"/>
              <a:ext cx="114455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 rot="5400000">
              <a:off x="2562036" y="1549177"/>
              <a:ext cx="259009" cy="18312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/>
            <p:cNvGrpSpPr/>
            <p:nvPr/>
          </p:nvGrpSpPr>
          <p:grpSpPr>
            <a:xfrm rot="5400000">
              <a:off x="2605204" y="1284939"/>
              <a:ext cx="172672" cy="366258"/>
              <a:chOff x="5968752" y="3648472"/>
              <a:chExt cx="288032" cy="576064"/>
            </a:xfrm>
          </p:grpSpPr>
          <p:sp>
            <p:nvSpPr>
              <p:cNvPr id="194" name="Arc 193"/>
              <p:cNvSpPr/>
              <p:nvPr/>
            </p:nvSpPr>
            <p:spPr>
              <a:xfrm>
                <a:off x="5968752" y="3648472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Arc 194"/>
              <p:cNvSpPr/>
              <p:nvPr/>
            </p:nvSpPr>
            <p:spPr>
              <a:xfrm flipV="1">
                <a:off x="5968752" y="393650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 rot="16200000" flipV="1">
              <a:off x="2562036" y="2067194"/>
              <a:ext cx="259009" cy="18312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/>
            <p:cNvGrpSpPr/>
            <p:nvPr/>
          </p:nvGrpSpPr>
          <p:grpSpPr>
            <a:xfrm rot="16200000" flipV="1">
              <a:off x="2605204" y="2148301"/>
              <a:ext cx="172672" cy="366258"/>
              <a:chOff x="5968752" y="3648472"/>
              <a:chExt cx="288032" cy="576064"/>
            </a:xfrm>
          </p:grpSpPr>
          <p:sp>
            <p:nvSpPr>
              <p:cNvPr id="192" name="Arc 191"/>
              <p:cNvSpPr/>
              <p:nvPr/>
            </p:nvSpPr>
            <p:spPr>
              <a:xfrm>
                <a:off x="5968752" y="3648472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Arc 192"/>
              <p:cNvSpPr/>
              <p:nvPr/>
            </p:nvSpPr>
            <p:spPr>
              <a:xfrm flipV="1">
                <a:off x="5968752" y="393650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783105" y="863715"/>
              <a:ext cx="183128" cy="345344"/>
              <a:chOff x="5248672" y="1488232"/>
              <a:chExt cx="288032" cy="576064"/>
            </a:xfrm>
          </p:grpSpPr>
          <p:sp>
            <p:nvSpPr>
              <p:cNvPr id="190" name="Oval 189"/>
              <p:cNvSpPr/>
              <p:nvPr/>
            </p:nvSpPr>
            <p:spPr>
              <a:xfrm>
                <a:off x="5248672" y="1488232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5248672" y="1776264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416847" y="863715"/>
              <a:ext cx="183128" cy="345344"/>
              <a:chOff x="5248672" y="1488232"/>
              <a:chExt cx="288032" cy="576064"/>
            </a:xfrm>
          </p:grpSpPr>
          <p:sp>
            <p:nvSpPr>
              <p:cNvPr id="188" name="Oval 187"/>
              <p:cNvSpPr/>
              <p:nvPr/>
            </p:nvSpPr>
            <p:spPr>
              <a:xfrm>
                <a:off x="5248672" y="1488232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5248672" y="1776264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783105" y="2590438"/>
              <a:ext cx="183128" cy="345344"/>
              <a:chOff x="5248672" y="1488232"/>
              <a:chExt cx="288032" cy="576064"/>
            </a:xfrm>
          </p:grpSpPr>
          <p:sp>
            <p:nvSpPr>
              <p:cNvPr id="186" name="Oval 185"/>
              <p:cNvSpPr/>
              <p:nvPr/>
            </p:nvSpPr>
            <p:spPr>
              <a:xfrm>
                <a:off x="5248672" y="1488232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5248672" y="1776264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416847" y="2590438"/>
              <a:ext cx="183128" cy="345344"/>
              <a:chOff x="5248672" y="1488232"/>
              <a:chExt cx="288032" cy="576064"/>
            </a:xfrm>
          </p:grpSpPr>
          <p:sp>
            <p:nvSpPr>
              <p:cNvPr id="184" name="Oval 183"/>
              <p:cNvSpPr/>
              <p:nvPr/>
            </p:nvSpPr>
            <p:spPr>
              <a:xfrm>
                <a:off x="5248672" y="1488232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5248672" y="1776264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5400000">
              <a:off x="1735342" y="2024026"/>
              <a:ext cx="172672" cy="183128"/>
              <a:chOff x="4312568" y="1200200"/>
              <a:chExt cx="360040" cy="432048"/>
            </a:xfrm>
          </p:grpSpPr>
          <p:sp>
            <p:nvSpPr>
              <p:cNvPr id="180" name="Rectangle 179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1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82" name="Arc 181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Arc 182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 rot="5400000">
              <a:off x="1735342" y="1592345"/>
              <a:ext cx="172672" cy="183128"/>
              <a:chOff x="4312568" y="1200200"/>
              <a:chExt cx="360040" cy="432048"/>
            </a:xfrm>
          </p:grpSpPr>
          <p:sp>
            <p:nvSpPr>
              <p:cNvPr id="176" name="Rectangle 17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7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78" name="Arc 17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Arc 17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 rot="5400000">
              <a:off x="2376293" y="1290169"/>
              <a:ext cx="172672" cy="183128"/>
              <a:chOff x="4312568" y="1200200"/>
              <a:chExt cx="360040" cy="432048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74" name="Arc 17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Arc 17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 rot="5400000">
              <a:off x="2376293" y="2326202"/>
              <a:ext cx="172672" cy="183128"/>
              <a:chOff x="4312568" y="1200200"/>
              <a:chExt cx="360040" cy="432048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9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70" name="Arc 169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Arc 170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 rot="5400000" flipH="1" flipV="1">
              <a:off x="3520847" y="1592345"/>
              <a:ext cx="172672" cy="183128"/>
              <a:chOff x="4312568" y="1200200"/>
              <a:chExt cx="360040" cy="432048"/>
            </a:xfrm>
          </p:grpSpPr>
          <p:sp>
            <p:nvSpPr>
              <p:cNvPr id="164" name="Rectangle 163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5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66" name="Arc 165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Arc 166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 rot="5400000" flipH="1" flipV="1">
              <a:off x="3520847" y="2024026"/>
              <a:ext cx="172672" cy="183128"/>
              <a:chOff x="4312568" y="1200200"/>
              <a:chExt cx="360040" cy="432048"/>
            </a:xfrm>
          </p:grpSpPr>
          <p:sp>
            <p:nvSpPr>
              <p:cNvPr id="160" name="Rectangle 159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1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62" name="Arc 161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" name="Arc 162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 rot="5400000" flipH="1" flipV="1">
              <a:off x="2834115" y="1290169"/>
              <a:ext cx="172672" cy="183128"/>
              <a:chOff x="4312568" y="1200200"/>
              <a:chExt cx="360040" cy="432048"/>
            </a:xfrm>
          </p:grpSpPr>
          <p:sp>
            <p:nvSpPr>
              <p:cNvPr id="156" name="Rectangle 15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7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58" name="Arc 15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Arc 15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 rot="5400000" flipH="1" flipV="1">
              <a:off x="2834115" y="2326202"/>
              <a:ext cx="172672" cy="183128"/>
              <a:chOff x="4312568" y="1200200"/>
              <a:chExt cx="360040" cy="432048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54" name="Arc 15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Arc 15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37" name="Straight Connector 36"/>
            <p:cNvCxnSpPr/>
            <p:nvPr/>
          </p:nvCxnSpPr>
          <p:spPr>
            <a:xfrm rot="5400000" flipH="1" flipV="1">
              <a:off x="2443659" y="79896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809916" y="798964"/>
              <a:ext cx="1295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 rot="16200000">
              <a:off x="1870076" y="2196698"/>
              <a:ext cx="86336" cy="183128"/>
              <a:chOff x="9425136" y="3936504"/>
              <a:chExt cx="144016" cy="288032"/>
            </a:xfrm>
          </p:grpSpPr>
          <p:sp>
            <p:nvSpPr>
              <p:cNvPr id="150" name="Isosceles Triangle 149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Isosceles Triangle 150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 rot="16200000">
              <a:off x="3518234" y="2196698"/>
              <a:ext cx="86336" cy="183128"/>
              <a:chOff x="9425136" y="3936504"/>
              <a:chExt cx="144016" cy="288032"/>
            </a:xfrm>
          </p:grpSpPr>
          <p:sp>
            <p:nvSpPr>
              <p:cNvPr id="148" name="Isosceles Triangle 147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Isosceles Triangle 148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 rot="16200000">
              <a:off x="1870076" y="1419673"/>
              <a:ext cx="86336" cy="183128"/>
              <a:chOff x="9425136" y="3936504"/>
              <a:chExt cx="144016" cy="288032"/>
            </a:xfrm>
          </p:grpSpPr>
          <p:sp>
            <p:nvSpPr>
              <p:cNvPr id="146" name="Isosceles Triangle 145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Isosceles Triangle 146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 rot="16200000">
              <a:off x="3518234" y="1419673"/>
              <a:ext cx="86336" cy="183128"/>
              <a:chOff x="9425136" y="3936504"/>
              <a:chExt cx="144016" cy="288032"/>
            </a:xfrm>
          </p:grpSpPr>
          <p:sp>
            <p:nvSpPr>
              <p:cNvPr id="144" name="Isosceles Triangle 143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Isosceles Triangle 144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3" name="Diamond 42"/>
            <p:cNvSpPr/>
            <p:nvPr/>
          </p:nvSpPr>
          <p:spPr>
            <a:xfrm>
              <a:off x="2920451" y="1640741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44" name="Diamond 43"/>
            <p:cNvSpPr/>
            <p:nvPr/>
          </p:nvSpPr>
          <p:spPr>
            <a:xfrm>
              <a:off x="2325283" y="1640741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920451" y="1986085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325283" y="1986085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grpSp>
          <p:nvGrpSpPr>
            <p:cNvPr id="47" name="Group 46"/>
            <p:cNvGrpSpPr/>
            <p:nvPr/>
          </p:nvGrpSpPr>
          <p:grpSpPr>
            <a:xfrm flipV="1">
              <a:off x="2874669" y="647875"/>
              <a:ext cx="183128" cy="172672"/>
              <a:chOff x="6256784" y="7176864"/>
              <a:chExt cx="288032" cy="288032"/>
            </a:xfrm>
          </p:grpSpPr>
          <p:sp>
            <p:nvSpPr>
              <p:cNvPr id="142" name="Arc 141"/>
              <p:cNvSpPr/>
              <p:nvPr/>
            </p:nvSpPr>
            <p:spPr>
              <a:xfrm rot="5400000">
                <a:off x="6256784" y="717686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Arc 142"/>
              <p:cNvSpPr/>
              <p:nvPr/>
            </p:nvSpPr>
            <p:spPr>
              <a:xfrm rot="5400000" flipV="1">
                <a:off x="6256784" y="717686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 flipV="1">
              <a:off x="2325283" y="647875"/>
              <a:ext cx="183128" cy="172672"/>
              <a:chOff x="6256784" y="7176864"/>
              <a:chExt cx="288032" cy="288032"/>
            </a:xfrm>
          </p:grpSpPr>
          <p:sp>
            <p:nvSpPr>
              <p:cNvPr id="140" name="Arc 139"/>
              <p:cNvSpPr/>
              <p:nvPr/>
            </p:nvSpPr>
            <p:spPr>
              <a:xfrm rot="5400000">
                <a:off x="6256784" y="717686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Arc 140"/>
              <p:cNvSpPr/>
              <p:nvPr/>
            </p:nvSpPr>
            <p:spPr>
              <a:xfrm rot="5400000" flipV="1">
                <a:off x="6256784" y="717686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71303" y="3836802"/>
              <a:ext cx="4834823" cy="2674583"/>
              <a:chOff x="1720280" y="5088632"/>
              <a:chExt cx="6768752" cy="374441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1720280" y="5088632"/>
                <a:ext cx="6768752" cy="374441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2440360" y="5736704"/>
                <a:ext cx="5328592" cy="24482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" name="Rectangle 49"/>
            <p:cNvSpPr/>
            <p:nvPr/>
          </p:nvSpPr>
          <p:spPr>
            <a:xfrm>
              <a:off x="1557160" y="4659749"/>
              <a:ext cx="2314542" cy="102868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>
              <a:stCxn id="50" idx="1"/>
              <a:endCxn id="50" idx="3"/>
            </p:cNvCxnSpPr>
            <p:nvPr/>
          </p:nvCxnSpPr>
          <p:spPr>
            <a:xfrm rot="10800000" flipH="1">
              <a:off x="1557160" y="5174092"/>
              <a:ext cx="23145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50" idx="0"/>
              <a:endCxn id="50" idx="2"/>
            </p:cNvCxnSpPr>
            <p:nvPr/>
          </p:nvCxnSpPr>
          <p:spPr>
            <a:xfrm rot="16200000" flipH="1">
              <a:off x="2200087" y="5174092"/>
              <a:ext cx="102868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3203057" y="4814053"/>
              <a:ext cx="462908" cy="15430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97320" y="5328396"/>
              <a:ext cx="462908" cy="15430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16200000" flipV="1">
              <a:off x="1688254" y="4122198"/>
              <a:ext cx="2392613" cy="1978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6200000" flipV="1">
              <a:off x="1325105" y="4119089"/>
              <a:ext cx="2392613" cy="26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Arc 56"/>
            <p:cNvSpPr/>
            <p:nvPr/>
          </p:nvSpPr>
          <p:spPr>
            <a:xfrm rot="5400000">
              <a:off x="2333902" y="5220299"/>
              <a:ext cx="172672" cy="18312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58" name="Arc 57"/>
            <p:cNvSpPr/>
            <p:nvPr/>
          </p:nvSpPr>
          <p:spPr>
            <a:xfrm rot="5400000" flipV="1">
              <a:off x="2899679" y="5220299"/>
              <a:ext cx="172672" cy="18312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791583" y="4865486"/>
              <a:ext cx="234564" cy="343508"/>
              <a:chOff x="5104656" y="6528791"/>
              <a:chExt cx="328389" cy="480911"/>
            </a:xfrm>
          </p:grpSpPr>
          <p:grpSp>
            <p:nvGrpSpPr>
              <p:cNvPr id="130" name="Group 129"/>
              <p:cNvGrpSpPr/>
              <p:nvPr/>
            </p:nvGrpSpPr>
            <p:grpSpPr>
              <a:xfrm rot="5400000" flipH="1" flipV="1">
                <a:off x="5183984" y="6521472"/>
                <a:ext cx="241741" cy="256380"/>
                <a:chOff x="4312568" y="1200200"/>
                <a:chExt cx="360040" cy="432048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35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136" name="Arc 135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7" name="Arc 136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31" name="Group 130"/>
              <p:cNvGrpSpPr/>
              <p:nvPr/>
            </p:nvGrpSpPr>
            <p:grpSpPr>
              <a:xfrm rot="16200000">
                <a:off x="5172410" y="6821077"/>
                <a:ext cx="120871" cy="256380"/>
                <a:chOff x="9425136" y="3936504"/>
                <a:chExt cx="144016" cy="288032"/>
              </a:xfrm>
            </p:grpSpPr>
            <p:sp>
              <p:nvSpPr>
                <p:cNvPr id="132" name="Isosceles Triangle 131"/>
                <p:cNvSpPr/>
                <p:nvPr/>
              </p:nvSpPr>
              <p:spPr>
                <a:xfrm>
                  <a:off x="9425136" y="4080520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Isosceles Triangle 132"/>
                <p:cNvSpPr/>
                <p:nvPr/>
              </p:nvSpPr>
              <p:spPr>
                <a:xfrm flipV="1">
                  <a:off x="9425136" y="3936504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0" name="Arc 59"/>
            <p:cNvSpPr/>
            <p:nvPr/>
          </p:nvSpPr>
          <p:spPr>
            <a:xfrm rot="5400000">
              <a:off x="2128164" y="4705957"/>
              <a:ext cx="172672" cy="18312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Connector 60"/>
            <p:cNvCxnSpPr>
              <a:endCxn id="60" idx="0"/>
            </p:cNvCxnSpPr>
            <p:nvPr/>
          </p:nvCxnSpPr>
          <p:spPr>
            <a:xfrm rot="5400000">
              <a:off x="284019" y="2756258"/>
              <a:ext cx="4063310" cy="1921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Arc 61"/>
            <p:cNvSpPr/>
            <p:nvPr/>
          </p:nvSpPr>
          <p:spPr>
            <a:xfrm rot="5400000" flipV="1">
              <a:off x="3105417" y="4705957"/>
              <a:ext cx="172672" cy="18312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 rot="16200000" flipH="1">
              <a:off x="1039072" y="2752937"/>
              <a:ext cx="4079843" cy="4239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2380108" y="4865488"/>
              <a:ext cx="234563" cy="343507"/>
              <a:chOff x="4528592" y="6528792"/>
              <a:chExt cx="328388" cy="480910"/>
            </a:xfrm>
          </p:grpSpPr>
          <p:grpSp>
            <p:nvGrpSpPr>
              <p:cNvPr id="122" name="Group 152"/>
              <p:cNvGrpSpPr/>
              <p:nvPr/>
            </p:nvGrpSpPr>
            <p:grpSpPr>
              <a:xfrm rot="5400000">
                <a:off x="4535911" y="6521473"/>
                <a:ext cx="241741" cy="256380"/>
                <a:chOff x="4312568" y="1200200"/>
                <a:chExt cx="360040" cy="432048"/>
              </a:xfrm>
            </p:grpSpPr>
            <p:sp>
              <p:nvSpPr>
                <p:cNvPr id="126" name="Rectangle 125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27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128" name="Arc 127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9" name="Arc 128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23" name="Group 157"/>
              <p:cNvGrpSpPr/>
              <p:nvPr/>
            </p:nvGrpSpPr>
            <p:grpSpPr>
              <a:xfrm rot="16200000">
                <a:off x="4668354" y="6821077"/>
                <a:ext cx="120871" cy="256380"/>
                <a:chOff x="9425136" y="3936504"/>
                <a:chExt cx="144016" cy="288032"/>
              </a:xfrm>
            </p:grpSpPr>
            <p:sp>
              <p:nvSpPr>
                <p:cNvPr id="124" name="Isosceles Triangle 123"/>
                <p:cNvSpPr/>
                <p:nvPr/>
              </p:nvSpPr>
              <p:spPr>
                <a:xfrm>
                  <a:off x="9425136" y="4080520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Isosceles Triangle 124"/>
                <p:cNvSpPr/>
                <p:nvPr/>
              </p:nvSpPr>
              <p:spPr>
                <a:xfrm flipV="1">
                  <a:off x="9425136" y="3936504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65" name="Group 64"/>
            <p:cNvGrpSpPr/>
            <p:nvPr/>
          </p:nvGrpSpPr>
          <p:grpSpPr>
            <a:xfrm>
              <a:off x="2174371" y="4351145"/>
              <a:ext cx="234563" cy="343507"/>
              <a:chOff x="4528592" y="6528792"/>
              <a:chExt cx="328388" cy="480910"/>
            </a:xfrm>
          </p:grpSpPr>
          <p:grpSp>
            <p:nvGrpSpPr>
              <p:cNvPr id="114" name="Group 113"/>
              <p:cNvGrpSpPr/>
              <p:nvPr/>
            </p:nvGrpSpPr>
            <p:grpSpPr>
              <a:xfrm rot="5400000">
                <a:off x="4535911" y="6521473"/>
                <a:ext cx="241741" cy="256380"/>
                <a:chOff x="4312568" y="1200200"/>
                <a:chExt cx="360040" cy="432048"/>
              </a:xfrm>
            </p:grpSpPr>
            <p:sp>
              <p:nvSpPr>
                <p:cNvPr id="118" name="Rectangle 117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120" name="Arc 119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Arc 120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15" name="Group 114"/>
              <p:cNvGrpSpPr/>
              <p:nvPr/>
            </p:nvGrpSpPr>
            <p:grpSpPr>
              <a:xfrm rot="16200000">
                <a:off x="4668354" y="6821077"/>
                <a:ext cx="120871" cy="256380"/>
                <a:chOff x="9425136" y="3936504"/>
                <a:chExt cx="144016" cy="288032"/>
              </a:xfrm>
            </p:grpSpPr>
            <p:sp>
              <p:nvSpPr>
                <p:cNvPr id="116" name="Isosceles Triangle 115"/>
                <p:cNvSpPr/>
                <p:nvPr/>
              </p:nvSpPr>
              <p:spPr>
                <a:xfrm>
                  <a:off x="9425136" y="4080520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7" name="Isosceles Triangle 116"/>
                <p:cNvSpPr/>
                <p:nvPr/>
              </p:nvSpPr>
              <p:spPr>
                <a:xfrm flipV="1">
                  <a:off x="9425136" y="3936504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66" name="Group 65"/>
            <p:cNvGrpSpPr/>
            <p:nvPr/>
          </p:nvGrpSpPr>
          <p:grpSpPr>
            <a:xfrm>
              <a:off x="2997320" y="4351144"/>
              <a:ext cx="234564" cy="343508"/>
              <a:chOff x="5104656" y="6528791"/>
              <a:chExt cx="328389" cy="480911"/>
            </a:xfrm>
          </p:grpSpPr>
          <p:grpSp>
            <p:nvGrpSpPr>
              <p:cNvPr id="106" name="Group 145"/>
              <p:cNvGrpSpPr/>
              <p:nvPr/>
            </p:nvGrpSpPr>
            <p:grpSpPr>
              <a:xfrm rot="5400000" flipH="1" flipV="1">
                <a:off x="5183984" y="6521472"/>
                <a:ext cx="241741" cy="256380"/>
                <a:chOff x="4312568" y="1200200"/>
                <a:chExt cx="360040" cy="432048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1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112" name="Arc 111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Arc 112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07" name="Group 168"/>
              <p:cNvGrpSpPr/>
              <p:nvPr/>
            </p:nvGrpSpPr>
            <p:grpSpPr>
              <a:xfrm rot="16200000">
                <a:off x="5172410" y="6821077"/>
                <a:ext cx="120871" cy="256380"/>
                <a:chOff x="9425136" y="3936504"/>
                <a:chExt cx="144016" cy="288032"/>
              </a:xfrm>
            </p:grpSpPr>
            <p:sp>
              <p:nvSpPr>
                <p:cNvPr id="108" name="Isosceles Triangle 107"/>
                <p:cNvSpPr/>
                <p:nvPr/>
              </p:nvSpPr>
              <p:spPr>
                <a:xfrm>
                  <a:off x="9425136" y="4080520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Isosceles Triangle 108"/>
                <p:cNvSpPr/>
                <p:nvPr/>
              </p:nvSpPr>
              <p:spPr>
                <a:xfrm flipV="1">
                  <a:off x="9425136" y="3936504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67" name="Group 66"/>
            <p:cNvGrpSpPr/>
            <p:nvPr/>
          </p:nvGrpSpPr>
          <p:grpSpPr>
            <a:xfrm>
              <a:off x="3665966" y="4711184"/>
              <a:ext cx="275540" cy="183129"/>
              <a:chOff x="6328792" y="6312768"/>
              <a:chExt cx="385757" cy="256380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6328792" y="6528792"/>
                <a:ext cx="216024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Group 145"/>
              <p:cNvGrpSpPr/>
              <p:nvPr/>
            </p:nvGrpSpPr>
            <p:grpSpPr>
              <a:xfrm flipH="1" flipV="1">
                <a:off x="6472808" y="6312768"/>
                <a:ext cx="241741" cy="256380"/>
                <a:chOff x="4312568" y="1200200"/>
                <a:chExt cx="360040" cy="432048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03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104" name="Arc 103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Arc 104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68" name="Group 67"/>
            <p:cNvGrpSpPr/>
            <p:nvPr/>
          </p:nvGrpSpPr>
          <p:grpSpPr>
            <a:xfrm>
              <a:off x="3460229" y="5276962"/>
              <a:ext cx="275540" cy="183129"/>
              <a:chOff x="6328792" y="6312768"/>
              <a:chExt cx="385757" cy="256380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6328792" y="6528792"/>
                <a:ext cx="216024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" name="Group 145"/>
              <p:cNvGrpSpPr/>
              <p:nvPr/>
            </p:nvGrpSpPr>
            <p:grpSpPr>
              <a:xfrm flipH="1" flipV="1">
                <a:off x="6472808" y="6312768"/>
                <a:ext cx="241741" cy="256380"/>
                <a:chOff x="4312568" y="1200200"/>
                <a:chExt cx="360040" cy="432048"/>
              </a:xfrm>
            </p:grpSpPr>
            <p:sp>
              <p:nvSpPr>
                <p:cNvPr id="96" name="Rectangle 95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97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98" name="Arc 97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9" name="Arc 98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69" name="Group 68"/>
            <p:cNvGrpSpPr/>
            <p:nvPr/>
          </p:nvGrpSpPr>
          <p:grpSpPr>
            <a:xfrm flipH="1">
              <a:off x="1711463" y="5276962"/>
              <a:ext cx="275540" cy="183129"/>
              <a:chOff x="6328792" y="6312768"/>
              <a:chExt cx="385757" cy="256380"/>
            </a:xfrm>
          </p:grpSpPr>
          <p:cxnSp>
            <p:nvCxnSpPr>
              <p:cNvPr id="88" name="Straight Connector 87"/>
              <p:cNvCxnSpPr/>
              <p:nvPr/>
            </p:nvCxnSpPr>
            <p:spPr>
              <a:xfrm>
                <a:off x="6328792" y="6528792"/>
                <a:ext cx="216024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Group 145"/>
              <p:cNvGrpSpPr/>
              <p:nvPr/>
            </p:nvGrpSpPr>
            <p:grpSpPr>
              <a:xfrm flipH="1" flipV="1">
                <a:off x="6472808" y="6312768"/>
                <a:ext cx="241741" cy="256380"/>
                <a:chOff x="4312568" y="1200200"/>
                <a:chExt cx="360040" cy="432048"/>
              </a:xfrm>
            </p:grpSpPr>
            <p:sp>
              <p:nvSpPr>
                <p:cNvPr id="90" name="Rectangle 89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91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92" name="Arc 91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3" name="Arc 92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70" name="Group 69"/>
            <p:cNvGrpSpPr/>
            <p:nvPr/>
          </p:nvGrpSpPr>
          <p:grpSpPr>
            <a:xfrm flipH="1">
              <a:off x="1505726" y="4762619"/>
              <a:ext cx="275540" cy="183129"/>
              <a:chOff x="6328792" y="6312768"/>
              <a:chExt cx="385757" cy="256380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6328792" y="6528792"/>
                <a:ext cx="216024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Group 145"/>
              <p:cNvGrpSpPr/>
              <p:nvPr/>
            </p:nvGrpSpPr>
            <p:grpSpPr>
              <a:xfrm flipH="1" flipV="1">
                <a:off x="6472808" y="6312768"/>
                <a:ext cx="241741" cy="256380"/>
                <a:chOff x="4312568" y="1200200"/>
                <a:chExt cx="360040" cy="432048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5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86" name="Arc 85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7" name="Arc 86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71" name="Rectangle 70"/>
            <p:cNvSpPr/>
            <p:nvPr/>
          </p:nvSpPr>
          <p:spPr>
            <a:xfrm>
              <a:off x="1762897" y="4814053"/>
              <a:ext cx="462908" cy="15430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968634" y="5328396"/>
              <a:ext cx="462908" cy="15430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3" name="Diamond 72"/>
            <p:cNvSpPr/>
            <p:nvPr/>
          </p:nvSpPr>
          <p:spPr>
            <a:xfrm rot="16200000">
              <a:off x="3046635" y="3359904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4" name="Diamond 73"/>
            <p:cNvSpPr/>
            <p:nvPr/>
          </p:nvSpPr>
          <p:spPr>
            <a:xfrm rot="16200000">
              <a:off x="2223686" y="3359904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5" name="Diamond 74"/>
            <p:cNvSpPr/>
            <p:nvPr/>
          </p:nvSpPr>
          <p:spPr>
            <a:xfrm rot="16200000">
              <a:off x="2480858" y="3514207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6" name="Diamond 75"/>
            <p:cNvSpPr/>
            <p:nvPr/>
          </p:nvSpPr>
          <p:spPr>
            <a:xfrm rot="16200000">
              <a:off x="2840898" y="3514207"/>
              <a:ext cx="137346" cy="172672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7" name="Isosceles Triangle 76"/>
            <p:cNvSpPr/>
            <p:nvPr/>
          </p:nvSpPr>
          <p:spPr>
            <a:xfrm rot="16200000">
              <a:off x="3954789" y="4766292"/>
              <a:ext cx="205737" cy="205737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8" name="Isosceles Triangle 77"/>
            <p:cNvSpPr/>
            <p:nvPr/>
          </p:nvSpPr>
          <p:spPr>
            <a:xfrm rot="16200000">
              <a:off x="3749052" y="5332069"/>
              <a:ext cx="205737" cy="205737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79" name="Isosceles Triangle 78"/>
            <p:cNvSpPr/>
            <p:nvPr/>
          </p:nvSpPr>
          <p:spPr>
            <a:xfrm rot="5400000" flipH="1">
              <a:off x="1280206" y="4817726"/>
              <a:ext cx="205737" cy="205737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80" name="Isosceles Triangle 79"/>
            <p:cNvSpPr/>
            <p:nvPr/>
          </p:nvSpPr>
          <p:spPr>
            <a:xfrm rot="5400000" flipH="1">
              <a:off x="1485944" y="5332069"/>
              <a:ext cx="205737" cy="205737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179119" y="5733257"/>
              <a:ext cx="1064182" cy="299917"/>
            </a:xfrm>
            <a:prstGeom prst="rect">
              <a:avLst/>
            </a:prstGeom>
            <a:noFill/>
          </p:spPr>
          <p:txBody>
            <a:bodyPr wrap="none" lIns="68415" tIns="34208" rIns="68415" bIns="34208" rtlCol="0">
              <a:spAutoFit/>
            </a:bodyPr>
            <a:lstStyle/>
            <a:p>
              <a:r>
                <a:rPr lang="en-GB" sz="1500" dirty="0" smtClean="0"/>
                <a:t>Test bunker</a:t>
              </a:r>
              <a:endParaRPr lang="en-GB" sz="1500" dirty="0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5674694" y="3250563"/>
            <a:ext cx="2921532" cy="2655856"/>
            <a:chOff x="5429766" y="1196752"/>
            <a:chExt cx="2921532" cy="2655856"/>
          </a:xfrm>
        </p:grpSpPr>
        <p:sp>
          <p:nvSpPr>
            <p:cNvPr id="213" name="AutoShape 78"/>
            <p:cNvSpPr>
              <a:spLocks noChangeArrowheads="1"/>
            </p:cNvSpPr>
            <p:nvPr/>
          </p:nvSpPr>
          <p:spPr bwMode="auto">
            <a:xfrm rot="5400000">
              <a:off x="5456980" y="1529578"/>
              <a:ext cx="435429" cy="489858"/>
            </a:xfrm>
            <a:prstGeom prst="triangle">
              <a:avLst>
                <a:gd name="adj" fmla="val 50000"/>
              </a:avLst>
            </a:prstGeom>
            <a:solidFill>
              <a:srgbClr val="0066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68415" tIns="34208" rIns="68415" bIns="34208" anchor="ctr"/>
            <a:lstStyle/>
            <a:p>
              <a:endParaRPr lang="en-GB"/>
            </a:p>
          </p:txBody>
        </p:sp>
        <p:sp>
          <p:nvSpPr>
            <p:cNvPr id="214" name="AutoShape 79"/>
            <p:cNvSpPr>
              <a:spLocks noChangeArrowheads="1"/>
            </p:cNvSpPr>
            <p:nvPr/>
          </p:nvSpPr>
          <p:spPr bwMode="auto">
            <a:xfrm rot="16200000" flipH="1">
              <a:off x="6273409" y="1529578"/>
              <a:ext cx="435429" cy="489858"/>
            </a:xfrm>
            <a:prstGeom prst="triangle">
              <a:avLst>
                <a:gd name="adj" fmla="val 50000"/>
              </a:avLst>
            </a:prstGeom>
            <a:solidFill>
              <a:srgbClr val="FF330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68415" tIns="34208" rIns="68415" bIns="34208" anchor="ctr"/>
            <a:lstStyle/>
            <a:p>
              <a:endParaRPr lang="en-GB"/>
            </a:p>
          </p:txBody>
        </p:sp>
        <p:sp>
          <p:nvSpPr>
            <p:cNvPr id="215" name="Line 80"/>
            <p:cNvSpPr>
              <a:spLocks noChangeShapeType="1"/>
            </p:cNvSpPr>
            <p:nvPr/>
          </p:nvSpPr>
          <p:spPr bwMode="auto">
            <a:xfrm>
              <a:off x="5919622" y="1774507"/>
              <a:ext cx="108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16" name="Line 81"/>
            <p:cNvSpPr>
              <a:spLocks noChangeShapeType="1"/>
            </p:cNvSpPr>
            <p:nvPr/>
          </p:nvSpPr>
          <p:spPr bwMode="auto">
            <a:xfrm flipH="1">
              <a:off x="6137337" y="1774507"/>
              <a:ext cx="108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17" name="Line 82"/>
            <p:cNvSpPr>
              <a:spLocks noChangeShapeType="1"/>
            </p:cNvSpPr>
            <p:nvPr/>
          </p:nvSpPr>
          <p:spPr bwMode="auto">
            <a:xfrm>
              <a:off x="6028480" y="1774508"/>
              <a:ext cx="0" cy="1251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18" name="Line 83"/>
            <p:cNvSpPr>
              <a:spLocks noChangeShapeType="1"/>
            </p:cNvSpPr>
            <p:nvPr/>
          </p:nvSpPr>
          <p:spPr bwMode="auto">
            <a:xfrm>
              <a:off x="6137337" y="1774507"/>
              <a:ext cx="0" cy="217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19" name="Line 84"/>
            <p:cNvSpPr>
              <a:spLocks noChangeShapeType="1"/>
            </p:cNvSpPr>
            <p:nvPr/>
          </p:nvSpPr>
          <p:spPr bwMode="auto">
            <a:xfrm flipH="1">
              <a:off x="6028480" y="1992221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20" name="Line 85"/>
            <p:cNvSpPr>
              <a:spLocks noChangeShapeType="1"/>
            </p:cNvSpPr>
            <p:nvPr/>
          </p:nvSpPr>
          <p:spPr bwMode="auto">
            <a:xfrm>
              <a:off x="6028480" y="1992221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21" name="Line 86"/>
            <p:cNvSpPr>
              <a:spLocks noChangeShapeType="1"/>
            </p:cNvSpPr>
            <p:nvPr/>
          </p:nvSpPr>
          <p:spPr bwMode="auto">
            <a:xfrm>
              <a:off x="6028480" y="3135222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22" name="Text Box 87"/>
            <p:cNvSpPr txBox="1">
              <a:spLocks noChangeArrowheads="1"/>
            </p:cNvSpPr>
            <p:nvPr/>
          </p:nvSpPr>
          <p:spPr bwMode="auto">
            <a:xfrm>
              <a:off x="5919623" y="1502364"/>
              <a:ext cx="381434" cy="222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000" dirty="0" err="1"/>
                <a:t>PhM</a:t>
              </a:r>
              <a:endParaRPr lang="en-US" sz="1000" dirty="0"/>
            </a:p>
          </p:txBody>
        </p:sp>
        <p:sp>
          <p:nvSpPr>
            <p:cNvPr id="223" name="Text Box 88"/>
            <p:cNvSpPr txBox="1">
              <a:spLocks noChangeArrowheads="1"/>
            </p:cNvSpPr>
            <p:nvPr/>
          </p:nvSpPr>
          <p:spPr bwMode="auto">
            <a:xfrm>
              <a:off x="6137338" y="1937792"/>
              <a:ext cx="322011" cy="222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000" dirty="0"/>
                <a:t>AM</a:t>
              </a:r>
            </a:p>
          </p:txBody>
        </p:sp>
        <p:grpSp>
          <p:nvGrpSpPr>
            <p:cNvPr id="224" name="Group 89"/>
            <p:cNvGrpSpPr>
              <a:grpSpLocks/>
            </p:cNvGrpSpPr>
            <p:nvPr/>
          </p:nvGrpSpPr>
          <p:grpSpPr bwMode="auto">
            <a:xfrm>
              <a:off x="5538622" y="2536507"/>
              <a:ext cx="489858" cy="435429"/>
              <a:chOff x="1104" y="1488"/>
              <a:chExt cx="432" cy="384"/>
            </a:xfrm>
          </p:grpSpPr>
          <p:sp>
            <p:nvSpPr>
              <p:cNvPr id="273" name="Line 90"/>
              <p:cNvSpPr>
                <a:spLocks noChangeShapeType="1"/>
              </p:cNvSpPr>
              <p:nvPr/>
            </p:nvSpPr>
            <p:spPr bwMode="auto">
              <a:xfrm flipH="1">
                <a:off x="1344" y="16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4" name="Line 91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5" name="Oval 92"/>
              <p:cNvSpPr>
                <a:spLocks noChangeArrowheads="1"/>
              </p:cNvSpPr>
              <p:nvPr/>
            </p:nvSpPr>
            <p:spPr bwMode="auto">
              <a:xfrm>
                <a:off x="1104" y="1488"/>
                <a:ext cx="384" cy="384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" name="Group 93"/>
            <p:cNvGrpSpPr>
              <a:grpSpLocks/>
            </p:cNvGrpSpPr>
            <p:nvPr/>
          </p:nvGrpSpPr>
          <p:grpSpPr bwMode="auto">
            <a:xfrm flipH="1">
              <a:off x="6137337" y="2536507"/>
              <a:ext cx="489858" cy="435429"/>
              <a:chOff x="1104" y="1488"/>
              <a:chExt cx="432" cy="384"/>
            </a:xfrm>
          </p:grpSpPr>
          <p:sp>
            <p:nvSpPr>
              <p:cNvPr id="270" name="Line 94"/>
              <p:cNvSpPr>
                <a:spLocks noChangeShapeType="1"/>
              </p:cNvSpPr>
              <p:nvPr/>
            </p:nvSpPr>
            <p:spPr bwMode="auto">
              <a:xfrm flipH="1">
                <a:off x="1344" y="16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1" name="Line 95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2" name="Oval 96"/>
              <p:cNvSpPr>
                <a:spLocks noChangeArrowheads="1"/>
              </p:cNvSpPr>
              <p:nvPr/>
            </p:nvSpPr>
            <p:spPr bwMode="auto">
              <a:xfrm flipH="1">
                <a:off x="1104" y="1488"/>
                <a:ext cx="384" cy="384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26" name="Line 97"/>
            <p:cNvSpPr>
              <a:spLocks noChangeShapeType="1"/>
            </p:cNvSpPr>
            <p:nvPr/>
          </p:nvSpPr>
          <p:spPr bwMode="auto">
            <a:xfrm>
              <a:off x="6137337" y="1937793"/>
              <a:ext cx="0" cy="2721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27" name="Line 98"/>
            <p:cNvSpPr>
              <a:spLocks noChangeShapeType="1"/>
            </p:cNvSpPr>
            <p:nvPr/>
          </p:nvSpPr>
          <p:spPr bwMode="auto">
            <a:xfrm>
              <a:off x="6137337" y="3135222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28" name="AutoShape 99"/>
            <p:cNvSpPr>
              <a:spLocks noChangeArrowheads="1"/>
            </p:cNvSpPr>
            <p:nvPr/>
          </p:nvSpPr>
          <p:spPr bwMode="auto">
            <a:xfrm rot="5400000">
              <a:off x="6872123" y="1529578"/>
              <a:ext cx="435429" cy="489858"/>
            </a:xfrm>
            <a:prstGeom prst="triangle">
              <a:avLst>
                <a:gd name="adj" fmla="val 50000"/>
              </a:avLst>
            </a:prstGeom>
            <a:solidFill>
              <a:srgbClr val="0066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68415" tIns="34208" rIns="68415" bIns="34208" anchor="ctr"/>
            <a:lstStyle/>
            <a:p>
              <a:endParaRPr lang="en-GB"/>
            </a:p>
          </p:txBody>
        </p:sp>
        <p:sp>
          <p:nvSpPr>
            <p:cNvPr id="229" name="AutoShape 100"/>
            <p:cNvSpPr>
              <a:spLocks noChangeArrowheads="1"/>
            </p:cNvSpPr>
            <p:nvPr/>
          </p:nvSpPr>
          <p:spPr bwMode="auto">
            <a:xfrm rot="16200000" flipH="1">
              <a:off x="7688552" y="1529578"/>
              <a:ext cx="435429" cy="489858"/>
            </a:xfrm>
            <a:prstGeom prst="triangle">
              <a:avLst>
                <a:gd name="adj" fmla="val 50000"/>
              </a:avLst>
            </a:prstGeom>
            <a:solidFill>
              <a:srgbClr val="FF330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68415" tIns="34208" rIns="68415" bIns="34208" anchor="ctr"/>
            <a:lstStyle/>
            <a:p>
              <a:endParaRPr lang="en-GB"/>
            </a:p>
          </p:txBody>
        </p:sp>
        <p:sp>
          <p:nvSpPr>
            <p:cNvPr id="230" name="Line 101"/>
            <p:cNvSpPr>
              <a:spLocks noChangeShapeType="1"/>
            </p:cNvSpPr>
            <p:nvPr/>
          </p:nvSpPr>
          <p:spPr bwMode="auto">
            <a:xfrm>
              <a:off x="7334766" y="1774507"/>
              <a:ext cx="108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 flipH="1">
              <a:off x="7552480" y="1774507"/>
              <a:ext cx="108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2" name="Line 103"/>
            <p:cNvSpPr>
              <a:spLocks noChangeShapeType="1"/>
            </p:cNvSpPr>
            <p:nvPr/>
          </p:nvSpPr>
          <p:spPr bwMode="auto">
            <a:xfrm>
              <a:off x="7443623" y="1774507"/>
              <a:ext cx="0" cy="435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3" name="Line 104"/>
            <p:cNvSpPr>
              <a:spLocks noChangeShapeType="1"/>
            </p:cNvSpPr>
            <p:nvPr/>
          </p:nvSpPr>
          <p:spPr bwMode="auto">
            <a:xfrm>
              <a:off x="7552480" y="1774507"/>
              <a:ext cx="0" cy="217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4" name="Line 105"/>
            <p:cNvSpPr>
              <a:spLocks noChangeShapeType="1"/>
            </p:cNvSpPr>
            <p:nvPr/>
          </p:nvSpPr>
          <p:spPr bwMode="auto">
            <a:xfrm flipH="1">
              <a:off x="7443622" y="1992221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5" name="Line 106"/>
            <p:cNvSpPr>
              <a:spLocks noChangeShapeType="1"/>
            </p:cNvSpPr>
            <p:nvPr/>
          </p:nvSpPr>
          <p:spPr bwMode="auto">
            <a:xfrm>
              <a:off x="7443622" y="1992221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6" name="Text Box 107"/>
            <p:cNvSpPr txBox="1">
              <a:spLocks noChangeArrowheads="1"/>
            </p:cNvSpPr>
            <p:nvPr/>
          </p:nvSpPr>
          <p:spPr bwMode="auto">
            <a:xfrm>
              <a:off x="7334767" y="1502364"/>
              <a:ext cx="381434" cy="222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000" dirty="0" err="1"/>
                <a:t>PhM</a:t>
              </a:r>
              <a:endParaRPr lang="en-US" sz="1000" dirty="0"/>
            </a:p>
          </p:txBody>
        </p:sp>
        <p:sp>
          <p:nvSpPr>
            <p:cNvPr id="237" name="Text Box 108"/>
            <p:cNvSpPr txBox="1">
              <a:spLocks noChangeArrowheads="1"/>
            </p:cNvSpPr>
            <p:nvPr/>
          </p:nvSpPr>
          <p:spPr bwMode="auto">
            <a:xfrm>
              <a:off x="7552480" y="1937792"/>
              <a:ext cx="322011" cy="222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000" dirty="0"/>
                <a:t>AM</a:t>
              </a:r>
            </a:p>
          </p:txBody>
        </p:sp>
        <p:sp>
          <p:nvSpPr>
            <p:cNvPr id="238" name="Line 109"/>
            <p:cNvSpPr>
              <a:spLocks noChangeShapeType="1"/>
            </p:cNvSpPr>
            <p:nvPr/>
          </p:nvSpPr>
          <p:spPr bwMode="auto">
            <a:xfrm>
              <a:off x="7552480" y="1937793"/>
              <a:ext cx="0" cy="10341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39" name="Line 110"/>
            <p:cNvSpPr>
              <a:spLocks noChangeShapeType="1"/>
            </p:cNvSpPr>
            <p:nvPr/>
          </p:nvSpPr>
          <p:spPr bwMode="auto">
            <a:xfrm flipH="1">
              <a:off x="6137338" y="2209935"/>
              <a:ext cx="1306286" cy="217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0" name="Line 111"/>
            <p:cNvSpPr>
              <a:spLocks noChangeShapeType="1"/>
            </p:cNvSpPr>
            <p:nvPr/>
          </p:nvSpPr>
          <p:spPr bwMode="auto">
            <a:xfrm>
              <a:off x="6137338" y="2209935"/>
              <a:ext cx="1306286" cy="217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1" name="Line 112"/>
            <p:cNvSpPr>
              <a:spLocks noChangeShapeType="1"/>
            </p:cNvSpPr>
            <p:nvPr/>
          </p:nvSpPr>
          <p:spPr bwMode="auto">
            <a:xfrm>
              <a:off x="6137337" y="2427650"/>
              <a:ext cx="0" cy="598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2" name="Line 113"/>
            <p:cNvSpPr>
              <a:spLocks noChangeShapeType="1"/>
            </p:cNvSpPr>
            <p:nvPr/>
          </p:nvSpPr>
          <p:spPr bwMode="auto">
            <a:xfrm flipH="1">
              <a:off x="6028480" y="2482078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3" name="Line 114"/>
            <p:cNvSpPr>
              <a:spLocks noChangeShapeType="1"/>
            </p:cNvSpPr>
            <p:nvPr/>
          </p:nvSpPr>
          <p:spPr bwMode="auto">
            <a:xfrm>
              <a:off x="6028480" y="2482078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4" name="Line 115"/>
            <p:cNvSpPr>
              <a:spLocks noChangeShapeType="1"/>
            </p:cNvSpPr>
            <p:nvPr/>
          </p:nvSpPr>
          <p:spPr bwMode="auto">
            <a:xfrm>
              <a:off x="7443623" y="2427649"/>
              <a:ext cx="0" cy="544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grpSp>
          <p:nvGrpSpPr>
            <p:cNvPr id="245" name="Group 116"/>
            <p:cNvGrpSpPr>
              <a:grpSpLocks/>
            </p:cNvGrpSpPr>
            <p:nvPr/>
          </p:nvGrpSpPr>
          <p:grpSpPr bwMode="auto">
            <a:xfrm>
              <a:off x="6953766" y="2536507"/>
              <a:ext cx="489858" cy="435429"/>
              <a:chOff x="1104" y="1488"/>
              <a:chExt cx="432" cy="384"/>
            </a:xfrm>
          </p:grpSpPr>
          <p:sp>
            <p:nvSpPr>
              <p:cNvPr id="267" name="Line 117"/>
              <p:cNvSpPr>
                <a:spLocks noChangeShapeType="1"/>
              </p:cNvSpPr>
              <p:nvPr/>
            </p:nvSpPr>
            <p:spPr bwMode="auto">
              <a:xfrm flipH="1">
                <a:off x="1344" y="16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8" name="Line 118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9" name="Oval 119"/>
              <p:cNvSpPr>
                <a:spLocks noChangeArrowheads="1"/>
              </p:cNvSpPr>
              <p:nvPr/>
            </p:nvSpPr>
            <p:spPr bwMode="auto">
              <a:xfrm>
                <a:off x="1104" y="1488"/>
                <a:ext cx="384" cy="384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46" name="Group 120"/>
            <p:cNvGrpSpPr>
              <a:grpSpLocks/>
            </p:cNvGrpSpPr>
            <p:nvPr/>
          </p:nvGrpSpPr>
          <p:grpSpPr bwMode="auto">
            <a:xfrm flipH="1">
              <a:off x="7552480" y="2536507"/>
              <a:ext cx="489858" cy="435429"/>
              <a:chOff x="1104" y="1488"/>
              <a:chExt cx="432" cy="384"/>
            </a:xfrm>
          </p:grpSpPr>
          <p:sp>
            <p:nvSpPr>
              <p:cNvPr id="264" name="Line 121"/>
              <p:cNvSpPr>
                <a:spLocks noChangeShapeType="1"/>
              </p:cNvSpPr>
              <p:nvPr/>
            </p:nvSpPr>
            <p:spPr bwMode="auto">
              <a:xfrm flipH="1">
                <a:off x="1344" y="163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5" name="Line 122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6" name="Oval 123"/>
              <p:cNvSpPr>
                <a:spLocks noChangeArrowheads="1"/>
              </p:cNvSpPr>
              <p:nvPr/>
            </p:nvSpPr>
            <p:spPr bwMode="auto">
              <a:xfrm flipH="1">
                <a:off x="1104" y="1488"/>
                <a:ext cx="384" cy="384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47" name="Line 124"/>
            <p:cNvSpPr>
              <a:spLocks noChangeShapeType="1"/>
            </p:cNvSpPr>
            <p:nvPr/>
          </p:nvSpPr>
          <p:spPr bwMode="auto">
            <a:xfrm flipH="1">
              <a:off x="7443622" y="2482078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8" name="Line 125"/>
            <p:cNvSpPr>
              <a:spLocks noChangeShapeType="1"/>
            </p:cNvSpPr>
            <p:nvPr/>
          </p:nvSpPr>
          <p:spPr bwMode="auto">
            <a:xfrm>
              <a:off x="7443622" y="2482078"/>
              <a:ext cx="108858" cy="163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49" name="Line 126"/>
            <p:cNvSpPr>
              <a:spLocks noChangeShapeType="1"/>
            </p:cNvSpPr>
            <p:nvPr/>
          </p:nvSpPr>
          <p:spPr bwMode="auto">
            <a:xfrm>
              <a:off x="7443623" y="3080793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0" name="Line 127"/>
            <p:cNvSpPr>
              <a:spLocks noChangeShapeType="1"/>
            </p:cNvSpPr>
            <p:nvPr/>
          </p:nvSpPr>
          <p:spPr bwMode="auto">
            <a:xfrm>
              <a:off x="7552480" y="3080793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1" name="Text Box 128"/>
            <p:cNvSpPr txBox="1">
              <a:spLocks noChangeArrowheads="1"/>
            </p:cNvSpPr>
            <p:nvPr/>
          </p:nvSpPr>
          <p:spPr bwMode="auto">
            <a:xfrm>
              <a:off x="5635503" y="1196752"/>
              <a:ext cx="2715795" cy="253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200" b="1" dirty="0">
                  <a:solidFill>
                    <a:srgbClr val="0000FF"/>
                  </a:solidFill>
                </a:rPr>
                <a:t>12 GHz</a:t>
              </a:r>
              <a:r>
                <a:rPr lang="en-US" sz="1200" dirty="0"/>
                <a:t>  (5.5 MW x 4.6 </a:t>
              </a:r>
              <a:r>
                <a:rPr lang="en-US" sz="1200" dirty="0">
                  <a:sym typeface="Symbol" pitchFamily="18" charset="2"/>
                </a:rPr>
                <a:t>sec x  </a:t>
              </a:r>
              <a:r>
                <a:rPr lang="en-US" sz="1200" b="1" dirty="0"/>
                <a:t>400 Hz</a:t>
              </a:r>
              <a:r>
                <a:rPr lang="en-US" sz="1200" dirty="0"/>
                <a:t>) x 4</a:t>
              </a:r>
            </a:p>
          </p:txBody>
        </p:sp>
        <p:sp>
          <p:nvSpPr>
            <p:cNvPr id="252" name="Text Box 129"/>
            <p:cNvSpPr txBox="1">
              <a:spLocks noChangeArrowheads="1"/>
            </p:cNvSpPr>
            <p:nvPr/>
          </p:nvSpPr>
          <p:spPr bwMode="auto">
            <a:xfrm>
              <a:off x="7606909" y="3026364"/>
              <a:ext cx="625479" cy="20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900" dirty="0"/>
                <a:t>100 Hz x 4</a:t>
              </a:r>
            </a:p>
          </p:txBody>
        </p:sp>
        <p:sp>
          <p:nvSpPr>
            <p:cNvPr id="253" name="Line 131"/>
            <p:cNvSpPr>
              <a:spLocks noChangeShapeType="1"/>
            </p:cNvSpPr>
            <p:nvPr/>
          </p:nvSpPr>
          <p:spPr bwMode="auto">
            <a:xfrm>
              <a:off x="6137337" y="3352936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4" name="Line 132"/>
            <p:cNvSpPr>
              <a:spLocks noChangeShapeType="1"/>
            </p:cNvSpPr>
            <p:nvPr/>
          </p:nvSpPr>
          <p:spPr bwMode="auto">
            <a:xfrm>
              <a:off x="7443623" y="3298508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5" name="Line 133"/>
            <p:cNvSpPr>
              <a:spLocks noChangeShapeType="1"/>
            </p:cNvSpPr>
            <p:nvPr/>
          </p:nvSpPr>
          <p:spPr bwMode="auto">
            <a:xfrm>
              <a:off x="7552480" y="3298508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6" name="Text Box 134"/>
            <p:cNvSpPr txBox="1">
              <a:spLocks noChangeArrowheads="1"/>
            </p:cNvSpPr>
            <p:nvPr/>
          </p:nvSpPr>
          <p:spPr bwMode="auto">
            <a:xfrm>
              <a:off x="7606909" y="3244078"/>
              <a:ext cx="617921" cy="20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900" dirty="0"/>
                <a:t>133 Hz x 3</a:t>
              </a:r>
            </a:p>
          </p:txBody>
        </p:sp>
        <p:sp>
          <p:nvSpPr>
            <p:cNvPr id="257" name="Line 135"/>
            <p:cNvSpPr>
              <a:spLocks noChangeShapeType="1"/>
            </p:cNvSpPr>
            <p:nvPr/>
          </p:nvSpPr>
          <p:spPr bwMode="auto">
            <a:xfrm>
              <a:off x="7443623" y="3516222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8" name="Line 136"/>
            <p:cNvSpPr>
              <a:spLocks noChangeShapeType="1"/>
            </p:cNvSpPr>
            <p:nvPr/>
          </p:nvSpPr>
          <p:spPr bwMode="auto">
            <a:xfrm>
              <a:off x="7552480" y="3516222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  <p:sp>
          <p:nvSpPr>
            <p:cNvPr id="259" name="Text Box 137"/>
            <p:cNvSpPr txBox="1">
              <a:spLocks noChangeArrowheads="1"/>
            </p:cNvSpPr>
            <p:nvPr/>
          </p:nvSpPr>
          <p:spPr bwMode="auto">
            <a:xfrm>
              <a:off x="7606909" y="3461792"/>
              <a:ext cx="625479" cy="20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900" dirty="0"/>
                <a:t>200 Hz x 2</a:t>
              </a:r>
            </a:p>
          </p:txBody>
        </p:sp>
        <p:sp>
          <p:nvSpPr>
            <p:cNvPr id="260" name="Text Box 139"/>
            <p:cNvSpPr txBox="1">
              <a:spLocks noChangeArrowheads="1"/>
            </p:cNvSpPr>
            <p:nvPr/>
          </p:nvSpPr>
          <p:spPr bwMode="auto">
            <a:xfrm>
              <a:off x="7629571" y="3645024"/>
              <a:ext cx="617921" cy="20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900" dirty="0"/>
                <a:t>400 Hz x 1</a:t>
              </a:r>
            </a:p>
          </p:txBody>
        </p:sp>
        <p:sp>
          <p:nvSpPr>
            <p:cNvPr id="261" name="Rectangle 142"/>
            <p:cNvSpPr>
              <a:spLocks noChangeArrowheads="1"/>
            </p:cNvSpPr>
            <p:nvPr/>
          </p:nvSpPr>
          <p:spPr bwMode="auto">
            <a:xfrm>
              <a:off x="6300192" y="3140968"/>
              <a:ext cx="1236799" cy="438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1200" dirty="0"/>
                <a:t>82 MW x 240 ns</a:t>
              </a:r>
            </a:p>
            <a:p>
              <a:r>
                <a:rPr lang="en-US" sz="1200" dirty="0"/>
                <a:t>(61 MW x 400 ns)</a:t>
              </a:r>
              <a:endParaRPr lang="en-US" sz="1200" dirty="0">
                <a:sym typeface="Symbol" pitchFamily="18" charset="2"/>
              </a:endParaRPr>
            </a:p>
          </p:txBody>
        </p:sp>
        <p:sp>
          <p:nvSpPr>
            <p:cNvPr id="262" name="Text Box 144"/>
            <p:cNvSpPr txBox="1">
              <a:spLocks noChangeArrowheads="1"/>
            </p:cNvSpPr>
            <p:nvPr/>
          </p:nvSpPr>
          <p:spPr bwMode="auto">
            <a:xfrm>
              <a:off x="6409480" y="2046649"/>
              <a:ext cx="785278" cy="20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8415" tIns="34208" rIns="68415" bIns="34208">
              <a:spAutoFit/>
            </a:bodyPr>
            <a:lstStyle/>
            <a:p>
              <a:r>
                <a:rPr lang="en-US" sz="900" dirty="0" err="1"/>
                <a:t>P</a:t>
              </a:r>
              <a:r>
                <a:rPr lang="en-US" sz="900" baseline="-25000" dirty="0" err="1"/>
                <a:t>av</a:t>
              </a:r>
              <a:r>
                <a:rPr lang="en-US" sz="900" dirty="0"/>
                <a:t>/</a:t>
              </a:r>
              <a:r>
                <a:rPr lang="en-US" sz="900" dirty="0" err="1"/>
                <a:t>Kl</a:t>
              </a:r>
              <a:r>
                <a:rPr lang="en-US" sz="900" dirty="0"/>
                <a:t>.=10 kW</a:t>
              </a:r>
              <a:endParaRPr lang="en-US" sz="900" baseline="-25000" dirty="0"/>
            </a:p>
          </p:txBody>
        </p:sp>
        <p:sp>
          <p:nvSpPr>
            <p:cNvPr id="263" name="Line 131"/>
            <p:cNvSpPr>
              <a:spLocks noChangeShapeType="1"/>
            </p:cNvSpPr>
            <p:nvPr/>
          </p:nvSpPr>
          <p:spPr bwMode="auto">
            <a:xfrm>
              <a:off x="7563102" y="3717033"/>
              <a:ext cx="0" cy="108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68415" tIns="34208" rIns="68415" bIns="34208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857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5642E8"/>
                </a:solidFill>
                <a:latin typeface="Comic Sans MS" pitchFamily="66" charset="0"/>
              </a:rPr>
              <a:t>International </a:t>
            </a:r>
            <a:r>
              <a:rPr lang="en-US" sz="3600" dirty="0" smtClean="0">
                <a:solidFill>
                  <a:srgbClr val="5642E8"/>
                </a:solidFill>
                <a:latin typeface="Comic Sans MS" pitchFamily="66" charset="0"/>
              </a:rPr>
              <a:t>Unisex X Band Flange (IUX)</a:t>
            </a:r>
            <a:endParaRPr lang="en-US" sz="3600" dirty="0">
              <a:solidFill>
                <a:srgbClr val="5642E8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First meeting of international committee hel</a:t>
            </a:r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d at KEK in April 2012</a:t>
            </a:r>
          </a:p>
          <a:p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Following consensus agreed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Rectangular </a:t>
            </a:r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flange with 8 bolts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Multiple iterations for gasket compression (0.2mm,0.3mm,0.4mm and 0.5mm)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Flat knife edge width (0.5mm, 0.75mm and 1mm)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Grooves to outside of flange for leak test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Corners of gasket seat to be made circular for ease of gasket removal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No guide pins, study external alignment jig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Internal radius on corners of flange gasket knife to be made a big as reasonably possible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Simple copper gasket 1mm thick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Multiple models of each type to be prototype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Heat cycle test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High power tests</a:t>
            </a:r>
          </a:p>
          <a:p>
            <a:pPr lvl="1"/>
            <a:r>
              <a:rPr lang="en-US" sz="1600" dirty="0" smtClean="0">
                <a:solidFill>
                  <a:srgbClr val="5642E8"/>
                </a:solidFill>
                <a:latin typeface="Comic Sans MS" pitchFamily="66" charset="0"/>
              </a:rPr>
              <a:t>Stress modeling of new flange assembly</a:t>
            </a:r>
          </a:p>
          <a:p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Prototype drawings </a:t>
            </a:r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for </a:t>
            </a:r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approval of committee being finished at CERN by BE-RF-PM section</a:t>
            </a:r>
          </a:p>
          <a:p>
            <a:r>
              <a:rPr lang="en-US" sz="2000" dirty="0" smtClean="0">
                <a:solidFill>
                  <a:srgbClr val="5642E8"/>
                </a:solidFill>
                <a:latin typeface="Comic Sans MS" pitchFamily="66" charset="0"/>
              </a:rPr>
              <a:t>Approval for fabrication of prototypes within next few weeks</a:t>
            </a:r>
            <a:endParaRPr lang="en-US" sz="2000" dirty="0" smtClean="0">
              <a:solidFill>
                <a:srgbClr val="5642E8"/>
              </a:solidFill>
              <a:latin typeface="Comic Sans MS" pitchFamily="66" charset="0"/>
            </a:endParaRPr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8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491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12GHz test stand status</vt:lpstr>
      <vt:lpstr>PowerPoint Presentation</vt:lpstr>
      <vt:lpstr>PowerPoint Presentation</vt:lpstr>
      <vt:lpstr>Plans For the future</vt:lpstr>
      <vt:lpstr>Temperature Stabilization of Pulse Compressor</vt:lpstr>
      <vt:lpstr>Next Test Stand</vt:lpstr>
      <vt:lpstr>Dog leg beam Loading Experiment</vt:lpstr>
      <vt:lpstr>“Low” Power High Rep Rate Test Stand</vt:lpstr>
      <vt:lpstr>International Unisex X Band Flange (IUX)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12GHz test stand status</dc:title>
  <dc:creator>jkoverma</dc:creator>
  <cp:lastModifiedBy>McMONAGLE</cp:lastModifiedBy>
  <cp:revision>8</cp:revision>
  <dcterms:created xsi:type="dcterms:W3CDTF">2012-06-13T11:31:48Z</dcterms:created>
  <dcterms:modified xsi:type="dcterms:W3CDTF">2012-06-14T15:02:52Z</dcterms:modified>
</cp:coreProperties>
</file>