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3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Style à thème 2 - Accentuation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541" autoAdjust="0"/>
  </p:normalViewPr>
  <p:slideViewPr>
    <p:cSldViewPr snapToGrid="0" snapToObjects="1">
      <p:cViewPr>
        <p:scale>
          <a:sx n="121" d="100"/>
          <a:sy n="121" d="100"/>
        </p:scale>
        <p:origin x="-1288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F9653-7D16-5C41-90AA-81579BF96B7D}" type="datetime1">
              <a:rPr lang="en-GB" smtClean="0"/>
              <a:t>05/06/2012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F6C19-F6F1-5247-8643-531CFB2B8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826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2AA5AE-662F-D345-8535-8DD39575E229}" type="datetime1">
              <a:rPr lang="en-GB" smtClean="0"/>
              <a:t>05/06/2012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C94FA-7D52-8642-AA7C-0AF8468F5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170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C94FA-7D52-8642-AA7C-0AF8468F5D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1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8611-7401-A549-9C26-DBC89FD9F189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110F5-0885-BF42-A95C-92ACC07314F9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31CF7-517D-BF4A-9FDD-8A62F3D12318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B460-CECD-A443-8960-ED9856EF4ED9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48103-766F-2041-89CE-F6EF0B2D9F66}" type="datetime1">
              <a:rPr lang="en-GB" smtClean="0"/>
              <a:t>05/06/2012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665A5-25D5-B645-A8FC-D3568568645F}" type="datetime1">
              <a:rPr lang="en-GB" smtClean="0"/>
              <a:t>05/06/2012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C01E5-3023-654C-AB34-416912CD7F68}" type="datetime1">
              <a:rPr lang="en-GB" smtClean="0"/>
              <a:t>05/06/2012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2F2C-5F7E-D843-8FAA-70F3D3DA65CF}" type="datetime1">
              <a:rPr lang="en-GB" smtClean="0"/>
              <a:t>05/06/2012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3F2-D9B0-9743-BE72-8E5001E15C4F}" type="datetime1">
              <a:rPr lang="en-GB" smtClean="0"/>
              <a:t>05/06/2012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A0ED-DE74-5E44-8F1C-1160720B0EAC}" type="datetime1">
              <a:rPr lang="en-GB" smtClean="0"/>
              <a:t>05/06/2012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C795E3E-5D96-FE48-917E-54A64DB7DE22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149F3054-76AD-E84D-A86E-7938130C597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01024" y="2477148"/>
            <a:ext cx="7257177" cy="1524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Atlas ANALYSIS </a:t>
            </a:r>
            <a:br>
              <a:rPr lang="en-US" dirty="0" smtClean="0"/>
            </a:br>
            <a:r>
              <a:rPr lang="en-US" dirty="0" smtClean="0"/>
              <a:t>performance on the grid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01024" y="3727549"/>
            <a:ext cx="7257176" cy="1301650"/>
          </a:xfrm>
        </p:spPr>
        <p:txBody>
          <a:bodyPr>
            <a:normAutofit/>
          </a:bodyPr>
          <a:lstStyle/>
          <a:p>
            <a:pPr algn="r"/>
            <a:r>
              <a:rPr lang="en-US" sz="3600" dirty="0"/>
              <a:t>m</a:t>
            </a:r>
            <a:r>
              <a:rPr lang="en-US" sz="3600" dirty="0" smtClean="0"/>
              <a:t>onitoring and improving</a:t>
            </a:r>
            <a:endParaRPr lang="en-US" sz="3600" dirty="0"/>
          </a:p>
        </p:txBody>
      </p:sp>
      <p:sp>
        <p:nvSpPr>
          <p:cNvPr id="4" name="ZoneTexte 3"/>
          <p:cNvSpPr txBox="1"/>
          <p:nvPr/>
        </p:nvSpPr>
        <p:spPr>
          <a:xfrm>
            <a:off x="1201024" y="5413917"/>
            <a:ext cx="141577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First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78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AGLT2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600201"/>
            <a:ext cx="4569305" cy="75327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Something happened at 1</a:t>
            </a:r>
            <a:r>
              <a:rPr lang="en-US" baseline="30000" dirty="0" smtClean="0"/>
              <a:t>st</a:t>
            </a:r>
            <a:r>
              <a:rPr lang="en-US" dirty="0" smtClean="0"/>
              <a:t> Jun.</a:t>
            </a:r>
          </a:p>
          <a:p>
            <a:r>
              <a:rPr lang="en-US" dirty="0" smtClean="0"/>
              <a:t>CPU time went up ?! Eff. Remained good 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2</a:t>
            </a:fld>
            <a:endParaRPr lang="en-US"/>
          </a:p>
        </p:txBody>
      </p:sp>
      <p:pic>
        <p:nvPicPr>
          <p:cNvPr id="7" name="Image 6" descr="m1 AGLT2 - CP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53478"/>
            <a:ext cx="5220148" cy="2512196"/>
          </a:xfrm>
          <a:prstGeom prst="rect">
            <a:avLst/>
          </a:prstGeom>
        </p:spPr>
      </p:pic>
      <p:pic>
        <p:nvPicPr>
          <p:cNvPr id="8" name="Image 7" descr="m1 AGLT2 - EF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328" y="4386458"/>
            <a:ext cx="5135671" cy="247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805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AGLT2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3</a:t>
            </a:fld>
            <a:endParaRPr lang="en-US"/>
          </a:p>
        </p:txBody>
      </p:sp>
      <p:pic>
        <p:nvPicPr>
          <p:cNvPr id="9" name="Image 8" descr="m1 AGLT2 - Stage-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25" y="1417638"/>
            <a:ext cx="5247896" cy="2525550"/>
          </a:xfrm>
          <a:prstGeom prst="rect">
            <a:avLst/>
          </a:prstGeom>
        </p:spPr>
      </p:pic>
      <p:pic>
        <p:nvPicPr>
          <p:cNvPr id="10" name="Image 9" descr="m1 AGLT2 - lo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26" y="4031204"/>
            <a:ext cx="5247896" cy="25255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92849" y="3961298"/>
            <a:ext cx="4522551" cy="116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74320" defTabSz="914400">
              <a:spcBef>
                <a:spcPts val="700"/>
              </a:spcBef>
              <a:buClr>
                <a:srgbClr val="86CE24"/>
              </a:buClr>
              <a:buSzPct val="85000"/>
              <a:buFont typeface="Wingdings 3" pitchFamily="18" charset="2"/>
              <a:buChar char=""/>
            </a:pPr>
            <a:r>
              <a:rPr lang="en-US" sz="1600" dirty="0">
                <a:solidFill>
                  <a:srgbClr val="FFFFFF"/>
                </a:solidFill>
              </a:rPr>
              <a:t>24 core machines not </a:t>
            </a:r>
            <a:r>
              <a:rPr lang="en-US" sz="1600" dirty="0" smtClean="0">
                <a:solidFill>
                  <a:srgbClr val="FFFFFF"/>
                </a:solidFill>
              </a:rPr>
              <a:t>used</a:t>
            </a:r>
          </a:p>
          <a:p>
            <a:pPr marL="800100" lvl="1" indent="-274320" defTabSz="914400">
              <a:spcBef>
                <a:spcPts val="700"/>
              </a:spcBef>
              <a:buClr>
                <a:srgbClr val="86CE24"/>
              </a:buClr>
              <a:buSzPct val="85000"/>
              <a:buFont typeface="Wingdings 3" pitchFamily="18" charset="2"/>
              <a:buChar char=""/>
            </a:pPr>
            <a:r>
              <a:rPr lang="en-US" sz="1200" dirty="0"/>
              <a:t>Intel(R) Xeon(R) CPU X5650 @ 2.67GHz, 24 cores </a:t>
            </a:r>
            <a:r>
              <a:rPr lang="en-US" sz="1200" dirty="0" smtClean="0"/>
              <a:t>HT</a:t>
            </a:r>
          </a:p>
          <a:p>
            <a:pPr marL="800100" lvl="1" indent="-274320" defTabSz="914400">
              <a:spcBef>
                <a:spcPts val="700"/>
              </a:spcBef>
              <a:buClr>
                <a:srgbClr val="86CE24"/>
              </a:buClr>
              <a:buSzPct val="85000"/>
              <a:buFont typeface="Wingdings 3" pitchFamily="18" charset="2"/>
              <a:buChar char=""/>
            </a:pPr>
            <a:r>
              <a:rPr lang="en-US" sz="1200" dirty="0" smtClean="0"/>
              <a:t>Intel</a:t>
            </a:r>
            <a:r>
              <a:rPr lang="en-US" sz="1200" dirty="0"/>
              <a:t>(R) Xeon(R) CPU X5670 @ 2.93GHz, 24 cores </a:t>
            </a:r>
            <a:r>
              <a:rPr lang="en-US" sz="1200" dirty="0" smtClean="0"/>
              <a:t>HT</a:t>
            </a:r>
          </a:p>
          <a:p>
            <a:pPr marL="800100" lvl="1" indent="-274320" defTabSz="914400">
              <a:spcBef>
                <a:spcPts val="700"/>
              </a:spcBef>
              <a:buClr>
                <a:srgbClr val="86CE24"/>
              </a:buClr>
              <a:buSzPct val="85000"/>
              <a:buFont typeface="Wingdings 3" pitchFamily="18" charset="2"/>
              <a:buChar char=""/>
            </a:pPr>
            <a:r>
              <a:rPr lang="en-US" sz="1200" dirty="0" smtClean="0"/>
              <a:t>Intel</a:t>
            </a:r>
            <a:r>
              <a:rPr lang="en-US" sz="1200" dirty="0"/>
              <a:t>(R) Xeon(R) CPU X5660 @ 2.80GHz, 24 cores HT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18235" y="1683925"/>
            <a:ext cx="3606443" cy="1021247"/>
          </a:xfrm>
        </p:spPr>
        <p:txBody>
          <a:bodyPr>
            <a:normAutofit/>
          </a:bodyPr>
          <a:lstStyle/>
          <a:p>
            <a:r>
              <a:rPr lang="en-US" dirty="0" smtClean="0"/>
              <a:t>Stage in time decreased! Practically vanished.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414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BNL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4</a:t>
            </a:fld>
            <a:endParaRPr lang="en-US"/>
          </a:p>
        </p:txBody>
      </p:sp>
      <p:pic>
        <p:nvPicPr>
          <p:cNvPr id="7" name="Image 6" descr="m1 BNL - E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57885"/>
            <a:ext cx="6014934" cy="2894687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54750" y="4252572"/>
            <a:ext cx="3983786" cy="97464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94% CPU efficiency !!!</a:t>
            </a:r>
          </a:p>
          <a:p>
            <a:r>
              <a:rPr lang="en-US" dirty="0" smtClean="0"/>
              <a:t>But what are outliers?</a:t>
            </a:r>
          </a:p>
          <a:p>
            <a:r>
              <a:rPr lang="en-US" dirty="0" smtClean="0"/>
              <a:t>Where dips come from? </a:t>
            </a:r>
            <a:endParaRPr lang="en-US" dirty="0"/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3670417" y="3809838"/>
            <a:ext cx="0" cy="13282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215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BNL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76326" y="4392381"/>
            <a:ext cx="4181873" cy="941619"/>
          </a:xfrm>
        </p:spPr>
        <p:txBody>
          <a:bodyPr/>
          <a:lstStyle/>
          <a:p>
            <a:r>
              <a:rPr lang="en-US" dirty="0" smtClean="0"/>
              <a:t>Stage in time of ~450 seconds is way too much?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5</a:t>
            </a:fld>
            <a:endParaRPr lang="en-US"/>
          </a:p>
        </p:txBody>
      </p:sp>
      <p:pic>
        <p:nvPicPr>
          <p:cNvPr id="7" name="Image 6" descr="m1 BNL - stage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05" y="1319835"/>
            <a:ext cx="6420276" cy="308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73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1881" y="1600201"/>
            <a:ext cx="7772400" cy="3733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Spotty efficiency</a:t>
            </a:r>
          </a:p>
          <a:p>
            <a:r>
              <a:rPr lang="en-US" dirty="0" smtClean="0"/>
              <a:t>Stage in ~500s</a:t>
            </a:r>
          </a:p>
          <a:p>
            <a:r>
              <a:rPr lang="en-US" dirty="0" smtClean="0"/>
              <a:t>Stage out ~ 130s ?</a:t>
            </a:r>
          </a:p>
          <a:p>
            <a:r>
              <a:rPr lang="en-US" dirty="0" smtClean="0"/>
              <a:t>Setup ~100s ?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Not because of load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6</a:t>
            </a:fld>
            <a:endParaRPr lang="en-US"/>
          </a:p>
        </p:txBody>
      </p:sp>
      <p:pic>
        <p:nvPicPr>
          <p:cNvPr id="7" name="Image 6" descr="m1 HU - E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036" y="563443"/>
            <a:ext cx="6320964" cy="3041964"/>
          </a:xfrm>
          <a:prstGeom prst="rect">
            <a:avLst/>
          </a:prstGeom>
        </p:spPr>
      </p:pic>
      <p:pic>
        <p:nvPicPr>
          <p:cNvPr id="9" name="Image 8" descr="m1 HU - EFF vs Lo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787" y="3768591"/>
            <a:ext cx="6261213" cy="301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89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MWT2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jobs from after 1</a:t>
            </a:r>
            <a:r>
              <a:rPr lang="en-US" baseline="30000" dirty="0" smtClean="0"/>
              <a:t>st</a:t>
            </a:r>
            <a:r>
              <a:rPr lang="en-US" dirty="0" smtClean="0"/>
              <a:t> March?</a:t>
            </a:r>
          </a:p>
          <a:p>
            <a:r>
              <a:rPr lang="en-US" dirty="0" smtClean="0"/>
              <a:t>Can’t reach results…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25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NET2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CPU eff. ~0.9</a:t>
            </a:r>
          </a:p>
          <a:p>
            <a:r>
              <a:rPr lang="en-US" dirty="0"/>
              <a:t>S</a:t>
            </a:r>
            <a:r>
              <a:rPr lang="en-US" dirty="0" smtClean="0"/>
              <a:t>tage-in ~ 542 s</a:t>
            </a:r>
          </a:p>
          <a:p>
            <a:r>
              <a:rPr lang="en-US" dirty="0" smtClean="0"/>
              <a:t>But good setup: 66s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8</a:t>
            </a:fld>
            <a:endParaRPr lang="en-US"/>
          </a:p>
        </p:txBody>
      </p:sp>
      <p:pic>
        <p:nvPicPr>
          <p:cNvPr id="8" name="Image 7" descr="m1 NET2 E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811380"/>
            <a:ext cx="6019800" cy="2897029"/>
          </a:xfrm>
          <a:prstGeom prst="rect">
            <a:avLst/>
          </a:prstGeom>
        </p:spPr>
      </p:pic>
      <p:pic>
        <p:nvPicPr>
          <p:cNvPr id="9" name="Image 8" descr="m1 NET2 stage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673" y="3873449"/>
            <a:ext cx="6043327" cy="290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583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21" y="299421"/>
            <a:ext cx="3238820" cy="808894"/>
          </a:xfrm>
        </p:spPr>
        <p:txBody>
          <a:bodyPr/>
          <a:lstStyle/>
          <a:p>
            <a:r>
              <a:rPr lang="en-US" dirty="0" smtClean="0"/>
              <a:t>Comparisons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85826" y="1611486"/>
            <a:ext cx="3085302" cy="92804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CSCS</a:t>
            </a:r>
          </a:p>
          <a:p>
            <a:pPr lvl="1"/>
            <a:r>
              <a:rPr lang="en-US" dirty="0" smtClean="0"/>
              <a:t>Swiss center for supercomputing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1275-48E3-1C4D-A4D2-018DA70A8BBA}" type="datetime1">
              <a:rPr lang="en-GB" smtClean="0"/>
              <a:t>05/06/2012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Ilija Vukotic ivukotic@cern.ch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F3054-76AD-E84D-A86E-7938130C5973}" type="slidenum">
              <a:rPr lang="en-US" smtClean="0"/>
              <a:t>9</a:t>
            </a:fld>
            <a:endParaRPr lang="en-US"/>
          </a:p>
        </p:txBody>
      </p:sp>
      <p:pic>
        <p:nvPicPr>
          <p:cNvPr id="7" name="Image 6" descr="m1 ALL - E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942" y="0"/>
            <a:ext cx="5893058" cy="1421699"/>
          </a:xfrm>
          <a:prstGeom prst="rect">
            <a:avLst/>
          </a:prstGeom>
        </p:spPr>
      </p:pic>
      <p:pic>
        <p:nvPicPr>
          <p:cNvPr id="8" name="Image 7" descr="m1 ALL setu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1" y="1421699"/>
            <a:ext cx="5569713" cy="1343693"/>
          </a:xfrm>
          <a:prstGeom prst="rect">
            <a:avLst/>
          </a:prstGeom>
        </p:spPr>
      </p:pic>
      <p:pic>
        <p:nvPicPr>
          <p:cNvPr id="9" name="Image 8" descr="m1 ALL stage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769" y="2765392"/>
            <a:ext cx="6019799" cy="1452276"/>
          </a:xfrm>
          <a:prstGeom prst="rect">
            <a:avLst/>
          </a:prstGeom>
        </p:spPr>
      </p:pic>
      <p:pic>
        <p:nvPicPr>
          <p:cNvPr id="10" name="Image 9" descr="m1 ALL stageou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5405724"/>
            <a:ext cx="6019800" cy="1452276"/>
          </a:xfrm>
          <a:prstGeom prst="rect">
            <a:avLst/>
          </a:prstGeom>
        </p:spPr>
      </p:pic>
      <p:pic>
        <p:nvPicPr>
          <p:cNvPr id="11" name="Image 10" descr="m1 ALL - exec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7668"/>
            <a:ext cx="5569713" cy="134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685938"/>
      </p:ext>
    </p:extLst>
  </p:cSld>
  <p:clrMapOvr>
    <a:masterClrMapping/>
  </p:clrMapOvr>
</p:sld>
</file>

<file path=ppt/theme/theme1.xml><?xml version="1.0" encoding="utf-8"?>
<a:theme xmlns:a="http://schemas.openxmlformats.org/drawingml/2006/main" name="AtlasAnalysisIOperformanceOnTheGrid">
  <a:themeElements>
    <a:clrScheme name="Pop urbaine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Pop urbain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op urbain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AtlasAnalysisIOperformanceOnTheGrid.potx</Template>
  <TotalTime>10210</TotalTime>
  <Words>230</Words>
  <Application>Microsoft Macintosh PowerPoint</Application>
  <PresentationFormat>Présentation à l'écran (4:3)</PresentationFormat>
  <Paragraphs>65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AtlasAnalysisIOperformanceOnTheGrid</vt:lpstr>
      <vt:lpstr>Atlas ANALYSIS  performance on the grid</vt:lpstr>
      <vt:lpstr>AGLT2</vt:lpstr>
      <vt:lpstr>AGLT2</vt:lpstr>
      <vt:lpstr>BNL</vt:lpstr>
      <vt:lpstr>BNL</vt:lpstr>
      <vt:lpstr>HU</vt:lpstr>
      <vt:lpstr>MWT2</vt:lpstr>
      <vt:lpstr>NET2</vt:lpstr>
      <vt:lpstr>Comparisons</vt:lpstr>
    </vt:vector>
  </TitlesOfParts>
  <Company>Laboratoire de l'Accelerateur Lineaire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ATLAS computing performance</dc:title>
  <dc:creator>Ilija Vukotic</dc:creator>
  <cp:lastModifiedBy>Ilija Vukotic</cp:lastModifiedBy>
  <cp:revision>209</cp:revision>
  <cp:lastPrinted>2011-12-11T16:58:24Z</cp:lastPrinted>
  <dcterms:created xsi:type="dcterms:W3CDTF">2011-12-08T09:55:08Z</dcterms:created>
  <dcterms:modified xsi:type="dcterms:W3CDTF">2012-06-05T15:52:25Z</dcterms:modified>
</cp:coreProperties>
</file>