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4" r:id="rId2"/>
    <p:sldMasterId id="2147483696" r:id="rId3"/>
    <p:sldMasterId id="2147483708" r:id="rId4"/>
    <p:sldMasterId id="2147483720" r:id="rId5"/>
    <p:sldMasterId id="2147483660" r:id="rId6"/>
    <p:sldMasterId id="2147483672" r:id="rId7"/>
  </p:sldMasterIdLst>
  <p:notesMasterIdLst>
    <p:notesMasterId r:id="rId36"/>
  </p:notesMasterIdLst>
  <p:handoutMasterIdLst>
    <p:handoutMasterId r:id="rId37"/>
  </p:handoutMasterIdLst>
  <p:sldIdLst>
    <p:sldId id="283" r:id="rId8"/>
    <p:sldId id="284" r:id="rId9"/>
    <p:sldId id="285" r:id="rId10"/>
    <p:sldId id="302" r:id="rId11"/>
    <p:sldId id="278" r:id="rId12"/>
    <p:sldId id="303" r:id="rId13"/>
    <p:sldId id="311" r:id="rId14"/>
    <p:sldId id="306" r:id="rId15"/>
    <p:sldId id="307" r:id="rId16"/>
    <p:sldId id="323" r:id="rId17"/>
    <p:sldId id="319" r:id="rId18"/>
    <p:sldId id="320" r:id="rId19"/>
    <p:sldId id="321" r:id="rId20"/>
    <p:sldId id="315" r:id="rId21"/>
    <p:sldId id="292" r:id="rId22"/>
    <p:sldId id="293" r:id="rId23"/>
    <p:sldId id="294" r:id="rId24"/>
    <p:sldId id="295" r:id="rId25"/>
    <p:sldId id="297" r:id="rId26"/>
    <p:sldId id="298" r:id="rId27"/>
    <p:sldId id="299" r:id="rId28"/>
    <p:sldId id="300" r:id="rId29"/>
    <p:sldId id="301" r:id="rId30"/>
    <p:sldId id="279" r:id="rId31"/>
    <p:sldId id="325" r:id="rId32"/>
    <p:sldId id="326" r:id="rId33"/>
    <p:sldId id="318" r:id="rId34"/>
    <p:sldId id="32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C00000"/>
    <a:srgbClr val="24BB00"/>
    <a:srgbClr val="408000"/>
    <a:srgbClr val="FFFF66"/>
    <a:srgbClr val="004080"/>
    <a:srgbClr val="0080FF"/>
    <a:srgbClr val="4465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1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orrado\Desktop\sag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7342954607958"/>
          <c:y val="0.0677300962379702"/>
          <c:w val="0.471014813781022"/>
          <c:h val="0.520962646662448"/>
        </c:manualLayout>
      </c:layout>
      <c:scatterChart>
        <c:scatterStyle val="lineMarker"/>
        <c:varyColors val="0"/>
        <c:ser>
          <c:idx val="0"/>
          <c:order val="0"/>
          <c:tx>
            <c:v>FW + TUBES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Foglio1!$I$3:$I$25</c:f>
              <c:numCache>
                <c:formatCode>General</c:formatCode>
                <c:ptCount val="23"/>
                <c:pt idx="0">
                  <c:v>0.0</c:v>
                </c:pt>
                <c:pt idx="1">
                  <c:v>10.0</c:v>
                </c:pt>
                <c:pt idx="2">
                  <c:v>20.0</c:v>
                </c:pt>
                <c:pt idx="3">
                  <c:v>50.0</c:v>
                </c:pt>
                <c:pt idx="4">
                  <c:v>60.0</c:v>
                </c:pt>
                <c:pt idx="5">
                  <c:v>80.0</c:v>
                </c:pt>
                <c:pt idx="6">
                  <c:v>100.0</c:v>
                </c:pt>
                <c:pt idx="7">
                  <c:v>130.0</c:v>
                </c:pt>
                <c:pt idx="8">
                  <c:v>150.0</c:v>
                </c:pt>
                <c:pt idx="9">
                  <c:v>160.0</c:v>
                </c:pt>
                <c:pt idx="10">
                  <c:v>180.0</c:v>
                </c:pt>
                <c:pt idx="11">
                  <c:v>200.0</c:v>
                </c:pt>
                <c:pt idx="12">
                  <c:v>230.0</c:v>
                </c:pt>
                <c:pt idx="13">
                  <c:v>250.0</c:v>
                </c:pt>
                <c:pt idx="14">
                  <c:v>260.0</c:v>
                </c:pt>
                <c:pt idx="15">
                  <c:v>310.0</c:v>
                </c:pt>
                <c:pt idx="16">
                  <c:v>340.0</c:v>
                </c:pt>
                <c:pt idx="17">
                  <c:v>370.0</c:v>
                </c:pt>
                <c:pt idx="18">
                  <c:v>420.0</c:v>
                </c:pt>
                <c:pt idx="19">
                  <c:v>460.0</c:v>
                </c:pt>
                <c:pt idx="20">
                  <c:v>500.0</c:v>
                </c:pt>
                <c:pt idx="21">
                  <c:v>550.0</c:v>
                </c:pt>
                <c:pt idx="22">
                  <c:v>580.0</c:v>
                </c:pt>
              </c:numCache>
            </c:numRef>
          </c:xVal>
          <c:yVal>
            <c:numRef>
              <c:f>Foglio1!$H$3:$H$25</c:f>
              <c:numCache>
                <c:formatCode>General</c:formatCode>
                <c:ptCount val="23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80.0</c:v>
                </c:pt>
                <c:pt idx="16">
                  <c:v>90.0</c:v>
                </c:pt>
                <c:pt idx="17">
                  <c:v>100.0</c:v>
                </c:pt>
                <c:pt idx="18">
                  <c:v>110.0</c:v>
                </c:pt>
                <c:pt idx="19">
                  <c:v>120.0</c:v>
                </c:pt>
                <c:pt idx="20">
                  <c:v>130.0</c:v>
                </c:pt>
                <c:pt idx="21">
                  <c:v>140.0</c:v>
                </c:pt>
                <c:pt idx="22">
                  <c:v>150.0</c:v>
                </c:pt>
              </c:numCache>
            </c:numRef>
          </c:yVal>
          <c:smooth val="0"/>
        </c:ser>
        <c:ser>
          <c:idx val="1"/>
          <c:order val="1"/>
          <c:tx>
            <c:v>FW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Foglio1!$F$3:$F$20</c:f>
              <c:numCache>
                <c:formatCode>General</c:formatCode>
                <c:ptCount val="18"/>
                <c:pt idx="0">
                  <c:v>0.0</c:v>
                </c:pt>
                <c:pt idx="1">
                  <c:v>10.0</c:v>
                </c:pt>
                <c:pt idx="2">
                  <c:v>30.0</c:v>
                </c:pt>
                <c:pt idx="3">
                  <c:v>70.0</c:v>
                </c:pt>
                <c:pt idx="4">
                  <c:v>90.0</c:v>
                </c:pt>
                <c:pt idx="5">
                  <c:v>130.0</c:v>
                </c:pt>
                <c:pt idx="6">
                  <c:v>160.0</c:v>
                </c:pt>
                <c:pt idx="7">
                  <c:v>190.0</c:v>
                </c:pt>
                <c:pt idx="8">
                  <c:v>230.0</c:v>
                </c:pt>
                <c:pt idx="9">
                  <c:v>280.0</c:v>
                </c:pt>
                <c:pt idx="10">
                  <c:v>320.0</c:v>
                </c:pt>
                <c:pt idx="11">
                  <c:v>340.0</c:v>
                </c:pt>
                <c:pt idx="12">
                  <c:v>350.0</c:v>
                </c:pt>
                <c:pt idx="13">
                  <c:v>360.0</c:v>
                </c:pt>
                <c:pt idx="14">
                  <c:v>380.0</c:v>
                </c:pt>
                <c:pt idx="15">
                  <c:v>440.0</c:v>
                </c:pt>
                <c:pt idx="16">
                  <c:v>500.0</c:v>
                </c:pt>
                <c:pt idx="17">
                  <c:v>560.0</c:v>
                </c:pt>
              </c:numCache>
            </c:numRef>
          </c:xVal>
          <c:yVal>
            <c:numRef>
              <c:f>Foglio1!$E$3:$E$20</c:f>
              <c:numCache>
                <c:formatCode>General</c:formatCode>
                <c:ptCount val="18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  <c:pt idx="13">
                  <c:v>65.0</c:v>
                </c:pt>
                <c:pt idx="14">
                  <c:v>70.0</c:v>
                </c:pt>
                <c:pt idx="15">
                  <c:v>80.0</c:v>
                </c:pt>
                <c:pt idx="16">
                  <c:v>90.0</c:v>
                </c:pt>
                <c:pt idx="17">
                  <c:v>100.0</c:v>
                </c:pt>
              </c:numCache>
            </c:numRef>
          </c:yVal>
          <c:smooth val="0"/>
        </c:ser>
        <c:ser>
          <c:idx val="2"/>
          <c:order val="2"/>
          <c:tx>
            <c:v>SHELL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Foglio1!$C$3:$C$10</c:f>
              <c:numCache>
                <c:formatCode>General</c:formatCode>
                <c:ptCount val="8"/>
                <c:pt idx="0">
                  <c:v>0.0</c:v>
                </c:pt>
                <c:pt idx="1">
                  <c:v>100.0</c:v>
                </c:pt>
                <c:pt idx="2">
                  <c:v>200.0</c:v>
                </c:pt>
                <c:pt idx="3">
                  <c:v>300.0</c:v>
                </c:pt>
                <c:pt idx="4">
                  <c:v>400.0</c:v>
                </c:pt>
                <c:pt idx="5">
                  <c:v>450.0</c:v>
                </c:pt>
                <c:pt idx="6">
                  <c:v>500.0</c:v>
                </c:pt>
                <c:pt idx="7">
                  <c:v>600.0</c:v>
                </c:pt>
              </c:numCache>
            </c:numRef>
          </c:xVal>
          <c:yVal>
            <c:numRef>
              <c:f>Foglio1!$B$3:$B$10</c:f>
              <c:numCache>
                <c:formatCode>General</c:formatCode>
                <c:ptCount val="8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</c:numCache>
            </c:numRef>
          </c:yVal>
          <c:smooth val="0"/>
        </c:ser>
        <c:ser>
          <c:idx val="3"/>
          <c:order val="3"/>
          <c:tx>
            <c:v>STEEL PIPE</c:v>
          </c:tx>
          <c:spPr>
            <a:ln w="28575">
              <a:noFill/>
            </a:ln>
          </c:spPr>
          <c:marker>
            <c:spPr>
              <a:noFill/>
            </c:spPr>
          </c:marker>
          <c:trendline>
            <c:trendlineType val="linear"/>
            <c:dispRSqr val="0"/>
            <c:dispEq val="0"/>
          </c:trendline>
          <c:xVal>
            <c:numRef>
              <c:f>Foglio1!$D$46:$D$47</c:f>
              <c:numCache>
                <c:formatCode>General</c:formatCode>
                <c:ptCount val="2"/>
                <c:pt idx="0">
                  <c:v>0.0</c:v>
                </c:pt>
                <c:pt idx="1">
                  <c:v>252.0</c:v>
                </c:pt>
              </c:numCache>
            </c:numRef>
          </c:xVal>
          <c:yVal>
            <c:numRef>
              <c:f>Foglio1!$C$46:$C$47</c:f>
              <c:numCache>
                <c:formatCode>General</c:formatCode>
                <c:ptCount val="2"/>
                <c:pt idx="0">
                  <c:v>0.0</c:v>
                </c:pt>
                <c:pt idx="1">
                  <c:v>153.0</c:v>
                </c:pt>
              </c:numCache>
            </c:numRef>
          </c:yVal>
          <c:smooth val="0"/>
        </c:ser>
        <c:ser>
          <c:idx val="4"/>
          <c:order val="4"/>
          <c:tx>
            <c:v>AL PIPE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Foglio1!$G$46:$G$47</c:f>
              <c:numCache>
                <c:formatCode>General</c:formatCode>
                <c:ptCount val="2"/>
                <c:pt idx="0">
                  <c:v>0.0</c:v>
                </c:pt>
                <c:pt idx="1">
                  <c:v>600.0</c:v>
                </c:pt>
              </c:numCache>
            </c:numRef>
          </c:xVal>
          <c:yVal>
            <c:numRef>
              <c:f>Foglio1!$F$46:$F$47</c:f>
              <c:numCache>
                <c:formatCode>General</c:formatCode>
                <c:ptCount val="2"/>
                <c:pt idx="0">
                  <c:v>0.0</c:v>
                </c:pt>
                <c:pt idx="1">
                  <c:v>122.4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7216232"/>
        <c:axId val="-2107254824"/>
      </c:scatterChart>
      <c:valAx>
        <c:axId val="-210721623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it-IT" sz="1600" baseline="0"/>
                  <a:t>SAG in the center (µm)</a:t>
                </a:r>
                <a:endParaRPr lang="it-IT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07254824"/>
        <c:crosses val="autoZero"/>
        <c:crossBetween val="midCat"/>
      </c:valAx>
      <c:valAx>
        <c:axId val="-2107254824"/>
        <c:scaling>
          <c:orientation val="minMax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/>
                  <a:t>LOAD (</a:t>
                </a:r>
                <a:r>
                  <a:rPr lang="en-US" sz="1400" dirty="0" smtClean="0"/>
                  <a:t>gram) </a:t>
                </a:r>
                <a:endParaRPr lang="en-US" sz="14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07216232"/>
        <c:crosses val="autoZero"/>
        <c:crossBetween val="midCat"/>
      </c:valAx>
    </c:plotArea>
    <c:legend>
      <c:legendPos val="t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0329571857916171"/>
          <c:y val="0.729378649956767"/>
          <c:w val="0.163801740497778"/>
          <c:h val="0.21499606684825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9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0.22029</cdr:x>
      <cdr:y>0.7139</cdr:y>
    </cdr:from>
    <cdr:to>
      <cdr:x>0.97414</cdr:x>
      <cdr:y>0.97202</cdr:y>
    </cdr:to>
    <cdr:pic>
      <cdr:nvPicPr>
        <cdr:cNvPr id="2" name="Picture 3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/>
        <a:srcRect xmlns:a="http://schemas.openxmlformats.org/drawingml/2006/main" l="3342" t="18443" b="28401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840058" y="4729366"/>
          <a:ext cx="6296846" cy="17099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EB175-309F-4B40-ADC3-F45F8420A305}" type="datetimeFigureOut">
              <a:rPr lang="en-US" smtClean="0"/>
              <a:t>6/12/12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A356F-6B5E-1247-86B3-48330AE07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358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3514C-CEB7-BF4B-96D4-94108B031DE4}" type="datetimeFigureOut">
              <a:rPr lang="en-US" smtClean="0"/>
              <a:t>6/12/12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4C2AA-5176-E041-A6CE-7F55C3BA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610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sm" len="med"/>
              </a14:hiddenLine>
            </a:ext>
          </a:extLst>
        </p:spPr>
        <p:txBody>
          <a:bodyPr/>
          <a:lstStyle>
            <a:lvl1pPr defTabSz="919163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919163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9163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9163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9163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1271088E-32A6-EA44-90AF-27D69D217005}" type="slidenum">
              <a:rPr lang="en-GB" smtClean="0">
                <a:solidFill>
                  <a:srgbClr val="0000FF"/>
                </a:solidFill>
              </a:rPr>
              <a:pPr>
                <a:defRPr/>
              </a:pPr>
              <a:t>1</a:t>
            </a:fld>
            <a:endParaRPr lang="en-GB" smtClean="0">
              <a:solidFill>
                <a:srgbClr val="0000FF"/>
              </a:solidFill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sm" len="med"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7D51-D58B-B64E-BA9E-7A3B09920431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6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24E57-3DAC-AD4B-A71B-D17AD3F3158D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84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6B56-523D-224D-A09C-F563115F83C8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09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3B98F-4577-3444-8B26-9D38A0F494AE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42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1FDC1-A978-7643-AF1A-01823A39AD81}" type="datetime1">
              <a:rPr lang="en-US" smtClean="0"/>
              <a:t>6/12/12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53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81685-DA31-E741-8EB1-EBFD8E2B921D}" type="datetime1">
              <a:rPr lang="en-US" smtClean="0"/>
              <a:t>6/12/12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69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DE15-CF65-6946-AA09-D9A53C3B444B}" type="datetime1">
              <a:rPr lang="en-US" smtClean="0"/>
              <a:t>6/12/12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42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F48C-BC50-B044-B114-169588044965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60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DB77-3C59-884D-B273-FA72AF6E1CE2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52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DD544-4A4D-5249-AEB6-8E5D2B532165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600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D99A-1B2D-8A4A-A48E-0840DF2BFB77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D1C75-66BD-494E-86FE-8847FC2EC2AC}" type="datetime1">
              <a:rPr lang="en-US" smtClean="0"/>
              <a:t>6/12/12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718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F412-70C6-134B-9394-7E67732AA21A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87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D8B7-A474-0340-BFDE-E9E7AE9C68D8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83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8982-8EC0-AA4E-ACE2-2E1AA5D45DAD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676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DDE6-4B5A-914A-B4F0-ECCE9F4DDBBD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163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7B73-D935-5A42-AF9E-FE77384C1F32}" type="datetime1">
              <a:rPr lang="en-US" smtClean="0"/>
              <a:t>6/12/12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867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9E3E0-9568-7247-A8A5-BAAC974A7D38}" type="datetime1">
              <a:rPr lang="en-US" smtClean="0"/>
              <a:t>6/12/12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23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2DCE5-3BF9-FB4F-AE7F-60BF41120041}" type="datetime1">
              <a:rPr lang="en-US" smtClean="0"/>
              <a:t>6/12/12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713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903F-C1E0-434F-B4C7-6F5EE7CAD28D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061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1B2E4-41D4-1E4D-A566-9E0F6CDDDC38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95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87DF9-3A62-BC4F-B3F2-83461E0DC364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8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9349-BD45-1E4D-BDDB-4DCD96886A07}" type="datetime1">
              <a:rPr lang="en-US" smtClean="0"/>
              <a:t>6/12/12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18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947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792B-5ADE-A14D-9898-D5CE9AB536AB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158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802-A1A4-5346-924A-0B17A2D4040E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14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F200-BB2D-A94B-A887-CC55BA0FC81A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251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73D5C-AE00-5049-B311-C77F44404FCE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584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19396-6EFE-6746-B8E5-05B7102DE3CD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367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68A3-C4B5-804B-8511-CAA92656BE06}" type="datetime1">
              <a:rPr lang="en-US" smtClean="0"/>
              <a:t>6/12/12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58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9994-913F-FA4A-ABE6-546EB1C7B57C}" type="datetime1">
              <a:rPr lang="en-US" smtClean="0"/>
              <a:t>6/12/12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334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A52A-BB69-AE4B-AFA8-C734C0431718}" type="datetime1">
              <a:rPr lang="en-US" smtClean="0"/>
              <a:t>6/12/12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09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DB1B-5072-2442-BE6F-C42448F40E98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432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1AD8-CB70-694E-A65F-05D30B79ED96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0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EC3-9793-554A-BEF9-7BA73A16CEC7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340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6022-5813-7D45-BFDA-52D4E1B5ED36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888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70A9-3D66-334F-9CBC-BBC88E2BBCD9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026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1C6F-B6A8-9640-B0EE-F6755199F111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055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0A75-C458-5E40-9017-C43DBE3ABF30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671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D9FE-81DB-984E-9339-153B6DC00BC4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660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A0A20-6E3D-594D-9678-708B4BEBDEAD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739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DD447-C3F8-B149-BAA9-BD2BEFA0E019}" type="datetime1">
              <a:rPr lang="en-US" smtClean="0"/>
              <a:t>6/12/12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709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636F-57CE-144C-ADEE-84279F5FEC9C}" type="datetime1">
              <a:rPr lang="en-US" smtClean="0"/>
              <a:t>6/12/12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393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6F93-A1CB-4249-95A4-28D1C56FFE77}" type="datetime1">
              <a:rPr lang="en-US" smtClean="0"/>
              <a:t>6/12/12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553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5FEA-C7D4-F44F-8952-715076C06A34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62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BD4D-094E-9B47-8E89-0ABE4435B693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022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A0602-16CC-D742-80A6-10165126263F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338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191F-320E-0043-A5B7-9E0631BE208E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598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2775E-B583-6B4C-BBF7-B225B4654A57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596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1481-B1D0-484A-ABFF-7B9E6BB0A151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793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E7EA-9FBA-584A-B39A-C5C3D0643FA9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4494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95974-8DC8-AF4A-BB66-D2C4E4289547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133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A9A9-B46B-2745-9942-3B9F290584E4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8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5A999-A918-494A-B4F7-2B7F0A5B1057}" type="datetime1">
              <a:rPr lang="en-US" smtClean="0"/>
              <a:t>6/12/12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1810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F86F-8BC5-5645-9067-B77633F5AC40}" type="datetime1">
              <a:rPr lang="en-US" smtClean="0"/>
              <a:t>6/12/12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0677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74C4-4061-5845-ADDC-6AA74D05E716}" type="datetime1">
              <a:rPr lang="en-US" smtClean="0"/>
              <a:t>6/12/12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9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69AD-6A67-9E46-BCFB-16F31D2A87A0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342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BB04-30B7-C842-A0E3-7CDFB95B8259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419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0B7C1-87CC-4247-9D9C-9B7D5D7796A6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037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DFDCF-A3C3-EF4E-A49A-0E282A891FC1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128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10712-782B-1C43-B2D3-E5572B817FB1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6668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7C275-5BEF-984C-90EA-EBF9D62FF91C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93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83A4A-0D03-ED46-925B-D17B6FB017BC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6230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74F-43D9-5643-9A0D-300AEE9CA423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139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EB36-7480-FA4F-9F7D-488B5D57F48F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3810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446A-AB7E-2948-A98D-2E34789E89FD}" type="datetime1">
              <a:rPr lang="en-US" smtClean="0"/>
              <a:t>6/12/12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3191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DD2FF-A29A-B243-BCC9-E2B1A742CB8B}" type="datetime1">
              <a:rPr lang="en-US" smtClean="0"/>
              <a:t>6/12/12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63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AE7D-022A-244E-A569-A9ED860719C9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0482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E8951-C6AF-8D49-80B1-A424325C7EEF}" type="datetime1">
              <a:rPr lang="en-US" smtClean="0"/>
              <a:t>6/12/12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091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239-297F-7144-9329-F45AB1364CBF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017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EE0-8899-4442-B1DC-A0794A6224CA}" type="datetime1">
              <a:rPr lang="en-US" smtClean="0"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477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ABEB-E257-FF47-849E-67808F52066B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7305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55B9-9E8A-464D-AF41-DFE42C2DDE32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ACA1-7F93-4A45-94F9-E9D1078A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20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87406-B8B5-714E-A7BE-63844D32F404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5D5-3E92-9040-9D86-207418AA08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68720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5817C-7C65-0148-903C-38377F4D51A5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53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9.xml"/><Relationship Id="rId8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AC329-634E-F04C-9BD1-A0736F15F4A4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2300" y="65341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72C15F9-2AD0-044F-BB80-F9D71DAC45B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62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732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E2041-8462-9F43-9F6D-3A7963D3ECD3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9E6F5-10FA-ED4C-9A07-E46BE23F9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8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D7DC2-8C19-EB4E-B502-82A768838D19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F6086-6CC5-C44F-8578-C346FCA78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4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237EE-113D-D04D-9EC2-4ECE6A9344A8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E4EBF-F3AF-6647-8D92-1F603FEEB7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0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8961-6E5A-914D-8A7F-CFC4FF1067B3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58458-B274-ED41-8E2F-CDF72B41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50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237A4-1541-6C4C-922E-E0288D8C34A4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4C46C-55AA-F141-9CC2-B7644BA2F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161D1-2FC9-CE47-A41C-6C49698E9E67}" type="datetime1">
              <a:rPr lang="en-US" smtClean="0"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DACA1-7F93-4A45-94F9-E9D1078ADC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26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4.gif"/><Relationship Id="rId3" Type="http://schemas.openxmlformats.org/officeDocument/2006/relationships/image" Target="../media/image2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png"/><Relationship Id="rId5" Type="http://schemas.openxmlformats.org/officeDocument/2006/relationships/image" Target="../media/image36.jpeg"/><Relationship Id="rId6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41.jpeg"/><Relationship Id="rId6" Type="http://schemas.openxmlformats.org/officeDocument/2006/relationships/image" Target="../media/image32.emf"/><Relationship Id="rId7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jpe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jpeg"/><Relationship Id="rId7" Type="http://schemas.openxmlformats.org/officeDocument/2006/relationships/image" Target="../media/image58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Relationship Id="rId3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4" Type="http://schemas.openxmlformats.org/officeDocument/2006/relationships/image" Target="../media/image6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5.emf"/><Relationship Id="rId3" Type="http://schemas.openxmlformats.org/officeDocument/2006/relationships/image" Target="../media/image66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tiff"/><Relationship Id="rId5" Type="http://schemas.openxmlformats.org/officeDocument/2006/relationships/image" Target="../media/image8.tiff"/><Relationship Id="rId6" Type="http://schemas.openxmlformats.org/officeDocument/2006/relationships/image" Target="../media/image9.tiff"/><Relationship Id="rId7" Type="http://schemas.openxmlformats.org/officeDocument/2006/relationships/image" Target="../media/image10.tiff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6.pn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emf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57200" y="2514600"/>
            <a:ext cx="1160463" cy="4619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b="0" dirty="0">
                <a:solidFill>
                  <a:srgbClr val="CC3300"/>
                </a:solidFill>
                <a:latin typeface="+mj-lt"/>
                <a:ea typeface="ＭＳ Ｐゴシック" charset="-128"/>
              </a:rPr>
              <a:t>Outline</a:t>
            </a:r>
          </a:p>
        </p:txBody>
      </p:sp>
      <p:sp>
        <p:nvSpPr>
          <p:cNvPr id="4098" name="Rectangle 44"/>
          <p:cNvSpPr>
            <a:spLocks noChangeArrowheads="1"/>
          </p:cNvSpPr>
          <p:nvPr/>
        </p:nvSpPr>
        <p:spPr bwMode="auto">
          <a:xfrm>
            <a:off x="381000" y="3048000"/>
            <a:ext cx="685800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>
              <a:spcBef>
                <a:spcPts val="1800"/>
              </a:spcBef>
              <a:buSzPct val="70000"/>
              <a:buFont typeface="Wingdings 2" charset="0"/>
              <a:buChar char=""/>
            </a:pPr>
            <a:r>
              <a:rPr lang="en-US" sz="2000" dirty="0" smtClean="0">
                <a:solidFill>
                  <a:srgbClr val="002060"/>
                </a:solidFill>
              </a:rPr>
              <a:t>Summary of design goals and detector layout options</a:t>
            </a:r>
            <a:endParaRPr lang="en-US" sz="2000" b="0" dirty="0">
              <a:solidFill>
                <a:srgbClr val="002060"/>
              </a:solidFill>
            </a:endParaRPr>
          </a:p>
          <a:p>
            <a:pPr marL="266700" indent="-266700">
              <a:spcBef>
                <a:spcPts val="1800"/>
              </a:spcBef>
              <a:buSzPct val="70000"/>
              <a:buFont typeface="Wingdings 2" charset="0"/>
              <a:buChar char=""/>
            </a:pPr>
            <a:r>
              <a:rPr lang="en-US" sz="2000" b="0" dirty="0" smtClean="0">
                <a:solidFill>
                  <a:srgbClr val="002060"/>
                </a:solidFill>
              </a:rPr>
              <a:t>Update on R&amp;D activities (selection of most relevant results)</a:t>
            </a:r>
            <a:endParaRPr lang="en-US" sz="2000" b="0" dirty="0">
              <a:solidFill>
                <a:srgbClr val="002060"/>
              </a:solidFill>
            </a:endParaRPr>
          </a:p>
          <a:p>
            <a:pPr marL="800100" lvl="1" indent="-342900">
              <a:spcBef>
                <a:spcPts val="1800"/>
              </a:spcBef>
              <a:buSzPct val="70000"/>
              <a:buFont typeface="Wingdings" charset="2"/>
              <a:buChar char="q"/>
            </a:pPr>
            <a:r>
              <a:rPr lang="en-US" sz="2000" b="0" dirty="0" smtClean="0">
                <a:solidFill>
                  <a:srgbClr val="002060"/>
                </a:solidFill>
              </a:rPr>
              <a:t>CMOS pixel detectors</a:t>
            </a:r>
          </a:p>
          <a:p>
            <a:pPr marL="800100" lvl="1" indent="-342900">
              <a:spcBef>
                <a:spcPts val="1800"/>
              </a:spcBef>
              <a:buSzPct val="70000"/>
              <a:buFont typeface="Wingdings" charset="2"/>
              <a:buChar char="q"/>
            </a:pPr>
            <a:r>
              <a:rPr lang="en-US" sz="2000" dirty="0">
                <a:solidFill>
                  <a:srgbClr val="002060"/>
                </a:solidFill>
              </a:rPr>
              <a:t>M</a:t>
            </a:r>
            <a:r>
              <a:rPr lang="en-US" sz="2000" dirty="0" smtClean="0">
                <a:solidFill>
                  <a:srgbClr val="002060"/>
                </a:solidFill>
              </a:rPr>
              <a:t>echanical structure and detector ladder prototypes</a:t>
            </a:r>
          </a:p>
          <a:p>
            <a:pPr marL="266700" indent="-266700">
              <a:spcBef>
                <a:spcPts val="1800"/>
              </a:spcBef>
              <a:buSzPct val="70000"/>
              <a:buFont typeface="Wingdings 2" charset="0"/>
              <a:buChar char=""/>
            </a:pPr>
            <a:r>
              <a:rPr lang="en-US" sz="2000" b="0" dirty="0" smtClean="0">
                <a:solidFill>
                  <a:srgbClr val="002060"/>
                </a:solidFill>
              </a:rPr>
              <a:t>Conclusions</a:t>
            </a:r>
          </a:p>
          <a:p>
            <a:pPr marL="723900" lvl="1" indent="-266700">
              <a:spcBef>
                <a:spcPts val="1800"/>
              </a:spcBef>
              <a:buSzPct val="70000"/>
              <a:buFont typeface="Wingdings 2" charset="0"/>
              <a:buChar char=""/>
            </a:pPr>
            <a:endParaRPr lang="en-US" sz="2000" b="0" dirty="0">
              <a:solidFill>
                <a:srgbClr val="002060"/>
              </a:solidFill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1249363" y="914400"/>
            <a:ext cx="65532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400" b="0" dirty="0" smtClean="0">
                <a:solidFill>
                  <a:srgbClr val="CC3300"/>
                </a:solidFill>
              </a:rPr>
              <a:t>ITS Upgrade Studies – Progress Report</a:t>
            </a:r>
            <a:endParaRPr lang="en-US" sz="1600" b="0" dirty="0">
              <a:solidFill>
                <a:srgbClr val="002060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en-US" sz="1600" b="0" dirty="0" smtClean="0">
                <a:solidFill>
                  <a:srgbClr val="002060"/>
                </a:solidFill>
              </a:rPr>
              <a:t>LHCC upgrade session, CERN 12</a:t>
            </a:r>
            <a:r>
              <a:rPr lang="en-US" sz="1600" b="0" baseline="30000" dirty="0" smtClean="0">
                <a:solidFill>
                  <a:srgbClr val="002060"/>
                </a:solidFill>
              </a:rPr>
              <a:t>th</a:t>
            </a:r>
            <a:r>
              <a:rPr lang="en-US" sz="1600" b="0" dirty="0" smtClean="0">
                <a:solidFill>
                  <a:srgbClr val="002060"/>
                </a:solidFill>
              </a:rPr>
              <a:t> June 2012</a:t>
            </a:r>
          </a:p>
          <a:p>
            <a:pPr algn="ctr">
              <a:spcBef>
                <a:spcPts val="1200"/>
              </a:spcBef>
            </a:pPr>
            <a:r>
              <a:rPr lang="en-US" sz="1600" b="0" dirty="0" smtClean="0">
                <a:solidFill>
                  <a:srgbClr val="002060"/>
                </a:solidFill>
              </a:rPr>
              <a:t>L. Musa </a:t>
            </a:r>
            <a:endParaRPr lang="en-US" sz="1600" b="0" dirty="0">
              <a:solidFill>
                <a:srgbClr val="002060"/>
              </a:solidFill>
            </a:endParaRPr>
          </a:p>
        </p:txBody>
      </p:sp>
      <p:pic>
        <p:nvPicPr>
          <p:cNvPr id="4100" name="Immagine 7" descr="acquia_marina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1524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59600" y="6445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12" y="1196184"/>
            <a:ext cx="8173973" cy="29607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812" y="616149"/>
            <a:ext cx="674295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NIEL test: irradiation to 0.3E13, 1E13, 3E13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eq</a:t>
            </a:r>
            <a:r>
              <a:rPr lang="en-US" dirty="0" smtClean="0"/>
              <a:t> (neutrons, </a:t>
            </a:r>
            <a:r>
              <a:rPr lang="en-US" dirty="0" err="1" smtClean="0"/>
              <a:t>Ljublyana</a:t>
            </a:r>
            <a:r>
              <a:rPr lang="en-US" dirty="0" smtClean="0"/>
              <a:t>)</a:t>
            </a:r>
            <a:r>
              <a:rPr lang="en-US" baseline="-25000" dirty="0" smtClean="0"/>
              <a:t> </a:t>
            </a: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4108842" y="1196184"/>
            <a:ext cx="61807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Fe </a:t>
            </a:r>
            <a:r>
              <a:rPr lang="en-US" baseline="30000" dirty="0" smtClean="0"/>
              <a:t>55</a:t>
            </a:r>
            <a:endParaRPr lang="en-US" baseline="300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23654" y="57150"/>
            <a:ext cx="47744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Monolithic Pixels – MIMOSA 32</a:t>
            </a:r>
            <a:endParaRPr lang="en-US" sz="28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" y="4233127"/>
            <a:ext cx="4139188" cy="24060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4546" y="4233127"/>
            <a:ext cx="4558830" cy="243739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59600" y="6469294"/>
            <a:ext cx="2133600" cy="365125"/>
          </a:xfrm>
        </p:spPr>
        <p:txBody>
          <a:bodyPr/>
          <a:lstStyle/>
          <a:p>
            <a:fld id="{2CA395D5-3E92-9040-9D86-207418AA08FB}" type="slidenum">
              <a:rPr lang="en-US" smtClean="0"/>
              <a:t>10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252015" y="355691"/>
            <a:ext cx="180308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Preliminary 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(M. Winter et al.)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1095" y="4022317"/>
            <a:ext cx="3710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Fraction of charge collected on seed pixel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92399" y="4003038"/>
            <a:ext cx="3710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Equivalent noise charge (electrons)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8859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23654" y="57150"/>
            <a:ext cx="75972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MIMOSA 32 (IPHC) – Characterization at test beam</a:t>
            </a:r>
            <a:endParaRPr lang="en-US" sz="2800" b="0" baseline="3000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19074" y="719147"/>
            <a:ext cx="7820026" cy="288448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n-US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Parasitic running on T2-H4 with ~60 </a:t>
            </a:r>
            <a:r>
              <a:rPr lang="en-US" sz="2200" b="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GeV</a:t>
            </a:r>
            <a:r>
              <a:rPr lang="en-US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π</a:t>
            </a:r>
            <a:r>
              <a:rPr lang="en-US" sz="2200" b="0" baseline="30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beam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en-US" sz="19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Data taking started June 7</a:t>
            </a:r>
            <a:r>
              <a:rPr lang="en-US" sz="1900" b="0" baseline="30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19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1800" dirty="0" smtClean="0">
                <a:solidFill>
                  <a:srgbClr val="002060"/>
                </a:solidFill>
                <a:latin typeface="Calibri" charset="0"/>
                <a:cs typeface="Calibri" charset="0"/>
                <a:sym typeface="Wingdings 3" charset="0"/>
              </a:rPr>
              <a:t></a:t>
            </a:r>
            <a:r>
              <a:rPr lang="en-GB" sz="1800" dirty="0" smtClean="0">
                <a:solidFill>
                  <a:srgbClr val="C00000"/>
                </a:solidFill>
                <a:latin typeface="Calibri" charset="0"/>
                <a:cs typeface="Calibri" charset="0"/>
                <a:sym typeface="Wingdings 3" charset="0"/>
              </a:rPr>
              <a:t> </a:t>
            </a:r>
            <a:r>
              <a:rPr lang="en-US" sz="1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data shown collected until this morning …</a:t>
            </a:r>
          </a:p>
          <a:p>
            <a:pPr>
              <a:spcBef>
                <a:spcPts val="600"/>
              </a:spcBef>
              <a:buFont typeface="Wingdings 3" charset="0"/>
              <a:buChar char="Æ"/>
              <a:defRPr/>
            </a:pPr>
            <a:r>
              <a:rPr lang="en-GB" sz="2000" dirty="0" smtClean="0">
                <a:solidFill>
                  <a:srgbClr val="C00000"/>
                </a:solidFill>
                <a:latin typeface="Calibri" charset="0"/>
                <a:cs typeface="Calibri" charset="0"/>
                <a:sym typeface="Wingdings 3" charset="0"/>
              </a:rPr>
              <a:t>Results are very preliminary!! (but consistent with lab test results)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 3" charset="0"/>
              <a:buChar char="Æ"/>
              <a:defRPr/>
            </a:pPr>
            <a:endParaRPr lang="en-US" sz="1900" b="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 descr="Mi32P1_32317_15deg_NotIrrad_4co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2042045"/>
            <a:ext cx="4241800" cy="439401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38494" y="2634138"/>
            <a:ext cx="39480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Signal-to-Noise measured </a:t>
            </a:r>
          </a:p>
          <a:p>
            <a:pPr algn="ctr"/>
            <a:r>
              <a:rPr lang="en-US" sz="2400" dirty="0" smtClean="0"/>
              <a:t>with P1 (3T pixels) at T = 15 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b</a:t>
            </a:r>
            <a:r>
              <a:rPr lang="en-US" sz="2400" dirty="0" smtClean="0">
                <a:solidFill>
                  <a:srgbClr val="C00000"/>
                </a:solidFill>
              </a:rPr>
              <a:t>efore irradiation</a:t>
            </a:r>
            <a:endParaRPr lang="en-US" sz="2400" dirty="0">
              <a:solidFill>
                <a:srgbClr val="C00000"/>
              </a:solidFill>
            </a:endParaRPr>
          </a:p>
          <a:p>
            <a:pPr algn="ctr"/>
            <a:endParaRPr lang="en-US" sz="2400" dirty="0" smtClean="0">
              <a:solidFill>
                <a:srgbClr val="C00000"/>
              </a:solidFill>
            </a:endParaRPr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SNR ~ 33.1 ± 0.9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5D5-3E92-9040-9D86-207418AA08FB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09202" y="2042045"/>
            <a:ext cx="299996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Preliminary (M. Winter et al.)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68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23654" y="57150"/>
            <a:ext cx="75972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MIMOSA 32 (IPHC) – Characterization at test beam</a:t>
            </a:r>
            <a:endParaRPr lang="en-US" sz="2800" b="0" baseline="3000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19074" y="719147"/>
            <a:ext cx="7820026" cy="288448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n-US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Parasitic running on T2-H4 with ~60 </a:t>
            </a:r>
            <a:r>
              <a:rPr lang="en-US" sz="2200" b="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GeV</a:t>
            </a:r>
            <a:r>
              <a:rPr lang="en-US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π</a:t>
            </a:r>
            <a:r>
              <a:rPr lang="en-US" sz="2200" b="0" baseline="30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beam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en-US" sz="19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Data taking started June 7</a:t>
            </a:r>
            <a:r>
              <a:rPr lang="en-US" sz="1900" b="0" baseline="30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19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1800" dirty="0" smtClean="0">
                <a:solidFill>
                  <a:srgbClr val="002060"/>
                </a:solidFill>
                <a:latin typeface="Calibri" charset="0"/>
                <a:cs typeface="Calibri" charset="0"/>
                <a:sym typeface="Wingdings 3" charset="0"/>
              </a:rPr>
              <a:t></a:t>
            </a:r>
            <a:r>
              <a:rPr lang="en-GB" sz="1800" dirty="0" smtClean="0">
                <a:solidFill>
                  <a:srgbClr val="C00000"/>
                </a:solidFill>
                <a:latin typeface="Calibri" charset="0"/>
                <a:cs typeface="Calibri" charset="0"/>
                <a:sym typeface="Wingdings 3" charset="0"/>
              </a:rPr>
              <a:t> </a:t>
            </a:r>
            <a:r>
              <a:rPr lang="en-US" sz="1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data shown collected until this morning …</a:t>
            </a:r>
          </a:p>
          <a:p>
            <a:pPr>
              <a:spcBef>
                <a:spcPts val="600"/>
              </a:spcBef>
              <a:buFont typeface="Wingdings 3" charset="0"/>
              <a:buChar char="Æ"/>
              <a:defRPr/>
            </a:pPr>
            <a:r>
              <a:rPr lang="en-GB" sz="2000" dirty="0" smtClean="0">
                <a:solidFill>
                  <a:srgbClr val="C00000"/>
                </a:solidFill>
                <a:latin typeface="Calibri" charset="0"/>
                <a:cs typeface="Calibri" charset="0"/>
                <a:sym typeface="Wingdings 3" charset="0"/>
              </a:rPr>
              <a:t>Results are very preliminary!! (but consistent with lab test results)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 3" charset="0"/>
              <a:buChar char="Æ"/>
              <a:defRPr/>
            </a:pPr>
            <a:endParaRPr lang="en-US" sz="1900" b="0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 descr="Mi32P1_32317_15deg_NotIrrad_4co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2042045"/>
            <a:ext cx="4241800" cy="439401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38494" y="2634138"/>
            <a:ext cx="39480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Signal-to-Noise measured </a:t>
            </a:r>
          </a:p>
          <a:p>
            <a:pPr algn="ctr"/>
            <a:r>
              <a:rPr lang="en-US" sz="2400" dirty="0" smtClean="0"/>
              <a:t>with P1 (3T pixels) at T = 15 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b</a:t>
            </a:r>
            <a:r>
              <a:rPr lang="en-US" sz="2400" dirty="0" smtClean="0">
                <a:solidFill>
                  <a:srgbClr val="C00000"/>
                </a:solidFill>
              </a:rPr>
              <a:t>efore irradiation</a:t>
            </a:r>
            <a:endParaRPr lang="en-US" sz="2400" dirty="0">
              <a:solidFill>
                <a:srgbClr val="C00000"/>
              </a:solidFill>
            </a:endParaRPr>
          </a:p>
          <a:p>
            <a:pPr algn="ctr"/>
            <a:endParaRPr lang="en-US" sz="2400" dirty="0" smtClean="0">
              <a:solidFill>
                <a:srgbClr val="C00000"/>
              </a:solidFill>
            </a:endParaRPr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SNR ~ 33.1 ± 0.9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5D5-3E92-9040-9D86-207418AA08FB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09202" y="2042045"/>
            <a:ext cx="299996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Preliminary (M. Winter et al.)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55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23654" y="57150"/>
            <a:ext cx="75972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MIMOSA 32 (IPHC) – Characterization at test beam</a:t>
            </a:r>
            <a:endParaRPr lang="en-US" sz="2800" b="0" baseline="3000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9082" y="5390038"/>
            <a:ext cx="36387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Signal-to-Noise measured </a:t>
            </a:r>
          </a:p>
          <a:p>
            <a:pPr algn="ctr"/>
            <a:r>
              <a:rPr lang="en-US" sz="2000" dirty="0" smtClean="0"/>
              <a:t>with P9 (deep P-well) at T = 15 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C</a:t>
            </a:r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SNR ~ 32.6 ± 1.0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3" name="Picture 2" descr="Mi32P9_32514_15deg_3Mra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54" y="1807595"/>
            <a:ext cx="3459346" cy="3583485"/>
          </a:xfrm>
          <a:prstGeom prst="rect">
            <a:avLst/>
          </a:prstGeom>
        </p:spPr>
      </p:pic>
      <p:pic>
        <p:nvPicPr>
          <p:cNvPr id="4" name="Picture 3" descr="Mi32P1_32318_30deg_10-13neq_400k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210" y="1769495"/>
            <a:ext cx="3538899" cy="36658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9064" y="652938"/>
            <a:ext cx="8631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Signal-to-Noise measurement after irradiation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441" y="1262538"/>
            <a:ext cx="3732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TID (10 </a:t>
            </a:r>
            <a:r>
              <a:rPr lang="en-US" sz="2400" dirty="0" err="1" smtClean="0">
                <a:solidFill>
                  <a:srgbClr val="C00000"/>
                </a:solidFill>
              </a:rPr>
              <a:t>keV</a:t>
            </a:r>
            <a:r>
              <a:rPr lang="en-US" sz="2400" dirty="0" smtClean="0">
                <a:solidFill>
                  <a:srgbClr val="C00000"/>
                </a:solidFill>
              </a:rPr>
              <a:t> X-Rays) ~ 3Mrad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31663" y="1280476"/>
            <a:ext cx="1796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10</a:t>
            </a:r>
            <a:r>
              <a:rPr lang="en-US" sz="2400" baseline="30000" dirty="0" smtClean="0">
                <a:solidFill>
                  <a:srgbClr val="C00000"/>
                </a:solidFill>
              </a:rPr>
              <a:t>13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C00000"/>
                </a:solidFill>
              </a:rPr>
              <a:t>eq</a:t>
            </a:r>
            <a:r>
              <a:rPr lang="en-US" sz="2400" dirty="0" smtClean="0">
                <a:solidFill>
                  <a:srgbClr val="C00000"/>
                </a:solidFill>
              </a:rPr>
              <a:t>/cm</a:t>
            </a:r>
            <a:r>
              <a:rPr lang="en-US" sz="2400" baseline="30000" dirty="0" smtClean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20376" y="5407976"/>
            <a:ext cx="36387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Signal-to-Noise measured </a:t>
            </a:r>
          </a:p>
          <a:p>
            <a:pPr algn="ctr"/>
            <a:r>
              <a:rPr lang="en-US" sz="2000" dirty="0" smtClean="0"/>
              <a:t>with P9 (deep P-well) at T = 30 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C</a:t>
            </a:r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SNR ~ 26.0 ± 0.5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5D5-3E92-9040-9D86-207418AA08FB}" type="slidenum">
              <a:rPr lang="en-US" smtClean="0"/>
              <a:t>13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175815" y="596991"/>
            <a:ext cx="180308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Preliminary 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(M. Winter et al.)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002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3815" t="8421" r="18146" b="14720"/>
          <a:stretch>
            <a:fillRect/>
          </a:stretch>
        </p:blipFill>
        <p:spPr bwMode="auto">
          <a:xfrm rot="653786">
            <a:off x="241715" y="33036"/>
            <a:ext cx="4735502" cy="300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ttangolo 21"/>
          <p:cNvSpPr/>
          <p:nvPr/>
        </p:nvSpPr>
        <p:spPr>
          <a:xfrm>
            <a:off x="5004048" y="188640"/>
            <a:ext cx="3837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ITS mechanical structure</a:t>
            </a:r>
            <a:endParaRPr lang="it-IT" sz="2800" b="1" dirty="0"/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398" t="8421" r="26650" b="18500"/>
          <a:stretch>
            <a:fillRect/>
          </a:stretch>
        </p:blipFill>
        <p:spPr bwMode="auto">
          <a:xfrm>
            <a:off x="4788024" y="3717032"/>
            <a:ext cx="4067944" cy="274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Connettore 2 31"/>
          <p:cNvCxnSpPr/>
          <p:nvPr/>
        </p:nvCxnSpPr>
        <p:spPr>
          <a:xfrm flipH="1">
            <a:off x="6660232" y="3861048"/>
            <a:ext cx="2304256" cy="25202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>
            <a:off x="4392488" y="6525344"/>
            <a:ext cx="1331640" cy="1440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 rot="18853032">
            <a:off x="6986674" y="48828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290 mm</a:t>
            </a:r>
            <a:endParaRPr lang="it-IT" sz="1400" i="1" dirty="0"/>
          </a:p>
        </p:txBody>
      </p:sp>
      <p:sp>
        <p:nvSpPr>
          <p:cNvPr id="35" name="CasellaDiTesto 34"/>
          <p:cNvSpPr txBox="1"/>
          <p:nvPr/>
        </p:nvSpPr>
        <p:spPr>
          <a:xfrm rot="331392">
            <a:off x="4983218" y="6295285"/>
            <a:ext cx="901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17 mm</a:t>
            </a:r>
            <a:endParaRPr lang="it-IT" sz="1400" i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6300192" y="639633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C00000"/>
                </a:solidFill>
              </a:rPr>
              <a:t>stave</a:t>
            </a:r>
            <a:endParaRPr lang="it-IT" sz="2400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54" t="9681" r="22253" b="17240"/>
          <a:stretch>
            <a:fillRect/>
          </a:stretch>
        </p:blipFill>
        <p:spPr bwMode="auto">
          <a:xfrm rot="19979045">
            <a:off x="2673130" y="2337799"/>
            <a:ext cx="4754330" cy="2836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CasellaDiTesto 39"/>
          <p:cNvSpPr txBox="1"/>
          <p:nvPr/>
        </p:nvSpPr>
        <p:spPr>
          <a:xfrm>
            <a:off x="2699792" y="55892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C00000"/>
                </a:solidFill>
              </a:rPr>
              <a:t>half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barrel</a:t>
            </a:r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611560" y="278092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C00000"/>
                </a:solidFill>
              </a:rPr>
              <a:t>barrel</a:t>
            </a:r>
            <a:endParaRPr lang="it-IT" sz="2400" dirty="0">
              <a:solidFill>
                <a:srgbClr val="C00000"/>
              </a:solidFill>
            </a:endParaRP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7" y="4725145"/>
            <a:ext cx="648071" cy="64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 rot="19989194">
            <a:off x="3842244" y="4746057"/>
            <a:ext cx="850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</a:rPr>
              <a:t>layer1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 rot="19947335">
            <a:off x="4021534" y="4976433"/>
            <a:ext cx="850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</a:rPr>
              <a:t>layer2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 rot="19425451">
            <a:off x="4148695" y="5162682"/>
            <a:ext cx="850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</a:rPr>
              <a:t>layer3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 rot="20697647">
            <a:off x="820213" y="2094387"/>
            <a:ext cx="850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 smtClean="0">
                <a:solidFill>
                  <a:schemeClr val="bg1"/>
                </a:solidFill>
              </a:rPr>
              <a:t>Stiff-end</a:t>
            </a:r>
            <a:endParaRPr lang="it-IT" sz="1200" i="1" dirty="0">
              <a:solidFill>
                <a:schemeClr val="bg1"/>
              </a:solidFill>
            </a:endParaRPr>
          </a:p>
        </p:txBody>
      </p:sp>
      <p:sp>
        <p:nvSpPr>
          <p:cNvPr id="44" name="CasellaDiTesto 43"/>
          <p:cNvSpPr txBox="1"/>
          <p:nvPr/>
        </p:nvSpPr>
        <p:spPr>
          <a:xfrm rot="19989194">
            <a:off x="3367261" y="2357538"/>
            <a:ext cx="1387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 smtClean="0">
                <a:solidFill>
                  <a:schemeClr val="bg1"/>
                </a:solidFill>
              </a:rPr>
              <a:t>Structural</a:t>
            </a:r>
            <a:r>
              <a:rPr lang="it-IT" sz="1400" i="1" dirty="0" smtClean="0">
                <a:solidFill>
                  <a:schemeClr val="bg1"/>
                </a:solidFill>
              </a:rPr>
              <a:t> </a:t>
            </a:r>
            <a:r>
              <a:rPr lang="it-IT" sz="1400" i="1" dirty="0" err="1" smtClean="0">
                <a:solidFill>
                  <a:schemeClr val="bg1"/>
                </a:solidFill>
              </a:rPr>
              <a:t>shell</a:t>
            </a:r>
            <a:endParaRPr lang="it-IT" sz="1400" i="1" dirty="0">
              <a:solidFill>
                <a:schemeClr val="bg1"/>
              </a:solidFill>
            </a:endParaRPr>
          </a:p>
        </p:txBody>
      </p:sp>
      <p:cxnSp>
        <p:nvCxnSpPr>
          <p:cNvPr id="20" name="Connettore 1 19"/>
          <p:cNvCxnSpPr/>
          <p:nvPr/>
        </p:nvCxnSpPr>
        <p:spPr>
          <a:xfrm flipH="1">
            <a:off x="4139952" y="6237312"/>
            <a:ext cx="64807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 flipH="1">
            <a:off x="5580112" y="6389712"/>
            <a:ext cx="576064" cy="468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6300192" y="6381328"/>
            <a:ext cx="108012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>
            <a:off x="8820472" y="3861048"/>
            <a:ext cx="179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59600" y="64579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724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corrado\Desktop\IMG_09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772816"/>
            <a:ext cx="4211046" cy="2808507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67544" y="549990"/>
            <a:ext cx="8261813" cy="121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 Stave Prototypes developed for ITS Layer1,2,3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can be divided in two groups that refer to two of the different cooling concepts under study</a:t>
            </a:r>
            <a:endParaRPr lang="en-US" sz="2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"cold plate"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2" descr="C:\Users\afrances\AppData\Local\Microsoft\Windows\Temporary Internet Files\Content.IE5\8SXQ3X3N\IMG_141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72815"/>
            <a:ext cx="4716017" cy="279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/>
          <p:cNvSpPr/>
          <p:nvPr/>
        </p:nvSpPr>
        <p:spPr>
          <a:xfrm>
            <a:off x="3923928" y="4869160"/>
            <a:ext cx="1601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"cooling pipes"</a:t>
            </a:r>
            <a:endParaRPr lang="it-IT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/>
          <a:srcRect l="16822" t="35004" r="16881" b="34030"/>
          <a:stretch>
            <a:fillRect/>
          </a:stretch>
        </p:blipFill>
        <p:spPr bwMode="auto">
          <a:xfrm>
            <a:off x="2483768" y="4769768"/>
            <a:ext cx="48245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78620" y="5157192"/>
            <a:ext cx="2514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“cooling pipes"</a:t>
            </a:r>
            <a:endParaRPr lang="en-US" sz="2800" b="1" dirty="0" smtClean="0">
              <a:latin typeface="Arial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23528" y="414908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err="1" smtClean="0">
                <a:solidFill>
                  <a:schemeClr val="bg1"/>
                </a:solidFill>
              </a:rPr>
              <a:t>Silicon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micro-channel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endParaRPr lang="it-IT" i="1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156176" y="4149080"/>
            <a:ext cx="2700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err="1" smtClean="0">
                <a:solidFill>
                  <a:schemeClr val="bg1"/>
                </a:solidFill>
              </a:rPr>
              <a:t>Polyimide</a:t>
            </a:r>
            <a:r>
              <a:rPr lang="it-IT" i="1" dirty="0" smtClean="0"/>
              <a:t> </a:t>
            </a:r>
            <a:r>
              <a:rPr lang="it-IT" i="1" dirty="0" err="1" smtClean="0"/>
              <a:t>micro-channels</a:t>
            </a:r>
            <a:r>
              <a:rPr lang="it-IT" i="1" dirty="0" smtClean="0"/>
              <a:t> </a:t>
            </a:r>
            <a:endParaRPr lang="it-IT" i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3707904" y="648866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err="1" smtClean="0">
                <a:solidFill>
                  <a:schemeClr val="bg1"/>
                </a:solidFill>
              </a:rPr>
              <a:t>Polyimide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tubes</a:t>
            </a:r>
            <a:endParaRPr lang="it-IT" i="1" dirty="0">
              <a:solidFill>
                <a:schemeClr val="bg1"/>
              </a:solidFill>
            </a:endParaRPr>
          </a:p>
        </p:txBody>
      </p:sp>
      <p:sp>
        <p:nvSpPr>
          <p:cNvPr id="11" name="Rettangolo 20"/>
          <p:cNvSpPr/>
          <p:nvPr/>
        </p:nvSpPr>
        <p:spPr>
          <a:xfrm>
            <a:off x="0" y="0"/>
            <a:ext cx="4461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R&amp;D on mechanical structure</a:t>
            </a:r>
            <a:endParaRPr lang="it-IT" sz="280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72300" y="64706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447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4613668" y="0"/>
            <a:ext cx="4530332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 descr="C:\Documents and Settings\corrado\Desktop\101a_FUJI\3 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479927"/>
            <a:ext cx="4572000" cy="4378073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6228184" y="3429000"/>
            <a:ext cx="10438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~1,4 gram </a:t>
            </a:r>
            <a:endParaRPr lang="en-US" sz="2400" dirty="0" smtClean="0">
              <a:latin typeface="Arial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62525" y="3789040"/>
            <a:ext cx="41814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asellaDiTesto 17"/>
          <p:cNvSpPr txBox="1"/>
          <p:nvPr/>
        </p:nvSpPr>
        <p:spPr>
          <a:xfrm>
            <a:off x="0" y="21328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M55J 6k</a:t>
            </a:r>
            <a:endParaRPr lang="it-IT" dirty="0"/>
          </a:p>
        </p:txBody>
      </p:sp>
      <p:sp>
        <p:nvSpPr>
          <p:cNvPr id="19" name="Rettangolo 18"/>
          <p:cNvSpPr/>
          <p:nvPr/>
        </p:nvSpPr>
        <p:spPr>
          <a:xfrm>
            <a:off x="827584" y="6550223"/>
            <a:ext cx="9941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~1,3 gram</a:t>
            </a:r>
            <a:endParaRPr lang="en-US" sz="2400" dirty="0" smtClean="0">
              <a:latin typeface="Arial" pitchFamily="34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2267744" y="6550223"/>
            <a:ext cx="9941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~1,0 gram</a:t>
            </a:r>
            <a:endParaRPr lang="en-US" sz="2400" dirty="0" smtClean="0">
              <a:latin typeface="Arial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3635896" y="6550223"/>
            <a:ext cx="9941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~0,6 gram</a:t>
            </a:r>
            <a:endParaRPr lang="en-US" sz="2400" dirty="0" smtClean="0">
              <a:latin typeface="Arial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2555776" y="21328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M60J 3k</a:t>
            </a:r>
            <a:endParaRPr lang="it-IT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1475656" y="184482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M55J 6k (twist)</a:t>
            </a:r>
            <a:endParaRPr lang="it-IT" dirty="0"/>
          </a:p>
        </p:txBody>
      </p:sp>
      <p:sp>
        <p:nvSpPr>
          <p:cNvPr id="24" name="Rettangolo 23"/>
          <p:cNvSpPr/>
          <p:nvPr/>
        </p:nvSpPr>
        <p:spPr>
          <a:xfrm>
            <a:off x="4752528" y="6182434"/>
            <a:ext cx="33843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Fiber M55JB 6k Young modulus  =540Gpa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752528" y="6536377"/>
            <a:ext cx="41764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Fiber M60 -3k Young modulus   =588Gpa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7955360" y="0"/>
            <a:ext cx="1188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Carbon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fabric</a:t>
            </a:r>
            <a:endParaRPr lang="it-IT" sz="24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3419872" y="2492896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Carbon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roving</a:t>
            </a:r>
            <a:endParaRPr lang="it-IT" sz="2400" b="1" dirty="0"/>
          </a:p>
        </p:txBody>
      </p:sp>
      <p:sp>
        <p:nvSpPr>
          <p:cNvPr id="27" name="Rettangolo 26"/>
          <p:cNvSpPr/>
          <p:nvPr/>
        </p:nvSpPr>
        <p:spPr>
          <a:xfrm>
            <a:off x="4752528" y="5811361"/>
            <a:ext cx="3059832" cy="281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Fiber T300, Young modulus  =250Gpa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8100124" y="3429000"/>
            <a:ext cx="10438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~2,1 gram </a:t>
            </a:r>
            <a:endParaRPr lang="en-US" sz="2400" dirty="0" smtClean="0">
              <a:latin typeface="Arial" pitchFamily="34" charset="0"/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4644008" y="3456000"/>
            <a:ext cx="9236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~1,2 gram </a:t>
            </a:r>
            <a:endParaRPr lang="en-US" sz="2000" dirty="0" smtClean="0">
              <a:latin typeface="Arial" pitchFamily="34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8135888" y="8367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T300</a:t>
            </a:r>
            <a:endParaRPr lang="it-IT" dirty="0"/>
          </a:p>
        </p:txBody>
      </p:sp>
      <p:pic>
        <p:nvPicPr>
          <p:cNvPr id="31" name="Picture 3" descr="C:\Documents and Settings\corrado\Desktop\IMG_09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91680" y="-1"/>
            <a:ext cx="1512168" cy="1008523"/>
          </a:xfrm>
          <a:prstGeom prst="rect">
            <a:avLst/>
          </a:prstGeom>
          <a:noFill/>
        </p:spPr>
      </p:pic>
      <p:pic>
        <p:nvPicPr>
          <p:cNvPr id="32" name="Picture 2" descr="C:\Users\afrances\AppData\Local\Microsoft\Windows\Temporary Internet Files\Content.IE5\8SXQ3X3N\IMG_141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693501" cy="100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395536" y="260648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"cold </a:t>
            </a:r>
            <a:r>
              <a:rPr lang="en-US" sz="4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plate" </a:t>
            </a:r>
            <a:endParaRPr lang="it-IT" sz="4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59600" y="64706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089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9" name="Picture 9" descr="C:\Documents and Settings\corrado\Desktop\101a_FUJI\4 0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52846"/>
            <a:ext cx="9144000" cy="1215863"/>
          </a:xfrm>
          <a:prstGeom prst="rect">
            <a:avLst/>
          </a:prstGeom>
          <a:noFill/>
        </p:spPr>
      </p:pic>
      <p:pic>
        <p:nvPicPr>
          <p:cNvPr id="25610" name="Picture 10" descr="C:\Documents and Settings\corrado\Desktop\101a_FUJI\1 0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4239348"/>
            <a:ext cx="3528392" cy="2599869"/>
          </a:xfrm>
          <a:prstGeom prst="rect">
            <a:avLst/>
          </a:prstGeom>
          <a:noFill/>
        </p:spPr>
      </p:pic>
      <p:pic>
        <p:nvPicPr>
          <p:cNvPr id="25611" name="Picture 11" descr="C:\Documents and Settings\corrado\Desktop\101a_FUJI\1 0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221087"/>
            <a:ext cx="2953787" cy="2618129"/>
          </a:xfrm>
          <a:prstGeom prst="rect">
            <a:avLst/>
          </a:prstGeom>
          <a:noFill/>
        </p:spPr>
      </p:pic>
      <p:pic>
        <p:nvPicPr>
          <p:cNvPr id="25612" name="Picture 12" descr="C:\Documents and Settings\corrado\Desktop\101a_FUJI\1 0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4182705"/>
            <a:ext cx="2520280" cy="2656511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 cstate="email"/>
          <a:srcRect l="16822" t="35004" r="16881" b="34030"/>
          <a:stretch>
            <a:fillRect/>
          </a:stretch>
        </p:blipFill>
        <p:spPr bwMode="auto">
          <a:xfrm>
            <a:off x="0" y="-1"/>
            <a:ext cx="2195736" cy="95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ttangolo 19"/>
          <p:cNvSpPr/>
          <p:nvPr/>
        </p:nvSpPr>
        <p:spPr>
          <a:xfrm>
            <a:off x="467544" y="260648"/>
            <a:ext cx="31009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“cooling </a:t>
            </a:r>
            <a:r>
              <a:rPr lang="en-US" sz="3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pipes"</a:t>
            </a:r>
            <a:endParaRPr lang="en-US" sz="3600" dirty="0" smtClean="0">
              <a:latin typeface="Arial" pitchFamily="34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3491880" y="6495727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285750">
              <a:lnSpc>
                <a:spcPct val="150000"/>
              </a:lnSpc>
            </a:pPr>
            <a:r>
              <a:rPr lang="en-US" sz="1600" dirty="0" smtClean="0">
                <a:solidFill>
                  <a:srgbClr val="000000"/>
                </a:solidFill>
                <a:latin typeface="Verdana"/>
              </a:rPr>
              <a:t>*Carbon fiber K1100</a:t>
            </a:r>
            <a:r>
              <a:rPr lang="en-US" sz="1400" dirty="0" smtClean="0">
                <a:solidFill>
                  <a:srgbClr val="000000"/>
                </a:solidFill>
                <a:latin typeface="Verdana"/>
              </a:rPr>
              <a:t>, 70</a:t>
            </a:r>
            <a:r>
              <a:rPr lang="en-US" sz="1400" dirty="0" smtClean="0">
                <a:solidFill>
                  <a:srgbClr val="000000"/>
                </a:solidFill>
                <a:latin typeface="Verdana"/>
                <a:cs typeface="Arial" charset="0"/>
              </a:rPr>
              <a:t> µm </a:t>
            </a:r>
            <a:r>
              <a:rPr lang="en-US" sz="1400" dirty="0" smtClean="0">
                <a:solidFill>
                  <a:srgbClr val="000000"/>
                </a:solidFill>
                <a:latin typeface="Verdana"/>
              </a:rPr>
              <a:t>thick; </a:t>
            </a:r>
            <a:r>
              <a:rPr lang="en-US" sz="1400" dirty="0" err="1" smtClean="0">
                <a:solidFill>
                  <a:srgbClr val="000000"/>
                </a:solidFill>
                <a:latin typeface="Verdana"/>
              </a:rPr>
              <a:t>k</a:t>
            </a:r>
            <a:r>
              <a:rPr lang="en-US" sz="1400" baseline="-25000" dirty="0" err="1" smtClean="0">
                <a:solidFill>
                  <a:srgbClr val="000000"/>
                </a:solidFill>
                <a:latin typeface="Verdana"/>
              </a:rPr>
              <a:t>Fiber</a:t>
            </a:r>
            <a:r>
              <a:rPr lang="en-US" sz="1400" dirty="0" smtClean="0">
                <a:solidFill>
                  <a:srgbClr val="000000"/>
                </a:solidFill>
                <a:latin typeface="Verdana"/>
              </a:rPr>
              <a:t> =550 W/</a:t>
            </a:r>
            <a:r>
              <a:rPr lang="en-US" sz="1400" dirty="0" err="1" smtClean="0">
                <a:solidFill>
                  <a:srgbClr val="000000"/>
                </a:solidFill>
                <a:latin typeface="Verdana"/>
              </a:rPr>
              <a:t>mK</a:t>
            </a:r>
            <a:r>
              <a:rPr lang="en-US" sz="1400" baseline="30000" dirty="0" smtClean="0">
                <a:solidFill>
                  <a:srgbClr val="000000"/>
                </a:solidFill>
                <a:latin typeface="Verdana"/>
              </a:rPr>
              <a:t>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" y="1052736"/>
            <a:ext cx="9143999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High thermal conductivity Carbon fibers wound </a:t>
            </a:r>
            <a:r>
              <a:rPr lang="en-US" sz="2000" dirty="0" smtClean="0">
                <a:latin typeface="Calibri" pitchFamily="34" charset="0"/>
                <a:cs typeface="Times New Roman" pitchFamily="18" charset="0"/>
              </a:rPr>
              <a:t>around polyimide tubes</a:t>
            </a:r>
            <a:endParaRPr lang="en-US" sz="2000" dirty="0" smtClean="0">
              <a:latin typeface="Arial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3275856" y="4005064"/>
            <a:ext cx="5400600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+ High Thermal Conductivity Carbon plate*</a:t>
            </a:r>
            <a:endParaRPr lang="en-US" sz="2000" dirty="0" smtClean="0">
              <a:latin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8028384" y="1484784"/>
            <a:ext cx="10759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~1,1 gram </a:t>
            </a:r>
            <a:endParaRPr lang="en-US" sz="2400" dirty="0" smtClean="0">
              <a:latin typeface="Arial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971600" y="2166764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Verdana"/>
                <a:cs typeface="Arial" charset="0"/>
              </a:rPr>
              <a:t>Carbon fiber K13D-2U 2K, </a:t>
            </a:r>
            <a:r>
              <a:rPr lang="en-US" sz="1400" dirty="0" smtClean="0">
                <a:solidFill>
                  <a:srgbClr val="000000"/>
                </a:solidFill>
                <a:latin typeface="Verdana"/>
                <a:cs typeface="Arial" charset="0"/>
              </a:rPr>
              <a:t>70 µm thick : </a:t>
            </a:r>
            <a:r>
              <a:rPr lang="en-US" sz="1400" dirty="0" err="1" smtClean="0">
                <a:solidFill>
                  <a:srgbClr val="000000"/>
                </a:solidFill>
                <a:latin typeface="Verdana"/>
                <a:cs typeface="Arial" charset="0"/>
              </a:rPr>
              <a:t>k</a:t>
            </a:r>
            <a:r>
              <a:rPr lang="en-US" sz="1400" baseline="-25000" dirty="0" err="1" smtClean="0">
                <a:solidFill>
                  <a:srgbClr val="000000"/>
                </a:solidFill>
                <a:latin typeface="Verdana"/>
                <a:cs typeface="Arial" charset="0"/>
              </a:rPr>
              <a:t>Fiber</a:t>
            </a:r>
            <a:r>
              <a:rPr lang="en-US" sz="1400" dirty="0" smtClean="0">
                <a:solidFill>
                  <a:srgbClr val="000000"/>
                </a:solidFill>
                <a:latin typeface="Verdana"/>
                <a:cs typeface="Arial" charset="0"/>
              </a:rPr>
              <a:t> = 450 W/</a:t>
            </a:r>
            <a:r>
              <a:rPr lang="en-US" sz="1400" dirty="0" err="1" smtClean="0">
                <a:solidFill>
                  <a:srgbClr val="000000"/>
                </a:solidFill>
                <a:latin typeface="Verdana"/>
                <a:cs typeface="Arial" charset="0"/>
              </a:rPr>
              <a:t>mK</a:t>
            </a:r>
            <a:r>
              <a:rPr lang="en-US" sz="1400" baseline="30000" dirty="0" smtClean="0">
                <a:solidFill>
                  <a:srgbClr val="000000"/>
                </a:solidFill>
                <a:latin typeface="Verdana"/>
                <a:cs typeface="Arial" charset="0"/>
              </a:rPr>
              <a:t> </a:t>
            </a:r>
            <a:endParaRPr lang="en-US" sz="1600" baseline="30000" dirty="0" smtClean="0">
              <a:solidFill>
                <a:srgbClr val="000000"/>
              </a:solidFill>
              <a:latin typeface="Verdana"/>
              <a:cs typeface="Arial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564904"/>
            <a:ext cx="9144000" cy="104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ttangolo 17"/>
          <p:cNvSpPr/>
          <p:nvPr/>
        </p:nvSpPr>
        <p:spPr>
          <a:xfrm>
            <a:off x="8068064" y="2492896"/>
            <a:ext cx="10759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~1,4 gram </a:t>
            </a:r>
            <a:endParaRPr lang="en-US" sz="2400" dirty="0" smtClean="0">
              <a:latin typeface="Arial" pitchFamily="34" charset="0"/>
            </a:endParaRPr>
          </a:p>
        </p:txBody>
      </p:sp>
      <p:sp>
        <p:nvSpPr>
          <p:cNvPr id="21" name="Freccia circolare a destra 20"/>
          <p:cNvSpPr/>
          <p:nvPr/>
        </p:nvSpPr>
        <p:spPr>
          <a:xfrm>
            <a:off x="107504" y="2276872"/>
            <a:ext cx="936104" cy="2520280"/>
          </a:xfrm>
          <a:prstGeom prst="curvedRightArrow">
            <a:avLst>
              <a:gd name="adj1" fmla="val 12436"/>
              <a:gd name="adj2" fmla="val 40029"/>
              <a:gd name="adj3" fmla="val 25000"/>
            </a:avLst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59600" y="64706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76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1691681" y="3475816"/>
          <a:ext cx="7344816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7119"/>
                <a:gridCol w="1038869"/>
                <a:gridCol w="1135796"/>
                <a:gridCol w="1021756"/>
                <a:gridCol w="1401276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Material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 smtClean="0">
                          <a:solidFill>
                            <a:schemeClr val="bg1"/>
                          </a:solidFill>
                        </a:rPr>
                        <a:t>Surface</a:t>
                      </a:r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  <a:p>
                      <a:pPr algn="ctr"/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(%)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 smtClean="0">
                          <a:solidFill>
                            <a:schemeClr val="bg1"/>
                          </a:solidFill>
                        </a:rPr>
                        <a:t>Tickness</a:t>
                      </a:r>
                      <a:r>
                        <a:rPr lang="it-IT" sz="1600" b="1" baseline="0" dirty="0" smtClean="0">
                          <a:solidFill>
                            <a:schemeClr val="bg1"/>
                          </a:solidFill>
                        </a:rPr>
                        <a:t>  (µm)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X0 </a:t>
                      </a:r>
                    </a:p>
                    <a:p>
                      <a:pPr algn="ctr"/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(cm)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X/X0</a:t>
                      </a:r>
                    </a:p>
                    <a:p>
                      <a:pPr algn="ctr"/>
                      <a:r>
                        <a:rPr lang="it-IT" sz="1600" b="1" baseline="0" dirty="0" smtClean="0">
                          <a:solidFill>
                            <a:schemeClr val="bg1"/>
                          </a:solidFill>
                        </a:rPr>
                        <a:t> (%)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CFRP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22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120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25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0,011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41208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CFRP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43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240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25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0,041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err="1" smtClean="0"/>
                        <a:t>Polyimide</a:t>
                      </a:r>
                      <a:r>
                        <a:rPr lang="it-IT" sz="1800" dirty="0" smtClean="0"/>
                        <a:t>  </a:t>
                      </a:r>
                      <a:r>
                        <a:rPr lang="it-IT" sz="1800" dirty="0" err="1" smtClean="0"/>
                        <a:t>Micro-channels</a:t>
                      </a:r>
                      <a:r>
                        <a:rPr lang="it-IT" sz="1800" dirty="0" smtClean="0"/>
                        <a:t> </a:t>
                      </a:r>
                      <a:r>
                        <a:rPr lang="it-IT" sz="1800" dirty="0" err="1" smtClean="0"/>
                        <a:t>walls</a:t>
                      </a:r>
                      <a:r>
                        <a:rPr lang="it-IT" sz="1800" dirty="0" smtClean="0"/>
                        <a:t> 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21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200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28,6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0,015</a:t>
                      </a:r>
                    </a:p>
                    <a:p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err="1" smtClean="0"/>
                        <a:t>Polyimide</a:t>
                      </a:r>
                      <a:r>
                        <a:rPr lang="it-IT" sz="1800" dirty="0" smtClean="0"/>
                        <a:t> </a:t>
                      </a:r>
                      <a:r>
                        <a:rPr lang="it-IT" sz="1800" dirty="0" err="1" smtClean="0"/>
                        <a:t>Micro-channels</a:t>
                      </a:r>
                      <a:endParaRPr lang="it-IT" sz="1800" dirty="0" smtClean="0"/>
                    </a:p>
                    <a:p>
                      <a:r>
                        <a:rPr lang="it-IT" sz="1800" dirty="0" smtClean="0"/>
                        <a:t>top and </a:t>
                      </a:r>
                      <a:r>
                        <a:rPr lang="it-IT" sz="1800" dirty="0" err="1" smtClean="0"/>
                        <a:t>bottom</a:t>
                      </a:r>
                      <a:r>
                        <a:rPr lang="it-IT" sz="1800" dirty="0" smtClean="0"/>
                        <a:t> </a:t>
                      </a:r>
                      <a:r>
                        <a:rPr lang="it-IT" sz="1800" dirty="0" err="1" smtClean="0"/>
                        <a:t>covers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100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100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28,6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0,035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Water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79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200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36,1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0,044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total</a:t>
                      </a:r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~0,14</a:t>
                      </a:r>
                      <a:endParaRPr lang="it-IT" sz="1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1"/>
            <a:ext cx="4972050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/>
          <a:srcRect l="2564" r="3846"/>
          <a:stretch>
            <a:fillRect/>
          </a:stretch>
        </p:blipFill>
        <p:spPr bwMode="auto">
          <a:xfrm>
            <a:off x="1763688" y="2378768"/>
            <a:ext cx="5112568" cy="1061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76256" y="405084"/>
            <a:ext cx="2160240" cy="105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963628"/>
            <a:ext cx="1691680" cy="592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riangolo rettangolo 30"/>
          <p:cNvSpPr/>
          <p:nvPr/>
        </p:nvSpPr>
        <p:spPr>
          <a:xfrm rot="10800000" flipH="1">
            <a:off x="12864" y="576064"/>
            <a:ext cx="670704" cy="501317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0" y="-27384"/>
            <a:ext cx="349188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MECHANICAL STRUCTURE + </a:t>
            </a:r>
          </a:p>
          <a:p>
            <a:r>
              <a:rPr lang="it-IT" sz="2000" b="1" dirty="0" smtClean="0">
                <a:solidFill>
                  <a:schemeClr val="bg1"/>
                </a:solidFill>
              </a:rPr>
              <a:t>POLYIMIDE MICRO-CHANNELS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1763688" y="219557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Polyimide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micro-channels</a:t>
            </a:r>
            <a:endParaRPr lang="it-I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255568" y="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Composite: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Carbon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fiber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fabric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(0°/90°)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4572000" y="1916832"/>
            <a:ext cx="864096" cy="864096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8316416" y="1268760"/>
            <a:ext cx="360040" cy="504056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23"/>
          <p:cNvSpPr/>
          <p:nvPr/>
        </p:nvSpPr>
        <p:spPr>
          <a:xfrm>
            <a:off x="0" y="1268760"/>
            <a:ext cx="9941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~1,4 gr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am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cxnSp>
        <p:nvCxnSpPr>
          <p:cNvPr id="14" name="Connettore 2 13"/>
          <p:cNvCxnSpPr/>
          <p:nvPr/>
        </p:nvCxnSpPr>
        <p:spPr>
          <a:xfrm>
            <a:off x="6732240" y="332656"/>
            <a:ext cx="72008" cy="936104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59600" y="64706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05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5" y="44624"/>
            <a:ext cx="3816424" cy="169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332559"/>
            <a:ext cx="8839200" cy="348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IMG_431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0000">
            <a:off x="-30682" y="1699422"/>
            <a:ext cx="9143736" cy="754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ttore 1 6"/>
          <p:cNvCxnSpPr/>
          <p:nvPr/>
        </p:nvCxnSpPr>
        <p:spPr>
          <a:xfrm>
            <a:off x="0" y="1628800"/>
            <a:ext cx="421196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016" y="2564904"/>
            <a:ext cx="9145016" cy="66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ttangolo 20"/>
          <p:cNvSpPr/>
          <p:nvPr/>
        </p:nvSpPr>
        <p:spPr>
          <a:xfrm>
            <a:off x="4557259" y="92854"/>
            <a:ext cx="446145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R&amp;D on mechanical structure</a:t>
            </a:r>
          </a:p>
          <a:p>
            <a:pPr>
              <a:lnSpc>
                <a:spcPct val="140000"/>
              </a:lnSpc>
            </a:pP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Ladder prototype equipped with dummy components</a:t>
            </a:r>
            <a:endParaRPr lang="en-US" sz="24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59600" y="64706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00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254010" y="128713"/>
            <a:ext cx="1999140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Design goals</a:t>
            </a:r>
            <a:endParaRPr lang="en-US" sz="28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4339" name="Text Box 515"/>
          <p:cNvSpPr txBox="1">
            <a:spLocks noChangeArrowheads="1"/>
          </p:cNvSpPr>
          <p:nvPr/>
        </p:nvSpPr>
        <p:spPr bwMode="auto">
          <a:xfrm>
            <a:off x="246063" y="783172"/>
            <a:ext cx="8288337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1. Improve impact parameter resolution by a factor of ~3</a:t>
            </a:r>
            <a:endParaRPr lang="en-GB" sz="2000" b="0" dirty="0">
              <a:latin typeface="Calibri" charset="0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Get closer to IP (position of first layer): 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39mm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  <a:sym typeface="Wingdings 3" charset="0"/>
              </a:rPr>
              <a:t>22mm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 </a:t>
            </a:r>
            <a:endParaRPr lang="en-GB" sz="20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Reduce material budget: X/X</a:t>
            </a:r>
            <a:r>
              <a:rPr lang="en-GB" sz="2000" b="0" baseline="-25000" dirty="0">
                <a:solidFill>
                  <a:srgbClr val="002060"/>
                </a:solidFill>
                <a:latin typeface="Calibri" charset="0"/>
                <a:cs typeface="Calibri" charset="0"/>
              </a:rPr>
              <a:t>0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/layer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: ~1.14%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  <a:sym typeface="Wingdings 3" charset="0"/>
              </a:rPr>
              <a:t> 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ＭＳ Ｐゴシック" charset="0"/>
              </a:rPr>
              <a:t>~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ＭＳ Ｐゴシック" charset="0"/>
              </a:rPr>
              <a:t>0.3%</a:t>
            </a:r>
            <a:endParaRPr lang="en-GB" sz="20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Reduce pixel size </a:t>
            </a:r>
          </a:p>
          <a:p>
            <a:pPr lvl="1">
              <a:spcBef>
                <a:spcPts val="600"/>
              </a:spcBef>
              <a:buSzPct val="80000"/>
              <a:buFont typeface="Courier New" charset="0"/>
              <a:buChar char="o"/>
            </a:pP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currently 50</a:t>
            </a:r>
            <a:r>
              <a:rPr lang="en-GB" sz="1800" b="0" dirty="0">
                <a:solidFill>
                  <a:srgbClr val="002060"/>
                </a:solidFill>
                <a:latin typeface="Symbol" charset="0"/>
                <a:cs typeface="ＭＳ Ｐゴシック" charset="0"/>
              </a:rPr>
              <a:t>m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m x 425</a:t>
            </a:r>
            <a:r>
              <a:rPr lang="en-GB" sz="1800" b="0" dirty="0">
                <a:solidFill>
                  <a:srgbClr val="002060"/>
                </a:solidFill>
                <a:latin typeface="Symbol" charset="0"/>
                <a:cs typeface="ＭＳ Ｐゴシック" charset="0"/>
              </a:rPr>
              <a:t>m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m</a:t>
            </a:r>
          </a:p>
          <a:p>
            <a:pPr lvl="2">
              <a:spcBef>
                <a:spcPts val="600"/>
              </a:spcBef>
              <a:buSzPct val="80000"/>
            </a:pP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monolithic pixels </a:t>
            </a:r>
            <a:r>
              <a:rPr lang="en-GB" sz="1800" b="0" dirty="0">
                <a:solidFill>
                  <a:srgbClr val="C00000"/>
                </a:solidFill>
                <a:latin typeface="Calibri" charset="0"/>
                <a:cs typeface="ＭＳ Ｐゴシック" charset="0"/>
                <a:sym typeface="Wingdings 3" charset="0"/>
              </a:rPr>
              <a:t>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 </a:t>
            </a:r>
            <a:r>
              <a:rPr lang="en-GB" sz="1800" b="0" dirty="0">
                <a:solidFill>
                  <a:srgbClr val="C00000"/>
                </a:solidFill>
                <a:latin typeface="Calibri" charset="0"/>
                <a:cs typeface="ＭＳ Ｐゴシック" charset="0"/>
              </a:rPr>
              <a:t>O(20</a:t>
            </a:r>
            <a:r>
              <a:rPr lang="en-GB" sz="1800" b="0" dirty="0">
                <a:solidFill>
                  <a:srgbClr val="C00000"/>
                </a:solidFill>
                <a:latin typeface="Symbol" charset="0"/>
                <a:cs typeface="ＭＳ Ｐゴシック" charset="0"/>
              </a:rPr>
              <a:t>m</a:t>
            </a:r>
            <a:r>
              <a:rPr lang="en-GB" sz="1800" b="0" dirty="0">
                <a:solidFill>
                  <a:srgbClr val="C00000"/>
                </a:solidFill>
                <a:latin typeface="Calibri" charset="0"/>
                <a:cs typeface="ＭＳ Ｐゴシック" charset="0"/>
              </a:rPr>
              <a:t>m x 20</a:t>
            </a:r>
            <a:r>
              <a:rPr lang="en-GB" sz="1800" b="0" dirty="0">
                <a:solidFill>
                  <a:srgbClr val="C00000"/>
                </a:solidFill>
                <a:latin typeface="Symbol" charset="0"/>
                <a:cs typeface="ＭＳ Ｐゴシック" charset="0"/>
              </a:rPr>
              <a:t>m</a:t>
            </a:r>
            <a:r>
              <a:rPr lang="en-GB" sz="1800" b="0" dirty="0">
                <a:solidFill>
                  <a:srgbClr val="C00000"/>
                </a:solidFill>
                <a:latin typeface="Calibri" charset="0"/>
                <a:cs typeface="ＭＳ Ｐゴシック" charset="0"/>
              </a:rPr>
              <a:t>m)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, </a:t>
            </a:r>
          </a:p>
          <a:p>
            <a:pPr lvl="2">
              <a:spcBef>
                <a:spcPts val="600"/>
              </a:spcBef>
              <a:buSzPct val="80000"/>
            </a:pP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hybrid pixels </a:t>
            </a:r>
            <a:r>
              <a:rPr lang="en-GB" sz="1800" b="0" dirty="0">
                <a:solidFill>
                  <a:srgbClr val="C00000"/>
                </a:solidFill>
                <a:latin typeface="Calibri" charset="0"/>
                <a:cs typeface="ＭＳ Ｐゴシック" charset="0"/>
                <a:sym typeface="Wingdings 3" charset="0"/>
              </a:rPr>
              <a:t> 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O(30</a:t>
            </a:r>
            <a:r>
              <a:rPr lang="en-GB" sz="1800" b="0" dirty="0">
                <a:solidFill>
                  <a:srgbClr val="002060"/>
                </a:solidFill>
                <a:latin typeface="Symbol" charset="0"/>
                <a:cs typeface="ＭＳ Ｐゴシック" charset="0"/>
              </a:rPr>
              <a:t>m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m x 30</a:t>
            </a:r>
            <a:r>
              <a:rPr lang="en-GB" sz="1800" b="0" dirty="0">
                <a:solidFill>
                  <a:srgbClr val="002060"/>
                </a:solidFill>
                <a:latin typeface="Symbol" charset="0"/>
                <a:cs typeface="ＭＳ Ｐゴシック" charset="0"/>
              </a:rPr>
              <a:t>m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m), state-of-the-art </a:t>
            </a:r>
            <a:r>
              <a:rPr lang="en-GB" sz="1800" b="0" dirty="0">
                <a:solidFill>
                  <a:srgbClr val="C00000"/>
                </a:solidFill>
                <a:latin typeface="Calibri" charset="0"/>
                <a:cs typeface="ＭＳ Ｐゴシック" charset="0"/>
              </a:rPr>
              <a:t>O(50</a:t>
            </a:r>
            <a:r>
              <a:rPr lang="en-GB" sz="1800" b="0" dirty="0">
                <a:solidFill>
                  <a:srgbClr val="C00000"/>
                </a:solidFill>
                <a:latin typeface="Symbol" charset="0"/>
                <a:cs typeface="ＭＳ Ｐゴシック" charset="0"/>
              </a:rPr>
              <a:t>m</a:t>
            </a:r>
            <a:r>
              <a:rPr lang="en-GB" sz="1800" b="0" dirty="0">
                <a:solidFill>
                  <a:srgbClr val="C00000"/>
                </a:solidFill>
                <a:latin typeface="Calibri" charset="0"/>
                <a:cs typeface="ＭＳ Ｐゴシック" charset="0"/>
              </a:rPr>
              <a:t>m x 50</a:t>
            </a:r>
            <a:r>
              <a:rPr lang="en-GB" sz="1800" b="0" dirty="0">
                <a:solidFill>
                  <a:srgbClr val="C00000"/>
                </a:solidFill>
                <a:latin typeface="Symbol" charset="0"/>
                <a:cs typeface="ＭＳ Ｐゴシック" charset="0"/>
              </a:rPr>
              <a:t>m</a:t>
            </a:r>
            <a:r>
              <a:rPr lang="en-GB" sz="1800" b="0" dirty="0">
                <a:solidFill>
                  <a:srgbClr val="C00000"/>
                </a:solidFill>
                <a:latin typeface="Calibri" charset="0"/>
                <a:cs typeface="ＭＳ Ｐゴシック" charset="0"/>
              </a:rPr>
              <a:t>m)</a:t>
            </a:r>
            <a:endParaRPr lang="en-GB" sz="2000" b="0" dirty="0">
              <a:solidFill>
                <a:srgbClr val="C00000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ts val="1800"/>
              </a:spcBef>
            </a:pP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2. High standalone tracking efficiency and </a:t>
            </a:r>
            <a:r>
              <a:rPr lang="en-GB" sz="2000" b="0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p</a:t>
            </a:r>
            <a:r>
              <a:rPr lang="en-GB" sz="2000" b="0" baseline="-25000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t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 resolution</a:t>
            </a: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Increase granularity: 6 layers 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ＭＳ Ｐゴシック" charset="0"/>
                <a:sym typeface="Wingdings 3" charset="0"/>
              </a:rPr>
              <a:t> 7 layers 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ＭＳ Ｐゴシック" charset="0"/>
                <a:sym typeface="Wingdings 3" charset="0"/>
              </a:rPr>
              <a:t>, reduce pixel size</a:t>
            </a:r>
            <a:endParaRPr lang="en-GB" sz="20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Increase radial extension: 39-430 mm 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ＭＳ Ｐゴシック" charset="0"/>
                <a:sym typeface="Wingdings 3" charset="0"/>
              </a:rPr>
              <a:t> 22– 430(500) mm</a:t>
            </a:r>
            <a:endParaRPr lang="en-GB" sz="20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4340" name="Text Box 515"/>
          <p:cNvSpPr txBox="1">
            <a:spLocks noChangeArrowheads="1"/>
          </p:cNvSpPr>
          <p:nvPr/>
        </p:nvSpPr>
        <p:spPr bwMode="auto">
          <a:xfrm>
            <a:off x="246063" y="4783672"/>
            <a:ext cx="866933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3. Fast readout</a:t>
            </a:r>
            <a:endParaRPr lang="en-GB" sz="2000" b="0" dirty="0">
              <a:latin typeface="Calibri" charset="0"/>
              <a:cs typeface="Calibri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readout of </a:t>
            </a:r>
            <a:r>
              <a:rPr lang="en-GB" sz="2000" b="0" dirty="0" err="1">
                <a:solidFill>
                  <a:srgbClr val="002060"/>
                </a:solidFill>
                <a:latin typeface="Calibri" charset="0"/>
                <a:cs typeface="Calibri" charset="0"/>
              </a:rPr>
              <a:t>Pb-Pb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interactions at 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&gt; 50 kHz 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and </a:t>
            </a:r>
            <a:r>
              <a:rPr lang="en-GB" sz="2000" b="0" dirty="0" err="1">
                <a:solidFill>
                  <a:srgbClr val="002060"/>
                </a:solidFill>
                <a:latin typeface="Calibri" charset="0"/>
                <a:cs typeface="Calibri" charset="0"/>
              </a:rPr>
              <a:t>pp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interactions at &gt; 2MHz</a:t>
            </a:r>
          </a:p>
          <a:p>
            <a:pPr eaLnBrk="1" hangingPunct="1">
              <a:spcBef>
                <a:spcPts val="2400"/>
              </a:spcBef>
            </a:pP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4. Fast insertion/removal for yearly maintenance</a:t>
            </a:r>
            <a:endParaRPr lang="en-GB" sz="20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possibility to replace non functioning detector modules during yearly shutdown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46900" y="64579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0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1052736"/>
            <a:ext cx="5400600" cy="334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0" y="-27384"/>
            <a:ext cx="313184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MECHANICAL STRUCTURE + </a:t>
            </a:r>
          </a:p>
          <a:p>
            <a:r>
              <a:rPr lang="it-IT" sz="2000" b="1" dirty="0" smtClean="0">
                <a:solidFill>
                  <a:schemeClr val="bg1"/>
                </a:solidFill>
              </a:rPr>
              <a:t>POLYIMIDE TUBES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/>
        </p:nvGraphicFramePr>
        <p:xfrm>
          <a:off x="2267744" y="4617928"/>
          <a:ext cx="6768751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31658"/>
                <a:gridCol w="957389"/>
                <a:gridCol w="1046714"/>
                <a:gridCol w="941618"/>
                <a:gridCol w="1291372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800" b="1" dirty="0" smtClean="0">
                          <a:solidFill>
                            <a:schemeClr val="bg1"/>
                          </a:solidFill>
                        </a:rPr>
                        <a:t>Material</a:t>
                      </a:r>
                      <a:endParaRPr lang="it-IT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err="1" smtClean="0">
                          <a:solidFill>
                            <a:schemeClr val="bg1"/>
                          </a:solidFill>
                        </a:rPr>
                        <a:t>Surface</a:t>
                      </a:r>
                      <a:r>
                        <a:rPr lang="it-IT" sz="18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  <a:p>
                      <a:pPr algn="ctr"/>
                      <a:r>
                        <a:rPr lang="it-IT" sz="1800" b="1" dirty="0" smtClean="0">
                          <a:solidFill>
                            <a:schemeClr val="bg1"/>
                          </a:solidFill>
                        </a:rPr>
                        <a:t>(%)</a:t>
                      </a:r>
                      <a:endParaRPr lang="it-IT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err="1" smtClean="0">
                          <a:solidFill>
                            <a:schemeClr val="bg1"/>
                          </a:solidFill>
                        </a:rPr>
                        <a:t>Tickness</a:t>
                      </a:r>
                      <a:r>
                        <a:rPr lang="it-IT" sz="1800" b="1" baseline="0" dirty="0" smtClean="0">
                          <a:solidFill>
                            <a:schemeClr val="bg1"/>
                          </a:solidFill>
                        </a:rPr>
                        <a:t>  (µm)</a:t>
                      </a:r>
                      <a:endParaRPr lang="it-IT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bg1"/>
                          </a:solidFill>
                        </a:rPr>
                        <a:t>X0 </a:t>
                      </a:r>
                    </a:p>
                    <a:p>
                      <a:pPr algn="ctr"/>
                      <a:r>
                        <a:rPr lang="it-IT" sz="1800" b="1" dirty="0" smtClean="0">
                          <a:solidFill>
                            <a:schemeClr val="bg1"/>
                          </a:solidFill>
                        </a:rPr>
                        <a:t>(cm)</a:t>
                      </a:r>
                      <a:endParaRPr lang="it-IT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bg1"/>
                          </a:solidFill>
                        </a:rPr>
                        <a:t>X/X0</a:t>
                      </a:r>
                    </a:p>
                    <a:p>
                      <a:pPr algn="ctr"/>
                      <a:r>
                        <a:rPr lang="it-IT" sz="1800" b="1" baseline="0" dirty="0" smtClean="0">
                          <a:solidFill>
                            <a:schemeClr val="bg1"/>
                          </a:solidFill>
                        </a:rPr>
                        <a:t> (%)</a:t>
                      </a:r>
                      <a:endParaRPr lang="it-IT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CFRP </a:t>
                      </a:r>
                      <a:r>
                        <a:rPr lang="it-IT" sz="1800" dirty="0" err="1" smtClean="0"/>
                        <a:t>filament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53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190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25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0,04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err="1" smtClean="0"/>
                        <a:t>Polyimide</a:t>
                      </a:r>
                      <a:r>
                        <a:rPr lang="it-IT" sz="1800" dirty="0" smtClean="0"/>
                        <a:t>  </a:t>
                      </a:r>
                      <a:r>
                        <a:rPr lang="it-IT" sz="1800" dirty="0" err="1" smtClean="0"/>
                        <a:t>tubes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19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70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28,6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0,0045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Water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19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1450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36,1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0,06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total</a:t>
                      </a:r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~0,11</a:t>
                      </a:r>
                      <a:endParaRPr lang="it-IT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CasellaDiTesto 23"/>
          <p:cNvSpPr txBox="1"/>
          <p:nvPr/>
        </p:nvSpPr>
        <p:spPr>
          <a:xfrm>
            <a:off x="5255568" y="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Composite: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Carbon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fiber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filament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2195736" y="350100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Polyimide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tubes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(OD-15mm,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wall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thickness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35 µm)</a:t>
            </a:r>
            <a:endParaRPr lang="it-IT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3203848" y="2852936"/>
            <a:ext cx="1008112" cy="576064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5580112" y="404664"/>
            <a:ext cx="3024336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latin typeface="Arial" pitchFamily="34" charset="0"/>
                <a:cs typeface="Arial" pitchFamily="34" charset="0"/>
              </a:rPr>
              <a:t>Carbon Filament Section 0,190 mm</a:t>
            </a:r>
            <a:r>
              <a:rPr lang="en-US" sz="13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  </a:t>
            </a:r>
          </a:p>
        </p:txBody>
      </p:sp>
      <p:cxnSp>
        <p:nvCxnSpPr>
          <p:cNvPr id="30" name="Connettore 2 29"/>
          <p:cNvCxnSpPr/>
          <p:nvPr/>
        </p:nvCxnSpPr>
        <p:spPr>
          <a:xfrm flipH="1">
            <a:off x="8100392" y="1772816"/>
            <a:ext cx="144016" cy="792088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7415808" y="1434262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Structure</a:t>
            </a:r>
            <a:r>
              <a:rPr lang="it-IT" sz="1600" dirty="0" smtClean="0"/>
              <a:t> </a:t>
            </a:r>
            <a:r>
              <a:rPr lang="it-IT" sz="1600" dirty="0" err="1" smtClean="0"/>
              <a:t>section</a:t>
            </a:r>
            <a:endParaRPr lang="it-IT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48311" y="188640"/>
            <a:ext cx="616019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ttangolo 35"/>
          <p:cNvSpPr/>
          <p:nvPr/>
        </p:nvSpPr>
        <p:spPr>
          <a:xfrm>
            <a:off x="0" y="2420888"/>
            <a:ext cx="9941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~1,4 gram</a:t>
            </a:r>
            <a:endParaRPr lang="en-US" sz="2400" dirty="0" smtClean="0">
              <a:latin typeface="Arial" pitchFamily="34" charset="0"/>
            </a:endParaRPr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30000" y="764704"/>
            <a:ext cx="2201289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Ovale 25"/>
          <p:cNvSpPr/>
          <p:nvPr/>
        </p:nvSpPr>
        <p:spPr>
          <a:xfrm>
            <a:off x="8892480" y="1248672"/>
            <a:ext cx="144016" cy="144016"/>
          </a:xfrm>
          <a:prstGeom prst="ellipse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7020272" y="1248672"/>
            <a:ext cx="144016" cy="144016"/>
          </a:xfrm>
          <a:prstGeom prst="ellipse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2" name="Connettore 2 31"/>
          <p:cNvCxnSpPr/>
          <p:nvPr/>
        </p:nvCxnSpPr>
        <p:spPr>
          <a:xfrm>
            <a:off x="6372200" y="692696"/>
            <a:ext cx="432048" cy="1800200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corrado\Desktop\101a_FUJI\4 0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92696"/>
            <a:ext cx="1868274" cy="6165304"/>
          </a:xfrm>
          <a:prstGeom prst="rect">
            <a:avLst/>
          </a:prstGeom>
          <a:noFill/>
        </p:spPr>
      </p:pic>
      <p:sp>
        <p:nvSpPr>
          <p:cNvPr id="21" name="Rettangolo 20"/>
          <p:cNvSpPr/>
          <p:nvPr/>
        </p:nvSpPr>
        <p:spPr>
          <a:xfrm>
            <a:off x="0" y="836712"/>
            <a:ext cx="10438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~1,1 gram </a:t>
            </a:r>
            <a:endParaRPr lang="en-US" sz="2400" dirty="0" smtClean="0"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46900" y="6445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4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o 25"/>
          <p:cNvGrpSpPr/>
          <p:nvPr/>
        </p:nvGrpSpPr>
        <p:grpSpPr>
          <a:xfrm>
            <a:off x="179512" y="116632"/>
            <a:ext cx="3600400" cy="1656184"/>
            <a:chOff x="1187624" y="260648"/>
            <a:chExt cx="3967733" cy="1800225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59632" y="332656"/>
              <a:ext cx="2201289" cy="75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Ovale 8"/>
            <p:cNvSpPr/>
            <p:nvPr/>
          </p:nvSpPr>
          <p:spPr>
            <a:xfrm>
              <a:off x="3222112" y="816624"/>
              <a:ext cx="144016" cy="144016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Ovale 9"/>
            <p:cNvSpPr/>
            <p:nvPr/>
          </p:nvSpPr>
          <p:spPr>
            <a:xfrm>
              <a:off x="1349904" y="816624"/>
              <a:ext cx="144016" cy="144016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187624" y="1052736"/>
              <a:ext cx="2160240" cy="100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491880" y="260648"/>
              <a:ext cx="1663477" cy="1800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2" name="Connettore 2 21"/>
            <p:cNvCxnSpPr/>
            <p:nvPr/>
          </p:nvCxnSpPr>
          <p:spPr>
            <a:xfrm flipV="1">
              <a:off x="3203848" y="476672"/>
              <a:ext cx="216024" cy="2160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3212976"/>
            <a:ext cx="76866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772816"/>
            <a:ext cx="9144000" cy="136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1" y="6096446"/>
            <a:ext cx="9144001" cy="7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ttangolo 20"/>
          <p:cNvSpPr/>
          <p:nvPr/>
        </p:nvSpPr>
        <p:spPr>
          <a:xfrm>
            <a:off x="4557259" y="92854"/>
            <a:ext cx="446145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R&amp;D on mechanical structure</a:t>
            </a:r>
          </a:p>
          <a:p>
            <a:pPr>
              <a:lnSpc>
                <a:spcPct val="140000"/>
              </a:lnSpc>
            </a:pP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Ladder prototype equipped with dummy components</a:t>
            </a:r>
            <a:endParaRPr lang="en-US" sz="24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72300" y="64960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01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val="2825583447"/>
              </p:ext>
            </p:extLst>
          </p:nvPr>
        </p:nvGraphicFramePr>
        <p:xfrm>
          <a:off x="82104" y="0"/>
          <a:ext cx="878497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Immagine 6" descr="TUBE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20294862" flipH="1">
            <a:off x="3410326" y="3890024"/>
            <a:ext cx="3073199" cy="1430627"/>
          </a:xfrm>
          <a:prstGeom prst="rect">
            <a:avLst/>
          </a:prstGeom>
          <a:ln>
            <a:noFill/>
          </a:ln>
        </p:spPr>
      </p:pic>
      <p:sp>
        <p:nvSpPr>
          <p:cNvPr id="8" name="CasellaDiTesto 7"/>
          <p:cNvSpPr txBox="1"/>
          <p:nvPr/>
        </p:nvSpPr>
        <p:spPr>
          <a:xfrm>
            <a:off x="4130948" y="5147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Steel tube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075164" y="125633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Aluminum tube</a:t>
            </a:r>
            <a:endParaRPr lang="en-US" sz="16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30176" y="5013176"/>
            <a:ext cx="115212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Wound truss + pipes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55576" y="6073551"/>
            <a:ext cx="11521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Open shell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730176" y="5569495"/>
            <a:ext cx="11521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Wound truss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14660" y="387241"/>
            <a:ext cx="181734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STRUCTURE </a:t>
            </a:r>
          </a:p>
          <a:p>
            <a:r>
              <a:rPr lang="it-IT" sz="2400" b="1" dirty="0" smtClean="0"/>
              <a:t>STIFFNESS </a:t>
            </a:r>
          </a:p>
          <a:p>
            <a:r>
              <a:rPr lang="it-IT" sz="2400" i="1" dirty="0" smtClean="0"/>
              <a:t>TEST</a:t>
            </a:r>
            <a:endParaRPr lang="it-IT" sz="24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59600" y="64706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14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683568" y="399793"/>
            <a:ext cx="7128792" cy="3530500"/>
            <a:chOff x="755576" y="3140968"/>
            <a:chExt cx="7128792" cy="3530500"/>
          </a:xfrm>
        </p:grpSpPr>
        <p:sp>
          <p:nvSpPr>
            <p:cNvPr id="3" name="CasellaDiTesto 2"/>
            <p:cNvSpPr txBox="1"/>
            <p:nvPr/>
          </p:nvSpPr>
          <p:spPr>
            <a:xfrm>
              <a:off x="3707904" y="4583236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6 µm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pic>
          <p:nvPicPr>
            <p:cNvPr id="4" name="Immagine 3" descr="kapton.jpg"/>
            <p:cNvPicPr>
              <a:picLocks noChangeAspect="1"/>
            </p:cNvPicPr>
            <p:nvPr/>
          </p:nvPicPr>
          <p:blipFill rotWithShape="1"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/>
          </p:blipFill>
          <p:spPr>
            <a:xfrm>
              <a:off x="899592" y="3140968"/>
              <a:ext cx="6816389" cy="3242468"/>
            </a:xfrm>
            <a:prstGeom prst="rect">
              <a:avLst/>
            </a:prstGeom>
          </p:spPr>
        </p:pic>
        <p:cxnSp>
          <p:nvCxnSpPr>
            <p:cNvPr id="11" name="Connettore 2 10"/>
            <p:cNvCxnSpPr/>
            <p:nvPr/>
          </p:nvCxnSpPr>
          <p:spPr>
            <a:xfrm>
              <a:off x="3203848" y="5879380"/>
              <a:ext cx="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11"/>
            <p:cNvCxnSpPr/>
            <p:nvPr/>
          </p:nvCxnSpPr>
          <p:spPr>
            <a:xfrm>
              <a:off x="6804248" y="4439220"/>
              <a:ext cx="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2"/>
            <p:cNvCxnSpPr/>
            <p:nvPr/>
          </p:nvCxnSpPr>
          <p:spPr>
            <a:xfrm>
              <a:off x="5940152" y="4799260"/>
              <a:ext cx="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13"/>
            <p:cNvCxnSpPr/>
            <p:nvPr/>
          </p:nvCxnSpPr>
          <p:spPr>
            <a:xfrm>
              <a:off x="5076056" y="5159300"/>
              <a:ext cx="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2 14"/>
            <p:cNvCxnSpPr/>
            <p:nvPr/>
          </p:nvCxnSpPr>
          <p:spPr>
            <a:xfrm>
              <a:off x="4139952" y="5519340"/>
              <a:ext cx="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/>
            <p:cNvCxnSpPr/>
            <p:nvPr/>
          </p:nvCxnSpPr>
          <p:spPr>
            <a:xfrm>
              <a:off x="2339752" y="6239420"/>
              <a:ext cx="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/>
            <p:cNvSpPr txBox="1"/>
            <p:nvPr/>
          </p:nvSpPr>
          <p:spPr>
            <a:xfrm>
              <a:off x="3679482" y="6084840"/>
              <a:ext cx="3240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 gram = total distributed load </a:t>
              </a:r>
              <a:endParaRPr lang="en-US" dirty="0"/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755576" y="595138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mtClean="0"/>
                <a:t>clamped</a:t>
              </a:r>
              <a:endParaRPr lang="en-US"/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6588224" y="3863156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clamped</a:t>
              </a:r>
              <a:endParaRPr lang="en-US" dirty="0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1187624" y="3401491"/>
              <a:ext cx="4032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Deformation in working condition</a:t>
              </a:r>
            </a:p>
          </p:txBody>
        </p:sp>
      </p:grpSp>
      <p:grpSp>
        <p:nvGrpSpPr>
          <p:cNvPr id="5" name="Gruppo 29"/>
          <p:cNvGrpSpPr/>
          <p:nvPr/>
        </p:nvGrpSpPr>
        <p:grpSpPr>
          <a:xfrm>
            <a:off x="1007604" y="4653136"/>
            <a:ext cx="7128792" cy="1839808"/>
            <a:chOff x="1331640" y="1021378"/>
            <a:chExt cx="7128792" cy="1839808"/>
          </a:xfrm>
        </p:grpSpPr>
        <p:pic>
          <p:nvPicPr>
            <p:cNvPr id="31" name="Immagine 30" descr="CLAMP1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1331640" y="1021378"/>
              <a:ext cx="7128792" cy="1839808"/>
            </a:xfrm>
            <a:prstGeom prst="rect">
              <a:avLst/>
            </a:prstGeom>
          </p:spPr>
        </p:pic>
        <p:sp>
          <p:nvSpPr>
            <p:cNvPr id="32" name="CasellaDiTesto 31"/>
            <p:cNvSpPr txBox="1"/>
            <p:nvPr/>
          </p:nvSpPr>
          <p:spPr>
            <a:xfrm>
              <a:off x="5004048" y="1941282"/>
              <a:ext cx="3456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First natural frequency = 596 Hz</a:t>
              </a:r>
              <a:endParaRPr lang="it-IT" dirty="0"/>
            </a:p>
          </p:txBody>
        </p:sp>
      </p:grpSp>
      <p:grpSp>
        <p:nvGrpSpPr>
          <p:cNvPr id="6" name="Gruppo 4"/>
          <p:cNvGrpSpPr/>
          <p:nvPr/>
        </p:nvGrpSpPr>
        <p:grpSpPr>
          <a:xfrm>
            <a:off x="7668344" y="410550"/>
            <a:ext cx="959732" cy="3450498"/>
            <a:chOff x="7668344" y="410550"/>
            <a:chExt cx="959732" cy="3450498"/>
          </a:xfrm>
        </p:grpSpPr>
        <p:pic>
          <p:nvPicPr>
            <p:cNvPr id="33" name="Immagine 32" descr="kapton.jpg"/>
            <p:cNvPicPr>
              <a:picLocks noChangeAspect="1"/>
            </p:cNvPicPr>
            <p:nvPr/>
          </p:nvPicPr>
          <p:blipFill rotWithShape="1"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/>
          </p:blipFill>
          <p:spPr>
            <a:xfrm>
              <a:off x="8190348" y="727646"/>
              <a:ext cx="337396" cy="3133402"/>
            </a:xfrm>
            <a:prstGeom prst="rect">
              <a:avLst/>
            </a:prstGeom>
          </p:spPr>
        </p:pic>
        <p:sp>
          <p:nvSpPr>
            <p:cNvPr id="34" name="CasellaDiTesto 33"/>
            <p:cNvSpPr txBox="1"/>
            <p:nvPr/>
          </p:nvSpPr>
          <p:spPr>
            <a:xfrm>
              <a:off x="7668344" y="710664"/>
              <a:ext cx="6723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CasellaDiTesto 34"/>
            <p:cNvSpPr txBox="1"/>
            <p:nvPr/>
          </p:nvSpPr>
          <p:spPr>
            <a:xfrm>
              <a:off x="7668344" y="2070874"/>
              <a:ext cx="6723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7668344" y="3242747"/>
              <a:ext cx="6723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7955722" y="410550"/>
              <a:ext cx="6723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µm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CasellaDiTesto 27"/>
          <p:cNvSpPr txBox="1"/>
          <p:nvPr/>
        </p:nvSpPr>
        <p:spPr>
          <a:xfrm>
            <a:off x="2411760" y="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STRUCTURE STIFFNESS </a:t>
            </a:r>
            <a:r>
              <a:rPr lang="it-IT" sz="2400" i="1" dirty="0" smtClean="0"/>
              <a:t>ANALYSIS</a:t>
            </a:r>
            <a:endParaRPr lang="it-IT" sz="240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59600" y="6445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14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4"/>
          <p:cNvSpPr txBox="1">
            <a:spLocks noChangeArrowheads="1"/>
          </p:cNvSpPr>
          <p:nvPr/>
        </p:nvSpPr>
        <p:spPr bwMode="auto">
          <a:xfrm>
            <a:off x="165865" y="86380"/>
            <a:ext cx="15716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Summary</a:t>
            </a:r>
            <a:endParaRPr lang="en-US" sz="28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6" name="Text Box 515"/>
          <p:cNvSpPr txBox="1">
            <a:spLocks noChangeArrowheads="1"/>
          </p:cNvSpPr>
          <p:nvPr/>
        </p:nvSpPr>
        <p:spPr bwMode="auto">
          <a:xfrm>
            <a:off x="152400" y="685800"/>
            <a:ext cx="8915400" cy="475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SzPct val="80000"/>
              <a:defRPr/>
            </a:pP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Evaluation of 0.18μmCMOS technology for MAPS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ＭＳ Ｐゴシック" charset="0"/>
                <a:sym typeface="Wingdings 3" charset="0"/>
              </a:rPr>
              <a:t> very encouraging results</a:t>
            </a:r>
            <a:endParaRPr lang="en-GB" sz="2200" b="0" dirty="0" smtClean="0">
              <a:solidFill>
                <a:srgbClr val="00206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marL="285750" indent="-285750" eaLnBrk="1" hangingPunct="1">
              <a:spcBef>
                <a:spcPts val="1200"/>
              </a:spcBef>
              <a:buSzPct val="80000"/>
              <a:buFont typeface="Arial" pitchFamily="34" charset="0"/>
              <a:buChar char="•"/>
              <a:defRPr/>
            </a:pPr>
            <a:r>
              <a:rPr lang="en-GB" sz="2200" b="0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Very low noise (ENC ~ 15-20 e ) and </a:t>
            </a:r>
            <a:r>
              <a:rPr lang="en-GB" sz="2200" b="0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good </a:t>
            </a:r>
            <a:r>
              <a:rPr lang="en-GB" sz="2200" b="0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S/N </a:t>
            </a:r>
          </a:p>
          <a:p>
            <a:pPr marL="285750" indent="-285750" eaLnBrk="1" hangingPunct="1">
              <a:spcBef>
                <a:spcPts val="1200"/>
              </a:spcBef>
              <a:buSzPct val="80000"/>
              <a:buFont typeface="Arial" pitchFamily="34" charset="0"/>
              <a:buChar char="•"/>
              <a:defRPr/>
            </a:pPr>
            <a:r>
              <a:rPr lang="en-GB" sz="2200" b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Small cluster size (seed pixel collects ~40-50% charge)</a:t>
            </a:r>
          </a:p>
          <a:p>
            <a:pPr marL="285750" indent="-285750" eaLnBrk="1" hangingPunct="1">
              <a:spcBef>
                <a:spcPts val="1200"/>
              </a:spcBef>
              <a:buSzPct val="80000"/>
              <a:buFont typeface="Arial" pitchFamily="34" charset="0"/>
              <a:buChar char="•"/>
              <a:defRPr/>
            </a:pPr>
            <a:r>
              <a:rPr lang="en-GB" sz="2200" b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No significant degradation when irradiated  at 3Mrad, 10</a:t>
            </a:r>
            <a:r>
              <a:rPr lang="en-GB" sz="2200" b="0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en-GB" sz="2200" b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200" b="0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GB" sz="2200" b="0" baseline="-25000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eq</a:t>
            </a: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buSzPct val="80000"/>
              <a:defRPr/>
            </a:pP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R&amp;D on mechanical support structure </a:t>
            </a:r>
          </a:p>
          <a:p>
            <a:pPr marL="57150" indent="-342900" eaLnBrk="1" hangingPunct="1">
              <a:lnSpc>
                <a:spcPct val="120000"/>
              </a:lnSpc>
              <a:spcBef>
                <a:spcPts val="1200"/>
              </a:spcBef>
              <a:buSzPct val="80000"/>
              <a:buFont typeface="Arial"/>
              <a:buChar char="•"/>
              <a:defRPr/>
            </a:pP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Evaluation of different mechanical structure geometries, composite materials (CFRP) and production processes</a:t>
            </a:r>
          </a:p>
          <a:p>
            <a:pPr marL="342900" indent="-342900" eaLnBrk="1" hangingPunct="1">
              <a:spcBef>
                <a:spcPts val="1200"/>
              </a:spcBef>
              <a:buSzPct val="80000"/>
              <a:buFont typeface="Arial"/>
              <a:buChar char="•"/>
              <a:defRPr/>
            </a:pP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Several </a:t>
            </a:r>
            <a:r>
              <a:rPr lang="en-GB" sz="2200" b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ultra-light mechanical structures </a:t>
            </a: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(ladders) for first 3 inner layers </a:t>
            </a:r>
            <a:b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have been realized (</a:t>
            </a:r>
            <a:r>
              <a:rPr lang="en-GB" sz="2200" b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ladder weight  0.6-1.4 g</a:t>
            </a: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342900" indent="-342900" eaLnBrk="1" hangingPunct="1">
              <a:spcBef>
                <a:spcPts val="1200"/>
              </a:spcBef>
              <a:buSzPct val="80000"/>
              <a:buFont typeface="Arial"/>
              <a:buChar char="•"/>
              <a:defRPr/>
            </a:pP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Stiffness tests show very </a:t>
            </a:r>
            <a:r>
              <a:rPr lang="en-GB" sz="2200" b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high mechanical stability </a:t>
            </a: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(natural freq. ~600Hz) </a:t>
            </a:r>
          </a:p>
        </p:txBody>
      </p:sp>
      <p:sp>
        <p:nvSpPr>
          <p:cNvPr id="4" name="Text Box 515"/>
          <p:cNvSpPr txBox="1">
            <a:spLocks noChangeArrowheads="1"/>
          </p:cNvSpPr>
          <p:nvPr/>
        </p:nvSpPr>
        <p:spPr bwMode="auto">
          <a:xfrm>
            <a:off x="165865" y="5808098"/>
            <a:ext cx="8915400" cy="800219"/>
          </a:xfrm>
          <a:prstGeom prst="rect">
            <a:avLst/>
          </a:prstGeom>
          <a:solidFill>
            <a:srgbClr val="DCE6F2"/>
          </a:solidFill>
          <a:ln>
            <a:solidFill>
              <a:srgbClr val="C00000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SzPct val="80000"/>
              <a:defRPr/>
            </a:pP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Complete ladder prototype: two mechanical structure and cooling concepts + electrical bus + glue + dummy silicon  </a:t>
            </a:r>
            <a:r>
              <a:rPr lang="en-GB" sz="2400" b="0" dirty="0" smtClean="0">
                <a:solidFill>
                  <a:srgbClr val="C00000"/>
                </a:solidFill>
                <a:latin typeface="Calibri" charset="0"/>
                <a:cs typeface="ＭＳ Ｐゴシック" charset="0"/>
                <a:sym typeface="Wingdings 3" charset="0"/>
              </a:rPr>
              <a:t> X/X0 ≤ 0.3%</a:t>
            </a:r>
            <a:r>
              <a:rPr lang="en-GB" sz="22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</a:t>
            </a:r>
            <a:endParaRPr lang="en-GB" sz="2200" b="0" dirty="0" smtClean="0">
              <a:solidFill>
                <a:srgbClr val="002060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68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200297" y="57150"/>
            <a:ext cx="69267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Improvement </a:t>
            </a:r>
            <a:r>
              <a:rPr lang="en-US" sz="2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of impact parameter resolution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425" y="714375"/>
            <a:ext cx="5260975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13500000" algn="ctr" rotWithShape="0">
                    <a:srgbClr val="2F4D71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4800" y="4814888"/>
            <a:ext cx="8534400" cy="1846659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GB" sz="14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Option A: </a:t>
            </a:r>
            <a:r>
              <a:rPr lang="en-GB" sz="14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7 </a:t>
            </a:r>
            <a:r>
              <a:rPr lang="en-GB" sz="14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pixel </a:t>
            </a:r>
            <a:r>
              <a:rPr lang="en-GB" sz="14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layers</a:t>
            </a:r>
            <a:endParaRPr lang="en-GB" sz="1400" b="0" dirty="0">
              <a:solidFill>
                <a:srgbClr val="C00000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Resolutions: 	</a:t>
            </a:r>
            <a:r>
              <a:rPr lang="en-GB" sz="1400" b="0" dirty="0" err="1">
                <a:solidFill>
                  <a:srgbClr val="002060"/>
                </a:solidFill>
                <a:latin typeface="Symbol" charset="0"/>
                <a:cs typeface="Calibri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charset="0"/>
                <a:cs typeface="Calibri" charset="0"/>
              </a:rPr>
              <a:t>r</a:t>
            </a:r>
            <a:r>
              <a:rPr lang="en-GB" sz="1400" b="0" baseline="-25000" dirty="0" err="1">
                <a:solidFill>
                  <a:srgbClr val="002060"/>
                </a:solidFill>
                <a:latin typeface="Symbol" charset="0"/>
                <a:cs typeface="Calibri" charset="0"/>
              </a:rPr>
              <a:t>f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= 4 </a:t>
            </a:r>
            <a:r>
              <a:rPr lang="en-GB" sz="1400" b="0" dirty="0">
                <a:solidFill>
                  <a:srgbClr val="002060"/>
                </a:solidFill>
                <a:latin typeface="Symbol" charset="0"/>
                <a:cs typeface="Calibri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m, </a:t>
            </a:r>
            <a:r>
              <a:rPr lang="en-GB" sz="1400" b="0" dirty="0" err="1">
                <a:solidFill>
                  <a:srgbClr val="002060"/>
                </a:solidFill>
                <a:latin typeface="Symbol" charset="0"/>
                <a:cs typeface="Calibri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charset="0"/>
                <a:cs typeface="Calibri" charset="0"/>
              </a:rPr>
              <a:t>z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= 4 </a:t>
            </a:r>
            <a:r>
              <a:rPr lang="en-GB" sz="1400" b="0" dirty="0">
                <a:solidFill>
                  <a:srgbClr val="002060"/>
                </a:solidFill>
                <a:latin typeface="Symbol" charset="0"/>
                <a:cs typeface="Calibri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 for all layers  </a:t>
            </a: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Material budget: 	X/X</a:t>
            </a:r>
            <a:r>
              <a:rPr lang="en-GB" sz="1400" b="0" baseline="-25000" dirty="0">
                <a:solidFill>
                  <a:srgbClr val="002060"/>
                </a:solidFill>
                <a:latin typeface="Calibri" charset="0"/>
                <a:cs typeface="Calibri" charset="0"/>
              </a:rPr>
              <a:t>0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= 0.3% for all layers  </a:t>
            </a:r>
            <a:endParaRPr lang="en-GB" sz="1400" dirty="0">
              <a:solidFill>
                <a:srgbClr val="002060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en-GB" sz="1400" b="0" dirty="0">
                <a:solidFill>
                  <a:srgbClr val="24BB00"/>
                </a:solidFill>
                <a:latin typeface="Calibri" charset="0"/>
                <a:cs typeface="Calibri" charset="0"/>
              </a:rPr>
              <a:t>Option B: </a:t>
            </a:r>
            <a:r>
              <a:rPr lang="en-GB" sz="1400" b="0" dirty="0" smtClean="0">
                <a:solidFill>
                  <a:srgbClr val="24BB00"/>
                </a:solidFill>
                <a:latin typeface="Calibri" charset="0"/>
                <a:cs typeface="Calibri" charset="0"/>
              </a:rPr>
              <a:t>3 </a:t>
            </a:r>
            <a:r>
              <a:rPr lang="en-GB" sz="1400" b="0" dirty="0">
                <a:solidFill>
                  <a:srgbClr val="24BB00"/>
                </a:solidFill>
                <a:latin typeface="Calibri" charset="0"/>
                <a:cs typeface="Calibri" charset="0"/>
              </a:rPr>
              <a:t>layers of pixels + 4 layers of </a:t>
            </a:r>
            <a:r>
              <a:rPr lang="en-GB" sz="1400" b="0" dirty="0" smtClean="0">
                <a:solidFill>
                  <a:srgbClr val="24BB00"/>
                </a:solidFill>
                <a:latin typeface="Calibri" charset="0"/>
                <a:cs typeface="Calibri" charset="0"/>
              </a:rPr>
              <a:t>strips</a:t>
            </a:r>
            <a:endParaRPr lang="en-GB" sz="1400" b="0" dirty="0">
              <a:solidFill>
                <a:srgbClr val="24BB00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Resolutions: 	</a:t>
            </a:r>
            <a:r>
              <a:rPr lang="en-GB" sz="1400" b="0" dirty="0" err="1">
                <a:solidFill>
                  <a:srgbClr val="002060"/>
                </a:solidFill>
                <a:latin typeface="Symbol" charset="0"/>
                <a:cs typeface="Calibri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charset="0"/>
                <a:cs typeface="Calibri" charset="0"/>
              </a:rPr>
              <a:t>r</a:t>
            </a:r>
            <a:r>
              <a:rPr lang="en-GB" sz="1400" b="0" baseline="-25000" dirty="0" err="1">
                <a:solidFill>
                  <a:srgbClr val="002060"/>
                </a:solidFill>
                <a:latin typeface="Symbol" charset="0"/>
                <a:cs typeface="Calibri" charset="0"/>
              </a:rPr>
              <a:t>f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= 4 </a:t>
            </a:r>
            <a:r>
              <a:rPr lang="en-GB" sz="1400" b="0" dirty="0">
                <a:solidFill>
                  <a:srgbClr val="002060"/>
                </a:solidFill>
                <a:latin typeface="Symbol" charset="0"/>
                <a:cs typeface="Calibri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m, </a:t>
            </a:r>
            <a:r>
              <a:rPr lang="en-GB" sz="1400" b="0" dirty="0" err="1">
                <a:solidFill>
                  <a:srgbClr val="002060"/>
                </a:solidFill>
                <a:latin typeface="Symbol" charset="0"/>
                <a:cs typeface="Calibri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charset="0"/>
                <a:cs typeface="Calibri" charset="0"/>
              </a:rPr>
              <a:t>z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= 4 </a:t>
            </a:r>
            <a:r>
              <a:rPr lang="en-GB" sz="1400" b="0" dirty="0">
                <a:solidFill>
                  <a:srgbClr val="002060"/>
                </a:solidFill>
                <a:latin typeface="Symbol" charset="0"/>
                <a:cs typeface="Calibri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 for pixels	</a:t>
            </a:r>
            <a:r>
              <a:rPr lang="en-GB" sz="14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    	</a:t>
            </a:r>
            <a:r>
              <a:rPr lang="en-GB" sz="1400" b="0" dirty="0" err="1" smtClean="0">
                <a:solidFill>
                  <a:srgbClr val="002060"/>
                </a:solidFill>
                <a:latin typeface="Symbol" charset="0"/>
                <a:cs typeface="Calibri" charset="0"/>
              </a:rPr>
              <a:t>s</a:t>
            </a:r>
            <a:r>
              <a:rPr lang="en-GB" sz="1400" b="0" baseline="-25000" dirty="0" err="1" smtClean="0">
                <a:solidFill>
                  <a:srgbClr val="002060"/>
                </a:solidFill>
                <a:latin typeface="Calibri" charset="0"/>
                <a:cs typeface="Calibri" charset="0"/>
              </a:rPr>
              <a:t>r</a:t>
            </a:r>
            <a:r>
              <a:rPr lang="en-GB" sz="1400" b="0" baseline="-25000" dirty="0" err="1" smtClean="0">
                <a:solidFill>
                  <a:srgbClr val="002060"/>
                </a:solidFill>
                <a:latin typeface="Symbol" charset="0"/>
                <a:cs typeface="Calibri" charset="0"/>
              </a:rPr>
              <a:t>f</a:t>
            </a:r>
            <a:r>
              <a:rPr lang="en-GB" sz="14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 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= 20 </a:t>
            </a:r>
            <a:r>
              <a:rPr lang="en-GB" sz="1400" b="0" dirty="0">
                <a:solidFill>
                  <a:srgbClr val="002060"/>
                </a:solidFill>
                <a:latin typeface="Symbol" charset="0"/>
                <a:cs typeface="Calibri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m, </a:t>
            </a:r>
            <a:r>
              <a:rPr lang="en-GB" sz="1400" b="0" dirty="0" err="1">
                <a:solidFill>
                  <a:srgbClr val="002060"/>
                </a:solidFill>
                <a:latin typeface="Symbol" charset="0"/>
                <a:cs typeface="Calibri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charset="0"/>
                <a:cs typeface="Calibri" charset="0"/>
              </a:rPr>
              <a:t>z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= 830 </a:t>
            </a:r>
            <a:r>
              <a:rPr lang="en-GB" sz="1400" b="0" dirty="0">
                <a:solidFill>
                  <a:srgbClr val="002060"/>
                </a:solidFill>
                <a:latin typeface="Symbol" charset="0"/>
                <a:cs typeface="Calibri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 for strips  </a:t>
            </a: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Material budget: 	X/X</a:t>
            </a:r>
            <a:r>
              <a:rPr lang="en-GB" sz="1400" b="0" baseline="-25000" dirty="0">
                <a:solidFill>
                  <a:srgbClr val="002060"/>
                </a:solidFill>
                <a:latin typeface="Calibri" charset="0"/>
                <a:cs typeface="Calibri" charset="0"/>
              </a:rPr>
              <a:t>0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= 0.3% for pixels 		</a:t>
            </a:r>
            <a:r>
              <a:rPr lang="en-GB" sz="14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	X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/X</a:t>
            </a:r>
            <a:r>
              <a:rPr lang="en-GB" sz="1400" b="0" baseline="-25000" dirty="0">
                <a:solidFill>
                  <a:srgbClr val="002060"/>
                </a:solidFill>
                <a:latin typeface="Calibri" charset="0"/>
                <a:cs typeface="Calibri" charset="0"/>
              </a:rPr>
              <a:t>0</a:t>
            </a:r>
            <a:r>
              <a:rPr lang="en-GB" sz="14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= 0.83% for strips</a:t>
            </a:r>
          </a:p>
        </p:txBody>
      </p:sp>
      <p:sp>
        <p:nvSpPr>
          <p:cNvPr id="16389" name="TextBox 10"/>
          <p:cNvSpPr txBox="1">
            <a:spLocks noChangeArrowheads="1"/>
          </p:cNvSpPr>
          <p:nvPr/>
        </p:nvSpPr>
        <p:spPr bwMode="auto">
          <a:xfrm>
            <a:off x="5105400" y="4876800"/>
            <a:ext cx="3246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GB">
                <a:latin typeface="Calibri" charset="0"/>
                <a:cs typeface="Calibri" charset="0"/>
              </a:rPr>
              <a:t>radial positions</a:t>
            </a:r>
            <a:r>
              <a:rPr lang="en-GB" b="0">
                <a:latin typeface="Calibri" charset="0"/>
                <a:cs typeface="Calibri" charset="0"/>
              </a:rPr>
              <a:t> (cm): 2.2, 2.8, 3.6, 20, 22, 41, 43</a:t>
            </a:r>
          </a:p>
          <a:p>
            <a:pPr eaLnBrk="1" hangingPunct="1">
              <a:spcBef>
                <a:spcPts val="600"/>
              </a:spcBef>
            </a:pPr>
            <a:r>
              <a:rPr lang="en-GB" b="0">
                <a:latin typeface="Calibri" charset="0"/>
                <a:cs typeface="Calibri" charset="0"/>
              </a:rPr>
              <a:t>Same for both layouts</a:t>
            </a:r>
          </a:p>
        </p:txBody>
      </p:sp>
      <p:sp>
        <p:nvSpPr>
          <p:cNvPr id="16390" name="TextBox 8"/>
          <p:cNvSpPr txBox="1">
            <a:spLocks noChangeArrowheads="1"/>
          </p:cNvSpPr>
          <p:nvPr/>
        </p:nvSpPr>
        <p:spPr bwMode="auto">
          <a:xfrm>
            <a:off x="372536" y="4357688"/>
            <a:ext cx="3182938" cy="338137"/>
          </a:xfrm>
          <a:prstGeom prst="rect">
            <a:avLst/>
          </a:prstGeom>
          <a:solidFill>
            <a:srgbClr val="FFFFCC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>
                <a:solidFill>
                  <a:srgbClr val="0070C0"/>
                </a:solidFill>
                <a:latin typeface="Calibri" charset="0"/>
                <a:cs typeface="Calibri" charset="0"/>
              </a:rPr>
              <a:t>Simulations for two upgrade layouts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83400" y="6445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2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287866" y="70253"/>
            <a:ext cx="50449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ITS standalone tracking efficiency</a:t>
            </a: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4087813" cy="279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13500000" algn="ctr" rotWithShape="0">
                    <a:srgbClr val="2F4D71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65200"/>
            <a:ext cx="4110038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13500000" algn="ctr" rotWithShape="0">
                    <a:srgbClr val="2F4D71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" y="4738688"/>
            <a:ext cx="8534400" cy="18466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GB" sz="1400" b="0" dirty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Option A (all pixel layers)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Resolutions: 	</a:t>
            </a:r>
            <a:r>
              <a:rPr lang="en-GB" sz="1400" b="0" dirty="0" err="1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r</a:t>
            </a:r>
            <a:r>
              <a:rPr lang="en-GB" sz="1400" b="0" baseline="-25000" dirty="0" err="1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f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= 4 </a:t>
            </a:r>
            <a:r>
              <a:rPr lang="en-GB" sz="1400" b="0" dirty="0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m, </a:t>
            </a:r>
            <a:r>
              <a:rPr lang="en-GB" sz="1400" b="0" dirty="0" err="1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z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= 4 </a:t>
            </a:r>
            <a:r>
              <a:rPr lang="en-GB" sz="1400" b="0" dirty="0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m for all layers 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Material budget: 	X/X</a:t>
            </a:r>
            <a:r>
              <a:rPr lang="en-GB" sz="1400" b="0" baseline="-2500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0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= 0.3% for all layers  </a:t>
            </a:r>
            <a:endParaRPr lang="en-GB" sz="1400" dirty="0">
              <a:solidFill>
                <a:srgbClr val="00206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GB" sz="1400" b="0" dirty="0">
                <a:solidFill>
                  <a:srgbClr val="24BB00"/>
                </a:solidFill>
                <a:latin typeface="Calibri" pitchFamily="34" charset="0"/>
                <a:ea typeface="+mn-ea"/>
                <a:cs typeface="Calibri" pitchFamily="34" charset="0"/>
              </a:rPr>
              <a:t>Option B (3 layers of pixels + 4 layers of strips)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Resolutions: 	</a:t>
            </a:r>
            <a:r>
              <a:rPr lang="en-GB" sz="1400" b="0" dirty="0" err="1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r</a:t>
            </a:r>
            <a:r>
              <a:rPr lang="en-GB" sz="1400" b="0" baseline="-25000" dirty="0" err="1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f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= 4 </a:t>
            </a:r>
            <a:r>
              <a:rPr lang="en-GB" sz="1400" b="0" dirty="0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m, </a:t>
            </a:r>
            <a:r>
              <a:rPr lang="en-GB" sz="1400" b="0" dirty="0" err="1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z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= 4 </a:t>
            </a:r>
            <a:r>
              <a:rPr lang="en-GB" sz="1400" b="0" dirty="0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m for pixels   	</a:t>
            </a:r>
            <a:r>
              <a:rPr lang="en-GB" sz="1400" b="0" dirty="0" err="1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r</a:t>
            </a:r>
            <a:r>
              <a:rPr lang="en-GB" sz="1400" b="0" baseline="-25000" dirty="0" err="1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f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= 20 </a:t>
            </a:r>
            <a:r>
              <a:rPr lang="en-GB" sz="1400" b="0" dirty="0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m, </a:t>
            </a:r>
            <a:r>
              <a:rPr lang="en-GB" sz="1400" b="0" dirty="0" err="1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s</a:t>
            </a:r>
            <a:r>
              <a:rPr lang="en-GB" sz="1400" b="0" baseline="-25000" dirty="0" err="1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z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= 830 </a:t>
            </a:r>
            <a:r>
              <a:rPr lang="en-GB" sz="1400" b="0" dirty="0">
                <a:solidFill>
                  <a:srgbClr val="002060"/>
                </a:solidFill>
                <a:latin typeface="Symbol" pitchFamily="18" charset="2"/>
                <a:ea typeface="+mn-ea"/>
                <a:cs typeface="Calibri" pitchFamily="34" charset="0"/>
              </a:rPr>
              <a:t>m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m for strips  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Material budget: 	X/X</a:t>
            </a:r>
            <a:r>
              <a:rPr lang="en-GB" sz="1400" b="0" baseline="-2500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0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= 0.3% for pixels   		X/X</a:t>
            </a:r>
            <a:r>
              <a:rPr lang="en-GB" sz="1400" b="0" baseline="-2500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0</a:t>
            </a:r>
            <a:r>
              <a:rPr lang="en-GB" sz="1400" b="0" dirty="0">
                <a:solidFill>
                  <a:srgbClr val="002060"/>
                </a:solidFill>
                <a:latin typeface="Calibri" pitchFamily="34" charset="0"/>
                <a:ea typeface="+mn-ea"/>
                <a:cs typeface="Calibri" pitchFamily="34" charset="0"/>
              </a:rPr>
              <a:t> = 0.83% for strips</a:t>
            </a: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4953000" y="4738688"/>
            <a:ext cx="3246438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GB" dirty="0">
                <a:latin typeface="Calibri" charset="0"/>
                <a:cs typeface="Calibri" charset="0"/>
              </a:rPr>
              <a:t>radial positions</a:t>
            </a:r>
            <a:r>
              <a:rPr lang="en-GB" b="0" dirty="0">
                <a:latin typeface="Calibri" charset="0"/>
                <a:cs typeface="Calibri" charset="0"/>
              </a:rPr>
              <a:t> (cm): 2.2, 2.8, 3.6, 20, 22, 41, 43</a:t>
            </a:r>
          </a:p>
          <a:p>
            <a:pPr eaLnBrk="1" hangingPunct="1">
              <a:spcBef>
                <a:spcPts val="600"/>
              </a:spcBef>
            </a:pPr>
            <a:r>
              <a:rPr lang="en-GB" b="0" dirty="0">
                <a:latin typeface="Calibri" charset="0"/>
                <a:cs typeface="Calibri" charset="0"/>
              </a:rPr>
              <a:t>Same for both layouts</a:t>
            </a:r>
          </a:p>
        </p:txBody>
      </p:sp>
      <p:sp>
        <p:nvSpPr>
          <p:cNvPr id="17415" name="TextBox 8"/>
          <p:cNvSpPr txBox="1">
            <a:spLocks noChangeArrowheads="1"/>
          </p:cNvSpPr>
          <p:nvPr/>
        </p:nvSpPr>
        <p:spPr bwMode="auto">
          <a:xfrm>
            <a:off x="313267" y="4306886"/>
            <a:ext cx="3182938" cy="338137"/>
          </a:xfrm>
          <a:prstGeom prst="rect">
            <a:avLst/>
          </a:prstGeom>
          <a:solidFill>
            <a:srgbClr val="FFFFCC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>
                <a:solidFill>
                  <a:srgbClr val="0070C0"/>
                </a:solidFill>
                <a:latin typeface="Calibri" charset="0"/>
                <a:cs typeface="Calibri" charset="0"/>
              </a:rPr>
              <a:t>Simulations for two upgrade layouts</a:t>
            </a:r>
          </a:p>
        </p:txBody>
      </p:sp>
      <p:sp>
        <p:nvSpPr>
          <p:cNvPr id="17417" name="TextBox 4"/>
          <p:cNvSpPr txBox="1">
            <a:spLocks noChangeArrowheads="1"/>
          </p:cNvSpPr>
          <p:nvPr/>
        </p:nvSpPr>
        <p:spPr bwMode="auto">
          <a:xfrm>
            <a:off x="4968875" y="4060825"/>
            <a:ext cx="3197225" cy="339725"/>
          </a:xfrm>
          <a:prstGeom prst="rect">
            <a:avLst/>
          </a:prstGeom>
          <a:solidFill>
            <a:srgbClr val="FFFFCC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>
                <a:solidFill>
                  <a:srgbClr val="0070C0"/>
                </a:solidFill>
                <a:latin typeface="Calibri" charset="0"/>
                <a:cs typeface="Calibri" charset="0"/>
              </a:rPr>
              <a:t>Central events at sqrt(s</a:t>
            </a:r>
            <a:r>
              <a:rPr lang="en-GB" sz="1600" b="0" baseline="-25000">
                <a:solidFill>
                  <a:srgbClr val="0070C0"/>
                </a:solidFill>
                <a:latin typeface="Calibri" charset="0"/>
                <a:cs typeface="Calibri" charset="0"/>
              </a:rPr>
              <a:t>NN</a:t>
            </a:r>
            <a:r>
              <a:rPr lang="en-GB" sz="1600" b="0">
                <a:solidFill>
                  <a:srgbClr val="0070C0"/>
                </a:solidFill>
                <a:latin typeface="Calibri" charset="0"/>
                <a:cs typeface="Calibri" charset="0"/>
              </a:rPr>
              <a:t>) = 5.5 TeV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72300" y="64579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4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3654" y="1503052"/>
            <a:ext cx="4620543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IZM Berlin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Hybrid pixel detector with 50 µ</a:t>
            </a:r>
            <a:r>
              <a:rPr lang="en-US" dirty="0" err="1" smtClean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 chip and 100 µ</a:t>
            </a:r>
            <a:r>
              <a:rPr lang="en-US" dirty="0" err="1" smtClean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 sensor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Tests with dummy components using ALICE SPD layout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 ladders (5 chips + 1 sensor) and 8 singles with final thicknesses bonded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Incomplete connection on one side on 7 single chip assemblies, no problems on the ladders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1360" y="2070100"/>
            <a:ext cx="4130292" cy="3453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778619" y="3082126"/>
            <a:ext cx="119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um chip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98619" y="3902187"/>
            <a:ext cx="151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um sensor</a:t>
            </a:r>
            <a:endParaRPr lang="en-US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23654" y="57150"/>
            <a:ext cx="34282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Hybrid Pixel Detectors</a:t>
            </a:r>
            <a:endParaRPr lang="en-US" sz="28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36354" y="718760"/>
            <a:ext cx="536053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90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  <a:t>Flip-chip bonding &amp; thin assemblies</a:t>
            </a:r>
            <a:endParaRPr lang="en-US" sz="2800" b="0" dirty="0">
              <a:solidFill>
                <a:schemeClr val="accent1"/>
              </a:solidFill>
              <a:latin typeface="Calibri" charset="0"/>
              <a:cs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4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195736" y="3789040"/>
          <a:ext cx="6840761" cy="2971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312"/>
                <a:gridCol w="936104"/>
                <a:gridCol w="1152128"/>
                <a:gridCol w="1152128"/>
                <a:gridCol w="792089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Material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 smtClean="0">
                          <a:solidFill>
                            <a:schemeClr val="bg1"/>
                          </a:solidFill>
                        </a:rPr>
                        <a:t>Surface</a:t>
                      </a:r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  <a:p>
                      <a:pPr algn="ctr"/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(%)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 smtClean="0">
                          <a:solidFill>
                            <a:schemeClr val="bg1"/>
                          </a:solidFill>
                        </a:rPr>
                        <a:t>Tickness</a:t>
                      </a:r>
                      <a:r>
                        <a:rPr lang="it-IT" sz="1600" b="1" baseline="0" dirty="0" smtClean="0">
                          <a:solidFill>
                            <a:schemeClr val="bg1"/>
                          </a:solidFill>
                        </a:rPr>
                        <a:t>  (µm)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X0 </a:t>
                      </a:r>
                    </a:p>
                    <a:p>
                      <a:pPr algn="ctr"/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(cm)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smtClean="0">
                          <a:solidFill>
                            <a:schemeClr val="bg1"/>
                          </a:solidFill>
                        </a:rPr>
                        <a:t>X/X0</a:t>
                      </a:r>
                    </a:p>
                    <a:p>
                      <a:pPr algn="ctr"/>
                      <a:r>
                        <a:rPr lang="it-IT" sz="1600" b="1" baseline="0" dirty="0" smtClean="0">
                          <a:solidFill>
                            <a:schemeClr val="bg1"/>
                          </a:solidFill>
                        </a:rPr>
                        <a:t> (%)</a:t>
                      </a:r>
                      <a:endParaRPr lang="it-IT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CFRP</a:t>
                      </a:r>
                      <a:endParaRPr lang="it-IT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53</a:t>
                      </a:r>
                      <a:endParaRPr lang="it-IT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190</a:t>
                      </a:r>
                      <a:endParaRPr lang="it-IT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0,04</a:t>
                      </a:r>
                      <a:endParaRPr lang="it-IT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62208">
                <a:tc>
                  <a:txBody>
                    <a:bodyPr/>
                    <a:lstStyle/>
                    <a:p>
                      <a:r>
                        <a:rPr lang="it-IT" sz="1800" dirty="0" err="1" smtClean="0"/>
                        <a:t>Polyimide</a:t>
                      </a:r>
                      <a:r>
                        <a:rPr lang="it-IT" sz="1800" dirty="0" smtClean="0"/>
                        <a:t>  </a:t>
                      </a:r>
                      <a:r>
                        <a:rPr lang="it-IT" sz="1800" dirty="0" err="1" smtClean="0"/>
                        <a:t>Micro-channels</a:t>
                      </a:r>
                      <a:r>
                        <a:rPr lang="it-IT" sz="1800" dirty="0" smtClean="0"/>
                        <a:t> </a:t>
                      </a:r>
                      <a:r>
                        <a:rPr lang="it-IT" sz="1800" dirty="0" err="1" smtClean="0"/>
                        <a:t>walls</a:t>
                      </a:r>
                      <a:r>
                        <a:rPr lang="it-IT" sz="1800" dirty="0" smtClean="0"/>
                        <a:t> 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21</a:t>
                      </a:r>
                      <a:endParaRPr lang="it-IT" sz="1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200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28,6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0,015</a:t>
                      </a:r>
                    </a:p>
                    <a:p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err="1" smtClean="0"/>
                        <a:t>Polyimide</a:t>
                      </a:r>
                      <a:r>
                        <a:rPr lang="it-IT" sz="1800" dirty="0" smtClean="0"/>
                        <a:t> </a:t>
                      </a:r>
                      <a:r>
                        <a:rPr lang="it-IT" sz="1800" dirty="0" err="1" smtClean="0"/>
                        <a:t>Micro-channels</a:t>
                      </a:r>
                      <a:endParaRPr lang="it-IT" sz="1800" dirty="0" smtClean="0"/>
                    </a:p>
                    <a:p>
                      <a:r>
                        <a:rPr lang="it-IT" sz="1800" dirty="0" smtClean="0"/>
                        <a:t>top and </a:t>
                      </a:r>
                      <a:r>
                        <a:rPr lang="it-IT" sz="1800" dirty="0" err="1" smtClean="0"/>
                        <a:t>bottom</a:t>
                      </a:r>
                      <a:r>
                        <a:rPr lang="it-IT" sz="1800" dirty="0" smtClean="0"/>
                        <a:t> </a:t>
                      </a:r>
                      <a:r>
                        <a:rPr lang="it-IT" sz="1800" dirty="0" err="1" smtClean="0"/>
                        <a:t>covers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100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100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28,6</a:t>
                      </a:r>
                      <a:endParaRPr lang="it-IT" sz="1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0,035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Water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79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200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36,1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0,044</a:t>
                      </a:r>
                      <a:endParaRPr lang="it-IT" sz="1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total</a:t>
                      </a:r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~0,14</a:t>
                      </a:r>
                      <a:endParaRPr lang="it-IT" sz="1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 l="2564" r="3846" b="7591"/>
          <a:stretch>
            <a:fillRect/>
          </a:stretch>
        </p:blipFill>
        <p:spPr bwMode="auto">
          <a:xfrm>
            <a:off x="2123728" y="2780928"/>
            <a:ext cx="4968552" cy="95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riangolo rettangolo 30"/>
          <p:cNvSpPr/>
          <p:nvPr/>
        </p:nvSpPr>
        <p:spPr>
          <a:xfrm rot="10800000" flipH="1">
            <a:off x="12864" y="576064"/>
            <a:ext cx="670704" cy="501317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CasellaDiTesto 32"/>
          <p:cNvSpPr txBox="1"/>
          <p:nvPr/>
        </p:nvSpPr>
        <p:spPr>
          <a:xfrm>
            <a:off x="2123728" y="242088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Polyimide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micro-channels</a:t>
            </a:r>
            <a:endParaRPr lang="it-IT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 l="22120" t="9130" r="33392" b="6514"/>
          <a:stretch>
            <a:fillRect/>
          </a:stretch>
        </p:blipFill>
        <p:spPr bwMode="auto">
          <a:xfrm>
            <a:off x="0" y="998290"/>
            <a:ext cx="2123728" cy="588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Connettore 2 9"/>
          <p:cNvCxnSpPr/>
          <p:nvPr/>
        </p:nvCxnSpPr>
        <p:spPr>
          <a:xfrm flipV="1">
            <a:off x="3707904" y="1844824"/>
            <a:ext cx="1944216" cy="648072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0" y="-27384"/>
            <a:ext cx="349188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MECHANICAL STRUCTURE + </a:t>
            </a:r>
          </a:p>
          <a:p>
            <a:r>
              <a:rPr lang="it-IT" sz="2000" b="1" dirty="0" smtClean="0">
                <a:solidFill>
                  <a:schemeClr val="bg1"/>
                </a:solidFill>
              </a:rPr>
              <a:t>POLYIMIDE MICRO-CHANNELS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5255568" y="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Composite: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Carbon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fiber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filament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Connettore 2 16"/>
          <p:cNvCxnSpPr/>
          <p:nvPr/>
        </p:nvCxnSpPr>
        <p:spPr>
          <a:xfrm flipH="1">
            <a:off x="8244408" y="1700808"/>
            <a:ext cx="144016" cy="792088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7415808" y="1434262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Structure</a:t>
            </a:r>
            <a:r>
              <a:rPr lang="it-IT" sz="1600" dirty="0" smtClean="0"/>
              <a:t> </a:t>
            </a:r>
            <a:r>
              <a:rPr lang="it-IT" sz="1600" dirty="0" err="1" smtClean="0"/>
              <a:t>section</a:t>
            </a:r>
            <a:endParaRPr lang="it-IT" sz="16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70682" y="44624"/>
            <a:ext cx="3917742" cy="379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ttore 2 14"/>
          <p:cNvCxnSpPr/>
          <p:nvPr/>
        </p:nvCxnSpPr>
        <p:spPr>
          <a:xfrm>
            <a:off x="6948264" y="764704"/>
            <a:ext cx="72008" cy="1008112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5580112" y="404664"/>
            <a:ext cx="3024336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latin typeface="Arial" pitchFamily="34" charset="0"/>
                <a:cs typeface="Arial" pitchFamily="34" charset="0"/>
              </a:rPr>
              <a:t>Carbon Filament Section 0,190 mm</a:t>
            </a:r>
            <a:r>
              <a:rPr lang="en-US" sz="13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35" name="Rettangolo 34"/>
          <p:cNvSpPr/>
          <p:nvPr/>
        </p:nvSpPr>
        <p:spPr>
          <a:xfrm>
            <a:off x="899592" y="1412776"/>
            <a:ext cx="9980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~1,3 gram</a:t>
            </a:r>
            <a:endParaRPr lang="en-US" sz="2400" dirty="0" smtClean="0">
              <a:latin typeface="Arial" pitchFamily="34" charset="0"/>
            </a:endParaRPr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80312" y="908720"/>
            <a:ext cx="1736660" cy="596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C15F9-2AD0-044F-BB80-F9D71DAC45B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76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3778781"/>
            <a:ext cx="4811713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Callout 1 11"/>
          <p:cNvSpPr>
            <a:spLocks/>
          </p:cNvSpPr>
          <p:nvPr/>
        </p:nvSpPr>
        <p:spPr bwMode="auto">
          <a:xfrm>
            <a:off x="7078663" y="2929468"/>
            <a:ext cx="1524000" cy="1512888"/>
          </a:xfrm>
          <a:prstGeom prst="borderCallout1">
            <a:avLst>
              <a:gd name="adj1" fmla="val 48764"/>
              <a:gd name="adj2" fmla="val 532"/>
              <a:gd name="adj3" fmla="val 117444"/>
              <a:gd name="adj4" fmla="val -16634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 type="diamond" w="med" len="med"/>
            <a:tailEnd type="diamond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5364" name="Picture 13" descr="strip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5" y="3113618"/>
            <a:ext cx="1343025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52137" y="91018"/>
            <a:ext cx="2705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Upgrade </a:t>
            </a:r>
            <a:r>
              <a:rPr lang="en-US" sz="2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options</a:t>
            </a:r>
          </a:p>
        </p:txBody>
      </p:sp>
      <p:sp>
        <p:nvSpPr>
          <p:cNvPr id="6" name="Text Box 515"/>
          <p:cNvSpPr txBox="1">
            <a:spLocks noChangeArrowheads="1"/>
          </p:cNvSpPr>
          <p:nvPr/>
        </p:nvSpPr>
        <p:spPr bwMode="auto">
          <a:xfrm>
            <a:off x="152400" y="719668"/>
            <a:ext cx="87455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80000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Two design </a:t>
            </a:r>
            <a:r>
              <a:rPr lang="en-GB" dirty="0" smtClean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options</a:t>
            </a:r>
            <a:r>
              <a:rPr lang="en-GB" sz="1800" b="0" dirty="0" smtClean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 </a:t>
            </a: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are being studied </a:t>
            </a: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lphaUcPeriod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7 layers of pixel detectors</a:t>
            </a:r>
            <a:endParaRPr lang="en-GB" sz="1800" b="0" dirty="0">
              <a:solidFill>
                <a:srgbClr val="C00000"/>
              </a:solidFill>
              <a:latin typeface="Calibri" pitchFamily="34" charset="0"/>
              <a:ea typeface="ＭＳ Ｐゴシック" charset="-128"/>
              <a:cs typeface="Calibri" pitchFamily="34" charset="0"/>
              <a:sym typeface="Wingdings 3"/>
            </a:endParaRPr>
          </a:p>
          <a:p>
            <a:pPr marL="800100" lvl="1" indent="-342900">
              <a:buSzPct val="100000"/>
              <a:buFont typeface="Arial" pitchFamily="34" charset="0"/>
              <a:buChar char="•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better standalone tracking efficiency and </a:t>
            </a:r>
            <a:r>
              <a:rPr lang="en-GB" sz="1800" b="0" dirty="0" err="1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p</a:t>
            </a:r>
            <a:r>
              <a:rPr lang="en-GB" sz="1800" b="0" baseline="-25000" dirty="0" err="1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t</a:t>
            </a: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 resolution</a:t>
            </a:r>
          </a:p>
          <a:p>
            <a:pPr marL="800100" lvl="1" indent="-342900">
              <a:buSzPct val="100000"/>
              <a:buFont typeface="Arial" pitchFamily="34" charset="0"/>
              <a:buChar char="•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worse PID </a:t>
            </a: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lphaUcPeriod"/>
              <a:defRPr/>
            </a:pPr>
            <a:r>
              <a:rPr lang="en-GB" sz="1800" b="0" dirty="0">
                <a:solidFill>
                  <a:srgbClr val="00206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3 inner layers of pixel detectors and 4 outer layers of strip detectors </a:t>
            </a:r>
          </a:p>
          <a:p>
            <a:pPr marL="800100" lvl="1" indent="-342900">
              <a:buSzPct val="100000"/>
              <a:buFont typeface="Arial" pitchFamily="34" charset="0"/>
              <a:buChar char="•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  <a:sym typeface="Wingdings 3"/>
              </a:rPr>
              <a:t>worse standalone tracking efficiency and momentum resolution</a:t>
            </a:r>
          </a:p>
          <a:p>
            <a:pPr marL="800100" lvl="1" indent="-342900">
              <a:buSzPct val="100000"/>
              <a:buFont typeface="Arial" pitchFamily="34" charset="0"/>
              <a:buChar char="•"/>
              <a:defRPr/>
            </a:pPr>
            <a:r>
              <a:rPr lang="en-GB" sz="1800" b="0" dirty="0">
                <a:solidFill>
                  <a:srgbClr val="C00000"/>
                </a:solidFill>
                <a:latin typeface="Calibri" pitchFamily="34" charset="0"/>
                <a:ea typeface="ＭＳ Ｐゴシック" charset="-128"/>
                <a:cs typeface="Calibri" pitchFamily="34" charset="0"/>
                <a:sym typeface="Wingdings 3"/>
              </a:rPr>
              <a:t>better PID</a:t>
            </a:r>
            <a:endParaRPr lang="en-GB" sz="1800" b="0" dirty="0">
              <a:solidFill>
                <a:srgbClr val="00206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5" name="Line Callout 1 4"/>
          <p:cNvSpPr>
            <a:spLocks/>
          </p:cNvSpPr>
          <p:nvPr/>
        </p:nvSpPr>
        <p:spPr bwMode="auto">
          <a:xfrm>
            <a:off x="306388" y="4342343"/>
            <a:ext cx="1524000" cy="1482725"/>
          </a:xfrm>
          <a:prstGeom prst="borderCallout1">
            <a:avLst>
              <a:gd name="adj1" fmla="val 48773"/>
              <a:gd name="adj2" fmla="val 100569"/>
              <a:gd name="adj3" fmla="val 48838"/>
              <a:gd name="adj4" fmla="val 194495"/>
            </a:avLst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 type="diamond" w="med" len="med"/>
            <a:tailEnd type="diamond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368" name="TextBox 6"/>
          <p:cNvSpPr txBox="1">
            <a:spLocks noChangeArrowheads="1"/>
          </p:cNvSpPr>
          <p:nvPr/>
        </p:nvSpPr>
        <p:spPr bwMode="auto">
          <a:xfrm>
            <a:off x="306388" y="4320118"/>
            <a:ext cx="152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0"/>
              <a:t>7 layers of pixels</a:t>
            </a:r>
          </a:p>
        </p:txBody>
      </p:sp>
      <p:pic>
        <p:nvPicPr>
          <p:cNvPr id="15369" name="Picture 7" descr="pixel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5" t="20895" r="9425"/>
          <a:stretch>
            <a:fillRect/>
          </a:stretch>
        </p:blipFill>
        <p:spPr bwMode="auto">
          <a:xfrm>
            <a:off x="441325" y="4656668"/>
            <a:ext cx="118745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Callout 1 8"/>
          <p:cNvSpPr>
            <a:spLocks/>
          </p:cNvSpPr>
          <p:nvPr/>
        </p:nvSpPr>
        <p:spPr bwMode="auto">
          <a:xfrm>
            <a:off x="7086600" y="4497918"/>
            <a:ext cx="1524000" cy="1482725"/>
          </a:xfrm>
          <a:prstGeom prst="borderCallout1">
            <a:avLst>
              <a:gd name="adj1" fmla="val 49343"/>
              <a:gd name="adj2" fmla="val -491"/>
              <a:gd name="adj3" fmla="val 35699"/>
              <a:gd name="adj4" fmla="val -183644"/>
            </a:avLst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 type="diamond" w="med" len="med"/>
            <a:tailEnd type="diamond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371" name="TextBox 1"/>
          <p:cNvSpPr txBox="1">
            <a:spLocks noChangeArrowheads="1"/>
          </p:cNvSpPr>
          <p:nvPr/>
        </p:nvSpPr>
        <p:spPr bwMode="auto">
          <a:xfrm>
            <a:off x="533400" y="3810531"/>
            <a:ext cx="971550" cy="338137"/>
          </a:xfrm>
          <a:prstGeom prst="rect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>
                <a:solidFill>
                  <a:schemeClr val="bg1"/>
                </a:solidFill>
              </a:rPr>
              <a:t>Option A</a:t>
            </a:r>
          </a:p>
        </p:txBody>
      </p:sp>
      <p:pic>
        <p:nvPicPr>
          <p:cNvPr id="15372" name="Picture 9" descr="pixel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5" t="20895" r="9425"/>
          <a:stretch>
            <a:fillRect/>
          </a:stretch>
        </p:blipFill>
        <p:spPr bwMode="auto">
          <a:xfrm>
            <a:off x="7254875" y="4736043"/>
            <a:ext cx="1187450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TextBox 10"/>
          <p:cNvSpPr txBox="1">
            <a:spLocks noChangeArrowheads="1"/>
          </p:cNvSpPr>
          <p:nvPr/>
        </p:nvSpPr>
        <p:spPr bwMode="auto">
          <a:xfrm>
            <a:off x="7086600" y="4518556"/>
            <a:ext cx="15240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0"/>
              <a:t>3 layers of pixels</a:t>
            </a:r>
          </a:p>
        </p:txBody>
      </p:sp>
      <p:sp>
        <p:nvSpPr>
          <p:cNvPr id="15374" name="TextBox 12"/>
          <p:cNvSpPr txBox="1">
            <a:spLocks noChangeArrowheads="1"/>
          </p:cNvSpPr>
          <p:nvPr/>
        </p:nvSpPr>
        <p:spPr bwMode="auto">
          <a:xfrm>
            <a:off x="7078663" y="2946931"/>
            <a:ext cx="1303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0"/>
              <a:t>4 layers of strips</a:t>
            </a:r>
          </a:p>
        </p:txBody>
      </p:sp>
      <p:sp>
        <p:nvSpPr>
          <p:cNvPr id="15375" name="TextBox 14"/>
          <p:cNvSpPr txBox="1">
            <a:spLocks noChangeArrowheads="1"/>
          </p:cNvSpPr>
          <p:nvPr/>
        </p:nvSpPr>
        <p:spPr bwMode="auto">
          <a:xfrm>
            <a:off x="5875338" y="3005668"/>
            <a:ext cx="982662" cy="338138"/>
          </a:xfrm>
          <a:prstGeom prst="rect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>
                <a:solidFill>
                  <a:schemeClr val="bg1"/>
                </a:solidFill>
              </a:rPr>
              <a:t>Option B</a:t>
            </a:r>
          </a:p>
        </p:txBody>
      </p:sp>
      <p:sp>
        <p:nvSpPr>
          <p:cNvPr id="15376" name="TextBox 15"/>
          <p:cNvSpPr txBox="1">
            <a:spLocks noChangeArrowheads="1"/>
          </p:cNvSpPr>
          <p:nvPr/>
        </p:nvSpPr>
        <p:spPr bwMode="auto">
          <a:xfrm>
            <a:off x="152400" y="5910793"/>
            <a:ext cx="2819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2060"/>
                </a:solidFill>
              </a:rPr>
              <a:t>Pixels: O(20x20µm</a:t>
            </a:r>
            <a:r>
              <a:rPr lang="en-US" baseline="30000">
                <a:solidFill>
                  <a:srgbClr val="002060"/>
                </a:solidFill>
              </a:rPr>
              <a:t>2</a:t>
            </a:r>
            <a:r>
              <a:rPr lang="en-US">
                <a:solidFill>
                  <a:srgbClr val="002060"/>
                </a:solidFill>
              </a:rPr>
              <a:t> – 50 x 50µm</a:t>
            </a:r>
            <a:r>
              <a:rPr lang="en-US" baseline="30000">
                <a:solidFill>
                  <a:srgbClr val="002060"/>
                </a:solidFill>
              </a:rPr>
              <a:t>2</a:t>
            </a:r>
            <a:r>
              <a:rPr lang="en-US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5377" name="TextBox 16"/>
          <p:cNvSpPr txBox="1">
            <a:spLocks noChangeArrowheads="1"/>
          </p:cNvSpPr>
          <p:nvPr/>
        </p:nvSpPr>
        <p:spPr bwMode="auto">
          <a:xfrm>
            <a:off x="6329363" y="6053668"/>
            <a:ext cx="2725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2060"/>
                </a:solidFill>
              </a:rPr>
              <a:t>Pixels: O( 20x20µm</a:t>
            </a:r>
            <a:r>
              <a:rPr lang="en-US" baseline="30000">
                <a:solidFill>
                  <a:srgbClr val="002060"/>
                </a:solidFill>
              </a:rPr>
              <a:t>2</a:t>
            </a:r>
            <a:r>
              <a:rPr lang="en-US">
                <a:solidFill>
                  <a:srgbClr val="002060"/>
                </a:solidFill>
              </a:rPr>
              <a:t> – 50 x 50µm</a:t>
            </a:r>
            <a:r>
              <a:rPr lang="en-US" baseline="30000">
                <a:solidFill>
                  <a:srgbClr val="002060"/>
                </a:solidFill>
              </a:rPr>
              <a:t>2</a:t>
            </a:r>
            <a:r>
              <a:rPr lang="en-US">
                <a:solidFill>
                  <a:srgbClr val="002060"/>
                </a:solidFill>
              </a:rPr>
              <a:t>)</a:t>
            </a:r>
          </a:p>
          <a:p>
            <a:pPr eaLnBrk="1" hangingPunct="1"/>
            <a:r>
              <a:rPr lang="en-US">
                <a:solidFill>
                  <a:srgbClr val="002060"/>
                </a:solidFill>
              </a:rPr>
              <a:t>Strips: 95 µm x 2 cm, double sided</a:t>
            </a:r>
          </a:p>
        </p:txBody>
      </p:sp>
      <p:sp>
        <p:nvSpPr>
          <p:cNvPr id="2" name="Rectangle 1"/>
          <p:cNvSpPr/>
          <p:nvPr/>
        </p:nvSpPr>
        <p:spPr>
          <a:xfrm>
            <a:off x="2757488" y="5880631"/>
            <a:ext cx="2424112" cy="600075"/>
          </a:xfrm>
          <a:prstGeom prst="rect">
            <a:avLst/>
          </a:prstGeom>
          <a:solidFill>
            <a:srgbClr val="FFFFCC">
              <a:alpha val="63137"/>
            </a:srgbClr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marL="285750" indent="-285750" eaLnBrk="0" hangingPunct="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&gt;"/>
              <a:defRPr/>
            </a:pPr>
            <a:r>
              <a:rPr lang="en-US" sz="1400" b="0" dirty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685 </a:t>
            </a:r>
            <a:r>
              <a:rPr lang="en-US" sz="1400" b="0" dirty="0" err="1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krad</a:t>
            </a:r>
            <a:r>
              <a:rPr lang="en-US" sz="1400" b="0" dirty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/ 10</a:t>
            </a:r>
            <a:r>
              <a:rPr lang="en-US" sz="1400" b="0" baseline="30000" dirty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13</a:t>
            </a:r>
            <a:r>
              <a:rPr lang="en-US" sz="1400" b="0" dirty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1400" b="0" dirty="0" err="1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n</a:t>
            </a:r>
            <a:r>
              <a:rPr lang="en-US" sz="1400" b="0" baseline="-25000" dirty="0" err="1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eq</a:t>
            </a:r>
            <a:r>
              <a:rPr lang="en-US" sz="1400" b="0" dirty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 per year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400" b="0" kern="0" dirty="0">
                <a:solidFill>
                  <a:srgbClr val="C00000"/>
                </a:solidFill>
                <a:latin typeface="Calibri" pitchFamily="34" charset="0"/>
                <a:ea typeface="+mn-ea"/>
                <a:cs typeface="Calibri" pitchFamily="34" charset="0"/>
              </a:rPr>
              <a:t>       Includes safety factor &gt; 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46900" y="64579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43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39710" y="116013"/>
            <a:ext cx="8941270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Assumptions for physics performance </a:t>
            </a:r>
            <a:r>
              <a:rPr lang="en-US" sz="2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studies </a:t>
            </a:r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(in </a:t>
            </a:r>
            <a:r>
              <a:rPr lang="en-US" sz="2800" b="0" dirty="0" err="1" smtClean="0">
                <a:solidFill>
                  <a:srgbClr val="002060"/>
                </a:solidFill>
                <a:latin typeface="Calibri" charset="0"/>
                <a:cs typeface="Calibri" charset="0"/>
              </a:rPr>
              <a:t>ITSup</a:t>
            </a:r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 CDR) </a:t>
            </a:r>
            <a:endParaRPr lang="en-US" sz="28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4339" name="Text Box 515"/>
          <p:cNvSpPr txBox="1">
            <a:spLocks noChangeArrowheads="1"/>
          </p:cNvSpPr>
          <p:nvPr/>
        </p:nvSpPr>
        <p:spPr bwMode="auto">
          <a:xfrm>
            <a:off x="246063" y="783172"/>
            <a:ext cx="8288337" cy="385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1. impact 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parameter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resolution </a:t>
            </a:r>
            <a:r>
              <a:rPr lang="en-GB" sz="2000" b="0" dirty="0" smtClean="0">
                <a:solidFill>
                  <a:srgbClr val="004080"/>
                </a:solidFill>
                <a:latin typeface="Calibri" charset="0"/>
                <a:cs typeface="Calibri" charset="0"/>
              </a:rPr>
              <a:t>(at low </a:t>
            </a:r>
            <a:r>
              <a:rPr lang="en-GB" sz="2000" b="0" dirty="0" err="1" smtClean="0">
                <a:solidFill>
                  <a:srgbClr val="004080"/>
                </a:solidFill>
                <a:latin typeface="Calibri" charset="0"/>
                <a:cs typeface="Calibri" charset="0"/>
              </a:rPr>
              <a:t>p</a:t>
            </a:r>
            <a:r>
              <a:rPr lang="en-GB" sz="2000" b="0" baseline="-25000" dirty="0" err="1" smtClean="0">
                <a:solidFill>
                  <a:srgbClr val="004080"/>
                </a:solidFill>
                <a:latin typeface="Calibri" charset="0"/>
                <a:cs typeface="Calibri" charset="0"/>
              </a:rPr>
              <a:t>t</a:t>
            </a:r>
            <a:r>
              <a:rPr lang="en-GB" sz="2000" b="0" dirty="0" smtClean="0">
                <a:solidFill>
                  <a:srgbClr val="004080"/>
                </a:solidFill>
                <a:latin typeface="Calibri" charset="0"/>
                <a:cs typeface="Calibri" charset="0"/>
              </a:rPr>
              <a:t> </a:t>
            </a:r>
            <a:r>
              <a:rPr lang="en-GB" sz="2000" b="0" dirty="0" smtClean="0">
                <a:solidFill>
                  <a:srgbClr val="004080"/>
                </a:solidFill>
                <a:latin typeface="Calibri" charset="0"/>
                <a:cs typeface="ＭＳ Ｐゴシック" charset="0"/>
                <a:sym typeface="Wingdings 3" charset="0"/>
              </a:rPr>
              <a:t>only 2 innermost layers are relevant)</a:t>
            </a:r>
            <a:endParaRPr lang="en-GB" sz="2000" b="0" dirty="0">
              <a:solidFill>
                <a:srgbClr val="004080"/>
              </a:solidFill>
              <a:latin typeface="Calibri" charset="0"/>
              <a:cs typeface="Calibri" charset="0"/>
            </a:endParaRPr>
          </a:p>
          <a:p>
            <a:pPr lvl="1"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 position 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of first 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layer: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  <a:sym typeface="Wingdings 3" charset="0"/>
              </a:rPr>
              <a:t>22mm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 </a:t>
            </a:r>
            <a:endParaRPr lang="en-GB" sz="20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  <a:p>
            <a:pPr lvl="1"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material thickness of 2 innermost layers: 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X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/X</a:t>
            </a:r>
            <a:r>
              <a:rPr lang="en-GB" sz="2000" b="0" baseline="-2500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0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  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~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  <a:sym typeface="Wingdings 3" charset="0"/>
              </a:rPr>
              <a:t>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ＭＳ Ｐゴシック" charset="0"/>
              </a:rPr>
              <a:t>0.3% 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ＭＳ Ｐゴシック" charset="0"/>
              </a:rPr>
              <a:t>per layer</a:t>
            </a:r>
          </a:p>
          <a:p>
            <a:pPr lvl="1"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 err="1">
                <a:solidFill>
                  <a:srgbClr val="C00000"/>
                </a:solidFill>
                <a:latin typeface="Symbol" charset="0"/>
                <a:cs typeface="Calibri" charset="0"/>
              </a:rPr>
              <a:t>s</a:t>
            </a:r>
            <a:r>
              <a:rPr lang="en-GB" sz="2000" b="0" baseline="-25000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r</a:t>
            </a:r>
            <a:r>
              <a:rPr lang="en-GB" sz="2000" b="0" baseline="-25000" dirty="0" err="1">
                <a:solidFill>
                  <a:srgbClr val="C00000"/>
                </a:solidFill>
                <a:latin typeface="Symbol" charset="0"/>
                <a:cs typeface="Calibri" charset="0"/>
              </a:rPr>
              <a:t>f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 = 4-12 </a:t>
            </a:r>
            <a:r>
              <a:rPr lang="en-GB" sz="2000" b="0" dirty="0">
                <a:solidFill>
                  <a:srgbClr val="C00000"/>
                </a:solidFill>
                <a:latin typeface="Symbol" charset="0"/>
                <a:cs typeface="Calibri" charset="0"/>
              </a:rPr>
              <a:t>m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m, </a:t>
            </a:r>
            <a:r>
              <a:rPr lang="en-GB" sz="2000" b="0" dirty="0" err="1">
                <a:solidFill>
                  <a:srgbClr val="C00000"/>
                </a:solidFill>
                <a:latin typeface="Symbol" charset="0"/>
                <a:cs typeface="Calibri" charset="0"/>
              </a:rPr>
              <a:t>s</a:t>
            </a:r>
            <a:r>
              <a:rPr lang="en-GB" sz="2000" b="0" baseline="-25000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z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 = 4-12 </a:t>
            </a:r>
            <a:r>
              <a:rPr lang="en-GB" sz="2000" b="0" dirty="0">
                <a:solidFill>
                  <a:srgbClr val="C00000"/>
                </a:solidFill>
                <a:latin typeface="Symbol" charset="0"/>
                <a:cs typeface="Calibri" charset="0"/>
              </a:rPr>
              <a:t>m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m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for 2 innermost 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layers</a:t>
            </a:r>
            <a:endParaRPr lang="en-GB" sz="20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  <a:p>
            <a:pPr eaLnBrk="1" hangingPunct="1">
              <a:lnSpc>
                <a:spcPct val="140000"/>
              </a:lnSpc>
              <a:spcBef>
                <a:spcPts val="1800"/>
              </a:spcBef>
            </a:pP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2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.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tracking 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efficiency and </a:t>
            </a:r>
            <a:r>
              <a:rPr lang="en-GB" sz="2000" b="0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p</a:t>
            </a:r>
            <a:r>
              <a:rPr lang="en-GB" sz="2000" b="0" baseline="-25000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t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resolution 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(ITS + TPC)</a:t>
            </a:r>
            <a:endParaRPr lang="en-GB" sz="20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3 inner layers: </a:t>
            </a:r>
            <a:r>
              <a:rPr lang="en-GB" sz="2000" b="0" dirty="0" err="1">
                <a:solidFill>
                  <a:srgbClr val="C00000"/>
                </a:solidFill>
                <a:latin typeface="Symbol" charset="0"/>
                <a:cs typeface="Calibri" charset="0"/>
              </a:rPr>
              <a:t>s</a:t>
            </a:r>
            <a:r>
              <a:rPr lang="en-GB" sz="2000" b="0" baseline="-25000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r</a:t>
            </a:r>
            <a:r>
              <a:rPr lang="en-GB" sz="2000" b="0" baseline="-25000" dirty="0" err="1">
                <a:solidFill>
                  <a:srgbClr val="C00000"/>
                </a:solidFill>
                <a:latin typeface="Symbol" charset="0"/>
                <a:cs typeface="Calibri" charset="0"/>
              </a:rPr>
              <a:t>f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 =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4-12 </a:t>
            </a:r>
            <a:r>
              <a:rPr lang="en-GB" sz="2000" b="0" dirty="0">
                <a:solidFill>
                  <a:srgbClr val="C00000"/>
                </a:solidFill>
                <a:latin typeface="Symbol" charset="0"/>
                <a:cs typeface="Calibri" charset="0"/>
              </a:rPr>
              <a:t>m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m, </a:t>
            </a:r>
            <a:r>
              <a:rPr lang="en-GB" sz="2000" b="0" dirty="0" err="1">
                <a:solidFill>
                  <a:srgbClr val="C00000"/>
                </a:solidFill>
                <a:latin typeface="Symbol" charset="0"/>
                <a:cs typeface="Calibri" charset="0"/>
              </a:rPr>
              <a:t>s</a:t>
            </a:r>
            <a:r>
              <a:rPr lang="en-GB" sz="2000" b="0" baseline="-25000" dirty="0" err="1">
                <a:solidFill>
                  <a:srgbClr val="C00000"/>
                </a:solidFill>
                <a:latin typeface="Calibri" charset="0"/>
                <a:cs typeface="Calibri" charset="0"/>
              </a:rPr>
              <a:t>z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 = </a:t>
            </a: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4-12 </a:t>
            </a:r>
            <a:r>
              <a:rPr lang="en-GB" sz="2000" b="0" dirty="0">
                <a:solidFill>
                  <a:srgbClr val="C00000"/>
                </a:solidFill>
                <a:latin typeface="Symbol" charset="0"/>
                <a:cs typeface="Calibri" charset="0"/>
              </a:rPr>
              <a:t>m</a:t>
            </a:r>
            <a:r>
              <a:rPr lang="en-GB" sz="20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m</a:t>
            </a: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 </a:t>
            </a:r>
            <a:endParaRPr lang="en-GB" sz="2000" b="0" dirty="0" smtClean="0">
              <a:solidFill>
                <a:srgbClr val="002060"/>
              </a:solidFill>
              <a:latin typeface="Calibri" charset="0"/>
              <a:cs typeface="Calibri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GB" sz="20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 </a:t>
            </a:r>
            <a:r>
              <a:rPr lang="en-GB" sz="20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ITS – TPC high tracking matching efficiency (as current detector)</a:t>
            </a:r>
          </a:p>
          <a:p>
            <a:pPr marL="800100" lvl="1" indent="-342900" eaLnBrk="1" hangingPunct="1">
              <a:spcBef>
                <a:spcPts val="600"/>
              </a:spcBef>
              <a:buFont typeface="Wingdings 3" charset="0"/>
              <a:buChar char="Æ"/>
            </a:pP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ＭＳ Ｐゴシック" charset="0"/>
                <a:sym typeface="Wingdings 3" charset="0"/>
              </a:rPr>
              <a:t>outer 4 layers could be equipped with strips (</a:t>
            </a:r>
            <a:r>
              <a:rPr lang="en-GB" sz="2000" b="0" dirty="0" err="1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s</a:t>
            </a:r>
            <a:r>
              <a:rPr lang="en-GB" sz="2000" b="0" baseline="-250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en-GB" sz="2000" b="0" baseline="-25000" dirty="0" err="1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f</a:t>
            </a:r>
            <a:r>
              <a:rPr lang="en-GB" sz="20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=20 </a:t>
            </a:r>
            <a:r>
              <a:rPr lang="en-GB" sz="2000" b="0" dirty="0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sz="20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m, </a:t>
            </a:r>
            <a:r>
              <a:rPr lang="en-GB" sz="2000" b="0" dirty="0" err="1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s</a:t>
            </a:r>
            <a:r>
              <a:rPr lang="en-GB" sz="2000" b="0" baseline="-250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z</a:t>
            </a:r>
            <a:r>
              <a:rPr lang="en-GB" sz="2000" b="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= 830 </a:t>
            </a:r>
            <a:r>
              <a:rPr lang="en-GB" sz="2000" b="0" dirty="0" smtClean="0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sz="20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m) </a:t>
            </a:r>
            <a:endParaRPr lang="en-GB" sz="2000" b="0" dirty="0">
              <a:solidFill>
                <a:srgbClr val="002060"/>
              </a:solidFill>
              <a:latin typeface="Calibri" charset="0"/>
              <a:cs typeface="Calibri" charset="0"/>
              <a:sym typeface="Wingdings 3" charset="0"/>
            </a:endParaRPr>
          </a:p>
          <a:p>
            <a:pPr eaLnBrk="1" hangingPunct="1">
              <a:lnSpc>
                <a:spcPct val="140000"/>
              </a:lnSpc>
              <a:spcBef>
                <a:spcPts val="600"/>
              </a:spcBef>
            </a:pPr>
            <a:r>
              <a:rPr lang="en-GB" sz="2000" b="0" dirty="0" smtClean="0">
                <a:solidFill>
                  <a:srgbClr val="C00000"/>
                </a:solidFill>
                <a:latin typeface="Calibri" charset="0"/>
                <a:cs typeface="ＭＳ Ｐゴシック" charset="0"/>
                <a:sym typeface="Wingdings 3" charset="0"/>
              </a:rPr>
              <a:t>3. PID capabilities of current TPC and TOF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3363" y="4763749"/>
            <a:ext cx="8534400" cy="1754327"/>
          </a:xfrm>
          <a:prstGeom prst="rect">
            <a:avLst/>
          </a:prstGeom>
          <a:solidFill>
            <a:schemeClr val="accent4">
              <a:lumMod val="20000"/>
              <a:lumOff val="80000"/>
              <a:alpha val="48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 implementation of silicon strips with </a:t>
            </a:r>
            <a:r>
              <a:rPr lang="en-GB" dirty="0" err="1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s</a:t>
            </a:r>
            <a:r>
              <a:rPr lang="en-GB" baseline="-250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en-GB" baseline="-25000" dirty="0" err="1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f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= 20 </a:t>
            </a:r>
            <a:r>
              <a:rPr lang="en-GB" dirty="0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m, </a:t>
            </a:r>
            <a:r>
              <a:rPr lang="en-GB" dirty="0" err="1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s</a:t>
            </a:r>
            <a:r>
              <a:rPr lang="en-GB" baseline="-250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z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= 830 </a:t>
            </a:r>
            <a:r>
              <a:rPr lang="en-GB" dirty="0" smtClean="0">
                <a:solidFill>
                  <a:srgbClr val="002060"/>
                </a:solidFill>
                <a:latin typeface="Symbol" pitchFamily="18" charset="2"/>
                <a:cs typeface="Calibri" pitchFamily="34" charset="0"/>
              </a:rPr>
              <a:t>m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 requires a new design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but its feasibility does not require a dedicated R&amp;D  </a:t>
            </a:r>
            <a:r>
              <a:rPr lang="en-US" dirty="0" err="1" smtClean="0">
                <a:solidFill>
                  <a:srgbClr val="002060"/>
                </a:solidFill>
              </a:rPr>
              <a:t>programme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Motivations for using pixel detectors for all layers: </a:t>
            </a:r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dirty="0" smtClean="0">
                <a:solidFill>
                  <a:srgbClr val="C00000"/>
                </a:solidFill>
              </a:rPr>
              <a:t>Cost</a:t>
            </a:r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dirty="0" smtClean="0">
                <a:solidFill>
                  <a:srgbClr val="C00000"/>
                </a:solidFill>
              </a:rPr>
              <a:t>improved standalone tracking efficiency and </a:t>
            </a:r>
            <a:r>
              <a:rPr lang="en-US" dirty="0" err="1" smtClean="0">
                <a:solidFill>
                  <a:srgbClr val="C00000"/>
                </a:solidFill>
              </a:rPr>
              <a:t>p</a:t>
            </a:r>
            <a:r>
              <a:rPr lang="en-US" baseline="-25000" dirty="0" err="1" smtClean="0">
                <a:solidFill>
                  <a:srgbClr val="C00000"/>
                </a:solidFill>
              </a:rPr>
              <a:t>t</a:t>
            </a:r>
            <a:r>
              <a:rPr lang="en-US" dirty="0" smtClean="0">
                <a:solidFill>
                  <a:srgbClr val="C00000"/>
                </a:solidFill>
              </a:rPr>
              <a:t> resolution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97700" y="64833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5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15"/>
          <p:cNvSpPr txBox="1">
            <a:spLocks noChangeArrowheads="1"/>
          </p:cNvSpPr>
          <p:nvPr/>
        </p:nvSpPr>
        <p:spPr bwMode="auto">
          <a:xfrm>
            <a:off x="152400" y="685800"/>
            <a:ext cx="8745538" cy="2616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0100" indent="-3429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SzPct val="80000"/>
            </a:pPr>
            <a:r>
              <a:rPr lang="en-GB" sz="18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Several technologies are being </a:t>
            </a:r>
            <a:r>
              <a:rPr lang="en-GB" sz="1800" b="0" dirty="0" smtClean="0">
                <a:solidFill>
                  <a:srgbClr val="C00000"/>
                </a:solidFill>
                <a:latin typeface="Calibri" charset="0"/>
                <a:cs typeface="Calibri" charset="0"/>
              </a:rPr>
              <a:t>considered</a:t>
            </a:r>
            <a:endParaRPr lang="en-GB" sz="1800" b="0" dirty="0">
              <a:solidFill>
                <a:srgbClr val="C00000"/>
              </a:solidFill>
              <a:latin typeface="Calibri" charset="0"/>
              <a:cs typeface="Calibri" charset="0"/>
            </a:endParaRPr>
          </a:p>
          <a:p>
            <a:pPr eaLnBrk="1" hangingPunct="1">
              <a:lnSpc>
                <a:spcPct val="150000"/>
              </a:lnSpc>
              <a:buSzPct val="100000"/>
            </a:pPr>
            <a:r>
              <a:rPr lang="en-GB" sz="1800" b="0" dirty="0">
                <a:solidFill>
                  <a:srgbClr val="002060"/>
                </a:solidFill>
                <a:latin typeface="Calibri" charset="0"/>
                <a:cs typeface="Calibri" charset="0"/>
                <a:sym typeface="Wingdings 3" charset="0"/>
              </a:rPr>
              <a:t>Hybrid pixel detectors</a:t>
            </a:r>
            <a:endParaRPr lang="en-GB" sz="1800" b="0" dirty="0">
              <a:solidFill>
                <a:srgbClr val="C00000"/>
              </a:solidFill>
              <a:latin typeface="Calibri" charset="0"/>
              <a:cs typeface="Calibri" charset="0"/>
              <a:sym typeface="Wingdings 3" charset="0"/>
            </a:endParaRPr>
          </a:p>
          <a:p>
            <a:pPr lvl="1" eaLnBrk="1" hangingPunct="1">
              <a:buSzPct val="100000"/>
              <a:buFont typeface="Arial" charset="0"/>
              <a:buChar char="•"/>
            </a:pPr>
            <a:r>
              <a:rPr lang="en-GB" sz="1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Edgeless sensors (100</a:t>
            </a:r>
            <a:r>
              <a:rPr lang="en-GB" sz="1800" b="0" dirty="0">
                <a:solidFill>
                  <a:srgbClr val="002060"/>
                </a:solidFill>
                <a:latin typeface="Symbol" charset="0"/>
                <a:cs typeface="Calibri" charset="0"/>
              </a:rPr>
              <a:t>m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m) + front-end chip (50</a:t>
            </a:r>
            <a:r>
              <a:rPr lang="en-GB" sz="1800" b="0" dirty="0">
                <a:solidFill>
                  <a:srgbClr val="002060"/>
                </a:solidFill>
                <a:latin typeface="Symbol" charset="0"/>
                <a:cs typeface="Calibri" charset="0"/>
              </a:rPr>
              <a:t>m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m) in 130 nm CMOS  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GB" sz="1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Monolithic pixel detectors</a:t>
            </a:r>
          </a:p>
          <a:p>
            <a:pPr lvl="1" eaLnBrk="1" hangingPunct="1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en-GB" sz="1800" b="0" dirty="0">
                <a:solidFill>
                  <a:srgbClr val="002060"/>
                </a:solidFill>
                <a:latin typeface="Calibri" charset="0"/>
                <a:cs typeface="Calibri" charset="0"/>
                <a:sym typeface="Wingdings 3" charset="0"/>
              </a:rPr>
              <a:t>MIMOSA like in 180 nm CMOS</a:t>
            </a:r>
          </a:p>
          <a:p>
            <a:pPr lvl="1" eaLnBrk="1" hangingPunct="1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en-GB" sz="1800" b="0" dirty="0">
                <a:solidFill>
                  <a:srgbClr val="002060"/>
                </a:solidFill>
                <a:latin typeface="Calibri" charset="0"/>
                <a:cs typeface="Calibri" charset="0"/>
                <a:sym typeface="Wingdings 3" charset="0"/>
              </a:rPr>
              <a:t>INMAPS in 180 nm CMOS</a:t>
            </a:r>
          </a:p>
          <a:p>
            <a:pPr lvl="1" eaLnBrk="1" hangingPunct="1">
              <a:spcBef>
                <a:spcPts val="600"/>
              </a:spcBef>
              <a:buSzPct val="100000"/>
              <a:buFont typeface="Arial" charset="0"/>
              <a:buChar char="•"/>
            </a:pPr>
            <a:r>
              <a:rPr lang="en-GB" sz="1800" b="0" dirty="0" err="1">
                <a:solidFill>
                  <a:srgbClr val="002060"/>
                </a:solidFill>
                <a:latin typeface="Calibri" charset="0"/>
                <a:cs typeface="Calibri" charset="0"/>
                <a:sym typeface="Wingdings 3" charset="0"/>
              </a:rPr>
              <a:t>LePix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Calibri" charset="0"/>
                <a:sym typeface="Wingdings 3" charset="0"/>
              </a:rPr>
              <a:t> in 9</a:t>
            </a:r>
            <a:r>
              <a:rPr lang="en-GB" sz="1800" b="0" dirty="0" smtClean="0">
                <a:solidFill>
                  <a:srgbClr val="002060"/>
                </a:solidFill>
                <a:latin typeface="Calibri" charset="0"/>
                <a:cs typeface="Calibri" charset="0"/>
                <a:sym typeface="Wingdings 3" charset="0"/>
              </a:rPr>
              <a:t>0nm </a:t>
            </a:r>
            <a:r>
              <a:rPr lang="en-GB" sz="1800" b="0" dirty="0">
                <a:solidFill>
                  <a:srgbClr val="002060"/>
                </a:solidFill>
                <a:latin typeface="Calibri" charset="0"/>
                <a:cs typeface="Calibri" charset="0"/>
                <a:sym typeface="Wingdings 3" charset="0"/>
              </a:rPr>
              <a:t>CMOS</a:t>
            </a:r>
            <a:endParaRPr lang="en-GB" sz="18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40534" y="63500"/>
            <a:ext cx="4144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Pixel detector </a:t>
            </a:r>
            <a:r>
              <a:rPr lang="en-US" sz="2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t</a:t>
            </a:r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echnologies</a:t>
            </a:r>
            <a:endParaRPr lang="en-US" sz="28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459537" y="6003797"/>
            <a:ext cx="228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000" b="0">
                <a:solidFill>
                  <a:srgbClr val="002060"/>
                </a:solidFill>
                <a:latin typeface="Calibri" charset="0"/>
                <a:cs typeface="Calibri" charset="0"/>
              </a:rPr>
              <a:t>TPAC prototype </a:t>
            </a:r>
          </a:p>
          <a:p>
            <a:pPr algn="ctr"/>
            <a:r>
              <a:rPr lang="en-GB" sz="1000" b="0">
                <a:solidFill>
                  <a:srgbClr val="002060"/>
                </a:solidFill>
                <a:latin typeface="Calibri" charset="0"/>
                <a:cs typeface="Calibri" charset="0"/>
              </a:rPr>
              <a:t>50 µm pixel - over 150 CMOS transistors</a:t>
            </a:r>
          </a:p>
        </p:txBody>
      </p:sp>
      <p:pic>
        <p:nvPicPr>
          <p:cNvPr id="15373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39" y="4449259"/>
            <a:ext cx="2065866" cy="167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373" y="3769258"/>
            <a:ext cx="4343400" cy="11160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568873" y="3320528"/>
            <a:ext cx="1219200" cy="533400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SzPct val="70000"/>
              <a:defRPr/>
            </a:pPr>
            <a:r>
              <a:rPr lang="en-US" b="0" kern="0" dirty="0">
                <a:solidFill>
                  <a:srgbClr val="004080"/>
                </a:solidFill>
                <a:latin typeface="Calibri" pitchFamily="34" charset="0"/>
                <a:cs typeface="Calibri" pitchFamily="34" charset="0"/>
                <a:sym typeface="Wingdings 3"/>
              </a:rPr>
              <a:t>MISTRAL prototype </a:t>
            </a:r>
            <a:r>
              <a:rPr lang="en-US" b="0" kern="0" dirty="0" smtClean="0">
                <a:solidFill>
                  <a:srgbClr val="004080"/>
                </a:solidFill>
                <a:latin typeface="Calibri" pitchFamily="34" charset="0"/>
                <a:cs typeface="Calibri" pitchFamily="34" charset="0"/>
                <a:sym typeface="Wingdings 3"/>
              </a:rPr>
              <a:t>circuit (IPHC)</a:t>
            </a:r>
            <a:endParaRPr lang="en-US" b="0" kern="0" dirty="0">
              <a:solidFill>
                <a:srgbClr val="004080"/>
              </a:solidFill>
              <a:latin typeface="Calibri" pitchFamily="34" charset="0"/>
              <a:cs typeface="Calibri" pitchFamily="34" charset="0"/>
              <a:sym typeface="Wingdings 3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43736" y="4024719"/>
            <a:ext cx="1219200" cy="533400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SzPct val="70000"/>
              <a:defRPr/>
            </a:pPr>
            <a:r>
              <a:rPr lang="en-US" b="0" kern="0" dirty="0" smtClean="0">
                <a:solidFill>
                  <a:srgbClr val="004080"/>
                </a:solidFill>
                <a:latin typeface="Calibri" pitchFamily="34" charset="0"/>
                <a:cs typeface="Calibri" pitchFamily="34" charset="0"/>
                <a:sym typeface="Wingdings 3"/>
              </a:rPr>
              <a:t>INMAPS (RAL)</a:t>
            </a:r>
            <a:endParaRPr lang="en-US" b="0" kern="0" dirty="0">
              <a:solidFill>
                <a:srgbClr val="004080"/>
              </a:solidFill>
              <a:latin typeface="Calibri" pitchFamily="34" charset="0"/>
              <a:cs typeface="Calibri" pitchFamily="34" charset="0"/>
              <a:sym typeface="Wingdings 3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306232" y="6355643"/>
            <a:ext cx="1447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1200" dirty="0" smtClean="0">
                <a:solidFill>
                  <a:srgbClr val="666699"/>
                </a:solidFill>
              </a:rPr>
              <a:t>Transistor test</a:t>
            </a:r>
            <a:endParaRPr lang="fr-FR" sz="1200" dirty="0">
              <a:solidFill>
                <a:srgbClr val="666699"/>
              </a:solidFill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09971" y="6355643"/>
            <a:ext cx="7620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1200" dirty="0" smtClean="0">
                <a:solidFill>
                  <a:srgbClr val="666699"/>
                </a:solidFill>
              </a:rPr>
              <a:t>Matrix1</a:t>
            </a:r>
            <a:endParaRPr lang="fr-FR" sz="1200" dirty="0">
              <a:solidFill>
                <a:srgbClr val="666699"/>
              </a:solidFill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1188987" y="6355643"/>
            <a:ext cx="7620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1200" dirty="0" smtClean="0">
                <a:solidFill>
                  <a:srgbClr val="666699"/>
                </a:solidFill>
              </a:rPr>
              <a:t>Diode</a:t>
            </a:r>
            <a:endParaRPr lang="fr-FR" sz="1200" dirty="0">
              <a:solidFill>
                <a:srgbClr val="666699"/>
              </a:solidFill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235373" y="5324475"/>
            <a:ext cx="5219763" cy="1079372"/>
            <a:chOff x="235372" y="5290607"/>
            <a:chExt cx="6524704" cy="1349215"/>
          </a:xfrm>
        </p:grpSpPr>
        <p:pic>
          <p:nvPicPr>
            <p:cNvPr id="23" name="Picture 22" descr="C90_TESTC90_V1.tiff"/>
            <p:cNvPicPr>
              <a:picLocks noChangeAspect="1"/>
            </p:cNvPicPr>
            <p:nvPr/>
          </p:nvPicPr>
          <p:blipFill>
            <a:blip r:embed="rId4"/>
            <a:srcRect l="4724" t="27869" r="4724" b="20902"/>
            <a:stretch>
              <a:fillRect/>
            </a:stretch>
          </p:blipFill>
          <p:spPr>
            <a:xfrm>
              <a:off x="3758549" y="5291666"/>
              <a:ext cx="3001527" cy="1343376"/>
            </a:xfrm>
            <a:prstGeom prst="rect">
              <a:avLst/>
            </a:prstGeom>
          </p:spPr>
        </p:pic>
        <p:pic>
          <p:nvPicPr>
            <p:cNvPr id="26" name="Picture 25" descr="C90_MATRIX1_V0f.tiff"/>
            <p:cNvPicPr>
              <a:picLocks noChangeAspect="1"/>
            </p:cNvPicPr>
            <p:nvPr/>
          </p:nvPicPr>
          <p:blipFill>
            <a:blip r:embed="rId5"/>
            <a:srcRect l="28346" t="15925" r="28346" b="8958"/>
            <a:stretch>
              <a:fillRect/>
            </a:stretch>
          </p:blipFill>
          <p:spPr>
            <a:xfrm>
              <a:off x="235372" y="5291667"/>
              <a:ext cx="979016" cy="1343375"/>
            </a:xfrm>
            <a:prstGeom prst="rect">
              <a:avLst/>
            </a:prstGeom>
          </p:spPr>
        </p:pic>
        <p:pic>
          <p:nvPicPr>
            <p:cNvPr id="29" name="Picture 28" descr="C90_DIODE_V0.tiff"/>
            <p:cNvPicPr>
              <a:picLocks noChangeAspect="1"/>
            </p:cNvPicPr>
            <p:nvPr/>
          </p:nvPicPr>
          <p:blipFill>
            <a:blip r:embed="rId6"/>
            <a:srcRect l="20472" t="16920" r="20472" b="8958"/>
            <a:stretch>
              <a:fillRect/>
            </a:stretch>
          </p:blipFill>
          <p:spPr>
            <a:xfrm>
              <a:off x="1186380" y="5291667"/>
              <a:ext cx="1352934" cy="1343375"/>
            </a:xfrm>
            <a:prstGeom prst="rect">
              <a:avLst/>
            </a:prstGeom>
          </p:spPr>
        </p:pic>
        <p:pic>
          <p:nvPicPr>
            <p:cNvPr id="32" name="Picture 31" descr="C90_VBRDOWN_V0f.tiff"/>
            <p:cNvPicPr>
              <a:picLocks noChangeAspect="1"/>
            </p:cNvPicPr>
            <p:nvPr/>
          </p:nvPicPr>
          <p:blipFill>
            <a:blip r:embed="rId7"/>
            <a:srcRect l="22835" t="15925" r="22835" b="8958"/>
            <a:stretch>
              <a:fillRect/>
            </a:stretch>
          </p:blipFill>
          <p:spPr>
            <a:xfrm>
              <a:off x="2539313" y="5290607"/>
              <a:ext cx="1233517" cy="1349215"/>
            </a:xfrm>
            <a:prstGeom prst="rect">
              <a:avLst/>
            </a:prstGeom>
          </p:spPr>
        </p:pic>
      </p:grp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2044658" y="6355643"/>
            <a:ext cx="118602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1200" dirty="0" smtClean="0">
                <a:solidFill>
                  <a:srgbClr val="666699"/>
                </a:solidFill>
              </a:rPr>
              <a:t>Breakdown test</a:t>
            </a:r>
            <a:endParaRPr lang="fr-FR" sz="1200" dirty="0">
              <a:solidFill>
                <a:srgbClr val="666699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46140" y="4877340"/>
            <a:ext cx="1219200" cy="533400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SzPct val="70000"/>
              <a:defRPr/>
            </a:pPr>
            <a:r>
              <a:rPr lang="en-US" b="0" kern="0" dirty="0" err="1" smtClean="0">
                <a:solidFill>
                  <a:srgbClr val="004080"/>
                </a:solidFill>
                <a:latin typeface="Calibri" pitchFamily="34" charset="0"/>
                <a:cs typeface="Calibri" pitchFamily="34" charset="0"/>
                <a:sym typeface="Wingdings 3"/>
              </a:rPr>
              <a:t>LePIX</a:t>
            </a:r>
            <a:r>
              <a:rPr lang="en-US" b="0" kern="0" dirty="0" smtClean="0">
                <a:solidFill>
                  <a:srgbClr val="004080"/>
                </a:solidFill>
                <a:latin typeface="Calibri" pitchFamily="34" charset="0"/>
                <a:cs typeface="Calibri" pitchFamily="34" charset="0"/>
                <a:sym typeface="Wingdings 3"/>
              </a:rPr>
              <a:t> prototype circuit (CERN)</a:t>
            </a:r>
            <a:endParaRPr lang="en-US" b="0" kern="0" dirty="0">
              <a:solidFill>
                <a:srgbClr val="004080"/>
              </a:solidFill>
              <a:latin typeface="Calibri" pitchFamily="34" charset="0"/>
              <a:cs typeface="Calibri" pitchFamily="34" charset="0"/>
              <a:sym typeface="Wingdings 3"/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78063" y="2019270"/>
            <a:ext cx="2174342" cy="181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7069136" y="1592864"/>
            <a:ext cx="1219200" cy="533400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SzPct val="70000"/>
              <a:defRPr/>
            </a:pPr>
            <a:r>
              <a:rPr lang="en-US" b="0" kern="0" dirty="0" smtClean="0">
                <a:solidFill>
                  <a:srgbClr val="004080"/>
                </a:solidFill>
                <a:latin typeface="Calibri" pitchFamily="34" charset="0"/>
                <a:cs typeface="Calibri" pitchFamily="34" charset="0"/>
                <a:sym typeface="Wingdings 3"/>
              </a:rPr>
              <a:t>HYBRID (CERN)</a:t>
            </a:r>
            <a:endParaRPr lang="en-US" b="0" kern="0" dirty="0">
              <a:solidFill>
                <a:srgbClr val="004080"/>
              </a:solidFill>
              <a:latin typeface="Calibri" pitchFamily="34" charset="0"/>
              <a:cs typeface="Calibri" pitchFamily="34" charset="0"/>
              <a:sym typeface="Wingdings 3"/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4051300" y="2324100"/>
            <a:ext cx="258742" cy="571500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75573" y="24130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4080"/>
                </a:solidFill>
              </a:rPr>
              <a:t>Tower/Jazz</a:t>
            </a:r>
            <a:endParaRPr lang="en-US" dirty="0">
              <a:solidFill>
                <a:srgbClr val="00408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88273" y="2882900"/>
            <a:ext cx="565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4080"/>
                </a:solidFill>
              </a:rPr>
              <a:t>IBM</a:t>
            </a:r>
            <a:endParaRPr lang="en-US" dirty="0">
              <a:solidFill>
                <a:srgbClr val="00408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51300" y="3086100"/>
            <a:ext cx="324273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21"/>
          <p:cNvSpPr txBox="1">
            <a:spLocks noChangeArrowheads="1"/>
          </p:cNvSpPr>
          <p:nvPr/>
        </p:nvSpPr>
        <p:spPr bwMode="auto">
          <a:xfrm>
            <a:off x="6539706" y="2523569"/>
            <a:ext cx="808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0" dirty="0">
                <a:solidFill>
                  <a:srgbClr val="C00000"/>
                </a:solidFill>
              </a:rPr>
              <a:t>FEE chip</a:t>
            </a:r>
          </a:p>
        </p:txBody>
      </p:sp>
      <p:cxnSp>
        <p:nvCxnSpPr>
          <p:cNvPr id="37" name="Straight Connector 22"/>
          <p:cNvCxnSpPr>
            <a:cxnSpLocks noChangeShapeType="1"/>
          </p:cNvCxnSpPr>
          <p:nvPr/>
        </p:nvCxnSpPr>
        <p:spPr bwMode="auto">
          <a:xfrm>
            <a:off x="7829550" y="2895600"/>
            <a:ext cx="0" cy="439738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TextBox 23"/>
          <p:cNvSpPr txBox="1">
            <a:spLocks noChangeArrowheads="1"/>
          </p:cNvSpPr>
          <p:nvPr/>
        </p:nvSpPr>
        <p:spPr bwMode="auto">
          <a:xfrm>
            <a:off x="7848600" y="3022600"/>
            <a:ext cx="6591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0" dirty="0" smtClean="0">
                <a:solidFill>
                  <a:srgbClr val="C00000"/>
                </a:solidFill>
              </a:rPr>
              <a:t>100</a:t>
            </a:r>
            <a:r>
              <a:rPr lang="en-GB" b="0" dirty="0" smtClean="0">
                <a:solidFill>
                  <a:srgbClr val="C00000"/>
                </a:solidFill>
                <a:latin typeface="Symbol" charset="0"/>
              </a:rPr>
              <a:t>m</a:t>
            </a:r>
            <a:r>
              <a:rPr lang="en-GB" b="0" dirty="0" smtClean="0">
                <a:solidFill>
                  <a:srgbClr val="C00000"/>
                </a:solidFill>
              </a:rPr>
              <a:t>m</a:t>
            </a:r>
            <a:endParaRPr lang="en-GB" b="0" dirty="0">
              <a:solidFill>
                <a:srgbClr val="C00000"/>
              </a:solidFill>
            </a:endParaRPr>
          </a:p>
        </p:txBody>
      </p:sp>
      <p:sp>
        <p:nvSpPr>
          <p:cNvPr id="39" name="TextBox 28"/>
          <p:cNvSpPr txBox="1">
            <a:spLocks noChangeArrowheads="1"/>
          </p:cNvSpPr>
          <p:nvPr/>
        </p:nvSpPr>
        <p:spPr bwMode="auto">
          <a:xfrm>
            <a:off x="6646863" y="2976007"/>
            <a:ext cx="644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0" dirty="0">
                <a:solidFill>
                  <a:srgbClr val="C00000"/>
                </a:solidFill>
              </a:rPr>
              <a:t>sensor</a:t>
            </a:r>
          </a:p>
        </p:txBody>
      </p:sp>
      <p:sp>
        <p:nvSpPr>
          <p:cNvPr id="40" name="TextBox 30"/>
          <p:cNvSpPr txBox="1">
            <a:spLocks noChangeArrowheads="1"/>
          </p:cNvSpPr>
          <p:nvPr/>
        </p:nvSpPr>
        <p:spPr bwMode="auto">
          <a:xfrm>
            <a:off x="7867650" y="2525713"/>
            <a:ext cx="6556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0">
                <a:solidFill>
                  <a:srgbClr val="C00000"/>
                </a:solidFill>
              </a:rPr>
              <a:t>100</a:t>
            </a:r>
            <a:r>
              <a:rPr lang="en-GB" b="0">
                <a:solidFill>
                  <a:srgbClr val="C00000"/>
                </a:solidFill>
                <a:latin typeface="Symbol" charset="0"/>
              </a:rPr>
              <a:t>m</a:t>
            </a:r>
            <a:r>
              <a:rPr lang="en-GB" b="0">
                <a:solidFill>
                  <a:srgbClr val="C00000"/>
                </a:solidFill>
              </a:rPr>
              <a:t>m</a:t>
            </a:r>
          </a:p>
        </p:txBody>
      </p:sp>
      <p:cxnSp>
        <p:nvCxnSpPr>
          <p:cNvPr id="42" name="Straight Connector 22"/>
          <p:cNvCxnSpPr>
            <a:cxnSpLocks noChangeShapeType="1"/>
          </p:cNvCxnSpPr>
          <p:nvPr/>
        </p:nvCxnSpPr>
        <p:spPr bwMode="auto">
          <a:xfrm>
            <a:off x="7823200" y="2576513"/>
            <a:ext cx="0" cy="2160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 type="triangl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6900" y="64452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62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92100" y="939326"/>
            <a:ext cx="5156200" cy="341677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Development for monolithic detectors using Tower/Jazz 0.18 µ</a:t>
            </a:r>
            <a:r>
              <a:rPr lang="en-US" dirty="0" err="1" smtClean="0">
                <a:solidFill>
                  <a:srgbClr val="C00000"/>
                </a:solidFill>
              </a:rPr>
              <a:t>m</a:t>
            </a:r>
            <a:r>
              <a:rPr lang="en-US" dirty="0" smtClean="0">
                <a:solidFill>
                  <a:srgbClr val="C00000"/>
                </a:solidFill>
              </a:rPr>
              <a:t> CMOS technology:</a:t>
            </a:r>
          </a:p>
          <a:p>
            <a:pPr marL="0" indent="0">
              <a:buNone/>
            </a:pPr>
            <a:endParaRPr lang="en-US" sz="1176" dirty="0" smtClean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Improved TID resistance due to smaller technology node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Available with high resistivity (~1k </a:t>
            </a:r>
            <a:r>
              <a:rPr lang="en-US" dirty="0" err="1" smtClean="0">
                <a:solidFill>
                  <a:srgbClr val="002060"/>
                </a:solidFill>
              </a:rPr>
              <a:t>Ω</a:t>
            </a:r>
            <a:r>
              <a:rPr lang="en-US" dirty="0" err="1" smtClean="0">
                <a:solidFill>
                  <a:srgbClr val="00206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dirty="0" err="1" smtClean="0">
                <a:solidFill>
                  <a:srgbClr val="002060"/>
                </a:solidFill>
              </a:rPr>
              <a:t>cm</a:t>
            </a:r>
            <a:r>
              <a:rPr lang="en-US" dirty="0" smtClean="0">
                <a:solidFill>
                  <a:srgbClr val="002060"/>
                </a:solidFill>
              </a:rPr>
              <a:t>) epitaxial layer up to 18 µm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</a:rPr>
              <a:t>Special quadruple-well available to shield PMOS transistors (allows in-pixel truly CMOS circuitry)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2018" y="1511300"/>
            <a:ext cx="3287878" cy="192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r="58697"/>
          <a:stretch>
            <a:fillRect/>
          </a:stretch>
        </p:blipFill>
        <p:spPr>
          <a:xfrm>
            <a:off x="7656772" y="850426"/>
            <a:ext cx="1030028" cy="3452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403" y="4722548"/>
            <a:ext cx="3632915" cy="1096710"/>
          </a:xfrm>
          <a:prstGeom prst="rect">
            <a:avLst/>
          </a:prstGeom>
          <a:solidFill>
            <a:schemeClr val="accent1">
              <a:lumMod val="20000"/>
              <a:lumOff val="80000"/>
              <a:alpha val="49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>
                <a:solidFill>
                  <a:srgbClr val="C00000"/>
                </a:solidFill>
              </a:rPr>
              <a:t> Design prototype chips in  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smtClean="0">
                <a:solidFill>
                  <a:srgbClr val="C00000"/>
                </a:solidFill>
              </a:rPr>
              <a:t> Tower/Jazz 0.18 µm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2200" dirty="0" smtClean="0">
                <a:solidFill>
                  <a:srgbClr val="C00000"/>
                </a:solidFill>
              </a:rPr>
              <a:t> Use existing structures (RAL)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4148" y="4722548"/>
            <a:ext cx="4159768" cy="1119281"/>
          </a:xfrm>
          <a:prstGeom prst="rect">
            <a:avLst/>
          </a:prstGeom>
          <a:solidFill>
            <a:schemeClr val="accent1">
              <a:lumMod val="20000"/>
              <a:lumOff val="80000"/>
              <a:alpha val="49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>
                <a:solidFill>
                  <a:srgbClr val="C00000"/>
                </a:solidFill>
              </a:rPr>
              <a:t> Study radiation hardness and SEU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2200" dirty="0" smtClean="0">
                <a:solidFill>
                  <a:srgbClr val="C00000"/>
                </a:solidFill>
              </a:rPr>
              <a:t> Study charge collection </a:t>
            </a:r>
          </a:p>
          <a:p>
            <a:pPr>
              <a:lnSpc>
                <a:spcPct val="80000"/>
              </a:lnSpc>
            </a:pP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 smtClean="0">
                <a:solidFill>
                  <a:srgbClr val="C00000"/>
                </a:solidFill>
              </a:rPr>
              <a:t>  performance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92879" y="63500"/>
            <a:ext cx="40394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Monolithic Pixel Detectors</a:t>
            </a:r>
            <a:endParaRPr lang="en-US" sz="28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460916" y="5181600"/>
            <a:ext cx="447012" cy="2413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261663" y="3494445"/>
            <a:ext cx="1628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(R. </a:t>
            </a:r>
            <a:r>
              <a:rPr lang="en-US" sz="1400" dirty="0" err="1" smtClean="0"/>
              <a:t>Turchetta</a:t>
            </a:r>
            <a:r>
              <a:rPr lang="en-US" sz="1400" dirty="0" smtClean="0"/>
              <a:t> – RAL)</a:t>
            </a:r>
            <a:endParaRPr lang="en-US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959600" y="6457950"/>
            <a:ext cx="2133600" cy="365125"/>
          </a:xfrm>
        </p:spPr>
        <p:txBody>
          <a:bodyPr/>
          <a:lstStyle/>
          <a:p>
            <a:fld id="{2CA395D5-3E92-9040-9D86-207418AA08F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325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4335463"/>
            <a:ext cx="3059113" cy="180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5848350" y="4259263"/>
            <a:ext cx="30575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727700" y="4335463"/>
            <a:ext cx="0" cy="18018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1" name="TextBox 12"/>
          <p:cNvSpPr txBox="1">
            <a:spLocks noChangeArrowheads="1"/>
          </p:cNvSpPr>
          <p:nvPr/>
        </p:nvSpPr>
        <p:spPr bwMode="auto">
          <a:xfrm rot="-5400000">
            <a:off x="5170487" y="4997451"/>
            <a:ext cx="898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2.2 mm</a:t>
            </a:r>
          </a:p>
        </p:txBody>
      </p:sp>
      <p:sp>
        <p:nvSpPr>
          <p:cNvPr id="24582" name="TextBox 14"/>
          <p:cNvSpPr txBox="1">
            <a:spLocks noChangeArrowheads="1"/>
          </p:cNvSpPr>
          <p:nvPr/>
        </p:nvSpPr>
        <p:spPr bwMode="auto">
          <a:xfrm>
            <a:off x="6018213" y="6154738"/>
            <a:ext cx="1655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b="0"/>
              <a:t>CMOS test structures</a:t>
            </a:r>
          </a:p>
          <a:p>
            <a:pPr algn="ctr" eaLnBrk="1" hangingPunct="1"/>
            <a:r>
              <a:rPr lang="en-GB" b="0"/>
              <a:t>w/o deep p-well</a:t>
            </a:r>
          </a:p>
        </p:txBody>
      </p:sp>
      <p:sp>
        <p:nvSpPr>
          <p:cNvPr id="24583" name="TextBox 15"/>
          <p:cNvSpPr txBox="1">
            <a:spLocks noChangeArrowheads="1"/>
          </p:cNvSpPr>
          <p:nvPr/>
        </p:nvSpPr>
        <p:spPr bwMode="auto">
          <a:xfrm>
            <a:off x="7902575" y="6140450"/>
            <a:ext cx="99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b="0"/>
              <a:t>Breakdown </a:t>
            </a:r>
          </a:p>
          <a:p>
            <a:pPr algn="ctr" eaLnBrk="1" hangingPunct="1"/>
            <a:r>
              <a:rPr lang="en-GB" b="0"/>
              <a:t>diodes</a:t>
            </a: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219074" y="719147"/>
            <a:ext cx="4251326" cy="288448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n-US" sz="2200" b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MIMOSA 32 (IPHC Strasbourg)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en-US" sz="1900" b="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Digital and analog blocks (2T and 3T structures with various diodes)</a:t>
            </a: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1900" b="0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100 circuits delivered  Jan 2012  </a:t>
            </a:r>
            <a:r>
              <a:rPr lang="en-US" sz="19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1900" b="0" dirty="0" smtClean="0">
              <a:solidFill>
                <a:srgbClr val="008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1900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Test with Fe</a:t>
            </a:r>
            <a:r>
              <a:rPr lang="en-US" sz="1900" baseline="30000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55</a:t>
            </a:r>
            <a:r>
              <a:rPr lang="en-US" sz="1900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 source   </a:t>
            </a:r>
            <a:r>
              <a:rPr lang="en-US" sz="19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1900" dirty="0" smtClean="0">
              <a:solidFill>
                <a:srgbClr val="008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1900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Irradiation tests (X-ray, neutron) </a:t>
            </a:r>
            <a:r>
              <a:rPr lang="en-US" sz="19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1900" dirty="0" smtClean="0">
              <a:solidFill>
                <a:srgbClr val="008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1900" dirty="0" smtClean="0">
                <a:solidFill>
                  <a:srgbClr val="408000"/>
                </a:solidFill>
                <a:latin typeface="Calibri" pitchFamily="34" charset="0"/>
                <a:cs typeface="Calibri" pitchFamily="34" charset="0"/>
              </a:rPr>
              <a:t>Beam-test </a:t>
            </a:r>
            <a:r>
              <a:rPr lang="en-GB" sz="2000" dirty="0" smtClean="0">
                <a:solidFill>
                  <a:srgbClr val="408000"/>
                </a:solidFill>
                <a:latin typeface="Calibri" charset="0"/>
                <a:cs typeface="ＭＳ Ｐゴシック" charset="0"/>
                <a:sym typeface="Wingdings 3" charset="0"/>
              </a:rPr>
              <a:t>June 6-11, 2012 </a:t>
            </a:r>
            <a:r>
              <a:rPr lang="en-US" sz="19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r>
              <a:rPr lang="en-US" sz="1900" dirty="0" smtClean="0">
                <a:solidFill>
                  <a:srgbClr val="408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1900" b="0" dirty="0" smtClean="0">
              <a:solidFill>
                <a:srgbClr val="408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87" name="Text Box 4"/>
          <p:cNvSpPr txBox="1">
            <a:spLocks noChangeArrowheads="1"/>
          </p:cNvSpPr>
          <p:nvPr/>
        </p:nvSpPr>
        <p:spPr bwMode="auto">
          <a:xfrm>
            <a:off x="172854" y="57150"/>
            <a:ext cx="82638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Monolithic Pixels – Evaluation </a:t>
            </a:r>
            <a:r>
              <a:rPr lang="en-US" sz="2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of </a:t>
            </a:r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Tower/Jazz </a:t>
            </a:r>
            <a:r>
              <a:rPr lang="en-US" sz="28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technology</a:t>
            </a:r>
          </a:p>
        </p:txBody>
      </p:sp>
      <p:sp>
        <p:nvSpPr>
          <p:cNvPr id="24588" name="TextBox 44"/>
          <p:cNvSpPr txBox="1">
            <a:spLocks noChangeArrowheads="1"/>
          </p:cNvSpPr>
          <p:nvPr/>
        </p:nvSpPr>
        <p:spPr bwMode="auto">
          <a:xfrm>
            <a:off x="7072313" y="4030663"/>
            <a:ext cx="7127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3.7 mm</a:t>
            </a:r>
          </a:p>
        </p:txBody>
      </p:sp>
      <p:pic>
        <p:nvPicPr>
          <p:cNvPr id="24589" name="Picture 2" descr="C:\Users\tkugatha\Documents\seuchip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88" y="4186152"/>
            <a:ext cx="1827212" cy="2521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Arrow Connector 48"/>
          <p:cNvCxnSpPr/>
          <p:nvPr/>
        </p:nvCxnSpPr>
        <p:spPr>
          <a:xfrm>
            <a:off x="3494088" y="4086225"/>
            <a:ext cx="18272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1" name="TextBox 49"/>
          <p:cNvSpPr txBox="1">
            <a:spLocks noChangeArrowheads="1"/>
          </p:cNvSpPr>
          <p:nvPr/>
        </p:nvSpPr>
        <p:spPr bwMode="auto">
          <a:xfrm>
            <a:off x="4043363" y="3746500"/>
            <a:ext cx="898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dirty="0"/>
              <a:t>5.7 mm</a:t>
            </a:r>
          </a:p>
        </p:txBody>
      </p:sp>
      <p:sp>
        <p:nvSpPr>
          <p:cNvPr id="24592" name="TextBox 50"/>
          <p:cNvSpPr txBox="1">
            <a:spLocks noChangeArrowheads="1"/>
          </p:cNvSpPr>
          <p:nvPr/>
        </p:nvSpPr>
        <p:spPr bwMode="auto">
          <a:xfrm rot="-5400000">
            <a:off x="2860675" y="5175250"/>
            <a:ext cx="896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/>
              <a:t>4.1 mm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417888" y="4208463"/>
            <a:ext cx="0" cy="24987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4" name="Content Placeholder 2"/>
          <p:cNvSpPr txBox="1">
            <a:spLocks/>
          </p:cNvSpPr>
          <p:nvPr/>
        </p:nvSpPr>
        <p:spPr bwMode="auto">
          <a:xfrm>
            <a:off x="152400" y="3721100"/>
            <a:ext cx="360680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2200" b="0" dirty="0">
                <a:solidFill>
                  <a:srgbClr val="C00000"/>
                </a:solidFill>
                <a:latin typeface="Calibri" charset="0"/>
                <a:cs typeface="Calibri" charset="0"/>
              </a:rPr>
              <a:t>MONALICET1 (CERN/CCNU)</a:t>
            </a: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Char char="•"/>
            </a:pPr>
            <a:r>
              <a:rPr lang="en-US" sz="19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Single transistors</a:t>
            </a: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Char char="•"/>
            </a:pPr>
            <a:r>
              <a:rPr lang="en-US" sz="19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Breakdown structures</a:t>
            </a: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Char char="•"/>
            </a:pPr>
            <a:r>
              <a:rPr lang="en-US" sz="19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Memories </a:t>
            </a: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Char char="•"/>
            </a:pPr>
            <a:r>
              <a:rPr lang="en-US" sz="19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Digital structures</a:t>
            </a: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Char char="•"/>
            </a:pPr>
            <a:r>
              <a:rPr lang="en-US" sz="1900" b="0" dirty="0">
                <a:solidFill>
                  <a:srgbClr val="002060"/>
                </a:solidFill>
                <a:latin typeface="Calibri" charset="0"/>
                <a:cs typeface="Calibri" charset="0"/>
              </a:rPr>
              <a:t>Shift </a:t>
            </a:r>
            <a:r>
              <a:rPr lang="en-US" sz="19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register</a:t>
            </a: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Char char="•"/>
            </a:pPr>
            <a:r>
              <a:rPr lang="en-US" sz="19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Delivery early July 2012</a:t>
            </a:r>
            <a:endParaRPr lang="en-US" sz="1900" b="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487623"/>
            <a:ext cx="4343400" cy="11160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3" descr="screenshot_3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963623"/>
            <a:ext cx="4703763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512350" y="4542393"/>
            <a:ext cx="2610210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Delivery: beginning July 2012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666041" y="2238971"/>
            <a:ext cx="2803372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First test results on pixel matrix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4200" y="6457950"/>
            <a:ext cx="2133600" cy="365125"/>
          </a:xfrm>
        </p:spPr>
        <p:txBody>
          <a:bodyPr/>
          <a:lstStyle/>
          <a:p>
            <a:fld id="{872C15F9-2AD0-044F-BB80-F9D71DAC45B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7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5600" y="800100"/>
            <a:ext cx="8229600" cy="5588000"/>
          </a:xfrm>
        </p:spPr>
        <p:txBody>
          <a:bodyPr>
            <a:normAutofit fontScale="70000" lnSpcReduction="20000"/>
          </a:bodyPr>
          <a:lstStyle/>
          <a:p>
            <a:pPr lvl="2"/>
            <a:endParaRPr lang="en-US" sz="1000" dirty="0" smtClean="0"/>
          </a:p>
          <a:p>
            <a:pPr lvl="2"/>
            <a:endParaRPr lang="en-US" sz="1000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Charge Collection Efficiency (CCE) for </a:t>
            </a:r>
            <a:r>
              <a:rPr lang="en-US" b="1" dirty="0" smtClean="0">
                <a:solidFill>
                  <a:srgbClr val="C00000"/>
                </a:solidFill>
              </a:rPr>
              <a:t>20x20 µm² </a:t>
            </a:r>
            <a:r>
              <a:rPr lang="en-US" dirty="0" smtClean="0">
                <a:solidFill>
                  <a:srgbClr val="C00000"/>
                </a:solidFill>
              </a:rPr>
              <a:t>pixels 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Seed pixel:      	~40-50%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2x2 pixel cluster:	nearly 100 %</a:t>
            </a:r>
          </a:p>
          <a:p>
            <a:pPr lvl="1">
              <a:buFont typeface="Wingdings" charset="0"/>
              <a:buNone/>
            </a:pPr>
            <a:r>
              <a:rPr lang="fr-FR" dirty="0" smtClean="0"/>
              <a:t/>
            </a:r>
            <a:br>
              <a:rPr lang="fr-FR" dirty="0" smtClean="0"/>
            </a:br>
            <a:endParaRPr lang="en-US" sz="1000" dirty="0" smtClean="0"/>
          </a:p>
          <a:p>
            <a:endParaRPr lang="en-US" dirty="0" smtClean="0"/>
          </a:p>
          <a:p>
            <a:pPr>
              <a:lnSpc>
                <a:spcPct val="140000"/>
              </a:lnSpc>
            </a:pPr>
            <a:r>
              <a:rPr lang="en-US" dirty="0" smtClean="0">
                <a:solidFill>
                  <a:srgbClr val="C00000"/>
                </a:solidFill>
              </a:rPr>
              <a:t>CCE identical with/without in-pixel PMOS Trans. (i.e. deep P-well) </a:t>
            </a:r>
          </a:p>
          <a:p>
            <a:pPr lvl="2">
              <a:lnSpc>
                <a:spcPct val="140000"/>
              </a:lnSpc>
            </a:pPr>
            <a:endParaRPr lang="en-US" sz="1000" dirty="0" smtClean="0"/>
          </a:p>
          <a:p>
            <a:pPr>
              <a:lnSpc>
                <a:spcPct val="140000"/>
              </a:lnSpc>
            </a:pPr>
            <a:r>
              <a:rPr lang="en-US" dirty="0" smtClean="0">
                <a:solidFill>
                  <a:srgbClr val="C00000"/>
                </a:solidFill>
              </a:rPr>
              <a:t>CCE for elongated pixels (</a:t>
            </a:r>
            <a:r>
              <a:rPr lang="en-US" b="1" dirty="0" smtClean="0">
                <a:solidFill>
                  <a:srgbClr val="C00000"/>
                </a:solidFill>
              </a:rPr>
              <a:t>20x40 µm²</a:t>
            </a:r>
            <a:r>
              <a:rPr lang="en-US" dirty="0" smtClean="0">
                <a:solidFill>
                  <a:srgbClr val="C00000"/>
                </a:solidFill>
              </a:rPr>
              <a:t>), 1 diode/pixel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Seed pixel: 	~30%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+ 1</a:t>
            </a:r>
            <a:r>
              <a:rPr lang="en-US" baseline="30000" dirty="0" smtClean="0">
                <a:solidFill>
                  <a:srgbClr val="002060"/>
                </a:solidFill>
              </a:rPr>
              <a:t>st</a:t>
            </a:r>
            <a:r>
              <a:rPr lang="en-US" dirty="0" smtClean="0">
                <a:solidFill>
                  <a:srgbClr val="002060"/>
                </a:solidFill>
              </a:rPr>
              <a:t> crown :   ~76 %                        + 2</a:t>
            </a:r>
            <a:r>
              <a:rPr lang="en-US" baseline="30000" dirty="0" smtClean="0">
                <a:solidFill>
                  <a:srgbClr val="002060"/>
                </a:solidFill>
              </a:rPr>
              <a:t>nd</a:t>
            </a:r>
            <a:r>
              <a:rPr lang="en-US" dirty="0" smtClean="0">
                <a:solidFill>
                  <a:srgbClr val="002060"/>
                </a:solidFill>
              </a:rPr>
              <a:t> crown :  ~93%</a:t>
            </a:r>
          </a:p>
          <a:p>
            <a:pPr lvl="2"/>
            <a:endParaRPr lang="en-US" sz="1000" dirty="0" smtClean="0">
              <a:solidFill>
                <a:srgbClr val="002060"/>
              </a:solidFill>
            </a:endParaRPr>
          </a:p>
          <a:p>
            <a:pPr>
              <a:lnSpc>
                <a:spcPct val="140000"/>
              </a:lnSpc>
            </a:pPr>
            <a:r>
              <a:rPr lang="en-US" dirty="0" smtClean="0">
                <a:solidFill>
                  <a:srgbClr val="C00000"/>
                </a:solidFill>
              </a:rPr>
              <a:t>CCE for elongated pixels (</a:t>
            </a:r>
            <a:r>
              <a:rPr lang="en-US" b="1" dirty="0" smtClean="0">
                <a:solidFill>
                  <a:srgbClr val="C00000"/>
                </a:solidFill>
              </a:rPr>
              <a:t>20x40 µm²</a:t>
            </a:r>
            <a:r>
              <a:rPr lang="en-US" dirty="0" smtClean="0">
                <a:solidFill>
                  <a:srgbClr val="C00000"/>
                </a:solidFill>
              </a:rPr>
              <a:t>), 2 diode/pixel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Seed pixel: 	~44%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+ 1</a:t>
            </a:r>
            <a:r>
              <a:rPr lang="en-US" baseline="30000" dirty="0" smtClean="0">
                <a:solidFill>
                  <a:srgbClr val="002060"/>
                </a:solidFill>
              </a:rPr>
              <a:t>st</a:t>
            </a:r>
            <a:r>
              <a:rPr lang="en-US" dirty="0" smtClean="0">
                <a:solidFill>
                  <a:srgbClr val="002060"/>
                </a:solidFill>
              </a:rPr>
              <a:t> crown :   ~83 %                       + 2</a:t>
            </a:r>
            <a:r>
              <a:rPr lang="en-US" baseline="30000" dirty="0" smtClean="0">
                <a:solidFill>
                  <a:srgbClr val="002060"/>
                </a:solidFill>
              </a:rPr>
              <a:t>nd</a:t>
            </a:r>
            <a:r>
              <a:rPr lang="en-US" dirty="0" smtClean="0">
                <a:solidFill>
                  <a:srgbClr val="002060"/>
                </a:solidFill>
              </a:rPr>
              <a:t> crown :	~98%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2 diodes implementation, noise increase x2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9823" y="2469298"/>
            <a:ext cx="4103862" cy="4100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>
                <a:sym typeface="Wingdings" charset="0"/>
              </a:rPr>
              <a:t> High resistivity of EPI layer confirmed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0917" y="783906"/>
            <a:ext cx="6230170" cy="4100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ym typeface="Wingdings" charset="0"/>
              </a:rPr>
              <a:t> </a:t>
            </a:r>
            <a:r>
              <a:rPr lang="en-US" dirty="0" smtClean="0"/>
              <a:t>All pixel structures with source follower operational</a:t>
            </a:r>
          </a:p>
        </p:txBody>
      </p:sp>
      <p:grpSp>
        <p:nvGrpSpPr>
          <p:cNvPr id="8" name="Group 161"/>
          <p:cNvGrpSpPr>
            <a:grpSpLocks/>
          </p:cNvGrpSpPr>
          <p:nvPr/>
        </p:nvGrpSpPr>
        <p:grpSpPr bwMode="auto">
          <a:xfrm>
            <a:off x="7099300" y="3676650"/>
            <a:ext cx="1908175" cy="2916238"/>
            <a:chOff x="3810" y="2228"/>
            <a:chExt cx="1202" cy="1837"/>
          </a:xfrm>
        </p:grpSpPr>
        <p:grpSp>
          <p:nvGrpSpPr>
            <p:cNvPr id="9" name="Group 159"/>
            <p:cNvGrpSpPr>
              <a:grpSpLocks/>
            </p:cNvGrpSpPr>
            <p:nvPr/>
          </p:nvGrpSpPr>
          <p:grpSpPr bwMode="auto">
            <a:xfrm>
              <a:off x="3810" y="2228"/>
              <a:ext cx="1202" cy="1837"/>
              <a:chOff x="3810" y="2228"/>
              <a:chExt cx="1202" cy="1837"/>
            </a:xfrm>
          </p:grpSpPr>
          <p:pic>
            <p:nvPicPr>
              <p:cNvPr id="11" name="Picture 155" descr="Elongated_pixels_M22AHR ppt (2)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0629" t="32178" r="60172" b="4951"/>
              <a:stretch>
                <a:fillRect/>
              </a:stretch>
            </p:blipFill>
            <p:spPr bwMode="auto">
              <a:xfrm>
                <a:off x="3810" y="2228"/>
                <a:ext cx="1138" cy="18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tangle 157"/>
              <p:cNvSpPr>
                <a:spLocks noChangeArrowheads="1"/>
              </p:cNvSpPr>
              <p:nvPr/>
            </p:nvSpPr>
            <p:spPr bwMode="auto">
              <a:xfrm>
                <a:off x="4853" y="2251"/>
                <a:ext cx="159" cy="81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" name="Rectangle 160"/>
            <p:cNvSpPr>
              <a:spLocks noChangeArrowheads="1"/>
            </p:cNvSpPr>
            <p:nvPr/>
          </p:nvSpPr>
          <p:spPr bwMode="auto">
            <a:xfrm>
              <a:off x="3833" y="2240"/>
              <a:ext cx="90" cy="181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  <a:latin typeface="Calibri"/>
                <a:ea typeface="ＭＳ Ｐゴシック"/>
              </a:endParaRPr>
            </a:p>
          </p:txBody>
        </p:sp>
      </p:grp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23654" y="57150"/>
            <a:ext cx="72747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MIMOSA 32 (IPHC) – Characterization with Fe</a:t>
            </a:r>
            <a:r>
              <a:rPr lang="en-US" sz="2800" b="0" baseline="3000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55</a:t>
            </a:r>
            <a:endParaRPr lang="en-US" sz="2800" b="0" baseline="3000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911" y="772346"/>
            <a:ext cx="2057765" cy="2326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62788" y="223738"/>
            <a:ext cx="2062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3T structure</a:t>
            </a:r>
          </a:p>
          <a:p>
            <a:pPr algn="ctr"/>
            <a:r>
              <a:rPr lang="en-US" sz="1400" dirty="0" smtClean="0"/>
              <a:t>example of in-pixel circuit</a:t>
            </a:r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5D5-3E92-9040-9D86-207418AA08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62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eep_Pwell_histogram_after_3_Mrad.pd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32489" b="-32489"/>
          <a:stretch>
            <a:fillRect/>
          </a:stretch>
        </p:blipFill>
        <p:spPr>
          <a:xfrm>
            <a:off x="406400" y="915518"/>
            <a:ext cx="8229600" cy="4937760"/>
          </a:xfrm>
        </p:spPr>
      </p:pic>
      <p:sp>
        <p:nvSpPr>
          <p:cNvPr id="5" name="TextBox 4"/>
          <p:cNvSpPr txBox="1"/>
          <p:nvPr/>
        </p:nvSpPr>
        <p:spPr>
          <a:xfrm>
            <a:off x="406400" y="971749"/>
            <a:ext cx="428453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TID test: irradiation to 3 </a:t>
            </a:r>
            <a:r>
              <a:rPr lang="en-US" dirty="0" err="1" smtClean="0"/>
              <a:t>Mrad</a:t>
            </a:r>
            <a:r>
              <a:rPr lang="en-US" dirty="0" smtClean="0"/>
              <a:t> (X-ray, CERN)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1316" y="5222108"/>
            <a:ext cx="6564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With deep </a:t>
            </a:r>
            <a:r>
              <a:rPr lang="en-US" sz="2000" dirty="0" err="1" smtClean="0"/>
              <a:t>p</a:t>
            </a:r>
            <a:r>
              <a:rPr lang="en-US" sz="2000" dirty="0" smtClean="0"/>
              <a:t>-well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Pixel noise ~ 15-20 </a:t>
            </a:r>
            <a:r>
              <a:rPr lang="en-US" sz="2000" dirty="0" err="1" smtClean="0">
                <a:solidFill>
                  <a:srgbClr val="C00000"/>
                </a:solidFill>
              </a:rPr>
              <a:t>e</a:t>
            </a:r>
            <a:r>
              <a:rPr lang="en-US" sz="2000" baseline="30000" dirty="0" smtClean="0">
                <a:solidFill>
                  <a:srgbClr val="C00000"/>
                </a:solidFill>
              </a:rPr>
              <a:t>-</a:t>
            </a:r>
            <a:r>
              <a:rPr lang="en-US" sz="2000" dirty="0" smtClean="0"/>
              <a:t> at RT (20°C) – not changed after 3 </a:t>
            </a:r>
            <a:r>
              <a:rPr lang="en-US" sz="2000" dirty="0" err="1" smtClean="0"/>
              <a:t>Mrad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139314" y="1461783"/>
            <a:ext cx="61807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Fe </a:t>
            </a:r>
            <a:r>
              <a:rPr lang="en-US" baseline="30000" dirty="0" smtClean="0"/>
              <a:t>55</a:t>
            </a:r>
            <a:endParaRPr lang="en-US" baseline="30000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23654" y="57150"/>
            <a:ext cx="72747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MIMOSA 32 (IPHC) – Characterization with Fe</a:t>
            </a:r>
            <a:r>
              <a:rPr lang="en-US" sz="2800" b="0" baseline="30000" dirty="0" smtClean="0">
                <a:solidFill>
                  <a:srgbClr val="002060"/>
                </a:solidFill>
                <a:latin typeface="Calibri" charset="0"/>
                <a:cs typeface="Calibri" charset="0"/>
              </a:rPr>
              <a:t>55</a:t>
            </a:r>
            <a:endParaRPr lang="en-US" sz="2800" b="0" baseline="30000" dirty="0">
              <a:solidFill>
                <a:srgbClr val="002060"/>
              </a:solidFill>
              <a:latin typeface="Calibri" charset="0"/>
              <a:cs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5D5-3E92-9040-9D86-207418AA08FB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45615" y="774791"/>
            <a:ext cx="180308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Preliminary 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(M. Winter et al.)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93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4172</TotalTime>
  <Words>2016</Words>
  <Application>Microsoft Macintosh PowerPoint</Application>
  <PresentationFormat>On-screen Show (4:3)</PresentationFormat>
  <Paragraphs>438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Office Theme</vt:lpstr>
      <vt:lpstr>2_Custom Design</vt:lpstr>
      <vt:lpstr>3_Custom Design</vt:lpstr>
      <vt:lpstr>4_Custom Design</vt:lpstr>
      <vt:lpstr>5_Custom Design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luciano musa</dc:creator>
  <cp:lastModifiedBy>Musa Luciano</cp:lastModifiedBy>
  <cp:revision>117</cp:revision>
  <dcterms:created xsi:type="dcterms:W3CDTF">2012-05-02T18:49:20Z</dcterms:created>
  <dcterms:modified xsi:type="dcterms:W3CDTF">2012-06-12T07:20:23Z</dcterms:modified>
</cp:coreProperties>
</file>