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80" r:id="rId7"/>
    <p:sldId id="281" r:id="rId8"/>
    <p:sldId id="278" r:id="rId9"/>
    <p:sldId id="262" r:id="rId10"/>
    <p:sldId id="279" r:id="rId11"/>
    <p:sldId id="264" r:id="rId12"/>
    <p:sldId id="265" r:id="rId13"/>
    <p:sldId id="282" r:id="rId14"/>
    <p:sldId id="283" r:id="rId15"/>
    <p:sldId id="268" r:id="rId16"/>
    <p:sldId id="277" r:id="rId17"/>
    <p:sldId id="28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90" d="100"/>
          <a:sy n="9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0956" y="381000"/>
            <a:ext cx="7562088" cy="54010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6091535"/>
            <a:ext cx="2965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 Look into the Future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400800" y="6079867"/>
            <a:ext cx="2204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K Hanke /  CERN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219972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>
            <a:spLocks/>
          </p:cNvSpPr>
          <p:nvPr/>
        </p:nvSpPr>
        <p:spPr>
          <a:xfrm>
            <a:off x="203200" y="1255060"/>
            <a:ext cx="8753513" cy="259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 the closing remarks of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Review on PSB 160 MeV H- Injection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9-10 November 2011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“The world’s most complex ring injection system is about to become more complex…”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1869" y="3755441"/>
            <a:ext cx="85807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“But if anyone can do it, CERN can”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SBUpgrade_Feas_Study_v3_Page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-240000">
            <a:off x="201511" y="912149"/>
            <a:ext cx="4189667" cy="5923901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001058" y="274638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Upgrade of the Booster to 2 GeV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42119" y="1022292"/>
            <a:ext cx="448802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study launched following Chamonix 2010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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feasibility, cost &amp; time lines confirmed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RCS alternative studied following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Chx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 2011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à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Booster option retained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3</a:t>
            </a:r>
            <a:r>
              <a:rPr kumimoji="0" lang="en-US" sz="18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rd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energy upgrade: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from 800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MeV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to 1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GeV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(1988)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from 1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GeV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to 1.4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GeV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(1999)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from 1.4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GeV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to 2.0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GeV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(LS2)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- no technical showstoppers identified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however a number of equipment and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systems need to be changed or upgraded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- high-impact items: MPS, RF, kickers, septa, …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557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 txBox="1">
            <a:spLocks/>
          </p:cNvSpPr>
          <p:nvPr/>
        </p:nvSpPr>
        <p:spPr>
          <a:xfrm>
            <a:off x="1001058" y="274638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Expected Performance Gain with 2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GeV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33400" y="1219200"/>
            <a:ext cx="275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Rounded MT Bold"/>
                <a:cs typeface="Arial Rounded MT Bold"/>
              </a:rPr>
              <a:t>LASLETT TUNE SHIFT</a:t>
            </a:r>
            <a:endParaRPr lang="en-US" dirty="0">
              <a:latin typeface="Arial Rounded MT Bold"/>
              <a:cs typeface="Arial Rounded MT Bold"/>
            </a:endParaRPr>
          </a:p>
        </p:txBody>
      </p:sp>
      <p:pic>
        <p:nvPicPr>
          <p:cNvPr id="65" name="Picture 64" descr="latex-image-1.pd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752600"/>
            <a:ext cx="7120798" cy="684000"/>
          </a:xfrm>
          <a:prstGeom prst="rect">
            <a:avLst/>
          </a:prstGeom>
        </p:spPr>
      </p:pic>
      <p:sp>
        <p:nvSpPr>
          <p:cNvPr id="66" name="Text Placeholder 2"/>
          <p:cNvSpPr txBox="1">
            <a:spLocks/>
          </p:cNvSpPr>
          <p:nvPr/>
        </p:nvSpPr>
        <p:spPr>
          <a:xfrm>
            <a:off x="1675971" y="2909290"/>
            <a:ext cx="5463123" cy="118325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/>
          <a:p>
            <a:pPr marL="457200" marR="0" lvl="0" indent="-2730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 if we assume that:</a:t>
            </a:r>
          </a:p>
          <a:p>
            <a:pPr marL="457200" marR="0" lvl="0" indent="-2730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Lucida Grande"/>
              <a:buChar char="⇒"/>
              <a:tabLst/>
              <a:defRPr/>
            </a:pPr>
            <a:r>
              <a:rPr lang="en-US" sz="1622" dirty="0" smtClean="0">
                <a:solidFill>
                  <a:sysClr val="windowText" lastClr="000000"/>
                </a:solidFill>
                <a:latin typeface="Arial"/>
                <a:cs typeface="Arial"/>
              </a:rPr>
              <a:t>t</a:t>
            </a:r>
            <a:r>
              <a:rPr kumimoji="0" lang="en-US" sz="1622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 optics at the PS injection remains the same</a:t>
            </a:r>
          </a:p>
          <a:p>
            <a:pPr marL="457200" marR="0" lvl="0" indent="-2730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Lucida Grande"/>
              <a:buChar char="⇒"/>
              <a:tabLst/>
              <a:defRPr/>
            </a:pPr>
            <a:r>
              <a:rPr lang="en-US" sz="1622" dirty="0" smtClean="0">
                <a:solidFill>
                  <a:sysClr val="windowText" lastClr="000000"/>
                </a:solidFill>
                <a:latin typeface="Arial"/>
                <a:cs typeface="Arial"/>
              </a:rPr>
              <a:t>t</a:t>
            </a:r>
            <a:r>
              <a:rPr kumimoji="0" lang="en-US" sz="1622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 bunch length does not change</a:t>
            </a:r>
          </a:p>
          <a:p>
            <a:pPr marL="457200" marR="0" lvl="0" indent="-2730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endParaRPr kumimoji="0" lang="en-US" sz="1622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0" indent="-2730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endParaRPr kumimoji="0" lang="en-US" sz="1622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381000" y="4603813"/>
            <a:ext cx="3256507" cy="1193569"/>
            <a:chOff x="381000" y="4267200"/>
            <a:chExt cx="3256507" cy="1193569"/>
          </a:xfrm>
        </p:grpSpPr>
        <p:pic>
          <p:nvPicPr>
            <p:cNvPr id="68" name="Picture 67" descr="latex-image-1.pd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13656" y="4375213"/>
              <a:ext cx="2990708" cy="944434"/>
            </a:xfrm>
            <a:prstGeom prst="rect">
              <a:avLst/>
            </a:prstGeom>
          </p:spPr>
        </p:pic>
        <p:sp>
          <p:nvSpPr>
            <p:cNvPr id="69" name="Snip Single Corner Rectangle 68"/>
            <p:cNvSpPr/>
            <p:nvPr/>
          </p:nvSpPr>
          <p:spPr>
            <a:xfrm>
              <a:off x="381000" y="4267200"/>
              <a:ext cx="3256507" cy="1193569"/>
            </a:xfrm>
            <a:prstGeom prst="snip1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0" name="Oval 69"/>
          <p:cNvSpPr/>
          <p:nvPr/>
        </p:nvSpPr>
        <p:spPr>
          <a:xfrm>
            <a:off x="2895600" y="2057400"/>
            <a:ext cx="542751" cy="451621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4066587" y="4744532"/>
            <a:ext cx="4899646" cy="911728"/>
            <a:chOff x="4038600" y="4744532"/>
            <a:chExt cx="4899646" cy="911728"/>
          </a:xfrm>
        </p:grpSpPr>
        <p:pic>
          <p:nvPicPr>
            <p:cNvPr id="72" name="Picture 71" descr="latex-image-1.pd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48929" y="4744532"/>
              <a:ext cx="3689317" cy="911728"/>
            </a:xfrm>
            <a:prstGeom prst="rect">
              <a:avLst/>
            </a:prstGeom>
            <a:solidFill>
              <a:srgbClr val="EEECE1"/>
            </a:solidFill>
          </p:spPr>
        </p:pic>
        <p:sp>
          <p:nvSpPr>
            <p:cNvPr id="73" name="Right Arrow 72"/>
            <p:cNvSpPr/>
            <p:nvPr/>
          </p:nvSpPr>
          <p:spPr>
            <a:xfrm>
              <a:off x="4038600" y="4984813"/>
              <a:ext cx="922677" cy="369089"/>
            </a:xfrm>
            <a:prstGeom prst="rightArrow">
              <a:avLst/>
            </a:prstGeom>
            <a:gradFill flip="none" rotWithShape="1">
              <a:gsLst>
                <a:gs pos="15000">
                  <a:srgbClr val="163082"/>
                </a:gs>
                <a:gs pos="100000">
                  <a:srgbClr val="FFFFFF"/>
                </a:gs>
              </a:gsLst>
              <a:lin ang="0" scaled="1"/>
              <a:tileRect/>
            </a:gradFill>
            <a:ln w="19050" cap="flat" cmpd="sng" algn="ctr">
              <a:solidFill>
                <a:srgbClr val="16308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48046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build="p"/>
      <p:bldP spid="7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ooster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77589" y="1456509"/>
            <a:ext cx="6527833" cy="52916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43400" y="6292334"/>
            <a:ext cx="45230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Booster spare magnet undergoing stress tests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0483" y="1981200"/>
            <a:ext cx="2771505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Main Magnets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main magnets can operate at field levels 30% higher than today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m</a:t>
            </a:r>
            <a:r>
              <a:rPr lang="en-US" dirty="0" smtClean="0"/>
              <a:t>odifications needed:</a:t>
            </a:r>
          </a:p>
          <a:p>
            <a:r>
              <a:rPr lang="en-US" dirty="0" smtClean="0"/>
              <a:t>- shimming</a:t>
            </a:r>
          </a:p>
          <a:p>
            <a:r>
              <a:rPr lang="en-US" dirty="0" smtClean="0"/>
              <a:t>- retaining plates</a:t>
            </a:r>
          </a:p>
          <a:p>
            <a:r>
              <a:rPr lang="en-US" dirty="0" smtClean="0"/>
              <a:t>- cooling circuits</a:t>
            </a:r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01058" y="274638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Booster 2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GeV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Upgrade: </a:t>
            </a:r>
            <a:r>
              <a:rPr lang="en-US" dirty="0" smtClean="0"/>
              <a:t>Magnets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13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4481319" y="1363824"/>
            <a:ext cx="4403356" cy="4761166"/>
            <a:chOff x="4298950" y="1125538"/>
            <a:chExt cx="4845050" cy="5238750"/>
          </a:xfrm>
        </p:grpSpPr>
        <p:sp>
          <p:nvSpPr>
            <p:cNvPr id="4" name="TextBox 27"/>
            <p:cNvSpPr txBox="1">
              <a:spLocks noChangeArrowheads="1"/>
            </p:cNvSpPr>
            <p:nvPr/>
          </p:nvSpPr>
          <p:spPr bwMode="auto">
            <a:xfrm>
              <a:off x="7367588" y="3789363"/>
              <a:ext cx="1058862" cy="738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Reference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magnet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Ring 2&amp;3</a:t>
              </a:r>
            </a:p>
          </p:txBody>
        </p:sp>
        <p:sp>
          <p:nvSpPr>
            <p:cNvPr id="5" name="TextBox 121"/>
            <p:cNvSpPr txBox="1">
              <a:spLocks noChangeArrowheads="1"/>
            </p:cNvSpPr>
            <p:nvPr/>
          </p:nvSpPr>
          <p:spPr bwMode="auto">
            <a:xfrm>
              <a:off x="6500813" y="5732463"/>
              <a:ext cx="5842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GND</a:t>
              </a:r>
            </a:p>
          </p:txBody>
        </p:sp>
        <p:grpSp>
          <p:nvGrpSpPr>
            <p:cNvPr id="6" name="Group 67"/>
            <p:cNvGrpSpPr>
              <a:grpSpLocks/>
            </p:cNvGrpSpPr>
            <p:nvPr/>
          </p:nvGrpSpPr>
          <p:grpSpPr bwMode="auto">
            <a:xfrm>
              <a:off x="7847013" y="1125538"/>
              <a:ext cx="357187" cy="857250"/>
              <a:chOff x="2428860" y="2071678"/>
              <a:chExt cx="357191" cy="857256"/>
            </a:xfrm>
          </p:grpSpPr>
          <p:sp>
            <p:nvSpPr>
              <p:cNvPr id="98" name="Freeform 97"/>
              <p:cNvSpPr/>
              <p:nvPr/>
            </p:nvSpPr>
            <p:spPr>
              <a:xfrm rot="5400000">
                <a:off x="2538399" y="2109778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9" name="Freeform 98"/>
              <p:cNvSpPr/>
              <p:nvPr/>
            </p:nvSpPr>
            <p:spPr>
              <a:xfrm rot="5400000">
                <a:off x="2535223" y="2251067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0" name="Freeform 99"/>
              <p:cNvSpPr/>
              <p:nvPr/>
            </p:nvSpPr>
            <p:spPr>
              <a:xfrm rot="5400000">
                <a:off x="2535223" y="2393943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1" name="Freeform 100"/>
              <p:cNvSpPr/>
              <p:nvPr/>
            </p:nvSpPr>
            <p:spPr>
              <a:xfrm rot="5400000">
                <a:off x="2535223" y="2536819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02" name="Straight Connector 101"/>
              <p:cNvCxnSpPr/>
              <p:nvPr/>
            </p:nvCxnSpPr>
            <p:spPr>
              <a:xfrm rot="5400000" flipH="1" flipV="1">
                <a:off x="2357421" y="2143117"/>
                <a:ext cx="14287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03" name="Straight Connector 102"/>
              <p:cNvCxnSpPr/>
              <p:nvPr/>
            </p:nvCxnSpPr>
            <p:spPr>
              <a:xfrm rot="5400000" flipH="1" flipV="1">
                <a:off x="2357421" y="2857497"/>
                <a:ext cx="14287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grpSp>
          <p:nvGrpSpPr>
            <p:cNvPr id="7" name="Group 68"/>
            <p:cNvGrpSpPr>
              <a:grpSpLocks/>
            </p:cNvGrpSpPr>
            <p:nvPr/>
          </p:nvGrpSpPr>
          <p:grpSpPr bwMode="auto">
            <a:xfrm>
              <a:off x="7847013" y="1965325"/>
              <a:ext cx="357187" cy="857250"/>
              <a:chOff x="2428860" y="2071678"/>
              <a:chExt cx="357191" cy="857256"/>
            </a:xfrm>
          </p:grpSpPr>
          <p:sp>
            <p:nvSpPr>
              <p:cNvPr id="92" name="Freeform 91"/>
              <p:cNvSpPr/>
              <p:nvPr/>
            </p:nvSpPr>
            <p:spPr>
              <a:xfrm rot="5400000">
                <a:off x="2538399" y="2109779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3" name="Freeform 92"/>
              <p:cNvSpPr/>
              <p:nvPr/>
            </p:nvSpPr>
            <p:spPr>
              <a:xfrm rot="5400000">
                <a:off x="2535223" y="2251067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4" name="Freeform 93"/>
              <p:cNvSpPr/>
              <p:nvPr/>
            </p:nvSpPr>
            <p:spPr>
              <a:xfrm rot="5400000">
                <a:off x="2535223" y="2393943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5" name="Freeform 94"/>
              <p:cNvSpPr/>
              <p:nvPr/>
            </p:nvSpPr>
            <p:spPr>
              <a:xfrm rot="5400000">
                <a:off x="2535223" y="2536819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96" name="Straight Connector 95"/>
              <p:cNvCxnSpPr/>
              <p:nvPr/>
            </p:nvCxnSpPr>
            <p:spPr>
              <a:xfrm rot="5400000" flipH="1" flipV="1">
                <a:off x="2357421" y="2143117"/>
                <a:ext cx="14287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>
              <a:xfrm rot="5400000" flipH="1" flipV="1">
                <a:off x="2357421" y="2857497"/>
                <a:ext cx="14287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grpSp>
          <p:nvGrpSpPr>
            <p:cNvPr id="8" name="Group 77"/>
            <p:cNvGrpSpPr>
              <a:grpSpLocks/>
            </p:cNvGrpSpPr>
            <p:nvPr/>
          </p:nvGrpSpPr>
          <p:grpSpPr bwMode="auto">
            <a:xfrm>
              <a:off x="7097713" y="3792538"/>
              <a:ext cx="357187" cy="857250"/>
              <a:chOff x="2428860" y="2071678"/>
              <a:chExt cx="357191" cy="857256"/>
            </a:xfrm>
          </p:grpSpPr>
          <p:sp>
            <p:nvSpPr>
              <p:cNvPr id="86" name="Freeform 85"/>
              <p:cNvSpPr/>
              <p:nvPr/>
            </p:nvSpPr>
            <p:spPr>
              <a:xfrm rot="5400000">
                <a:off x="2538399" y="2109778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7" name="Freeform 86"/>
              <p:cNvSpPr/>
              <p:nvPr/>
            </p:nvSpPr>
            <p:spPr>
              <a:xfrm rot="5400000">
                <a:off x="2535223" y="2251067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8" name="Freeform 87"/>
              <p:cNvSpPr/>
              <p:nvPr/>
            </p:nvSpPr>
            <p:spPr>
              <a:xfrm rot="5400000">
                <a:off x="2535223" y="2393943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9" name="Freeform 88"/>
              <p:cNvSpPr/>
              <p:nvPr/>
            </p:nvSpPr>
            <p:spPr>
              <a:xfrm rot="5400000">
                <a:off x="2535223" y="2536819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90" name="Straight Connector 89"/>
              <p:cNvCxnSpPr/>
              <p:nvPr/>
            </p:nvCxnSpPr>
            <p:spPr>
              <a:xfrm rot="5400000" flipH="1" flipV="1">
                <a:off x="2357421" y="2143117"/>
                <a:ext cx="14287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>
              <a:xfrm rot="5400000" flipH="1" flipV="1">
                <a:off x="2357421" y="2857497"/>
                <a:ext cx="14287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grpSp>
          <p:nvGrpSpPr>
            <p:cNvPr id="9" name="Group 84"/>
            <p:cNvGrpSpPr>
              <a:grpSpLocks/>
            </p:cNvGrpSpPr>
            <p:nvPr/>
          </p:nvGrpSpPr>
          <p:grpSpPr bwMode="auto">
            <a:xfrm>
              <a:off x="7847013" y="4649788"/>
              <a:ext cx="357187" cy="857250"/>
              <a:chOff x="2428860" y="2071678"/>
              <a:chExt cx="357191" cy="857256"/>
            </a:xfrm>
          </p:grpSpPr>
          <p:sp>
            <p:nvSpPr>
              <p:cNvPr id="80" name="Freeform 79"/>
              <p:cNvSpPr/>
              <p:nvPr/>
            </p:nvSpPr>
            <p:spPr>
              <a:xfrm rot="5400000">
                <a:off x="2538399" y="2109778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1" name="Freeform 80"/>
              <p:cNvSpPr/>
              <p:nvPr/>
            </p:nvSpPr>
            <p:spPr>
              <a:xfrm rot="5400000">
                <a:off x="2535223" y="2251067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2" name="Freeform 81"/>
              <p:cNvSpPr/>
              <p:nvPr/>
            </p:nvSpPr>
            <p:spPr>
              <a:xfrm rot="5400000">
                <a:off x="2535223" y="2393943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3" name="Freeform 82"/>
              <p:cNvSpPr/>
              <p:nvPr/>
            </p:nvSpPr>
            <p:spPr>
              <a:xfrm rot="5400000">
                <a:off x="2535223" y="2536819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84" name="Straight Connector 83"/>
              <p:cNvCxnSpPr/>
              <p:nvPr/>
            </p:nvCxnSpPr>
            <p:spPr>
              <a:xfrm rot="5400000" flipH="1" flipV="1">
                <a:off x="2357421" y="2143117"/>
                <a:ext cx="14287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85" name="Straight Connector 84"/>
              <p:cNvCxnSpPr/>
              <p:nvPr/>
            </p:nvCxnSpPr>
            <p:spPr>
              <a:xfrm rot="5400000" flipH="1" flipV="1">
                <a:off x="2357421" y="2857497"/>
                <a:ext cx="14287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grpSp>
          <p:nvGrpSpPr>
            <p:cNvPr id="10" name="Group 92"/>
            <p:cNvGrpSpPr>
              <a:grpSpLocks/>
            </p:cNvGrpSpPr>
            <p:nvPr/>
          </p:nvGrpSpPr>
          <p:grpSpPr bwMode="auto">
            <a:xfrm>
              <a:off x="7847013" y="5507038"/>
              <a:ext cx="357187" cy="857250"/>
              <a:chOff x="2428860" y="2071678"/>
              <a:chExt cx="357191" cy="857256"/>
            </a:xfrm>
          </p:grpSpPr>
          <p:sp>
            <p:nvSpPr>
              <p:cNvPr id="74" name="Freeform 73"/>
              <p:cNvSpPr/>
              <p:nvPr/>
            </p:nvSpPr>
            <p:spPr>
              <a:xfrm rot="5400000">
                <a:off x="2538399" y="2109778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5" name="Freeform 74"/>
              <p:cNvSpPr/>
              <p:nvPr/>
            </p:nvSpPr>
            <p:spPr>
              <a:xfrm rot="5400000">
                <a:off x="2535223" y="2251067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6" name="Freeform 75"/>
              <p:cNvSpPr/>
              <p:nvPr/>
            </p:nvSpPr>
            <p:spPr>
              <a:xfrm rot="5400000">
                <a:off x="2535223" y="2393943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7" name="Freeform 76"/>
              <p:cNvSpPr/>
              <p:nvPr/>
            </p:nvSpPr>
            <p:spPr>
              <a:xfrm rot="5400000">
                <a:off x="2535223" y="2536819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78" name="Straight Connector 77"/>
              <p:cNvCxnSpPr/>
              <p:nvPr/>
            </p:nvCxnSpPr>
            <p:spPr>
              <a:xfrm rot="5400000" flipH="1" flipV="1">
                <a:off x="2357421" y="2143117"/>
                <a:ext cx="14287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79" name="Straight Connector 78"/>
              <p:cNvCxnSpPr/>
              <p:nvPr/>
            </p:nvCxnSpPr>
            <p:spPr>
              <a:xfrm rot="5400000" flipH="1" flipV="1">
                <a:off x="2357421" y="2857497"/>
                <a:ext cx="14287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cxnSp>
          <p:nvCxnSpPr>
            <p:cNvPr id="11" name="Straight Connector 10"/>
            <p:cNvCxnSpPr/>
            <p:nvPr/>
          </p:nvCxnSpPr>
          <p:spPr>
            <a:xfrm>
              <a:off x="5276850" y="3644900"/>
              <a:ext cx="1800225" cy="0"/>
            </a:xfrm>
            <a:prstGeom prst="line">
              <a:avLst/>
            </a:prstGeom>
            <a:noFill/>
            <a:ln w="381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>
            <a:xfrm>
              <a:off x="7097713" y="4649788"/>
              <a:ext cx="749300" cy="0"/>
            </a:xfrm>
            <a:prstGeom prst="line">
              <a:avLst/>
            </a:prstGeom>
            <a:noFill/>
            <a:ln w="381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13" name="Straight Connector 12"/>
            <p:cNvCxnSpPr>
              <a:endCxn id="5" idx="0"/>
            </p:cNvCxnSpPr>
            <p:nvPr/>
          </p:nvCxnSpPr>
          <p:spPr>
            <a:xfrm rot="16200000" flipH="1">
              <a:off x="6700838" y="5640387"/>
              <a:ext cx="179388" cy="4763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14" name="TextBox 54"/>
            <p:cNvSpPr txBox="1">
              <a:spLocks noChangeArrowheads="1"/>
            </p:cNvSpPr>
            <p:nvPr/>
          </p:nvSpPr>
          <p:spPr bwMode="auto">
            <a:xfrm>
              <a:off x="4319588" y="4724400"/>
              <a:ext cx="903287" cy="739775"/>
            </a:xfrm>
            <a:prstGeom prst="rect">
              <a:avLst/>
            </a:prstGeom>
            <a:noFill/>
            <a:ln w="12700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MPS B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2500V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5500A</a:t>
              </a:r>
              <a:endPara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4554538" y="1125538"/>
              <a:ext cx="3292475" cy="0"/>
            </a:xfrm>
            <a:prstGeom prst="line">
              <a:avLst/>
            </a:prstGeom>
            <a:noFill/>
            <a:ln w="381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>
            <a:xfrm rot="5400000">
              <a:off x="4021138" y="2381250"/>
              <a:ext cx="2519362" cy="7938"/>
            </a:xfrm>
            <a:prstGeom prst="line">
              <a:avLst/>
            </a:prstGeom>
            <a:noFill/>
            <a:ln w="381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17" name="TextBox 54"/>
            <p:cNvSpPr txBox="1">
              <a:spLocks noChangeArrowheads="1"/>
            </p:cNvSpPr>
            <p:nvPr/>
          </p:nvSpPr>
          <p:spPr bwMode="auto">
            <a:xfrm>
              <a:off x="5832475" y="2205038"/>
              <a:ext cx="519113" cy="584200"/>
            </a:xfrm>
            <a:prstGeom prst="rect">
              <a:avLst/>
            </a:prstGeom>
            <a:noFill/>
            <a:ln w="12700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QFO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600V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450A</a:t>
              </a:r>
              <a:endParaRPr kumimoji="0" lang="en-US" sz="1000" b="0" i="0" u="none" strike="noStrike" kern="0" cap="none" spc="0" normalizeH="0" baseline="-2500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5284788" y="3792538"/>
              <a:ext cx="1812925" cy="0"/>
            </a:xfrm>
            <a:prstGeom prst="line">
              <a:avLst/>
            </a:prstGeom>
            <a:noFill/>
            <a:ln w="381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19" name="TextBox 54"/>
            <p:cNvSpPr txBox="1">
              <a:spLocks noChangeArrowheads="1"/>
            </p:cNvSpPr>
            <p:nvPr/>
          </p:nvSpPr>
          <p:spPr bwMode="auto">
            <a:xfrm>
              <a:off x="5832475" y="4833938"/>
              <a:ext cx="528638" cy="584200"/>
            </a:xfrm>
            <a:prstGeom prst="rect">
              <a:avLst/>
            </a:prstGeom>
            <a:noFill/>
            <a:ln w="12700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QDE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600V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450A</a:t>
              </a:r>
              <a:endParaRPr kumimoji="0" lang="en-US" sz="1000" b="0" i="0" u="none" strike="noStrike" kern="0" cap="none" spc="0" normalizeH="0" baseline="-2500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 rot="5400000" flipH="1" flipV="1">
              <a:off x="6353969" y="5096669"/>
              <a:ext cx="876300" cy="7938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>
            <a:xfrm>
              <a:off x="6788150" y="4662488"/>
              <a:ext cx="328613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>
            <a:xfrm rot="10800000">
              <a:off x="6788150" y="5538788"/>
              <a:ext cx="1058863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>
            <a:xfrm>
              <a:off x="4554538" y="6342063"/>
              <a:ext cx="3292475" cy="0"/>
            </a:xfrm>
            <a:prstGeom prst="line">
              <a:avLst/>
            </a:prstGeom>
            <a:noFill/>
            <a:ln w="381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grpSp>
          <p:nvGrpSpPr>
            <p:cNvPr id="24" name="Group 121"/>
            <p:cNvGrpSpPr/>
            <p:nvPr/>
          </p:nvGrpSpPr>
          <p:grpSpPr>
            <a:xfrm>
              <a:off x="4939731" y="1267592"/>
              <a:ext cx="642942" cy="642942"/>
              <a:chOff x="1500166" y="2071678"/>
              <a:chExt cx="642942" cy="642942"/>
            </a:xfrm>
            <a:solidFill>
              <a:sysClr val="window" lastClr="FFFFFF"/>
            </a:solidFill>
          </p:grpSpPr>
          <p:sp>
            <p:nvSpPr>
              <p:cNvPr id="72" name="Oval 71"/>
              <p:cNvSpPr/>
              <p:nvPr/>
            </p:nvSpPr>
            <p:spPr>
              <a:xfrm>
                <a:off x="1500166" y="2071678"/>
                <a:ext cx="642942" cy="642942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4A7EBB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73" name="Straight Connector 72"/>
              <p:cNvCxnSpPr>
                <a:stCxn id="72" idx="2"/>
                <a:endCxn id="72" idx="6"/>
              </p:cNvCxnSpPr>
              <p:nvPr/>
            </p:nvCxnSpPr>
            <p:spPr>
              <a:xfrm rot="10800000" flipH="1">
                <a:off x="1500166" y="2393149"/>
                <a:ext cx="642942" cy="0"/>
              </a:xfrm>
              <a:prstGeom prst="line">
                <a:avLst/>
              </a:prstGeom>
              <a:grp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grpSp>
          <p:nvGrpSpPr>
            <p:cNvPr id="25" name="Group 176"/>
            <p:cNvGrpSpPr/>
            <p:nvPr/>
          </p:nvGrpSpPr>
          <p:grpSpPr>
            <a:xfrm>
              <a:off x="6473277" y="4792471"/>
              <a:ext cx="642942" cy="642942"/>
              <a:chOff x="1500166" y="2071678"/>
              <a:chExt cx="642942" cy="642942"/>
            </a:xfrm>
            <a:solidFill>
              <a:sysClr val="window" lastClr="FFFFFF"/>
            </a:solidFill>
          </p:grpSpPr>
          <p:sp>
            <p:nvSpPr>
              <p:cNvPr id="70" name="Oval 69"/>
              <p:cNvSpPr/>
              <p:nvPr/>
            </p:nvSpPr>
            <p:spPr>
              <a:xfrm>
                <a:off x="1500166" y="2071678"/>
                <a:ext cx="642942" cy="642942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4A7EBB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71" name="Straight Connector 70"/>
              <p:cNvCxnSpPr>
                <a:stCxn id="70" idx="2"/>
                <a:endCxn id="70" idx="6"/>
              </p:cNvCxnSpPr>
              <p:nvPr/>
            </p:nvCxnSpPr>
            <p:spPr>
              <a:xfrm rot="10800000" flipH="1">
                <a:off x="1500166" y="2393149"/>
                <a:ext cx="642942" cy="0"/>
              </a:xfrm>
              <a:prstGeom prst="line">
                <a:avLst/>
              </a:prstGeom>
              <a:grp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cxnSp>
          <p:nvCxnSpPr>
            <p:cNvPr id="26" name="Straight Connector 25"/>
            <p:cNvCxnSpPr/>
            <p:nvPr/>
          </p:nvCxnSpPr>
          <p:spPr>
            <a:xfrm rot="16200000" flipH="1">
              <a:off x="4010025" y="5060951"/>
              <a:ext cx="2555875" cy="6350"/>
            </a:xfrm>
            <a:prstGeom prst="line">
              <a:avLst/>
            </a:prstGeom>
            <a:noFill/>
            <a:ln w="381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grpSp>
          <p:nvGrpSpPr>
            <p:cNvPr id="27" name="Group 201"/>
            <p:cNvGrpSpPr/>
            <p:nvPr/>
          </p:nvGrpSpPr>
          <p:grpSpPr>
            <a:xfrm>
              <a:off x="4961952" y="5552902"/>
              <a:ext cx="642942" cy="642942"/>
              <a:chOff x="1500166" y="2071678"/>
              <a:chExt cx="642942" cy="642942"/>
            </a:xfrm>
            <a:solidFill>
              <a:sysClr val="window" lastClr="FFFFFF"/>
            </a:solidFill>
          </p:grpSpPr>
          <p:sp>
            <p:nvSpPr>
              <p:cNvPr id="68" name="Oval 67"/>
              <p:cNvSpPr/>
              <p:nvPr/>
            </p:nvSpPr>
            <p:spPr>
              <a:xfrm>
                <a:off x="1500166" y="2071678"/>
                <a:ext cx="642942" cy="642942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4A7EBB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69" name="Straight Connector 68"/>
              <p:cNvCxnSpPr>
                <a:stCxn id="68" idx="2"/>
                <a:endCxn id="68" idx="6"/>
              </p:cNvCxnSpPr>
              <p:nvPr/>
            </p:nvCxnSpPr>
            <p:spPr>
              <a:xfrm rot="10800000" flipH="1">
                <a:off x="1500166" y="2393149"/>
                <a:ext cx="642942" cy="0"/>
              </a:xfrm>
              <a:prstGeom prst="line">
                <a:avLst/>
              </a:prstGeom>
              <a:grp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cxnSp>
          <p:nvCxnSpPr>
            <p:cNvPr id="28" name="Straight Connector 27"/>
            <p:cNvCxnSpPr/>
            <p:nvPr/>
          </p:nvCxnSpPr>
          <p:spPr>
            <a:xfrm rot="10800000">
              <a:off x="6781800" y="2001838"/>
              <a:ext cx="1058863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>
            <a:xfrm rot="5400000">
              <a:off x="6361906" y="2421732"/>
              <a:ext cx="839787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grpSp>
          <p:nvGrpSpPr>
            <p:cNvPr id="30" name="Group 148"/>
            <p:cNvGrpSpPr/>
            <p:nvPr/>
          </p:nvGrpSpPr>
          <p:grpSpPr>
            <a:xfrm>
              <a:off x="6473277" y="2110567"/>
              <a:ext cx="642942" cy="642942"/>
              <a:chOff x="1500166" y="2071678"/>
              <a:chExt cx="642942" cy="642942"/>
            </a:xfrm>
            <a:solidFill>
              <a:sysClr val="window" lastClr="FFFFFF"/>
            </a:solidFill>
          </p:grpSpPr>
          <p:sp>
            <p:nvSpPr>
              <p:cNvPr id="66" name="Oval 65"/>
              <p:cNvSpPr/>
              <p:nvPr/>
            </p:nvSpPr>
            <p:spPr>
              <a:xfrm>
                <a:off x="1500166" y="2071678"/>
                <a:ext cx="642942" cy="642942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4A7EBB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67" name="Straight Connector 66"/>
              <p:cNvCxnSpPr>
                <a:stCxn id="66" idx="2"/>
                <a:endCxn id="66" idx="6"/>
              </p:cNvCxnSpPr>
              <p:nvPr/>
            </p:nvCxnSpPr>
            <p:spPr>
              <a:xfrm rot="10800000" flipH="1">
                <a:off x="1500166" y="2393149"/>
                <a:ext cx="642942" cy="0"/>
              </a:xfrm>
              <a:prstGeom prst="line">
                <a:avLst/>
              </a:prstGeom>
              <a:grp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31" name="TextBox 121"/>
            <p:cNvSpPr txBox="1">
              <a:spLocks noChangeArrowheads="1"/>
            </p:cNvSpPr>
            <p:nvPr/>
          </p:nvSpPr>
          <p:spPr bwMode="auto">
            <a:xfrm>
              <a:off x="6500813" y="1549400"/>
              <a:ext cx="5842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GND</a:t>
              </a:r>
            </a:p>
          </p:txBody>
        </p:sp>
        <p:cxnSp>
          <p:nvCxnSpPr>
            <p:cNvPr id="32" name="Straight Connector 31"/>
            <p:cNvCxnSpPr>
              <a:endCxn id="31" idx="2"/>
            </p:cNvCxnSpPr>
            <p:nvPr/>
          </p:nvCxnSpPr>
          <p:spPr>
            <a:xfrm rot="5400000" flipH="1" flipV="1">
              <a:off x="6728619" y="1916906"/>
              <a:ext cx="123825" cy="4763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grpSp>
          <p:nvGrpSpPr>
            <p:cNvPr id="33" name="Group 105"/>
            <p:cNvGrpSpPr>
              <a:grpSpLocks/>
            </p:cNvGrpSpPr>
            <p:nvPr/>
          </p:nvGrpSpPr>
          <p:grpSpPr bwMode="auto">
            <a:xfrm>
              <a:off x="4298950" y="1125538"/>
              <a:ext cx="511175" cy="839787"/>
              <a:chOff x="5740416" y="1384272"/>
              <a:chExt cx="511182" cy="839801"/>
            </a:xfrm>
          </p:grpSpPr>
          <p:cxnSp>
            <p:nvCxnSpPr>
              <p:cNvPr id="62" name="Straight Connector 61"/>
              <p:cNvCxnSpPr/>
              <p:nvPr/>
            </p:nvCxnSpPr>
            <p:spPr>
              <a:xfrm rot="5400000">
                <a:off x="5776929" y="1603351"/>
                <a:ext cx="438157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5740416" y="1822429"/>
                <a:ext cx="51118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5740416" y="1931968"/>
                <a:ext cx="51118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65" name="Straight Connector 64"/>
              <p:cNvCxnSpPr/>
              <p:nvPr/>
            </p:nvCxnSpPr>
            <p:spPr>
              <a:xfrm rot="5400000">
                <a:off x="5849955" y="2078021"/>
                <a:ext cx="292105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cxnSp>
          <p:nvCxnSpPr>
            <p:cNvPr id="34" name="Straight Connector 33"/>
            <p:cNvCxnSpPr/>
            <p:nvPr/>
          </p:nvCxnSpPr>
          <p:spPr>
            <a:xfrm rot="10800000">
              <a:off x="4554538" y="5502275"/>
              <a:ext cx="730250" cy="0"/>
            </a:xfrm>
            <a:prstGeom prst="line">
              <a:avLst/>
            </a:prstGeom>
            <a:noFill/>
            <a:ln w="381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grpSp>
          <p:nvGrpSpPr>
            <p:cNvPr id="35" name="Group 108"/>
            <p:cNvGrpSpPr>
              <a:grpSpLocks/>
            </p:cNvGrpSpPr>
            <p:nvPr/>
          </p:nvGrpSpPr>
          <p:grpSpPr bwMode="auto">
            <a:xfrm>
              <a:off x="4298950" y="5502275"/>
              <a:ext cx="511175" cy="839788"/>
              <a:chOff x="5740416" y="1384272"/>
              <a:chExt cx="511182" cy="839801"/>
            </a:xfrm>
          </p:grpSpPr>
          <p:cxnSp>
            <p:nvCxnSpPr>
              <p:cNvPr id="58" name="Straight Connector 57"/>
              <p:cNvCxnSpPr/>
              <p:nvPr/>
            </p:nvCxnSpPr>
            <p:spPr>
              <a:xfrm rot="5400000">
                <a:off x="5776929" y="1603350"/>
                <a:ext cx="438157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5740416" y="1822429"/>
                <a:ext cx="51118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5740416" y="1931968"/>
                <a:ext cx="51118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61" name="Straight Connector 60"/>
              <p:cNvCxnSpPr/>
              <p:nvPr/>
            </p:nvCxnSpPr>
            <p:spPr>
              <a:xfrm rot="5400000">
                <a:off x="5849955" y="2078021"/>
                <a:ext cx="292105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cxnSp>
          <p:nvCxnSpPr>
            <p:cNvPr id="36" name="Straight Connector 35"/>
            <p:cNvCxnSpPr/>
            <p:nvPr/>
          </p:nvCxnSpPr>
          <p:spPr>
            <a:xfrm rot="10800000">
              <a:off x="4554538" y="1965325"/>
              <a:ext cx="730250" cy="0"/>
            </a:xfrm>
            <a:prstGeom prst="line">
              <a:avLst/>
            </a:prstGeom>
            <a:noFill/>
            <a:ln w="381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37" name="TextBox 54"/>
            <p:cNvSpPr txBox="1">
              <a:spLocks noChangeArrowheads="1"/>
            </p:cNvSpPr>
            <p:nvPr/>
          </p:nvSpPr>
          <p:spPr bwMode="auto">
            <a:xfrm>
              <a:off x="4298950" y="2038350"/>
              <a:ext cx="901700" cy="738188"/>
            </a:xfrm>
            <a:prstGeom prst="rect">
              <a:avLst/>
            </a:prstGeom>
            <a:noFill/>
            <a:ln w="12700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MPS A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2500V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5500A</a:t>
              </a:r>
              <a:endPara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TextBox 23"/>
            <p:cNvSpPr txBox="1">
              <a:spLocks noChangeArrowheads="1"/>
            </p:cNvSpPr>
            <p:nvPr/>
          </p:nvSpPr>
          <p:spPr bwMode="auto">
            <a:xfrm>
              <a:off x="8132763" y="1271588"/>
              <a:ext cx="1011237" cy="522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64 BHZ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Rings 1&amp;4</a:t>
              </a:r>
            </a:p>
          </p:txBody>
        </p:sp>
        <p:sp>
          <p:nvSpPr>
            <p:cNvPr id="39" name="TextBox 23"/>
            <p:cNvSpPr txBox="1">
              <a:spLocks noChangeArrowheads="1"/>
            </p:cNvSpPr>
            <p:nvPr/>
          </p:nvSpPr>
          <p:spPr bwMode="auto">
            <a:xfrm>
              <a:off x="8121650" y="2024063"/>
              <a:ext cx="969963" cy="739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128 QFO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Rings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1,2,3&amp;4</a:t>
              </a:r>
            </a:p>
          </p:txBody>
        </p:sp>
        <p:sp>
          <p:nvSpPr>
            <p:cNvPr id="40" name="TextBox 23"/>
            <p:cNvSpPr txBox="1">
              <a:spLocks noChangeArrowheads="1"/>
            </p:cNvSpPr>
            <p:nvPr/>
          </p:nvSpPr>
          <p:spPr bwMode="auto">
            <a:xfrm>
              <a:off x="8156575" y="4689475"/>
              <a:ext cx="873125" cy="738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64 QDE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Rings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1,2,3&amp;4</a:t>
              </a:r>
            </a:p>
          </p:txBody>
        </p:sp>
        <p:sp>
          <p:nvSpPr>
            <p:cNvPr id="41" name="TextBox 23"/>
            <p:cNvSpPr txBox="1">
              <a:spLocks noChangeArrowheads="1"/>
            </p:cNvSpPr>
            <p:nvPr/>
          </p:nvSpPr>
          <p:spPr bwMode="auto">
            <a:xfrm>
              <a:off x="8132763" y="5645150"/>
              <a:ext cx="1011237" cy="52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64 BHZ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Rings 2&amp;3</a:t>
              </a:r>
            </a:p>
          </p:txBody>
        </p:sp>
        <p:grpSp>
          <p:nvGrpSpPr>
            <p:cNvPr id="42" name="Group 77"/>
            <p:cNvGrpSpPr>
              <a:grpSpLocks/>
            </p:cNvGrpSpPr>
            <p:nvPr/>
          </p:nvGrpSpPr>
          <p:grpSpPr bwMode="auto">
            <a:xfrm>
              <a:off x="7077075" y="2816225"/>
              <a:ext cx="357188" cy="857250"/>
              <a:chOff x="2428860" y="2071678"/>
              <a:chExt cx="357191" cy="857256"/>
            </a:xfrm>
          </p:grpSpPr>
          <p:sp>
            <p:nvSpPr>
              <p:cNvPr id="52" name="Freeform 51"/>
              <p:cNvSpPr/>
              <p:nvPr/>
            </p:nvSpPr>
            <p:spPr>
              <a:xfrm rot="5400000">
                <a:off x="2538399" y="2109778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3" name="Freeform 52"/>
              <p:cNvSpPr/>
              <p:nvPr/>
            </p:nvSpPr>
            <p:spPr>
              <a:xfrm rot="5400000">
                <a:off x="2535224" y="2251066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4" name="Freeform 53"/>
              <p:cNvSpPr/>
              <p:nvPr/>
            </p:nvSpPr>
            <p:spPr>
              <a:xfrm rot="5400000">
                <a:off x="2535224" y="2393942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5" name="Freeform 54"/>
              <p:cNvSpPr/>
              <p:nvPr/>
            </p:nvSpPr>
            <p:spPr>
              <a:xfrm rot="5400000">
                <a:off x="2535224" y="2536818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56" name="Straight Connector 55"/>
              <p:cNvCxnSpPr/>
              <p:nvPr/>
            </p:nvCxnSpPr>
            <p:spPr>
              <a:xfrm rot="5400000" flipH="1" flipV="1">
                <a:off x="2357421" y="2143117"/>
                <a:ext cx="14287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57" name="Straight Connector 56"/>
              <p:cNvCxnSpPr/>
              <p:nvPr/>
            </p:nvCxnSpPr>
            <p:spPr>
              <a:xfrm rot="5400000" flipH="1" flipV="1">
                <a:off x="2357421" y="2857497"/>
                <a:ext cx="14287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cxnSp>
          <p:nvCxnSpPr>
            <p:cNvPr id="43" name="Straight Connector 42"/>
            <p:cNvCxnSpPr/>
            <p:nvPr/>
          </p:nvCxnSpPr>
          <p:spPr>
            <a:xfrm>
              <a:off x="7077075" y="2816225"/>
              <a:ext cx="749300" cy="0"/>
            </a:xfrm>
            <a:prstGeom prst="line">
              <a:avLst/>
            </a:prstGeom>
            <a:noFill/>
            <a:ln w="381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>
            <a:xfrm>
              <a:off x="6788150" y="2816225"/>
              <a:ext cx="328613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45" name="TextBox 27"/>
            <p:cNvSpPr txBox="1">
              <a:spLocks noChangeArrowheads="1"/>
            </p:cNvSpPr>
            <p:nvPr/>
          </p:nvSpPr>
          <p:spPr bwMode="auto">
            <a:xfrm>
              <a:off x="7439025" y="2889250"/>
              <a:ext cx="1060450" cy="738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Reference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magnet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Ring 1&amp;4</a:t>
              </a:r>
            </a:p>
          </p:txBody>
        </p:sp>
        <p:sp>
          <p:nvSpPr>
            <p:cNvPr id="46" name="TextBox 27"/>
            <p:cNvSpPr txBox="1">
              <a:spLocks noChangeArrowheads="1"/>
            </p:cNvSpPr>
            <p:nvPr/>
          </p:nvSpPr>
          <p:spPr bwMode="auto">
            <a:xfrm>
              <a:off x="5672138" y="3068638"/>
              <a:ext cx="9652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Ring 1 B-filed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measurement</a:t>
              </a:r>
            </a:p>
          </p:txBody>
        </p:sp>
        <p:sp>
          <p:nvSpPr>
            <p:cNvPr id="47" name="Left Arrow 46"/>
            <p:cNvSpPr/>
            <p:nvPr/>
          </p:nvSpPr>
          <p:spPr>
            <a:xfrm>
              <a:off x="6645275" y="3141663"/>
              <a:ext cx="287338" cy="215900"/>
            </a:xfrm>
            <a:prstGeom prst="leftArrow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TextBox 27"/>
            <p:cNvSpPr txBox="1">
              <a:spLocks noChangeArrowheads="1"/>
            </p:cNvSpPr>
            <p:nvPr/>
          </p:nvSpPr>
          <p:spPr bwMode="auto">
            <a:xfrm>
              <a:off x="5708650" y="4076700"/>
              <a:ext cx="9652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Ring 2 B-filed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measurement</a:t>
              </a:r>
            </a:p>
          </p:txBody>
        </p:sp>
        <p:sp>
          <p:nvSpPr>
            <p:cNvPr id="49" name="Left Arrow 48"/>
            <p:cNvSpPr/>
            <p:nvPr/>
          </p:nvSpPr>
          <p:spPr>
            <a:xfrm>
              <a:off x="6680200" y="4149725"/>
              <a:ext cx="288925" cy="215900"/>
            </a:xfrm>
            <a:prstGeom prst="leftArrow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Left Arrow 49"/>
            <p:cNvSpPr/>
            <p:nvPr/>
          </p:nvSpPr>
          <p:spPr>
            <a:xfrm rot="1963065">
              <a:off x="4968875" y="2922588"/>
              <a:ext cx="720725" cy="215900"/>
            </a:xfrm>
            <a:prstGeom prst="leftArrow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Left Arrow 50"/>
            <p:cNvSpPr/>
            <p:nvPr/>
          </p:nvSpPr>
          <p:spPr>
            <a:xfrm rot="19644988">
              <a:off x="5005388" y="4362450"/>
              <a:ext cx="720725" cy="215900"/>
            </a:xfrm>
            <a:prstGeom prst="leftArrow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184629" y="1832747"/>
            <a:ext cx="408257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Main Power Supply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present converter cannot deliver more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than 1.4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GeV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POPS-type converter proposed (capacitor bank)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divide machine in 2 circuits (inner and outer rings)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will make R 1+4 trim power supply obsolete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new building needed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6" name="Title 1"/>
          <p:cNvSpPr txBox="1">
            <a:spLocks/>
          </p:cNvSpPr>
          <p:nvPr/>
        </p:nvSpPr>
        <p:spPr>
          <a:xfrm>
            <a:off x="1001058" y="274638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Booster 2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GeV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Upgrade: </a:t>
            </a:r>
            <a:r>
              <a:rPr lang="en-US" dirty="0" smtClean="0"/>
              <a:t>Power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90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01058" y="304800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Booster 2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GeV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Upgrade: RF System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4629" y="5975704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Finemet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cavity test installation in the PSB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4629" y="1278148"/>
            <a:ext cx="510588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complete upgrade of the Booster high-level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RF to new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Finemet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cavities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development of a prototype system (collaboration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with KEK-RF team)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installation of a first test cavity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 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 PSB during winter stop 2011-2012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upgrade program for the LL RF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C:\Users\paoluzzi\AppData\Local\Microsoft\Windows\Temporary Internet Files\Content.Outlook\OCGLWMGN\cavite (4)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5702" y="1022292"/>
            <a:ext cx="3464031" cy="2326964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1031" y="3682261"/>
            <a:ext cx="4596381" cy="2793173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7" name="Footer Placeholder 5"/>
          <p:cNvSpPr txBox="1">
            <a:spLocks/>
          </p:cNvSpPr>
          <p:nvPr/>
        </p:nvSpPr>
        <p:spPr>
          <a:xfrm>
            <a:off x="184629" y="6314258"/>
            <a:ext cx="6126415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M. Paoluzzi</a:t>
            </a: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472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hoto03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1" descr="http://elogbook.cern.ch/eLogbook/attach_reader?attach_id=12400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886200"/>
            <a:ext cx="35433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2400" y="4724400"/>
            <a:ext cx="4827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f</a:t>
            </a:r>
            <a:r>
              <a:rPr lang="en-US" sz="2400" b="1" smtClean="0">
                <a:solidFill>
                  <a:srgbClr val="FFFF00"/>
                </a:solidFill>
              </a:rPr>
              <a:t>irst </a:t>
            </a:r>
            <a:r>
              <a:rPr lang="en-US" sz="2400" b="1" dirty="0" smtClean="0">
                <a:solidFill>
                  <a:srgbClr val="FFFF00"/>
                </a:solidFill>
              </a:rPr>
              <a:t>beam captured and accelerated</a:t>
            </a:r>
          </a:p>
          <a:p>
            <a:r>
              <a:rPr lang="en-US" sz="2400" b="1" dirty="0" smtClean="0">
                <a:solidFill>
                  <a:srgbClr val="FFFF00"/>
                </a:solidFill>
              </a:rPr>
              <a:t>26 April 2012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01058" y="274638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Booster 2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GeV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Upgrade: </a:t>
            </a:r>
            <a:r>
              <a:rPr lang="en-US" dirty="0" smtClean="0"/>
              <a:t>Other items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 rot="839684">
            <a:off x="5300658" y="2874777"/>
            <a:ext cx="74379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safety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565575" y="4174635"/>
            <a:ext cx="921855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vacuum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-240000">
            <a:off x="5839125" y="1330482"/>
            <a:ext cx="939937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controls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 rot="21263851">
            <a:off x="1351741" y="4480579"/>
            <a:ext cx="250260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ump and beam stopper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 rot="21198282">
            <a:off x="2464318" y="2605653"/>
            <a:ext cx="2212657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lectrical installations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278272">
            <a:off x="5640826" y="2174270"/>
            <a:ext cx="2322687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ooling and ventilation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-540000">
            <a:off x="5018686" y="3393602"/>
            <a:ext cx="233275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ransport and handling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303382">
            <a:off x="5737183" y="4344137"/>
            <a:ext cx="1713931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ivil engineering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373485" y="1896305"/>
            <a:ext cx="165301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eam dynamics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rot="420000">
            <a:off x="3848483" y="1102046"/>
            <a:ext cx="170110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instrumentation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 rot="20862179">
            <a:off x="975165" y="1622014"/>
            <a:ext cx="285052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xtraction and transfer to PS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 rot="-540000">
            <a:off x="3175325" y="5063415"/>
            <a:ext cx="229736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radiological protection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-540000">
            <a:off x="3516483" y="3248451"/>
            <a:ext cx="1091646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interlocks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 rot="671890">
            <a:off x="1889761" y="3706480"/>
            <a:ext cx="158376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commissioning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 rot="-540000">
            <a:off x="7057264" y="2682681"/>
            <a:ext cx="79861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survey</a:t>
            </a:r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1132034" y="5937160"/>
            <a:ext cx="7117853" cy="769441"/>
            <a:chOff x="1132034" y="5937160"/>
            <a:chExt cx="7117853" cy="769441"/>
          </a:xfrm>
        </p:grpSpPr>
        <p:sp>
          <p:nvSpPr>
            <p:cNvPr id="19" name="TextBox 18"/>
            <p:cNvSpPr txBox="1"/>
            <p:nvPr/>
          </p:nvSpPr>
          <p:spPr>
            <a:xfrm>
              <a:off x="2206704" y="5937160"/>
              <a:ext cx="533562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 smtClean="0"/>
                <a:t>almost a new machine</a:t>
              </a:r>
              <a:endParaRPr lang="en-GB" sz="4400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1132034" y="5972505"/>
              <a:ext cx="71178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888598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to056_cu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14550" y="533400"/>
            <a:ext cx="5429250" cy="60510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6950" y="685800"/>
            <a:ext cx="13260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1972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4953000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C000"/>
                </a:solidFill>
              </a:rPr>
              <a:t>Many thanks for your attention </a:t>
            </a:r>
          </a:p>
          <a:p>
            <a:r>
              <a:rPr lang="en-US" sz="3200" b="1" dirty="0" smtClean="0">
                <a:solidFill>
                  <a:srgbClr val="FFC000"/>
                </a:solidFill>
              </a:rPr>
              <a:t>and for your support during </a:t>
            </a:r>
          </a:p>
          <a:p>
            <a:r>
              <a:rPr lang="en-US" sz="3200" b="1" dirty="0" smtClean="0">
                <a:solidFill>
                  <a:srgbClr val="FFC000"/>
                </a:solidFill>
              </a:rPr>
              <a:t>the years to come!</a:t>
            </a:r>
            <a:endParaRPr lang="en-GB" sz="3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033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704368" y="4003201"/>
            <a:ext cx="3429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upgrade of rings and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extraction / transfer from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1.4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GeV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 to 2.0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GeV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 and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increased intensity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 replace main power supply,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  number of smaller power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  supplies, magnets, kickers,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  etc.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001058" y="274638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Scope of the Upgrade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8" name="Picture 1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6296" y="1219200"/>
            <a:ext cx="5867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Connector 18"/>
          <p:cNvCxnSpPr/>
          <p:nvPr/>
        </p:nvCxnSpPr>
        <p:spPr>
          <a:xfrm>
            <a:off x="4652904" y="5562600"/>
            <a:ext cx="609600" cy="3810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lgDash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5716675" y="662292"/>
            <a:ext cx="3219728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upgrade of the injection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from 50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MeV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protons to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160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MeV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H- and increased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intensity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re-build injection line for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 160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MeV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replace injection septum by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 stripping foil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injection bumps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diagnostics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…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995304" y="1447800"/>
            <a:ext cx="4267200" cy="4495800"/>
            <a:chOff x="2667000" y="1447800"/>
            <a:chExt cx="4267200" cy="4495800"/>
          </a:xfrm>
        </p:grpSpPr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2667000" y="1447800"/>
              <a:ext cx="2667000" cy="2667000"/>
            </a:xfrm>
            <a:prstGeom prst="ellipse">
              <a:avLst/>
            </a:prstGeom>
            <a:noFill/>
            <a:ln w="508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3733800" y="4114800"/>
              <a:ext cx="1524000" cy="762000"/>
            </a:xfrm>
            <a:prstGeom prst="line">
              <a:avLst/>
            </a:prstGeom>
            <a:noFill/>
            <a:ln w="50800" cap="flat" cmpd="sng" algn="ctr">
              <a:solidFill>
                <a:srgbClr val="0070C0"/>
              </a:solidFill>
              <a:prstDash val="soli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>
            <a:xfrm>
              <a:off x="5257800" y="4876800"/>
              <a:ext cx="1676400" cy="1066800"/>
            </a:xfrm>
            <a:prstGeom prst="line">
              <a:avLst/>
            </a:prstGeom>
            <a:noFill/>
            <a:ln w="50800" cap="flat" cmpd="sng" algn="ctr">
              <a:solidFill>
                <a:srgbClr val="0070C0"/>
              </a:solidFill>
              <a:prstDash val="solid"/>
            </a:ln>
            <a:effectLst/>
          </p:spPr>
        </p:cxnSp>
      </p:grpSp>
      <p:grpSp>
        <p:nvGrpSpPr>
          <p:cNvPr id="27" name="Group 26"/>
          <p:cNvGrpSpPr/>
          <p:nvPr/>
        </p:nvGrpSpPr>
        <p:grpSpPr>
          <a:xfrm>
            <a:off x="1376304" y="4017169"/>
            <a:ext cx="1495425" cy="707231"/>
            <a:chOff x="3048000" y="4017169"/>
            <a:chExt cx="1495425" cy="707231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3048000" y="4114800"/>
              <a:ext cx="1219200" cy="609600"/>
            </a:xfrm>
            <a:prstGeom prst="line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</a:ln>
            <a:effectLst/>
          </p:spPr>
        </p:cxnSp>
        <p:sp>
          <p:nvSpPr>
            <p:cNvPr id="29" name="Freeform 28"/>
            <p:cNvSpPr/>
            <p:nvPr/>
          </p:nvSpPr>
          <p:spPr>
            <a:xfrm>
              <a:off x="3886200" y="4017169"/>
              <a:ext cx="657225" cy="97631"/>
            </a:xfrm>
            <a:custGeom>
              <a:avLst/>
              <a:gdLst>
                <a:gd name="connsiteX0" fmla="*/ 0 w 657225"/>
                <a:gd name="connsiteY0" fmla="*/ 71437 h 97631"/>
                <a:gd name="connsiteX1" fmla="*/ 342900 w 657225"/>
                <a:gd name="connsiteY1" fmla="*/ 85725 h 97631"/>
                <a:gd name="connsiteX2" fmla="*/ 642937 w 657225"/>
                <a:gd name="connsiteY2" fmla="*/ 0 h 97631"/>
                <a:gd name="connsiteX3" fmla="*/ 642937 w 657225"/>
                <a:gd name="connsiteY3" fmla="*/ 0 h 97631"/>
                <a:gd name="connsiteX4" fmla="*/ 657225 w 657225"/>
                <a:gd name="connsiteY4" fmla="*/ 0 h 9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7225" h="97631">
                  <a:moveTo>
                    <a:pt x="0" y="71437"/>
                  </a:moveTo>
                  <a:cubicBezTo>
                    <a:pt x="117872" y="84534"/>
                    <a:pt x="235744" y="97631"/>
                    <a:pt x="342900" y="85725"/>
                  </a:cubicBezTo>
                  <a:cubicBezTo>
                    <a:pt x="450056" y="73819"/>
                    <a:pt x="642937" y="0"/>
                    <a:pt x="642937" y="0"/>
                  </a:cubicBezTo>
                  <a:lnTo>
                    <a:pt x="642937" y="0"/>
                  </a:lnTo>
                  <a:lnTo>
                    <a:pt x="657225" y="0"/>
                  </a:lnTo>
                </a:path>
              </a:pathLst>
            </a:custGeom>
            <a:noFill/>
            <a:ln w="508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0" name="Right Arrow 29"/>
          <p:cNvSpPr/>
          <p:nvPr/>
        </p:nvSpPr>
        <p:spPr>
          <a:xfrm rot="-1560000">
            <a:off x="328948" y="4355202"/>
            <a:ext cx="1410832" cy="384205"/>
          </a:xfrm>
          <a:prstGeom prst="rightArrow">
            <a:avLst>
              <a:gd name="adj1" fmla="val 50000"/>
              <a:gd name="adj2" fmla="val 4381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/>
          <p:cNvSpPr/>
          <p:nvPr/>
        </p:nvSpPr>
        <p:spPr>
          <a:xfrm rot="1560000">
            <a:off x="3060820" y="4480792"/>
            <a:ext cx="1410832" cy="384205"/>
          </a:xfrm>
          <a:prstGeom prst="rightArrow">
            <a:avLst>
              <a:gd name="adj1" fmla="val 50000"/>
              <a:gd name="adj2" fmla="val 43814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 rot="-1560000">
            <a:off x="165922" y="4062861"/>
            <a:ext cx="1327608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160 </a:t>
            </a:r>
            <a:r>
              <a:rPr lang="en-US" sz="2400" b="1" dirty="0" err="1" smtClean="0">
                <a:solidFill>
                  <a:srgbClr val="FF0000"/>
                </a:solidFill>
              </a:rPr>
              <a:t>MeV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1680000">
            <a:off x="3405986" y="4080509"/>
            <a:ext cx="942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2 </a:t>
            </a:r>
            <a:r>
              <a:rPr lang="en-US" sz="2400" b="1" dirty="0" err="1" smtClean="0">
                <a:solidFill>
                  <a:srgbClr val="0070C0"/>
                </a:solidFill>
              </a:rPr>
              <a:t>GeV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2405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" grpId="0"/>
      <p:bldP spid="30" grpId="0" animBg="1"/>
      <p:bldP spid="31" grpId="0" animBg="1"/>
      <p:bldP spid="32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001058" y="274638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Upgrade of the Injection for Linac4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1057" y="1116413"/>
            <a:ext cx="67819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</a:rPr>
              <a:t>w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hy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re-building the injection region?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increased energy from 50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MeV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to 160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MeV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with Linac4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à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reduce space-charge effects at PSB injection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injection of H- ions rather than protons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à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 pitchFamily="2" charset="2"/>
              </a:rPr>
              <a:t>significantly reduce injection losses (at the moment about 50% of the beam is lost on the injection septum!)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à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more flexibility in tailoring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emittances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by transverse phase space painting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7" name="Picture 6" descr="OP%20display.png"/>
          <p:cNvPicPr>
            <a:picLocks noChangeAspect="1"/>
          </p:cNvPicPr>
          <p:nvPr/>
        </p:nvPicPr>
        <p:blipFill>
          <a:blip r:embed="rId2" cstate="print"/>
          <a:srcRect t="33563" r="3499" b="28263"/>
          <a:stretch>
            <a:fillRect/>
          </a:stretch>
        </p:blipFill>
        <p:spPr>
          <a:xfrm>
            <a:off x="1107388" y="3955313"/>
            <a:ext cx="6706506" cy="262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854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1"/>
          <p:cNvSpPr txBox="1">
            <a:spLocks/>
          </p:cNvSpPr>
          <p:nvPr/>
        </p:nvSpPr>
        <p:spPr>
          <a:xfrm>
            <a:off x="1001058" y="274638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Present Multiturn Injection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59" name="Text Box 7"/>
          <p:cNvSpPr txBox="1">
            <a:spLocks noChangeArrowheads="1"/>
          </p:cNvSpPr>
          <p:nvPr/>
        </p:nvSpPr>
        <p:spPr bwMode="auto">
          <a:xfrm>
            <a:off x="471010" y="965082"/>
            <a:ext cx="22009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horiz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 beam momentum</a:t>
            </a:r>
          </a:p>
        </p:txBody>
      </p:sp>
      <p:sp>
        <p:nvSpPr>
          <p:cNvPr id="60" name="Text Box 8"/>
          <p:cNvSpPr txBox="1">
            <a:spLocks noChangeArrowheads="1"/>
          </p:cNvSpPr>
          <p:nvPr/>
        </p:nvSpPr>
        <p:spPr bwMode="auto">
          <a:xfrm>
            <a:off x="2489215" y="2025190"/>
            <a:ext cx="16603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horiz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 co-ordinate</a:t>
            </a:r>
          </a:p>
        </p:txBody>
      </p:sp>
      <p:sp>
        <p:nvSpPr>
          <p:cNvPr id="61" name="Text Box 12"/>
          <p:cNvSpPr txBox="1">
            <a:spLocks noChangeArrowheads="1"/>
          </p:cNvSpPr>
          <p:nvPr/>
        </p:nvSpPr>
        <p:spPr bwMode="auto">
          <a:xfrm>
            <a:off x="1868818" y="1239838"/>
            <a:ext cx="8137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septum</a:t>
            </a:r>
          </a:p>
        </p:txBody>
      </p:sp>
      <p:sp>
        <p:nvSpPr>
          <p:cNvPr id="62" name="Text Box 21"/>
          <p:cNvSpPr txBox="1">
            <a:spLocks noChangeArrowheads="1"/>
          </p:cNvSpPr>
          <p:nvPr/>
        </p:nvSpPr>
        <p:spPr bwMode="auto">
          <a:xfrm>
            <a:off x="2355579" y="1701055"/>
            <a:ext cx="25519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closed orbit at injection (t</a:t>
            </a:r>
            <a:r>
              <a:rPr kumimoji="0" lang="en-US" sz="16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endParaRPr kumimoji="0" lang="en-US" sz="16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3" name="Group 62"/>
          <p:cNvGrpSpPr>
            <a:grpSpLocks noChangeAspect="1"/>
          </p:cNvGrpSpPr>
          <p:nvPr/>
        </p:nvGrpSpPr>
        <p:grpSpPr>
          <a:xfrm>
            <a:off x="733192" y="1354138"/>
            <a:ext cx="1703439" cy="1600200"/>
            <a:chOff x="1009650" y="1354138"/>
            <a:chExt cx="2514600" cy="2362200"/>
          </a:xfrm>
        </p:grpSpPr>
        <p:sp>
          <p:nvSpPr>
            <p:cNvPr id="64" name="Line 5"/>
            <p:cNvSpPr>
              <a:spLocks noChangeShapeType="1"/>
            </p:cNvSpPr>
            <p:nvPr/>
          </p:nvSpPr>
          <p:spPr bwMode="auto">
            <a:xfrm flipV="1">
              <a:off x="2228850" y="1354138"/>
              <a:ext cx="0" cy="236220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Line 6"/>
            <p:cNvSpPr>
              <a:spLocks noChangeShapeType="1"/>
            </p:cNvSpPr>
            <p:nvPr/>
          </p:nvSpPr>
          <p:spPr bwMode="auto">
            <a:xfrm>
              <a:off x="1009650" y="2573338"/>
              <a:ext cx="2514600" cy="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Oval 10"/>
            <p:cNvSpPr>
              <a:spLocks noChangeArrowheads="1"/>
            </p:cNvSpPr>
            <p:nvPr/>
          </p:nvSpPr>
          <p:spPr bwMode="auto">
            <a:xfrm>
              <a:off x="1314450" y="1658938"/>
              <a:ext cx="1828800" cy="1828800"/>
            </a:xfrm>
            <a:prstGeom prst="ellips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Line 11"/>
            <p:cNvSpPr>
              <a:spLocks noChangeShapeType="1"/>
            </p:cNvSpPr>
            <p:nvPr/>
          </p:nvSpPr>
          <p:spPr bwMode="auto">
            <a:xfrm>
              <a:off x="2762250" y="1658938"/>
              <a:ext cx="0" cy="182880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Line 15"/>
            <p:cNvSpPr>
              <a:spLocks noChangeShapeType="1"/>
            </p:cNvSpPr>
            <p:nvPr/>
          </p:nvSpPr>
          <p:spPr bwMode="auto">
            <a:xfrm>
              <a:off x="2914650" y="2573338"/>
              <a:ext cx="0" cy="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Line 18"/>
            <p:cNvSpPr>
              <a:spLocks noChangeShapeType="1"/>
            </p:cNvSpPr>
            <p:nvPr/>
          </p:nvSpPr>
          <p:spPr bwMode="auto">
            <a:xfrm flipH="1">
              <a:off x="2914650" y="2344738"/>
              <a:ext cx="0" cy="22860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Oval 19"/>
            <p:cNvSpPr>
              <a:spLocks noChangeArrowheads="1"/>
            </p:cNvSpPr>
            <p:nvPr/>
          </p:nvSpPr>
          <p:spPr bwMode="auto">
            <a:xfrm>
              <a:off x="2686050" y="2192338"/>
              <a:ext cx="457200" cy="762000"/>
            </a:xfrm>
            <a:prstGeom prst="ellips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Line 20"/>
            <p:cNvSpPr>
              <a:spLocks noChangeShapeType="1"/>
            </p:cNvSpPr>
            <p:nvPr/>
          </p:nvSpPr>
          <p:spPr bwMode="auto">
            <a:xfrm flipV="1">
              <a:off x="2914650" y="2116138"/>
              <a:ext cx="533400" cy="22860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Line 23"/>
            <p:cNvSpPr>
              <a:spLocks noChangeShapeType="1"/>
            </p:cNvSpPr>
            <p:nvPr/>
          </p:nvSpPr>
          <p:spPr bwMode="auto">
            <a:xfrm flipV="1">
              <a:off x="1314450" y="2573338"/>
              <a:ext cx="914400" cy="10985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3" name="Text Box 24"/>
          <p:cNvSpPr txBox="1">
            <a:spLocks noChangeArrowheads="1"/>
          </p:cNvSpPr>
          <p:nvPr/>
        </p:nvSpPr>
        <p:spPr bwMode="auto">
          <a:xfrm>
            <a:off x="-77693" y="2820746"/>
            <a:ext cx="15728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PSB closed orbit</a:t>
            </a:r>
            <a:endParaRPr kumimoji="0" lang="en-US" sz="16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74" name="Group 73"/>
          <p:cNvGrpSpPr>
            <a:grpSpLocks noChangeAspect="1"/>
          </p:cNvGrpSpPr>
          <p:nvPr/>
        </p:nvGrpSpPr>
        <p:grpSpPr>
          <a:xfrm>
            <a:off x="727197" y="3112131"/>
            <a:ext cx="1703089" cy="1599872"/>
            <a:chOff x="5029200" y="1219200"/>
            <a:chExt cx="2514600" cy="2362200"/>
          </a:xfrm>
        </p:grpSpPr>
        <p:sp>
          <p:nvSpPr>
            <p:cNvPr id="75" name="Line 25"/>
            <p:cNvSpPr>
              <a:spLocks noChangeShapeType="1"/>
            </p:cNvSpPr>
            <p:nvPr/>
          </p:nvSpPr>
          <p:spPr bwMode="auto">
            <a:xfrm flipV="1">
              <a:off x="6248400" y="1219200"/>
              <a:ext cx="0" cy="236220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Line 26"/>
            <p:cNvSpPr>
              <a:spLocks noChangeShapeType="1"/>
            </p:cNvSpPr>
            <p:nvPr/>
          </p:nvSpPr>
          <p:spPr bwMode="auto">
            <a:xfrm>
              <a:off x="5029200" y="2482850"/>
              <a:ext cx="2514600" cy="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Oval 29"/>
            <p:cNvSpPr>
              <a:spLocks noChangeArrowheads="1"/>
            </p:cNvSpPr>
            <p:nvPr/>
          </p:nvSpPr>
          <p:spPr bwMode="auto">
            <a:xfrm>
              <a:off x="5334000" y="1568450"/>
              <a:ext cx="1828800" cy="1828800"/>
            </a:xfrm>
            <a:prstGeom prst="ellips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Line 30"/>
            <p:cNvSpPr>
              <a:spLocks noChangeShapeType="1"/>
            </p:cNvSpPr>
            <p:nvPr/>
          </p:nvSpPr>
          <p:spPr bwMode="auto">
            <a:xfrm>
              <a:off x="6781800" y="1568450"/>
              <a:ext cx="0" cy="182880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Line 33"/>
            <p:cNvSpPr>
              <a:spLocks noChangeShapeType="1"/>
            </p:cNvSpPr>
            <p:nvPr/>
          </p:nvSpPr>
          <p:spPr bwMode="auto">
            <a:xfrm>
              <a:off x="6934200" y="2482850"/>
              <a:ext cx="0" cy="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Line 34"/>
            <p:cNvSpPr>
              <a:spLocks noChangeShapeType="1"/>
            </p:cNvSpPr>
            <p:nvPr/>
          </p:nvSpPr>
          <p:spPr bwMode="auto">
            <a:xfrm flipH="1">
              <a:off x="6705600" y="2254250"/>
              <a:ext cx="0" cy="22860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Oval 35"/>
            <p:cNvSpPr>
              <a:spLocks noChangeArrowheads="1"/>
            </p:cNvSpPr>
            <p:nvPr/>
          </p:nvSpPr>
          <p:spPr bwMode="auto">
            <a:xfrm rot="2750551">
              <a:off x="6477000" y="2025650"/>
              <a:ext cx="457200" cy="762000"/>
            </a:xfrm>
            <a:prstGeom prst="ellips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Line 36"/>
            <p:cNvSpPr>
              <a:spLocks noChangeShapeType="1"/>
            </p:cNvSpPr>
            <p:nvPr/>
          </p:nvSpPr>
          <p:spPr bwMode="auto">
            <a:xfrm flipV="1">
              <a:off x="6705600" y="1949450"/>
              <a:ext cx="685800" cy="30480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3" name="Text Box 21"/>
          <p:cNvSpPr txBox="1">
            <a:spLocks noChangeArrowheads="1"/>
          </p:cNvSpPr>
          <p:nvPr/>
        </p:nvSpPr>
        <p:spPr bwMode="auto">
          <a:xfrm>
            <a:off x="2327069" y="3383201"/>
            <a:ext cx="16977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closed orbit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after one turn (t</a:t>
            </a:r>
            <a:r>
              <a:rPr kumimoji="0" lang="en-US" sz="16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</a:p>
        </p:txBody>
      </p:sp>
      <p:grpSp>
        <p:nvGrpSpPr>
          <p:cNvPr id="84" name="Group 83"/>
          <p:cNvGrpSpPr/>
          <p:nvPr/>
        </p:nvGrpSpPr>
        <p:grpSpPr>
          <a:xfrm>
            <a:off x="735233" y="4852246"/>
            <a:ext cx="1690337" cy="1587892"/>
            <a:chOff x="735233" y="4852246"/>
            <a:chExt cx="1690337" cy="1587892"/>
          </a:xfrm>
        </p:grpSpPr>
        <p:sp>
          <p:nvSpPr>
            <p:cNvPr id="85" name="Line 48"/>
            <p:cNvSpPr>
              <a:spLocks noChangeShapeType="1"/>
            </p:cNvSpPr>
            <p:nvPr/>
          </p:nvSpPr>
          <p:spPr bwMode="auto">
            <a:xfrm flipV="1">
              <a:off x="1554790" y="4852246"/>
              <a:ext cx="0" cy="1587892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Line 49"/>
            <p:cNvSpPr>
              <a:spLocks noChangeShapeType="1"/>
            </p:cNvSpPr>
            <p:nvPr/>
          </p:nvSpPr>
          <p:spPr bwMode="auto">
            <a:xfrm>
              <a:off x="735233" y="5671803"/>
              <a:ext cx="1690337" cy="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Oval 50"/>
            <p:cNvSpPr>
              <a:spLocks noChangeArrowheads="1"/>
            </p:cNvSpPr>
            <p:nvPr/>
          </p:nvSpPr>
          <p:spPr bwMode="auto">
            <a:xfrm>
              <a:off x="940122" y="5057135"/>
              <a:ext cx="1229336" cy="1229336"/>
            </a:xfrm>
            <a:prstGeom prst="ellips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Line 51"/>
            <p:cNvSpPr>
              <a:spLocks noChangeShapeType="1"/>
            </p:cNvSpPr>
            <p:nvPr/>
          </p:nvSpPr>
          <p:spPr bwMode="auto">
            <a:xfrm>
              <a:off x="1913347" y="5057135"/>
              <a:ext cx="0" cy="122933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Line 53"/>
            <p:cNvSpPr>
              <a:spLocks noChangeShapeType="1"/>
            </p:cNvSpPr>
            <p:nvPr/>
          </p:nvSpPr>
          <p:spPr bwMode="auto">
            <a:xfrm>
              <a:off x="2015791" y="5671803"/>
              <a:ext cx="0" cy="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Line 54"/>
            <p:cNvSpPr>
              <a:spLocks noChangeShapeType="1"/>
            </p:cNvSpPr>
            <p:nvPr/>
          </p:nvSpPr>
          <p:spPr bwMode="auto">
            <a:xfrm flipH="1">
              <a:off x="1810902" y="5518136"/>
              <a:ext cx="0" cy="15366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Oval 55"/>
            <p:cNvSpPr>
              <a:spLocks noChangeArrowheads="1"/>
            </p:cNvSpPr>
            <p:nvPr/>
          </p:nvSpPr>
          <p:spPr bwMode="auto">
            <a:xfrm rot="4787640">
              <a:off x="1657235" y="5466914"/>
              <a:ext cx="307334" cy="512223"/>
            </a:xfrm>
            <a:prstGeom prst="ellips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Line 56"/>
            <p:cNvSpPr>
              <a:spLocks noChangeShapeType="1"/>
            </p:cNvSpPr>
            <p:nvPr/>
          </p:nvSpPr>
          <p:spPr bwMode="auto">
            <a:xfrm flipV="1">
              <a:off x="1810902" y="5313247"/>
              <a:ext cx="461001" cy="204889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3" name="Text Box 21"/>
          <p:cNvSpPr txBox="1">
            <a:spLocks noChangeArrowheads="1"/>
          </p:cNvSpPr>
          <p:nvPr/>
        </p:nvSpPr>
        <p:spPr bwMode="auto">
          <a:xfrm>
            <a:off x="2282536" y="4941635"/>
            <a:ext cx="16608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closed orbit after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second turn (t</a:t>
            </a:r>
            <a:r>
              <a:rPr kumimoji="0" lang="en-US" sz="16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3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305365" y="6440138"/>
            <a:ext cx="52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etc.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544933" y="2976516"/>
            <a:ext cx="466813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as this process takes place, subsequent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linac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beam “slices” are injected, with increasing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oscillation amplitude around the instantaneous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closed orbit (“horizontal stacking”)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beamlets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are now “polygons”, as they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have undergone several cuts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they spiral up around the (moving)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closed orbit, leading to a density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distribution which is dense in the core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and less dense in the outer part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5576836" y="966255"/>
            <a:ext cx="1993819" cy="1884569"/>
            <a:chOff x="5576836" y="966255"/>
            <a:chExt cx="1993819" cy="1884569"/>
          </a:xfrm>
        </p:grpSpPr>
        <p:sp>
          <p:nvSpPr>
            <p:cNvPr id="97" name="Line 4"/>
            <p:cNvSpPr>
              <a:spLocks noChangeShapeType="1"/>
            </p:cNvSpPr>
            <p:nvPr/>
          </p:nvSpPr>
          <p:spPr bwMode="auto">
            <a:xfrm flipV="1">
              <a:off x="6464495" y="966255"/>
              <a:ext cx="0" cy="1884569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Line 5"/>
            <p:cNvSpPr>
              <a:spLocks noChangeShapeType="1"/>
            </p:cNvSpPr>
            <p:nvPr/>
          </p:nvSpPr>
          <p:spPr bwMode="auto">
            <a:xfrm>
              <a:off x="5576836" y="1908540"/>
              <a:ext cx="1993819" cy="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Line 12"/>
            <p:cNvSpPr>
              <a:spLocks noChangeShapeType="1"/>
            </p:cNvSpPr>
            <p:nvPr/>
          </p:nvSpPr>
          <p:spPr bwMode="auto">
            <a:xfrm>
              <a:off x="6833215" y="1908540"/>
              <a:ext cx="0" cy="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AutoShape 19"/>
            <p:cNvSpPr>
              <a:spLocks noChangeArrowheads="1"/>
            </p:cNvSpPr>
            <p:nvPr/>
          </p:nvSpPr>
          <p:spPr bwMode="auto">
            <a:xfrm>
              <a:off x="6546433" y="1744664"/>
              <a:ext cx="163876" cy="122907"/>
            </a:xfrm>
            <a:prstGeom prst="pentagon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 pitchFamily="34" charset="0"/>
                </a:rPr>
                <a:t>1</a:t>
              </a:r>
            </a:p>
          </p:txBody>
        </p:sp>
        <p:sp>
          <p:nvSpPr>
            <p:cNvPr id="101" name="AutoShape 20"/>
            <p:cNvSpPr>
              <a:spLocks noChangeArrowheads="1"/>
            </p:cNvSpPr>
            <p:nvPr/>
          </p:nvSpPr>
          <p:spPr bwMode="auto">
            <a:xfrm>
              <a:off x="6382557" y="1662726"/>
              <a:ext cx="163876" cy="163876"/>
            </a:xfrm>
            <a:prstGeom prst="pentagon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AutoShape 21"/>
            <p:cNvSpPr>
              <a:spLocks noChangeArrowheads="1"/>
            </p:cNvSpPr>
            <p:nvPr/>
          </p:nvSpPr>
          <p:spPr bwMode="auto">
            <a:xfrm>
              <a:off x="6218682" y="1785633"/>
              <a:ext cx="204844" cy="163876"/>
            </a:xfrm>
            <a:prstGeom prst="pentagon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 pitchFamily="34" charset="0"/>
                </a:rPr>
                <a:t>3</a:t>
              </a:r>
            </a:p>
          </p:txBody>
        </p:sp>
        <p:sp>
          <p:nvSpPr>
            <p:cNvPr id="103" name="AutoShape 22"/>
            <p:cNvSpPr>
              <a:spLocks noChangeArrowheads="1"/>
            </p:cNvSpPr>
            <p:nvPr/>
          </p:nvSpPr>
          <p:spPr bwMode="auto">
            <a:xfrm rot="1583227">
              <a:off x="6229778" y="1941827"/>
              <a:ext cx="204844" cy="204844"/>
            </a:xfrm>
            <a:prstGeom prst="pentagon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AutoShape 23"/>
            <p:cNvSpPr>
              <a:spLocks noChangeArrowheads="1"/>
            </p:cNvSpPr>
            <p:nvPr/>
          </p:nvSpPr>
          <p:spPr bwMode="auto">
            <a:xfrm rot="6576453">
              <a:off x="6488394" y="1973407"/>
              <a:ext cx="238985" cy="204844"/>
            </a:xfrm>
            <a:prstGeom prst="pentagon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AutoShape 24"/>
            <p:cNvSpPr>
              <a:spLocks noChangeArrowheads="1"/>
            </p:cNvSpPr>
            <p:nvPr/>
          </p:nvSpPr>
          <p:spPr bwMode="auto">
            <a:xfrm rot="6576453">
              <a:off x="6734207" y="1932438"/>
              <a:ext cx="238985" cy="204844"/>
            </a:xfrm>
            <a:prstGeom prst="pentagon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AutoShape 25"/>
            <p:cNvSpPr>
              <a:spLocks noChangeArrowheads="1"/>
            </p:cNvSpPr>
            <p:nvPr/>
          </p:nvSpPr>
          <p:spPr bwMode="auto">
            <a:xfrm rot="9991880">
              <a:off x="6720551" y="1703695"/>
              <a:ext cx="279954" cy="204844"/>
            </a:xfrm>
            <a:prstGeom prst="pentagon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Text Box 29"/>
            <p:cNvSpPr txBox="1">
              <a:spLocks noChangeArrowheads="1"/>
            </p:cNvSpPr>
            <p:nvPr/>
          </p:nvSpPr>
          <p:spPr bwMode="auto">
            <a:xfrm>
              <a:off x="6382557" y="1646510"/>
              <a:ext cx="159608" cy="180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 pitchFamily="34" charset="0"/>
                </a:rPr>
                <a:t>2</a:t>
              </a:r>
            </a:p>
          </p:txBody>
        </p:sp>
        <p:sp>
          <p:nvSpPr>
            <p:cNvPr id="108" name="Text Box 31"/>
            <p:cNvSpPr txBox="1">
              <a:spLocks noChangeArrowheads="1"/>
            </p:cNvSpPr>
            <p:nvPr/>
          </p:nvSpPr>
          <p:spPr bwMode="auto">
            <a:xfrm>
              <a:off x="6251116" y="1981942"/>
              <a:ext cx="159608" cy="180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 pitchFamily="34" charset="0"/>
                </a:rPr>
                <a:t>4</a:t>
              </a:r>
            </a:p>
          </p:txBody>
        </p:sp>
        <p:sp>
          <p:nvSpPr>
            <p:cNvPr id="109" name="Text Box 32"/>
            <p:cNvSpPr txBox="1">
              <a:spLocks noChangeArrowheads="1"/>
            </p:cNvSpPr>
            <p:nvPr/>
          </p:nvSpPr>
          <p:spPr bwMode="auto">
            <a:xfrm>
              <a:off x="6496929" y="1981942"/>
              <a:ext cx="159608" cy="180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 pitchFamily="34" charset="0"/>
                </a:rPr>
                <a:t>5</a:t>
              </a:r>
            </a:p>
          </p:txBody>
        </p:sp>
        <p:sp>
          <p:nvSpPr>
            <p:cNvPr id="110" name="Text Box 33"/>
            <p:cNvSpPr txBox="1">
              <a:spLocks noChangeArrowheads="1"/>
            </p:cNvSpPr>
            <p:nvPr/>
          </p:nvSpPr>
          <p:spPr bwMode="auto">
            <a:xfrm>
              <a:off x="6742742" y="1940973"/>
              <a:ext cx="159608" cy="180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 pitchFamily="34" charset="0"/>
                </a:rPr>
                <a:t>6</a:t>
              </a:r>
            </a:p>
          </p:txBody>
        </p:sp>
        <p:sp>
          <p:nvSpPr>
            <p:cNvPr id="111" name="Text Box 34"/>
            <p:cNvSpPr txBox="1">
              <a:spLocks noChangeArrowheads="1"/>
            </p:cNvSpPr>
            <p:nvPr/>
          </p:nvSpPr>
          <p:spPr bwMode="auto">
            <a:xfrm>
              <a:off x="6783711" y="1695160"/>
              <a:ext cx="159608" cy="180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 pitchFamily="34" charset="0"/>
                </a:rPr>
                <a:t>7</a:t>
              </a:r>
            </a:p>
          </p:txBody>
        </p:sp>
        <p:sp>
          <p:nvSpPr>
            <p:cNvPr id="112" name="AutoShape 38"/>
            <p:cNvSpPr>
              <a:spLocks noChangeArrowheads="1"/>
            </p:cNvSpPr>
            <p:nvPr/>
          </p:nvSpPr>
          <p:spPr bwMode="auto">
            <a:xfrm rot="10800000" flipV="1">
              <a:off x="6054806" y="1416913"/>
              <a:ext cx="819378" cy="245813"/>
            </a:xfrm>
            <a:prstGeom prst="curvedDownArrow">
              <a:avLst>
                <a:gd name="adj1" fmla="val 66667"/>
                <a:gd name="adj2" fmla="val 133333"/>
                <a:gd name="adj3" fmla="val 33333"/>
              </a:avLst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Oval 50"/>
            <p:cNvSpPr>
              <a:spLocks noChangeArrowheads="1"/>
            </p:cNvSpPr>
            <p:nvPr/>
          </p:nvSpPr>
          <p:spPr bwMode="auto">
            <a:xfrm>
              <a:off x="5830124" y="1252903"/>
              <a:ext cx="1229336" cy="1229336"/>
            </a:xfrm>
            <a:prstGeom prst="ellips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25059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001058" y="274638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Charge Exchange Injection Principle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32" name="Picture 131" descr="principl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9536" y="1600200"/>
            <a:ext cx="7424928" cy="3657600"/>
          </a:xfrm>
          <a:prstGeom prst="rect">
            <a:avLst/>
          </a:prstGeom>
        </p:spPr>
      </p:pic>
      <p:pic>
        <p:nvPicPr>
          <p:cNvPr id="134" name="Picture 133" descr="principl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008" y="1594104"/>
            <a:ext cx="7491984" cy="3669792"/>
          </a:xfrm>
          <a:prstGeom prst="rect">
            <a:avLst/>
          </a:prstGeom>
        </p:spPr>
      </p:pic>
      <p:pic>
        <p:nvPicPr>
          <p:cNvPr id="135" name="Picture 134" descr="principle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6008" y="1600200"/>
            <a:ext cx="7491984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76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 descr="pscomplex"/>
          <p:cNvPicPr>
            <a:picLocks noChangeAspect="1" noChangeArrowheads="1"/>
          </p:cNvPicPr>
          <p:nvPr/>
        </p:nvPicPr>
        <p:blipFill>
          <a:blip r:embed="rId2" cstate="print"/>
          <a:srcRect b="2905"/>
          <a:stretch>
            <a:fillRect/>
          </a:stretch>
        </p:blipFill>
        <p:spPr bwMode="auto">
          <a:xfrm>
            <a:off x="838200" y="1143000"/>
            <a:ext cx="7239000" cy="5410200"/>
          </a:xfrm>
          <a:prstGeom prst="rect">
            <a:avLst/>
          </a:prstGeom>
          <a:noFill/>
        </p:spPr>
      </p:pic>
      <p:grpSp>
        <p:nvGrpSpPr>
          <p:cNvPr id="3" name="Group 2"/>
          <p:cNvGrpSpPr/>
          <p:nvPr/>
        </p:nvGrpSpPr>
        <p:grpSpPr>
          <a:xfrm>
            <a:off x="0" y="1022292"/>
            <a:ext cx="7355700" cy="1167934"/>
            <a:chOff x="0" y="1022292"/>
            <a:chExt cx="7355700" cy="1167934"/>
          </a:xfrm>
        </p:grpSpPr>
        <p:pic>
          <p:nvPicPr>
            <p:cNvPr id="4" name="Picture 27" descr="layout"/>
            <p:cNvPicPr>
              <a:picLocks noChangeAspect="1" noChangeArrowheads="1"/>
            </p:cNvPicPr>
            <p:nvPr/>
          </p:nvPicPr>
          <p:blipFill>
            <a:blip r:embed="rId3" cstate="print"/>
            <a:srcRect l="1759" t="42810" r="22450" b="37599"/>
            <a:stretch>
              <a:fillRect/>
            </a:stretch>
          </p:blipFill>
          <p:spPr bwMode="auto">
            <a:xfrm>
              <a:off x="0" y="1022292"/>
              <a:ext cx="7198963" cy="1167934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5" name="Rectangle 4"/>
            <p:cNvSpPr/>
            <p:nvPr/>
          </p:nvSpPr>
          <p:spPr>
            <a:xfrm>
              <a:off x="7198963" y="1821051"/>
              <a:ext cx="156737" cy="336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45"/>
          <p:cNvGrpSpPr>
            <a:grpSpLocks/>
          </p:cNvGrpSpPr>
          <p:nvPr/>
        </p:nvGrpSpPr>
        <p:grpSpPr bwMode="auto">
          <a:xfrm>
            <a:off x="1466850" y="4942413"/>
            <a:ext cx="2108200" cy="215900"/>
            <a:chOff x="924" y="3050"/>
            <a:chExt cx="1328" cy="136"/>
          </a:xfrm>
        </p:grpSpPr>
        <p:sp>
          <p:nvSpPr>
            <p:cNvPr id="8" name="Line 29"/>
            <p:cNvSpPr>
              <a:spLocks noChangeShapeType="1"/>
            </p:cNvSpPr>
            <p:nvPr/>
          </p:nvSpPr>
          <p:spPr bwMode="auto">
            <a:xfrm>
              <a:off x="970" y="3070"/>
              <a:ext cx="758" cy="18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35"/>
            <p:cNvSpPr>
              <a:spLocks/>
            </p:cNvSpPr>
            <p:nvPr/>
          </p:nvSpPr>
          <p:spPr bwMode="auto">
            <a:xfrm>
              <a:off x="1730" y="3088"/>
              <a:ext cx="522" cy="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40"/>
                </a:cxn>
                <a:cxn ang="0">
                  <a:pos x="280" y="102"/>
                </a:cxn>
                <a:cxn ang="0">
                  <a:pos x="520" y="110"/>
                </a:cxn>
              </a:cxnLst>
              <a:rect l="0" t="0" r="r" b="b"/>
              <a:pathLst>
                <a:path w="520" h="114">
                  <a:moveTo>
                    <a:pt x="0" y="0"/>
                  </a:moveTo>
                  <a:cubicBezTo>
                    <a:pt x="72" y="11"/>
                    <a:pt x="145" y="23"/>
                    <a:pt x="192" y="40"/>
                  </a:cubicBezTo>
                  <a:cubicBezTo>
                    <a:pt x="239" y="57"/>
                    <a:pt x="225" y="90"/>
                    <a:pt x="280" y="102"/>
                  </a:cubicBezTo>
                  <a:cubicBezTo>
                    <a:pt x="335" y="114"/>
                    <a:pt x="479" y="111"/>
                    <a:pt x="520" y="11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44"/>
            <p:cNvGrpSpPr>
              <a:grpSpLocks/>
            </p:cNvGrpSpPr>
            <p:nvPr/>
          </p:nvGrpSpPr>
          <p:grpSpPr bwMode="auto">
            <a:xfrm rot="404160">
              <a:off x="924" y="3050"/>
              <a:ext cx="50" cy="50"/>
              <a:chOff x="924" y="3050"/>
              <a:chExt cx="50" cy="50"/>
            </a:xfrm>
          </p:grpSpPr>
          <p:grpSp>
            <p:nvGrpSpPr>
              <p:cNvPr id="11" name="Group 40"/>
              <p:cNvGrpSpPr>
                <a:grpSpLocks/>
              </p:cNvGrpSpPr>
              <p:nvPr/>
            </p:nvGrpSpPr>
            <p:grpSpPr bwMode="auto">
              <a:xfrm>
                <a:off x="948" y="3050"/>
                <a:ext cx="26" cy="46"/>
                <a:chOff x="1010" y="3278"/>
                <a:chExt cx="26" cy="46"/>
              </a:xfrm>
            </p:grpSpPr>
            <p:sp>
              <p:nvSpPr>
                <p:cNvPr id="15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1016" y="3298"/>
                  <a:ext cx="18" cy="26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" name="Line 39"/>
                <p:cNvSpPr>
                  <a:spLocks noChangeShapeType="1"/>
                </p:cNvSpPr>
                <p:nvPr/>
              </p:nvSpPr>
              <p:spPr bwMode="auto">
                <a:xfrm flipH="1" flipV="1">
                  <a:off x="1010" y="3278"/>
                  <a:ext cx="26" cy="20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41"/>
              <p:cNvGrpSpPr>
                <a:grpSpLocks/>
              </p:cNvGrpSpPr>
              <p:nvPr/>
            </p:nvGrpSpPr>
            <p:grpSpPr bwMode="auto">
              <a:xfrm>
                <a:off x="924" y="3054"/>
                <a:ext cx="26" cy="46"/>
                <a:chOff x="1010" y="3278"/>
                <a:chExt cx="26" cy="46"/>
              </a:xfrm>
            </p:grpSpPr>
            <p:sp>
              <p:nvSpPr>
                <p:cNvPr id="13" name="Line 42"/>
                <p:cNvSpPr>
                  <a:spLocks noChangeShapeType="1"/>
                </p:cNvSpPr>
                <p:nvPr/>
              </p:nvSpPr>
              <p:spPr bwMode="auto">
                <a:xfrm flipH="1">
                  <a:off x="1016" y="3298"/>
                  <a:ext cx="18" cy="26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" name="Line 43"/>
                <p:cNvSpPr>
                  <a:spLocks noChangeShapeType="1"/>
                </p:cNvSpPr>
                <p:nvPr/>
              </p:nvSpPr>
              <p:spPr bwMode="auto">
                <a:xfrm flipH="1" flipV="1">
                  <a:off x="1010" y="3278"/>
                  <a:ext cx="26" cy="20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3213314" y="5586938"/>
            <a:ext cx="2057400" cy="641350"/>
          </a:xfrm>
          <a:prstGeom prst="rect">
            <a:avLst/>
          </a:prstGeom>
          <a:solidFill>
            <a:schemeClr val="bg1"/>
          </a:solidFill>
          <a:ln w="9525">
            <a:solidFill>
              <a:srgbClr val="0055A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Remove obsolete BI.DIS </a:t>
            </a:r>
            <a:r>
              <a:rPr lang="en-US" u="none" dirty="0" err="1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Pb</a:t>
            </a:r>
            <a:r>
              <a:rPr lang="en-US" sz="1600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299233" y="4093637"/>
            <a:ext cx="2667000" cy="2024063"/>
          </a:xfrm>
          <a:prstGeom prst="rect">
            <a:avLst/>
          </a:prstGeom>
          <a:solidFill>
            <a:schemeClr val="bg1"/>
          </a:solidFill>
          <a:ln w="9525">
            <a:solidFill>
              <a:srgbClr val="0055A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New BI.SMV,</a:t>
            </a:r>
            <a:b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</a:b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4 mm thick septum and 70 mm horizontal aperture for </a:t>
            </a:r>
            <a:b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</a:b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~165 </a:t>
            </a:r>
            <a:r>
              <a:rPr lang="en-US" u="none" dirty="0" err="1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mrad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@ 160 </a:t>
            </a:r>
            <a:r>
              <a:rPr lang="en-US" u="none" dirty="0" err="1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MeV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with associated new pulse generator.</a:t>
            </a:r>
          </a:p>
        </p:txBody>
      </p:sp>
      <p:pic>
        <p:nvPicPr>
          <p:cNvPr id="19" name="Picture 3" descr="INJECT"/>
          <p:cNvPicPr>
            <a:picLocks noChangeAspect="1" noChangeArrowheads="1"/>
          </p:cNvPicPr>
          <p:nvPr/>
        </p:nvPicPr>
        <p:blipFill>
          <a:blip r:embed="rId4" cstate="print"/>
          <a:srcRect l="11902" t="32538" r="23926" b="46129"/>
          <a:stretch>
            <a:fillRect/>
          </a:stretch>
        </p:blipFill>
        <p:spPr bwMode="auto">
          <a:xfrm>
            <a:off x="0" y="2081738"/>
            <a:ext cx="8793960" cy="20118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1066800" y="2883426"/>
            <a:ext cx="3048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9"/>
          <p:cNvSpPr>
            <a:spLocks noChangeShapeType="1"/>
          </p:cNvSpPr>
          <p:nvPr/>
        </p:nvSpPr>
        <p:spPr bwMode="auto">
          <a:xfrm flipH="1" flipV="1">
            <a:off x="5881606" y="3721625"/>
            <a:ext cx="417625" cy="37201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 flipH="1">
            <a:off x="6741760" y="2157571"/>
            <a:ext cx="1518835" cy="1106854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Oval 17"/>
          <p:cNvSpPr>
            <a:spLocks noChangeArrowheads="1"/>
          </p:cNvSpPr>
          <p:nvPr/>
        </p:nvSpPr>
        <p:spPr bwMode="auto">
          <a:xfrm>
            <a:off x="5029199" y="3188226"/>
            <a:ext cx="1020305" cy="605645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19"/>
          <p:cNvSpPr>
            <a:spLocks noChangeArrowheads="1"/>
          </p:cNvSpPr>
          <p:nvPr/>
        </p:nvSpPr>
        <p:spPr bwMode="auto">
          <a:xfrm>
            <a:off x="6299233" y="3264426"/>
            <a:ext cx="609600" cy="4572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776851" y="3188226"/>
            <a:ext cx="2119393" cy="717146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7355700" y="680243"/>
            <a:ext cx="1610533" cy="1477328"/>
          </a:xfrm>
          <a:prstGeom prst="rect">
            <a:avLst/>
          </a:prstGeom>
          <a:solidFill>
            <a:schemeClr val="bg1"/>
          </a:solidFill>
          <a:ln w="9525">
            <a:solidFill>
              <a:srgbClr val="0055A0"/>
            </a:solidFill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ctr"/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~0.36 Tm required from BI.BVT for ~175</a:t>
            </a:r>
            <a:r>
              <a:rPr lang="en-US" sz="800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u="none" dirty="0" err="1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mrad</a:t>
            </a:r>
            <a:r>
              <a:rPr lang="en-US" sz="800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@</a:t>
            </a:r>
            <a:r>
              <a:rPr lang="en-US" sz="800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160</a:t>
            </a:r>
            <a:r>
              <a:rPr lang="en-US" sz="800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u="none" dirty="0" err="1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MeV</a:t>
            </a:r>
            <a:endParaRPr lang="en-US" u="none" dirty="0">
              <a:solidFill>
                <a:srgbClr val="0055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Line 24"/>
          <p:cNvSpPr>
            <a:spLocks noChangeShapeType="1"/>
          </p:cNvSpPr>
          <p:nvPr/>
        </p:nvSpPr>
        <p:spPr bwMode="auto">
          <a:xfrm flipH="1" flipV="1">
            <a:off x="3112573" y="3721624"/>
            <a:ext cx="651290" cy="18653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" name="Line 6"/>
          <p:cNvSpPr>
            <a:spLocks noChangeShapeType="1"/>
          </p:cNvSpPr>
          <p:nvPr/>
        </p:nvSpPr>
        <p:spPr bwMode="auto">
          <a:xfrm flipV="1">
            <a:off x="1371599" y="3905372"/>
            <a:ext cx="581187" cy="1681566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 rot="21318102">
            <a:off x="3621541" y="4762445"/>
            <a:ext cx="1060505" cy="319355"/>
          </a:xfrm>
          <a:prstGeom prst="rect">
            <a:avLst/>
          </a:prstGeom>
          <a:noFill/>
          <a:ln w="28575"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Line 28"/>
          <p:cNvSpPr>
            <a:spLocks noChangeShapeType="1"/>
          </p:cNvSpPr>
          <p:nvPr/>
        </p:nvSpPr>
        <p:spPr bwMode="auto">
          <a:xfrm flipH="1" flipV="1">
            <a:off x="4038599" y="1968283"/>
            <a:ext cx="101804" cy="2779282"/>
          </a:xfrm>
          <a:prstGeom prst="line">
            <a:avLst/>
          </a:prstGeom>
          <a:noFill/>
          <a:ln w="25400">
            <a:solidFill>
              <a:srgbClr val="0055A0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31" name="Text Box 14"/>
          <p:cNvSpPr txBox="1">
            <a:spLocks noChangeArrowheads="1"/>
          </p:cNvSpPr>
          <p:nvPr/>
        </p:nvSpPr>
        <p:spPr bwMode="auto">
          <a:xfrm>
            <a:off x="152400" y="4499498"/>
            <a:ext cx="2590800" cy="650875"/>
          </a:xfrm>
          <a:prstGeom prst="rect">
            <a:avLst/>
          </a:prstGeom>
          <a:solidFill>
            <a:schemeClr val="bg1"/>
          </a:solidFill>
          <a:ln w="9525">
            <a:solidFill>
              <a:srgbClr val="0055A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Modify BI.DIS for</a:t>
            </a:r>
            <a:b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</a:b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4.3 </a:t>
            </a:r>
            <a:r>
              <a:rPr lang="en-US" u="none" dirty="0" err="1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mrad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@ 160 </a:t>
            </a:r>
            <a:r>
              <a:rPr lang="en-US" u="none" dirty="0" err="1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MeV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152400" y="5337698"/>
            <a:ext cx="2590800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0055A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Performance increase of 1.9 in ∫</a:t>
            </a:r>
            <a:r>
              <a:rPr lang="en-US" u="none" dirty="0" err="1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B•dl</a:t>
            </a:r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 of </a:t>
            </a:r>
          </a:p>
          <a:p>
            <a:pPr algn="ctr"/>
            <a:r>
              <a:rPr lang="en-US" u="none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BI.DVT30, BI.QNO30, BI.QNO40, BI.DVT40.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964072" y="1916582"/>
            <a:ext cx="241400" cy="2048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1001058" y="274638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Injection Line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for 160 </a:t>
            </a:r>
            <a:r>
              <a:rPr kumimoji="0" lang="en-US" sz="2800" b="1" i="0" u="none" strike="noStrike" kern="1200" cap="none" spc="0" normalizeH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MeV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H</a:t>
            </a:r>
            <a:r>
              <a:rPr kumimoji="0" lang="en-US" sz="2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-</a:t>
            </a:r>
            <a:endParaRPr kumimoji="0" lang="en-US" sz="2800" b="1" i="0" u="none" strike="noStrike" kern="1200" cap="none" spc="0" normalizeH="0" baseline="3000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12326" y="6488668"/>
            <a:ext cx="1431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W. Weterings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124378"/>
            <a:ext cx="9215058" cy="5733622"/>
            <a:chOff x="0" y="1124378"/>
            <a:chExt cx="9215058" cy="5733622"/>
          </a:xfrm>
        </p:grpSpPr>
        <p:pic>
          <p:nvPicPr>
            <p:cNvPr id="2" name="Picture 1" descr="PIC00001.JPG"/>
            <p:cNvPicPr>
              <a:picLocks noChangeAspect="1"/>
            </p:cNvPicPr>
            <p:nvPr/>
          </p:nvPicPr>
          <p:blipFill>
            <a:blip r:embed="rId2" cstate="print"/>
            <a:srcRect r="7090" b="27739"/>
            <a:stretch>
              <a:fillRect/>
            </a:stretch>
          </p:blipFill>
          <p:spPr>
            <a:xfrm>
              <a:off x="0" y="1124378"/>
              <a:ext cx="9215058" cy="573362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28600" y="6096000"/>
              <a:ext cx="30693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FFFF00"/>
                  </a:solidFill>
                </a:rPr>
                <a:t>new distributor</a:t>
              </a:r>
              <a:endParaRPr lang="en-US" sz="3600" dirty="0">
                <a:solidFill>
                  <a:srgbClr val="FFFF00"/>
                </a:solidFill>
              </a:endParaRPr>
            </a:p>
          </p:txBody>
        </p:sp>
      </p:grpSp>
      <p:sp>
        <p:nvSpPr>
          <p:cNvPr id="6" name="Title 1"/>
          <p:cNvSpPr txBox="1">
            <a:spLocks/>
          </p:cNvSpPr>
          <p:nvPr/>
        </p:nvSpPr>
        <p:spPr>
          <a:xfrm>
            <a:off x="1001058" y="274638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Injection Line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Hardware</a:t>
            </a:r>
            <a:endParaRPr kumimoji="0" lang="en-US" sz="2800" b="1" i="0" u="none" strike="noStrike" kern="1200" cap="none" spc="0" normalizeH="0" baseline="3000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0" y="1219200"/>
            <a:ext cx="9144000" cy="5789742"/>
            <a:chOff x="2514600" y="1447800"/>
            <a:chExt cx="9144000" cy="5789742"/>
          </a:xfrm>
        </p:grpSpPr>
        <p:pic>
          <p:nvPicPr>
            <p:cNvPr id="3" name="Picture 2" descr="rendered view3 from downstream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14600" y="1447800"/>
              <a:ext cx="9144000" cy="578974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743200" y="6324600"/>
              <a:ext cx="39791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FFFF00"/>
                  </a:solidFill>
                </a:rPr>
                <a:t>new vertical septum</a:t>
              </a:r>
              <a:endParaRPr lang="en-US" sz="3600" dirty="0">
                <a:solidFill>
                  <a:srgbClr val="FFFF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26" descr="Injection region-3.jpg"/>
          <p:cNvPicPr>
            <a:picLocks noChangeAspect="1"/>
          </p:cNvPicPr>
          <p:nvPr/>
        </p:nvPicPr>
        <p:blipFill>
          <a:blip r:embed="rId2" cstate="print"/>
          <a:srcRect l="6807" r="11315"/>
          <a:stretch>
            <a:fillRect/>
          </a:stretch>
        </p:blipFill>
        <p:spPr>
          <a:xfrm>
            <a:off x="0" y="518812"/>
            <a:ext cx="9144000" cy="63391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5207" y="1602304"/>
            <a:ext cx="1543488" cy="369332"/>
          </a:xfrm>
          <a:prstGeom prst="rect">
            <a:avLst/>
          </a:prstGeom>
          <a:solidFill>
            <a:schemeClr val="bg1"/>
          </a:solidFill>
          <a:ln w="6350"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BSW1 Septa</a:t>
            </a:r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>
            <a:off x="1938695" y="1786970"/>
            <a:ext cx="1184203" cy="584271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709575" y="1064053"/>
            <a:ext cx="2604673" cy="369332"/>
          </a:xfrm>
          <a:prstGeom prst="rect">
            <a:avLst/>
          </a:prstGeom>
          <a:solidFill>
            <a:schemeClr val="bg1"/>
          </a:solidFill>
          <a:ln w="6350"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BSW2 Merging Dipoles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00075" y="5631663"/>
            <a:ext cx="2491128" cy="923330"/>
          </a:xfrm>
          <a:prstGeom prst="rect">
            <a:avLst/>
          </a:prstGeom>
          <a:solidFill>
            <a:schemeClr val="bg1"/>
          </a:solidFill>
          <a:ln w="6350"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Stripping Foil System</a:t>
            </a:r>
          </a:p>
          <a:p>
            <a:pPr algn="ctr"/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&amp;</a:t>
            </a:r>
          </a:p>
          <a:p>
            <a:pPr algn="ctr"/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Beam Observation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63079" y="4985332"/>
            <a:ext cx="1191945" cy="646331"/>
          </a:xfrm>
          <a:prstGeom prst="rect">
            <a:avLst/>
          </a:prstGeom>
          <a:solidFill>
            <a:schemeClr val="bg1"/>
          </a:solidFill>
          <a:ln w="6350"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Vacuum manifold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05576" y="934435"/>
            <a:ext cx="2188997" cy="369332"/>
          </a:xfrm>
          <a:prstGeom prst="rect">
            <a:avLst/>
          </a:prstGeom>
          <a:solidFill>
            <a:schemeClr val="bg1"/>
          </a:solidFill>
          <a:ln w="6350"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BSW 3 &amp; 4 Dipoles</a:t>
            </a:r>
          </a:p>
        </p:txBody>
      </p:sp>
      <p:cxnSp>
        <p:nvCxnSpPr>
          <p:cNvPr id="17" name="Straight Arrow Connector 16"/>
          <p:cNvCxnSpPr>
            <a:stCxn id="16" idx="2"/>
          </p:cNvCxnSpPr>
          <p:nvPr/>
        </p:nvCxnSpPr>
        <p:spPr>
          <a:xfrm>
            <a:off x="4700075" y="1303767"/>
            <a:ext cx="135396" cy="726511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</p:cxnSp>
      <p:cxnSp>
        <p:nvCxnSpPr>
          <p:cNvPr id="18" name="Straight Arrow Connector 17"/>
          <p:cNvCxnSpPr>
            <a:stCxn id="13" idx="3"/>
          </p:cNvCxnSpPr>
          <p:nvPr/>
        </p:nvCxnSpPr>
        <p:spPr>
          <a:xfrm>
            <a:off x="3314248" y="1248719"/>
            <a:ext cx="867128" cy="935726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</p:cxnSp>
      <p:cxnSp>
        <p:nvCxnSpPr>
          <p:cNvPr id="19" name="Straight Arrow Connector 18"/>
          <p:cNvCxnSpPr>
            <a:stCxn id="14" idx="0"/>
          </p:cNvCxnSpPr>
          <p:nvPr/>
        </p:nvCxnSpPr>
        <p:spPr>
          <a:xfrm flipH="1" flipV="1">
            <a:off x="5207419" y="4502259"/>
            <a:ext cx="738220" cy="1129404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</p:cxnSp>
      <p:cxnSp>
        <p:nvCxnSpPr>
          <p:cNvPr id="21" name="Straight Arrow Connector 20"/>
          <p:cNvCxnSpPr>
            <a:stCxn id="16" idx="2"/>
          </p:cNvCxnSpPr>
          <p:nvPr/>
        </p:nvCxnSpPr>
        <p:spPr>
          <a:xfrm>
            <a:off x="4700075" y="1303767"/>
            <a:ext cx="987803" cy="461665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</p:cxnSp>
      <p:cxnSp>
        <p:nvCxnSpPr>
          <p:cNvPr id="22" name="Straight Arrow Connector 21"/>
          <p:cNvCxnSpPr>
            <a:stCxn id="15" idx="0"/>
          </p:cNvCxnSpPr>
          <p:nvPr/>
        </p:nvCxnSpPr>
        <p:spPr>
          <a:xfrm flipV="1">
            <a:off x="3759052" y="4502260"/>
            <a:ext cx="177517" cy="483072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6858000" y="2184445"/>
            <a:ext cx="1449069" cy="523220"/>
          </a:xfrm>
          <a:prstGeom prst="rect">
            <a:avLst/>
          </a:prstGeom>
          <a:solidFill>
            <a:schemeClr val="bg1"/>
          </a:solidFill>
          <a:ln w="6350"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Existing PSB Dipole Magnets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115124" y="4179093"/>
            <a:ext cx="1191945" cy="646331"/>
          </a:xfrm>
          <a:prstGeom prst="rect">
            <a:avLst/>
          </a:prstGeom>
          <a:solidFill>
            <a:schemeClr val="bg1"/>
          </a:solidFill>
          <a:ln w="6350"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Internal H</a:t>
            </a:r>
            <a:r>
              <a:rPr lang="en-US" baseline="30000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0 </a:t>
            </a:r>
            <a:r>
              <a:rPr lang="en-US" dirty="0" smtClean="0">
                <a:ln>
                  <a:solidFill>
                    <a:srgbClr val="0055A0"/>
                  </a:solidFill>
                </a:ln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Dump</a:t>
            </a:r>
          </a:p>
        </p:txBody>
      </p:sp>
      <p:cxnSp>
        <p:nvCxnSpPr>
          <p:cNvPr id="25" name="Straight Arrow Connector 24"/>
          <p:cNvCxnSpPr>
            <a:stCxn id="24" idx="1"/>
          </p:cNvCxnSpPr>
          <p:nvPr/>
        </p:nvCxnSpPr>
        <p:spPr>
          <a:xfrm flipH="1" flipV="1">
            <a:off x="6152816" y="3735093"/>
            <a:ext cx="962308" cy="767166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arrow" w="med" len="lg"/>
          </a:ln>
          <a:effectLst/>
        </p:spPr>
      </p:cxnSp>
      <p:sp>
        <p:nvSpPr>
          <p:cNvPr id="8" name="Title 1"/>
          <p:cNvSpPr txBox="1">
            <a:spLocks/>
          </p:cNvSpPr>
          <p:nvPr/>
        </p:nvSpPr>
        <p:spPr>
          <a:xfrm>
            <a:off x="1001058" y="274638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3D Layout of new Injection Region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12326" y="6488668"/>
            <a:ext cx="1431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W. Weterings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6" grpId="0" animBg="1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001058" y="274638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Present and Future Injection Region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7" name="Picture 2" descr="\\cern.ch\dfs\Users\w\wetering\Public\review\BISMH201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742" y="1268760"/>
            <a:ext cx="9151742" cy="5147854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t="3587"/>
          <a:stretch>
            <a:fillRect/>
          </a:stretch>
        </p:blipFill>
        <p:spPr bwMode="auto">
          <a:xfrm>
            <a:off x="0" y="1221897"/>
            <a:ext cx="9144000" cy="521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712326" y="6488668"/>
            <a:ext cx="1241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 Goddard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7257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805</Words>
  <Application>Microsoft Office PowerPoint</Application>
  <PresentationFormat>On-screen Show (4:3)</PresentationFormat>
  <Paragraphs>200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Klaus Hanke</dc:creator>
  <cp:lastModifiedBy>khanke</cp:lastModifiedBy>
  <cp:revision>62</cp:revision>
  <dcterms:created xsi:type="dcterms:W3CDTF">2006-08-16T00:00:00Z</dcterms:created>
  <dcterms:modified xsi:type="dcterms:W3CDTF">2012-09-18T13:34:37Z</dcterms:modified>
</cp:coreProperties>
</file>