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7" r:id="rId2"/>
    <p:sldId id="300" r:id="rId3"/>
    <p:sldId id="286" r:id="rId4"/>
    <p:sldId id="288" r:id="rId5"/>
    <p:sldId id="290" r:id="rId6"/>
    <p:sldId id="301" r:id="rId7"/>
    <p:sldId id="289" r:id="rId8"/>
    <p:sldId id="291" r:id="rId9"/>
    <p:sldId id="292" r:id="rId10"/>
    <p:sldId id="293" r:id="rId11"/>
    <p:sldId id="295" r:id="rId12"/>
    <p:sldId id="296" r:id="rId13"/>
    <p:sldId id="294" r:id="rId14"/>
    <p:sldId id="259" r:id="rId15"/>
    <p:sldId id="297" r:id="rId16"/>
    <p:sldId id="298" r:id="rId17"/>
    <p:sldId id="275" r:id="rId18"/>
    <p:sldId id="285" r:id="rId19"/>
    <p:sldId id="299" r:id="rId20"/>
  </p:sldIdLst>
  <p:sldSz cx="9144000" cy="6858000" type="screen4x3"/>
  <p:notesSz cx="6642100" cy="97536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>
      <p:cViewPr>
        <p:scale>
          <a:sx n="75" d="100"/>
          <a:sy n="75" d="100"/>
        </p:scale>
        <p:origin x="-1506" y="-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ERN.2011\mchanel\BOOSTER\mdpsb\qh4qv4\tstlhc.emit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pa\AppData\Local\Microsoft\Windows\Temporary%20Internet%20Files\Content.IE5\YKSMHBYS\LHC25_Int_vs_Emitt_const_bl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CERN.2011\mchanel\BOOSTER\mdpsb\psb.lhc.beams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CERN.2011\mchanel\BOOSTER\operation\PSB.1972.200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 dirty="0" err="1"/>
              <a:t>emittances</a:t>
            </a:r>
            <a:r>
              <a:rPr lang="en-GB" dirty="0"/>
              <a:t> versus Number of particles for all </a:t>
            </a:r>
            <a:r>
              <a:rPr lang="en-GB" dirty="0" smtClean="0"/>
              <a:t>rings(2009)</a:t>
            </a:r>
            <a:endParaRPr lang="en-GB" dirty="0"/>
          </a:p>
        </c:rich>
      </c:tx>
      <c:layout>
        <c:manualLayout>
          <c:xMode val="edge"/>
          <c:yMode val="edge"/>
          <c:x val="0.17328896870121935"/>
          <c:y val="4.5320102549842277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4.8281217716997532E-2"/>
          <c:y val="0.11097749761686504"/>
          <c:w val="0.92352259559675554"/>
          <c:h val="0.79966952063515417"/>
        </c:manualLayout>
      </c:layout>
      <c:scatterChart>
        <c:scatterStyle val="lineMarker"/>
        <c:varyColors val="0"/>
        <c:ser>
          <c:idx val="0"/>
          <c:order val="0"/>
          <c:tx>
            <c:strRef>
              <c:f>ring1!$C$4</c:f>
              <c:strCache>
                <c:ptCount val="1"/>
                <c:pt idx="0">
                  <c:v>ev[mm] R1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800000"/>
              </a:solidFill>
              <a:ln>
                <a:solidFill>
                  <a:srgbClr val="800000"/>
                </a:solidFill>
                <a:prstDash val="solid"/>
              </a:ln>
            </c:spPr>
          </c:marker>
          <c:xVal>
            <c:numRef>
              <c:f>ring1!$A$5:$A$39</c:f>
              <c:numCache>
                <c:formatCode>General</c:formatCode>
                <c:ptCount val="35"/>
                <c:pt idx="0">
                  <c:v>54</c:v>
                </c:pt>
                <c:pt idx="1">
                  <c:v>60</c:v>
                </c:pt>
                <c:pt idx="2">
                  <c:v>60</c:v>
                </c:pt>
                <c:pt idx="3">
                  <c:v>55</c:v>
                </c:pt>
                <c:pt idx="4">
                  <c:v>60</c:v>
                </c:pt>
                <c:pt idx="5">
                  <c:v>94</c:v>
                </c:pt>
                <c:pt idx="6">
                  <c:v>105</c:v>
                </c:pt>
                <c:pt idx="7">
                  <c:v>106</c:v>
                </c:pt>
                <c:pt idx="8">
                  <c:v>114</c:v>
                </c:pt>
                <c:pt idx="9">
                  <c:v>106</c:v>
                </c:pt>
                <c:pt idx="10">
                  <c:v>134</c:v>
                </c:pt>
                <c:pt idx="11">
                  <c:v>160</c:v>
                </c:pt>
                <c:pt idx="12">
                  <c:v>140</c:v>
                </c:pt>
                <c:pt idx="13">
                  <c:v>142</c:v>
                </c:pt>
                <c:pt idx="14">
                  <c:v>154</c:v>
                </c:pt>
                <c:pt idx="15">
                  <c:v>174</c:v>
                </c:pt>
                <c:pt idx="16">
                  <c:v>177</c:v>
                </c:pt>
                <c:pt idx="17">
                  <c:v>182</c:v>
                </c:pt>
                <c:pt idx="18">
                  <c:v>175</c:v>
                </c:pt>
                <c:pt idx="19">
                  <c:v>184</c:v>
                </c:pt>
                <c:pt idx="20">
                  <c:v>197</c:v>
                </c:pt>
                <c:pt idx="21">
                  <c:v>207</c:v>
                </c:pt>
                <c:pt idx="22">
                  <c:v>203</c:v>
                </c:pt>
                <c:pt idx="23">
                  <c:v>211</c:v>
                </c:pt>
                <c:pt idx="24">
                  <c:v>215</c:v>
                </c:pt>
                <c:pt idx="25">
                  <c:v>246</c:v>
                </c:pt>
                <c:pt idx="26">
                  <c:v>231</c:v>
                </c:pt>
                <c:pt idx="27">
                  <c:v>258</c:v>
                </c:pt>
                <c:pt idx="28">
                  <c:v>217</c:v>
                </c:pt>
                <c:pt idx="29">
                  <c:v>223</c:v>
                </c:pt>
                <c:pt idx="30">
                  <c:v>275</c:v>
                </c:pt>
                <c:pt idx="31">
                  <c:v>266</c:v>
                </c:pt>
                <c:pt idx="32">
                  <c:v>288</c:v>
                </c:pt>
                <c:pt idx="33">
                  <c:v>271</c:v>
                </c:pt>
                <c:pt idx="34">
                  <c:v>263</c:v>
                </c:pt>
              </c:numCache>
            </c:numRef>
          </c:xVal>
          <c:yVal>
            <c:numRef>
              <c:f>ring1!$C$5:$C$39</c:f>
              <c:numCache>
                <c:formatCode>General</c:formatCode>
                <c:ptCount val="35"/>
                <c:pt idx="0">
                  <c:v>1.2767999999999999</c:v>
                </c:pt>
                <c:pt idx="1">
                  <c:v>1.2938999999999998</c:v>
                </c:pt>
                <c:pt idx="2">
                  <c:v>1.2710999999999999</c:v>
                </c:pt>
                <c:pt idx="3">
                  <c:v>1.2825</c:v>
                </c:pt>
                <c:pt idx="4">
                  <c:v>1.2938999999999998</c:v>
                </c:pt>
                <c:pt idx="5">
                  <c:v>1.5332999999999999</c:v>
                </c:pt>
                <c:pt idx="6">
                  <c:v>1.6073999999999997</c:v>
                </c:pt>
                <c:pt idx="7">
                  <c:v>1.5959999999999999</c:v>
                </c:pt>
                <c:pt idx="8">
                  <c:v>1.6985999999999999</c:v>
                </c:pt>
                <c:pt idx="9">
                  <c:v>1.6187999999999998</c:v>
                </c:pt>
                <c:pt idx="10">
                  <c:v>2.2515000000000001</c:v>
                </c:pt>
                <c:pt idx="11">
                  <c:v>2.5649999999999999</c:v>
                </c:pt>
                <c:pt idx="12">
                  <c:v>2.2401</c:v>
                </c:pt>
                <c:pt idx="13">
                  <c:v>2.6447999999999996</c:v>
                </c:pt>
                <c:pt idx="14">
                  <c:v>2.4908999999999999</c:v>
                </c:pt>
                <c:pt idx="15">
                  <c:v>2.508</c:v>
                </c:pt>
                <c:pt idx="16">
                  <c:v>2.5763999999999996</c:v>
                </c:pt>
                <c:pt idx="17">
                  <c:v>2.6447999999999996</c:v>
                </c:pt>
                <c:pt idx="18">
                  <c:v>2.6276999999999999</c:v>
                </c:pt>
                <c:pt idx="19">
                  <c:v>2.5364999999999998</c:v>
                </c:pt>
                <c:pt idx="20">
                  <c:v>2.6162999999999998</c:v>
                </c:pt>
                <c:pt idx="21">
                  <c:v>2.7131999999999996</c:v>
                </c:pt>
                <c:pt idx="22">
                  <c:v>2.6732999999999998</c:v>
                </c:pt>
                <c:pt idx="23">
                  <c:v>2.6732999999999998</c:v>
                </c:pt>
                <c:pt idx="24">
                  <c:v>2.6447999999999996</c:v>
                </c:pt>
                <c:pt idx="25">
                  <c:v>2.9696999999999996</c:v>
                </c:pt>
                <c:pt idx="26">
                  <c:v>2.8898999999999999</c:v>
                </c:pt>
                <c:pt idx="27">
                  <c:v>3.1236000000000002</c:v>
                </c:pt>
                <c:pt idx="28">
                  <c:v>2.8043999999999998</c:v>
                </c:pt>
                <c:pt idx="29">
                  <c:v>2.8556999999999997</c:v>
                </c:pt>
                <c:pt idx="30">
                  <c:v>3.2433000000000001</c:v>
                </c:pt>
                <c:pt idx="31">
                  <c:v>3.2033999999999998</c:v>
                </c:pt>
                <c:pt idx="32">
                  <c:v>3.3971999999999998</c:v>
                </c:pt>
                <c:pt idx="33">
                  <c:v>3.4085999999999999</c:v>
                </c:pt>
                <c:pt idx="34">
                  <c:v>3.2660999999999998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ring2!$C$4</c:f>
              <c:strCache>
                <c:ptCount val="1"/>
                <c:pt idx="0">
                  <c:v>ev[mm] R2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ring2!$A$5:$A$39</c:f>
              <c:numCache>
                <c:formatCode>General</c:formatCode>
                <c:ptCount val="35"/>
                <c:pt idx="0">
                  <c:v>55</c:v>
                </c:pt>
                <c:pt idx="1">
                  <c:v>59</c:v>
                </c:pt>
                <c:pt idx="2">
                  <c:v>55</c:v>
                </c:pt>
                <c:pt idx="3">
                  <c:v>55</c:v>
                </c:pt>
                <c:pt idx="4">
                  <c:v>57</c:v>
                </c:pt>
                <c:pt idx="5">
                  <c:v>104</c:v>
                </c:pt>
                <c:pt idx="6">
                  <c:v>98</c:v>
                </c:pt>
                <c:pt idx="7">
                  <c:v>97</c:v>
                </c:pt>
                <c:pt idx="8">
                  <c:v>96</c:v>
                </c:pt>
                <c:pt idx="9">
                  <c:v>98</c:v>
                </c:pt>
                <c:pt idx="10">
                  <c:v>124</c:v>
                </c:pt>
                <c:pt idx="11">
                  <c:v>130</c:v>
                </c:pt>
                <c:pt idx="12">
                  <c:v>127</c:v>
                </c:pt>
                <c:pt idx="13">
                  <c:v>127</c:v>
                </c:pt>
                <c:pt idx="14">
                  <c:v>128</c:v>
                </c:pt>
                <c:pt idx="15">
                  <c:v>175</c:v>
                </c:pt>
                <c:pt idx="16">
                  <c:v>168</c:v>
                </c:pt>
                <c:pt idx="17">
                  <c:v>148</c:v>
                </c:pt>
                <c:pt idx="18">
                  <c:v>173</c:v>
                </c:pt>
                <c:pt idx="19">
                  <c:v>165</c:v>
                </c:pt>
                <c:pt idx="20">
                  <c:v>212</c:v>
                </c:pt>
                <c:pt idx="21">
                  <c:v>216</c:v>
                </c:pt>
                <c:pt idx="22">
                  <c:v>217</c:v>
                </c:pt>
                <c:pt idx="23">
                  <c:v>217</c:v>
                </c:pt>
                <c:pt idx="24">
                  <c:v>222</c:v>
                </c:pt>
                <c:pt idx="25">
                  <c:v>254</c:v>
                </c:pt>
                <c:pt idx="26">
                  <c:v>251</c:v>
                </c:pt>
                <c:pt idx="27">
                  <c:v>248</c:v>
                </c:pt>
                <c:pt idx="28">
                  <c:v>246</c:v>
                </c:pt>
                <c:pt idx="29">
                  <c:v>264</c:v>
                </c:pt>
                <c:pt idx="30">
                  <c:v>276</c:v>
                </c:pt>
                <c:pt idx="31">
                  <c:v>290</c:v>
                </c:pt>
                <c:pt idx="32">
                  <c:v>287</c:v>
                </c:pt>
                <c:pt idx="33">
                  <c:v>256</c:v>
                </c:pt>
                <c:pt idx="34">
                  <c:v>285</c:v>
                </c:pt>
              </c:numCache>
            </c:numRef>
          </c:xVal>
          <c:yVal>
            <c:numRef>
              <c:f>ring2!$C$5:$C$39</c:f>
              <c:numCache>
                <c:formatCode>General</c:formatCode>
                <c:ptCount val="35"/>
                <c:pt idx="0">
                  <c:v>1.2026999999999999</c:v>
                </c:pt>
                <c:pt idx="1">
                  <c:v>1.2026999999999999</c:v>
                </c:pt>
                <c:pt idx="2">
                  <c:v>1.1342999999999999</c:v>
                </c:pt>
                <c:pt idx="3">
                  <c:v>1.1798999999999997</c:v>
                </c:pt>
                <c:pt idx="4">
                  <c:v>1.2198</c:v>
                </c:pt>
                <c:pt idx="5">
                  <c:v>1.6700999999999999</c:v>
                </c:pt>
                <c:pt idx="6">
                  <c:v>1.6016999999999999</c:v>
                </c:pt>
                <c:pt idx="7">
                  <c:v>1.5845999999999998</c:v>
                </c:pt>
                <c:pt idx="8">
                  <c:v>1.5845999999999998</c:v>
                </c:pt>
                <c:pt idx="9">
                  <c:v>1.5789</c:v>
                </c:pt>
                <c:pt idx="10">
                  <c:v>2.4053999999999998</c:v>
                </c:pt>
                <c:pt idx="11">
                  <c:v>2.5649999999999999</c:v>
                </c:pt>
                <c:pt idx="12">
                  <c:v>2.4624000000000001</c:v>
                </c:pt>
                <c:pt idx="13">
                  <c:v>2.5763999999999996</c:v>
                </c:pt>
                <c:pt idx="14">
                  <c:v>2.2401</c:v>
                </c:pt>
                <c:pt idx="15">
                  <c:v>2.5250999999999997</c:v>
                </c:pt>
                <c:pt idx="16">
                  <c:v>2.4338999999999995</c:v>
                </c:pt>
                <c:pt idx="17">
                  <c:v>2.3426999999999998</c:v>
                </c:pt>
                <c:pt idx="18">
                  <c:v>2.3141999999999996</c:v>
                </c:pt>
                <c:pt idx="19">
                  <c:v>2.4680999999999997</c:v>
                </c:pt>
                <c:pt idx="20">
                  <c:v>2.6732999999999998</c:v>
                </c:pt>
                <c:pt idx="21">
                  <c:v>2.5364999999999998</c:v>
                </c:pt>
                <c:pt idx="22">
                  <c:v>2.5137</c:v>
                </c:pt>
                <c:pt idx="23">
                  <c:v>2.5592999999999999</c:v>
                </c:pt>
                <c:pt idx="24">
                  <c:v>2.4794999999999994</c:v>
                </c:pt>
                <c:pt idx="25">
                  <c:v>2.7530999999999999</c:v>
                </c:pt>
                <c:pt idx="26">
                  <c:v>2.7359999999999998</c:v>
                </c:pt>
                <c:pt idx="27">
                  <c:v>2.7074999999999996</c:v>
                </c:pt>
                <c:pt idx="28">
                  <c:v>2.6334</c:v>
                </c:pt>
                <c:pt idx="29">
                  <c:v>2.7302999999999997</c:v>
                </c:pt>
                <c:pt idx="30">
                  <c:v>2.8386</c:v>
                </c:pt>
                <c:pt idx="31">
                  <c:v>2.9525999999999994</c:v>
                </c:pt>
                <c:pt idx="32">
                  <c:v>2.9811000000000001</c:v>
                </c:pt>
                <c:pt idx="33">
                  <c:v>2.6561999999999997</c:v>
                </c:pt>
                <c:pt idx="34">
                  <c:v>2.9127000000000001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ring3!$C$4</c:f>
              <c:strCache>
                <c:ptCount val="1"/>
                <c:pt idx="0">
                  <c:v>ev[mm] R3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ring3!$A$5:$A$44</c:f>
              <c:numCache>
                <c:formatCode>General</c:formatCode>
                <c:ptCount val="40"/>
                <c:pt idx="0">
                  <c:v>37</c:v>
                </c:pt>
                <c:pt idx="1">
                  <c:v>45</c:v>
                </c:pt>
                <c:pt idx="2">
                  <c:v>44</c:v>
                </c:pt>
                <c:pt idx="3">
                  <c:v>39</c:v>
                </c:pt>
                <c:pt idx="4">
                  <c:v>34</c:v>
                </c:pt>
                <c:pt idx="5">
                  <c:v>76</c:v>
                </c:pt>
                <c:pt idx="6">
                  <c:v>74</c:v>
                </c:pt>
                <c:pt idx="7">
                  <c:v>59</c:v>
                </c:pt>
                <c:pt idx="8">
                  <c:v>70</c:v>
                </c:pt>
                <c:pt idx="9">
                  <c:v>78</c:v>
                </c:pt>
                <c:pt idx="10">
                  <c:v>95</c:v>
                </c:pt>
                <c:pt idx="11">
                  <c:v>104</c:v>
                </c:pt>
                <c:pt idx="12">
                  <c:v>103</c:v>
                </c:pt>
                <c:pt idx="13">
                  <c:v>110</c:v>
                </c:pt>
                <c:pt idx="14">
                  <c:v>105</c:v>
                </c:pt>
                <c:pt idx="15">
                  <c:v>137</c:v>
                </c:pt>
                <c:pt idx="16">
                  <c:v>131</c:v>
                </c:pt>
                <c:pt idx="17">
                  <c:v>118</c:v>
                </c:pt>
                <c:pt idx="18">
                  <c:v>121</c:v>
                </c:pt>
                <c:pt idx="19">
                  <c:v>139</c:v>
                </c:pt>
                <c:pt idx="20">
                  <c:v>151</c:v>
                </c:pt>
                <c:pt idx="21">
                  <c:v>180</c:v>
                </c:pt>
                <c:pt idx="22">
                  <c:v>167</c:v>
                </c:pt>
                <c:pt idx="23">
                  <c:v>170</c:v>
                </c:pt>
                <c:pt idx="24">
                  <c:v>159</c:v>
                </c:pt>
                <c:pt idx="25">
                  <c:v>198</c:v>
                </c:pt>
                <c:pt idx="26">
                  <c:v>198</c:v>
                </c:pt>
                <c:pt idx="27">
                  <c:v>209</c:v>
                </c:pt>
                <c:pt idx="28">
                  <c:v>184</c:v>
                </c:pt>
                <c:pt idx="29">
                  <c:v>204</c:v>
                </c:pt>
                <c:pt idx="30">
                  <c:v>225</c:v>
                </c:pt>
                <c:pt idx="31">
                  <c:v>222</c:v>
                </c:pt>
                <c:pt idx="32">
                  <c:v>242</c:v>
                </c:pt>
                <c:pt idx="33">
                  <c:v>231</c:v>
                </c:pt>
                <c:pt idx="34">
                  <c:v>224</c:v>
                </c:pt>
                <c:pt idx="35">
                  <c:v>232</c:v>
                </c:pt>
                <c:pt idx="36">
                  <c:v>228</c:v>
                </c:pt>
                <c:pt idx="37">
                  <c:v>232</c:v>
                </c:pt>
                <c:pt idx="38">
                  <c:v>253</c:v>
                </c:pt>
                <c:pt idx="39">
                  <c:v>246</c:v>
                </c:pt>
              </c:numCache>
            </c:numRef>
          </c:xVal>
          <c:yVal>
            <c:numRef>
              <c:f>ring3!$C$5:$C$44</c:f>
              <c:numCache>
                <c:formatCode>General</c:formatCode>
                <c:ptCount val="40"/>
                <c:pt idx="0">
                  <c:v>1.2995999999999999</c:v>
                </c:pt>
                <c:pt idx="1">
                  <c:v>1.3337999999999999</c:v>
                </c:pt>
                <c:pt idx="2">
                  <c:v>1.3167</c:v>
                </c:pt>
                <c:pt idx="3">
                  <c:v>1.2483</c:v>
                </c:pt>
                <c:pt idx="4">
                  <c:v>1.2881999999999998</c:v>
                </c:pt>
                <c:pt idx="5">
                  <c:v>1.8296999999999999</c:v>
                </c:pt>
                <c:pt idx="6">
                  <c:v>1.7784</c:v>
                </c:pt>
                <c:pt idx="7">
                  <c:v>1.7156999999999998</c:v>
                </c:pt>
                <c:pt idx="8">
                  <c:v>1.7669999999999999</c:v>
                </c:pt>
                <c:pt idx="9">
                  <c:v>1.8923999999999996</c:v>
                </c:pt>
                <c:pt idx="10">
                  <c:v>2.1204000000000001</c:v>
                </c:pt>
                <c:pt idx="11">
                  <c:v>2.0861999999999998</c:v>
                </c:pt>
                <c:pt idx="12">
                  <c:v>2.1146999999999996</c:v>
                </c:pt>
                <c:pt idx="13">
                  <c:v>2.109</c:v>
                </c:pt>
                <c:pt idx="14">
                  <c:v>2.052</c:v>
                </c:pt>
                <c:pt idx="15">
                  <c:v>2.3084999999999996</c:v>
                </c:pt>
                <c:pt idx="16">
                  <c:v>2.3712</c:v>
                </c:pt>
                <c:pt idx="17">
                  <c:v>2.3369999999999997</c:v>
                </c:pt>
                <c:pt idx="18">
                  <c:v>2.2913999999999994</c:v>
                </c:pt>
                <c:pt idx="19">
                  <c:v>2.2401</c:v>
                </c:pt>
                <c:pt idx="20">
                  <c:v>2.4396</c:v>
                </c:pt>
                <c:pt idx="21">
                  <c:v>2.4281999999999995</c:v>
                </c:pt>
                <c:pt idx="22">
                  <c:v>2.4111000000000002</c:v>
                </c:pt>
                <c:pt idx="23">
                  <c:v>2.3768999999999996</c:v>
                </c:pt>
                <c:pt idx="24">
                  <c:v>2.3939999999999997</c:v>
                </c:pt>
                <c:pt idx="25">
                  <c:v>2.7359999999999998</c:v>
                </c:pt>
                <c:pt idx="26">
                  <c:v>2.7872999999999997</c:v>
                </c:pt>
                <c:pt idx="27">
                  <c:v>2.7644999999999995</c:v>
                </c:pt>
                <c:pt idx="28">
                  <c:v>2.8556999999999997</c:v>
                </c:pt>
                <c:pt idx="29">
                  <c:v>2.8443000000000001</c:v>
                </c:pt>
                <c:pt idx="30">
                  <c:v>3.1292999999999997</c:v>
                </c:pt>
                <c:pt idx="31">
                  <c:v>2.9924999999999997</c:v>
                </c:pt>
                <c:pt idx="32">
                  <c:v>3.0380999999999996</c:v>
                </c:pt>
                <c:pt idx="33">
                  <c:v>2.8898999999999999</c:v>
                </c:pt>
                <c:pt idx="34">
                  <c:v>3.0893999999999995</c:v>
                </c:pt>
                <c:pt idx="35">
                  <c:v>3.2204999999999999</c:v>
                </c:pt>
                <c:pt idx="36">
                  <c:v>3.1749000000000001</c:v>
                </c:pt>
                <c:pt idx="37">
                  <c:v>3.3230999999999997</c:v>
                </c:pt>
                <c:pt idx="38">
                  <c:v>3.1292999999999997</c:v>
                </c:pt>
                <c:pt idx="39">
                  <c:v>3.1065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ring4!$C$4</c:f>
              <c:strCache>
                <c:ptCount val="1"/>
                <c:pt idx="0">
                  <c:v>ev[mm] R4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99CC"/>
                </a:solidFill>
                <a:prstDash val="solid"/>
              </a:ln>
            </c:spPr>
          </c:marker>
          <c:xVal>
            <c:numRef>
              <c:f>ring4!$A$5:$A$39</c:f>
              <c:numCache>
                <c:formatCode>General</c:formatCode>
                <c:ptCount val="35"/>
                <c:pt idx="0">
                  <c:v>47</c:v>
                </c:pt>
                <c:pt idx="1">
                  <c:v>47</c:v>
                </c:pt>
                <c:pt idx="2">
                  <c:v>48</c:v>
                </c:pt>
                <c:pt idx="3">
                  <c:v>46</c:v>
                </c:pt>
                <c:pt idx="4">
                  <c:v>49</c:v>
                </c:pt>
                <c:pt idx="5">
                  <c:v>88</c:v>
                </c:pt>
                <c:pt idx="6">
                  <c:v>88</c:v>
                </c:pt>
                <c:pt idx="7">
                  <c:v>88</c:v>
                </c:pt>
                <c:pt idx="8">
                  <c:v>81</c:v>
                </c:pt>
                <c:pt idx="9">
                  <c:v>89</c:v>
                </c:pt>
                <c:pt idx="10">
                  <c:v>119</c:v>
                </c:pt>
                <c:pt idx="11">
                  <c:v>119</c:v>
                </c:pt>
                <c:pt idx="12">
                  <c:v>125</c:v>
                </c:pt>
                <c:pt idx="13">
                  <c:v>116</c:v>
                </c:pt>
                <c:pt idx="14">
                  <c:v>117</c:v>
                </c:pt>
                <c:pt idx="15">
                  <c:v>174</c:v>
                </c:pt>
                <c:pt idx="16">
                  <c:v>168</c:v>
                </c:pt>
                <c:pt idx="17">
                  <c:v>161</c:v>
                </c:pt>
                <c:pt idx="18">
                  <c:v>171</c:v>
                </c:pt>
                <c:pt idx="19">
                  <c:v>165</c:v>
                </c:pt>
                <c:pt idx="20">
                  <c:v>203</c:v>
                </c:pt>
                <c:pt idx="21">
                  <c:v>194</c:v>
                </c:pt>
                <c:pt idx="22">
                  <c:v>217</c:v>
                </c:pt>
                <c:pt idx="23">
                  <c:v>207</c:v>
                </c:pt>
                <c:pt idx="24">
                  <c:v>204</c:v>
                </c:pt>
                <c:pt idx="25">
                  <c:v>264</c:v>
                </c:pt>
                <c:pt idx="26">
                  <c:v>240</c:v>
                </c:pt>
                <c:pt idx="27">
                  <c:v>252</c:v>
                </c:pt>
                <c:pt idx="28">
                  <c:v>249</c:v>
                </c:pt>
                <c:pt idx="29">
                  <c:v>261</c:v>
                </c:pt>
                <c:pt idx="30">
                  <c:v>276</c:v>
                </c:pt>
                <c:pt idx="31">
                  <c:v>275</c:v>
                </c:pt>
                <c:pt idx="32">
                  <c:v>277</c:v>
                </c:pt>
                <c:pt idx="33">
                  <c:v>274</c:v>
                </c:pt>
                <c:pt idx="34">
                  <c:v>285</c:v>
                </c:pt>
              </c:numCache>
            </c:numRef>
          </c:xVal>
          <c:yVal>
            <c:numRef>
              <c:f>ring4!$C$5:$C$39</c:f>
              <c:numCache>
                <c:formatCode>General</c:formatCode>
                <c:ptCount val="35"/>
                <c:pt idx="0">
                  <c:v>1.3622999999999998</c:v>
                </c:pt>
                <c:pt idx="1">
                  <c:v>1.3679999999999999</c:v>
                </c:pt>
                <c:pt idx="2">
                  <c:v>1.3851</c:v>
                </c:pt>
                <c:pt idx="3">
                  <c:v>1.4249999999999998</c:v>
                </c:pt>
                <c:pt idx="4">
                  <c:v>1.4249999999999998</c:v>
                </c:pt>
                <c:pt idx="5">
                  <c:v>1.8239999999999998</c:v>
                </c:pt>
                <c:pt idx="6">
                  <c:v>1.8410999999999997</c:v>
                </c:pt>
                <c:pt idx="7">
                  <c:v>1.8524999999999998</c:v>
                </c:pt>
                <c:pt idx="8">
                  <c:v>1.8182999999999998</c:v>
                </c:pt>
                <c:pt idx="9">
                  <c:v>1.8753</c:v>
                </c:pt>
                <c:pt idx="10">
                  <c:v>2.0462999999999996</c:v>
                </c:pt>
                <c:pt idx="11">
                  <c:v>2.0348999999999999</c:v>
                </c:pt>
                <c:pt idx="12">
                  <c:v>2.0633999999999997</c:v>
                </c:pt>
                <c:pt idx="13">
                  <c:v>2.052</c:v>
                </c:pt>
                <c:pt idx="14">
                  <c:v>2.052</c:v>
                </c:pt>
                <c:pt idx="15">
                  <c:v>2.4737999999999998</c:v>
                </c:pt>
                <c:pt idx="16">
                  <c:v>2.5137</c:v>
                </c:pt>
                <c:pt idx="17">
                  <c:v>2.4794999999999994</c:v>
                </c:pt>
                <c:pt idx="18">
                  <c:v>2.6903999999999995</c:v>
                </c:pt>
                <c:pt idx="19">
                  <c:v>2.4794999999999994</c:v>
                </c:pt>
                <c:pt idx="20">
                  <c:v>2.6618999999999997</c:v>
                </c:pt>
                <c:pt idx="21">
                  <c:v>2.5535999999999999</c:v>
                </c:pt>
                <c:pt idx="22">
                  <c:v>2.7644999999999995</c:v>
                </c:pt>
                <c:pt idx="23">
                  <c:v>2.6789999999999998</c:v>
                </c:pt>
                <c:pt idx="24">
                  <c:v>2.5250999999999997</c:v>
                </c:pt>
                <c:pt idx="25">
                  <c:v>2.9297999999999997</c:v>
                </c:pt>
                <c:pt idx="26">
                  <c:v>2.7644999999999995</c:v>
                </c:pt>
                <c:pt idx="27">
                  <c:v>2.9354999999999998</c:v>
                </c:pt>
                <c:pt idx="28">
                  <c:v>2.9012999999999995</c:v>
                </c:pt>
                <c:pt idx="29">
                  <c:v>2.9981999999999998</c:v>
                </c:pt>
                <c:pt idx="30">
                  <c:v>3.1065</c:v>
                </c:pt>
                <c:pt idx="31">
                  <c:v>3.0152999999999999</c:v>
                </c:pt>
                <c:pt idx="32">
                  <c:v>3.0494999999999997</c:v>
                </c:pt>
                <c:pt idx="33">
                  <c:v>3.0152999999999999</c:v>
                </c:pt>
                <c:pt idx="34">
                  <c:v>3.1406999999999998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ring1!$H$4</c:f>
              <c:strCache>
                <c:ptCount val="1"/>
                <c:pt idx="0">
                  <c:v>eh[mm] R1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00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ring1!$F$5:$F$39</c:f>
              <c:numCache>
                <c:formatCode>General</c:formatCode>
                <c:ptCount val="35"/>
                <c:pt idx="0">
                  <c:v>55</c:v>
                </c:pt>
                <c:pt idx="1">
                  <c:v>51</c:v>
                </c:pt>
                <c:pt idx="2">
                  <c:v>59</c:v>
                </c:pt>
                <c:pt idx="3">
                  <c:v>52</c:v>
                </c:pt>
                <c:pt idx="4">
                  <c:v>58</c:v>
                </c:pt>
                <c:pt idx="5">
                  <c:v>100</c:v>
                </c:pt>
                <c:pt idx="6">
                  <c:v>91</c:v>
                </c:pt>
                <c:pt idx="7">
                  <c:v>99</c:v>
                </c:pt>
                <c:pt idx="8">
                  <c:v>106</c:v>
                </c:pt>
                <c:pt idx="9">
                  <c:v>112</c:v>
                </c:pt>
                <c:pt idx="10">
                  <c:v>140</c:v>
                </c:pt>
                <c:pt idx="11">
                  <c:v>139</c:v>
                </c:pt>
                <c:pt idx="12">
                  <c:v>147</c:v>
                </c:pt>
                <c:pt idx="13">
                  <c:v>140</c:v>
                </c:pt>
                <c:pt idx="14">
                  <c:v>144</c:v>
                </c:pt>
                <c:pt idx="15">
                  <c:v>181</c:v>
                </c:pt>
                <c:pt idx="16">
                  <c:v>180</c:v>
                </c:pt>
                <c:pt idx="17">
                  <c:v>176</c:v>
                </c:pt>
                <c:pt idx="18">
                  <c:v>162</c:v>
                </c:pt>
                <c:pt idx="19">
                  <c:v>177</c:v>
                </c:pt>
                <c:pt idx="20">
                  <c:v>225</c:v>
                </c:pt>
                <c:pt idx="21">
                  <c:v>224</c:v>
                </c:pt>
                <c:pt idx="22">
                  <c:v>200</c:v>
                </c:pt>
                <c:pt idx="23">
                  <c:v>179</c:v>
                </c:pt>
                <c:pt idx="24">
                  <c:v>206</c:v>
                </c:pt>
                <c:pt idx="25">
                  <c:v>235</c:v>
                </c:pt>
                <c:pt idx="26">
                  <c:v>234</c:v>
                </c:pt>
                <c:pt idx="27">
                  <c:v>212</c:v>
                </c:pt>
                <c:pt idx="28">
                  <c:v>252</c:v>
                </c:pt>
                <c:pt idx="29">
                  <c:v>243</c:v>
                </c:pt>
                <c:pt idx="30">
                  <c:v>250</c:v>
                </c:pt>
                <c:pt idx="31">
                  <c:v>264</c:v>
                </c:pt>
                <c:pt idx="32">
                  <c:v>269</c:v>
                </c:pt>
                <c:pt idx="33">
                  <c:v>286</c:v>
                </c:pt>
                <c:pt idx="34">
                  <c:v>245</c:v>
                </c:pt>
              </c:numCache>
            </c:numRef>
          </c:xVal>
          <c:yVal>
            <c:numRef>
              <c:f>ring1!$H$5:$H$39</c:f>
              <c:numCache>
                <c:formatCode>General</c:formatCode>
                <c:ptCount val="35"/>
                <c:pt idx="0">
                  <c:v>1.5332999999999999</c:v>
                </c:pt>
                <c:pt idx="1">
                  <c:v>1.4876999999999998</c:v>
                </c:pt>
                <c:pt idx="2">
                  <c:v>1.5446999999999997</c:v>
                </c:pt>
                <c:pt idx="3">
                  <c:v>1.5389999999999999</c:v>
                </c:pt>
                <c:pt idx="4">
                  <c:v>1.5332999999999999</c:v>
                </c:pt>
                <c:pt idx="5">
                  <c:v>2.4053999999999998</c:v>
                </c:pt>
                <c:pt idx="6">
                  <c:v>2.2685999999999997</c:v>
                </c:pt>
                <c:pt idx="7">
                  <c:v>2.4396</c:v>
                </c:pt>
                <c:pt idx="8">
                  <c:v>2.5821000000000001</c:v>
                </c:pt>
                <c:pt idx="9">
                  <c:v>2.6219999999999994</c:v>
                </c:pt>
                <c:pt idx="10">
                  <c:v>3.1577999999999999</c:v>
                </c:pt>
                <c:pt idx="11">
                  <c:v>3.1406999999999998</c:v>
                </c:pt>
                <c:pt idx="12">
                  <c:v>3.363</c:v>
                </c:pt>
                <c:pt idx="13">
                  <c:v>3.1292999999999997</c:v>
                </c:pt>
                <c:pt idx="14">
                  <c:v>3.2147999999999994</c:v>
                </c:pt>
                <c:pt idx="15">
                  <c:v>4.0412999999999997</c:v>
                </c:pt>
                <c:pt idx="16">
                  <c:v>4.0754999999999999</c:v>
                </c:pt>
                <c:pt idx="17">
                  <c:v>3.8874</c:v>
                </c:pt>
                <c:pt idx="18">
                  <c:v>3.6194999999999995</c:v>
                </c:pt>
                <c:pt idx="19">
                  <c:v>4.0127999999999995</c:v>
                </c:pt>
                <c:pt idx="20">
                  <c:v>4.9589999999999987</c:v>
                </c:pt>
                <c:pt idx="21">
                  <c:v>4.8563999999999989</c:v>
                </c:pt>
                <c:pt idx="22">
                  <c:v>4.4003999999999994</c:v>
                </c:pt>
                <c:pt idx="23">
                  <c:v>4.0412999999999997</c:v>
                </c:pt>
                <c:pt idx="24">
                  <c:v>4.5428999999999995</c:v>
                </c:pt>
                <c:pt idx="25">
                  <c:v>5.2895999999999992</c:v>
                </c:pt>
                <c:pt idx="26">
                  <c:v>5.3294999999999995</c:v>
                </c:pt>
                <c:pt idx="27">
                  <c:v>4.8506999999999998</c:v>
                </c:pt>
                <c:pt idx="28">
                  <c:v>5.6543999999999999</c:v>
                </c:pt>
                <c:pt idx="29">
                  <c:v>5.4605999999999995</c:v>
                </c:pt>
                <c:pt idx="30">
                  <c:v>5.7797999999999998</c:v>
                </c:pt>
                <c:pt idx="31">
                  <c:v>6.0248999999999997</c:v>
                </c:pt>
                <c:pt idx="32">
                  <c:v>6.1047000000000002</c:v>
                </c:pt>
                <c:pt idx="33">
                  <c:v>6.4352999999999989</c:v>
                </c:pt>
                <c:pt idx="34">
                  <c:v>5.6772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ring2!$H$4</c:f>
              <c:strCache>
                <c:ptCount val="1"/>
                <c:pt idx="0">
                  <c:v>eh[mm] R2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3366FF"/>
              </a:solidFill>
              <a:ln>
                <a:solidFill>
                  <a:srgbClr val="3366FF"/>
                </a:solidFill>
                <a:prstDash val="solid"/>
              </a:ln>
            </c:spPr>
          </c:marker>
          <c:xVal>
            <c:numRef>
              <c:f>ring2!$F$5:$F$39</c:f>
              <c:numCache>
                <c:formatCode>General</c:formatCode>
                <c:ptCount val="35"/>
                <c:pt idx="0">
                  <c:v>47</c:v>
                </c:pt>
                <c:pt idx="1">
                  <c:v>57</c:v>
                </c:pt>
                <c:pt idx="2">
                  <c:v>59</c:v>
                </c:pt>
                <c:pt idx="3">
                  <c:v>52</c:v>
                </c:pt>
                <c:pt idx="4">
                  <c:v>57</c:v>
                </c:pt>
                <c:pt idx="5">
                  <c:v>101</c:v>
                </c:pt>
                <c:pt idx="6">
                  <c:v>98</c:v>
                </c:pt>
                <c:pt idx="7">
                  <c:v>94</c:v>
                </c:pt>
                <c:pt idx="8">
                  <c:v>101</c:v>
                </c:pt>
                <c:pt idx="9">
                  <c:v>96</c:v>
                </c:pt>
                <c:pt idx="10">
                  <c:v>130</c:v>
                </c:pt>
                <c:pt idx="11">
                  <c:v>125</c:v>
                </c:pt>
                <c:pt idx="12">
                  <c:v>126</c:v>
                </c:pt>
                <c:pt idx="13">
                  <c:v>131</c:v>
                </c:pt>
                <c:pt idx="14">
                  <c:v>130</c:v>
                </c:pt>
                <c:pt idx="15">
                  <c:v>168</c:v>
                </c:pt>
                <c:pt idx="16">
                  <c:v>178</c:v>
                </c:pt>
                <c:pt idx="17">
                  <c:v>173</c:v>
                </c:pt>
                <c:pt idx="18">
                  <c:v>165</c:v>
                </c:pt>
                <c:pt idx="19">
                  <c:v>216</c:v>
                </c:pt>
                <c:pt idx="20">
                  <c:v>214</c:v>
                </c:pt>
                <c:pt idx="21">
                  <c:v>213</c:v>
                </c:pt>
                <c:pt idx="22">
                  <c:v>204</c:v>
                </c:pt>
                <c:pt idx="23">
                  <c:v>216</c:v>
                </c:pt>
                <c:pt idx="24">
                  <c:v>217</c:v>
                </c:pt>
                <c:pt idx="25">
                  <c:v>255</c:v>
                </c:pt>
                <c:pt idx="26">
                  <c:v>240</c:v>
                </c:pt>
                <c:pt idx="27">
                  <c:v>243</c:v>
                </c:pt>
                <c:pt idx="28">
                  <c:v>240</c:v>
                </c:pt>
                <c:pt idx="29">
                  <c:v>262</c:v>
                </c:pt>
                <c:pt idx="30">
                  <c:v>287</c:v>
                </c:pt>
                <c:pt idx="31">
                  <c:v>295</c:v>
                </c:pt>
                <c:pt idx="32">
                  <c:v>279</c:v>
                </c:pt>
                <c:pt idx="33">
                  <c:v>269</c:v>
                </c:pt>
                <c:pt idx="34">
                  <c:v>286</c:v>
                </c:pt>
              </c:numCache>
            </c:numRef>
          </c:xVal>
          <c:yVal>
            <c:numRef>
              <c:f>ring2!$H$5:$H$39</c:f>
              <c:numCache>
                <c:formatCode>General</c:formatCode>
                <c:ptCount val="35"/>
                <c:pt idx="0">
                  <c:v>1.2483</c:v>
                </c:pt>
                <c:pt idx="1">
                  <c:v>1.2825</c:v>
                </c:pt>
                <c:pt idx="2">
                  <c:v>1.3280999999999998</c:v>
                </c:pt>
                <c:pt idx="3">
                  <c:v>1.3052999999999999</c:v>
                </c:pt>
                <c:pt idx="4">
                  <c:v>1.3622999999999998</c:v>
                </c:pt>
                <c:pt idx="5">
                  <c:v>2.2115999999999998</c:v>
                </c:pt>
                <c:pt idx="6">
                  <c:v>2.1831</c:v>
                </c:pt>
                <c:pt idx="7">
                  <c:v>2.2115999999999998</c:v>
                </c:pt>
                <c:pt idx="8">
                  <c:v>2.2115999999999998</c:v>
                </c:pt>
                <c:pt idx="9">
                  <c:v>2.1260999999999997</c:v>
                </c:pt>
                <c:pt idx="10">
                  <c:v>2.6732999999999998</c:v>
                </c:pt>
                <c:pt idx="11">
                  <c:v>2.5821000000000001</c:v>
                </c:pt>
                <c:pt idx="12">
                  <c:v>2.6219999999999994</c:v>
                </c:pt>
                <c:pt idx="13">
                  <c:v>2.6903999999999995</c:v>
                </c:pt>
                <c:pt idx="14">
                  <c:v>2.6960999999999999</c:v>
                </c:pt>
                <c:pt idx="15">
                  <c:v>3.2033999999999998</c:v>
                </c:pt>
                <c:pt idx="16">
                  <c:v>3.4769999999999994</c:v>
                </c:pt>
                <c:pt idx="17">
                  <c:v>3.3344999999999994</c:v>
                </c:pt>
                <c:pt idx="18">
                  <c:v>3.2033999999999998</c:v>
                </c:pt>
                <c:pt idx="19">
                  <c:v>3.9842999999999997</c:v>
                </c:pt>
                <c:pt idx="20">
                  <c:v>4.0241999999999996</c:v>
                </c:pt>
                <c:pt idx="21">
                  <c:v>3.9329999999999998</c:v>
                </c:pt>
                <c:pt idx="22">
                  <c:v>3.8303999999999996</c:v>
                </c:pt>
                <c:pt idx="23">
                  <c:v>3.9386999999999999</c:v>
                </c:pt>
                <c:pt idx="24">
                  <c:v>4.0355999999999996</c:v>
                </c:pt>
                <c:pt idx="25">
                  <c:v>4.6455000000000002</c:v>
                </c:pt>
                <c:pt idx="26">
                  <c:v>4.3718999999999992</c:v>
                </c:pt>
                <c:pt idx="27">
                  <c:v>4.4687999999999999</c:v>
                </c:pt>
                <c:pt idx="28">
                  <c:v>4.4459999999999997</c:v>
                </c:pt>
                <c:pt idx="29">
                  <c:v>4.7138999999999998</c:v>
                </c:pt>
                <c:pt idx="30">
                  <c:v>5.0672999999999995</c:v>
                </c:pt>
                <c:pt idx="31">
                  <c:v>5.1585000000000001</c:v>
                </c:pt>
                <c:pt idx="32">
                  <c:v>4.998899999999999</c:v>
                </c:pt>
                <c:pt idx="33">
                  <c:v>4.8222000000000005</c:v>
                </c:pt>
                <c:pt idx="34">
                  <c:v>5.2268999999999997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ring3!$H$4</c:f>
              <c:strCache>
                <c:ptCount val="1"/>
                <c:pt idx="0">
                  <c:v>eh[mm] R3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00CCFF"/>
              </a:solidFill>
              <a:ln>
                <a:solidFill>
                  <a:srgbClr val="00CCFF"/>
                </a:solidFill>
                <a:prstDash val="solid"/>
              </a:ln>
            </c:spPr>
          </c:marker>
          <c:xVal>
            <c:numRef>
              <c:f>ring3!$F$5:$F$44</c:f>
              <c:numCache>
                <c:formatCode>General</c:formatCode>
                <c:ptCount val="40"/>
                <c:pt idx="0">
                  <c:v>39</c:v>
                </c:pt>
                <c:pt idx="1">
                  <c:v>42</c:v>
                </c:pt>
                <c:pt idx="2">
                  <c:v>47</c:v>
                </c:pt>
                <c:pt idx="3">
                  <c:v>42</c:v>
                </c:pt>
                <c:pt idx="4">
                  <c:v>46</c:v>
                </c:pt>
                <c:pt idx="5">
                  <c:v>85</c:v>
                </c:pt>
                <c:pt idx="6">
                  <c:v>70</c:v>
                </c:pt>
                <c:pt idx="7">
                  <c:v>79</c:v>
                </c:pt>
                <c:pt idx="8">
                  <c:v>59</c:v>
                </c:pt>
                <c:pt idx="9">
                  <c:v>79</c:v>
                </c:pt>
                <c:pt idx="10">
                  <c:v>96</c:v>
                </c:pt>
                <c:pt idx="11">
                  <c:v>94</c:v>
                </c:pt>
                <c:pt idx="12">
                  <c:v>104</c:v>
                </c:pt>
                <c:pt idx="13">
                  <c:v>98</c:v>
                </c:pt>
                <c:pt idx="14">
                  <c:v>103</c:v>
                </c:pt>
                <c:pt idx="15">
                  <c:v>122</c:v>
                </c:pt>
                <c:pt idx="16">
                  <c:v>128</c:v>
                </c:pt>
                <c:pt idx="17">
                  <c:v>149</c:v>
                </c:pt>
                <c:pt idx="18">
                  <c:v>117</c:v>
                </c:pt>
                <c:pt idx="19">
                  <c:v>155</c:v>
                </c:pt>
                <c:pt idx="20">
                  <c:v>182</c:v>
                </c:pt>
                <c:pt idx="21">
                  <c:v>168</c:v>
                </c:pt>
                <c:pt idx="22">
                  <c:v>172</c:v>
                </c:pt>
                <c:pt idx="23">
                  <c:v>174</c:v>
                </c:pt>
                <c:pt idx="24">
                  <c:v>167</c:v>
                </c:pt>
                <c:pt idx="25">
                  <c:v>192</c:v>
                </c:pt>
                <c:pt idx="26">
                  <c:v>197</c:v>
                </c:pt>
                <c:pt idx="27">
                  <c:v>178</c:v>
                </c:pt>
                <c:pt idx="28">
                  <c:v>191</c:v>
                </c:pt>
                <c:pt idx="29">
                  <c:v>217</c:v>
                </c:pt>
                <c:pt idx="30">
                  <c:v>231</c:v>
                </c:pt>
                <c:pt idx="31">
                  <c:v>231</c:v>
                </c:pt>
                <c:pt idx="32">
                  <c:v>236</c:v>
                </c:pt>
                <c:pt idx="33">
                  <c:v>221</c:v>
                </c:pt>
                <c:pt idx="34">
                  <c:v>239</c:v>
                </c:pt>
                <c:pt idx="35">
                  <c:v>259</c:v>
                </c:pt>
                <c:pt idx="36">
                  <c:v>249</c:v>
                </c:pt>
                <c:pt idx="37">
                  <c:v>241</c:v>
                </c:pt>
                <c:pt idx="38">
                  <c:v>237</c:v>
                </c:pt>
                <c:pt idx="39">
                  <c:v>254</c:v>
                </c:pt>
              </c:numCache>
            </c:numRef>
          </c:xVal>
          <c:yVal>
            <c:numRef>
              <c:f>ring3!$H$5:$H$44</c:f>
              <c:numCache>
                <c:formatCode>General</c:formatCode>
                <c:ptCount val="40"/>
                <c:pt idx="0">
                  <c:v>1.5218999999999998</c:v>
                </c:pt>
                <c:pt idx="1">
                  <c:v>1.3965000000000001</c:v>
                </c:pt>
                <c:pt idx="2">
                  <c:v>1.5162</c:v>
                </c:pt>
                <c:pt idx="3">
                  <c:v>1.3965000000000001</c:v>
                </c:pt>
                <c:pt idx="4">
                  <c:v>1.5047999999999999</c:v>
                </c:pt>
                <c:pt idx="5">
                  <c:v>2.6390999999999996</c:v>
                </c:pt>
                <c:pt idx="6">
                  <c:v>2.1887999999999996</c:v>
                </c:pt>
                <c:pt idx="7">
                  <c:v>2.4908999999999999</c:v>
                </c:pt>
                <c:pt idx="8">
                  <c:v>2.2343999999999999</c:v>
                </c:pt>
                <c:pt idx="9">
                  <c:v>2.4053999999999998</c:v>
                </c:pt>
                <c:pt idx="10">
                  <c:v>2.9297999999999997</c:v>
                </c:pt>
                <c:pt idx="11">
                  <c:v>2.7245999999999997</c:v>
                </c:pt>
                <c:pt idx="12">
                  <c:v>2.9069999999999996</c:v>
                </c:pt>
                <c:pt idx="13">
                  <c:v>2.8670999999999998</c:v>
                </c:pt>
                <c:pt idx="14">
                  <c:v>2.8556999999999997</c:v>
                </c:pt>
                <c:pt idx="15">
                  <c:v>3.7619999999999996</c:v>
                </c:pt>
                <c:pt idx="16">
                  <c:v>3.0665999999999998</c:v>
                </c:pt>
                <c:pt idx="17">
                  <c:v>3.4769999999999994</c:v>
                </c:pt>
                <c:pt idx="18">
                  <c:v>3.4085999999999999</c:v>
                </c:pt>
                <c:pt idx="19">
                  <c:v>3.5681999999999996</c:v>
                </c:pt>
                <c:pt idx="20">
                  <c:v>3.9158999999999997</c:v>
                </c:pt>
                <c:pt idx="21">
                  <c:v>3.6593999999999998</c:v>
                </c:pt>
                <c:pt idx="22">
                  <c:v>3.9956999999999994</c:v>
                </c:pt>
                <c:pt idx="23">
                  <c:v>3.8816999999999995</c:v>
                </c:pt>
                <c:pt idx="24">
                  <c:v>3.9728999999999997</c:v>
                </c:pt>
                <c:pt idx="25">
                  <c:v>4.1495999999999995</c:v>
                </c:pt>
                <c:pt idx="26">
                  <c:v>4.2977999999999996</c:v>
                </c:pt>
                <c:pt idx="27">
                  <c:v>4.3319999999999999</c:v>
                </c:pt>
                <c:pt idx="28">
                  <c:v>4.2065999999999999</c:v>
                </c:pt>
                <c:pt idx="29">
                  <c:v>4.6226999999999991</c:v>
                </c:pt>
                <c:pt idx="30">
                  <c:v>4.7708999999999993</c:v>
                </c:pt>
                <c:pt idx="31">
                  <c:v>4.7366999999999999</c:v>
                </c:pt>
                <c:pt idx="32">
                  <c:v>4.9191000000000003</c:v>
                </c:pt>
                <c:pt idx="33">
                  <c:v>4.7309999999999999</c:v>
                </c:pt>
                <c:pt idx="34">
                  <c:v>5.016</c:v>
                </c:pt>
                <c:pt idx="35">
                  <c:v>5.3237999999999994</c:v>
                </c:pt>
                <c:pt idx="36">
                  <c:v>5.2895999999999992</c:v>
                </c:pt>
                <c:pt idx="37">
                  <c:v>5.2211999999999996</c:v>
                </c:pt>
                <c:pt idx="38">
                  <c:v>5.1869999999999994</c:v>
                </c:pt>
                <c:pt idx="39">
                  <c:v>5.2952999999999992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ring4!$H$4</c:f>
              <c:strCache>
                <c:ptCount val="1"/>
                <c:pt idx="0">
                  <c:v>eh[mm] R4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5"/>
            <c:spPr>
              <a:solidFill>
                <a:srgbClr val="99CCFF"/>
              </a:solidFill>
              <a:ln>
                <a:solidFill>
                  <a:srgbClr val="99CCFF"/>
                </a:solidFill>
                <a:prstDash val="solid"/>
              </a:ln>
            </c:spPr>
          </c:marker>
          <c:xVal>
            <c:numRef>
              <c:f>ring4!$F$5:$F$39</c:f>
              <c:numCache>
                <c:formatCode>General</c:formatCode>
                <c:ptCount val="35"/>
                <c:pt idx="0">
                  <c:v>45</c:v>
                </c:pt>
                <c:pt idx="1">
                  <c:v>47</c:v>
                </c:pt>
                <c:pt idx="2">
                  <c:v>45</c:v>
                </c:pt>
                <c:pt idx="3">
                  <c:v>48</c:v>
                </c:pt>
                <c:pt idx="4">
                  <c:v>46</c:v>
                </c:pt>
                <c:pt idx="5">
                  <c:v>85</c:v>
                </c:pt>
                <c:pt idx="6">
                  <c:v>83</c:v>
                </c:pt>
                <c:pt idx="7">
                  <c:v>88</c:v>
                </c:pt>
                <c:pt idx="8">
                  <c:v>91</c:v>
                </c:pt>
                <c:pt idx="9">
                  <c:v>87</c:v>
                </c:pt>
                <c:pt idx="10">
                  <c:v>116</c:v>
                </c:pt>
                <c:pt idx="11">
                  <c:v>119</c:v>
                </c:pt>
                <c:pt idx="12">
                  <c:v>115</c:v>
                </c:pt>
                <c:pt idx="13">
                  <c:v>125</c:v>
                </c:pt>
                <c:pt idx="14">
                  <c:v>123</c:v>
                </c:pt>
                <c:pt idx="15">
                  <c:v>169</c:v>
                </c:pt>
                <c:pt idx="16">
                  <c:v>170</c:v>
                </c:pt>
                <c:pt idx="17">
                  <c:v>165</c:v>
                </c:pt>
                <c:pt idx="18">
                  <c:v>187</c:v>
                </c:pt>
                <c:pt idx="19">
                  <c:v>168</c:v>
                </c:pt>
                <c:pt idx="20">
                  <c:v>203</c:v>
                </c:pt>
                <c:pt idx="21">
                  <c:v>214</c:v>
                </c:pt>
                <c:pt idx="22">
                  <c:v>208</c:v>
                </c:pt>
                <c:pt idx="23">
                  <c:v>214</c:v>
                </c:pt>
                <c:pt idx="24">
                  <c:v>221</c:v>
                </c:pt>
                <c:pt idx="25">
                  <c:v>252</c:v>
                </c:pt>
                <c:pt idx="26">
                  <c:v>241</c:v>
                </c:pt>
                <c:pt idx="27">
                  <c:v>257</c:v>
                </c:pt>
                <c:pt idx="28">
                  <c:v>241</c:v>
                </c:pt>
                <c:pt idx="29">
                  <c:v>252</c:v>
                </c:pt>
                <c:pt idx="30">
                  <c:v>285</c:v>
                </c:pt>
                <c:pt idx="31">
                  <c:v>289</c:v>
                </c:pt>
                <c:pt idx="32">
                  <c:v>276</c:v>
                </c:pt>
                <c:pt idx="33">
                  <c:v>281</c:v>
                </c:pt>
                <c:pt idx="34">
                  <c:v>279</c:v>
                </c:pt>
              </c:numCache>
            </c:numRef>
          </c:xVal>
          <c:yVal>
            <c:numRef>
              <c:f>ring4!$H$5:$H$39</c:f>
              <c:numCache>
                <c:formatCode>General</c:formatCode>
                <c:ptCount val="35"/>
                <c:pt idx="0">
                  <c:v>1.2425999999999999</c:v>
                </c:pt>
                <c:pt idx="1">
                  <c:v>1.3851</c:v>
                </c:pt>
                <c:pt idx="2">
                  <c:v>1.3622999999999998</c:v>
                </c:pt>
                <c:pt idx="3">
                  <c:v>1.3509</c:v>
                </c:pt>
                <c:pt idx="4">
                  <c:v>1.3679999999999999</c:v>
                </c:pt>
                <c:pt idx="5">
                  <c:v>2.109</c:v>
                </c:pt>
                <c:pt idx="6">
                  <c:v>2.1032999999999999</c:v>
                </c:pt>
                <c:pt idx="7">
                  <c:v>2.2058999999999997</c:v>
                </c:pt>
                <c:pt idx="8">
                  <c:v>2.2457999999999996</c:v>
                </c:pt>
                <c:pt idx="9">
                  <c:v>2.2001999999999997</c:v>
                </c:pt>
                <c:pt idx="10">
                  <c:v>2.6048999999999998</c:v>
                </c:pt>
                <c:pt idx="11">
                  <c:v>2.5934999999999997</c:v>
                </c:pt>
                <c:pt idx="12">
                  <c:v>2.4851999999999999</c:v>
                </c:pt>
                <c:pt idx="13">
                  <c:v>2.6960999999999999</c:v>
                </c:pt>
                <c:pt idx="14">
                  <c:v>2.6219999999999994</c:v>
                </c:pt>
                <c:pt idx="15">
                  <c:v>3.4541999999999993</c:v>
                </c:pt>
                <c:pt idx="16">
                  <c:v>3.5168999999999997</c:v>
                </c:pt>
                <c:pt idx="17">
                  <c:v>3.4371</c:v>
                </c:pt>
                <c:pt idx="18">
                  <c:v>3.8075999999999994</c:v>
                </c:pt>
                <c:pt idx="19">
                  <c:v>3.4883999999999999</c:v>
                </c:pt>
                <c:pt idx="20">
                  <c:v>4.0583999999999998</c:v>
                </c:pt>
                <c:pt idx="21">
                  <c:v>4.2350999999999992</c:v>
                </c:pt>
                <c:pt idx="22">
                  <c:v>4.1609999999999996</c:v>
                </c:pt>
                <c:pt idx="23">
                  <c:v>4.2350999999999992</c:v>
                </c:pt>
                <c:pt idx="24">
                  <c:v>4.3091999999999997</c:v>
                </c:pt>
                <c:pt idx="25">
                  <c:v>4.9133999999999993</c:v>
                </c:pt>
                <c:pt idx="26">
                  <c:v>4.7081999999999997</c:v>
                </c:pt>
                <c:pt idx="27">
                  <c:v>4.9874999999999998</c:v>
                </c:pt>
                <c:pt idx="28">
                  <c:v>4.6625999999999994</c:v>
                </c:pt>
                <c:pt idx="29">
                  <c:v>4.8792</c:v>
                </c:pt>
                <c:pt idx="30">
                  <c:v>5.4662999999999995</c:v>
                </c:pt>
                <c:pt idx="31">
                  <c:v>5.4947999999999997</c:v>
                </c:pt>
                <c:pt idx="32">
                  <c:v>5.3067000000000002</c:v>
                </c:pt>
                <c:pt idx="33">
                  <c:v>5.4149999999999991</c:v>
                </c:pt>
                <c:pt idx="34">
                  <c:v>5.4149999999999991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'all together'!$B$4</c:f>
              <c:strCache>
                <c:ptCount val="1"/>
                <c:pt idx="0">
                  <c:v>(eh+ev)/2[mm]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3"/>
            <c:spPr>
              <a:solidFill>
                <a:srgbClr val="00FF00"/>
              </a:solidFill>
              <a:ln>
                <a:solidFill>
                  <a:srgbClr val="00FF00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00FF00"/>
                </a:solidFill>
                <a:prstDash val="solid"/>
              </a:ln>
            </c:spPr>
            <c:trendlineType val="linear"/>
            <c:dispRSqr val="0"/>
            <c:dispEq val="1"/>
            <c:trendlineLbl>
              <c:layout>
                <c:manualLayout>
                  <c:x val="0.16170229590362617"/>
                  <c:y val="2.038900766543255E-2"/>
                </c:manualLayout>
              </c:layout>
              <c:numFmt formatCode="General" sourceLinked="0"/>
            </c:trendlineLbl>
          </c:trendline>
          <c:xVal>
            <c:numRef>
              <c:f>'all together'!$A$5:$A$149</c:f>
              <c:numCache>
                <c:formatCode>General</c:formatCode>
                <c:ptCount val="145"/>
                <c:pt idx="0">
                  <c:v>54.5</c:v>
                </c:pt>
                <c:pt idx="1">
                  <c:v>55.5</c:v>
                </c:pt>
                <c:pt idx="2">
                  <c:v>59.5</c:v>
                </c:pt>
                <c:pt idx="3">
                  <c:v>53.5</c:v>
                </c:pt>
                <c:pt idx="4">
                  <c:v>59</c:v>
                </c:pt>
                <c:pt idx="5">
                  <c:v>97</c:v>
                </c:pt>
                <c:pt idx="6">
                  <c:v>98</c:v>
                </c:pt>
                <c:pt idx="7">
                  <c:v>102.5</c:v>
                </c:pt>
                <c:pt idx="8">
                  <c:v>110</c:v>
                </c:pt>
                <c:pt idx="9">
                  <c:v>109</c:v>
                </c:pt>
                <c:pt idx="10">
                  <c:v>137</c:v>
                </c:pt>
                <c:pt idx="11">
                  <c:v>149.5</c:v>
                </c:pt>
                <c:pt idx="12">
                  <c:v>143.5</c:v>
                </c:pt>
                <c:pt idx="13">
                  <c:v>141</c:v>
                </c:pt>
                <c:pt idx="14">
                  <c:v>149</c:v>
                </c:pt>
                <c:pt idx="15">
                  <c:v>177.5</c:v>
                </c:pt>
                <c:pt idx="16">
                  <c:v>178.5</c:v>
                </c:pt>
                <c:pt idx="17">
                  <c:v>179</c:v>
                </c:pt>
                <c:pt idx="18">
                  <c:v>168.5</c:v>
                </c:pt>
                <c:pt idx="19">
                  <c:v>180.5</c:v>
                </c:pt>
                <c:pt idx="20">
                  <c:v>211</c:v>
                </c:pt>
                <c:pt idx="21">
                  <c:v>215.5</c:v>
                </c:pt>
                <c:pt idx="22">
                  <c:v>201.5</c:v>
                </c:pt>
                <c:pt idx="23">
                  <c:v>195</c:v>
                </c:pt>
                <c:pt idx="24">
                  <c:v>210.5</c:v>
                </c:pt>
                <c:pt idx="25">
                  <c:v>240.5</c:v>
                </c:pt>
                <c:pt idx="26">
                  <c:v>232.5</c:v>
                </c:pt>
                <c:pt idx="27">
                  <c:v>235</c:v>
                </c:pt>
                <c:pt idx="28">
                  <c:v>234.5</c:v>
                </c:pt>
                <c:pt idx="29">
                  <c:v>233</c:v>
                </c:pt>
                <c:pt idx="30">
                  <c:v>262.5</c:v>
                </c:pt>
                <c:pt idx="31">
                  <c:v>265</c:v>
                </c:pt>
                <c:pt idx="32">
                  <c:v>278.5</c:v>
                </c:pt>
                <c:pt idx="33">
                  <c:v>278.5</c:v>
                </c:pt>
                <c:pt idx="34">
                  <c:v>254</c:v>
                </c:pt>
                <c:pt idx="35">
                  <c:v>51</c:v>
                </c:pt>
                <c:pt idx="36">
                  <c:v>58</c:v>
                </c:pt>
                <c:pt idx="37">
                  <c:v>57</c:v>
                </c:pt>
                <c:pt idx="38">
                  <c:v>53.5</c:v>
                </c:pt>
                <c:pt idx="39">
                  <c:v>57</c:v>
                </c:pt>
                <c:pt idx="40">
                  <c:v>102.5</c:v>
                </c:pt>
                <c:pt idx="41">
                  <c:v>98</c:v>
                </c:pt>
                <c:pt idx="42">
                  <c:v>95.5</c:v>
                </c:pt>
                <c:pt idx="43">
                  <c:v>98.5</c:v>
                </c:pt>
                <c:pt idx="44">
                  <c:v>97</c:v>
                </c:pt>
                <c:pt idx="45">
                  <c:v>127</c:v>
                </c:pt>
                <c:pt idx="46">
                  <c:v>127.5</c:v>
                </c:pt>
                <c:pt idx="47">
                  <c:v>126.5</c:v>
                </c:pt>
                <c:pt idx="48">
                  <c:v>129</c:v>
                </c:pt>
                <c:pt idx="49">
                  <c:v>129</c:v>
                </c:pt>
                <c:pt idx="50">
                  <c:v>171.5</c:v>
                </c:pt>
                <c:pt idx="51">
                  <c:v>173</c:v>
                </c:pt>
                <c:pt idx="52">
                  <c:v>160.5</c:v>
                </c:pt>
                <c:pt idx="53">
                  <c:v>169</c:v>
                </c:pt>
                <c:pt idx="54">
                  <c:v>190.5</c:v>
                </c:pt>
                <c:pt idx="55">
                  <c:v>213</c:v>
                </c:pt>
                <c:pt idx="56">
                  <c:v>214.5</c:v>
                </c:pt>
                <c:pt idx="57">
                  <c:v>210.5</c:v>
                </c:pt>
                <c:pt idx="58">
                  <c:v>216.5</c:v>
                </c:pt>
                <c:pt idx="59">
                  <c:v>219.5</c:v>
                </c:pt>
                <c:pt idx="60">
                  <c:v>254.5</c:v>
                </c:pt>
                <c:pt idx="61">
                  <c:v>245.5</c:v>
                </c:pt>
                <c:pt idx="62">
                  <c:v>245.5</c:v>
                </c:pt>
                <c:pt idx="63">
                  <c:v>243</c:v>
                </c:pt>
                <c:pt idx="64">
                  <c:v>263</c:v>
                </c:pt>
                <c:pt idx="65">
                  <c:v>281.5</c:v>
                </c:pt>
                <c:pt idx="66">
                  <c:v>292.5</c:v>
                </c:pt>
                <c:pt idx="67">
                  <c:v>283</c:v>
                </c:pt>
                <c:pt idx="68">
                  <c:v>262.5</c:v>
                </c:pt>
                <c:pt idx="69">
                  <c:v>285.5</c:v>
                </c:pt>
                <c:pt idx="70">
                  <c:v>38</c:v>
                </c:pt>
                <c:pt idx="71">
                  <c:v>43.5</c:v>
                </c:pt>
                <c:pt idx="72">
                  <c:v>45.5</c:v>
                </c:pt>
                <c:pt idx="73">
                  <c:v>40.5</c:v>
                </c:pt>
                <c:pt idx="74">
                  <c:v>40</c:v>
                </c:pt>
                <c:pt idx="75">
                  <c:v>80.5</c:v>
                </c:pt>
                <c:pt idx="76">
                  <c:v>72</c:v>
                </c:pt>
                <c:pt idx="77">
                  <c:v>69</c:v>
                </c:pt>
                <c:pt idx="78">
                  <c:v>64.5</c:v>
                </c:pt>
                <c:pt idx="79">
                  <c:v>78.5</c:v>
                </c:pt>
                <c:pt idx="80">
                  <c:v>95.5</c:v>
                </c:pt>
                <c:pt idx="81">
                  <c:v>99</c:v>
                </c:pt>
                <c:pt idx="82">
                  <c:v>103.5</c:v>
                </c:pt>
                <c:pt idx="83">
                  <c:v>104</c:v>
                </c:pt>
                <c:pt idx="84">
                  <c:v>104</c:v>
                </c:pt>
                <c:pt idx="85">
                  <c:v>129.5</c:v>
                </c:pt>
                <c:pt idx="86">
                  <c:v>129.5</c:v>
                </c:pt>
                <c:pt idx="87">
                  <c:v>133.5</c:v>
                </c:pt>
                <c:pt idx="88">
                  <c:v>119</c:v>
                </c:pt>
                <c:pt idx="89">
                  <c:v>147</c:v>
                </c:pt>
                <c:pt idx="90">
                  <c:v>166.5</c:v>
                </c:pt>
                <c:pt idx="91">
                  <c:v>174</c:v>
                </c:pt>
                <c:pt idx="92">
                  <c:v>169.5</c:v>
                </c:pt>
                <c:pt idx="93">
                  <c:v>172</c:v>
                </c:pt>
                <c:pt idx="94">
                  <c:v>163</c:v>
                </c:pt>
                <c:pt idx="95">
                  <c:v>195</c:v>
                </c:pt>
                <c:pt idx="96">
                  <c:v>197.5</c:v>
                </c:pt>
                <c:pt idx="97">
                  <c:v>193.5</c:v>
                </c:pt>
                <c:pt idx="98">
                  <c:v>187.5</c:v>
                </c:pt>
                <c:pt idx="99">
                  <c:v>210.5</c:v>
                </c:pt>
                <c:pt idx="100">
                  <c:v>228</c:v>
                </c:pt>
                <c:pt idx="101">
                  <c:v>226.5</c:v>
                </c:pt>
                <c:pt idx="102">
                  <c:v>239</c:v>
                </c:pt>
                <c:pt idx="103">
                  <c:v>226</c:v>
                </c:pt>
                <c:pt idx="104">
                  <c:v>231.5</c:v>
                </c:pt>
                <c:pt idx="105">
                  <c:v>245.5</c:v>
                </c:pt>
                <c:pt idx="106">
                  <c:v>238.5</c:v>
                </c:pt>
                <c:pt idx="107">
                  <c:v>236.5</c:v>
                </c:pt>
                <c:pt idx="108">
                  <c:v>245</c:v>
                </c:pt>
                <c:pt idx="109">
                  <c:v>250</c:v>
                </c:pt>
                <c:pt idx="110">
                  <c:v>46</c:v>
                </c:pt>
                <c:pt idx="111">
                  <c:v>47</c:v>
                </c:pt>
                <c:pt idx="112">
                  <c:v>46.5</c:v>
                </c:pt>
                <c:pt idx="113">
                  <c:v>47</c:v>
                </c:pt>
                <c:pt idx="114">
                  <c:v>47.5</c:v>
                </c:pt>
                <c:pt idx="115">
                  <c:v>86.5</c:v>
                </c:pt>
                <c:pt idx="116">
                  <c:v>85.5</c:v>
                </c:pt>
                <c:pt idx="117">
                  <c:v>88</c:v>
                </c:pt>
                <c:pt idx="118">
                  <c:v>86</c:v>
                </c:pt>
                <c:pt idx="119">
                  <c:v>88</c:v>
                </c:pt>
                <c:pt idx="120">
                  <c:v>117.5</c:v>
                </c:pt>
                <c:pt idx="121">
                  <c:v>119</c:v>
                </c:pt>
                <c:pt idx="122">
                  <c:v>120</c:v>
                </c:pt>
                <c:pt idx="123">
                  <c:v>120.5</c:v>
                </c:pt>
                <c:pt idx="124">
                  <c:v>120</c:v>
                </c:pt>
                <c:pt idx="125">
                  <c:v>171.5</c:v>
                </c:pt>
                <c:pt idx="126">
                  <c:v>169</c:v>
                </c:pt>
                <c:pt idx="127">
                  <c:v>163</c:v>
                </c:pt>
                <c:pt idx="128">
                  <c:v>179</c:v>
                </c:pt>
                <c:pt idx="129">
                  <c:v>166.5</c:v>
                </c:pt>
                <c:pt idx="130">
                  <c:v>203</c:v>
                </c:pt>
                <c:pt idx="131">
                  <c:v>204</c:v>
                </c:pt>
                <c:pt idx="132">
                  <c:v>212.5</c:v>
                </c:pt>
                <c:pt idx="133">
                  <c:v>210.5</c:v>
                </c:pt>
                <c:pt idx="134">
                  <c:v>212.5</c:v>
                </c:pt>
                <c:pt idx="135">
                  <c:v>258</c:v>
                </c:pt>
                <c:pt idx="136">
                  <c:v>240.5</c:v>
                </c:pt>
                <c:pt idx="137">
                  <c:v>254.5</c:v>
                </c:pt>
                <c:pt idx="138">
                  <c:v>245</c:v>
                </c:pt>
                <c:pt idx="139">
                  <c:v>256.5</c:v>
                </c:pt>
                <c:pt idx="140">
                  <c:v>280.5</c:v>
                </c:pt>
                <c:pt idx="141">
                  <c:v>282</c:v>
                </c:pt>
                <c:pt idx="142">
                  <c:v>276.5</c:v>
                </c:pt>
                <c:pt idx="143">
                  <c:v>277.5</c:v>
                </c:pt>
                <c:pt idx="144">
                  <c:v>282</c:v>
                </c:pt>
              </c:numCache>
            </c:numRef>
          </c:xVal>
          <c:yVal>
            <c:numRef>
              <c:f>'all together'!$B$5:$B$149</c:f>
              <c:numCache>
                <c:formatCode>0.00</c:formatCode>
                <c:ptCount val="145"/>
                <c:pt idx="0">
                  <c:v>1.4050499999999999</c:v>
                </c:pt>
                <c:pt idx="1">
                  <c:v>1.3907999999999998</c:v>
                </c:pt>
                <c:pt idx="2">
                  <c:v>1.4078999999999997</c:v>
                </c:pt>
                <c:pt idx="3">
                  <c:v>1.4107499999999999</c:v>
                </c:pt>
                <c:pt idx="4">
                  <c:v>1.4135999999999997</c:v>
                </c:pt>
                <c:pt idx="5">
                  <c:v>1.9693499999999999</c:v>
                </c:pt>
                <c:pt idx="6">
                  <c:v>1.9379999999999997</c:v>
                </c:pt>
                <c:pt idx="7">
                  <c:v>2.0177999999999998</c:v>
                </c:pt>
                <c:pt idx="8">
                  <c:v>2.1403499999999998</c:v>
                </c:pt>
                <c:pt idx="9">
                  <c:v>2.1203999999999996</c:v>
                </c:pt>
                <c:pt idx="10">
                  <c:v>2.70465</c:v>
                </c:pt>
                <c:pt idx="11">
                  <c:v>2.8528500000000001</c:v>
                </c:pt>
                <c:pt idx="12">
                  <c:v>2.8015499999999998</c:v>
                </c:pt>
                <c:pt idx="13">
                  <c:v>2.8870499999999995</c:v>
                </c:pt>
                <c:pt idx="14">
                  <c:v>2.8528499999999997</c:v>
                </c:pt>
                <c:pt idx="15">
                  <c:v>3.2746499999999998</c:v>
                </c:pt>
                <c:pt idx="16">
                  <c:v>3.3259499999999997</c:v>
                </c:pt>
                <c:pt idx="17">
                  <c:v>3.2660999999999998</c:v>
                </c:pt>
                <c:pt idx="18">
                  <c:v>3.1235999999999997</c:v>
                </c:pt>
                <c:pt idx="19">
                  <c:v>3.2746499999999994</c:v>
                </c:pt>
                <c:pt idx="20">
                  <c:v>3.7876499999999993</c:v>
                </c:pt>
                <c:pt idx="21">
                  <c:v>3.7847999999999993</c:v>
                </c:pt>
                <c:pt idx="22">
                  <c:v>3.5368499999999994</c:v>
                </c:pt>
                <c:pt idx="23">
                  <c:v>3.3572999999999995</c:v>
                </c:pt>
                <c:pt idx="24">
                  <c:v>3.5938499999999998</c:v>
                </c:pt>
                <c:pt idx="25">
                  <c:v>4.1296499999999998</c:v>
                </c:pt>
                <c:pt idx="26">
                  <c:v>4.1097000000000001</c:v>
                </c:pt>
                <c:pt idx="27">
                  <c:v>3.9871499999999997</c:v>
                </c:pt>
                <c:pt idx="28">
                  <c:v>4.2294</c:v>
                </c:pt>
                <c:pt idx="29">
                  <c:v>4.1581499999999991</c:v>
                </c:pt>
                <c:pt idx="30">
                  <c:v>4.5115499999999997</c:v>
                </c:pt>
                <c:pt idx="31">
                  <c:v>4.6141499999999995</c:v>
                </c:pt>
                <c:pt idx="32">
                  <c:v>4.7509499999999996</c:v>
                </c:pt>
                <c:pt idx="33">
                  <c:v>4.9219499999999989</c:v>
                </c:pt>
                <c:pt idx="34">
                  <c:v>4.4716500000000003</c:v>
                </c:pt>
                <c:pt idx="35">
                  <c:v>1.2254999999999998</c:v>
                </c:pt>
                <c:pt idx="36">
                  <c:v>1.2425999999999999</c:v>
                </c:pt>
                <c:pt idx="37">
                  <c:v>1.2311999999999999</c:v>
                </c:pt>
                <c:pt idx="38">
                  <c:v>1.2425999999999999</c:v>
                </c:pt>
                <c:pt idx="39">
                  <c:v>1.2910499999999998</c:v>
                </c:pt>
                <c:pt idx="40">
                  <c:v>1.9408499999999997</c:v>
                </c:pt>
                <c:pt idx="41">
                  <c:v>1.8923999999999999</c:v>
                </c:pt>
                <c:pt idx="42">
                  <c:v>1.8980999999999999</c:v>
                </c:pt>
                <c:pt idx="43">
                  <c:v>1.8980999999999999</c:v>
                </c:pt>
                <c:pt idx="44">
                  <c:v>1.8524999999999998</c:v>
                </c:pt>
                <c:pt idx="45">
                  <c:v>2.5393499999999998</c:v>
                </c:pt>
                <c:pt idx="46">
                  <c:v>2.57355</c:v>
                </c:pt>
                <c:pt idx="47">
                  <c:v>2.5421999999999998</c:v>
                </c:pt>
                <c:pt idx="48">
                  <c:v>2.6333999999999995</c:v>
                </c:pt>
                <c:pt idx="49">
                  <c:v>2.4680999999999997</c:v>
                </c:pt>
                <c:pt idx="50">
                  <c:v>2.8642499999999997</c:v>
                </c:pt>
                <c:pt idx="51">
                  <c:v>2.9554499999999995</c:v>
                </c:pt>
                <c:pt idx="52">
                  <c:v>2.8385999999999996</c:v>
                </c:pt>
                <c:pt idx="53">
                  <c:v>2.7587999999999999</c:v>
                </c:pt>
                <c:pt idx="54">
                  <c:v>3.2261999999999995</c:v>
                </c:pt>
                <c:pt idx="55">
                  <c:v>3.3487499999999999</c:v>
                </c:pt>
                <c:pt idx="56">
                  <c:v>3.23475</c:v>
                </c:pt>
                <c:pt idx="57">
                  <c:v>3.1720499999999996</c:v>
                </c:pt>
                <c:pt idx="58">
                  <c:v>3.2489999999999997</c:v>
                </c:pt>
                <c:pt idx="59">
                  <c:v>3.2575499999999993</c:v>
                </c:pt>
                <c:pt idx="60">
                  <c:v>3.6993</c:v>
                </c:pt>
                <c:pt idx="61">
                  <c:v>3.5539499999999995</c:v>
                </c:pt>
                <c:pt idx="62">
                  <c:v>3.5881499999999997</c:v>
                </c:pt>
                <c:pt idx="63">
                  <c:v>3.5396999999999998</c:v>
                </c:pt>
                <c:pt idx="64">
                  <c:v>3.7220999999999997</c:v>
                </c:pt>
                <c:pt idx="65">
                  <c:v>3.9529499999999995</c:v>
                </c:pt>
                <c:pt idx="66">
                  <c:v>4.0555500000000002</c:v>
                </c:pt>
                <c:pt idx="67">
                  <c:v>3.9899999999999993</c:v>
                </c:pt>
                <c:pt idx="68">
                  <c:v>3.7392000000000003</c:v>
                </c:pt>
                <c:pt idx="69">
                  <c:v>4.0697999999999999</c:v>
                </c:pt>
                <c:pt idx="70">
                  <c:v>1.4107499999999997</c:v>
                </c:pt>
                <c:pt idx="71">
                  <c:v>1.3651499999999999</c:v>
                </c:pt>
                <c:pt idx="72">
                  <c:v>1.41645</c:v>
                </c:pt>
                <c:pt idx="73">
                  <c:v>1.3224</c:v>
                </c:pt>
                <c:pt idx="74">
                  <c:v>1.3964999999999999</c:v>
                </c:pt>
                <c:pt idx="75">
                  <c:v>2.2343999999999999</c:v>
                </c:pt>
                <c:pt idx="76">
                  <c:v>1.9835999999999998</c:v>
                </c:pt>
                <c:pt idx="77">
                  <c:v>2.1032999999999999</c:v>
                </c:pt>
                <c:pt idx="78">
                  <c:v>2.0007000000000001</c:v>
                </c:pt>
                <c:pt idx="79">
                  <c:v>2.1488999999999998</c:v>
                </c:pt>
                <c:pt idx="80">
                  <c:v>2.5251000000000001</c:v>
                </c:pt>
                <c:pt idx="81">
                  <c:v>2.4053999999999998</c:v>
                </c:pt>
                <c:pt idx="82">
                  <c:v>2.5108499999999996</c:v>
                </c:pt>
                <c:pt idx="83">
                  <c:v>2.4880499999999999</c:v>
                </c:pt>
                <c:pt idx="84">
                  <c:v>2.4538500000000001</c:v>
                </c:pt>
                <c:pt idx="85">
                  <c:v>3.0352499999999996</c:v>
                </c:pt>
                <c:pt idx="86">
                  <c:v>2.7188999999999997</c:v>
                </c:pt>
                <c:pt idx="87">
                  <c:v>2.9069999999999996</c:v>
                </c:pt>
                <c:pt idx="88">
                  <c:v>2.8499999999999996</c:v>
                </c:pt>
                <c:pt idx="89">
                  <c:v>2.9041499999999996</c:v>
                </c:pt>
                <c:pt idx="90">
                  <c:v>3.1777499999999996</c:v>
                </c:pt>
                <c:pt idx="91">
                  <c:v>3.0437999999999996</c:v>
                </c:pt>
                <c:pt idx="92">
                  <c:v>3.2033999999999998</c:v>
                </c:pt>
                <c:pt idx="93">
                  <c:v>3.1292999999999997</c:v>
                </c:pt>
                <c:pt idx="94">
                  <c:v>3.1834499999999997</c:v>
                </c:pt>
                <c:pt idx="95">
                  <c:v>3.4427999999999996</c:v>
                </c:pt>
                <c:pt idx="96">
                  <c:v>3.5425499999999994</c:v>
                </c:pt>
                <c:pt idx="97">
                  <c:v>3.5482499999999995</c:v>
                </c:pt>
                <c:pt idx="98">
                  <c:v>3.5311499999999998</c:v>
                </c:pt>
                <c:pt idx="99">
                  <c:v>3.7334999999999994</c:v>
                </c:pt>
                <c:pt idx="100">
                  <c:v>3.9500999999999995</c:v>
                </c:pt>
                <c:pt idx="101">
                  <c:v>3.8645999999999998</c:v>
                </c:pt>
                <c:pt idx="102">
                  <c:v>3.9786000000000001</c:v>
                </c:pt>
                <c:pt idx="103">
                  <c:v>3.8104499999999999</c:v>
                </c:pt>
                <c:pt idx="104">
                  <c:v>4.0526999999999997</c:v>
                </c:pt>
                <c:pt idx="105">
                  <c:v>4.2721499999999999</c:v>
                </c:pt>
                <c:pt idx="106">
                  <c:v>4.2322499999999996</c:v>
                </c:pt>
                <c:pt idx="107">
                  <c:v>4.2721499999999999</c:v>
                </c:pt>
                <c:pt idx="108">
                  <c:v>4.1581499999999991</c:v>
                </c:pt>
                <c:pt idx="109">
                  <c:v>4.2008999999999999</c:v>
                </c:pt>
                <c:pt idx="110">
                  <c:v>1.3024499999999999</c:v>
                </c:pt>
                <c:pt idx="111">
                  <c:v>1.3765499999999999</c:v>
                </c:pt>
                <c:pt idx="112">
                  <c:v>1.3736999999999999</c:v>
                </c:pt>
                <c:pt idx="113">
                  <c:v>1.38795</c:v>
                </c:pt>
                <c:pt idx="114">
                  <c:v>1.3964999999999999</c:v>
                </c:pt>
                <c:pt idx="115">
                  <c:v>1.9664999999999999</c:v>
                </c:pt>
                <c:pt idx="116">
                  <c:v>1.9722</c:v>
                </c:pt>
                <c:pt idx="117">
                  <c:v>2.0291999999999999</c:v>
                </c:pt>
                <c:pt idx="118">
                  <c:v>2.0320499999999999</c:v>
                </c:pt>
                <c:pt idx="119">
                  <c:v>2.03775</c:v>
                </c:pt>
                <c:pt idx="120">
                  <c:v>2.3255999999999997</c:v>
                </c:pt>
                <c:pt idx="121">
                  <c:v>2.3141999999999996</c:v>
                </c:pt>
                <c:pt idx="122">
                  <c:v>2.2742999999999998</c:v>
                </c:pt>
                <c:pt idx="123">
                  <c:v>2.37405</c:v>
                </c:pt>
                <c:pt idx="124">
                  <c:v>2.3369999999999997</c:v>
                </c:pt>
                <c:pt idx="125">
                  <c:v>2.9639999999999995</c:v>
                </c:pt>
                <c:pt idx="126">
                  <c:v>3.0152999999999999</c:v>
                </c:pt>
                <c:pt idx="127">
                  <c:v>2.9582999999999995</c:v>
                </c:pt>
                <c:pt idx="128">
                  <c:v>3.2489999999999997</c:v>
                </c:pt>
                <c:pt idx="129">
                  <c:v>2.9839499999999997</c:v>
                </c:pt>
                <c:pt idx="130">
                  <c:v>3.36015</c:v>
                </c:pt>
                <c:pt idx="131">
                  <c:v>3.3943499999999993</c:v>
                </c:pt>
                <c:pt idx="132">
                  <c:v>3.4627499999999998</c:v>
                </c:pt>
                <c:pt idx="133">
                  <c:v>3.4570499999999997</c:v>
                </c:pt>
                <c:pt idx="134">
                  <c:v>3.4171499999999995</c:v>
                </c:pt>
                <c:pt idx="135">
                  <c:v>3.9215999999999998</c:v>
                </c:pt>
                <c:pt idx="136">
                  <c:v>3.7363499999999998</c:v>
                </c:pt>
                <c:pt idx="137">
                  <c:v>3.9615</c:v>
                </c:pt>
                <c:pt idx="138">
                  <c:v>3.7819499999999993</c:v>
                </c:pt>
                <c:pt idx="139">
                  <c:v>3.9386999999999999</c:v>
                </c:pt>
                <c:pt idx="140">
                  <c:v>4.2863999999999995</c:v>
                </c:pt>
                <c:pt idx="141">
                  <c:v>4.2550499999999998</c:v>
                </c:pt>
                <c:pt idx="142">
                  <c:v>4.1780999999999997</c:v>
                </c:pt>
                <c:pt idx="143">
                  <c:v>4.2151499999999995</c:v>
                </c:pt>
                <c:pt idx="144">
                  <c:v>4.277849999999999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'all together'!$E$8</c:f>
              <c:strCache>
                <c:ptCount val="1"/>
                <c:pt idx="0">
                  <c:v>eh calc.</c:v>
                </c:pt>
              </c:strCache>
            </c:strRef>
          </c:tx>
          <c:spPr>
            <a:ln w="28575">
              <a:noFill/>
            </a:ln>
          </c:spPr>
          <c:xVal>
            <c:numRef>
              <c:f>'all together'!$D$9:$D$12</c:f>
              <c:numCache>
                <c:formatCode>General</c:formatCode>
                <c:ptCount val="4"/>
                <c:pt idx="0">
                  <c:v>100</c:v>
                </c:pt>
                <c:pt idx="1">
                  <c:v>170</c:v>
                </c:pt>
                <c:pt idx="2">
                  <c:v>250</c:v>
                </c:pt>
                <c:pt idx="3">
                  <c:v>280</c:v>
                </c:pt>
              </c:numCache>
            </c:numRef>
          </c:xVal>
          <c:yVal>
            <c:numRef>
              <c:f>'all together'!$E$9:$E$12</c:f>
              <c:numCache>
                <c:formatCode>General</c:formatCode>
                <c:ptCount val="4"/>
                <c:pt idx="0">
                  <c:v>2.1800000000000002</c:v>
                </c:pt>
                <c:pt idx="1">
                  <c:v>3.56</c:v>
                </c:pt>
                <c:pt idx="2">
                  <c:v>5.46</c:v>
                </c:pt>
                <c:pt idx="3">
                  <c:v>6.12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'all together'!$F$8</c:f>
              <c:strCache>
                <c:ptCount val="1"/>
                <c:pt idx="0">
                  <c:v>ev calc.</c:v>
                </c:pt>
              </c:strCache>
            </c:strRef>
          </c:tx>
          <c:spPr>
            <a:ln w="28575">
              <a:noFill/>
            </a:ln>
          </c:spPr>
          <c:xVal>
            <c:numRef>
              <c:f>'all together'!$D$9:$D$12</c:f>
              <c:numCache>
                <c:formatCode>General</c:formatCode>
                <c:ptCount val="4"/>
                <c:pt idx="0">
                  <c:v>100</c:v>
                </c:pt>
                <c:pt idx="1">
                  <c:v>170</c:v>
                </c:pt>
                <c:pt idx="2">
                  <c:v>250</c:v>
                </c:pt>
                <c:pt idx="3">
                  <c:v>280</c:v>
                </c:pt>
              </c:numCache>
            </c:numRef>
          </c:xVal>
          <c:yVal>
            <c:numRef>
              <c:f>'all together'!$F$9:$F$12</c:f>
              <c:numCache>
                <c:formatCode>General</c:formatCode>
                <c:ptCount val="4"/>
                <c:pt idx="0">
                  <c:v>1.2</c:v>
                </c:pt>
                <c:pt idx="1">
                  <c:v>2.37</c:v>
                </c:pt>
                <c:pt idx="2">
                  <c:v>3.01</c:v>
                </c:pt>
                <c:pt idx="3">
                  <c:v>3.37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289536"/>
        <c:axId val="68403968"/>
      </c:scatterChart>
      <c:valAx>
        <c:axId val="36289536"/>
        <c:scaling>
          <c:orientation val="minMax"/>
        </c:scaling>
        <c:delete val="0"/>
        <c:axPos val="b"/>
        <c:majorGridlines>
          <c:spPr>
            <a:ln w="3175">
              <a:solidFill>
                <a:srgbClr val="CCFF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 sz="12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N[10</a:t>
                </a:r>
                <a:r>
                  <a:rPr lang="en-GB" sz="1200" b="1" i="0" u="none" strike="noStrike" baseline="30000">
                    <a:solidFill>
                      <a:srgbClr val="000000"/>
                    </a:solidFill>
                    <a:latin typeface="Arial"/>
                    <a:cs typeface="Arial"/>
                  </a:rPr>
                  <a:t>10</a:t>
                </a:r>
                <a:r>
                  <a:rPr lang="en-GB" sz="12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86326767091541134"/>
              <c:y val="0.8360934639267653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8403968"/>
        <c:crosses val="autoZero"/>
        <c:crossBetween val="midCat"/>
      </c:valAx>
      <c:valAx>
        <c:axId val="68403968"/>
        <c:scaling>
          <c:orientation val="minMax"/>
        </c:scaling>
        <c:delete val="0"/>
        <c:axPos val="l"/>
        <c:majorGridlines>
          <c:spPr>
            <a:ln w="3175">
              <a:solidFill>
                <a:srgbClr val="CCFF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 sz="1200" b="1" i="0" u="none" strike="noStrike" baseline="0">
                    <a:solidFill>
                      <a:srgbClr val="000000"/>
                    </a:solidFill>
                    <a:latin typeface="Symbol"/>
                  </a:rPr>
                  <a:t>e</a:t>
                </a:r>
                <a:r>
                  <a:rPr lang="en-GB" sz="12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[</a:t>
                </a:r>
                <a:r>
                  <a:rPr lang="en-GB" sz="1200" b="1" i="0" u="none" strike="noStrike" baseline="0">
                    <a:solidFill>
                      <a:srgbClr val="000000"/>
                    </a:solidFill>
                    <a:latin typeface="Symbol"/>
                    <a:cs typeface="Arial"/>
                  </a:rPr>
                  <a:t>m</a:t>
                </a:r>
                <a:r>
                  <a:rPr lang="en-GB" sz="120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m]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6.8366164542294328E-2"/>
              <c:y val="0.1440399462262338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6289536"/>
        <c:crosses val="autoZero"/>
        <c:crossBetween val="midCat"/>
      </c:valAx>
      <c:spPr>
        <a:pattFill prst="pct50">
          <a:fgClr>
            <a:srgbClr val="FFFFCC"/>
          </a:fgClr>
          <a:bgClr>
            <a:srgbClr val="FFFFFF"/>
          </a:bgClr>
        </a:patt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1517084698132317"/>
          <c:y val="0.13689025457183707"/>
          <c:w val="0.20207650173508146"/>
          <c:h val="0.49615449288351149"/>
        </c:manualLayout>
      </c:layout>
      <c:overlay val="1"/>
      <c:txPr>
        <a:bodyPr/>
        <a:lstStyle/>
        <a:p>
          <a:pPr>
            <a:defRPr sz="800" baseline="0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LHC25 - PSB Bunch Intensity versus Average Transverse Emittance(2012)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2076126026415374E-2"/>
          <c:y val="0.13297386412797094"/>
          <c:w val="0.85728128416009397"/>
          <c:h val="0.76737950244342912"/>
        </c:manualLayout>
      </c:layout>
      <c:scatterChart>
        <c:scatterStyle val="lineMarker"/>
        <c:varyColors val="0"/>
        <c:ser>
          <c:idx val="0"/>
          <c:order val="0"/>
          <c:tx>
            <c:v>FWS Ring 3</c:v>
          </c:tx>
          <c:spPr>
            <a:ln w="47625">
              <a:noFill/>
            </a:ln>
          </c:spPr>
          <c:marker>
            <c:symbol val="circle"/>
            <c:size val="4"/>
          </c:marker>
          <c:trendline>
            <c:spPr>
              <a:ln>
                <a:solidFill>
                  <a:schemeClr val="accent5">
                    <a:lumMod val="10000"/>
                  </a:schemeClr>
                </a:solidFill>
              </a:ln>
            </c:spPr>
            <c:trendlineType val="linear"/>
            <c:dispRSqr val="0"/>
            <c:dispEq val="1"/>
            <c:trendlineLbl>
              <c:layout>
                <c:manualLayout>
                  <c:x val="-2.1551113803082299E-2"/>
                  <c:y val="2.9157792500606999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400" b="1"/>
                  </a:pPr>
                  <a:endParaRPr lang="en-US"/>
                </a:p>
              </c:txPr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'[LHC25_Int_vs_Emitt_const_bl.xlsx]Meas. 05.08.2012+20.08.2012'!$L$6:$L$12</c:f>
                <c:numCache>
                  <c:formatCode>General</c:formatCode>
                  <c:ptCount val="7"/>
                  <c:pt idx="0">
                    <c:v>5.333854141237835E-2</c:v>
                  </c:pt>
                  <c:pt idx="1">
                    <c:v>3.3970575502926058E-2</c:v>
                  </c:pt>
                  <c:pt idx="2">
                    <c:v>3.1756889016400836E-2</c:v>
                  </c:pt>
                  <c:pt idx="3">
                    <c:v>2.5709920264364885E-2</c:v>
                  </c:pt>
                  <c:pt idx="4">
                    <c:v>3.9906139878469832E-2</c:v>
                  </c:pt>
                  <c:pt idx="5">
                    <c:v>6.2008063991709987E-2</c:v>
                  </c:pt>
                  <c:pt idx="6">
                    <c:v>5.5154328932550706E-2</c:v>
                  </c:pt>
                </c:numCache>
              </c:numRef>
            </c:plus>
            <c:minus>
              <c:numRef>
                <c:f>'[LHC25_Int_vs_Emitt_const_bl.xlsx]Meas. 05.08.2012+20.08.2012'!$L$6:$L$12</c:f>
                <c:numCache>
                  <c:formatCode>General</c:formatCode>
                  <c:ptCount val="7"/>
                  <c:pt idx="0">
                    <c:v>5.333854141237835E-2</c:v>
                  </c:pt>
                  <c:pt idx="1">
                    <c:v>3.3970575502926058E-2</c:v>
                  </c:pt>
                  <c:pt idx="2">
                    <c:v>3.1756889016400836E-2</c:v>
                  </c:pt>
                  <c:pt idx="3">
                    <c:v>2.5709920264364885E-2</c:v>
                  </c:pt>
                  <c:pt idx="4">
                    <c:v>3.9906139878469832E-2</c:v>
                  </c:pt>
                  <c:pt idx="5">
                    <c:v>6.2008063991709987E-2</c:v>
                  </c:pt>
                  <c:pt idx="6">
                    <c:v>5.5154328932550706E-2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'[LHC25_Int_vs_Emitt_const_bl.xlsx]Meas. 05.08.2012+20.08.2012'!$J$6:$J$12</c:f>
                <c:numCache>
                  <c:formatCode>General</c:formatCode>
                  <c:ptCount val="7"/>
                  <c:pt idx="0">
                    <c:v>3.8262886718071858</c:v>
                  </c:pt>
                  <c:pt idx="1">
                    <c:v>2.6827821380052463</c:v>
                  </c:pt>
                  <c:pt idx="2">
                    <c:v>2.3564280171479886</c:v>
                  </c:pt>
                  <c:pt idx="3">
                    <c:v>2.1253999623600257</c:v>
                  </c:pt>
                  <c:pt idx="4">
                    <c:v>2.5488846580416307</c:v>
                  </c:pt>
                  <c:pt idx="5">
                    <c:v>3.5020270201698902</c:v>
                  </c:pt>
                  <c:pt idx="6">
                    <c:v>3.421757041345864</c:v>
                  </c:pt>
                </c:numCache>
              </c:numRef>
            </c:plus>
            <c:minus>
              <c:numRef>
                <c:f>'[LHC25_Int_vs_Emitt_const_bl.xlsx]Meas. 05.08.2012+20.08.2012'!$J$6:$J$12</c:f>
                <c:numCache>
                  <c:formatCode>General</c:formatCode>
                  <c:ptCount val="7"/>
                  <c:pt idx="0">
                    <c:v>3.8262886718071858</c:v>
                  </c:pt>
                  <c:pt idx="1">
                    <c:v>2.6827821380052463</c:v>
                  </c:pt>
                  <c:pt idx="2">
                    <c:v>2.3564280171479886</c:v>
                  </c:pt>
                  <c:pt idx="3">
                    <c:v>2.1253999623600257</c:v>
                  </c:pt>
                  <c:pt idx="4">
                    <c:v>2.5488846580416307</c:v>
                  </c:pt>
                  <c:pt idx="5">
                    <c:v>3.5020270201698902</c:v>
                  </c:pt>
                  <c:pt idx="6">
                    <c:v>3.421757041345864</c:v>
                  </c:pt>
                </c:numCache>
              </c:numRef>
            </c:minus>
          </c:errBars>
          <c:xVal>
            <c:numRef>
              <c:f>'[LHC25_Int_vs_Emitt_const_bl.xlsx]Meas. 05.08.2012+20.08.2012'!$I$6:$I$12</c:f>
              <c:numCache>
                <c:formatCode>General</c:formatCode>
                <c:ptCount val="7"/>
                <c:pt idx="0">
                  <c:v>90</c:v>
                </c:pt>
                <c:pt idx="1">
                  <c:v>127</c:v>
                </c:pt>
                <c:pt idx="2">
                  <c:v>168</c:v>
                </c:pt>
                <c:pt idx="3">
                  <c:v>202.5</c:v>
                </c:pt>
                <c:pt idx="4">
                  <c:v>252.5</c:v>
                </c:pt>
                <c:pt idx="5">
                  <c:v>294.5</c:v>
                </c:pt>
                <c:pt idx="6">
                  <c:v>340.5</c:v>
                </c:pt>
              </c:numCache>
            </c:numRef>
          </c:xVal>
          <c:yVal>
            <c:numRef>
              <c:f>'[LHC25_Int_vs_Emitt_const_bl.xlsx]Meas. 05.08.2012+20.08.2012'!$K$6:$K$12</c:f>
              <c:numCache>
                <c:formatCode>General</c:formatCode>
                <c:ptCount val="7"/>
                <c:pt idx="0">
                  <c:v>1.137</c:v>
                </c:pt>
                <c:pt idx="1">
                  <c:v>1.4424999999999999</c:v>
                </c:pt>
                <c:pt idx="2">
                  <c:v>1.9369999999999998</c:v>
                </c:pt>
                <c:pt idx="3">
                  <c:v>2.44</c:v>
                </c:pt>
                <c:pt idx="4">
                  <c:v>3.0404999999999998</c:v>
                </c:pt>
                <c:pt idx="5">
                  <c:v>3.4790000000000001</c:v>
                </c:pt>
                <c:pt idx="6">
                  <c:v>3.9495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965632"/>
        <c:axId val="45413504"/>
      </c:scatterChart>
      <c:valAx>
        <c:axId val="38965632"/>
        <c:scaling>
          <c:orientation val="minMax"/>
          <c:max val="350"/>
        </c:scaling>
        <c:delete val="0"/>
        <c:axPos val="b"/>
        <c:majorGridlines>
          <c:spPr>
            <a:ln>
              <a:solidFill>
                <a:srgbClr val="00B0F0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PSB bunch intensity [E10]</a:t>
                </a:r>
              </a:p>
            </c:rich>
          </c:tx>
          <c:layout>
            <c:manualLayout>
              <c:xMode val="edge"/>
              <c:yMode val="edge"/>
              <c:x val="0.55394722174706534"/>
              <c:y val="0.8409015558754758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accent5">
                <a:lumMod val="10000"/>
              </a:schemeClr>
            </a:solidFill>
          </a:ln>
        </c:spPr>
        <c:crossAx val="45413504"/>
        <c:crosses val="autoZero"/>
        <c:crossBetween val="midCat"/>
      </c:valAx>
      <c:valAx>
        <c:axId val="45413504"/>
        <c:scaling>
          <c:orientation val="minMax"/>
        </c:scaling>
        <c:delete val="0"/>
        <c:axPos val="l"/>
        <c:majorGridlines>
          <c:spPr>
            <a:ln>
              <a:solidFill>
                <a:srgbClr val="00B0F0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>
                    <a:solidFill>
                      <a:schemeClr val="accent5">
                        <a:lumMod val="10000"/>
                      </a:schemeClr>
                    </a:solidFill>
                  </a:defRPr>
                </a:pPr>
                <a:r>
                  <a:rPr lang="en-US" sz="1200">
                    <a:solidFill>
                      <a:schemeClr val="accent5">
                        <a:lumMod val="10000"/>
                      </a:schemeClr>
                    </a:solidFill>
                  </a:rPr>
                  <a:t>Average norm. 1-sigma emittance [mm mrad]</a:t>
                </a:r>
              </a:p>
            </c:rich>
          </c:tx>
          <c:layout>
            <c:manualLayout>
              <c:xMode val="edge"/>
              <c:yMode val="edge"/>
              <c:x val="8.5765095487509768E-2"/>
              <c:y val="0.2051784520622675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accent5">
                <a:lumMod val="10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38965632"/>
        <c:crosses val="autoZero"/>
        <c:crossBetween val="midCat"/>
      </c:valAx>
      <c:spPr>
        <a:solidFill>
          <a:srgbClr val="FAFECA"/>
        </a:solidFill>
      </c:spPr>
    </c:plotArea>
    <c:legend>
      <c:legendPos val="r"/>
      <c:layout>
        <c:manualLayout>
          <c:xMode val="edge"/>
          <c:yMode val="edge"/>
          <c:x val="0.27850667762915182"/>
          <c:y val="0.21333592220174996"/>
          <c:w val="0.15522826212988436"/>
          <c:h val="7.5898901934215196E-2"/>
        </c:manualLayout>
      </c:layout>
      <c:overlay val="0"/>
    </c:legend>
    <c:plotVisOnly val="1"/>
    <c:dispBlanksAs val="gap"/>
    <c:showDLblsOverMax val="0"/>
  </c:chart>
  <c:spPr>
    <a:solidFill>
      <a:schemeClr val="accent4">
        <a:lumMod val="20000"/>
        <a:lumOff val="80000"/>
      </a:schemeClr>
    </a:solidFill>
    <a:ln>
      <a:solidFill>
        <a:schemeClr val="accent5">
          <a:lumMod val="10000"/>
        </a:schemeClr>
      </a:solidFill>
    </a:ln>
  </c:spPr>
  <c:txPr>
    <a:bodyPr/>
    <a:lstStyle/>
    <a:p>
      <a:pPr>
        <a:defRPr>
          <a:solidFill>
            <a:schemeClr val="accent5">
              <a:lumMod val="1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PSB beams for LHC</a:t>
            </a:r>
          </a:p>
        </c:rich>
      </c:tx>
      <c:layout>
        <c:manualLayout>
          <c:xMode val="edge"/>
          <c:yMode val="edge"/>
          <c:x val="0.34697921802513176"/>
          <c:y val="3.503184713375796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198170404138079"/>
          <c:y val="0.1178343949044586"/>
          <c:w val="0.80722567573790116"/>
          <c:h val="0.72929936305732479"/>
        </c:manualLayout>
      </c:layout>
      <c:scatterChart>
        <c:scatterStyle val="lineMarker"/>
        <c:varyColors val="0"/>
        <c:ser>
          <c:idx val="0"/>
          <c:order val="0"/>
          <c:spPr>
            <a:ln w="381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(Sheet1!$B$6:$B$8;Sheet1!$B$10:$B$11;Sheet1!$E$6:$E$8;Sheet1!$E$10:$E$11)</c:f>
              <c:numCache>
                <c:formatCode>0.00E+00</c:formatCode>
                <c:ptCount val="10"/>
                <c:pt idx="0">
                  <c:v>5000000000</c:v>
                </c:pt>
                <c:pt idx="1">
                  <c:v>120000000000</c:v>
                </c:pt>
                <c:pt idx="2">
                  <c:v>1400000000000</c:v>
                </c:pt>
                <c:pt idx="3">
                  <c:v>5000000000</c:v>
                </c:pt>
                <c:pt idx="4">
                  <c:v>5000000000</c:v>
                </c:pt>
                <c:pt idx="5">
                  <c:v>5000000000</c:v>
                </c:pt>
                <c:pt idx="6">
                  <c:v>120000000000</c:v>
                </c:pt>
                <c:pt idx="7">
                  <c:v>1400000000000</c:v>
                </c:pt>
                <c:pt idx="8">
                  <c:v>120000000000</c:v>
                </c:pt>
                <c:pt idx="9">
                  <c:v>120000000000</c:v>
                </c:pt>
              </c:numCache>
            </c:numRef>
          </c:xVal>
          <c:yVal>
            <c:numRef>
              <c:f>(Sheet1!$C$6:$C$8;Sheet1!$C$10:$C$11;Sheet1!$F$6:$F$8;Sheet1!$F$10:$F$11)</c:f>
              <c:numCache>
                <c:formatCode>General</c:formatCode>
                <c:ptCount val="10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  <c:pt idx="4">
                  <c:v>0.8</c:v>
                </c:pt>
                <c:pt idx="5">
                  <c:v>0.8</c:v>
                </c:pt>
                <c:pt idx="6">
                  <c:v>0.8</c:v>
                </c:pt>
                <c:pt idx="7">
                  <c:v>2.5</c:v>
                </c:pt>
                <c:pt idx="8">
                  <c:v>2.5</c:v>
                </c:pt>
                <c:pt idx="9">
                  <c:v>0.8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marker>
            <c:symbol val="x"/>
            <c:size val="8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Sheet1!$H$5:$H$10</c:f>
              <c:numCache>
                <c:formatCode>0.00E+00</c:formatCode>
                <c:ptCount val="6"/>
                <c:pt idx="0">
                  <c:v>1400000000000</c:v>
                </c:pt>
                <c:pt idx="1">
                  <c:v>120000000000</c:v>
                </c:pt>
                <c:pt idx="2">
                  <c:v>120000000000</c:v>
                </c:pt>
                <c:pt idx="3">
                  <c:v>120000000000</c:v>
                </c:pt>
                <c:pt idx="4">
                  <c:v>120000000000</c:v>
                </c:pt>
                <c:pt idx="5">
                  <c:v>30000000000</c:v>
                </c:pt>
              </c:numCache>
            </c:numRef>
          </c:xVal>
          <c:yVal>
            <c:numRef>
              <c:f>Sheet1!$I$5:$I$10</c:f>
              <c:numCache>
                <c:formatCode>General</c:formatCode>
                <c:ptCount val="6"/>
                <c:pt idx="0">
                  <c:v>2.5</c:v>
                </c:pt>
                <c:pt idx="1">
                  <c:v>2.5</c:v>
                </c:pt>
                <c:pt idx="2">
                  <c:v>1.5</c:v>
                </c:pt>
                <c:pt idx="3">
                  <c:v>1.2</c:v>
                </c:pt>
                <c:pt idx="4">
                  <c:v>0.8</c:v>
                </c:pt>
                <c:pt idx="5">
                  <c:v>0.8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641728"/>
        <c:axId val="87299200"/>
      </c:scatterChart>
      <c:valAx>
        <c:axId val="71641728"/>
        <c:scaling>
          <c:logBase val="10"/>
          <c:orientation val="minMax"/>
          <c:max val="10000000000000"/>
          <c:min val="1000000000"/>
        </c:scaling>
        <c:delete val="0"/>
        <c:axPos val="b"/>
        <c:majorGridlines>
          <c:spPr>
            <a:ln w="3175">
              <a:solidFill>
                <a:srgbClr val="CCFF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Nparticles</a:t>
                </a:r>
              </a:p>
            </c:rich>
          </c:tx>
          <c:layout>
            <c:manualLayout>
              <c:xMode val="edge"/>
              <c:yMode val="edge"/>
              <c:x val="0.69200911460068415"/>
              <c:y val="0.75159235668789814"/>
            </c:manualLayout>
          </c:layout>
          <c:overlay val="0"/>
          <c:spPr>
            <a:noFill/>
            <a:ln w="25400">
              <a:noFill/>
            </a:ln>
          </c:spPr>
        </c:title>
        <c:numFmt formatCode="0.00E+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7299200"/>
        <c:crosses val="autoZero"/>
        <c:crossBetween val="midCat"/>
      </c:valAx>
      <c:valAx>
        <c:axId val="87299200"/>
        <c:scaling>
          <c:orientation val="minMax"/>
          <c:min val="0.5"/>
        </c:scaling>
        <c:delete val="0"/>
        <c:axPos val="l"/>
        <c:majorGridlines>
          <c:spPr>
            <a:ln w="3175">
              <a:solidFill>
                <a:srgbClr val="CCFF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transv. emittance</a:t>
                </a:r>
              </a:p>
            </c:rich>
          </c:tx>
          <c:layout>
            <c:manualLayout>
              <c:xMode val="edge"/>
              <c:yMode val="edge"/>
              <c:x val="9.7466072478969608E-3"/>
              <c:y val="0.2802547770700636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1641728"/>
        <c:crosses val="autoZero"/>
        <c:crossBetween val="midCat"/>
      </c:valAx>
      <c:spPr>
        <a:solidFill>
          <a:srgbClr val="FFFFCC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33579671256177"/>
          <c:y val="1.7257035010614472E-2"/>
          <c:w val="0.84827537182852142"/>
          <c:h val="0.8977612747876994"/>
        </c:manualLayout>
      </c:layout>
      <c:scatterChart>
        <c:scatterStyle val="lineMarker"/>
        <c:varyColors val="0"/>
        <c:ser>
          <c:idx val="0"/>
          <c:order val="1"/>
          <c:marker>
            <c:symbol val="none"/>
          </c:marker>
          <c:xVal>
            <c:numRef>
              <c:f>'version 3'!$A$4:$A$33</c:f>
              <c:numCache>
                <c:formatCode>General</c:formatCode>
                <c:ptCount val="30"/>
                <c:pt idx="0">
                  <c:v>1972</c:v>
                </c:pt>
                <c:pt idx="1">
                  <c:v>1973</c:v>
                </c:pt>
                <c:pt idx="2">
                  <c:v>1973</c:v>
                </c:pt>
                <c:pt idx="3">
                  <c:v>1974</c:v>
                </c:pt>
                <c:pt idx="4">
                  <c:v>1974</c:v>
                </c:pt>
                <c:pt idx="5">
                  <c:v>1975</c:v>
                </c:pt>
                <c:pt idx="6">
                  <c:v>1975</c:v>
                </c:pt>
                <c:pt idx="7">
                  <c:v>1978</c:v>
                </c:pt>
                <c:pt idx="8">
                  <c:v>1978</c:v>
                </c:pt>
                <c:pt idx="9">
                  <c:v>1979</c:v>
                </c:pt>
                <c:pt idx="10">
                  <c:v>1979</c:v>
                </c:pt>
                <c:pt idx="11">
                  <c:v>1981</c:v>
                </c:pt>
                <c:pt idx="12">
                  <c:v>1981</c:v>
                </c:pt>
                <c:pt idx="13">
                  <c:v>1983</c:v>
                </c:pt>
                <c:pt idx="14">
                  <c:v>1983</c:v>
                </c:pt>
                <c:pt idx="15">
                  <c:v>1985</c:v>
                </c:pt>
                <c:pt idx="16">
                  <c:v>1985</c:v>
                </c:pt>
                <c:pt idx="17">
                  <c:v>1996</c:v>
                </c:pt>
                <c:pt idx="18">
                  <c:v>1996</c:v>
                </c:pt>
                <c:pt idx="19">
                  <c:v>1997</c:v>
                </c:pt>
                <c:pt idx="20">
                  <c:v>1997</c:v>
                </c:pt>
                <c:pt idx="21">
                  <c:v>1998</c:v>
                </c:pt>
                <c:pt idx="22">
                  <c:v>1998</c:v>
                </c:pt>
                <c:pt idx="23">
                  <c:v>1999</c:v>
                </c:pt>
                <c:pt idx="24">
                  <c:v>1999</c:v>
                </c:pt>
                <c:pt idx="25">
                  <c:v>2004</c:v>
                </c:pt>
                <c:pt idx="26">
                  <c:v>2004</c:v>
                </c:pt>
                <c:pt idx="27">
                  <c:v>2008</c:v>
                </c:pt>
                <c:pt idx="28">
                  <c:v>2008</c:v>
                </c:pt>
                <c:pt idx="29">
                  <c:v>2011</c:v>
                </c:pt>
              </c:numCache>
            </c:numRef>
          </c:xVal>
          <c:yVal>
            <c:numRef>
              <c:f>'version 3'!$D$4:$D$33</c:f>
              <c:numCache>
                <c:formatCode>0.00</c:formatCode>
                <c:ptCount val="30"/>
                <c:pt idx="0">
                  <c:v>0.5</c:v>
                </c:pt>
                <c:pt idx="1">
                  <c:v>0.5</c:v>
                </c:pt>
                <c:pt idx="2">
                  <c:v>1</c:v>
                </c:pt>
                <c:pt idx="3">
                  <c:v>1</c:v>
                </c:pt>
                <c:pt idx="4">
                  <c:v>1.3</c:v>
                </c:pt>
                <c:pt idx="5">
                  <c:v>1.3</c:v>
                </c:pt>
                <c:pt idx="6">
                  <c:v>1.5</c:v>
                </c:pt>
                <c:pt idx="7">
                  <c:v>1.5</c:v>
                </c:pt>
                <c:pt idx="8">
                  <c:v>1.7</c:v>
                </c:pt>
                <c:pt idx="9">
                  <c:v>1.7</c:v>
                </c:pt>
                <c:pt idx="10">
                  <c:v>2.1</c:v>
                </c:pt>
                <c:pt idx="11">
                  <c:v>2.1</c:v>
                </c:pt>
                <c:pt idx="12">
                  <c:v>2.4</c:v>
                </c:pt>
                <c:pt idx="13">
                  <c:v>2.4</c:v>
                </c:pt>
                <c:pt idx="14">
                  <c:v>3</c:v>
                </c:pt>
                <c:pt idx="15">
                  <c:v>3</c:v>
                </c:pt>
                <c:pt idx="16">
                  <c:v>3.3</c:v>
                </c:pt>
                <c:pt idx="17">
                  <c:v>3.3</c:v>
                </c:pt>
                <c:pt idx="18">
                  <c:v>3.4</c:v>
                </c:pt>
                <c:pt idx="19">
                  <c:v>3.4</c:v>
                </c:pt>
                <c:pt idx="20">
                  <c:v>3.45</c:v>
                </c:pt>
                <c:pt idx="21">
                  <c:v>3.45</c:v>
                </c:pt>
                <c:pt idx="22">
                  <c:v>3.75</c:v>
                </c:pt>
                <c:pt idx="23">
                  <c:v>3.75</c:v>
                </c:pt>
                <c:pt idx="24">
                  <c:v>4.0999999999999996</c:v>
                </c:pt>
                <c:pt idx="25">
                  <c:v>4.0999999999999996</c:v>
                </c:pt>
                <c:pt idx="26">
                  <c:v>4.1500000000000004</c:v>
                </c:pt>
                <c:pt idx="27">
                  <c:v>4.1500000000000004</c:v>
                </c:pt>
                <c:pt idx="28">
                  <c:v>4.25</c:v>
                </c:pt>
                <c:pt idx="29">
                  <c:v>4.25</c:v>
                </c:pt>
              </c:numCache>
            </c:numRef>
          </c:yVal>
          <c:smooth val="0"/>
        </c:ser>
        <c:ser>
          <c:idx val="1"/>
          <c:order val="0"/>
          <c:marker>
            <c:symbol val="none"/>
          </c:marker>
          <c:xVal>
            <c:numRef>
              <c:f>'version 3'!$A$4:$A$33</c:f>
              <c:numCache>
                <c:formatCode>General</c:formatCode>
                <c:ptCount val="30"/>
                <c:pt idx="0">
                  <c:v>1972</c:v>
                </c:pt>
                <c:pt idx="1">
                  <c:v>1973</c:v>
                </c:pt>
                <c:pt idx="2">
                  <c:v>1973</c:v>
                </c:pt>
                <c:pt idx="3">
                  <c:v>1974</c:v>
                </c:pt>
                <c:pt idx="4">
                  <c:v>1974</c:v>
                </c:pt>
                <c:pt idx="5">
                  <c:v>1975</c:v>
                </c:pt>
                <c:pt idx="6">
                  <c:v>1975</c:v>
                </c:pt>
                <c:pt idx="7">
                  <c:v>1978</c:v>
                </c:pt>
                <c:pt idx="8">
                  <c:v>1978</c:v>
                </c:pt>
                <c:pt idx="9">
                  <c:v>1979</c:v>
                </c:pt>
                <c:pt idx="10">
                  <c:v>1979</c:v>
                </c:pt>
                <c:pt idx="11">
                  <c:v>1981</c:v>
                </c:pt>
                <c:pt idx="12">
                  <c:v>1981</c:v>
                </c:pt>
                <c:pt idx="13">
                  <c:v>1983</c:v>
                </c:pt>
                <c:pt idx="14">
                  <c:v>1983</c:v>
                </c:pt>
                <c:pt idx="15">
                  <c:v>1985</c:v>
                </c:pt>
                <c:pt idx="16">
                  <c:v>1985</c:v>
                </c:pt>
                <c:pt idx="17">
                  <c:v>1996</c:v>
                </c:pt>
                <c:pt idx="18">
                  <c:v>1996</c:v>
                </c:pt>
                <c:pt idx="19">
                  <c:v>1997</c:v>
                </c:pt>
                <c:pt idx="20">
                  <c:v>1997</c:v>
                </c:pt>
                <c:pt idx="21">
                  <c:v>1998</c:v>
                </c:pt>
                <c:pt idx="22">
                  <c:v>1998</c:v>
                </c:pt>
                <c:pt idx="23">
                  <c:v>1999</c:v>
                </c:pt>
                <c:pt idx="24">
                  <c:v>1999</c:v>
                </c:pt>
                <c:pt idx="25">
                  <c:v>2004</c:v>
                </c:pt>
                <c:pt idx="26">
                  <c:v>2004</c:v>
                </c:pt>
                <c:pt idx="27">
                  <c:v>2008</c:v>
                </c:pt>
                <c:pt idx="28">
                  <c:v>2008</c:v>
                </c:pt>
                <c:pt idx="29">
                  <c:v>2011</c:v>
                </c:pt>
              </c:numCache>
            </c:numRef>
          </c:xVal>
          <c:yVal>
            <c:numRef>
              <c:f>'version 3'!$D$4:$D$33</c:f>
              <c:numCache>
                <c:formatCode>0.00</c:formatCode>
                <c:ptCount val="30"/>
                <c:pt idx="0">
                  <c:v>0.5</c:v>
                </c:pt>
                <c:pt idx="1">
                  <c:v>0.5</c:v>
                </c:pt>
                <c:pt idx="2">
                  <c:v>1</c:v>
                </c:pt>
                <c:pt idx="3">
                  <c:v>1</c:v>
                </c:pt>
                <c:pt idx="4">
                  <c:v>1.3</c:v>
                </c:pt>
                <c:pt idx="5">
                  <c:v>1.3</c:v>
                </c:pt>
                <c:pt idx="6">
                  <c:v>1.5</c:v>
                </c:pt>
                <c:pt idx="7">
                  <c:v>1.5</c:v>
                </c:pt>
                <c:pt idx="8">
                  <c:v>1.7</c:v>
                </c:pt>
                <c:pt idx="9">
                  <c:v>1.7</c:v>
                </c:pt>
                <c:pt idx="10">
                  <c:v>2.1</c:v>
                </c:pt>
                <c:pt idx="11">
                  <c:v>2.1</c:v>
                </c:pt>
                <c:pt idx="12">
                  <c:v>2.4</c:v>
                </c:pt>
                <c:pt idx="13">
                  <c:v>2.4</c:v>
                </c:pt>
                <c:pt idx="14">
                  <c:v>3</c:v>
                </c:pt>
                <c:pt idx="15">
                  <c:v>3</c:v>
                </c:pt>
                <c:pt idx="16">
                  <c:v>3.3</c:v>
                </c:pt>
                <c:pt idx="17">
                  <c:v>3.3</c:v>
                </c:pt>
                <c:pt idx="18">
                  <c:v>3.4</c:v>
                </c:pt>
                <c:pt idx="19">
                  <c:v>3.4</c:v>
                </c:pt>
                <c:pt idx="20">
                  <c:v>3.45</c:v>
                </c:pt>
                <c:pt idx="21">
                  <c:v>3.45</c:v>
                </c:pt>
                <c:pt idx="22">
                  <c:v>3.75</c:v>
                </c:pt>
                <c:pt idx="23">
                  <c:v>3.75</c:v>
                </c:pt>
                <c:pt idx="24">
                  <c:v>4.0999999999999996</c:v>
                </c:pt>
                <c:pt idx="25">
                  <c:v>4.0999999999999996</c:v>
                </c:pt>
                <c:pt idx="26">
                  <c:v>4.1500000000000004</c:v>
                </c:pt>
                <c:pt idx="27">
                  <c:v>4.1500000000000004</c:v>
                </c:pt>
                <c:pt idx="28">
                  <c:v>4.25</c:v>
                </c:pt>
                <c:pt idx="29">
                  <c:v>4.25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330176"/>
        <c:axId val="87331968"/>
      </c:scatterChart>
      <c:valAx>
        <c:axId val="87330176"/>
        <c:scaling>
          <c:orientation val="minMax"/>
          <c:max val="2012"/>
          <c:min val="1972"/>
        </c:scaling>
        <c:delete val="0"/>
        <c:axPos val="b"/>
        <c:numFmt formatCode="General" sourceLinked="1"/>
        <c:majorTickMark val="out"/>
        <c:minorTickMark val="none"/>
        <c:tickLblPos val="nextTo"/>
        <c:crossAx val="87331968"/>
        <c:crosses val="autoZero"/>
        <c:crossBetween val="midCat"/>
      </c:valAx>
      <c:valAx>
        <c:axId val="87331968"/>
        <c:scaling>
          <c:orientation val="minMax"/>
        </c:scaling>
        <c:delete val="0"/>
        <c:axPos val="l"/>
        <c:majorGridlines>
          <c:spPr>
            <a:ln>
              <a:solidFill>
                <a:srgbClr val="CCFFFF"/>
              </a:solidFill>
            </a:ln>
          </c:spPr>
        </c:majorGridlines>
        <c:numFmt formatCode="0.00" sourceLinked="1"/>
        <c:majorTickMark val="out"/>
        <c:minorTickMark val="none"/>
        <c:tickLblPos val="nextTo"/>
        <c:crossAx val="87330176"/>
        <c:crosses val="autoZero"/>
        <c:crossBetween val="midCat"/>
      </c:valAx>
      <c:spPr>
        <a:solidFill>
          <a:srgbClr val="FFFFCC"/>
        </a:solidFill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0.12476</cdr:x>
      <cdr:y>0.16242</cdr:y>
    </cdr:from>
    <cdr:to>
      <cdr:x>0.17739</cdr:x>
      <cdr:y>0.38854</cdr:y>
    </cdr:to>
    <cdr:sp macro="" textlink="">
      <cdr:nvSpPr>
        <cdr:cNvPr id="2" name="ZoneTexte 1"/>
        <cdr:cNvSpPr txBox="1"/>
      </cdr:nvSpPr>
      <cdr:spPr>
        <a:xfrm xmlns:a="http://schemas.openxmlformats.org/drawingml/2006/main" rot="16200000">
          <a:off x="400051" y="695325"/>
          <a:ext cx="676276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>
              <a:sym typeface="Symbol"/>
            </a:rPr>
            <a:t></a:t>
          </a:r>
          <a:r>
            <a:rPr lang="en-GB" sz="1100" b="1" baseline="-34000"/>
            <a:t>n</a:t>
          </a:r>
          <a:r>
            <a:rPr lang="en-GB" sz="1100" b="1"/>
            <a:t>[µm]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0.1125</cdr:x>
      <cdr:y>0.03287</cdr:y>
    </cdr:from>
    <cdr:to>
      <cdr:x>0.175</cdr:x>
      <cdr:y>0.31495</cdr:y>
    </cdr:to>
    <cdr:sp macro="" textlink="">
      <cdr:nvSpPr>
        <cdr:cNvPr id="2" name="ZoneTexte 1"/>
        <cdr:cNvSpPr txBox="1"/>
      </cdr:nvSpPr>
      <cdr:spPr>
        <a:xfrm xmlns:a="http://schemas.openxmlformats.org/drawingml/2006/main" rot="16200000">
          <a:off x="23812" y="638176"/>
          <a:ext cx="12668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b="0" i="0" baseline="0">
              <a:effectLst/>
              <a:latin typeface="+mn-lt"/>
              <a:ea typeface="+mn-ea"/>
              <a:cs typeface="+mn-cs"/>
            </a:rPr>
            <a:t>Np</a:t>
          </a:r>
          <a:r>
            <a:rPr lang="en-US" sz="1400" b="1" i="0" baseline="0">
              <a:effectLst/>
              <a:latin typeface="+mn-lt"/>
              <a:ea typeface="+mn-ea"/>
              <a:cs typeface="+mn-cs"/>
            </a:rPr>
            <a:t> 4 rings/10</a:t>
          </a:r>
          <a:r>
            <a:rPr lang="en-US" sz="1400" b="1" i="0" baseline="30000">
              <a:effectLst/>
              <a:latin typeface="+mn-lt"/>
              <a:ea typeface="+mn-ea"/>
              <a:cs typeface="+mn-cs"/>
            </a:rPr>
            <a:t>13</a:t>
          </a:r>
          <a:endParaRPr lang="en-GB" sz="1400">
            <a:effectLst/>
          </a:endParaRPr>
        </a:p>
        <a:p xmlns:a="http://schemas.openxmlformats.org/drawingml/2006/main">
          <a:endParaRPr lang="en-GB" sz="1400"/>
        </a:p>
      </cdr:txBody>
    </cdr:sp>
  </cdr:relSizeAnchor>
  <cdr:relSizeAnchor xmlns:cdr="http://schemas.openxmlformats.org/drawingml/2006/chartDrawing">
    <cdr:from>
      <cdr:x>0.38257</cdr:x>
      <cdr:y>0.66168</cdr:y>
    </cdr:from>
    <cdr:to>
      <cdr:x>0.76056</cdr:x>
      <cdr:y>0.76959</cdr:y>
    </cdr:to>
    <cdr:sp macro="" textlink="">
      <cdr:nvSpPr>
        <cdr:cNvPr id="4" name="Flèche gauche 3"/>
        <cdr:cNvSpPr/>
      </cdr:nvSpPr>
      <cdr:spPr>
        <a:xfrm xmlns:a="http://schemas.openxmlformats.org/drawingml/2006/main">
          <a:off x="2609121" y="2971634"/>
          <a:ext cx="2577854" cy="484628"/>
        </a:xfrm>
        <a:prstGeom xmlns:a="http://schemas.openxmlformats.org/drawingml/2006/main" prst="left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fr-FR" sz="1400" b="1" dirty="0" smtClean="0"/>
            <a:t>Design </a:t>
          </a:r>
          <a:r>
            <a:rPr lang="fr-FR" sz="1400" b="1" dirty="0" err="1" smtClean="0"/>
            <a:t>intensity</a:t>
          </a:r>
          <a:endParaRPr lang="en-GB" sz="1400" b="1" dirty="0"/>
        </a:p>
      </cdr:txBody>
    </cdr:sp>
  </cdr:relSizeAnchor>
  <cdr:relSizeAnchor xmlns:cdr="http://schemas.openxmlformats.org/drawingml/2006/chartDrawing">
    <cdr:from>
      <cdr:x>0.25625</cdr:x>
      <cdr:y>0.51432</cdr:y>
    </cdr:from>
    <cdr:to>
      <cdr:x>0.29609</cdr:x>
      <cdr:y>0.78367</cdr:y>
    </cdr:to>
    <cdr:sp macro="" textlink="">
      <cdr:nvSpPr>
        <cdr:cNvPr id="5" name="ZoneTexte 4"/>
        <cdr:cNvSpPr txBox="1"/>
      </cdr:nvSpPr>
      <cdr:spPr>
        <a:xfrm xmlns:a="http://schemas.openxmlformats.org/drawingml/2006/main" rot="16200000">
          <a:off x="1278616" y="2778800"/>
          <a:ext cx="1209675" cy="271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3Qv=16,</a:t>
          </a:r>
          <a:r>
            <a:rPr lang="en-GB" sz="1100" b="1" baseline="0"/>
            <a:t> Qv=5,45</a:t>
          </a:r>
          <a:endParaRPr lang="en-GB" sz="1100" b="1"/>
        </a:p>
      </cdr:txBody>
    </cdr:sp>
  </cdr:relSizeAnchor>
  <cdr:relSizeAnchor xmlns:cdr="http://schemas.openxmlformats.org/drawingml/2006/chartDrawing">
    <cdr:from>
      <cdr:x>0.1125</cdr:x>
      <cdr:y>0.71368</cdr:y>
    </cdr:from>
    <cdr:to>
      <cdr:x>0.16458</cdr:x>
      <cdr:y>0.91728</cdr:y>
    </cdr:to>
    <cdr:sp macro="" textlink="">
      <cdr:nvSpPr>
        <cdr:cNvPr id="6" name="ZoneTexte 5"/>
        <cdr:cNvSpPr txBox="1"/>
      </cdr:nvSpPr>
      <cdr:spPr>
        <a:xfrm xmlns:a="http://schemas.openxmlformats.org/drawingml/2006/main" rot="16200000">
          <a:off x="176215" y="3543299"/>
          <a:ext cx="914398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tune 4,2-5,3</a:t>
          </a:r>
        </a:p>
      </cdr:txBody>
    </cdr:sp>
  </cdr:relSizeAnchor>
  <cdr:relSizeAnchor xmlns:cdr="http://schemas.openxmlformats.org/drawingml/2006/chartDrawing">
    <cdr:from>
      <cdr:x>0.33333</cdr:x>
      <cdr:y>0.32132</cdr:y>
    </cdr:from>
    <cdr:to>
      <cdr:x>0.3875</cdr:x>
      <cdr:y>0.66066</cdr:y>
    </cdr:to>
    <cdr:sp macro="" textlink="">
      <cdr:nvSpPr>
        <cdr:cNvPr id="7" name="ZoneTexte 6"/>
        <cdr:cNvSpPr txBox="1"/>
      </cdr:nvSpPr>
      <cdr:spPr>
        <a:xfrm xmlns:a="http://schemas.openxmlformats.org/drawingml/2006/main" rot="16200000">
          <a:off x="885825" y="2081213"/>
          <a:ext cx="1523999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2nd harmonic  cavities</a:t>
          </a:r>
        </a:p>
      </cdr:txBody>
    </cdr:sp>
  </cdr:relSizeAnchor>
  <cdr:relSizeAnchor xmlns:cdr="http://schemas.openxmlformats.org/drawingml/2006/chartDrawing">
    <cdr:from>
      <cdr:x>0.39271</cdr:x>
      <cdr:y>0.26511</cdr:y>
    </cdr:from>
    <cdr:to>
      <cdr:x>0.44271</cdr:x>
      <cdr:y>0.61082</cdr:y>
    </cdr:to>
    <cdr:sp macro="" textlink="">
      <cdr:nvSpPr>
        <cdr:cNvPr id="8" name="ZoneTexte 7"/>
        <cdr:cNvSpPr txBox="1"/>
      </cdr:nvSpPr>
      <cdr:spPr>
        <a:xfrm xmlns:a="http://schemas.openxmlformats.org/drawingml/2006/main" rot="16200000">
          <a:off x="1133475" y="1852613"/>
          <a:ext cx="1552575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beam loading feedback</a:t>
          </a:r>
        </a:p>
      </cdr:txBody>
    </cdr:sp>
  </cdr:relSizeAnchor>
  <cdr:relSizeAnchor xmlns:cdr="http://schemas.openxmlformats.org/drawingml/2006/chartDrawing">
    <cdr:from>
      <cdr:x>0.64792</cdr:x>
      <cdr:y>0.37858</cdr:y>
    </cdr:from>
    <cdr:to>
      <cdr:x>0.94167</cdr:x>
      <cdr:y>0.44008</cdr:y>
    </cdr:to>
    <cdr:sp macro="" textlink="">
      <cdr:nvSpPr>
        <cdr:cNvPr id="9" name="ZoneTexte 8"/>
        <cdr:cNvSpPr txBox="1"/>
      </cdr:nvSpPr>
      <cdr:spPr>
        <a:xfrm xmlns:a="http://schemas.openxmlformats.org/drawingml/2006/main">
          <a:off x="2962275" y="1700213"/>
          <a:ext cx="134302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0.65503</cdr:x>
      <cdr:y>0.17497</cdr:y>
    </cdr:from>
    <cdr:to>
      <cdr:x>0.69832</cdr:x>
      <cdr:y>0.56734</cdr:y>
    </cdr:to>
    <cdr:sp macro="" textlink="">
      <cdr:nvSpPr>
        <cdr:cNvPr id="10" name="ZoneTexte 9"/>
        <cdr:cNvSpPr txBox="1"/>
      </cdr:nvSpPr>
      <cdr:spPr>
        <a:xfrm xmlns:a="http://schemas.openxmlformats.org/drawingml/2006/main" rot="16200000">
          <a:off x="3733801" y="1519236"/>
          <a:ext cx="1762123" cy="2952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h=1+2 Ring 2 the champion</a:t>
          </a:r>
        </a:p>
      </cdr:txBody>
    </cdr:sp>
  </cdr:relSizeAnchor>
  <cdr:relSizeAnchor xmlns:cdr="http://schemas.openxmlformats.org/drawingml/2006/chartDrawing">
    <cdr:from>
      <cdr:x>0.8</cdr:x>
      <cdr:y>0.08165</cdr:y>
    </cdr:from>
    <cdr:to>
      <cdr:x>0.85208</cdr:x>
      <cdr:y>0.45917</cdr:y>
    </cdr:to>
    <cdr:sp macro="" textlink="">
      <cdr:nvSpPr>
        <cdr:cNvPr id="11" name="ZoneTexte 10"/>
        <cdr:cNvSpPr txBox="1"/>
      </cdr:nvSpPr>
      <cdr:spPr>
        <a:xfrm xmlns:a="http://schemas.openxmlformats.org/drawingml/2006/main" rot="16200000">
          <a:off x="2928937" y="1095374"/>
          <a:ext cx="1695450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tune 4,2-4,3 all rings&gt;10</a:t>
          </a:r>
          <a:r>
            <a:rPr lang="en-GB" sz="1100" b="1" baseline="30000"/>
            <a:t>13</a:t>
          </a:r>
        </a:p>
      </cdr:txBody>
    </cdr:sp>
  </cdr:relSizeAnchor>
  <cdr:relSizeAnchor xmlns:cdr="http://schemas.openxmlformats.org/drawingml/2006/chartDrawing">
    <cdr:from>
      <cdr:x>0.15084</cdr:x>
      <cdr:y>0.73065</cdr:y>
    </cdr:from>
    <cdr:to>
      <cdr:x>0.17318</cdr:x>
      <cdr:y>0.8579</cdr:y>
    </cdr:to>
    <cdr:sp macro="" textlink="">
      <cdr:nvSpPr>
        <cdr:cNvPr id="3" name="ZoneTexte 2"/>
        <cdr:cNvSpPr txBox="1"/>
      </cdr:nvSpPr>
      <cdr:spPr>
        <a:xfrm xmlns:a="http://schemas.openxmlformats.org/drawingml/2006/main">
          <a:off x="1028700" y="3281363"/>
          <a:ext cx="152400" cy="571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0.13966</cdr:x>
      <cdr:y>0.65854</cdr:y>
    </cdr:from>
    <cdr:to>
      <cdr:x>0.16899</cdr:x>
      <cdr:y>0.84517</cdr:y>
    </cdr:to>
    <cdr:sp macro="" textlink="">
      <cdr:nvSpPr>
        <cdr:cNvPr id="12" name="ZoneTexte 11"/>
        <cdr:cNvSpPr txBox="1"/>
      </cdr:nvSpPr>
      <cdr:spPr>
        <a:xfrm xmlns:a="http://schemas.openxmlformats.org/drawingml/2006/main">
          <a:off x="952500" y="2957513"/>
          <a:ext cx="200026" cy="838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 anchor="ctr" anchorCtr="0">
          <a:noAutofit/>
        </a:bodyPr>
        <a:lstStyle xmlns:a="http://schemas.openxmlformats.org/drawingml/2006/main"/>
        <a:p xmlns:a="http://schemas.openxmlformats.org/drawingml/2006/main">
          <a:r>
            <a:rPr lang="en-GB" sz="1100" b="1"/>
            <a:t>Design PS</a:t>
          </a:r>
        </a:p>
      </cdr:txBody>
    </cdr:sp>
  </cdr:relSizeAnchor>
  <cdr:relSizeAnchor xmlns:cdr="http://schemas.openxmlformats.org/drawingml/2006/chartDrawing">
    <cdr:from>
      <cdr:x>0.1125</cdr:x>
      <cdr:y>0.03287</cdr:y>
    </cdr:from>
    <cdr:to>
      <cdr:x>0.175</cdr:x>
      <cdr:y>0.31495</cdr:y>
    </cdr:to>
    <cdr:sp macro="" textlink="">
      <cdr:nvSpPr>
        <cdr:cNvPr id="13" name="ZoneTexte 1"/>
        <cdr:cNvSpPr txBox="1"/>
      </cdr:nvSpPr>
      <cdr:spPr>
        <a:xfrm xmlns:a="http://schemas.openxmlformats.org/drawingml/2006/main" rot="16200000">
          <a:off x="23812" y="638176"/>
          <a:ext cx="1266825" cy="285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b="0" i="0" baseline="0">
              <a:effectLst/>
              <a:latin typeface="+mn-lt"/>
              <a:ea typeface="+mn-ea"/>
              <a:cs typeface="+mn-cs"/>
            </a:rPr>
            <a:t>Np</a:t>
          </a:r>
          <a:r>
            <a:rPr lang="en-US" sz="1400" b="1" i="0" baseline="0">
              <a:effectLst/>
              <a:latin typeface="+mn-lt"/>
              <a:ea typeface="+mn-ea"/>
              <a:cs typeface="+mn-cs"/>
            </a:rPr>
            <a:t> 4 rings/10</a:t>
          </a:r>
          <a:r>
            <a:rPr lang="en-US" sz="1400" b="1" i="0" baseline="30000">
              <a:effectLst/>
              <a:latin typeface="+mn-lt"/>
              <a:ea typeface="+mn-ea"/>
              <a:cs typeface="+mn-cs"/>
            </a:rPr>
            <a:t>13</a:t>
          </a:r>
          <a:endParaRPr lang="en-GB" sz="1400">
            <a:effectLst/>
          </a:endParaRPr>
        </a:p>
        <a:p xmlns:a="http://schemas.openxmlformats.org/drawingml/2006/main">
          <a:endParaRPr lang="en-GB" sz="1400"/>
        </a:p>
      </cdr:txBody>
    </cdr:sp>
  </cdr:relSizeAnchor>
  <cdr:relSizeAnchor xmlns:cdr="http://schemas.openxmlformats.org/drawingml/2006/chartDrawing">
    <cdr:from>
      <cdr:x>0.25625</cdr:x>
      <cdr:y>0.49735</cdr:y>
    </cdr:from>
    <cdr:to>
      <cdr:x>0.31667</cdr:x>
      <cdr:y>0.6755</cdr:y>
    </cdr:to>
    <cdr:sp macro="" textlink="">
      <cdr:nvSpPr>
        <cdr:cNvPr id="15" name="ZoneTexte 4"/>
        <cdr:cNvSpPr txBox="1"/>
      </cdr:nvSpPr>
      <cdr:spPr>
        <a:xfrm xmlns:a="http://schemas.openxmlformats.org/drawingml/2006/main" rot="16200000">
          <a:off x="909638" y="2495550"/>
          <a:ext cx="800100" cy="2762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 b="1"/>
        </a:p>
      </cdr:txBody>
    </cdr:sp>
  </cdr:relSizeAnchor>
  <cdr:relSizeAnchor xmlns:cdr="http://schemas.openxmlformats.org/drawingml/2006/chartDrawing">
    <cdr:from>
      <cdr:x>0.1125</cdr:x>
      <cdr:y>0.71368</cdr:y>
    </cdr:from>
    <cdr:to>
      <cdr:x>0.16458</cdr:x>
      <cdr:y>0.91728</cdr:y>
    </cdr:to>
    <cdr:sp macro="" textlink="">
      <cdr:nvSpPr>
        <cdr:cNvPr id="16" name="ZoneTexte 5"/>
        <cdr:cNvSpPr txBox="1"/>
      </cdr:nvSpPr>
      <cdr:spPr>
        <a:xfrm xmlns:a="http://schemas.openxmlformats.org/drawingml/2006/main" rot="16200000">
          <a:off x="176215" y="3543299"/>
          <a:ext cx="914398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tune 4,2-5,3</a:t>
          </a:r>
        </a:p>
      </cdr:txBody>
    </cdr:sp>
  </cdr:relSizeAnchor>
  <cdr:relSizeAnchor xmlns:cdr="http://schemas.openxmlformats.org/drawingml/2006/chartDrawing">
    <cdr:from>
      <cdr:x>0.33333</cdr:x>
      <cdr:y>0.32132</cdr:y>
    </cdr:from>
    <cdr:to>
      <cdr:x>0.3875</cdr:x>
      <cdr:y>0.66066</cdr:y>
    </cdr:to>
    <cdr:sp macro="" textlink="">
      <cdr:nvSpPr>
        <cdr:cNvPr id="17" name="ZoneTexte 6"/>
        <cdr:cNvSpPr txBox="1"/>
      </cdr:nvSpPr>
      <cdr:spPr>
        <a:xfrm xmlns:a="http://schemas.openxmlformats.org/drawingml/2006/main" rot="16200000">
          <a:off x="885825" y="2081213"/>
          <a:ext cx="1523999" cy="247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2nd harmonic  cavities</a:t>
          </a:r>
        </a:p>
      </cdr:txBody>
    </cdr:sp>
  </cdr:relSizeAnchor>
  <cdr:relSizeAnchor xmlns:cdr="http://schemas.openxmlformats.org/drawingml/2006/chartDrawing">
    <cdr:from>
      <cdr:x>0.39271</cdr:x>
      <cdr:y>0.26511</cdr:y>
    </cdr:from>
    <cdr:to>
      <cdr:x>0.44271</cdr:x>
      <cdr:y>0.61082</cdr:y>
    </cdr:to>
    <cdr:sp macro="" textlink="">
      <cdr:nvSpPr>
        <cdr:cNvPr id="18" name="ZoneTexte 7"/>
        <cdr:cNvSpPr txBox="1"/>
      </cdr:nvSpPr>
      <cdr:spPr>
        <a:xfrm xmlns:a="http://schemas.openxmlformats.org/drawingml/2006/main" rot="16200000">
          <a:off x="1133475" y="1852613"/>
          <a:ext cx="1552575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beam loading feedback</a:t>
          </a:r>
        </a:p>
      </cdr:txBody>
    </cdr:sp>
  </cdr:relSizeAnchor>
  <cdr:relSizeAnchor xmlns:cdr="http://schemas.openxmlformats.org/drawingml/2006/chartDrawing">
    <cdr:from>
      <cdr:x>0.64792</cdr:x>
      <cdr:y>0.37858</cdr:y>
    </cdr:from>
    <cdr:to>
      <cdr:x>0.94167</cdr:x>
      <cdr:y>0.44008</cdr:y>
    </cdr:to>
    <cdr:sp macro="" textlink="">
      <cdr:nvSpPr>
        <cdr:cNvPr id="19" name="ZoneTexte 8"/>
        <cdr:cNvSpPr txBox="1"/>
      </cdr:nvSpPr>
      <cdr:spPr>
        <a:xfrm xmlns:a="http://schemas.openxmlformats.org/drawingml/2006/main">
          <a:off x="2962275" y="1700213"/>
          <a:ext cx="1343025" cy="2762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0.66175</cdr:x>
      <cdr:y>0.17285</cdr:y>
    </cdr:from>
    <cdr:to>
      <cdr:x>0.718</cdr:x>
      <cdr:y>0.56522</cdr:y>
    </cdr:to>
    <cdr:sp macro="" textlink="">
      <cdr:nvSpPr>
        <cdr:cNvPr id="20" name="ZoneTexte 9"/>
        <cdr:cNvSpPr txBox="1"/>
      </cdr:nvSpPr>
      <cdr:spPr>
        <a:xfrm xmlns:a="http://schemas.openxmlformats.org/drawingml/2006/main" rot="16200000">
          <a:off x="3823782" y="1465546"/>
          <a:ext cx="1762149" cy="3836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 b="1"/>
        </a:p>
      </cdr:txBody>
    </cdr:sp>
  </cdr:relSizeAnchor>
  <cdr:relSizeAnchor xmlns:cdr="http://schemas.openxmlformats.org/drawingml/2006/chartDrawing">
    <cdr:from>
      <cdr:x>0.8</cdr:x>
      <cdr:y>0.08165</cdr:y>
    </cdr:from>
    <cdr:to>
      <cdr:x>0.85208</cdr:x>
      <cdr:y>0.45917</cdr:y>
    </cdr:to>
    <cdr:sp macro="" textlink="">
      <cdr:nvSpPr>
        <cdr:cNvPr id="21" name="ZoneTexte 10"/>
        <cdr:cNvSpPr txBox="1"/>
      </cdr:nvSpPr>
      <cdr:spPr>
        <a:xfrm xmlns:a="http://schemas.openxmlformats.org/drawingml/2006/main" rot="16200000">
          <a:off x="2928937" y="1095374"/>
          <a:ext cx="1695450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tune 4,2-4,3 all rings&gt;10</a:t>
          </a:r>
          <a:r>
            <a:rPr lang="en-GB" sz="1100" b="1" baseline="30000"/>
            <a:t>13</a:t>
          </a:r>
        </a:p>
      </cdr:txBody>
    </cdr:sp>
  </cdr:relSizeAnchor>
  <cdr:relSizeAnchor xmlns:cdr="http://schemas.openxmlformats.org/drawingml/2006/chartDrawing">
    <cdr:from>
      <cdr:x>0.00745</cdr:x>
      <cdr:y>0.01131</cdr:y>
    </cdr:from>
    <cdr:to>
      <cdr:x>0.03678</cdr:x>
      <cdr:y>0.19795</cdr:y>
    </cdr:to>
    <cdr:sp macro="" textlink="">
      <cdr:nvSpPr>
        <cdr:cNvPr id="22" name="ZoneTexte 1"/>
        <cdr:cNvSpPr txBox="1"/>
      </cdr:nvSpPr>
      <cdr:spPr>
        <a:xfrm xmlns:a="http://schemas.openxmlformats.org/drawingml/2006/main">
          <a:off x="50800" y="50800"/>
          <a:ext cx="200026" cy="838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vert270" wrap="square" rtlCol="0" anchor="ctr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b="1"/>
            <a:t>Q-split</a:t>
          </a:r>
        </a:p>
      </cdr:txBody>
    </cdr:sp>
  </cdr:relSizeAnchor>
  <cdr:relSizeAnchor xmlns:cdr="http://schemas.openxmlformats.org/drawingml/2006/chartDrawing">
    <cdr:from>
      <cdr:x>0.17039</cdr:x>
      <cdr:y>0.6246</cdr:y>
    </cdr:from>
    <cdr:to>
      <cdr:x>0.2095</cdr:x>
      <cdr:y>0.87063</cdr:y>
    </cdr:to>
    <cdr:sp macro="" textlink="">
      <cdr:nvSpPr>
        <cdr:cNvPr id="24" name="ZoneTexte 23"/>
        <cdr:cNvSpPr txBox="1"/>
      </cdr:nvSpPr>
      <cdr:spPr>
        <a:xfrm xmlns:a="http://schemas.openxmlformats.org/drawingml/2006/main" rot="16200000">
          <a:off x="742950" y="3224213"/>
          <a:ext cx="1104900" cy="2667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Feedback LCM</a:t>
          </a:r>
        </a:p>
      </cdr:txBody>
    </cdr:sp>
  </cdr:relSizeAnchor>
  <cdr:relSizeAnchor xmlns:cdr="http://schemas.openxmlformats.org/drawingml/2006/chartDrawing">
    <cdr:from>
      <cdr:x>0.21439</cdr:x>
      <cdr:y>0.18452</cdr:y>
    </cdr:from>
    <cdr:to>
      <cdr:x>0.25628</cdr:x>
      <cdr:y>0.57582</cdr:y>
    </cdr:to>
    <cdr:sp macro="" textlink="">
      <cdr:nvSpPr>
        <cdr:cNvPr id="25" name="ZoneTexte 24"/>
        <cdr:cNvSpPr txBox="1"/>
      </cdr:nvSpPr>
      <cdr:spPr>
        <a:xfrm xmlns:a="http://schemas.openxmlformats.org/drawingml/2006/main" rot="16200000">
          <a:off x="726281" y="1564481"/>
          <a:ext cx="1757363" cy="2857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Linac2</a:t>
          </a:r>
          <a:r>
            <a:rPr lang="en-GB" sz="1100" b="1" baseline="0"/>
            <a:t> Hereward Damping</a:t>
          </a:r>
          <a:endParaRPr lang="en-GB" sz="1100" b="1"/>
        </a:p>
      </cdr:txBody>
    </cdr:sp>
  </cdr:relSizeAnchor>
  <cdr:relSizeAnchor xmlns:cdr="http://schemas.openxmlformats.org/drawingml/2006/chartDrawing">
    <cdr:from>
      <cdr:x>0.29818</cdr:x>
      <cdr:y>0.44857</cdr:y>
    </cdr:from>
    <cdr:to>
      <cdr:x>0.3331</cdr:x>
      <cdr:y>0.7105</cdr:y>
    </cdr:to>
    <cdr:sp macro="" textlink="">
      <cdr:nvSpPr>
        <cdr:cNvPr id="26" name="ZoneTexte 25"/>
        <cdr:cNvSpPr txBox="1"/>
      </cdr:nvSpPr>
      <cdr:spPr>
        <a:xfrm xmlns:a="http://schemas.openxmlformats.org/drawingml/2006/main" rot="16200000">
          <a:off x="1564482" y="2483644"/>
          <a:ext cx="1176338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b="1"/>
            <a:t>TFB, acceptance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52738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1" tIns="45126" rIns="90251" bIns="45126" numCol="1" anchor="t" anchorCtr="0" compatLnSpc="1">
            <a:prstTxWarp prst="textNoShape">
              <a:avLst/>
            </a:prstTxWarp>
          </a:bodyPr>
          <a:lstStyle>
            <a:lvl1pPr defTabSz="903288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52850" y="0"/>
            <a:ext cx="285115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1" tIns="45126" rIns="90251" bIns="45126" numCol="1" anchor="t" anchorCtr="0" compatLnSpc="1">
            <a:prstTxWarp prst="textNoShape">
              <a:avLst/>
            </a:prstTxWarp>
          </a:bodyPr>
          <a:lstStyle>
            <a:lvl1pPr algn="r" defTabSz="903288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4650"/>
            <a:ext cx="2852738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1" tIns="45126" rIns="90251" bIns="45126" numCol="1" anchor="b" anchorCtr="0" compatLnSpc="1">
            <a:prstTxWarp prst="textNoShape">
              <a:avLst/>
            </a:prstTxWarp>
          </a:bodyPr>
          <a:lstStyle>
            <a:lvl1pPr defTabSz="903288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52850" y="9264650"/>
            <a:ext cx="28511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51" tIns="45126" rIns="90251" bIns="45126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B22032B-C77D-4717-98B5-7C2E560B3A96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794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279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8152C-2C26-4ECA-B76F-28B97CF96DBD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478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24EA2-74E0-44C2-B27F-FB55B465413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18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533400"/>
            <a:ext cx="17907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533400"/>
            <a:ext cx="52197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B16AC-C173-45B9-9D5E-83E9AD7EEF85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405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533400"/>
            <a:ext cx="5943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981200"/>
            <a:ext cx="3505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505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48766-1875-47A7-9B3B-63C31038E47A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39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63BAA-2B7B-4534-9BA8-39AFC9FAF6C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490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BA22C-A531-4B45-9436-C6D62C54253C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4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6E424-38B6-44A6-8139-A9CCBF327C9C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44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C7A79-2413-4033-83C1-48D305A3409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14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F87CF-7114-4696-B451-6E4CAFE7E5A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50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BF64A-2C82-488B-BC9B-CF6E00D58951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986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FD98F-5393-40E2-A523-AD7C05F99409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639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E754B-2F19-42DB-BD35-A4F0B023AD74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777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Section meeting 05/03/2007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E78FD31C-6087-41F2-BE6C-862B8C68E8FB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533400"/>
            <a:ext cx="5943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81200"/>
            <a:ext cx="716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dirty="0" smtClean="0">
                <a:latin typeface="Times New Roman" pitchFamily="18" charset="0"/>
              </a:rPr>
              <a:t>PSB40 28/09/2012</a:t>
            </a:r>
            <a:endParaRPr lang="en-GB" dirty="0">
              <a:latin typeface="Times New Roman" pitchFamily="18" charset="0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23850" y="1773238"/>
            <a:ext cx="8134350" cy="1655762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PSB PERFORMANCE OVER YEARS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609600"/>
          </a:xfrm>
        </p:spPr>
        <p:txBody>
          <a:bodyPr/>
          <a:lstStyle/>
          <a:p>
            <a:pPr>
              <a:defRPr/>
            </a:pPr>
            <a:r>
              <a:rPr lang="fr-FR" smtClean="0"/>
              <a:t>M. Chanel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404664"/>
            <a:ext cx="5943600" cy="735360"/>
          </a:xfrm>
        </p:spPr>
        <p:txBody>
          <a:bodyPr/>
          <a:lstStyle/>
          <a:p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consequences</a:t>
            </a:r>
            <a:r>
              <a:rPr lang="fr-FR" dirty="0" smtClean="0"/>
              <a:t> 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67544" y="1268760"/>
            <a:ext cx="8208912" cy="4827240"/>
          </a:xfrm>
        </p:spPr>
        <p:txBody>
          <a:bodyPr/>
          <a:lstStyle/>
          <a:p>
            <a:r>
              <a:rPr lang="fr-FR" dirty="0" smtClean="0"/>
              <a:t>Linac2 </a:t>
            </a:r>
            <a:r>
              <a:rPr lang="fr-FR" dirty="0" err="1" smtClean="0"/>
              <a:t>regularly</a:t>
            </a:r>
            <a:r>
              <a:rPr lang="fr-FR" dirty="0" smtClean="0"/>
              <a:t> </a:t>
            </a:r>
            <a:r>
              <a:rPr lang="fr-FR" dirty="0" err="1" smtClean="0"/>
              <a:t>delivers</a:t>
            </a:r>
            <a:r>
              <a:rPr lang="fr-FR" dirty="0" smtClean="0"/>
              <a:t> 160mA</a:t>
            </a:r>
          </a:p>
          <a:p>
            <a:r>
              <a:rPr lang="fr-FR" dirty="0" smtClean="0"/>
              <a:t>H=1 + h=2 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same</a:t>
            </a:r>
            <a:r>
              <a:rPr lang="fr-FR" dirty="0" smtClean="0"/>
              <a:t> max voltage </a:t>
            </a:r>
            <a:r>
              <a:rPr lang="fr-FR" dirty="0" err="1" smtClean="0"/>
              <a:t>gives</a:t>
            </a:r>
            <a:r>
              <a:rPr lang="fr-FR" dirty="0" smtClean="0"/>
              <a:t> more longitudinal </a:t>
            </a:r>
            <a:r>
              <a:rPr lang="fr-FR" dirty="0" err="1" smtClean="0"/>
              <a:t>acceptance</a:t>
            </a:r>
            <a:r>
              <a:rPr lang="fr-FR" dirty="0" smtClean="0"/>
              <a:t> and a </a:t>
            </a:r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bunching</a:t>
            </a:r>
            <a:r>
              <a:rPr lang="fr-FR" dirty="0" smtClean="0"/>
              <a:t> factor ( essential to </a:t>
            </a:r>
            <a:r>
              <a:rPr lang="fr-FR" dirty="0" err="1" smtClean="0"/>
              <a:t>limit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 charge </a:t>
            </a:r>
            <a:r>
              <a:rPr lang="fr-FR" dirty="0" err="1" smtClean="0"/>
              <a:t>effects</a:t>
            </a:r>
            <a:r>
              <a:rPr lang="fr-FR" dirty="0" smtClean="0"/>
              <a:t>). </a:t>
            </a:r>
            <a:r>
              <a:rPr lang="fr-FR" dirty="0" err="1" smtClean="0"/>
              <a:t>Immediatly</a:t>
            </a:r>
            <a:r>
              <a:rPr lang="fr-FR" dirty="0" smtClean="0"/>
              <a:t>, the record </a:t>
            </a:r>
            <a:r>
              <a:rPr lang="fr-FR" dirty="0" smtClean="0"/>
              <a:t>of </a:t>
            </a:r>
            <a:r>
              <a:rPr lang="fr-FR" dirty="0" err="1" smtClean="0"/>
              <a:t>accelerated</a:t>
            </a:r>
            <a:r>
              <a:rPr lang="fr-FR" dirty="0" smtClean="0"/>
              <a:t> protons </a:t>
            </a:r>
            <a:r>
              <a:rPr lang="fr-FR" dirty="0" err="1" smtClean="0"/>
              <a:t>increased</a:t>
            </a:r>
            <a:r>
              <a:rPr lang="fr-FR" dirty="0" smtClean="0"/>
              <a:t> by 20%.</a:t>
            </a:r>
          </a:p>
          <a:p>
            <a:r>
              <a:rPr lang="fr-FR" dirty="0" err="1" smtClean="0"/>
              <a:t>Laminated</a:t>
            </a:r>
            <a:r>
              <a:rPr lang="fr-FR" dirty="0" smtClean="0"/>
              <a:t> </a:t>
            </a:r>
            <a:r>
              <a:rPr lang="fr-FR" dirty="0" err="1" smtClean="0"/>
              <a:t>magnets</a:t>
            </a:r>
            <a:r>
              <a:rPr lang="fr-FR" dirty="0" smtClean="0"/>
              <a:t> in the </a:t>
            </a:r>
            <a:r>
              <a:rPr lang="fr-FR" dirty="0" err="1" smtClean="0"/>
              <a:t>transfer</a:t>
            </a:r>
            <a:r>
              <a:rPr lang="fr-FR" dirty="0" smtClean="0"/>
              <a:t> </a:t>
            </a:r>
            <a:r>
              <a:rPr lang="fr-FR" dirty="0"/>
              <a:t>line </a:t>
            </a:r>
            <a:r>
              <a:rPr lang="fr-FR" dirty="0" err="1" smtClean="0"/>
              <a:t>allow</a:t>
            </a:r>
            <a:r>
              <a:rPr lang="fr-FR" dirty="0" smtClean="0"/>
              <a:t> 1 and 1,4 </a:t>
            </a:r>
            <a:r>
              <a:rPr lang="fr-FR" dirty="0" err="1" smtClean="0"/>
              <a:t>GeV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r>
              <a:rPr lang="fr-FR" dirty="0" smtClean="0"/>
              <a:t> </a:t>
            </a:r>
            <a:r>
              <a:rPr lang="fr-FR" dirty="0"/>
              <a:t>f</a:t>
            </a:r>
            <a:r>
              <a:rPr lang="fr-FR" dirty="0" smtClean="0"/>
              <a:t>or Isolde</a:t>
            </a:r>
          </a:p>
          <a:p>
            <a:r>
              <a:rPr lang="fr-FR" dirty="0" smtClean="0"/>
              <a:t>Kickers and </a:t>
            </a:r>
            <a:r>
              <a:rPr lang="fr-FR" dirty="0" err="1" smtClean="0"/>
              <a:t>pulsed</a:t>
            </a:r>
            <a:r>
              <a:rPr lang="fr-FR" dirty="0" smtClean="0"/>
              <a:t> </a:t>
            </a:r>
            <a:r>
              <a:rPr lang="fr-FR" dirty="0" err="1" smtClean="0"/>
              <a:t>septa</a:t>
            </a:r>
            <a:r>
              <a:rPr lang="fr-FR" dirty="0" smtClean="0"/>
              <a:t> </a:t>
            </a:r>
            <a:r>
              <a:rPr lang="fr-FR" dirty="0" err="1" smtClean="0"/>
              <a:t>allow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separation</a:t>
            </a:r>
            <a:r>
              <a:rPr lang="fr-FR" dirty="0" smtClean="0"/>
              <a:t> for the PS. 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</p:spTree>
    <p:extLst>
      <p:ext uri="{BB962C8B-B14F-4D97-AF65-F5344CB8AC3E}">
        <p14:creationId xmlns:p14="http://schemas.microsoft.com/office/powerpoint/2010/main" val="400064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7829872" cy="864096"/>
          </a:xfrm>
        </p:spPr>
        <p:txBody>
          <a:bodyPr/>
          <a:lstStyle/>
          <a:p>
            <a:r>
              <a:rPr lang="fr-FR" dirty="0" err="1" smtClean="0"/>
              <a:t>Other</a:t>
            </a:r>
            <a:r>
              <a:rPr lang="fr-FR" dirty="0" smtClean="0"/>
              <a:t> modifications and </a:t>
            </a:r>
            <a:r>
              <a:rPr lang="fr-FR" dirty="0" err="1" smtClean="0"/>
              <a:t>operations</a:t>
            </a:r>
            <a:r>
              <a:rPr lang="fr-FR" dirty="0" smtClean="0"/>
              <a:t> in 2000’s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</p:spTree>
    <p:extLst>
      <p:ext uri="{BB962C8B-B14F-4D97-AF65-F5344CB8AC3E}">
        <p14:creationId xmlns:p14="http://schemas.microsoft.com/office/powerpoint/2010/main" val="135993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533400"/>
            <a:ext cx="7037784" cy="879376"/>
          </a:xfrm>
        </p:spPr>
        <p:txBody>
          <a:bodyPr/>
          <a:lstStyle/>
          <a:p>
            <a:r>
              <a:rPr lang="fr-FR" dirty="0" smtClean="0"/>
              <a:t>Indium ions </a:t>
            </a:r>
            <a:r>
              <a:rPr lang="en-GB" b="0" baseline="-34000" dirty="0"/>
              <a:t>115</a:t>
            </a:r>
            <a:r>
              <a:rPr lang="en-GB" b="0" dirty="0"/>
              <a:t>In</a:t>
            </a:r>
            <a:r>
              <a:rPr lang="en-GB" b="0" baseline="34000" dirty="0"/>
              <a:t>37+</a:t>
            </a:r>
            <a:endParaRPr lang="en-GB" baseline="3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484784"/>
            <a:ext cx="7776864" cy="2232248"/>
          </a:xfrm>
        </p:spPr>
        <p:txBody>
          <a:bodyPr/>
          <a:lstStyle/>
          <a:p>
            <a:r>
              <a:rPr lang="fr-FR" dirty="0" smtClean="0"/>
              <a:t>-15% B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injection</a:t>
            </a:r>
          </a:p>
          <a:p>
            <a:r>
              <a:rPr lang="fr-FR" dirty="0" err="1" smtClean="0"/>
              <a:t>Acceleration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h=4(C02 </a:t>
            </a:r>
            <a:r>
              <a:rPr lang="fr-FR" dirty="0" err="1" smtClean="0"/>
              <a:t>then</a:t>
            </a:r>
            <a:r>
              <a:rPr lang="fr-FR" dirty="0" smtClean="0"/>
              <a:t> C04) and </a:t>
            </a:r>
            <a:r>
              <a:rPr lang="fr-FR" dirty="0" err="1" smtClean="0"/>
              <a:t>finally</a:t>
            </a:r>
            <a:r>
              <a:rPr lang="fr-FR" dirty="0" smtClean="0"/>
              <a:t> h=8(1 </a:t>
            </a:r>
            <a:r>
              <a:rPr lang="fr-FR" dirty="0" err="1" smtClean="0"/>
              <a:t>bucket</a:t>
            </a:r>
            <a:r>
              <a:rPr lang="fr-FR" dirty="0" smtClean="0"/>
              <a:t> </a:t>
            </a:r>
            <a:r>
              <a:rPr lang="fr-FR" dirty="0" err="1" smtClean="0"/>
              <a:t>filled</a:t>
            </a:r>
            <a:r>
              <a:rPr lang="fr-FR" dirty="0" smtClean="0"/>
              <a:t> </a:t>
            </a:r>
            <a:r>
              <a:rPr lang="fr-FR" dirty="0" err="1" smtClean="0"/>
              <a:t>every</a:t>
            </a:r>
            <a:r>
              <a:rPr lang="fr-FR" dirty="0" smtClean="0"/>
              <a:t> 2 </a:t>
            </a:r>
            <a:r>
              <a:rPr lang="fr-FR" dirty="0" err="1" smtClean="0"/>
              <a:t>with</a:t>
            </a:r>
            <a:r>
              <a:rPr lang="fr-FR" dirty="0" smtClean="0"/>
              <a:t> C16)</a:t>
            </a:r>
          </a:p>
          <a:p>
            <a:r>
              <a:rPr lang="fr-FR" dirty="0" smtClean="0"/>
              <a:t>More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smtClean="0"/>
              <a:t>5 </a:t>
            </a:r>
            <a:r>
              <a:rPr lang="fr-FR" dirty="0" smtClean="0"/>
              <a:t>10</a:t>
            </a:r>
            <a:r>
              <a:rPr lang="fr-FR" baseline="34000" dirty="0" smtClean="0"/>
              <a:t>9</a:t>
            </a:r>
            <a:r>
              <a:rPr lang="fr-FR" dirty="0" smtClean="0"/>
              <a:t> ions sent to PS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4176463" cy="2814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648843"/>
            <a:ext cx="4440004" cy="2811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577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591672" cy="1066800"/>
          </a:xfrm>
        </p:spPr>
        <p:txBody>
          <a:bodyPr/>
          <a:lstStyle/>
          <a:p>
            <a:r>
              <a:rPr lang="fr-FR" dirty="0" smtClean="0"/>
              <a:t>Linac2 PSB </a:t>
            </a:r>
            <a:r>
              <a:rPr lang="fr-FR" dirty="0" err="1" smtClean="0"/>
              <a:t>transfer</a:t>
            </a:r>
            <a:r>
              <a:rPr lang="fr-FR" dirty="0" smtClean="0"/>
              <a:t> Line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539552" y="1268760"/>
            <a:ext cx="8352928" cy="2160240"/>
          </a:xfrm>
        </p:spPr>
        <p:txBody>
          <a:bodyPr/>
          <a:lstStyle/>
          <a:p>
            <a:r>
              <a:rPr lang="fr-FR" sz="2400" dirty="0" err="1" smtClean="0"/>
              <a:t>Since</a:t>
            </a:r>
            <a:r>
              <a:rPr lang="fr-FR" sz="2400" dirty="0" smtClean="0"/>
              <a:t> long </a:t>
            </a:r>
            <a:r>
              <a:rPr lang="fr-FR" sz="2400" dirty="0" err="1" smtClean="0"/>
              <a:t>we</a:t>
            </a:r>
            <a:r>
              <a:rPr lang="fr-FR" sz="2400" dirty="0" smtClean="0"/>
              <a:t> </a:t>
            </a:r>
            <a:r>
              <a:rPr lang="fr-FR" sz="2400" dirty="0" err="1" smtClean="0"/>
              <a:t>looked</a:t>
            </a:r>
            <a:r>
              <a:rPr lang="fr-FR" sz="2400" dirty="0" smtClean="0"/>
              <a:t> to have </a:t>
            </a:r>
            <a:r>
              <a:rPr lang="fr-FR" sz="2400" dirty="0" err="1" smtClean="0"/>
              <a:t>zero</a:t>
            </a:r>
            <a:r>
              <a:rPr lang="fr-FR" sz="2400" dirty="0" smtClean="0"/>
              <a:t> dispersion </a:t>
            </a:r>
            <a:r>
              <a:rPr lang="fr-FR" sz="2400" dirty="0" err="1" smtClean="0"/>
              <a:t>at</a:t>
            </a:r>
            <a:r>
              <a:rPr lang="fr-FR" sz="2400" dirty="0" smtClean="0"/>
              <a:t> the end of PSB injection line and </a:t>
            </a:r>
            <a:r>
              <a:rPr lang="fr-FR" sz="2400" dirty="0" err="1" smtClean="0"/>
              <a:t>then</a:t>
            </a:r>
            <a:r>
              <a:rPr lang="fr-FR" sz="2400" dirty="0" smtClean="0"/>
              <a:t>, </a:t>
            </a:r>
            <a:r>
              <a:rPr lang="fr-FR" sz="2400" dirty="0" err="1" smtClean="0"/>
              <a:t>limit</a:t>
            </a:r>
            <a:r>
              <a:rPr lang="fr-FR" sz="2400" dirty="0" smtClean="0"/>
              <a:t> the large dispersion excursion.</a:t>
            </a:r>
          </a:p>
          <a:p>
            <a:r>
              <a:rPr lang="fr-FR" sz="2400" dirty="0" err="1"/>
              <a:t>F</a:t>
            </a:r>
            <a:r>
              <a:rPr lang="fr-FR" sz="2400" dirty="0" err="1" smtClean="0"/>
              <a:t>inally</a:t>
            </a:r>
            <a:r>
              <a:rPr lang="fr-FR" sz="2400" dirty="0" smtClean="0"/>
              <a:t> the </a:t>
            </a:r>
            <a:r>
              <a:rPr lang="fr-FR" sz="2400" dirty="0" err="1" smtClean="0"/>
              <a:t>problem</a:t>
            </a:r>
            <a:r>
              <a:rPr lang="fr-FR" sz="2400" dirty="0" smtClean="0"/>
              <a:t> </a:t>
            </a:r>
            <a:r>
              <a:rPr lang="fr-FR" sz="2400" dirty="0" err="1" smtClean="0"/>
              <a:t>was</a:t>
            </a:r>
            <a:r>
              <a:rPr lang="fr-FR" sz="2400" dirty="0" smtClean="0"/>
              <a:t> </a:t>
            </a:r>
            <a:r>
              <a:rPr lang="fr-FR" sz="2400" dirty="0" err="1" smtClean="0"/>
              <a:t>found</a:t>
            </a:r>
            <a:r>
              <a:rPr lang="fr-FR" sz="2400" dirty="0" smtClean="0"/>
              <a:t> and </a:t>
            </a:r>
            <a:r>
              <a:rPr lang="fr-FR" sz="2400" dirty="0" err="1" smtClean="0"/>
              <a:t>was</a:t>
            </a:r>
            <a:r>
              <a:rPr lang="fr-FR" sz="2400" dirty="0" smtClean="0"/>
              <a:t> a </a:t>
            </a:r>
            <a:r>
              <a:rPr lang="fr-FR" sz="2400" dirty="0" err="1" smtClean="0"/>
              <a:t>great</a:t>
            </a:r>
            <a:r>
              <a:rPr lang="fr-FR" sz="2400" dirty="0" smtClean="0"/>
              <a:t> </a:t>
            </a:r>
            <a:r>
              <a:rPr lang="fr-FR" sz="2400" dirty="0" err="1" smtClean="0"/>
              <a:t>improvement</a:t>
            </a:r>
            <a:r>
              <a:rPr lang="fr-FR" sz="2400" dirty="0" smtClean="0"/>
              <a:t> </a:t>
            </a:r>
            <a:r>
              <a:rPr lang="fr-FR" sz="2400" dirty="0" smtClean="0"/>
              <a:t>and </a:t>
            </a:r>
            <a:r>
              <a:rPr lang="fr-FR" sz="2400" dirty="0" err="1" smtClean="0"/>
              <a:t>allow</a:t>
            </a:r>
            <a:r>
              <a:rPr lang="fr-FR" sz="2400" dirty="0" smtClean="0"/>
              <a:t> </a:t>
            </a:r>
            <a:r>
              <a:rPr lang="fr-FR" sz="2400" dirty="0" err="1" smtClean="0"/>
              <a:t>better</a:t>
            </a:r>
            <a:r>
              <a:rPr lang="fr-FR" sz="2400" dirty="0" smtClean="0"/>
              <a:t> injection </a:t>
            </a:r>
            <a:r>
              <a:rPr lang="fr-FR" sz="2400" dirty="0" err="1" smtClean="0"/>
              <a:t>efficiency</a:t>
            </a:r>
            <a:endParaRPr lang="en-GB" sz="24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  <p:pic>
        <p:nvPicPr>
          <p:cNvPr id="35842" name="Picture 2" descr="TPAT054f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23572"/>
            <a:ext cx="4804544" cy="342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12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dirty="0">
                <a:latin typeface="Times New Roman" pitchFamily="18" charset="0"/>
              </a:rPr>
              <a:t>PSB40 28/09/2012</a:t>
            </a:r>
          </a:p>
        </p:txBody>
      </p:sp>
      <p:sp>
        <p:nvSpPr>
          <p:cNvPr id="7179" name="Rectangle 11"/>
          <p:cNvSpPr>
            <a:spLocks noGrp="1" noChangeArrowheads="1"/>
          </p:cNvSpPr>
          <p:nvPr>
            <p:ph type="title"/>
          </p:nvPr>
        </p:nvSpPr>
        <p:spPr>
          <a:xfrm>
            <a:off x="2411760" y="0"/>
            <a:ext cx="5513040" cy="533400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tunes</a:t>
            </a:r>
            <a:endParaRPr lang="en-US" dirty="0" smtClean="0"/>
          </a:p>
        </p:txBody>
      </p:sp>
      <p:graphicFrame>
        <p:nvGraphicFramePr>
          <p:cNvPr id="102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334032"/>
              </p:ext>
            </p:extLst>
          </p:nvPr>
        </p:nvGraphicFramePr>
        <p:xfrm>
          <a:off x="214313" y="1357312"/>
          <a:ext cx="4291030" cy="5270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Photo Editor Photo" r:id="rId3" imgW="6857143" imgH="7800000" progId="MSPhotoEd.3">
                  <p:embed/>
                </p:oleObj>
              </mc:Choice>
              <mc:Fallback>
                <p:oleObj name="Photo Editor Photo" r:id="rId3" imgW="6857143" imgH="7800000" progId="MSPhotoEd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1357312"/>
                        <a:ext cx="4291030" cy="52705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2843808" y="4795838"/>
            <a:ext cx="1785937" cy="990600"/>
          </a:xfrm>
          <a:prstGeom prst="wedgeRoundRectCallout">
            <a:avLst>
              <a:gd name="adj1" fmla="val 17468"/>
              <a:gd name="adj2" fmla="val -101764"/>
              <a:gd name="adj3" fmla="val 16667"/>
            </a:avLst>
          </a:prstGeom>
          <a:solidFill>
            <a:srgbClr val="FF9900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fr-FR">
                <a:solidFill>
                  <a:schemeClr val="bg1"/>
                </a:solidFill>
              </a:rPr>
              <a:t>All 3</a:t>
            </a:r>
            <a:r>
              <a:rPr lang="fr-FR" baseline="30000">
                <a:solidFill>
                  <a:schemeClr val="bg1"/>
                </a:solidFill>
              </a:rPr>
              <a:t>rd</a:t>
            </a:r>
            <a:r>
              <a:rPr lang="fr-FR">
                <a:solidFill>
                  <a:schemeClr val="bg1"/>
                </a:solidFill>
              </a:rPr>
              <a:t> order resonances,</a:t>
            </a:r>
          </a:p>
          <a:p>
            <a:pPr algn="ctr"/>
            <a:r>
              <a:rPr lang="fr-FR">
                <a:solidFill>
                  <a:schemeClr val="bg1"/>
                </a:solidFill>
              </a:rPr>
              <a:t>No syst.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2295524" y="1624013"/>
            <a:ext cx="1524000" cy="533400"/>
          </a:xfrm>
          <a:prstGeom prst="wedgeEllipseCallout">
            <a:avLst>
              <a:gd name="adj1" fmla="val -97606"/>
              <a:gd name="adj2" fmla="val 269644"/>
            </a:avLst>
          </a:prstGeom>
          <a:solidFill>
            <a:srgbClr val="FF9900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2 </a:t>
            </a:r>
            <a:r>
              <a:rPr lang="fr-FR" dirty="0" err="1">
                <a:solidFill>
                  <a:schemeClr val="bg1"/>
                </a:solidFill>
              </a:rPr>
              <a:t>Qv</a:t>
            </a:r>
            <a:r>
              <a:rPr lang="fr-FR" dirty="0">
                <a:solidFill>
                  <a:schemeClr val="bg1"/>
                </a:solidFill>
              </a:rPr>
              <a:t>=9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 bwMode="auto">
          <a:xfrm>
            <a:off x="1007989" y="5357813"/>
            <a:ext cx="1843087" cy="428625"/>
          </a:xfrm>
          <a:prstGeom prst="wedgeRectCallout">
            <a:avLst>
              <a:gd name="adj1" fmla="val 31535"/>
              <a:gd name="adj2" fmla="val -188081"/>
            </a:avLst>
          </a:prstGeom>
          <a:solidFill>
            <a:srgbClr val="FF9900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bg1">
                    <a:lumMod val="60000"/>
                    <a:lumOff val="40000"/>
                  </a:schemeClr>
                </a:solidFill>
                <a:latin typeface="Arial" pitchFamily="34" charset="0"/>
              </a:rPr>
              <a:t>2(</a:t>
            </a:r>
            <a:r>
              <a:rPr lang="en-US" dirty="0" err="1">
                <a:solidFill>
                  <a:schemeClr val="bg1">
                    <a:lumMod val="60000"/>
                    <a:lumOff val="40000"/>
                  </a:schemeClr>
                </a:solidFill>
                <a:latin typeface="Arial" pitchFamily="34" charset="0"/>
              </a:rPr>
              <a:t>Qh-Qv</a:t>
            </a:r>
            <a:r>
              <a:rPr lang="en-US" dirty="0">
                <a:solidFill>
                  <a:schemeClr val="bg1">
                    <a:lumMod val="60000"/>
                    <a:lumOff val="40000"/>
                  </a:schemeClr>
                </a:solidFill>
                <a:latin typeface="Arial" pitchFamily="34" charset="0"/>
              </a:rPr>
              <a:t>)=0</a:t>
            </a: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8914544"/>
              </p:ext>
            </p:extLst>
          </p:nvPr>
        </p:nvGraphicFramePr>
        <p:xfrm>
          <a:off x="4788024" y="1268760"/>
          <a:ext cx="4104457" cy="5254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Photo Editor Photo" r:id="rId5" imgW="6230220" imgH="8580952" progId="MSPhotoEd.3">
                  <p:embed/>
                </p:oleObj>
              </mc:Choice>
              <mc:Fallback>
                <p:oleObj name="Photo Editor Photo" r:id="rId5" imgW="6230220" imgH="8580952" progId="MSPhotoEd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1268760"/>
                        <a:ext cx="4104457" cy="52545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5508104" y="2268116"/>
            <a:ext cx="1600200" cy="609600"/>
          </a:xfrm>
          <a:prstGeom prst="wedgeRectCallout">
            <a:avLst>
              <a:gd name="adj1" fmla="val -42162"/>
              <a:gd name="adj2" fmla="val 271616"/>
            </a:avLst>
          </a:prstGeom>
          <a:solidFill>
            <a:srgbClr val="FF9900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fr-FR" dirty="0" err="1">
                <a:solidFill>
                  <a:schemeClr val="bg1"/>
                </a:solidFill>
              </a:rPr>
              <a:t>Systematic</a:t>
            </a:r>
            <a:r>
              <a:rPr lang="fr-FR" dirty="0">
                <a:solidFill>
                  <a:schemeClr val="bg1"/>
                </a:solidFill>
              </a:rPr>
              <a:t> 3Qv=16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7108304" y="1395413"/>
            <a:ext cx="1447800" cy="762000"/>
          </a:xfrm>
          <a:prstGeom prst="wedgeEllipseCallout">
            <a:avLst>
              <a:gd name="adj1" fmla="val 22042"/>
              <a:gd name="adj2" fmla="val 212083"/>
            </a:avLst>
          </a:prstGeom>
          <a:solidFill>
            <a:srgbClr val="FF9900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fr-FR">
                <a:solidFill>
                  <a:schemeClr val="bg1"/>
                </a:solidFill>
              </a:rPr>
              <a:t>2Qv=11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6764288" y="4976813"/>
            <a:ext cx="1791816" cy="762000"/>
          </a:xfrm>
          <a:prstGeom prst="wedgeEllipseCallout">
            <a:avLst>
              <a:gd name="adj1" fmla="val 17081"/>
              <a:gd name="adj2" fmla="val -129584"/>
            </a:avLst>
          </a:prstGeom>
          <a:solidFill>
            <a:srgbClr val="FF9900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fr-FR" dirty="0" err="1" smtClean="0">
                <a:solidFill>
                  <a:schemeClr val="bg1"/>
                </a:solidFill>
              </a:rPr>
              <a:t>Qh-Qv</a:t>
            </a:r>
            <a:r>
              <a:rPr lang="fr-FR" dirty="0" smtClean="0">
                <a:solidFill>
                  <a:schemeClr val="bg1"/>
                </a:solidFill>
              </a:rPr>
              <a:t>=-1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16844" y="750794"/>
            <a:ext cx="2919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Low</a:t>
            </a:r>
            <a:r>
              <a:rPr lang="fr-FR" dirty="0" smtClean="0"/>
              <a:t> WP 4,17 4,23</a:t>
            </a: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5490592" y="731074"/>
            <a:ext cx="2919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</a:t>
            </a:r>
            <a:r>
              <a:rPr lang="fr-FR" dirty="0" smtClean="0"/>
              <a:t>igh WP 4,17 5,23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5943600" cy="720080"/>
          </a:xfrm>
        </p:spPr>
        <p:txBody>
          <a:bodyPr/>
          <a:lstStyle/>
          <a:p>
            <a:r>
              <a:rPr lang="fr-FR" dirty="0" smtClean="0"/>
              <a:t>HWP versus LWP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67544" y="1196752"/>
            <a:ext cx="8208912" cy="5184576"/>
          </a:xfrm>
        </p:spPr>
        <p:txBody>
          <a:bodyPr/>
          <a:lstStyle/>
          <a:p>
            <a:r>
              <a:rPr lang="fr-FR" dirty="0" smtClean="0"/>
              <a:t>HWP: a champion, Ring2 ;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bad</a:t>
            </a:r>
            <a:r>
              <a:rPr lang="fr-FR" dirty="0" smtClean="0"/>
              <a:t>: </a:t>
            </a:r>
            <a:r>
              <a:rPr lang="fr-FR" dirty="0" smtClean="0"/>
              <a:t>R1 and R4</a:t>
            </a:r>
          </a:p>
          <a:p>
            <a:r>
              <a:rPr lang="fr-FR" dirty="0" smtClean="0"/>
              <a:t>LWP: quasi all </a:t>
            </a:r>
            <a:r>
              <a:rPr lang="fr-FR" dirty="0" err="1" smtClean="0"/>
              <a:t>equal</a:t>
            </a:r>
            <a:r>
              <a:rPr lang="fr-FR" dirty="0" smtClean="0"/>
              <a:t> ! </a:t>
            </a:r>
            <a:r>
              <a:rPr lang="fr-FR" dirty="0" err="1" smtClean="0"/>
              <a:t>Then</a:t>
            </a:r>
            <a:r>
              <a:rPr lang="fr-FR" dirty="0" smtClean="0"/>
              <a:t> 5% more </a:t>
            </a:r>
            <a:r>
              <a:rPr lang="fr-FR" dirty="0" err="1" smtClean="0"/>
              <a:t>intensity</a:t>
            </a:r>
            <a:endParaRPr lang="fr-FR" dirty="0" smtClean="0"/>
          </a:p>
          <a:p>
            <a:r>
              <a:rPr lang="fr-FR" dirty="0" smtClean="0"/>
              <a:t>LWP: </a:t>
            </a:r>
            <a:r>
              <a:rPr lang="fr-FR" dirty="0" err="1" smtClean="0"/>
              <a:t>orbit</a:t>
            </a:r>
            <a:r>
              <a:rPr lang="fr-FR" dirty="0" smtClean="0"/>
              <a:t> correction </a:t>
            </a:r>
            <a:r>
              <a:rPr lang="fr-FR" dirty="0" err="1" smtClean="0"/>
              <a:t>needed</a:t>
            </a:r>
            <a:r>
              <a:rPr lang="fr-FR" dirty="0" smtClean="0"/>
              <a:t> and </a:t>
            </a:r>
            <a:r>
              <a:rPr lang="fr-FR" dirty="0" err="1" smtClean="0"/>
              <a:t>done</a:t>
            </a:r>
            <a:r>
              <a:rPr lang="fr-FR" dirty="0" smtClean="0"/>
              <a:t>, change vertical shaving </a:t>
            </a:r>
            <a:r>
              <a:rPr lang="fr-FR" dirty="0" err="1" smtClean="0"/>
              <a:t>dipole</a:t>
            </a:r>
            <a:r>
              <a:rPr lang="fr-FR" dirty="0" smtClean="0"/>
              <a:t> and Transfer line </a:t>
            </a:r>
            <a:r>
              <a:rPr lang="fr-FR" dirty="0" err="1" smtClean="0"/>
              <a:t>matching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Strentgh</a:t>
            </a:r>
            <a:r>
              <a:rPr lang="fr-FR" dirty="0" smtClean="0"/>
              <a:t> and </a:t>
            </a:r>
            <a:r>
              <a:rPr lang="fr-FR" dirty="0" err="1" smtClean="0"/>
              <a:t>effects</a:t>
            </a:r>
            <a:r>
              <a:rPr lang="fr-FR" dirty="0" smtClean="0"/>
              <a:t> of </a:t>
            </a:r>
            <a:r>
              <a:rPr lang="fr-FR" dirty="0" err="1" smtClean="0"/>
              <a:t>resonances</a:t>
            </a:r>
            <a:r>
              <a:rPr lang="fr-FR" dirty="0" smtClean="0"/>
              <a:t> are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smaller</a:t>
            </a:r>
            <a:r>
              <a:rPr lang="fr-FR" dirty="0" smtClean="0"/>
              <a:t> </a:t>
            </a:r>
            <a:r>
              <a:rPr lang="fr-FR" dirty="0" err="1" smtClean="0"/>
              <a:t>especially</a:t>
            </a:r>
            <a:r>
              <a:rPr lang="fr-FR" dirty="0" smtClean="0"/>
              <a:t> for </a:t>
            </a:r>
            <a:r>
              <a:rPr lang="fr-FR" dirty="0" err="1" smtClean="0"/>
              <a:t>outer</a:t>
            </a:r>
            <a:r>
              <a:rPr lang="fr-FR" dirty="0" smtClean="0"/>
              <a:t> rings</a:t>
            </a:r>
          </a:p>
          <a:p>
            <a:r>
              <a:rPr lang="fr-FR" dirty="0" smtClean="0"/>
              <a:t>Limitation: </a:t>
            </a:r>
            <a:r>
              <a:rPr lang="fr-FR" dirty="0" err="1"/>
              <a:t>M</a:t>
            </a:r>
            <a:r>
              <a:rPr lang="fr-FR" dirty="0" err="1" smtClean="0"/>
              <a:t>ontaigue</a:t>
            </a:r>
            <a:r>
              <a:rPr lang="fr-FR" dirty="0" smtClean="0"/>
              <a:t> </a:t>
            </a:r>
            <a:r>
              <a:rPr lang="fr-FR" dirty="0" err="1" smtClean="0"/>
              <a:t>resonance</a:t>
            </a:r>
            <a:endParaRPr lang="fr-FR" dirty="0" smtClean="0"/>
          </a:p>
          <a:p>
            <a:r>
              <a:rPr lang="fr-FR" dirty="0" smtClean="0"/>
              <a:t>The Vertical </a:t>
            </a:r>
            <a:r>
              <a:rPr lang="fr-FR" dirty="0" err="1" smtClean="0"/>
              <a:t>emittance</a:t>
            </a:r>
            <a:r>
              <a:rPr lang="fr-FR" dirty="0" smtClean="0"/>
              <a:t> of the LHC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</a:t>
            </a:r>
            <a:r>
              <a:rPr lang="fr-FR" dirty="0" smtClean="0"/>
              <a:t>bit </a:t>
            </a:r>
            <a:r>
              <a:rPr lang="fr-FR" dirty="0" err="1" smtClean="0"/>
              <a:t>larger</a:t>
            </a:r>
            <a:r>
              <a:rPr lang="fr-FR" dirty="0" smtClean="0"/>
              <a:t>.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</p:spTree>
    <p:extLst>
      <p:ext uri="{BB962C8B-B14F-4D97-AF65-F5344CB8AC3E}">
        <p14:creationId xmlns:p14="http://schemas.microsoft.com/office/powerpoint/2010/main" val="372845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" y="71437"/>
            <a:ext cx="8343900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7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4240539"/>
              </p:ext>
            </p:extLst>
          </p:nvPr>
        </p:nvGraphicFramePr>
        <p:xfrm>
          <a:off x="539552" y="548680"/>
          <a:ext cx="7992888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98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5943600" cy="735360"/>
          </a:xfrm>
        </p:spPr>
        <p:txBody>
          <a:bodyPr/>
          <a:lstStyle/>
          <a:p>
            <a:r>
              <a:rPr lang="fr-FR" dirty="0" smtClean="0"/>
              <a:t>PSB VERSATILITY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340768"/>
            <a:ext cx="8280920" cy="5112568"/>
          </a:xfrm>
        </p:spPr>
        <p:txBody>
          <a:bodyPr/>
          <a:lstStyle/>
          <a:p>
            <a:r>
              <a:rPr lang="fr-FR" dirty="0" smtClean="0"/>
              <a:t>Four </a:t>
            </a:r>
            <a:r>
              <a:rPr lang="fr-FR" dirty="0" err="1" smtClean="0"/>
              <a:t>different</a:t>
            </a:r>
            <a:r>
              <a:rPr lang="fr-FR" dirty="0" smtClean="0"/>
              <a:t> rings but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flexibility</a:t>
            </a:r>
            <a:r>
              <a:rPr lang="fr-FR" dirty="0" smtClean="0"/>
              <a:t> for </a:t>
            </a:r>
            <a:r>
              <a:rPr lang="fr-FR" dirty="0" err="1" smtClean="0"/>
              <a:t>operation</a:t>
            </a:r>
            <a:endParaRPr lang="fr-FR" dirty="0" smtClean="0"/>
          </a:p>
          <a:p>
            <a:r>
              <a:rPr lang="fr-FR" dirty="0" smtClean="0"/>
              <a:t>A large </a:t>
            </a:r>
            <a:r>
              <a:rPr lang="fr-FR" dirty="0" err="1" smtClean="0"/>
              <a:t>spread</a:t>
            </a:r>
            <a:r>
              <a:rPr lang="fr-FR" dirty="0" smtClean="0"/>
              <a:t> of </a:t>
            </a:r>
            <a:r>
              <a:rPr lang="fr-FR" dirty="0" err="1" smtClean="0"/>
              <a:t>intensity</a:t>
            </a:r>
            <a:r>
              <a:rPr lang="fr-FR" dirty="0" smtClean="0"/>
              <a:t>, </a:t>
            </a:r>
            <a:r>
              <a:rPr lang="fr-FR" dirty="0" err="1" smtClean="0"/>
              <a:t>density</a:t>
            </a:r>
            <a:r>
              <a:rPr lang="fr-FR" dirty="0" smtClean="0"/>
              <a:t>, </a:t>
            </a:r>
            <a:r>
              <a:rPr lang="fr-FR" dirty="0" err="1" smtClean="0"/>
              <a:t>emittances</a:t>
            </a:r>
            <a:endParaRPr lang="fr-FR" dirty="0" smtClean="0"/>
          </a:p>
          <a:p>
            <a:r>
              <a:rPr lang="fr-FR" dirty="0" err="1" smtClean="0"/>
              <a:t>Different</a:t>
            </a:r>
            <a:r>
              <a:rPr lang="fr-FR" dirty="0" smtClean="0"/>
              <a:t> distances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bunches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transfer</a:t>
            </a:r>
            <a:r>
              <a:rPr lang="fr-FR" dirty="0" smtClean="0"/>
              <a:t> and </a:t>
            </a:r>
            <a:r>
              <a:rPr lang="fr-FR" dirty="0" err="1" smtClean="0"/>
              <a:t>even</a:t>
            </a:r>
            <a:r>
              <a:rPr lang="fr-FR" dirty="0" smtClean="0"/>
              <a:t> </a:t>
            </a:r>
            <a:r>
              <a:rPr lang="fr-FR" dirty="0" err="1" smtClean="0"/>
              <a:t>superposed</a:t>
            </a:r>
            <a:endParaRPr lang="fr-FR" dirty="0" smtClean="0"/>
          </a:p>
          <a:p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bunch</a:t>
            </a:r>
            <a:r>
              <a:rPr lang="fr-FR" dirty="0" smtClean="0"/>
              <a:t> </a:t>
            </a:r>
            <a:r>
              <a:rPr lang="fr-FR" dirty="0" err="1" smtClean="0"/>
              <a:t>numbers</a:t>
            </a:r>
            <a:r>
              <a:rPr lang="fr-FR" dirty="0" smtClean="0"/>
              <a:t>( </a:t>
            </a:r>
            <a:r>
              <a:rPr lang="fr-FR" dirty="0" smtClean="0"/>
              <a:t>1 to 20max and </a:t>
            </a:r>
            <a:r>
              <a:rPr lang="fr-FR" dirty="0" err="1" smtClean="0"/>
              <a:t>later</a:t>
            </a:r>
            <a:r>
              <a:rPr lang="fr-FR" dirty="0" smtClean="0"/>
              <a:t> 8 max)</a:t>
            </a:r>
          </a:p>
          <a:p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users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requests</a:t>
            </a:r>
            <a:r>
              <a:rPr lang="fr-FR" dirty="0" smtClean="0"/>
              <a:t>, </a:t>
            </a:r>
            <a:r>
              <a:rPr lang="fr-FR" dirty="0" err="1" smtClean="0"/>
              <a:t>thanks</a:t>
            </a:r>
            <a:r>
              <a:rPr lang="fr-FR" dirty="0" smtClean="0"/>
              <a:t> to </a:t>
            </a:r>
            <a:r>
              <a:rPr lang="fr-FR" dirty="0" smtClean="0"/>
              <a:t>ppm</a:t>
            </a:r>
          </a:p>
          <a:p>
            <a:r>
              <a:rPr lang="fr-FR" dirty="0"/>
              <a:t>PSB h</a:t>
            </a:r>
            <a:r>
              <a:rPr lang="fr-FR" dirty="0" smtClean="0"/>
              <a:t>ave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accelerated</a:t>
            </a:r>
            <a:r>
              <a:rPr lang="fr-FR" dirty="0" smtClean="0"/>
              <a:t>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/>
              <a:t>ions </a:t>
            </a:r>
            <a:r>
              <a:rPr lang="fr-FR" dirty="0" err="1" smtClean="0"/>
              <a:t>species</a:t>
            </a:r>
            <a:endParaRPr lang="fr-FR" dirty="0" smtClean="0"/>
          </a:p>
          <a:p>
            <a:r>
              <a:rPr lang="fr-FR" dirty="0" err="1" smtClean="0"/>
              <a:t>From</a:t>
            </a:r>
            <a:r>
              <a:rPr lang="fr-FR" dirty="0" smtClean="0"/>
              <a:t> 800MeV to 1GeV to 1,4GeV and…</a:t>
            </a:r>
          </a:p>
          <a:p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</p:spTree>
    <p:extLst>
      <p:ext uri="{BB962C8B-B14F-4D97-AF65-F5344CB8AC3E}">
        <p14:creationId xmlns:p14="http://schemas.microsoft.com/office/powerpoint/2010/main" val="407929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475656" y="3140968"/>
            <a:ext cx="5943600" cy="1066800"/>
          </a:xfrm>
        </p:spPr>
        <p:txBody>
          <a:bodyPr/>
          <a:lstStyle/>
          <a:p>
            <a:r>
              <a:rPr lang="fr-FR" dirty="0" smtClean="0"/>
              <a:t>Merci de votre attention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</p:spTree>
    <p:extLst>
      <p:ext uri="{BB962C8B-B14F-4D97-AF65-F5344CB8AC3E}">
        <p14:creationId xmlns:p14="http://schemas.microsoft.com/office/powerpoint/2010/main" val="176552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8" y="533400"/>
            <a:ext cx="7469832" cy="807368"/>
          </a:xfrm>
        </p:spPr>
        <p:txBody>
          <a:bodyPr/>
          <a:lstStyle/>
          <a:p>
            <a:r>
              <a:rPr lang="fr-FR" dirty="0" smtClean="0"/>
              <a:t>PSB in the LHC </a:t>
            </a:r>
            <a:r>
              <a:rPr lang="fr-FR" dirty="0" err="1" smtClean="0"/>
              <a:t>era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3568" y="1484784"/>
            <a:ext cx="7920880" cy="4896544"/>
          </a:xfrm>
        </p:spPr>
        <p:txBody>
          <a:bodyPr/>
          <a:lstStyle/>
          <a:p>
            <a:r>
              <a:rPr lang="fr-FR" dirty="0" smtClean="0"/>
              <a:t>In the </a:t>
            </a:r>
            <a:r>
              <a:rPr lang="fr-FR" dirty="0" err="1" smtClean="0"/>
              <a:t>accelerator</a:t>
            </a:r>
            <a:r>
              <a:rPr lang="fr-FR" dirty="0" smtClean="0"/>
              <a:t> </a:t>
            </a:r>
            <a:r>
              <a:rPr lang="fr-FR" dirty="0" err="1" smtClean="0"/>
              <a:t>chain</a:t>
            </a:r>
            <a:r>
              <a:rPr lang="fr-FR" dirty="0" smtClean="0"/>
              <a:t>, the PSB </a:t>
            </a:r>
            <a:r>
              <a:rPr lang="fr-FR" dirty="0" err="1" smtClean="0"/>
              <a:t>is</a:t>
            </a:r>
            <a:r>
              <a:rPr lang="fr-FR" dirty="0" smtClean="0"/>
              <a:t> the place </a:t>
            </a:r>
            <a:r>
              <a:rPr lang="fr-FR" dirty="0" err="1" smtClean="0"/>
              <a:t>where</a:t>
            </a:r>
            <a:r>
              <a:rPr lang="fr-FR" dirty="0" smtClean="0"/>
              <a:t> the </a:t>
            </a:r>
            <a:r>
              <a:rPr lang="fr-FR" dirty="0" err="1" smtClean="0"/>
              <a:t>beams</a:t>
            </a:r>
            <a:r>
              <a:rPr lang="fr-FR" dirty="0" smtClean="0"/>
              <a:t> are </a:t>
            </a:r>
            <a:r>
              <a:rPr lang="fr-FR" dirty="0" err="1" smtClean="0"/>
              <a:t>prepared</a:t>
            </a:r>
            <a:r>
              <a:rPr lang="fr-FR" dirty="0" smtClean="0"/>
              <a:t>.</a:t>
            </a:r>
          </a:p>
          <a:p>
            <a:r>
              <a:rPr lang="fr-FR" dirty="0" smtClean="0"/>
              <a:t>Continue the challenges of high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density</a:t>
            </a:r>
            <a:r>
              <a:rPr lang="fr-FR" dirty="0" smtClean="0"/>
              <a:t>, </a:t>
            </a:r>
            <a:r>
              <a:rPr lang="fr-FR" dirty="0" err="1" smtClean="0"/>
              <a:t>intensity</a:t>
            </a:r>
            <a:r>
              <a:rPr lang="fr-FR" dirty="0" smtClean="0"/>
              <a:t> and </a:t>
            </a:r>
            <a:r>
              <a:rPr lang="fr-FR" dirty="0" err="1" smtClean="0"/>
              <a:t>quality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Prepare</a:t>
            </a:r>
            <a:r>
              <a:rPr lang="fr-FR" dirty="0" smtClean="0"/>
              <a:t> all the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flavours</a:t>
            </a:r>
            <a:r>
              <a:rPr lang="fr-FR" dirty="0" smtClean="0"/>
              <a:t> for the LHC machine and the </a:t>
            </a:r>
            <a:r>
              <a:rPr lang="fr-FR" dirty="0" err="1" smtClean="0"/>
              <a:t>accelerator</a:t>
            </a:r>
            <a:r>
              <a:rPr lang="fr-FR" dirty="0" smtClean="0"/>
              <a:t> </a:t>
            </a:r>
            <a:r>
              <a:rPr lang="fr-FR" dirty="0" err="1" smtClean="0"/>
              <a:t>chain</a:t>
            </a:r>
            <a:r>
              <a:rPr lang="fr-FR" dirty="0" smtClean="0"/>
              <a:t>.</a:t>
            </a:r>
          </a:p>
          <a:p>
            <a:r>
              <a:rPr lang="fr-FR" dirty="0" smtClean="0"/>
              <a:t>CNGS, Isolde, Ions….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626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5943600" cy="807368"/>
          </a:xfrm>
        </p:spPr>
        <p:txBody>
          <a:bodyPr/>
          <a:lstStyle/>
          <a:p>
            <a:r>
              <a:rPr lang="fr-FR" dirty="0" err="1"/>
              <a:t>I</a:t>
            </a:r>
            <a:r>
              <a:rPr lang="fr-FR" dirty="0" err="1" smtClean="0"/>
              <a:t>mpedance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124744"/>
            <a:ext cx="8280920" cy="2880320"/>
          </a:xfrm>
        </p:spPr>
        <p:txBody>
          <a:bodyPr/>
          <a:lstStyle/>
          <a:p>
            <a:r>
              <a:rPr lang="fr-FR" sz="2200" dirty="0" err="1" smtClean="0"/>
              <a:t>Insulated</a:t>
            </a:r>
            <a:r>
              <a:rPr lang="fr-FR" sz="2200" dirty="0" smtClean="0"/>
              <a:t> </a:t>
            </a:r>
            <a:r>
              <a:rPr lang="fr-FR" sz="2200" dirty="0" err="1" smtClean="0"/>
              <a:t>flanges</a:t>
            </a:r>
            <a:r>
              <a:rPr lang="fr-FR" sz="2200" dirty="0" smtClean="0"/>
              <a:t> to </a:t>
            </a:r>
            <a:r>
              <a:rPr lang="fr-FR" sz="2200" dirty="0" err="1" smtClean="0"/>
              <a:t>avoid</a:t>
            </a:r>
            <a:r>
              <a:rPr lang="fr-FR" sz="2200" dirty="0" smtClean="0"/>
              <a:t> </a:t>
            </a:r>
            <a:r>
              <a:rPr lang="fr-FR" sz="2200" dirty="0" err="1" smtClean="0"/>
              <a:t>low</a:t>
            </a:r>
            <a:r>
              <a:rPr lang="fr-FR" sz="2200" dirty="0" smtClean="0"/>
              <a:t> </a:t>
            </a:r>
            <a:r>
              <a:rPr lang="fr-FR" sz="2200" dirty="0" err="1" smtClean="0"/>
              <a:t>freq</a:t>
            </a:r>
            <a:r>
              <a:rPr lang="fr-FR" sz="2200" dirty="0" smtClean="0"/>
              <a:t> </a:t>
            </a:r>
            <a:r>
              <a:rPr lang="fr-FR" sz="2200" dirty="0" err="1" smtClean="0"/>
              <a:t>flowing</a:t>
            </a:r>
            <a:r>
              <a:rPr lang="fr-FR" sz="2200" dirty="0" smtClean="0"/>
              <a:t> </a:t>
            </a:r>
            <a:r>
              <a:rPr lang="fr-FR" sz="2200" dirty="0" err="1" smtClean="0"/>
              <a:t>current</a:t>
            </a:r>
            <a:r>
              <a:rPr lang="fr-FR" sz="2200" dirty="0" smtClean="0"/>
              <a:t> </a:t>
            </a:r>
            <a:r>
              <a:rPr lang="fr-FR" sz="2200" dirty="0" err="1" smtClean="0"/>
              <a:t>were</a:t>
            </a:r>
            <a:r>
              <a:rPr lang="fr-FR" sz="2200" dirty="0" smtClean="0"/>
              <a:t> made </a:t>
            </a:r>
            <a:r>
              <a:rPr lang="fr-FR" sz="2200" dirty="0" err="1" smtClean="0"/>
              <a:t>originally</a:t>
            </a:r>
            <a:r>
              <a:rPr lang="fr-FR" sz="2200" dirty="0" smtClean="0"/>
              <a:t> to </a:t>
            </a:r>
            <a:r>
              <a:rPr lang="fr-FR" sz="2200" dirty="0" err="1" smtClean="0"/>
              <a:t>be</a:t>
            </a:r>
            <a:r>
              <a:rPr lang="fr-FR" sz="2200" dirty="0" smtClean="0"/>
              <a:t> </a:t>
            </a:r>
            <a:r>
              <a:rPr lang="fr-FR" sz="2200" dirty="0" err="1" smtClean="0"/>
              <a:t>low</a:t>
            </a:r>
            <a:r>
              <a:rPr lang="fr-FR" sz="2200" dirty="0" smtClean="0"/>
              <a:t> </a:t>
            </a:r>
            <a:r>
              <a:rPr lang="fr-FR" sz="2200" dirty="0" err="1" smtClean="0"/>
              <a:t>impedance</a:t>
            </a:r>
            <a:r>
              <a:rPr lang="fr-FR" sz="2200" dirty="0" smtClean="0"/>
              <a:t> </a:t>
            </a:r>
            <a:r>
              <a:rPr lang="fr-FR" sz="2200" dirty="0" err="1" smtClean="0"/>
              <a:t>above</a:t>
            </a:r>
            <a:r>
              <a:rPr lang="fr-FR" sz="2200" dirty="0" smtClean="0"/>
              <a:t> 2MHz(h=5, </a:t>
            </a:r>
            <a:r>
              <a:rPr lang="fr-FR" sz="2200" dirty="0" err="1" smtClean="0"/>
              <a:t>Fb</a:t>
            </a:r>
            <a:r>
              <a:rPr lang="fr-FR" sz="2200" dirty="0" smtClean="0"/>
              <a:t>=3MHz). </a:t>
            </a:r>
            <a:r>
              <a:rPr lang="fr-FR" sz="2200" dirty="0" err="1" smtClean="0"/>
              <a:t>Unfortunatly</a:t>
            </a:r>
            <a:r>
              <a:rPr lang="fr-FR" sz="2200" dirty="0" smtClean="0"/>
              <a:t> h=1 </a:t>
            </a:r>
            <a:r>
              <a:rPr lang="fr-FR" sz="2200" dirty="0" err="1" smtClean="0"/>
              <a:t>gives</a:t>
            </a:r>
            <a:r>
              <a:rPr lang="fr-FR" sz="2200" dirty="0" smtClean="0"/>
              <a:t> </a:t>
            </a:r>
            <a:r>
              <a:rPr lang="fr-FR" sz="2200" dirty="0" err="1" smtClean="0"/>
              <a:t>fb</a:t>
            </a:r>
            <a:r>
              <a:rPr lang="fr-FR" sz="2200" dirty="0" smtClean="0"/>
              <a:t>=600kHz</a:t>
            </a:r>
          </a:p>
          <a:p>
            <a:r>
              <a:rPr lang="fr-FR" sz="2200" dirty="0" smtClean="0"/>
              <a:t>Action</a:t>
            </a:r>
            <a:r>
              <a:rPr lang="fr-FR" sz="2200" dirty="0" smtClean="0"/>
              <a:t>: </a:t>
            </a:r>
            <a:r>
              <a:rPr lang="fr-FR" sz="2200" dirty="0" err="1" smtClean="0"/>
              <a:t>suppress</a:t>
            </a:r>
            <a:r>
              <a:rPr lang="fr-FR" sz="2200" dirty="0" smtClean="0"/>
              <a:t> </a:t>
            </a:r>
            <a:r>
              <a:rPr lang="fr-FR" sz="2200" dirty="0" err="1" smtClean="0"/>
              <a:t>most</a:t>
            </a:r>
            <a:r>
              <a:rPr lang="fr-FR" sz="2200" dirty="0" smtClean="0"/>
              <a:t> of </a:t>
            </a:r>
            <a:r>
              <a:rPr lang="fr-FR" sz="2200" dirty="0" err="1" smtClean="0"/>
              <a:t>them</a:t>
            </a:r>
            <a:r>
              <a:rPr lang="fr-FR" sz="2200" dirty="0" smtClean="0"/>
              <a:t>, </a:t>
            </a:r>
            <a:r>
              <a:rPr lang="fr-FR" sz="2200" dirty="0" err="1" smtClean="0"/>
              <a:t>only</a:t>
            </a:r>
            <a:r>
              <a:rPr lang="fr-FR" sz="2200" dirty="0" smtClean="0"/>
              <a:t> 2/</a:t>
            </a:r>
            <a:r>
              <a:rPr lang="fr-FR" sz="2200" dirty="0" err="1" smtClean="0"/>
              <a:t>period</a:t>
            </a:r>
            <a:r>
              <a:rPr lang="fr-FR" sz="2200" dirty="0" smtClean="0"/>
              <a:t> (1999)</a:t>
            </a:r>
          </a:p>
          <a:p>
            <a:r>
              <a:rPr lang="fr-FR" sz="2200" dirty="0" err="1" smtClean="0"/>
              <a:t>Reduce</a:t>
            </a:r>
            <a:r>
              <a:rPr lang="fr-FR" sz="2200" dirty="0" smtClean="0"/>
              <a:t> </a:t>
            </a:r>
            <a:r>
              <a:rPr lang="fr-FR" sz="2200" dirty="0" err="1" smtClean="0"/>
              <a:t>their</a:t>
            </a:r>
            <a:r>
              <a:rPr lang="fr-FR" sz="2200" dirty="0" smtClean="0"/>
              <a:t> </a:t>
            </a:r>
            <a:r>
              <a:rPr lang="fr-FR" sz="2200" dirty="0" err="1" smtClean="0"/>
              <a:t>impedance</a:t>
            </a:r>
            <a:r>
              <a:rPr lang="fr-FR" sz="2200" dirty="0" smtClean="0"/>
              <a:t> by </a:t>
            </a:r>
            <a:r>
              <a:rPr lang="fr-FR" sz="2200" dirty="0" err="1" smtClean="0"/>
              <a:t>adding</a:t>
            </a:r>
            <a:r>
              <a:rPr lang="fr-FR" sz="2200" dirty="0" smtClean="0"/>
              <a:t> </a:t>
            </a:r>
            <a:r>
              <a:rPr lang="fr-FR" sz="2200" dirty="0" err="1" smtClean="0"/>
              <a:t>electric</a:t>
            </a:r>
            <a:r>
              <a:rPr lang="fr-FR" sz="2200" dirty="0" smtClean="0"/>
              <a:t> circuit ( RMS current~2A), (2000)</a:t>
            </a:r>
          </a:p>
          <a:p>
            <a:r>
              <a:rPr lang="fr-FR" sz="2200" dirty="0" err="1" smtClean="0"/>
              <a:t>Impedance</a:t>
            </a:r>
            <a:r>
              <a:rPr lang="fr-FR" sz="2200" dirty="0" smtClean="0"/>
              <a:t> </a:t>
            </a:r>
            <a:r>
              <a:rPr lang="fr-FR" sz="2200" dirty="0" err="1"/>
              <a:t>r</a:t>
            </a:r>
            <a:r>
              <a:rPr lang="fr-FR" sz="2200" dirty="0" err="1" smtClean="0"/>
              <a:t>eduction</a:t>
            </a:r>
            <a:r>
              <a:rPr lang="fr-FR" sz="2200" dirty="0" smtClean="0"/>
              <a:t> </a:t>
            </a:r>
            <a:r>
              <a:rPr lang="fr-FR" sz="2200" dirty="0" err="1" smtClean="0"/>
              <a:t>from</a:t>
            </a:r>
            <a:r>
              <a:rPr lang="fr-FR" sz="2200" dirty="0" smtClean="0"/>
              <a:t> 1000 to 200 and </a:t>
            </a:r>
            <a:r>
              <a:rPr lang="fr-FR" sz="2200" dirty="0" err="1" smtClean="0"/>
              <a:t>finally</a:t>
            </a:r>
            <a:r>
              <a:rPr lang="fr-FR" sz="2200" dirty="0" smtClean="0"/>
              <a:t> 20</a:t>
            </a:r>
            <a:r>
              <a:rPr lang="el-GR" sz="2200" dirty="0" smtClean="0"/>
              <a:t>Ω</a:t>
            </a:r>
            <a:r>
              <a:rPr lang="fr-FR" sz="2200" dirty="0" smtClean="0"/>
              <a:t> in the </a:t>
            </a:r>
            <a:r>
              <a:rPr lang="fr-FR" sz="2200" dirty="0" err="1" smtClean="0"/>
              <a:t>present</a:t>
            </a:r>
            <a:r>
              <a:rPr lang="fr-FR" sz="2200" dirty="0" smtClean="0"/>
              <a:t> </a:t>
            </a:r>
            <a:r>
              <a:rPr lang="fr-FR" sz="2200" dirty="0" err="1" smtClean="0"/>
              <a:t>bunch</a:t>
            </a:r>
            <a:r>
              <a:rPr lang="fr-FR" sz="2200" dirty="0" smtClean="0"/>
              <a:t> </a:t>
            </a:r>
            <a:r>
              <a:rPr lang="fr-FR" sz="2200" dirty="0" err="1" smtClean="0"/>
              <a:t>frequency</a:t>
            </a:r>
            <a:r>
              <a:rPr lang="fr-FR" sz="2200" dirty="0" smtClean="0"/>
              <a:t> range(</a:t>
            </a:r>
            <a:r>
              <a:rPr lang="fr-FR" sz="2200" dirty="0" err="1" smtClean="0"/>
              <a:t>above</a:t>
            </a:r>
            <a:r>
              <a:rPr lang="fr-FR" sz="2200" dirty="0" smtClean="0"/>
              <a:t> 600kHz)</a:t>
            </a:r>
            <a:endParaRPr lang="en-GB" sz="220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05064"/>
            <a:ext cx="385800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1331640" y="5157192"/>
            <a:ext cx="1929003" cy="1043540"/>
          </a:xfrm>
          <a:prstGeom prst="wedgeRectCallout">
            <a:avLst>
              <a:gd name="adj1" fmla="val 108109"/>
              <a:gd name="adj2" fmla="val -17615"/>
            </a:avLst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fr-FR" dirty="0" err="1"/>
              <a:t>Reduction</a:t>
            </a:r>
            <a:r>
              <a:rPr lang="fr-FR" dirty="0"/>
              <a:t> of </a:t>
            </a:r>
            <a:r>
              <a:rPr lang="fr-FR" dirty="0" err="1"/>
              <a:t>common</a:t>
            </a:r>
            <a:r>
              <a:rPr lang="fr-FR" dirty="0"/>
              <a:t> mode on </a:t>
            </a:r>
            <a:r>
              <a:rPr lang="fr-FR" dirty="0" err="1"/>
              <a:t>cables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86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5943600" cy="663352"/>
          </a:xfrm>
        </p:spPr>
        <p:txBody>
          <a:bodyPr/>
          <a:lstStyle/>
          <a:p>
            <a:r>
              <a:rPr lang="fr-FR" dirty="0" smtClean="0"/>
              <a:t>LHC </a:t>
            </a:r>
            <a:r>
              <a:rPr lang="fr-FR" dirty="0" err="1" smtClean="0"/>
              <a:t>Beam</a:t>
            </a:r>
            <a:r>
              <a:rPr lang="fr-FR" dirty="0" smtClean="0"/>
              <a:t> in </a:t>
            </a:r>
            <a:r>
              <a:rPr lang="fr-FR" dirty="0" smtClean="0"/>
              <a:t>PSB (2004)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  <p:pic>
        <p:nvPicPr>
          <p:cNvPr id="36866" name="Picture 2" descr="emittanc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" t="8398" r="3465"/>
          <a:stretch>
            <a:fillRect/>
          </a:stretch>
        </p:blipFill>
        <p:spPr bwMode="auto">
          <a:xfrm>
            <a:off x="756320" y="1117476"/>
            <a:ext cx="7867755" cy="5647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égende encadrée 2 3"/>
          <p:cNvSpPr/>
          <p:nvPr/>
        </p:nvSpPr>
        <p:spPr bwMode="auto">
          <a:xfrm>
            <a:off x="3268836" y="1772816"/>
            <a:ext cx="4176464" cy="720080"/>
          </a:xfrm>
          <a:prstGeom prst="borderCallout2">
            <a:avLst>
              <a:gd name="adj1" fmla="val 19269"/>
              <a:gd name="adj2" fmla="val -8648"/>
              <a:gd name="adj3" fmla="val 18750"/>
              <a:gd name="adj4" fmla="val -16667"/>
              <a:gd name="adj5" fmla="val 550726"/>
              <a:gd name="adj6" fmla="val -48318"/>
            </a:avLst>
          </a:prstGeom>
          <a:solidFill>
            <a:schemeClr val="accent4">
              <a:lumMod val="40000"/>
              <a:lumOff val="60000"/>
            </a:schemeClr>
          </a:solidFill>
          <a:ln w="317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1993: 10</a:t>
            </a:r>
            <a:r>
              <a:rPr kumimoji="0" lang="fr-FR" sz="1800" b="0" i="0" u="none" strike="noStrike" cap="none" normalizeH="0" baseline="34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11</a:t>
            </a: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p/b in LHC *12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gives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1,2 10</a:t>
            </a:r>
            <a:r>
              <a:rPr kumimoji="0" lang="fr-FR" sz="1800" b="0" i="0" u="none" strike="noStrike" cap="none" normalizeH="0" baseline="34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12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in PSB (no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loss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on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chain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)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7" name="Légende encadrée 2 6"/>
          <p:cNvSpPr/>
          <p:nvPr/>
        </p:nvSpPr>
        <p:spPr bwMode="auto">
          <a:xfrm>
            <a:off x="7452320" y="4653136"/>
            <a:ext cx="1664599" cy="615404"/>
          </a:xfrm>
          <a:prstGeom prst="borderCallout2">
            <a:avLst>
              <a:gd name="adj1" fmla="val 96513"/>
              <a:gd name="adj2" fmla="val -7073"/>
              <a:gd name="adj3" fmla="val 49865"/>
              <a:gd name="adj4" fmla="val -13678"/>
              <a:gd name="adj5" fmla="val 57272"/>
              <a:gd name="adj6" fmla="val -361088"/>
            </a:avLst>
          </a:prstGeom>
          <a:solidFill>
            <a:srgbClr val="FFFF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Target 2,5µm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dirty="0" smtClean="0">
                <a:solidFill>
                  <a:srgbClr val="002060"/>
                </a:solidFill>
                <a:latin typeface="Arial" pitchFamily="34" charset="0"/>
              </a:rPr>
              <a:t>In PSB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9" name="Légende encadrée 2 8"/>
          <p:cNvSpPr/>
          <p:nvPr/>
        </p:nvSpPr>
        <p:spPr bwMode="auto">
          <a:xfrm>
            <a:off x="3268836" y="2492896"/>
            <a:ext cx="4176464" cy="936104"/>
          </a:xfrm>
          <a:prstGeom prst="borderCallout2">
            <a:avLst>
              <a:gd name="adj1" fmla="val 19269"/>
              <a:gd name="adj2" fmla="val -8648"/>
              <a:gd name="adj3" fmla="val 18750"/>
              <a:gd name="adj4" fmla="val -16667"/>
              <a:gd name="adj5" fmla="val 320631"/>
              <a:gd name="adj6" fmla="val -26424"/>
            </a:avLst>
          </a:prstGeom>
          <a:solidFill>
            <a:schemeClr val="accent4">
              <a:lumMod val="40000"/>
              <a:lumOff val="60000"/>
            </a:schemeClr>
          </a:solidFill>
          <a:ln w="317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2003: 1,15 10</a:t>
            </a:r>
            <a:r>
              <a:rPr kumimoji="0" lang="fr-FR" sz="1800" b="0" i="0" u="none" strike="noStrike" cap="none" normalizeH="0" baseline="34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11</a:t>
            </a: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p/b in LHC *12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gives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1,4 10</a:t>
            </a:r>
            <a:r>
              <a:rPr kumimoji="0" lang="fr-FR" sz="1800" b="0" i="0" u="none" strike="noStrike" cap="none" normalizeH="0" baseline="34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12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in PSB (15%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loss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on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chain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,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crossing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angle,</a:t>
            </a:r>
            <a:r>
              <a:rPr kumimoji="0" lang="el-G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β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*=0,55)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10" name="Légende encadrée 2 9"/>
          <p:cNvSpPr/>
          <p:nvPr/>
        </p:nvSpPr>
        <p:spPr bwMode="auto">
          <a:xfrm>
            <a:off x="4860032" y="3581028"/>
            <a:ext cx="4313932" cy="720080"/>
          </a:xfrm>
          <a:prstGeom prst="borderCallout2">
            <a:avLst>
              <a:gd name="adj1" fmla="val 19269"/>
              <a:gd name="adj2" fmla="val -8648"/>
              <a:gd name="adj3" fmla="val 18750"/>
              <a:gd name="adj4" fmla="val -16667"/>
              <a:gd name="adj5" fmla="val 190933"/>
              <a:gd name="adj6" fmla="val -40498"/>
            </a:avLst>
          </a:prstGeom>
          <a:solidFill>
            <a:schemeClr val="accent4">
              <a:lumMod val="40000"/>
              <a:lumOff val="60000"/>
            </a:schemeClr>
          </a:solidFill>
          <a:ln w="317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1993: </a:t>
            </a:r>
            <a:r>
              <a:rPr kumimoji="0" lang="fr-FR" sz="1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ultimate</a:t>
            </a: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1,7 10</a:t>
            </a:r>
            <a:r>
              <a:rPr kumimoji="0" lang="fr-FR" sz="1800" b="0" i="0" u="none" strike="noStrike" cap="none" normalizeH="0" baseline="34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11</a:t>
            </a: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p/b in LHC *12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gives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1,2 10</a:t>
            </a:r>
            <a:r>
              <a:rPr kumimoji="0" lang="fr-FR" sz="1800" b="0" i="0" u="none" strike="noStrike" cap="none" normalizeH="0" baseline="34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12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in PSB (no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loss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on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chain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)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11" name="Légende encadrée 2 10"/>
          <p:cNvSpPr/>
          <p:nvPr/>
        </p:nvSpPr>
        <p:spPr bwMode="auto">
          <a:xfrm>
            <a:off x="2483768" y="5373216"/>
            <a:ext cx="4176464" cy="720080"/>
          </a:xfrm>
          <a:prstGeom prst="borderCallout2">
            <a:avLst>
              <a:gd name="adj1" fmla="val 31615"/>
              <a:gd name="adj2" fmla="val 100214"/>
              <a:gd name="adj3" fmla="val 31097"/>
              <a:gd name="adj4" fmla="val 107400"/>
              <a:gd name="adj5" fmla="val -264100"/>
              <a:gd name="adj6" fmla="val 121057"/>
            </a:avLst>
          </a:prstGeom>
          <a:solidFill>
            <a:schemeClr val="accent4">
              <a:lumMod val="40000"/>
              <a:lumOff val="60000"/>
            </a:schemeClr>
          </a:solidFill>
          <a:ln w="317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2003: 2 10</a:t>
            </a:r>
            <a:r>
              <a:rPr kumimoji="0" lang="fr-FR" sz="1800" b="0" i="0" u="none" strike="noStrike" cap="none" normalizeH="0" baseline="34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11</a:t>
            </a: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p/b in LHC 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gives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2,5 10</a:t>
            </a:r>
            <a:r>
              <a:rPr kumimoji="0" lang="fr-FR" sz="1800" b="0" i="0" u="none" strike="noStrike" cap="none" normalizeH="0" baseline="34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12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in PSB…</a:t>
            </a:r>
            <a:r>
              <a:rPr kumimoji="0" lang="fr-FR" sz="1800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target</a:t>
            </a:r>
            <a:r>
              <a:rPr kumimoji="0" lang="fr-FR" sz="18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 not met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29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  <p:graphicFrame>
        <p:nvGraphicFramePr>
          <p:cNvPr id="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8751191"/>
              </p:ext>
            </p:extLst>
          </p:nvPr>
        </p:nvGraphicFramePr>
        <p:xfrm>
          <a:off x="491873" y="530507"/>
          <a:ext cx="8160254" cy="5796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341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  <a:endParaRPr lang="en-GB" dirty="0"/>
          </a:p>
        </p:txBody>
      </p:sp>
      <p:graphicFrame>
        <p:nvGraphicFramePr>
          <p:cNvPr id="7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6131449"/>
              </p:ext>
            </p:extLst>
          </p:nvPr>
        </p:nvGraphicFramePr>
        <p:xfrm>
          <a:off x="539552" y="548680"/>
          <a:ext cx="8055818" cy="5402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34657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893768" cy="792088"/>
          </a:xfrm>
        </p:spPr>
        <p:txBody>
          <a:bodyPr/>
          <a:lstStyle/>
          <a:p>
            <a:r>
              <a:rPr lang="fr-FR" dirty="0" smtClean="0"/>
              <a:t>LHC test </a:t>
            </a:r>
            <a:r>
              <a:rPr lang="fr-FR" dirty="0" err="1" smtClean="0"/>
              <a:t>beams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124744"/>
            <a:ext cx="8280920" cy="5328592"/>
          </a:xfrm>
        </p:spPr>
        <p:txBody>
          <a:bodyPr/>
          <a:lstStyle/>
          <a:p>
            <a:r>
              <a:rPr lang="fr-FR" sz="2400" dirty="0" smtClean="0"/>
              <a:t>To </a:t>
            </a:r>
            <a:r>
              <a:rPr lang="fr-FR" sz="2400" dirty="0" err="1" smtClean="0"/>
              <a:t>prepare</a:t>
            </a:r>
            <a:r>
              <a:rPr lang="fr-FR" sz="2400" dirty="0" smtClean="0"/>
              <a:t> the LHC </a:t>
            </a:r>
            <a:r>
              <a:rPr lang="fr-FR" sz="2400" dirty="0" err="1" smtClean="0"/>
              <a:t>commissionning</a:t>
            </a:r>
            <a:r>
              <a:rPr lang="fr-FR" sz="2400" dirty="0" smtClean="0"/>
              <a:t> (and tests in </a:t>
            </a:r>
            <a:r>
              <a:rPr lang="fr-FR" sz="2400" dirty="0" err="1" smtClean="0"/>
              <a:t>other</a:t>
            </a:r>
            <a:r>
              <a:rPr lang="fr-FR" sz="2400" dirty="0" smtClean="0"/>
              <a:t> machine in the </a:t>
            </a:r>
            <a:r>
              <a:rPr lang="fr-FR" sz="2400" dirty="0" err="1" smtClean="0"/>
              <a:t>chain</a:t>
            </a:r>
            <a:r>
              <a:rPr lang="fr-FR" sz="2400" dirty="0" smtClean="0"/>
              <a:t>) </a:t>
            </a:r>
            <a:r>
              <a:rPr lang="fr-FR" sz="2400" dirty="0" err="1" smtClean="0"/>
              <a:t>many</a:t>
            </a:r>
            <a:r>
              <a:rPr lang="fr-FR" sz="2400" dirty="0" smtClean="0"/>
              <a:t> </a:t>
            </a:r>
            <a:r>
              <a:rPr lang="fr-FR" sz="2400" dirty="0" err="1" smtClean="0"/>
              <a:t>beam</a:t>
            </a:r>
            <a:r>
              <a:rPr lang="fr-FR" sz="2400" dirty="0" smtClean="0"/>
              <a:t> </a:t>
            </a:r>
            <a:r>
              <a:rPr lang="fr-FR" sz="2400" dirty="0" err="1" smtClean="0"/>
              <a:t>flavours</a:t>
            </a:r>
            <a:r>
              <a:rPr lang="fr-FR" sz="2400" dirty="0" smtClean="0"/>
              <a:t> </a:t>
            </a:r>
            <a:r>
              <a:rPr lang="fr-FR" sz="2400" dirty="0" err="1" smtClean="0"/>
              <a:t>had</a:t>
            </a:r>
            <a:r>
              <a:rPr lang="fr-FR" sz="2400" dirty="0" smtClean="0"/>
              <a:t> to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prepared</a:t>
            </a:r>
            <a:r>
              <a:rPr lang="fr-FR" sz="2400" dirty="0" smtClean="0"/>
              <a:t>!!!</a:t>
            </a:r>
          </a:p>
          <a:p>
            <a:r>
              <a:rPr lang="fr-FR" sz="2400" dirty="0" smtClean="0"/>
              <a:t>In PSB </a:t>
            </a:r>
            <a:r>
              <a:rPr lang="fr-FR" sz="2400" dirty="0" err="1" smtClean="0"/>
              <a:t>it</a:t>
            </a:r>
            <a:r>
              <a:rPr lang="fr-FR" sz="2400" dirty="0" smtClean="0"/>
              <a:t> </a:t>
            </a:r>
            <a:r>
              <a:rPr lang="fr-FR" sz="2400" dirty="0" err="1" smtClean="0"/>
              <a:t>meant</a:t>
            </a:r>
            <a:r>
              <a:rPr lang="fr-FR" sz="2400" dirty="0" smtClean="0"/>
              <a:t>, </a:t>
            </a:r>
            <a:r>
              <a:rPr lang="fr-FR" sz="2400" dirty="0" err="1"/>
              <a:t>f</a:t>
            </a:r>
            <a:r>
              <a:rPr lang="fr-FR" sz="2400" dirty="0" err="1" smtClean="0"/>
              <a:t>rom</a:t>
            </a:r>
            <a:r>
              <a:rPr lang="fr-FR" sz="2400" dirty="0" smtClean="0"/>
              <a:t> </a:t>
            </a:r>
            <a:r>
              <a:rPr lang="fr-FR" sz="2400" dirty="0" smtClean="0"/>
              <a:t>5 </a:t>
            </a:r>
            <a:r>
              <a:rPr lang="fr-FR" sz="2400" dirty="0" smtClean="0"/>
              <a:t>10</a:t>
            </a:r>
            <a:r>
              <a:rPr lang="fr-FR" sz="2400" baseline="34000" dirty="0" smtClean="0"/>
              <a:t>9</a:t>
            </a:r>
            <a:r>
              <a:rPr lang="fr-FR" sz="2400" dirty="0" smtClean="0"/>
              <a:t> p/b and </a:t>
            </a:r>
            <a:r>
              <a:rPr lang="fr-FR" sz="2400" dirty="0" err="1" smtClean="0"/>
              <a:t>low</a:t>
            </a:r>
            <a:r>
              <a:rPr lang="fr-FR" sz="2400" dirty="0" smtClean="0"/>
              <a:t> </a:t>
            </a:r>
            <a:r>
              <a:rPr lang="fr-FR" sz="2400" dirty="0" err="1" smtClean="0"/>
              <a:t>emitances</a:t>
            </a:r>
            <a:r>
              <a:rPr lang="fr-FR" sz="2400" dirty="0" smtClean="0"/>
              <a:t> to 2 10</a:t>
            </a:r>
            <a:r>
              <a:rPr lang="fr-FR" sz="2400" baseline="34000" dirty="0" smtClean="0"/>
              <a:t>12</a:t>
            </a:r>
            <a:r>
              <a:rPr lang="fr-FR" sz="2400" dirty="0" smtClean="0"/>
              <a:t> p/b and nominal </a:t>
            </a:r>
            <a:r>
              <a:rPr lang="fr-FR" sz="2400" dirty="0" err="1" smtClean="0"/>
              <a:t>emittances</a:t>
            </a:r>
            <a:r>
              <a:rPr lang="fr-FR" sz="2400" dirty="0" smtClean="0"/>
              <a:t> </a:t>
            </a:r>
            <a:r>
              <a:rPr lang="fr-FR" dirty="0" smtClean="0"/>
              <a:t>(</a:t>
            </a:r>
            <a:r>
              <a:rPr lang="fr-FR" sz="1800" dirty="0" err="1" smtClean="0"/>
              <a:t>it</a:t>
            </a:r>
            <a:r>
              <a:rPr lang="fr-FR" sz="1800" dirty="0" smtClean="0"/>
              <a:t> </a:t>
            </a:r>
            <a:r>
              <a:rPr lang="fr-FR" sz="1800" dirty="0" err="1" smtClean="0"/>
              <a:t>can</a:t>
            </a:r>
            <a:r>
              <a:rPr lang="fr-FR" sz="1800" dirty="0" smtClean="0"/>
              <a:t> </a:t>
            </a:r>
            <a:r>
              <a:rPr lang="fr-FR" sz="1800" dirty="0" err="1" smtClean="0"/>
              <a:t>be</a:t>
            </a:r>
            <a:r>
              <a:rPr lang="fr-FR" sz="1800" dirty="0" smtClean="0"/>
              <a:t> </a:t>
            </a:r>
            <a:r>
              <a:rPr lang="fr-FR" sz="1800" dirty="0" err="1" smtClean="0"/>
              <a:t>only</a:t>
            </a:r>
            <a:r>
              <a:rPr lang="fr-FR" sz="1800" dirty="0" smtClean="0"/>
              <a:t> one </a:t>
            </a:r>
            <a:r>
              <a:rPr lang="fr-FR" sz="1800" dirty="0" err="1" smtClean="0"/>
              <a:t>bunch</a:t>
            </a:r>
            <a:r>
              <a:rPr lang="fr-FR" sz="1800" dirty="0" smtClean="0"/>
              <a:t> all </a:t>
            </a:r>
            <a:r>
              <a:rPr lang="fr-FR" sz="1800" dirty="0" err="1" smtClean="0"/>
              <a:t>along</a:t>
            </a:r>
            <a:r>
              <a:rPr lang="fr-FR" sz="1800" dirty="0" smtClean="0"/>
              <a:t> to LHC or  one </a:t>
            </a:r>
            <a:r>
              <a:rPr lang="fr-FR" sz="1800" dirty="0" err="1" smtClean="0"/>
              <a:t>bunch</a:t>
            </a:r>
            <a:r>
              <a:rPr lang="fr-FR" sz="1800" dirty="0" smtClean="0"/>
              <a:t> </a:t>
            </a:r>
            <a:r>
              <a:rPr lang="fr-FR" sz="1800" dirty="0" err="1" smtClean="0"/>
              <a:t>cut</a:t>
            </a:r>
            <a:r>
              <a:rPr lang="fr-FR" sz="1800" dirty="0" smtClean="0"/>
              <a:t> in </a:t>
            </a:r>
            <a:r>
              <a:rPr lang="fr-FR" sz="1800" dirty="0" err="1" smtClean="0"/>
              <a:t>many</a:t>
            </a:r>
            <a:r>
              <a:rPr lang="fr-FR" sz="1800" dirty="0" smtClean="0"/>
              <a:t> in PS to have 25ns,50ns,100ns </a:t>
            </a:r>
            <a:r>
              <a:rPr lang="fr-FR" sz="1800" dirty="0" err="1" smtClean="0"/>
              <a:t>bunch</a:t>
            </a:r>
            <a:r>
              <a:rPr lang="fr-FR" sz="1800" dirty="0" smtClean="0"/>
              <a:t> </a:t>
            </a:r>
            <a:r>
              <a:rPr lang="fr-FR" sz="1800" dirty="0" err="1" smtClean="0"/>
              <a:t>separation</a:t>
            </a:r>
            <a:r>
              <a:rPr lang="fr-FR" sz="1800" dirty="0" smtClean="0"/>
              <a:t> in LHC</a:t>
            </a:r>
            <a:r>
              <a:rPr lang="fr-FR" dirty="0" smtClean="0"/>
              <a:t>)</a:t>
            </a:r>
            <a:endParaRPr lang="en-GB" dirty="0"/>
          </a:p>
          <a:p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8310526"/>
              </p:ext>
            </p:extLst>
          </p:nvPr>
        </p:nvGraphicFramePr>
        <p:xfrm>
          <a:off x="2555776" y="3717032"/>
          <a:ext cx="4886325" cy="2990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2426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5943600" cy="879376"/>
          </a:xfrm>
        </p:spPr>
        <p:txBody>
          <a:bodyPr/>
          <a:lstStyle/>
          <a:p>
            <a:r>
              <a:rPr lang="fr-FR" dirty="0" smtClean="0"/>
              <a:t>LHC test </a:t>
            </a:r>
            <a:r>
              <a:rPr lang="fr-FR" dirty="0" err="1" smtClean="0"/>
              <a:t>beams</a:t>
            </a:r>
            <a:r>
              <a:rPr lang="fr-FR" dirty="0" smtClean="0"/>
              <a:t>(2003)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136428"/>
            <a:ext cx="6264696" cy="448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178868" y="1050270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Longitudinal and/or transverse </a:t>
            </a:r>
            <a:r>
              <a:rPr lang="fr-FR" dirty="0" err="1" smtClean="0"/>
              <a:t>scraping</a:t>
            </a:r>
            <a:r>
              <a:rPr lang="fr-FR" dirty="0" smtClean="0"/>
              <a:t> or/and </a:t>
            </a:r>
            <a:r>
              <a:rPr lang="fr-FR" dirty="0" err="1" smtClean="0"/>
              <a:t>blow</a:t>
            </a:r>
            <a:r>
              <a:rPr lang="fr-FR" dirty="0" smtClean="0"/>
              <a:t> up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produce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flavours</a:t>
            </a:r>
            <a:r>
              <a:rPr lang="fr-FR" dirty="0" smtClean="0"/>
              <a:t> and have a good </a:t>
            </a:r>
            <a:r>
              <a:rPr lang="fr-FR" dirty="0" err="1" smtClean="0"/>
              <a:t>reproducibilty</a:t>
            </a:r>
            <a:r>
              <a:rPr lang="fr-FR" dirty="0" smtClean="0"/>
              <a:t> over time </a:t>
            </a:r>
            <a:r>
              <a:rPr lang="fr-FR" dirty="0" err="1" smtClean="0"/>
              <a:t>within</a:t>
            </a:r>
            <a:r>
              <a:rPr lang="fr-FR" dirty="0" smtClean="0"/>
              <a:t> 10%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251520" y="3573016"/>
            <a:ext cx="21602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Exemple: Production of the pilot </a:t>
            </a:r>
            <a:r>
              <a:rPr lang="fr-FR" dirty="0" err="1" smtClean="0"/>
              <a:t>beam</a:t>
            </a:r>
            <a:endParaRPr lang="fr-FR" dirty="0" smtClean="0"/>
          </a:p>
          <a:p>
            <a:r>
              <a:rPr lang="fr-FR" dirty="0" err="1" smtClean="0"/>
              <a:t>Finally</a:t>
            </a:r>
            <a:r>
              <a:rPr lang="fr-FR" dirty="0" smtClean="0"/>
              <a:t> a pilot </a:t>
            </a:r>
            <a:r>
              <a:rPr lang="fr-FR" dirty="0" err="1" smtClean="0"/>
              <a:t>beam</a:t>
            </a:r>
            <a:r>
              <a:rPr lang="fr-FR" dirty="0" smtClean="0"/>
              <a:t> of </a:t>
            </a:r>
            <a:r>
              <a:rPr lang="fr-FR" dirty="0" smtClean="0"/>
              <a:t>5 </a:t>
            </a:r>
            <a:r>
              <a:rPr lang="fr-FR" dirty="0" smtClean="0"/>
              <a:t>10</a:t>
            </a:r>
            <a:r>
              <a:rPr lang="fr-FR" baseline="30000" dirty="0" smtClean="0"/>
              <a:t>9 </a:t>
            </a:r>
            <a:r>
              <a:rPr lang="fr-FR" dirty="0" smtClean="0"/>
              <a:t> p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regularly</a:t>
            </a:r>
            <a:r>
              <a:rPr lang="fr-FR" dirty="0" smtClean="0"/>
              <a:t> </a:t>
            </a:r>
            <a:r>
              <a:rPr lang="fr-FR" dirty="0" err="1" smtClean="0"/>
              <a:t>produced</a:t>
            </a:r>
            <a:r>
              <a:rPr lang="fr-FR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618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965776" cy="936104"/>
          </a:xfrm>
        </p:spPr>
        <p:txBody>
          <a:bodyPr/>
          <a:lstStyle/>
          <a:p>
            <a:r>
              <a:rPr lang="fr-FR" dirty="0" smtClean="0"/>
              <a:t>LHC </a:t>
            </a:r>
            <a:r>
              <a:rPr lang="fr-FR" dirty="0" err="1" smtClean="0"/>
              <a:t>today</a:t>
            </a:r>
            <a:r>
              <a:rPr lang="fr-FR" dirty="0" smtClean="0"/>
              <a:t> </a:t>
            </a:r>
            <a:r>
              <a:rPr lang="fr-FR" dirty="0" err="1" smtClean="0"/>
              <a:t>operation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PSB40 28/09/2012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26232" y="1412776"/>
            <a:ext cx="7934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Tests: use of </a:t>
            </a:r>
            <a:r>
              <a:rPr lang="fr-FR" sz="2000" dirty="0" err="1" smtClean="0"/>
              <a:t>many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exotic</a:t>
            </a:r>
            <a:r>
              <a:rPr lang="fr-FR" sz="2000" dirty="0" smtClean="0"/>
              <a:t> </a:t>
            </a:r>
            <a:r>
              <a:rPr lang="fr-FR" sz="2000" dirty="0" err="1" smtClean="0"/>
              <a:t>beams</a:t>
            </a:r>
            <a:r>
              <a:rPr lang="fr-FR" sz="2000" dirty="0" smtClean="0"/>
              <a:t> </a:t>
            </a:r>
            <a:r>
              <a:rPr lang="fr-FR" sz="2000" dirty="0" err="1" smtClean="0"/>
              <a:t>produce</a:t>
            </a:r>
            <a:r>
              <a:rPr lang="fr-FR" sz="2000" dirty="0" smtClean="0"/>
              <a:t> by the PSB for LHC</a:t>
            </a:r>
          </a:p>
          <a:p>
            <a:r>
              <a:rPr lang="fr-FR" sz="2000" dirty="0" err="1" smtClean="0"/>
              <a:t>Starting</a:t>
            </a:r>
            <a:r>
              <a:rPr lang="fr-FR" sz="2000" dirty="0" smtClean="0"/>
              <a:t> up: Use of the pilot </a:t>
            </a:r>
            <a:r>
              <a:rPr lang="fr-FR" sz="2000" dirty="0" err="1" smtClean="0"/>
              <a:t>beam</a:t>
            </a:r>
            <a:r>
              <a:rPr lang="fr-FR" sz="2000" dirty="0" smtClean="0"/>
              <a:t>, </a:t>
            </a:r>
            <a:r>
              <a:rPr lang="fr-FR" sz="2000" dirty="0" err="1" smtClean="0"/>
              <a:t>called</a:t>
            </a:r>
            <a:r>
              <a:rPr lang="fr-FR" sz="2000" dirty="0" smtClean="0"/>
              <a:t> </a:t>
            </a:r>
            <a:r>
              <a:rPr lang="fr-FR" sz="2000" dirty="0" err="1" smtClean="0"/>
              <a:t>now</a:t>
            </a:r>
            <a:r>
              <a:rPr lang="fr-FR" sz="2000" dirty="0" smtClean="0"/>
              <a:t> probe </a:t>
            </a:r>
            <a:r>
              <a:rPr lang="fr-FR" sz="2000" dirty="0" err="1" smtClean="0"/>
              <a:t>beam</a:t>
            </a:r>
            <a:r>
              <a:rPr lang="fr-FR" sz="2000" dirty="0" smtClean="0"/>
              <a:t> in PSB( 5 10</a:t>
            </a:r>
            <a:r>
              <a:rPr lang="fr-FR" sz="2000" baseline="34000" dirty="0" smtClean="0"/>
              <a:t>9</a:t>
            </a:r>
            <a:r>
              <a:rPr lang="fr-FR" sz="2000" dirty="0" smtClean="0"/>
              <a:t>p/b, </a:t>
            </a:r>
            <a:r>
              <a:rPr lang="fr-FR" sz="2000" dirty="0" err="1" smtClean="0"/>
              <a:t>small</a:t>
            </a:r>
            <a:r>
              <a:rPr lang="fr-FR" sz="2000" dirty="0" smtClean="0"/>
              <a:t> </a:t>
            </a:r>
            <a:r>
              <a:rPr lang="fr-FR" sz="2000" dirty="0" err="1" smtClean="0"/>
              <a:t>emittances</a:t>
            </a:r>
            <a:r>
              <a:rPr lang="fr-FR" sz="2000" dirty="0" smtClean="0"/>
              <a:t>)</a:t>
            </a:r>
            <a:endParaRPr lang="fr-FR" sz="2000" dirty="0"/>
          </a:p>
          <a:p>
            <a:endParaRPr lang="fr-FR" sz="2000" dirty="0" smtClean="0"/>
          </a:p>
          <a:p>
            <a:r>
              <a:rPr lang="fr-FR" sz="2000" dirty="0" err="1" smtClean="0"/>
              <a:t>Operation</a:t>
            </a:r>
            <a:r>
              <a:rPr lang="fr-FR" sz="2000" dirty="0" smtClean="0"/>
              <a:t>: </a:t>
            </a:r>
            <a:r>
              <a:rPr lang="fr-FR" sz="2000" dirty="0" err="1" smtClean="0"/>
              <a:t>Mainly</a:t>
            </a:r>
            <a:r>
              <a:rPr lang="fr-FR" sz="2000" dirty="0" smtClean="0"/>
              <a:t> 50 ns </a:t>
            </a:r>
            <a:r>
              <a:rPr lang="fr-FR" sz="2000" dirty="0" err="1" smtClean="0"/>
              <a:t>bunch</a:t>
            </a:r>
            <a:r>
              <a:rPr lang="fr-FR" sz="2000" dirty="0" smtClean="0"/>
              <a:t> </a:t>
            </a:r>
            <a:r>
              <a:rPr lang="fr-FR" sz="2000" dirty="0" err="1" smtClean="0"/>
              <a:t>separation</a:t>
            </a:r>
            <a:r>
              <a:rPr lang="fr-FR" sz="2000" dirty="0" smtClean="0"/>
              <a:t> in LHC</a:t>
            </a:r>
          </a:p>
          <a:p>
            <a:r>
              <a:rPr lang="fr-FR" sz="2000" dirty="0" smtClean="0"/>
              <a:t>PS </a:t>
            </a:r>
            <a:r>
              <a:rPr lang="fr-FR" sz="2000" dirty="0" err="1" smtClean="0"/>
              <a:t>filled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2 </a:t>
            </a:r>
            <a:r>
              <a:rPr lang="fr-FR" sz="2000" dirty="0" err="1" smtClean="0"/>
              <a:t>batches</a:t>
            </a:r>
            <a:r>
              <a:rPr lang="fr-FR" sz="2000" dirty="0" smtClean="0"/>
              <a:t>(4+2)</a:t>
            </a:r>
          </a:p>
          <a:p>
            <a:r>
              <a:rPr lang="fr-FR" sz="2000" dirty="0" smtClean="0"/>
              <a:t>PSB:1,05 </a:t>
            </a:r>
            <a:r>
              <a:rPr lang="fr-FR" sz="2000" dirty="0" smtClean="0"/>
              <a:t>10</a:t>
            </a:r>
            <a:r>
              <a:rPr lang="fr-FR" sz="2000" baseline="34000" dirty="0" smtClean="0"/>
              <a:t>12</a:t>
            </a:r>
            <a:r>
              <a:rPr lang="fr-FR" sz="2000" dirty="0" smtClean="0"/>
              <a:t> p/b (</a:t>
            </a:r>
            <a:r>
              <a:rPr lang="fr-FR" sz="2000" dirty="0" err="1" smtClean="0"/>
              <a:t>cut</a:t>
            </a:r>
            <a:r>
              <a:rPr lang="fr-FR" sz="2000" dirty="0" smtClean="0"/>
              <a:t> in 6) </a:t>
            </a:r>
            <a:r>
              <a:rPr lang="fr-FR" sz="2000" dirty="0" smtClean="0">
                <a:sym typeface="Symbol"/>
              </a:rPr>
              <a:t></a:t>
            </a:r>
            <a:r>
              <a:rPr lang="fr-FR" sz="2000" baseline="-34000" dirty="0" smtClean="0"/>
              <a:t>h</a:t>
            </a:r>
            <a:r>
              <a:rPr lang="fr-FR" sz="2000" dirty="0" smtClean="0"/>
              <a:t>= </a:t>
            </a:r>
            <a:r>
              <a:rPr lang="fr-FR" sz="2000" dirty="0" smtClean="0"/>
              <a:t>1,25µm</a:t>
            </a:r>
            <a:r>
              <a:rPr lang="fr-FR" sz="2000" dirty="0" smtClean="0"/>
              <a:t>, </a:t>
            </a:r>
            <a:r>
              <a:rPr lang="fr-FR" sz="2000" dirty="0" smtClean="0">
                <a:sym typeface="Symbol"/>
              </a:rPr>
              <a:t></a:t>
            </a:r>
            <a:r>
              <a:rPr lang="fr-FR" sz="2000" baseline="-34000" dirty="0" smtClean="0"/>
              <a:t>v</a:t>
            </a:r>
            <a:r>
              <a:rPr lang="fr-FR" sz="2000" dirty="0" smtClean="0"/>
              <a:t>=  </a:t>
            </a:r>
            <a:r>
              <a:rPr lang="fr-FR" sz="2000" dirty="0" smtClean="0"/>
              <a:t>1,15 </a:t>
            </a:r>
            <a:r>
              <a:rPr lang="fr-FR" sz="2000" dirty="0" smtClean="0"/>
              <a:t>µm, </a:t>
            </a:r>
            <a:r>
              <a:rPr lang="fr-FR" sz="2000" dirty="0" smtClean="0">
                <a:sym typeface="Symbol"/>
              </a:rPr>
              <a:t></a:t>
            </a:r>
            <a:r>
              <a:rPr lang="fr-FR" sz="2000" baseline="-34000" dirty="0" smtClean="0"/>
              <a:t>l</a:t>
            </a:r>
            <a:r>
              <a:rPr lang="fr-FR" sz="2000" dirty="0" smtClean="0"/>
              <a:t>=  </a:t>
            </a:r>
            <a:r>
              <a:rPr lang="fr-FR" sz="2000" dirty="0" smtClean="0"/>
              <a:t>1,19 </a:t>
            </a:r>
            <a:r>
              <a:rPr lang="fr-FR" sz="2000" dirty="0" err="1" smtClean="0"/>
              <a:t>eVs</a:t>
            </a:r>
            <a:endParaRPr lang="en-GB" sz="20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3" y="3619572"/>
            <a:ext cx="3951783" cy="310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55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3">
  <a:themeElements>
    <a:clrScheme name="">
      <a:dk1>
        <a:srgbClr val="919191"/>
      </a:dk1>
      <a:lt1>
        <a:srgbClr val="FFFF00"/>
      </a:lt1>
      <a:dk2>
        <a:srgbClr val="0000CC"/>
      </a:dk2>
      <a:lt2>
        <a:srgbClr val="FFFF00"/>
      </a:lt2>
      <a:accent1>
        <a:srgbClr val="618FFD"/>
      </a:accent1>
      <a:accent2>
        <a:srgbClr val="00AE00"/>
      </a:accent2>
      <a:accent3>
        <a:srgbClr val="AAAAE2"/>
      </a:accent3>
      <a:accent4>
        <a:srgbClr val="DADA00"/>
      </a:accent4>
      <a:accent5>
        <a:srgbClr val="B7C6FE"/>
      </a:accent5>
      <a:accent6>
        <a:srgbClr val="009D00"/>
      </a:accent6>
      <a:hlink>
        <a:srgbClr val="F7FD01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8">
        <a:dk1>
          <a:srgbClr val="000000"/>
        </a:dk1>
        <a:lt1>
          <a:srgbClr val="0000CC"/>
        </a:lt1>
        <a:dk2>
          <a:srgbClr val="000000"/>
        </a:dk2>
        <a:lt2>
          <a:srgbClr val="919191"/>
        </a:lt2>
        <a:accent1>
          <a:srgbClr val="618FFD"/>
        </a:accent1>
        <a:accent2>
          <a:srgbClr val="00AE00"/>
        </a:accent2>
        <a:accent3>
          <a:srgbClr val="AAAAE2"/>
        </a:accent3>
        <a:accent4>
          <a:srgbClr val="000000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9">
        <a:dk1>
          <a:srgbClr val="919191"/>
        </a:dk1>
        <a:lt1>
          <a:srgbClr val="FFFF00"/>
        </a:lt1>
        <a:dk2>
          <a:srgbClr val="0000CC"/>
        </a:dk2>
        <a:lt2>
          <a:srgbClr val="FFFF00"/>
        </a:lt2>
        <a:accent1>
          <a:srgbClr val="618FFD"/>
        </a:accent1>
        <a:accent2>
          <a:srgbClr val="00AE00"/>
        </a:accent2>
        <a:accent3>
          <a:srgbClr val="AAAAE2"/>
        </a:accent3>
        <a:accent4>
          <a:srgbClr val="DADA00"/>
        </a:accent4>
        <a:accent5>
          <a:srgbClr val="B7C6FE"/>
        </a:accent5>
        <a:accent6>
          <a:srgbClr val="009D00"/>
        </a:accent6>
        <a:hlink>
          <a:srgbClr val="FC0128"/>
        </a:hlink>
        <a:folHlink>
          <a:srgbClr val="CECECE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3.pot</Template>
  <TotalTime>2608</TotalTime>
  <Words>884</Words>
  <Application>Microsoft Office PowerPoint</Application>
  <PresentationFormat>Affichage à l'écran (4:3)</PresentationFormat>
  <Paragraphs>123</Paragraphs>
  <Slides>19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1" baseType="lpstr">
      <vt:lpstr>Paper Presentation 3</vt:lpstr>
      <vt:lpstr>Photo Editor Photo</vt:lpstr>
      <vt:lpstr>PSB PERFORMANCE OVER YEARS</vt:lpstr>
      <vt:lpstr>PSB in the LHC era</vt:lpstr>
      <vt:lpstr>Impedance</vt:lpstr>
      <vt:lpstr>LHC Beam in PSB (2004)</vt:lpstr>
      <vt:lpstr>Présentation PowerPoint</vt:lpstr>
      <vt:lpstr>Présentation PowerPoint</vt:lpstr>
      <vt:lpstr>LHC test beams</vt:lpstr>
      <vt:lpstr>LHC test beams(2003)</vt:lpstr>
      <vt:lpstr>LHC today operation</vt:lpstr>
      <vt:lpstr>Other consequences </vt:lpstr>
      <vt:lpstr>Other modifications and operations in 2000’s</vt:lpstr>
      <vt:lpstr>Indium ions 115In37+</vt:lpstr>
      <vt:lpstr>Linac2 PSB transfer Line</vt:lpstr>
      <vt:lpstr>tunes</vt:lpstr>
      <vt:lpstr>HWP versus LWP</vt:lpstr>
      <vt:lpstr>Présentation PowerPoint</vt:lpstr>
      <vt:lpstr>Présentation PowerPoint</vt:lpstr>
      <vt:lpstr>PSB VERSATILITY</vt:lpstr>
      <vt:lpstr>Merci de votre attention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PERFORMANCES</dc:title>
  <dc:creator>michel chanel</dc:creator>
  <cp:lastModifiedBy>MChanel</cp:lastModifiedBy>
  <cp:revision>137</cp:revision>
  <cp:lastPrinted>1998-06-06T15:02:40Z</cp:lastPrinted>
  <dcterms:created xsi:type="dcterms:W3CDTF">1998-05-29T09:17:08Z</dcterms:created>
  <dcterms:modified xsi:type="dcterms:W3CDTF">2012-09-27T11:24:49Z</dcterms:modified>
</cp:coreProperties>
</file>