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22.xml" ContentType="application/vnd.openxmlformats-officedocument.presentationml.slide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theme/theme3.xml" ContentType="application/vnd.openxmlformats-officedocument.them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handoutMasters/handoutMaster1.xml" ContentType="application/vnd.openxmlformats-officedocument.presentationml.handoutMaster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Default Extension="wdp" ContentType="image/vnd.ms-photo"/>
  <Override PartName="/ppt/theme/theme1.xml" ContentType="application/vnd.openxmlformats-officedocument.theme+xml"/>
  <Override PartName="/ppt/slideLayouts/slideLayout6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8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Default Extension="pdf" ContentType="application/pdf"/>
  <Override PartName="/ppt/slides/slide19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56" r:id="rId2"/>
    <p:sldId id="275" r:id="rId3"/>
    <p:sldId id="258" r:id="rId4"/>
    <p:sldId id="269" r:id="rId5"/>
    <p:sldId id="257" r:id="rId6"/>
    <p:sldId id="267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72" r:id="rId16"/>
    <p:sldId id="273" r:id="rId17"/>
    <p:sldId id="274" r:id="rId18"/>
    <p:sldId id="276" r:id="rId19"/>
    <p:sldId id="278" r:id="rId20"/>
    <p:sldId id="277" r:id="rId21"/>
    <p:sldId id="279" r:id="rId22"/>
    <p:sldId id="271" r:id="rId23"/>
    <p:sldId id="270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>
        <p:scale>
          <a:sx n="110" d="100"/>
          <a:sy n="110" d="100"/>
        </p:scale>
        <p:origin x="-176" y="-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1" Type="http://schemas.openxmlformats.org/officeDocument/2006/relationships/tableStyles" Target="tableStyles.xml"/><Relationship Id="rId7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2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printerSettings" Target="printerSettings/printerSettings1.bin"/><Relationship Id="rId14" Type="http://schemas.openxmlformats.org/officeDocument/2006/relationships/slide" Target="slides/slide13.xml"/><Relationship Id="rId23" Type="http://schemas.openxmlformats.org/officeDocument/2006/relationships/slide" Target="slides/slide22.xml"/><Relationship Id="rId4" Type="http://schemas.openxmlformats.org/officeDocument/2006/relationships/slide" Target="slides/slide3.xml"/><Relationship Id="rId28" Type="http://schemas.openxmlformats.org/officeDocument/2006/relationships/presProps" Target="presProps.xml"/><Relationship Id="rId26" Type="http://schemas.openxmlformats.org/officeDocument/2006/relationships/handoutMaster" Target="handoutMasters/handoutMaster1.xml"/><Relationship Id="rId30" Type="http://schemas.openxmlformats.org/officeDocument/2006/relationships/theme" Target="theme/theme1.xml"/><Relationship Id="rId11" Type="http://schemas.openxmlformats.org/officeDocument/2006/relationships/slide" Target="slides/slide10.xml"/><Relationship Id="rId29" Type="http://schemas.openxmlformats.org/officeDocument/2006/relationships/viewProps" Target="viewProps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7C9E2C-2A79-0C44-BF23-6B656AC97DB3}" type="datetimeFigureOut">
              <a:rPr lang="en-US" smtClean="0"/>
              <a:pPr/>
              <a:t>11/13/12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0DD5F4-E615-3F4D-802E-F3DDB9BC454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7881673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759DF9-BD48-144D-9EA4-37B44CDB9EBA}" type="datetimeFigureOut">
              <a:rPr lang="en-US" smtClean="0"/>
              <a:pPr/>
              <a:t>11/13/12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2E1825-F801-A84A-8046-2F3AA5AF23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3825650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Note this IS the serpentine channel, when I tried it with</a:t>
            </a:r>
            <a:r>
              <a:rPr lang="en-US" baseline="0" dirty="0" smtClean="0"/>
              <a:t> 2MV/turn I couldn’t reach the full energy.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2E1825-F801-A84A-8046-2F3AA5AF2379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607708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Outside of the FFAG workshop,</a:t>
            </a:r>
            <a:r>
              <a:rPr lang="en-US" baseline="0" dirty="0" smtClean="0"/>
              <a:t> no-one knows the difference between the different types of FFAG. Many people learned about them a few years back and heard about one type (scaling or non-scaling) and assume that all future machines are the same. This is not unreasonable – it’s pretty true for synchrotrons, cyclotrons &amp; </a:t>
            </a:r>
            <a:r>
              <a:rPr lang="en-US" baseline="0" dirty="0" err="1" smtClean="0"/>
              <a:t>linacs</a:t>
            </a:r>
            <a:r>
              <a:rPr lang="en-US" baseline="0" dirty="0" smtClean="0"/>
              <a:t>. They don’t come up with new names for their ‘type’ of machine all the time, they are just synchrotrons, cyclotrons and </a:t>
            </a:r>
            <a:r>
              <a:rPr lang="en-US" baseline="0" dirty="0" err="1" smtClean="0"/>
              <a:t>linacs</a:t>
            </a:r>
            <a:r>
              <a:rPr lang="en-US" baseline="0" dirty="0" smtClean="0"/>
              <a:t>. That is where we have difficulty.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2E1825-F801-A84A-8046-2F3AA5AF2379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7083528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14/11/2012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Suzie Sheehy, ASTeC/STFC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24B3A-BD7A-1846-99B7-B3EFA655FBD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6513677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14/11/2012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Suzie Sheehy, ASTeC/STFC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24B3A-BD7A-1846-99B7-B3EFA655FBD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029106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14/11/2012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Suzie Sheehy, ASTeC/STFC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24B3A-BD7A-1846-99B7-B3EFA655FBD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788439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14/11/2012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Suzie Sheehy, ASTeC/STFC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24B3A-BD7A-1846-99B7-B3EFA655FBD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159953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14/11/2012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Suzie Sheehy, ASTeC/STFC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24B3A-BD7A-1846-99B7-B3EFA655FBD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320282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14/11/2012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Suzie Sheehy, ASTeC/STFC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24B3A-BD7A-1846-99B7-B3EFA655FBD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225785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14/11/2012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Suzie Sheehy, ASTeC/STFC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24B3A-BD7A-1846-99B7-B3EFA655FBD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098705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14/11/2012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Suzie Sheehy, ASTeC/STFC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24B3A-BD7A-1846-99B7-B3EFA655FBD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195142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14/11/2012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Suzie Sheehy, ASTeC/STFC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24B3A-BD7A-1846-99B7-B3EFA655FBD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929230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14/11/2012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Suzie Sheehy, ASTeC/STFC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24B3A-BD7A-1846-99B7-B3EFA655FBD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1017357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14/11/2012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Suzie Sheehy, ASTeC/STFC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24B3A-BD7A-1846-99B7-B3EFA655FBD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585544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14/11/2012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Dr. Suzie Sheehy, ASTeC/STFC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924B3A-BD7A-1846-99B7-B3EFA655FBD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750865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7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9" Type="http://schemas.openxmlformats.org/officeDocument/2006/relationships/image" Target="../media/image19.png"/><Relationship Id="rId3" Type="http://schemas.openxmlformats.org/officeDocument/2006/relationships/image" Target="../media/image13.png"/><Relationship Id="rId6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4" Type="http://schemas.openxmlformats.org/officeDocument/2006/relationships/image" Target="../media/image22.png"/><Relationship Id="rId5" Type="http://schemas.openxmlformats.org/officeDocument/2006/relationships/image" Target="../media/image23.png"/><Relationship Id="rId7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9" Type="http://schemas.openxmlformats.org/officeDocument/2006/relationships/image" Target="../media/image27.png"/><Relationship Id="rId3" Type="http://schemas.openxmlformats.org/officeDocument/2006/relationships/image" Target="../media/image21.png"/><Relationship Id="rId6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4" Type="http://schemas.openxmlformats.org/officeDocument/2006/relationships/image" Target="../media/image30.png"/><Relationship Id="rId5" Type="http://schemas.openxmlformats.org/officeDocument/2006/relationships/image" Target="../media/image31.png"/><Relationship Id="rId7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Relationship Id="rId9" Type="http://schemas.openxmlformats.org/officeDocument/2006/relationships/image" Target="../media/image35.png"/><Relationship Id="rId3" Type="http://schemas.openxmlformats.org/officeDocument/2006/relationships/image" Target="../media/image29.png"/><Relationship Id="rId6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emf"/><Relationship Id="rId3" Type="http://schemas.openxmlformats.org/officeDocument/2006/relationships/image" Target="../media/image37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emf"/><Relationship Id="rId3" Type="http://schemas.openxmlformats.org/officeDocument/2006/relationships/image" Target="../media/image39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emf"/><Relationship Id="rId3" Type="http://schemas.openxmlformats.org/officeDocument/2006/relationships/image" Target="../media/image42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3" Type="http://schemas.openxmlformats.org/officeDocument/2006/relationships/image" Target="../media/image44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emf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emf"/><Relationship Id="rId3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df"/><Relationship Id="rId3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3" Type="http://schemas.microsoft.com/office/2007/relationships/hdphoto" Target="../media/hdphoto1.wdp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Simulations of a proton FFAG with space charge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FFAG’12, Osaka, Japan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14/11/2012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Suzie Sheehy, ASTeC/STFC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24B3A-BD7A-1846-99B7-B3EFA655FBD8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79322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ist_vs_energy31101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3899646" y="0"/>
            <a:ext cx="5244354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71230" y="791308"/>
            <a:ext cx="3223847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With space charge ‘on’</a:t>
            </a:r>
          </a:p>
          <a:p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1 pi mm </a:t>
            </a:r>
            <a:r>
              <a:rPr lang="en-US" dirty="0" err="1" smtClean="0"/>
              <a:t>mrad</a:t>
            </a:r>
            <a:r>
              <a:rPr lang="en-US" dirty="0"/>
              <a:t> </a:t>
            </a:r>
            <a:r>
              <a:rPr lang="en-US" dirty="0" smtClean="0"/>
              <a:t>bunch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Tracked for 30 turns in serpentine channel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Vary (average) beam current up to 10 mA 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10 </a:t>
            </a:r>
            <a:r>
              <a:rPr lang="en-US" dirty="0"/>
              <a:t>MW beam at 1 </a:t>
            </a:r>
            <a:r>
              <a:rPr lang="en-US" dirty="0" err="1" smtClean="0"/>
              <a:t>GeV</a:t>
            </a:r>
            <a:endParaRPr lang="en-US" dirty="0"/>
          </a:p>
          <a:p>
            <a:pPr marL="285750" indent="-285750">
              <a:buFont typeface="Arial"/>
              <a:buChar char="•"/>
            </a:pP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NOTE: VERY SHORT BEAM!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Total beam length approx. 1cm so peak current = 22A!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Lots of space charge!!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679230" y="5336011"/>
            <a:ext cx="31529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Acceleration with 3 cavities</a:t>
            </a:r>
          </a:p>
          <a:p>
            <a:r>
              <a:rPr lang="en-US" dirty="0" smtClean="0"/>
              <a:t>V</a:t>
            </a:r>
            <a:r>
              <a:rPr lang="en-US" baseline="-25000" dirty="0" smtClean="0"/>
              <a:t>RF</a:t>
            </a:r>
            <a:r>
              <a:rPr lang="en-US" dirty="0" smtClean="0"/>
              <a:t>/turn= 22 MV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14/11/2012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Suzie Sheehy, ASTeC/STFC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24B3A-BD7A-1846-99B7-B3EFA655FBD8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669433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Longitudinal evolution</a:t>
            </a:r>
            <a:endParaRPr lang="en-US" dirty="0"/>
          </a:p>
        </p:txBody>
      </p:sp>
      <p:pic>
        <p:nvPicPr>
          <p:cNvPr id="7" name="Picture 6" descr="dist_vs_energy291012_turn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584017" y="1417638"/>
            <a:ext cx="2122060" cy="2122060"/>
          </a:xfrm>
          <a:prstGeom prst="rect">
            <a:avLst/>
          </a:prstGeom>
        </p:spPr>
      </p:pic>
      <p:pic>
        <p:nvPicPr>
          <p:cNvPr id="8" name="Picture 7" descr="dist_vs_energy291012_turn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2557403" y="1417638"/>
            <a:ext cx="2122060" cy="2122060"/>
          </a:xfrm>
          <a:prstGeom prst="rect">
            <a:avLst/>
          </a:prstGeom>
        </p:spPr>
      </p:pic>
      <p:pic>
        <p:nvPicPr>
          <p:cNvPr id="9" name="Picture 8" descr="dist_vs_energy291012_turn5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4542697" y="1417638"/>
            <a:ext cx="2112291" cy="2112291"/>
          </a:xfrm>
          <a:prstGeom prst="rect">
            <a:avLst/>
          </a:prstGeom>
        </p:spPr>
      </p:pic>
      <p:pic>
        <p:nvPicPr>
          <p:cNvPr id="10" name="Picture 9" descr="dist_vs_energy291012_turn10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6518223" y="1417638"/>
            <a:ext cx="2112291" cy="2112291"/>
          </a:xfrm>
          <a:prstGeom prst="rect">
            <a:avLst/>
          </a:prstGeom>
        </p:spPr>
      </p:pic>
      <p:pic>
        <p:nvPicPr>
          <p:cNvPr id="11" name="Picture 10" descr="dist_vs_energy291012_turn15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584017" y="3708034"/>
            <a:ext cx="2124197" cy="212419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242039" y="2921000"/>
            <a:ext cx="244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221285" y="2921000"/>
            <a:ext cx="244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190766" y="2921000"/>
            <a:ext cx="244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7974629" y="2921000"/>
            <a:ext cx="4171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056426" y="5242170"/>
            <a:ext cx="4171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15</a:t>
            </a:r>
            <a:endParaRPr lang="en-US" dirty="0"/>
          </a:p>
        </p:txBody>
      </p:sp>
      <p:pic>
        <p:nvPicPr>
          <p:cNvPr id="17" name="Picture 16" descr="dist_vs_energy291012_turn20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2557403" y="3708034"/>
            <a:ext cx="2124197" cy="2124197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4035672" y="5251995"/>
            <a:ext cx="4171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20</a:t>
            </a:r>
            <a:endParaRPr lang="en-US" dirty="0"/>
          </a:p>
        </p:txBody>
      </p:sp>
      <p:pic>
        <p:nvPicPr>
          <p:cNvPr id="19" name="Picture 18" descr="dist_vs_energy291012_turn25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4542697" y="3708034"/>
            <a:ext cx="2124197" cy="2124197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6075684" y="5251995"/>
            <a:ext cx="4171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25</a:t>
            </a:r>
            <a:endParaRPr lang="en-US" dirty="0"/>
          </a:p>
        </p:txBody>
      </p:sp>
      <p:pic>
        <p:nvPicPr>
          <p:cNvPr id="21" name="Picture 20" descr="dist_vs_energy291012_turn28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6567067" y="3708034"/>
            <a:ext cx="2124197" cy="2124197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8095281" y="5219729"/>
            <a:ext cx="4171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28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4221285" y="5832231"/>
            <a:ext cx="9681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Δt</a:t>
            </a:r>
            <a:r>
              <a:rPr lang="en-US" dirty="0" smtClean="0"/>
              <a:t> [ns]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 rot="16200000">
            <a:off x="-134236" y="2304656"/>
            <a:ext cx="1182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ΔE [MeV]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14/11/2012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Suzie Sheehy, ASTeC/STFC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24B3A-BD7A-1846-99B7-B3EFA655FBD8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80835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Horizontal </a:t>
            </a:r>
            <a:r>
              <a:rPr lang="en-US" dirty="0" err="1" smtClean="0"/>
              <a:t>pos</a:t>
            </a:r>
            <a:r>
              <a:rPr lang="en-US" dirty="0" smtClean="0"/>
              <a:t> </a:t>
            </a:r>
            <a:r>
              <a:rPr lang="en-US" dirty="0" err="1" smtClean="0"/>
              <a:t>vs</a:t>
            </a:r>
            <a:r>
              <a:rPr lang="en-US" dirty="0" smtClean="0"/>
              <a:t> time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388815" y="1242371"/>
            <a:ext cx="2160000" cy="216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2444579" y="1242371"/>
            <a:ext cx="2160000" cy="216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4500343" y="1242371"/>
            <a:ext cx="2160000" cy="216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6556107" y="1242371"/>
            <a:ext cx="2160000" cy="216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388815" y="3402371"/>
            <a:ext cx="2160000" cy="216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2444579" y="3402371"/>
            <a:ext cx="2160000" cy="2160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4500343" y="3402371"/>
            <a:ext cx="2160000" cy="2160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6556107" y="3402371"/>
            <a:ext cx="2160000" cy="21600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000080" y="2836533"/>
            <a:ext cx="244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060093" y="2836533"/>
            <a:ext cx="244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151690" y="2836533"/>
            <a:ext cx="244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8056205" y="2836533"/>
            <a:ext cx="4171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1919658" y="4997945"/>
            <a:ext cx="4171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15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3973635" y="4971603"/>
            <a:ext cx="4171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20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6036608" y="4975504"/>
            <a:ext cx="4171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25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8056205" y="4975504"/>
            <a:ext cx="4171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26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4182209" y="5588006"/>
            <a:ext cx="9681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Δt</a:t>
            </a:r>
            <a:r>
              <a:rPr lang="en-US" dirty="0" smtClean="0"/>
              <a:t> [ns]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 rot="16200000">
            <a:off x="-292497" y="2890816"/>
            <a:ext cx="1182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Δx</a:t>
            </a:r>
            <a:r>
              <a:rPr lang="en-US" dirty="0" smtClean="0"/>
              <a:t> [mm]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14/11/2012</a:t>
            </a:r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Suzie Sheehy, ASTeC/STFC</a:t>
            </a: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24B3A-BD7A-1846-99B7-B3EFA655FBD8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420813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Vertical </a:t>
            </a:r>
            <a:r>
              <a:rPr lang="en-US" dirty="0" err="1" smtClean="0"/>
              <a:t>pos</a:t>
            </a:r>
            <a:r>
              <a:rPr lang="en-US" dirty="0" smtClean="0"/>
              <a:t> </a:t>
            </a:r>
            <a:r>
              <a:rPr lang="en-US" dirty="0" err="1" smtClean="0"/>
              <a:t>vs</a:t>
            </a:r>
            <a:r>
              <a:rPr lang="en-US" dirty="0" smtClean="0"/>
              <a:t> time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388815" y="1242371"/>
            <a:ext cx="2160000" cy="216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2469669" y="1242371"/>
            <a:ext cx="2160000" cy="216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4500343" y="1242371"/>
            <a:ext cx="2160000" cy="216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6556107" y="1242371"/>
            <a:ext cx="2160000" cy="216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388815" y="3402371"/>
            <a:ext cx="2160000" cy="216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2444579" y="3402371"/>
            <a:ext cx="2160000" cy="2160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4500343" y="3402371"/>
            <a:ext cx="2160000" cy="2160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6556107" y="3402371"/>
            <a:ext cx="2160000" cy="21600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000080" y="2836533"/>
            <a:ext cx="244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060093" y="2836533"/>
            <a:ext cx="244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151690" y="2836533"/>
            <a:ext cx="244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8056205" y="2836533"/>
            <a:ext cx="4171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1919658" y="4997945"/>
            <a:ext cx="4171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15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3973635" y="4971603"/>
            <a:ext cx="4171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20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6036608" y="4975504"/>
            <a:ext cx="4171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25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8056205" y="4975504"/>
            <a:ext cx="4171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26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4182209" y="5588006"/>
            <a:ext cx="9681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Δt</a:t>
            </a:r>
            <a:r>
              <a:rPr lang="en-US" dirty="0" smtClean="0"/>
              <a:t> [ns]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 rot="16200000">
            <a:off x="-292497" y="2890816"/>
            <a:ext cx="1182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Δz</a:t>
            </a:r>
            <a:r>
              <a:rPr lang="en-US" dirty="0" smtClean="0"/>
              <a:t> [mm]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14/11/2012</a:t>
            </a:r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Suzie Sheehy, ASTeC/STFC</a:t>
            </a: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24B3A-BD7A-1846-99B7-B3EFA655FBD8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704908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mittance_vs_step_4cell_serp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552449" y="1209568"/>
            <a:ext cx="4122050" cy="539037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63575"/>
          </a:xfrm>
        </p:spPr>
        <p:txBody>
          <a:bodyPr/>
          <a:lstStyle/>
          <a:p>
            <a:r>
              <a:rPr lang="en-US" dirty="0" smtClean="0"/>
              <a:t>Emittance evolution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129054" y="1802663"/>
            <a:ext cx="9200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horizontal</a:t>
            </a:r>
            <a:endParaRPr lang="en-US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3167301" y="3326647"/>
            <a:ext cx="7200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vertical</a:t>
            </a:r>
            <a:endParaRPr lang="en-US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3039681" y="4838609"/>
            <a:ext cx="10900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longitudinal</a:t>
            </a:r>
            <a:endParaRPr lang="en-US" sz="1200" dirty="0"/>
          </a:p>
        </p:txBody>
      </p:sp>
      <p:pic>
        <p:nvPicPr>
          <p:cNvPr id="13" name="Picture 12" descr="emittance_vs_step071112_300MeVnoaccel.eps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t="7147" r="7758"/>
          <a:stretch/>
        </p:blipFill>
        <p:spPr>
          <a:xfrm>
            <a:off x="4907156" y="1624584"/>
            <a:ext cx="3779644" cy="4975357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499524" y="1417638"/>
            <a:ext cx="2966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300 MeV – no acceleration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960025" y="1352282"/>
            <a:ext cx="34984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300 MeV – 30 turn </a:t>
            </a:r>
            <a:r>
              <a:rPr lang="en-US" dirty="0" err="1" smtClean="0"/>
              <a:t>serp</a:t>
            </a:r>
            <a:r>
              <a:rPr lang="en-US" dirty="0" smtClean="0"/>
              <a:t>. </a:t>
            </a:r>
            <a:r>
              <a:rPr lang="en-US" dirty="0" err="1" smtClean="0"/>
              <a:t>Accel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167301" y="1033930"/>
            <a:ext cx="27388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NOTE DIFFERENT SCALES!!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527636" y="10256"/>
            <a:ext cx="16163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(NB as discussed before these are per ‘turn’ </a:t>
            </a:r>
            <a:r>
              <a:rPr lang="en-US" sz="1200" dirty="0" err="1" smtClean="0"/>
              <a:t>wrt</a:t>
            </a:r>
            <a:r>
              <a:rPr lang="en-US" sz="1200" dirty="0" smtClean="0"/>
              <a:t> time so not ‘real’ turns) </a:t>
            </a:r>
            <a:endParaRPr lang="en-US" sz="1200" dirty="0"/>
          </a:p>
        </p:txBody>
      </p:sp>
      <p:grpSp>
        <p:nvGrpSpPr>
          <p:cNvPr id="19" name="Group 18"/>
          <p:cNvGrpSpPr/>
          <p:nvPr/>
        </p:nvGrpSpPr>
        <p:grpSpPr>
          <a:xfrm>
            <a:off x="2597727" y="2416419"/>
            <a:ext cx="4178275" cy="2247945"/>
            <a:chOff x="2597727" y="2416419"/>
            <a:chExt cx="4178275" cy="2247945"/>
          </a:xfrm>
        </p:grpSpPr>
        <p:sp>
          <p:nvSpPr>
            <p:cNvPr id="12" name="Oval 11"/>
            <p:cNvSpPr/>
            <p:nvPr/>
          </p:nvSpPr>
          <p:spPr>
            <a:xfrm>
              <a:off x="2597727" y="4237182"/>
              <a:ext cx="2076772" cy="427182"/>
            </a:xfrm>
            <a:prstGeom prst="ellipse">
              <a:avLst/>
            </a:prstGeom>
            <a:noFill/>
            <a:ln w="28575" cmpd="sng">
              <a:solidFill>
                <a:srgbClr val="3366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rgbClr val="000000"/>
                  </a:solidFill>
                </a:ln>
                <a:noFill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223046" y="2416419"/>
              <a:ext cx="2552956" cy="923330"/>
            </a:xfrm>
            <a:prstGeom prst="rect">
              <a:avLst/>
            </a:prstGeom>
            <a:solidFill>
              <a:schemeClr val="bg1"/>
            </a:solidFill>
            <a:ln w="38100" cmpd="sng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Question: why does vertical emit grow even with no space charge?</a:t>
              </a:r>
              <a:endParaRPr lang="en-US" dirty="0"/>
            </a:p>
          </p:txBody>
        </p:sp>
        <p:cxnSp>
          <p:nvCxnSpPr>
            <p:cNvPr id="17" name="Straight Arrow Connector 16"/>
            <p:cNvCxnSpPr>
              <a:stCxn id="15" idx="2"/>
            </p:cNvCxnSpPr>
            <p:nvPr/>
          </p:nvCxnSpPr>
          <p:spPr>
            <a:xfrm flipH="1">
              <a:off x="4329545" y="3339749"/>
              <a:ext cx="1169979" cy="897433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14/11/2012</a:t>
            </a:r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Suzie Sheehy, ASTeC/STFC</a:t>
            </a:r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24B3A-BD7A-1846-99B7-B3EFA655FBD8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12413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43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6-cell 1GeV 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89000"/>
            <a:ext cx="8328891" cy="4525963"/>
          </a:xfrm>
        </p:spPr>
        <p:txBody>
          <a:bodyPr>
            <a:normAutofit/>
          </a:bodyPr>
          <a:lstStyle/>
          <a:p>
            <a:r>
              <a:rPr lang="en-US" sz="2000" dirty="0" smtClean="0"/>
              <a:t>Initially I had issues modeling this ring as short magnets were not well-reproduced with the interpolation in OPAL</a:t>
            </a:r>
          </a:p>
          <a:p>
            <a:r>
              <a:rPr lang="en-US" sz="2000" dirty="0" smtClean="0"/>
              <a:t>I now have a much finer field map! (thanks to K. Makino)</a:t>
            </a:r>
          </a:p>
          <a:p>
            <a:r>
              <a:rPr lang="en-US" sz="2000" dirty="0" smtClean="0"/>
              <a:t>The main driver behind this design was to achieve better </a:t>
            </a:r>
            <a:r>
              <a:rPr lang="en-US" sz="2000" i="1" dirty="0" err="1" smtClean="0"/>
              <a:t>isochronicity</a:t>
            </a:r>
            <a:r>
              <a:rPr lang="en-US" sz="2000" dirty="0" smtClean="0"/>
              <a:t> but the vertical tune variation also improved.</a:t>
            </a:r>
            <a:endParaRPr lang="en-US" sz="2000" i="1" dirty="0"/>
          </a:p>
        </p:txBody>
      </p:sp>
      <p:pic>
        <p:nvPicPr>
          <p:cNvPr id="4" name="Picture 3" descr="MOP258-fig1b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6419370" y="2230578"/>
            <a:ext cx="2366721" cy="2474142"/>
          </a:xfrm>
          <a:prstGeom prst="rect">
            <a:avLst/>
          </a:prstGeom>
        </p:spPr>
      </p:pic>
      <p:pic>
        <p:nvPicPr>
          <p:cNvPr id="5" name="Picture 4" descr="Screen shot 2012-11-09 at 09.48.37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203225" y="2732447"/>
            <a:ext cx="4536618" cy="167973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4025" y="4412186"/>
            <a:ext cx="45811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Total tune variation = 0.42 (H) / 0.234 (V)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Lower B field (</a:t>
            </a:r>
            <a:r>
              <a:rPr lang="en-US" dirty="0" err="1" smtClean="0"/>
              <a:t>cf</a:t>
            </a:r>
            <a:r>
              <a:rPr lang="en-US" dirty="0" smtClean="0"/>
              <a:t> 2.35T in 4-cell design)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Larger radius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14/11/2012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Suzie Sheehy, ASTeC/STFC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24B3A-BD7A-1846-99B7-B3EFA655FBD8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10" name="Picture 9" descr="Screen shot 2012-11-09 at 17.44.03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4356001" y="4689328"/>
            <a:ext cx="4610100" cy="16129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195454" y="6217850"/>
            <a:ext cx="35213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Field profiles from C. </a:t>
            </a:r>
            <a:r>
              <a:rPr lang="en-US" sz="1200" dirty="0" err="1" smtClean="0"/>
              <a:t>Johnstone</a:t>
            </a:r>
            <a:r>
              <a:rPr lang="en-US" sz="1200" dirty="0" smtClean="0"/>
              <a:t>, IPAC’12, THPPR063 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62859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6-cell 1 </a:t>
            </a:r>
            <a:r>
              <a:rPr lang="en-US" dirty="0" err="1" smtClean="0"/>
              <a:t>GeV</a:t>
            </a:r>
            <a:r>
              <a:rPr lang="en-US" dirty="0" smtClean="0"/>
              <a:t> Ring</a:t>
            </a:r>
            <a:endParaRPr lang="en-US" dirty="0"/>
          </a:p>
        </p:txBody>
      </p:sp>
      <p:pic>
        <p:nvPicPr>
          <p:cNvPr id="4" name="Picture 3" descr="orbit_separation_20MeVstep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1594562" y="3775072"/>
            <a:ext cx="5943600" cy="2476500"/>
          </a:xfrm>
          <a:prstGeom prst="rect">
            <a:avLst/>
          </a:prstGeom>
        </p:spPr>
      </p:pic>
      <p:pic>
        <p:nvPicPr>
          <p:cNvPr id="8" name="Picture 7" descr="timeofflight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1594562" y="1452273"/>
            <a:ext cx="5943600" cy="24765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35543" y="1232972"/>
            <a:ext cx="60718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Single energy closed orbits separation &amp; TOF in 20 MeV steps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14/11/2012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Suzie Sheehy, ASTeC/STFC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24B3A-BD7A-1846-99B7-B3EFA655FBD8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2582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63575"/>
          </a:xfrm>
        </p:spPr>
        <p:txBody>
          <a:bodyPr>
            <a:normAutofit/>
          </a:bodyPr>
          <a:lstStyle/>
          <a:p>
            <a:r>
              <a:rPr lang="en-US" sz="3200" dirty="0" smtClean="0"/>
              <a:t>Single energy with space charge</a:t>
            </a:r>
            <a:endParaRPr lang="en-US" sz="3200" dirty="0"/>
          </a:p>
        </p:txBody>
      </p:sp>
      <p:pic>
        <p:nvPicPr>
          <p:cNvPr id="4" name="Picture 3" descr="NewRingemittance_vs_step071112_330MeVnoaccel.eps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t="6220" r="7264"/>
          <a:stretch/>
        </p:blipFill>
        <p:spPr>
          <a:xfrm>
            <a:off x="275511" y="893412"/>
            <a:ext cx="3628579" cy="479849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17216" y="5433020"/>
            <a:ext cx="33868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No acceleration, 10 pi beam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50 turns with space charge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Short beam (0.04% ring)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965274" y="5433020"/>
            <a:ext cx="33868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No </a:t>
            </a:r>
            <a:r>
              <a:rPr lang="en-US" dirty="0" smtClean="0"/>
              <a:t>acceleration, 10 pi beam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50 turns with space charge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Longer beam (4% ring) 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14/11/2012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Suzie Sheehy, ASTeC/STFC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24B3A-BD7A-1846-99B7-B3EFA655FBD8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9" name="Picture 8" descr="emittance_vs_step091112_330MeVnoaccel_long.eps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t="6839" r="4135" b="4654"/>
          <a:stretch/>
        </p:blipFill>
        <p:spPr>
          <a:xfrm>
            <a:off x="4592077" y="893412"/>
            <a:ext cx="3760071" cy="4539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492939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Serpentine channel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32878"/>
            <a:ext cx="5581073" cy="4525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Much smaller TOF variation than 4-cell version</a:t>
            </a:r>
          </a:p>
          <a:p>
            <a:r>
              <a:rPr lang="en-US" sz="2400" dirty="0" smtClean="0"/>
              <a:t>Required RF frequency &amp; energy </a:t>
            </a:r>
            <a:r>
              <a:rPr lang="en-US" sz="2400" dirty="0"/>
              <a:t>gain per turn to open up the </a:t>
            </a:r>
            <a:r>
              <a:rPr lang="en-US" sz="2400" dirty="0" smtClean="0"/>
              <a:t>serpentine channel </a:t>
            </a:r>
            <a:r>
              <a:rPr lang="en-US" sz="2400" dirty="0"/>
              <a:t>(</a:t>
            </a:r>
            <a:r>
              <a:rPr lang="en-US" sz="2400" dirty="0" err="1"/>
              <a:t>δE</a:t>
            </a:r>
            <a:r>
              <a:rPr lang="en-US" sz="2400" dirty="0"/>
              <a:t>) can </a:t>
            </a:r>
            <a:r>
              <a:rPr lang="en-US" sz="2400" dirty="0" smtClean="0"/>
              <a:t>be </a:t>
            </a:r>
            <a:r>
              <a:rPr lang="en-US" sz="2400" dirty="0"/>
              <a:t>estimated </a:t>
            </a:r>
            <a:r>
              <a:rPr lang="en-US" sz="2400" dirty="0" smtClean="0"/>
              <a:t>by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1800" dirty="0" smtClean="0"/>
              <a:t>total </a:t>
            </a:r>
            <a:r>
              <a:rPr lang="en-US" sz="1800" dirty="0"/>
              <a:t>energy gain required is </a:t>
            </a:r>
            <a:r>
              <a:rPr lang="en-US" sz="1800" dirty="0" smtClean="0"/>
              <a:t>ΔE </a:t>
            </a:r>
            <a:r>
              <a:rPr lang="en-US" sz="1800" dirty="0"/>
              <a:t>and </a:t>
            </a:r>
            <a:r>
              <a:rPr lang="en-US" sz="1800" dirty="0" err="1" smtClean="0"/>
              <a:t>ω</a:t>
            </a:r>
            <a:r>
              <a:rPr lang="en-US" sz="1800" dirty="0" smtClean="0"/>
              <a:t> =2πF</a:t>
            </a:r>
            <a:r>
              <a:rPr lang="en-US" sz="1800" baseline="-25000" dirty="0" smtClean="0"/>
              <a:t>RF</a:t>
            </a:r>
            <a:r>
              <a:rPr lang="en-US" sz="1800" dirty="0" smtClean="0"/>
              <a:t> </a:t>
            </a:r>
          </a:p>
          <a:p>
            <a:pPr marL="0" indent="0">
              <a:buNone/>
            </a:pPr>
            <a:r>
              <a:rPr lang="en-US" sz="2400" dirty="0" smtClean="0"/>
              <a:t>In </a:t>
            </a:r>
            <a:r>
              <a:rPr lang="en-US" sz="2400" dirty="0"/>
              <a:t>this case, we expect </a:t>
            </a:r>
            <a:r>
              <a:rPr lang="en-US" sz="2400" b="1" dirty="0" err="1"/>
              <a:t>δE</a:t>
            </a:r>
            <a:r>
              <a:rPr lang="en-US" sz="2400" b="1" dirty="0"/>
              <a:t> </a:t>
            </a:r>
            <a:r>
              <a:rPr lang="en-US" sz="2400" b="1" dirty="0" smtClean="0"/>
              <a:t>~ 3.7 MV</a:t>
            </a:r>
            <a:r>
              <a:rPr lang="en-US" sz="2400" b="1" dirty="0"/>
              <a:t>/turn</a:t>
            </a:r>
            <a:r>
              <a:rPr lang="en-US" sz="2400" dirty="0" smtClean="0"/>
              <a:t>.</a:t>
            </a:r>
          </a:p>
          <a:p>
            <a:pPr marL="0" indent="0">
              <a:buNone/>
            </a:pPr>
            <a:r>
              <a:rPr lang="en-US" sz="2400" dirty="0" smtClean="0"/>
              <a:t>(A few quick simulations confirm this)</a:t>
            </a:r>
            <a:endParaRPr lang="en-US" sz="2400" dirty="0"/>
          </a:p>
        </p:txBody>
      </p:sp>
      <p:pic>
        <p:nvPicPr>
          <p:cNvPr id="5" name="Picture 4" descr="Screen shot 2012-11-09 at 16.23.1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1992911" y="3382818"/>
            <a:ext cx="2262578" cy="124605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697182" y="5817740"/>
            <a:ext cx="58881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If we make it ‘isochronous enough’, perhaps we can use the serpentine channel without superconducting cavities? </a:t>
            </a:r>
            <a:endParaRPr lang="en-US" i="1" dirty="0"/>
          </a:p>
        </p:txBody>
      </p:sp>
      <p:pic>
        <p:nvPicPr>
          <p:cNvPr id="7" name="Picture 6" descr="Screen shot 2012-11-09 at 17.18.50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5922817" y="2875669"/>
            <a:ext cx="3006437" cy="191714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446817" y="3382818"/>
            <a:ext cx="13508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4MV/turn !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14/11/2012</a:t>
            </a:r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Suzie Sheehy, ASTeC/STFC</a:t>
            </a:r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24B3A-BD7A-1846-99B7-B3EFA655FBD8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285172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Acceleration &amp; space charge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3020"/>
            <a:ext cx="8478982" cy="4525963"/>
          </a:xfrm>
        </p:spPr>
        <p:txBody>
          <a:bodyPr>
            <a:normAutofit/>
          </a:bodyPr>
          <a:lstStyle/>
          <a:p>
            <a:r>
              <a:rPr lang="en-US" sz="2000" dirty="0" smtClean="0"/>
              <a:t>Use ‘reasonable’ 8MV/turn (equiv. 4 PSI-type cavities)</a:t>
            </a:r>
          </a:p>
          <a:p>
            <a:r>
              <a:rPr lang="en-US" sz="2000" dirty="0" smtClean="0"/>
              <a:t>Beam matched at 330 MeV</a:t>
            </a:r>
          </a:p>
          <a:p>
            <a:r>
              <a:rPr lang="en-US" sz="2000" dirty="0" smtClean="0"/>
              <a:t>Same emittance &amp; length beam as in 6-cell </a:t>
            </a:r>
            <a:r>
              <a:rPr lang="en-US" sz="2000" dirty="0" smtClean="0"/>
              <a:t>simulations</a:t>
            </a:r>
          </a:p>
          <a:p>
            <a:pPr>
              <a:buNone/>
            </a:pPr>
            <a:endParaRPr lang="en-US" sz="20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14/11/2012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Suzie Sheehy, ASTeC/STFC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24B3A-BD7A-1846-99B7-B3EFA655FBD8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710264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Motivation</a:t>
            </a:r>
          </a:p>
          <a:p>
            <a:r>
              <a:rPr lang="en-US" dirty="0" smtClean="0"/>
              <a:t>4-cell 1GeV FFAG </a:t>
            </a:r>
          </a:p>
          <a:p>
            <a:pPr lvl="1"/>
            <a:r>
              <a:rPr lang="en-US" dirty="0" smtClean="0"/>
              <a:t>Single energy simulations</a:t>
            </a:r>
          </a:p>
          <a:p>
            <a:pPr lvl="1"/>
            <a:r>
              <a:rPr lang="en-US" dirty="0" smtClean="0"/>
              <a:t>Serpentine acceleration with SC</a:t>
            </a:r>
          </a:p>
          <a:p>
            <a:r>
              <a:rPr lang="en-US" dirty="0" smtClean="0"/>
              <a:t>6-cell 1GeV FFAG simulations</a:t>
            </a:r>
          </a:p>
          <a:p>
            <a:pPr lvl="1"/>
            <a:r>
              <a:rPr lang="en-US" dirty="0" smtClean="0"/>
              <a:t>Single energy simulations</a:t>
            </a:r>
          </a:p>
          <a:p>
            <a:pPr lvl="1"/>
            <a:r>
              <a:rPr lang="en-US" dirty="0" smtClean="0"/>
              <a:t>Serpentine acceleration with SC</a:t>
            </a:r>
          </a:p>
          <a:p>
            <a:r>
              <a:rPr lang="en-US" dirty="0" smtClean="0"/>
              <a:t>Two discussion points:</a:t>
            </a:r>
          </a:p>
          <a:p>
            <a:pPr lvl="1"/>
            <a:r>
              <a:rPr lang="en-US" dirty="0"/>
              <a:t>C</a:t>
            </a:r>
            <a:r>
              <a:rPr lang="en-US" dirty="0" smtClean="0"/>
              <a:t>ost to build an FFAG </a:t>
            </a:r>
            <a:r>
              <a:rPr lang="en-US" dirty="0" err="1" smtClean="0"/>
              <a:t>vs</a:t>
            </a:r>
            <a:r>
              <a:rPr lang="en-US" dirty="0" smtClean="0"/>
              <a:t> </a:t>
            </a:r>
            <a:r>
              <a:rPr lang="en-US" dirty="0" err="1" smtClean="0"/>
              <a:t>linac</a:t>
            </a:r>
            <a:endParaRPr lang="en-US" dirty="0" smtClean="0"/>
          </a:p>
          <a:p>
            <a:pPr lvl="1"/>
            <a:r>
              <a:rPr lang="en-US" dirty="0" smtClean="0"/>
              <a:t>Terminology</a:t>
            </a:r>
          </a:p>
          <a:p>
            <a:r>
              <a:rPr lang="en-US" dirty="0" smtClean="0"/>
              <a:t>Summary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14/11/2012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Suzie Sheehy, ASTeC/STFC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24B3A-BD7A-1846-99B7-B3EFA655FBD8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37466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so far…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5726" y="1447656"/>
            <a:ext cx="8121073" cy="4525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The two rings are comparable in terms of emittance growth with single energy tracking.</a:t>
            </a:r>
          </a:p>
          <a:p>
            <a:r>
              <a:rPr lang="en-US" sz="2400" dirty="0" smtClean="0"/>
              <a:t>The 6-cell ring has a serpentine channel at a much lower voltage/turn due to improved </a:t>
            </a:r>
            <a:r>
              <a:rPr lang="en-US" sz="2400" dirty="0" err="1" smtClean="0"/>
              <a:t>isochronicity</a:t>
            </a:r>
            <a:endParaRPr lang="en-US" sz="2400" dirty="0" smtClean="0"/>
          </a:p>
          <a:p>
            <a:r>
              <a:rPr lang="en-US" sz="2400" dirty="0" smtClean="0"/>
              <a:t>A small emittance/length beam is transmitted fine using the serpentine channel – 4-cell design seemed to grow in </a:t>
            </a:r>
            <a:r>
              <a:rPr lang="en-US" sz="2400" dirty="0" smtClean="0"/>
              <a:t>vertical, waiting to see for 6-cell </a:t>
            </a:r>
            <a:r>
              <a:rPr lang="en-US" sz="2400" dirty="0" smtClean="0"/>
              <a:t>design.</a:t>
            </a:r>
            <a:endParaRPr lang="en-US" sz="2400" dirty="0" smtClean="0"/>
          </a:p>
          <a:p>
            <a:r>
              <a:rPr lang="en-US" sz="2400" dirty="0" smtClean="0"/>
              <a:t>Still need to try a more realistic beam.</a:t>
            </a:r>
          </a:p>
          <a:p>
            <a:r>
              <a:rPr lang="en-US" sz="2400" dirty="0" smtClean="0"/>
              <a:t>Some interesting beam distribution shaping effects in serpentine channel with space charge.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14/11/2012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Suzie Sheehy, ASTeC/STFC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24B3A-BD7A-1846-99B7-B3EFA655FBD8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01202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much would it cost?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600" i="1" dirty="0" smtClean="0"/>
              <a:t>Argument for FFAGs has been: ‘smaller than a </a:t>
            </a:r>
            <a:r>
              <a:rPr lang="en-US" sz="2600" i="1" dirty="0" err="1" smtClean="0"/>
              <a:t>linac</a:t>
            </a:r>
            <a:r>
              <a:rPr lang="en-US" sz="2600" i="1" dirty="0" smtClean="0"/>
              <a:t>, so must be cheaper to build!’ but I would like some evidence to support this</a:t>
            </a:r>
            <a:r>
              <a:rPr lang="en-US" dirty="0" smtClean="0"/>
              <a:t>…</a:t>
            </a:r>
          </a:p>
          <a:p>
            <a:r>
              <a:rPr lang="en-US" dirty="0" smtClean="0"/>
              <a:t>Email discussion with S. Holmes &amp; V. </a:t>
            </a:r>
            <a:r>
              <a:rPr lang="en-US" dirty="0" err="1" smtClean="0"/>
              <a:t>Lebedev</a:t>
            </a:r>
            <a:r>
              <a:rPr lang="en-US" dirty="0" smtClean="0"/>
              <a:t>:</a:t>
            </a:r>
          </a:p>
          <a:p>
            <a:pPr marL="457200" lvl="1" indent="0">
              <a:buNone/>
            </a:pPr>
            <a:r>
              <a:rPr lang="en-US" dirty="0"/>
              <a:t>2-8 </a:t>
            </a:r>
            <a:r>
              <a:rPr lang="en-US" dirty="0" err="1"/>
              <a:t>GeV</a:t>
            </a:r>
            <a:r>
              <a:rPr lang="en-US" dirty="0"/>
              <a:t> RCS </a:t>
            </a:r>
            <a:r>
              <a:rPr lang="en-US" dirty="0" smtClean="0"/>
              <a:t>total = </a:t>
            </a:r>
            <a:r>
              <a:rPr lang="en-US" dirty="0"/>
              <a:t>$</a:t>
            </a:r>
            <a:r>
              <a:rPr lang="en-US" dirty="0" smtClean="0"/>
              <a:t>150M</a:t>
            </a:r>
          </a:p>
          <a:p>
            <a:pPr lvl="1"/>
            <a:r>
              <a:rPr lang="en-US" dirty="0" smtClean="0"/>
              <a:t>Technical </a:t>
            </a:r>
            <a:r>
              <a:rPr lang="en-US" dirty="0"/>
              <a:t>Components         $84M</a:t>
            </a:r>
          </a:p>
          <a:p>
            <a:pPr lvl="1"/>
            <a:r>
              <a:rPr lang="en-US" dirty="0"/>
              <a:t>Conventional Construction    $67M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sz="2800" dirty="0"/>
              <a:t>Pulsed </a:t>
            </a:r>
            <a:r>
              <a:rPr lang="en-US" sz="2800" dirty="0" err="1"/>
              <a:t>Linac</a:t>
            </a:r>
            <a:r>
              <a:rPr lang="en-US" sz="2800" dirty="0"/>
              <a:t> total = $210M</a:t>
            </a:r>
          </a:p>
          <a:p>
            <a:pPr lvl="1"/>
            <a:r>
              <a:rPr lang="en-US" dirty="0" smtClean="0"/>
              <a:t>Technical </a:t>
            </a:r>
            <a:r>
              <a:rPr lang="en-US" dirty="0"/>
              <a:t>Components        $134M</a:t>
            </a:r>
          </a:p>
          <a:p>
            <a:pPr lvl="1"/>
            <a:r>
              <a:rPr lang="en-US" dirty="0"/>
              <a:t>Conventional Construction    $</a:t>
            </a:r>
            <a:r>
              <a:rPr lang="en-US" dirty="0" smtClean="0"/>
              <a:t>76M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14/11/2012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Suzie Sheehy, ASTeC/STFC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24B3A-BD7A-1846-99B7-B3EFA655FBD8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690000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Aside… terminology</a:t>
            </a:r>
            <a:endParaRPr lang="en-US" dirty="0"/>
          </a:p>
        </p:txBody>
      </p:sp>
      <p:sp>
        <p:nvSpPr>
          <p:cNvPr id="4" name="Content Placeholder 3"/>
          <p:cNvSpPr txBox="1">
            <a:spLocks noGrp="1"/>
          </p:cNvSpPr>
          <p:nvPr>
            <p:ph idx="1"/>
          </p:nvPr>
        </p:nvSpPr>
        <p:spPr>
          <a:xfrm>
            <a:off x="263769" y="1212484"/>
            <a:ext cx="8538307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I’m going to call this an “FFAG Cyclotron”</a:t>
            </a:r>
          </a:p>
          <a:p>
            <a:pPr marL="57150" indent="0">
              <a:buNone/>
            </a:pPr>
            <a:endParaRPr lang="en-US" sz="2000" dirty="0" smtClean="0"/>
          </a:p>
          <a:p>
            <a:pPr marL="57150" indent="0">
              <a:buNone/>
            </a:pPr>
            <a:r>
              <a:rPr lang="en-US" sz="2000" dirty="0" smtClean="0"/>
              <a:t>We should use terminology familiar to those outside of our sub-field. </a:t>
            </a:r>
          </a:p>
          <a:p>
            <a:pPr marL="400050"/>
            <a:r>
              <a:rPr lang="en-US" sz="2000" dirty="0"/>
              <a:t>R</a:t>
            </a:r>
            <a:r>
              <a:rPr lang="en-US" sz="2000" dirty="0" smtClean="0"/>
              <a:t>adial sector cyclotron with reverse bends… ? </a:t>
            </a:r>
          </a:p>
          <a:p>
            <a:pPr marL="400050"/>
            <a:r>
              <a:rPr lang="en-US" sz="2000" dirty="0" smtClean="0"/>
              <a:t>FFAG is a blanket term for a wide range of machines. ‘</a:t>
            </a:r>
            <a:r>
              <a:rPr lang="en-US" sz="2000" dirty="0"/>
              <a:t>S</a:t>
            </a:r>
            <a:r>
              <a:rPr lang="en-US" sz="2000" dirty="0" smtClean="0"/>
              <a:t>caling’ and ‘non-scaling’, ‘linear’ and ‘non-linear’ tends to </a:t>
            </a:r>
            <a:r>
              <a:rPr lang="en-US" sz="2000" dirty="0" smtClean="0"/>
              <a:t>confuse others</a:t>
            </a:r>
          </a:p>
          <a:p>
            <a:pPr marL="400050"/>
            <a:r>
              <a:rPr lang="en-US" sz="2000" dirty="0" smtClean="0"/>
              <a:t>Some are more similar to cyclotrons, some to synchrotrons. Yet outside of FFAG workshop, no-one knows the difference. </a:t>
            </a:r>
          </a:p>
          <a:p>
            <a:pPr marL="400050"/>
            <a:r>
              <a:rPr lang="en-US" sz="2000" dirty="0" smtClean="0"/>
              <a:t>They are mostly pitched for applications - no-one will take the risk on a completely new technology, but this </a:t>
            </a:r>
            <a:r>
              <a:rPr lang="en-US" sz="2000" i="1" dirty="0" smtClean="0"/>
              <a:t>isn’t</a:t>
            </a:r>
            <a:r>
              <a:rPr lang="en-US" sz="2000" dirty="0"/>
              <a:t> </a:t>
            </a:r>
            <a:r>
              <a:rPr lang="en-US" sz="2000" dirty="0" smtClean="0"/>
              <a:t>completely new!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650999" y="5053107"/>
            <a:ext cx="6291385" cy="12003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i="1" dirty="0"/>
              <a:t>In Australia we have a tendency to call a spade a spade. </a:t>
            </a:r>
            <a:r>
              <a:rPr lang="en-US" i="1" dirty="0" smtClean="0"/>
              <a:t>In the FFAG </a:t>
            </a:r>
            <a:r>
              <a:rPr lang="en-US" i="1" dirty="0"/>
              <a:t>field we have the tendency to call a spade a </a:t>
            </a:r>
            <a:r>
              <a:rPr lang="en-US" i="1" dirty="0" smtClean="0"/>
              <a:t>‘non</a:t>
            </a:r>
            <a:r>
              <a:rPr lang="en-US" i="1" dirty="0"/>
              <a:t>-linear non-scaling </a:t>
            </a:r>
            <a:r>
              <a:rPr lang="en-US" i="1" dirty="0" smtClean="0"/>
              <a:t>quasi-isochronous earth </a:t>
            </a:r>
            <a:r>
              <a:rPr lang="en-US" i="1" dirty="0"/>
              <a:t>removal </a:t>
            </a:r>
            <a:r>
              <a:rPr lang="en-US" i="1" dirty="0" smtClean="0"/>
              <a:t>device’. Who wants one of those? No-one. They just want a spade</a:t>
            </a:r>
            <a:r>
              <a:rPr lang="en-US" i="1" dirty="0" smtClean="0"/>
              <a:t>.</a:t>
            </a:r>
            <a:endParaRPr lang="en-US" i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14/11/2012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Suzie Sheehy, ASTeC/STFC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24B3A-BD7A-1846-99B7-B3EFA655FBD8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794905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4" name="Content Placeholder 3"/>
          <p:cNvSpPr txBox="1">
            <a:spLocks noGrp="1"/>
          </p:cNvSpPr>
          <p:nvPr>
            <p:ph idx="1"/>
          </p:nvPr>
        </p:nvSpPr>
        <p:spPr>
          <a:xfrm>
            <a:off x="457200" y="1600200"/>
            <a:ext cx="82296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en-US" sz="2000" dirty="0" smtClean="0"/>
              <a:t>Lattice design:</a:t>
            </a:r>
          </a:p>
          <a:p>
            <a:r>
              <a:rPr lang="en-US" sz="2000" dirty="0" smtClean="0"/>
              <a:t>C. </a:t>
            </a:r>
            <a:r>
              <a:rPr lang="en-US" sz="2000" dirty="0" err="1" smtClean="0"/>
              <a:t>Johnstone</a:t>
            </a:r>
            <a:r>
              <a:rPr lang="en-US" sz="2000" dirty="0" smtClean="0"/>
              <a:t>, P. </a:t>
            </a:r>
            <a:r>
              <a:rPr lang="en-US" sz="2000" dirty="0" err="1" smtClean="0"/>
              <a:t>Snopok</a:t>
            </a:r>
            <a:r>
              <a:rPr lang="en-US" sz="2000" dirty="0" smtClean="0"/>
              <a:t>, F. </a:t>
            </a:r>
            <a:r>
              <a:rPr lang="en-US" sz="2000" dirty="0" err="1" smtClean="0"/>
              <a:t>Meot</a:t>
            </a:r>
            <a:r>
              <a:rPr lang="en-US" sz="2000" dirty="0" smtClean="0"/>
              <a:t>, In Proc. IPAC’12, pp. 4118 (THPPR063).</a:t>
            </a:r>
          </a:p>
          <a:p>
            <a:r>
              <a:rPr lang="en-US" sz="2000" dirty="0" smtClean="0"/>
              <a:t>C. </a:t>
            </a:r>
            <a:r>
              <a:rPr lang="en-US" sz="2000" dirty="0" err="1" smtClean="0"/>
              <a:t>Johnstone</a:t>
            </a:r>
            <a:r>
              <a:rPr lang="en-US" sz="2000" dirty="0" smtClean="0"/>
              <a:t> et al, AIP conference proceedings 1299, 1, 682-687 (2010)</a:t>
            </a:r>
          </a:p>
          <a:p>
            <a:r>
              <a:rPr lang="en-US" sz="2000" dirty="0" smtClean="0"/>
              <a:t>C. </a:t>
            </a:r>
            <a:r>
              <a:rPr lang="en-US" sz="2000" dirty="0" err="1" smtClean="0"/>
              <a:t>Johnstone</a:t>
            </a:r>
            <a:r>
              <a:rPr lang="en-US" sz="2000" dirty="0" smtClean="0"/>
              <a:t>, Proc. Cyclotrons (2010) </a:t>
            </a:r>
          </a:p>
          <a:p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Serpentine channel (for practical formulae):</a:t>
            </a:r>
          </a:p>
          <a:p>
            <a:r>
              <a:rPr lang="en-US" sz="2000" dirty="0"/>
              <a:t>S. </a:t>
            </a:r>
            <a:r>
              <a:rPr lang="en-US" sz="2000" dirty="0" err="1"/>
              <a:t>Koscielniak</a:t>
            </a:r>
            <a:r>
              <a:rPr lang="en-US" sz="2000" dirty="0"/>
              <a:t>, C. </a:t>
            </a:r>
            <a:r>
              <a:rPr lang="en-US" sz="2000" dirty="0" err="1"/>
              <a:t>Johnstone</a:t>
            </a:r>
            <a:r>
              <a:rPr lang="en-US" sz="2000" dirty="0"/>
              <a:t>, </a:t>
            </a:r>
            <a:r>
              <a:rPr lang="en-US" sz="2000" dirty="0" err="1"/>
              <a:t>Nucl</a:t>
            </a:r>
            <a:r>
              <a:rPr lang="en-US" sz="2000" dirty="0"/>
              <a:t>. </a:t>
            </a:r>
            <a:r>
              <a:rPr lang="en-US" sz="2000" dirty="0" err="1"/>
              <a:t>Instrum</a:t>
            </a:r>
            <a:r>
              <a:rPr lang="en-US" sz="2000" dirty="0"/>
              <a:t>. Meth. </a:t>
            </a:r>
            <a:r>
              <a:rPr lang="en-US" sz="2000" dirty="0" smtClean="0"/>
              <a:t>Phys. Res</a:t>
            </a:r>
            <a:r>
              <a:rPr lang="en-US" sz="2000" dirty="0"/>
              <a:t>. A (523), pp. 25-49, 2004.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dirty="0"/>
              <a:t>Radial sector ‘FFAG cyclotron’:</a:t>
            </a:r>
          </a:p>
          <a:p>
            <a:r>
              <a:rPr lang="en-US" sz="2000" dirty="0"/>
              <a:t>M. K. Craddock and Y-N. </a:t>
            </a:r>
            <a:r>
              <a:rPr lang="en-US" sz="2000" dirty="0" err="1"/>
              <a:t>Rao</a:t>
            </a:r>
            <a:r>
              <a:rPr lang="en-US" sz="2000" dirty="0"/>
              <a:t>, ‘FFAGs and cyclotrons with reverse bends’, in PAC (2009) Vancouver.</a:t>
            </a:r>
          </a:p>
          <a:p>
            <a:r>
              <a:rPr lang="en-US" sz="2000" dirty="0"/>
              <a:t>M. K. Craddock, talk at FFAG’08, Manchester.</a:t>
            </a:r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14/11/2012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Suzie Sheehy, ASTeC/STFC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24B3A-BD7A-1846-99B7-B3EFA655FBD8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95135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525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For ADS &amp; other high power beam applications a CW beam offers many advantages</a:t>
            </a:r>
          </a:p>
          <a:p>
            <a:pPr lvl="1"/>
            <a:r>
              <a:rPr lang="en-US" sz="2000" dirty="0" smtClean="0"/>
              <a:t>Lower peak current (lower space charge forces)</a:t>
            </a:r>
          </a:p>
          <a:p>
            <a:pPr lvl="1"/>
            <a:r>
              <a:rPr lang="en-US" sz="2000" dirty="0" smtClean="0"/>
              <a:t>Flexible beam structure depending on injector (can leave ‘gaps’ if you want to)</a:t>
            </a:r>
          </a:p>
          <a:p>
            <a:pPr lvl="1"/>
            <a:r>
              <a:rPr lang="en-US" sz="2000" dirty="0" smtClean="0"/>
              <a:t>Implies fixed RF &amp; fixed field – less to go wrong?</a:t>
            </a:r>
          </a:p>
          <a:p>
            <a:pPr marL="457200" lvl="1" indent="0">
              <a:buNone/>
            </a:pPr>
            <a:endParaRPr lang="en-US" sz="2000" dirty="0" smtClean="0"/>
          </a:p>
          <a:p>
            <a:r>
              <a:rPr lang="en-US" sz="2400" dirty="0" smtClean="0"/>
              <a:t>Would harness full potential of the FFAG </a:t>
            </a:r>
          </a:p>
          <a:p>
            <a:pPr lvl="1"/>
            <a:r>
              <a:rPr lang="en-US" sz="2000" dirty="0" smtClean="0"/>
              <a:t>We’ve been promising “improved performance” with FFAGs but have we delivered it?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14/11/2012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Suzie Sheehy, ASTeC/STFC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24B3A-BD7A-1846-99B7-B3EFA655FBD8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7594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4-cell Lattice design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91699" y="1510548"/>
            <a:ext cx="3448586" cy="4169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 descr="WEPS087f1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6176" y="3797771"/>
            <a:ext cx="3825286" cy="30602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854764" y="2623253"/>
            <a:ext cx="465463" cy="58477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eaLnBrk="0" hangingPunct="0">
              <a:defRPr sz="4200">
                <a:solidFill>
                  <a:srgbClr val="FFFFFF"/>
                </a:solidFill>
                <a:latin typeface="Monaco" charset="0"/>
                <a:ea typeface="ヒラギノ角ゴ ProN W3" charset="0"/>
                <a:cs typeface="ヒラギノ角ゴ ProN W3" charset="0"/>
                <a:sym typeface="Monaco" charset="0"/>
              </a:defRPr>
            </a:lvl1pPr>
            <a:lvl2pPr marL="37931725" indent="-37474525" eaLnBrk="0" hangingPunct="0">
              <a:defRPr sz="4200">
                <a:solidFill>
                  <a:srgbClr val="FFFFFF"/>
                </a:solidFill>
                <a:latin typeface="Monaco" charset="0"/>
                <a:ea typeface="ヒラギノ角ゴ ProN W3" charset="0"/>
                <a:cs typeface="ヒラギノ角ゴ ProN W3" charset="0"/>
                <a:sym typeface="Monaco" charset="0"/>
              </a:defRPr>
            </a:lvl2pPr>
            <a:lvl3pPr eaLnBrk="0" hangingPunct="0">
              <a:defRPr sz="4200">
                <a:solidFill>
                  <a:srgbClr val="FFFFFF"/>
                </a:solidFill>
                <a:latin typeface="Monaco" charset="0"/>
                <a:ea typeface="ヒラギノ角ゴ ProN W3" charset="0"/>
                <a:cs typeface="ヒラギノ角ゴ ProN W3" charset="0"/>
                <a:sym typeface="Monaco" charset="0"/>
              </a:defRPr>
            </a:lvl3pPr>
            <a:lvl4pPr eaLnBrk="0" hangingPunct="0">
              <a:defRPr sz="4200">
                <a:solidFill>
                  <a:srgbClr val="FFFFFF"/>
                </a:solidFill>
                <a:latin typeface="Monaco" charset="0"/>
                <a:ea typeface="ヒラギノ角ゴ ProN W3" charset="0"/>
                <a:cs typeface="ヒラギノ角ゴ ProN W3" charset="0"/>
                <a:sym typeface="Monaco" charset="0"/>
              </a:defRPr>
            </a:lvl4pPr>
            <a:lvl5pPr eaLnBrk="0" hangingPunct="0">
              <a:defRPr sz="4200">
                <a:solidFill>
                  <a:srgbClr val="FFFFFF"/>
                </a:solidFill>
                <a:latin typeface="Monaco" charset="0"/>
                <a:ea typeface="ヒラギノ角ゴ ProN W3" charset="0"/>
                <a:cs typeface="ヒラギノ角ゴ ProN W3" charset="0"/>
                <a:sym typeface="Monaco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FFFFF"/>
                </a:solidFill>
                <a:latin typeface="Monaco" charset="0"/>
                <a:ea typeface="ヒラギノ角ゴ ProN W3" charset="0"/>
                <a:cs typeface="ヒラギノ角ゴ ProN W3" charset="0"/>
                <a:sym typeface="Monaco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FFFFF"/>
                </a:solidFill>
                <a:latin typeface="Monaco" charset="0"/>
                <a:ea typeface="ヒラギノ角ゴ ProN W3" charset="0"/>
                <a:cs typeface="ヒラギノ角ゴ ProN W3" charset="0"/>
                <a:sym typeface="Monaco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FFFFF"/>
                </a:solidFill>
                <a:latin typeface="Monaco" charset="0"/>
                <a:ea typeface="ヒラギノ角ゴ ProN W3" charset="0"/>
                <a:cs typeface="ヒラギノ角ゴ ProN W3" charset="0"/>
                <a:sym typeface="Monaco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FFFFF"/>
                </a:solidFill>
                <a:latin typeface="Monaco" charset="0"/>
                <a:ea typeface="ヒラギノ角ゴ ProN W3" charset="0"/>
                <a:cs typeface="ヒラギノ角ゴ ProN W3" charset="0"/>
                <a:sym typeface="Monaco" charset="0"/>
              </a:defRPr>
            </a:lvl9pPr>
          </a:lstStyle>
          <a:p>
            <a:pPr eaLnBrk="1" hangingPunct="1"/>
            <a:r>
              <a:rPr lang="en-US" sz="3200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F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785035" y="4612272"/>
            <a:ext cx="45247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eaLnBrk="0" hangingPunct="0">
              <a:defRPr sz="4200">
                <a:solidFill>
                  <a:srgbClr val="FFFFFF"/>
                </a:solidFill>
                <a:latin typeface="Monaco" charset="0"/>
                <a:ea typeface="ヒラギノ角ゴ ProN W3" charset="0"/>
                <a:cs typeface="ヒラギノ角ゴ ProN W3" charset="0"/>
                <a:sym typeface="Monaco" charset="0"/>
              </a:defRPr>
            </a:lvl1pPr>
            <a:lvl2pPr marL="37931725" indent="-37474525" eaLnBrk="0" hangingPunct="0">
              <a:defRPr sz="4200">
                <a:solidFill>
                  <a:srgbClr val="FFFFFF"/>
                </a:solidFill>
                <a:latin typeface="Monaco" charset="0"/>
                <a:ea typeface="ヒラギノ角ゴ ProN W3" charset="0"/>
                <a:cs typeface="ヒラギノ角ゴ ProN W3" charset="0"/>
                <a:sym typeface="Monaco" charset="0"/>
              </a:defRPr>
            </a:lvl2pPr>
            <a:lvl3pPr eaLnBrk="0" hangingPunct="0">
              <a:defRPr sz="4200">
                <a:solidFill>
                  <a:srgbClr val="FFFFFF"/>
                </a:solidFill>
                <a:latin typeface="Monaco" charset="0"/>
                <a:ea typeface="ヒラギノ角ゴ ProN W3" charset="0"/>
                <a:cs typeface="ヒラギノ角ゴ ProN W3" charset="0"/>
                <a:sym typeface="Monaco" charset="0"/>
              </a:defRPr>
            </a:lvl3pPr>
            <a:lvl4pPr eaLnBrk="0" hangingPunct="0">
              <a:defRPr sz="4200">
                <a:solidFill>
                  <a:srgbClr val="FFFFFF"/>
                </a:solidFill>
                <a:latin typeface="Monaco" charset="0"/>
                <a:ea typeface="ヒラギノ角ゴ ProN W3" charset="0"/>
                <a:cs typeface="ヒラギノ角ゴ ProN W3" charset="0"/>
                <a:sym typeface="Monaco" charset="0"/>
              </a:defRPr>
            </a:lvl4pPr>
            <a:lvl5pPr eaLnBrk="0" hangingPunct="0">
              <a:defRPr sz="4200">
                <a:solidFill>
                  <a:srgbClr val="FFFFFF"/>
                </a:solidFill>
                <a:latin typeface="Monaco" charset="0"/>
                <a:ea typeface="ヒラギノ角ゴ ProN W3" charset="0"/>
                <a:cs typeface="ヒラギノ角ゴ ProN W3" charset="0"/>
                <a:sym typeface="Monaco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FFFFF"/>
                </a:solidFill>
                <a:latin typeface="Monaco" charset="0"/>
                <a:ea typeface="ヒラギノ角ゴ ProN W3" charset="0"/>
                <a:cs typeface="ヒラギノ角ゴ ProN W3" charset="0"/>
                <a:sym typeface="Monaco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FFFFF"/>
                </a:solidFill>
                <a:latin typeface="Monaco" charset="0"/>
                <a:ea typeface="ヒラギノ角ゴ ProN W3" charset="0"/>
                <a:cs typeface="ヒラギノ角ゴ ProN W3" charset="0"/>
                <a:sym typeface="Monaco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FFFFF"/>
                </a:solidFill>
                <a:latin typeface="Monaco" charset="0"/>
                <a:ea typeface="ヒラギノ角ゴ ProN W3" charset="0"/>
                <a:cs typeface="ヒラギノ角ゴ ProN W3" charset="0"/>
                <a:sym typeface="Monaco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FFFFF"/>
                </a:solidFill>
                <a:latin typeface="Monaco" charset="0"/>
                <a:ea typeface="ヒラギノ角ゴ ProN W3" charset="0"/>
                <a:cs typeface="ヒラギノ角ゴ ProN W3" charset="0"/>
                <a:sym typeface="Monaco" charset="0"/>
              </a:defRPr>
            </a:lvl9pPr>
          </a:lstStyle>
          <a:p>
            <a:pPr eaLnBrk="1" hangingPunct="1"/>
            <a:r>
              <a:rPr lang="en-US" sz="2800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D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215282" y="5678576"/>
            <a:ext cx="40444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C. </a:t>
            </a:r>
            <a:r>
              <a:rPr lang="en-US" sz="1400" dirty="0" err="1" smtClean="0"/>
              <a:t>Johnstone</a:t>
            </a:r>
            <a:r>
              <a:rPr lang="en-US" sz="1400" dirty="0" smtClean="0"/>
              <a:t> et al, AIP conference proceedings 1299, 1, 682-687 (2010)</a:t>
            </a:r>
            <a:endParaRPr lang="en-US" sz="1400" dirty="0"/>
          </a:p>
        </p:txBody>
      </p:sp>
      <p:pic>
        <p:nvPicPr>
          <p:cNvPr id="3" name="Picture 2" descr="Screen shot 2012-11-09 at 09.50.36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61442" y="1417638"/>
            <a:ext cx="5238501" cy="191319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57200" y="3469221"/>
            <a:ext cx="41689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Total tune variation = 0.12 (H) / 0.56 (V)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14/11/2012</a:t>
            </a:r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Suzie Sheehy, ASTeC/STFC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24B3A-BD7A-1846-99B7-B3EFA655FBD8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28915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00"/>
            <a:ext cx="8229600" cy="1143000"/>
          </a:xfrm>
        </p:spPr>
        <p:txBody>
          <a:bodyPr/>
          <a:lstStyle/>
          <a:p>
            <a:r>
              <a:rPr lang="en-US" dirty="0" smtClean="0"/>
              <a:t>Serpentine channel acceleration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35431"/>
            <a:ext cx="4827954" cy="4525963"/>
          </a:xfrm>
        </p:spPr>
        <p:txBody>
          <a:bodyPr>
            <a:normAutofit/>
          </a:bodyPr>
          <a:lstStyle/>
          <a:p>
            <a:r>
              <a:rPr lang="en-US" sz="1800" dirty="0" smtClean="0"/>
              <a:t>Using Carol’s 4-cell 1 </a:t>
            </a:r>
            <a:r>
              <a:rPr lang="en-US" sz="1800" dirty="0" err="1" smtClean="0"/>
              <a:t>GeV</a:t>
            </a:r>
            <a:r>
              <a:rPr lang="en-US" sz="1800" dirty="0" smtClean="0"/>
              <a:t> FFAG ring</a:t>
            </a:r>
          </a:p>
          <a:p>
            <a:r>
              <a:rPr lang="en-US" sz="1800" dirty="0" smtClean="0"/>
              <a:t>330MeV-1GeV</a:t>
            </a:r>
          </a:p>
          <a:p>
            <a:r>
              <a:rPr lang="en-US" sz="1800" dirty="0" smtClean="0"/>
              <a:t>Serpentine acceleration is possible due to 3% time of flight variation</a:t>
            </a:r>
            <a:endParaRPr lang="en-US" sz="1800" dirty="0"/>
          </a:p>
        </p:txBody>
      </p:sp>
      <p:pic>
        <p:nvPicPr>
          <p:cNvPr id="4" name="Picture 3" descr="WEPS088f2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742777" y="4269411"/>
            <a:ext cx="4860854" cy="2025356"/>
          </a:xfrm>
          <a:prstGeom prst="rect">
            <a:avLst/>
          </a:prstGeom>
        </p:spPr>
      </p:pic>
      <p:pic>
        <p:nvPicPr>
          <p:cNvPr id="5" name="Picture 4" descr="WEPS088f3.eps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t="7662"/>
          <a:stretch/>
        </p:blipFill>
        <p:spPr>
          <a:xfrm>
            <a:off x="5486400" y="947614"/>
            <a:ext cx="3657600" cy="591038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494953" y="1899086"/>
            <a:ext cx="13676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 MV/turn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690077" y="6192546"/>
            <a:ext cx="29600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From IPAC’11, S. L. Sheehy, WEPS088 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7446107" y="3682895"/>
            <a:ext cx="13676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12 MV/turn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494953" y="5466809"/>
            <a:ext cx="13676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15 MV/turn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190760" y="1135431"/>
            <a:ext cx="26718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Using single particle tracking:</a:t>
            </a:r>
            <a:endParaRPr lang="en-US" sz="1600" dirty="0"/>
          </a:p>
        </p:txBody>
      </p:sp>
      <p:pic>
        <p:nvPicPr>
          <p:cNvPr id="11" name="Picture 10" descr="MOP258-fig1a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2888762" y="2187603"/>
            <a:ext cx="2310368" cy="2310368"/>
          </a:xfrm>
          <a:prstGeom prst="rect">
            <a:avLst/>
          </a:prstGeom>
        </p:spPr>
      </p:pic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14/11/2012</a:t>
            </a:r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Suzie Sheehy, ASTeC/STFC</a:t>
            </a:r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24B3A-BD7A-1846-99B7-B3EFA655FBD8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701121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 continued…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8455891" cy="4525963"/>
          </a:xfrm>
        </p:spPr>
        <p:txBody>
          <a:bodyPr>
            <a:noAutofit/>
          </a:bodyPr>
          <a:lstStyle/>
          <a:p>
            <a:r>
              <a:rPr lang="en-US" sz="2000" dirty="0" smtClean="0"/>
              <a:t>Serpentine channel acceleration was not something I was going to pursue, until…</a:t>
            </a:r>
          </a:p>
          <a:p>
            <a:r>
              <a:rPr lang="en-US" sz="2000" dirty="0" smtClean="0"/>
              <a:t>Discussions </a:t>
            </a:r>
            <a:r>
              <a:rPr lang="en-US" sz="2000" dirty="0"/>
              <a:t>with Mori-san and others at HB2012 in Beijing led me to consider whether ‘almost’ isochronous is good enough if we have small chromaticity.</a:t>
            </a:r>
          </a:p>
          <a:p>
            <a:pPr lvl="1"/>
            <a:r>
              <a:rPr lang="en-US" sz="1600" dirty="0" smtClean="0"/>
              <a:t>(Ref. </a:t>
            </a:r>
            <a:r>
              <a:rPr lang="en-US" sz="1600" dirty="0" err="1" smtClean="0"/>
              <a:t>Yamakawa</a:t>
            </a:r>
            <a:r>
              <a:rPr lang="en-US" sz="1600" dirty="0" smtClean="0"/>
              <a:t> </a:t>
            </a:r>
            <a:r>
              <a:rPr lang="en-US" sz="1600" dirty="0"/>
              <a:t>et al. </a:t>
            </a:r>
            <a:r>
              <a:rPr lang="en-US" sz="1600" dirty="0" smtClean="0"/>
              <a:t>HB2012 paper </a:t>
            </a:r>
            <a:r>
              <a:rPr lang="en-US" sz="1600" dirty="0"/>
              <a:t>also suggests using serpentine channel in FFAG</a:t>
            </a:r>
            <a:r>
              <a:rPr lang="en-US" sz="1600" dirty="0" smtClean="0"/>
              <a:t>.)</a:t>
            </a:r>
            <a:endParaRPr lang="en-US" sz="1600" dirty="0"/>
          </a:p>
          <a:p>
            <a:r>
              <a:rPr lang="en-US" sz="2000" dirty="0" smtClean="0"/>
              <a:t>But… I </a:t>
            </a:r>
            <a:r>
              <a:rPr lang="en-US" sz="2000" dirty="0"/>
              <a:t>have concerns over achievable RF voltage… </a:t>
            </a:r>
            <a:endParaRPr lang="en-US" sz="2000" dirty="0" smtClean="0"/>
          </a:p>
          <a:p>
            <a:pPr lvl="1"/>
            <a:r>
              <a:rPr lang="en-US" sz="1600" dirty="0" smtClean="0"/>
              <a:t>(h</a:t>
            </a:r>
            <a:r>
              <a:rPr lang="en-US" sz="1600" dirty="0"/>
              <a:t>=1 </a:t>
            </a:r>
            <a:r>
              <a:rPr lang="en-US" sz="1600" dirty="0" smtClean="0"/>
              <a:t>needs voltage </a:t>
            </a:r>
            <a:r>
              <a:rPr lang="en-US" sz="1600" dirty="0"/>
              <a:t>of 20 MV/turn in racetrack ring)</a:t>
            </a:r>
          </a:p>
          <a:p>
            <a:r>
              <a:rPr lang="en-US" sz="2000" dirty="0"/>
              <a:t>Mori </a:t>
            </a:r>
            <a:r>
              <a:rPr lang="en-US" sz="2000" dirty="0" smtClean="0"/>
              <a:t>suggests possibility of </a:t>
            </a:r>
            <a:r>
              <a:rPr lang="en-US" sz="2000" dirty="0"/>
              <a:t>superconducting large horizontal aperture </a:t>
            </a:r>
            <a:r>
              <a:rPr lang="en-US" sz="2000" dirty="0" smtClean="0"/>
              <a:t>cavities?</a:t>
            </a:r>
          </a:p>
          <a:p>
            <a:pPr lvl="1"/>
            <a:r>
              <a:rPr lang="en-US" sz="1600" dirty="0" smtClean="0"/>
              <a:t>have </a:t>
            </a:r>
            <a:r>
              <a:rPr lang="en-US" sz="1600" dirty="0"/>
              <a:t>these ever been designed? </a:t>
            </a:r>
            <a:endParaRPr lang="en-US" sz="1600" dirty="0" smtClean="0"/>
          </a:p>
          <a:p>
            <a:pPr lvl="1"/>
            <a:r>
              <a:rPr lang="en-US" sz="1600" dirty="0" smtClean="0"/>
              <a:t>(Or should </a:t>
            </a:r>
            <a:r>
              <a:rPr lang="en-US" sz="1600" dirty="0"/>
              <a:t>we think about finding someone to design one?)</a:t>
            </a:r>
          </a:p>
          <a:p>
            <a:pPr marL="0" indent="0">
              <a:buNone/>
            </a:pPr>
            <a:r>
              <a:rPr lang="en-US" sz="2000" i="1" dirty="0" smtClean="0">
                <a:solidFill>
                  <a:srgbClr val="FF0000"/>
                </a:solidFill>
                <a:sym typeface="Wingdings"/>
              </a:rPr>
              <a:t>I concluded that r</a:t>
            </a:r>
            <a:r>
              <a:rPr lang="en-US" sz="2000" i="1" dirty="0" smtClean="0">
                <a:solidFill>
                  <a:srgbClr val="FF0000"/>
                </a:solidFill>
              </a:rPr>
              <a:t>egardless of the issue of large V/turn, it would </a:t>
            </a:r>
            <a:r>
              <a:rPr lang="en-US" sz="2000" i="1" dirty="0">
                <a:solidFill>
                  <a:srgbClr val="FF0000"/>
                </a:solidFill>
              </a:rPr>
              <a:t>be interesting to know what happens in </a:t>
            </a:r>
            <a:r>
              <a:rPr lang="en-US" sz="2000" i="1" dirty="0" smtClean="0">
                <a:solidFill>
                  <a:srgbClr val="FF0000"/>
                </a:solidFill>
              </a:rPr>
              <a:t>the serpentine </a:t>
            </a:r>
            <a:r>
              <a:rPr lang="en-US" sz="2000" i="1" dirty="0">
                <a:solidFill>
                  <a:srgbClr val="FF0000"/>
                </a:solidFill>
              </a:rPr>
              <a:t>channel with space </a:t>
            </a:r>
            <a:r>
              <a:rPr lang="en-US" sz="2000" i="1" dirty="0" smtClean="0">
                <a:solidFill>
                  <a:srgbClr val="FF0000"/>
                </a:solidFill>
              </a:rPr>
              <a:t>charge…</a:t>
            </a:r>
            <a:endParaRPr lang="en-US" sz="2000" i="1" dirty="0">
              <a:solidFill>
                <a:srgbClr val="FF0000"/>
              </a:solidFill>
            </a:endParaRPr>
          </a:p>
          <a:p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14/11/2012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Suzie Sheehy, ASTeC/STFC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24B3A-BD7A-1846-99B7-B3EFA655FBD8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130881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Setting up the simulation in OPAL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053865" cy="4525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Beam matching at 300 MeV</a:t>
            </a:r>
          </a:p>
          <a:p>
            <a:r>
              <a:rPr lang="en-US" sz="2400" dirty="0" smtClean="0"/>
              <a:t>Single energy tracking at realistic intensities shows no emittance growth. </a:t>
            </a:r>
          </a:p>
          <a:p>
            <a:r>
              <a:rPr lang="en-US" sz="2400" dirty="0" smtClean="0"/>
              <a:t>At very high intensities emittance grows, as expected.</a:t>
            </a:r>
          </a:p>
          <a:p>
            <a:pPr lvl="1"/>
            <a:r>
              <a:rPr lang="en-US" sz="2000" dirty="0" smtClean="0"/>
              <a:t>(See HB2012 MOP258) </a:t>
            </a:r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4368243" y="5213573"/>
            <a:ext cx="4775757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Single bunch</a:t>
            </a:r>
          </a:p>
          <a:p>
            <a:pPr algn="ctr"/>
            <a:r>
              <a:rPr lang="en-US" dirty="0" smtClean="0"/>
              <a:t>10 π mm </a:t>
            </a:r>
            <a:r>
              <a:rPr lang="en-US" dirty="0" err="1" smtClean="0"/>
              <a:t>mrad</a:t>
            </a:r>
            <a:r>
              <a:rPr lang="en-US" dirty="0" smtClean="0"/>
              <a:t> in </a:t>
            </a:r>
            <a:r>
              <a:rPr lang="en-US" dirty="0" err="1" smtClean="0"/>
              <a:t>horiz</a:t>
            </a:r>
            <a:r>
              <a:rPr lang="en-US" dirty="0" smtClean="0"/>
              <a:t>/vertical</a:t>
            </a:r>
          </a:p>
          <a:p>
            <a:pPr algn="ctr"/>
            <a:r>
              <a:rPr lang="en-US" dirty="0" smtClean="0"/>
              <a:t>Length ~ 4% of ring circumference</a:t>
            </a:r>
          </a:p>
          <a:p>
            <a:pPr algn="ctr"/>
            <a:r>
              <a:rPr lang="en-US" dirty="0" smtClean="0"/>
              <a:t>50 turns at 300 MeV with no acceleration</a:t>
            </a:r>
          </a:p>
          <a:p>
            <a:pPr algn="ctr"/>
            <a:r>
              <a:rPr lang="en-US" dirty="0" smtClean="0"/>
              <a:t>Current is average of full turn</a:t>
            </a:r>
          </a:p>
          <a:p>
            <a:pPr algn="ctr"/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14/11/2012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Suzie Sheehy, ASTeC/STFC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24B3A-BD7A-1846-99B7-B3EFA655FBD8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9" name="Picture 8" descr="MOP258-fig3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rcRect t="7275" r="7555"/>
              <a:stretch>
                <a:fillRect/>
              </a:stretch>
            </p:blipFill>
          </mc:Choice>
          <mc:Fallback>
            <p:blipFill>
              <a:blip r:embed="rId3"/>
              <a:srcRect t="7275" r="7555"/>
              <a:stretch>
                <a:fillRect/>
              </a:stretch>
            </p:blipFill>
          </mc:Fallback>
        </mc:AlternateContent>
        <p:spPr>
          <a:xfrm>
            <a:off x="5239672" y="1310738"/>
            <a:ext cx="3292419" cy="3902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2584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609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Setting up the simulation</a:t>
            </a:r>
            <a:endParaRPr lang="en-US" sz="3600" dirty="0"/>
          </a:p>
        </p:txBody>
      </p:sp>
      <p:pic>
        <p:nvPicPr>
          <p:cNvPr id="5" name="Picture 4" descr="Screen shot 2012-10-24 at 15.39.07.pn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2465219" y="1736685"/>
            <a:ext cx="4415890" cy="309803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763449" y="4834716"/>
            <a:ext cx="1953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Cavity phase (</a:t>
            </a:r>
            <a:r>
              <a:rPr lang="en-US" dirty="0" err="1" smtClean="0"/>
              <a:t>deg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 rot="16200000">
            <a:off x="1722757" y="3118965"/>
            <a:ext cx="14849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Energy (MeV)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279770" y="1035538"/>
            <a:ext cx="734646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 smtClean="0"/>
              <a:t>Harmonic number = 1 (for now)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Space charge ‘off’ – track bunch of 2000 particles with parabolic profile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88227" y="5360193"/>
            <a:ext cx="789857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Issue: </a:t>
            </a:r>
            <a:r>
              <a:rPr lang="en-US" sz="1600" dirty="0" smtClean="0"/>
              <a:t>OPAL outputs after set </a:t>
            </a:r>
            <a:r>
              <a:rPr lang="en-US" sz="1600" dirty="0" err="1" smtClean="0"/>
              <a:t>num</a:t>
            </a:r>
            <a:r>
              <a:rPr lang="en-US" sz="1600" dirty="0" smtClean="0"/>
              <a:t> of tracking steps NOT azimuthal position </a:t>
            </a:r>
            <a:r>
              <a:rPr lang="en-US" sz="1600" dirty="0" err="1" smtClean="0"/>
              <a:t>ie</a:t>
            </a:r>
            <a:r>
              <a:rPr lang="en-US" sz="1600" dirty="0" smtClean="0"/>
              <a:t>. not a full ‘turn’ if not perfectly on phase! In the newer version of OPAL (1.1.9) I can use ‘probe’ element to get ‘screen-like’ physical position readout  (in process of updating on SCARF).</a:t>
            </a:r>
          </a:p>
          <a:p>
            <a:pPr algn="ctr"/>
            <a:r>
              <a:rPr lang="en-US" sz="1600" i="1" dirty="0" smtClean="0"/>
              <a:t>For now – the following simulations were run overnight on my quad core desktop!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14/11/2012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Suzie Sheehy, ASTeC/STFC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24B3A-BD7A-1846-99B7-B3EFA655FBD8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84403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9484"/>
            <a:ext cx="8229600" cy="77067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Turn-by-turn orbit with bunch</a:t>
            </a:r>
            <a:endParaRPr lang="en-US" sz="3600" dirty="0"/>
          </a:p>
        </p:txBody>
      </p:sp>
      <p:pic>
        <p:nvPicPr>
          <p:cNvPr id="4" name="Picture 3" descr="Screen shot 2012-10-24 at 16.10.3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683846" y="1407872"/>
            <a:ext cx="7400731" cy="513447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79770" y="823096"/>
            <a:ext cx="734646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 smtClean="0"/>
              <a:t>Try a short &amp; small 1 </a:t>
            </a:r>
            <a:r>
              <a:rPr lang="en-US" sz="1600" dirty="0"/>
              <a:t>π </a:t>
            </a:r>
            <a:r>
              <a:rPr lang="en-US" sz="1600" dirty="0" smtClean="0"/>
              <a:t>mm </a:t>
            </a:r>
            <a:r>
              <a:rPr lang="en-US" sz="1600" dirty="0" err="1" smtClean="0"/>
              <a:t>mrad</a:t>
            </a:r>
            <a:r>
              <a:rPr lang="en-US" sz="1600" dirty="0" smtClean="0"/>
              <a:t> beam to see what happens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Using ‘probe’ element to get turn-by-turn at 0 degree position, 200 particles</a:t>
            </a:r>
            <a:endParaRPr lang="en-US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4034693" y="6542350"/>
            <a:ext cx="12895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X Position [mm]</a:t>
            </a:r>
            <a:endParaRPr lang="en-US" sz="1200" dirty="0"/>
          </a:p>
        </p:txBody>
      </p:sp>
      <p:sp>
        <p:nvSpPr>
          <p:cNvPr id="7" name="TextBox 6"/>
          <p:cNvSpPr txBox="1"/>
          <p:nvPr/>
        </p:nvSpPr>
        <p:spPr>
          <a:xfrm rot="16200000">
            <a:off x="76199" y="3574482"/>
            <a:ext cx="12152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Momentum [β</a:t>
            </a:r>
            <a:r>
              <a:rPr lang="en-US" sz="1200" dirty="0" err="1" smtClean="0"/>
              <a:t>γ</a:t>
            </a:r>
            <a:r>
              <a:rPr lang="en-US" sz="1200" dirty="0" smtClean="0"/>
              <a:t>]</a:t>
            </a:r>
            <a:endParaRPr lang="en-US" sz="1200" dirty="0"/>
          </a:p>
        </p:txBody>
      </p:sp>
      <p:sp>
        <p:nvSpPr>
          <p:cNvPr id="3" name="TextBox 2"/>
          <p:cNvSpPr txBox="1"/>
          <p:nvPr/>
        </p:nvSpPr>
        <p:spPr>
          <a:xfrm>
            <a:off x="4378423" y="4890415"/>
            <a:ext cx="26515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Acceleration! </a:t>
            </a:r>
          </a:p>
          <a:p>
            <a:r>
              <a:rPr lang="en-US" dirty="0" smtClean="0"/>
              <a:t>With</a:t>
            </a:r>
            <a:r>
              <a:rPr lang="en-US" dirty="0"/>
              <a:t> </a:t>
            </a:r>
            <a:r>
              <a:rPr lang="en-US" dirty="0" smtClean="0"/>
              <a:t>V</a:t>
            </a:r>
            <a:r>
              <a:rPr lang="en-US" baseline="-25000" dirty="0" smtClean="0"/>
              <a:t>RF</a:t>
            </a:r>
            <a:r>
              <a:rPr lang="en-US" dirty="0" smtClean="0"/>
              <a:t>/turn= 22 MV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14/11/2012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Suzie Sheehy, ASTeC/STFC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24B3A-BD7A-1846-99B7-B3EFA655FBD8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739245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16555</TotalTime>
  <Words>2041</Words>
  <Application>Microsoft Macintosh PowerPoint</Application>
  <PresentationFormat>On-screen Show (4:3)</PresentationFormat>
  <Paragraphs>265</Paragraphs>
  <Slides>23</Slides>
  <Notes>2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Simulations of a proton FFAG with space charge</vt:lpstr>
      <vt:lpstr>Overview</vt:lpstr>
      <vt:lpstr>Motivation</vt:lpstr>
      <vt:lpstr>4-cell Lattice design</vt:lpstr>
      <vt:lpstr>Serpentine channel acceleration</vt:lpstr>
      <vt:lpstr>Motivation continued…</vt:lpstr>
      <vt:lpstr>Setting up the simulation in OPAL</vt:lpstr>
      <vt:lpstr>Setting up the simulation</vt:lpstr>
      <vt:lpstr>Turn-by-turn orbit with bunch</vt:lpstr>
      <vt:lpstr>Slide 10</vt:lpstr>
      <vt:lpstr>Longitudinal evolution</vt:lpstr>
      <vt:lpstr>Horizontal pos vs time</vt:lpstr>
      <vt:lpstr>Vertical pos vs time</vt:lpstr>
      <vt:lpstr>Emittance evolution</vt:lpstr>
      <vt:lpstr>6-cell 1GeV Ring</vt:lpstr>
      <vt:lpstr>6-cell 1 GeV Ring</vt:lpstr>
      <vt:lpstr>Single energy with space charge</vt:lpstr>
      <vt:lpstr>Serpentine channel</vt:lpstr>
      <vt:lpstr>Acceleration &amp; space charge</vt:lpstr>
      <vt:lpstr>Summary so far…</vt:lpstr>
      <vt:lpstr>How much would it cost?</vt:lpstr>
      <vt:lpstr>Aside… terminology</vt:lpstr>
      <vt:lpstr>References</vt:lpstr>
    </vt:vector>
  </TitlesOfParts>
  <Manager/>
  <Company>University of Oxford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Update</dc:title>
  <dc:subject/>
  <dc:creator>Suzie Sheehy</dc:creator>
  <cp:keywords/>
  <dc:description/>
  <cp:lastModifiedBy>Suzie Sheehy</cp:lastModifiedBy>
  <cp:revision>61</cp:revision>
  <cp:lastPrinted>2012-10-31T08:49:52Z</cp:lastPrinted>
  <dcterms:created xsi:type="dcterms:W3CDTF">2012-11-13T01:08:30Z</dcterms:created>
  <dcterms:modified xsi:type="dcterms:W3CDTF">2012-11-15T01:27:29Z</dcterms:modified>
  <cp:category/>
</cp:coreProperties>
</file>