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7"/>
  </p:notesMasterIdLst>
  <p:sldIdLst>
    <p:sldId id="261" r:id="rId2"/>
    <p:sldId id="277" r:id="rId3"/>
    <p:sldId id="258" r:id="rId4"/>
    <p:sldId id="262" r:id="rId5"/>
    <p:sldId id="266" r:id="rId6"/>
    <p:sldId id="265" r:id="rId7"/>
    <p:sldId id="264" r:id="rId8"/>
    <p:sldId id="291" r:id="rId9"/>
    <p:sldId id="259" r:id="rId10"/>
    <p:sldId id="275" r:id="rId11"/>
    <p:sldId id="274" r:id="rId12"/>
    <p:sldId id="273" r:id="rId13"/>
    <p:sldId id="268" r:id="rId14"/>
    <p:sldId id="285" r:id="rId15"/>
    <p:sldId id="272" r:id="rId16"/>
    <p:sldId id="269" r:id="rId17"/>
    <p:sldId id="270" r:id="rId18"/>
    <p:sldId id="280" r:id="rId19"/>
    <p:sldId id="290" r:id="rId20"/>
    <p:sldId id="289" r:id="rId21"/>
    <p:sldId id="292" r:id="rId22"/>
    <p:sldId id="286" r:id="rId23"/>
    <p:sldId id="284" r:id="rId24"/>
    <p:sldId id="271" r:id="rId25"/>
    <p:sldId id="279" r:id="rId2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39393"/>
    <a:srgbClr val="AA6273"/>
    <a:srgbClr val="DCA7BB"/>
    <a:srgbClr val="D787A5"/>
    <a:srgbClr val="BA6A89"/>
    <a:srgbClr val="6D0029"/>
    <a:srgbClr val="4C0026"/>
    <a:srgbClr val="C3C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3546" autoAdjust="0"/>
    <p:restoredTop sz="90095" autoAdjust="0"/>
  </p:normalViewPr>
  <p:slideViewPr>
    <p:cSldViewPr>
      <p:cViewPr varScale="1">
        <p:scale>
          <a:sx n="70" d="100"/>
          <a:sy n="70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 smtClean="0"/>
            </a:lvl1pPr>
          </a:lstStyle>
          <a:p>
            <a:pPr>
              <a:defRPr/>
            </a:pPr>
            <a:fld id="{24E3BB4D-5943-4C84-A4CB-3EA8D2D3F9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9625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E3BB4D-5943-4C84-A4CB-3EA8D2D3F9F4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1536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32276C2-914A-4F4D-838A-F87D57074D9F}" type="slidenum">
              <a:rPr lang="en-US" altLang="ja-JP" sz="1200"/>
              <a:pPr eaLnBrk="1" hangingPunct="1"/>
              <a:t>20</a:t>
            </a:fld>
            <a:endParaRPr lang="en-US" altLang="ja-JP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32276C2-914A-4F4D-838A-F87D57074D9F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F055C0D9-F515-473C-9F82-98CE8AE8BF36}" type="slidenum">
              <a:rPr lang="en-US" altLang="ja-JP" sz="1200"/>
              <a:pPr eaLnBrk="1" hangingPunct="1"/>
              <a:t>2</a:t>
            </a:fld>
            <a:endParaRPr lang="en-US" altLang="ja-JP" sz="120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E3BB4D-5943-4C84-A4CB-3EA8D2D3F9F4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3303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32276C2-914A-4F4D-838A-F87D57074D9F}" type="slidenum">
              <a:rPr lang="en-US" altLang="ja-JP" sz="1200"/>
              <a:pPr eaLnBrk="1" hangingPunct="1"/>
              <a:t>7</a:t>
            </a:fld>
            <a:endParaRPr lang="en-US" altLang="ja-JP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4C2CC88B-E9D6-4A43-9D66-EEEE4D99142E}" type="slidenum">
              <a:rPr lang="en-US" altLang="ja-JP" sz="1200"/>
              <a:pPr eaLnBrk="1" hangingPunct="1"/>
              <a:t>8</a:t>
            </a:fld>
            <a:endParaRPr lang="en-US" altLang="ja-JP" sz="120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E3BB4D-5943-4C84-A4CB-3EA8D2D3F9F4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4193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E3BB4D-5943-4C84-A4CB-3EA8D2D3F9F4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50940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832276C2-914A-4F4D-838A-F87D57074D9F}" type="slidenum">
              <a:rPr lang="en-US" altLang="ja-JP" sz="1200"/>
              <a:pPr eaLnBrk="1" hangingPunct="1"/>
              <a:t>18</a:t>
            </a:fld>
            <a:endParaRPr lang="en-US" altLang="ja-JP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49325"/>
            <a:ext cx="9144000" cy="3124200"/>
          </a:xfrm>
          <a:prstGeom prst="rect">
            <a:avLst/>
          </a:prstGeom>
          <a:solidFill>
            <a:srgbClr val="6B00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3525"/>
            <a:ext cx="4605338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0" y="4038600"/>
            <a:ext cx="9144000" cy="2819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22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6019800"/>
            <a:ext cx="3227387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 descr="100周年シンボル英語版画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44463"/>
            <a:ext cx="9826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44650"/>
            <a:ext cx="7772400" cy="53340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397125"/>
            <a:ext cx="7772400" cy="1143000"/>
          </a:xfrm>
        </p:spPr>
        <p:txBody>
          <a:bodyPr/>
          <a:lstStyle>
            <a:lvl1pPr marL="0" indent="0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7020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D9588-76BB-4868-92D4-BE7A5A3447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0514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2578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257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62380-C492-4FEE-9832-DF602868325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9399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5F43A-D314-4A5E-BA34-AC30275923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1408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294CB-767E-4C86-82BF-15D24FBE5F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2573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00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0005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0475F-1FCE-41C3-BA99-F69997D50F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306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E42F9-97C9-4266-954B-B55A96CB55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5114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47EE-031E-4196-9C23-79A51E561F8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8452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DC9F9-0CD4-4EB3-A1B1-2B020809EE6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5728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BC6D0-4C9A-4CEC-BBAD-A423B27416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820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E6281-B04A-4912-8ABF-9169912EF2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1287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035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838200"/>
            <a:ext cx="586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8153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2500" y="125413"/>
            <a:ext cx="609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6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236A519-E2AD-4393-80B2-EE3AA4758F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96050"/>
            <a:ext cx="8610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000" smtClean="0">
                <a:solidFill>
                  <a:srgbClr val="323232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kumimoji="1"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3.w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4475" y="1484784"/>
            <a:ext cx="7200800" cy="1944216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Beam commissioning of </a:t>
            </a:r>
            <a:br>
              <a:rPr lang="en-US" altLang="ja-JP" dirty="0" smtClean="0"/>
            </a:br>
            <a:r>
              <a:rPr lang="en-US" altLang="ja-JP" dirty="0" smtClean="0"/>
              <a:t>150 MeV FFAG accelerator</a:t>
            </a:r>
            <a:br>
              <a:rPr lang="en-US" altLang="ja-JP" dirty="0" smtClean="0"/>
            </a:br>
            <a:r>
              <a:rPr lang="en-US" altLang="ja-JP" dirty="0" smtClean="0"/>
              <a:t>at Kyushu University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95325" y="4419600"/>
            <a:ext cx="8039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kumimoji="1" lang="en-US" altLang="ja-JP" dirty="0" smtClean="0"/>
              <a:t>Yujiro </a:t>
            </a:r>
            <a:r>
              <a:rPr kumimoji="1" lang="en-US" altLang="ja-JP" dirty="0" err="1" smtClean="0"/>
              <a:t>Yonemura</a:t>
            </a:r>
            <a:r>
              <a:rPr kumimoji="1" lang="en-US" altLang="ja-JP" sz="1800" dirty="0" smtClean="0"/>
              <a:t> </a:t>
            </a:r>
            <a:endParaRPr kumimoji="1" lang="en-US" altLang="ja-JP" sz="1800" dirty="0"/>
          </a:p>
          <a:p>
            <a:pPr>
              <a:spcBef>
                <a:spcPct val="20000"/>
              </a:spcBef>
            </a:pPr>
            <a:r>
              <a:rPr kumimoji="1" lang="en-US" altLang="ja-JP" sz="1800" dirty="0" smtClean="0"/>
              <a:t>Kyushu University</a:t>
            </a:r>
            <a:endParaRPr kumimoji="1" lang="en-US" altLang="ja-JP" sz="18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685800" y="5486400"/>
            <a:ext cx="8077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kumimoji="1" lang="en-US" altLang="ja-JP" sz="1600" dirty="0" smtClean="0"/>
              <a:t>November 13, 2012</a:t>
            </a:r>
            <a:endParaRPr kumimoji="1" lang="en-US" altLang="ja-JP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352928" cy="381000"/>
          </a:xfrm>
        </p:spPr>
        <p:txBody>
          <a:bodyPr/>
          <a:lstStyle/>
          <a:p>
            <a:r>
              <a:rPr kumimoji="1" lang="en-US" altLang="ja-JP" dirty="0" smtClean="0"/>
              <a:t>2-2. Beam injection (</a:t>
            </a:r>
            <a:r>
              <a:rPr kumimoji="1" lang="en-US" altLang="ja-JP" dirty="0" smtClean="0"/>
              <a:t>single-turn injection)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7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808"/>
            <a:ext cx="2433329" cy="1824998"/>
          </a:xfr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5472608" cy="490224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7" y="4437112"/>
            <a:ext cx="2232248" cy="167418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23528" y="3573016"/>
            <a:ext cx="24801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Fluorescent screen</a:t>
            </a:r>
          </a:p>
          <a:p>
            <a:r>
              <a:rPr kumimoji="1" lang="en-US" altLang="ja-JP" sz="2000" dirty="0" smtClean="0"/>
              <a:t>(provided by RCNP)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0280" y="6240987"/>
            <a:ext cx="1795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CCD </a:t>
            </a:r>
            <a:r>
              <a:rPr kumimoji="1" lang="en-US" altLang="ja-JP" sz="2000" dirty="0"/>
              <a:t>C</a:t>
            </a:r>
            <a:r>
              <a:rPr kumimoji="1" lang="en-US" altLang="ja-JP" sz="2000" dirty="0" smtClean="0"/>
              <a:t>amera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35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7" y="1004094"/>
            <a:ext cx="8291264" cy="381000"/>
          </a:xfrm>
        </p:spPr>
        <p:txBody>
          <a:bodyPr/>
          <a:lstStyle/>
          <a:p>
            <a:r>
              <a:rPr lang="en-US" altLang="ja-JP" dirty="0" smtClean="0"/>
              <a:t>2-2. </a:t>
            </a:r>
            <a:r>
              <a:rPr lang="en-US" altLang="ja-JP" dirty="0" smtClean="0"/>
              <a:t>Beam injection (</a:t>
            </a:r>
            <a:r>
              <a:rPr lang="en-US" altLang="ja-JP" dirty="0" smtClean="0"/>
              <a:t>single-turn injection)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2703"/>
            <a:ext cx="419978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グループ化 7"/>
          <p:cNvGrpSpPr/>
          <p:nvPr/>
        </p:nvGrpSpPr>
        <p:grpSpPr>
          <a:xfrm>
            <a:off x="251520" y="1369030"/>
            <a:ext cx="4104646" cy="4380386"/>
            <a:chOff x="4634557" y="1383159"/>
            <a:chExt cx="4104646" cy="4380386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4557" y="1916832"/>
              <a:ext cx="4032448" cy="3024336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 rot="914114">
              <a:off x="7169677" y="3558207"/>
              <a:ext cx="10246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</a:rPr>
                <a:t>Beam</a:t>
              </a:r>
              <a:endParaRPr kumimoji="1"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460893" y="5301880"/>
              <a:ext cx="20345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CCD Camera</a:t>
              </a:r>
              <a:endParaRPr kumimoji="1" lang="ja-JP" altLang="en-US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190045" y="1383159"/>
              <a:ext cx="2476960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Electric septum</a:t>
              </a:r>
              <a:endParaRPr kumimoji="1" lang="ja-JP" altLang="en-US" b="1" dirty="0"/>
            </a:p>
          </p:txBody>
        </p:sp>
        <p:cxnSp>
          <p:nvCxnSpPr>
            <p:cNvPr id="15" name="直線矢印コネクタ 14"/>
            <p:cNvCxnSpPr/>
            <p:nvPr/>
          </p:nvCxnSpPr>
          <p:spPr bwMode="auto">
            <a:xfrm>
              <a:off x="5253229" y="2348880"/>
              <a:ext cx="744982" cy="108012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円/楕円 16"/>
            <p:cNvSpPr/>
            <p:nvPr/>
          </p:nvSpPr>
          <p:spPr bwMode="auto">
            <a:xfrm>
              <a:off x="6156176" y="3568709"/>
              <a:ext cx="139886" cy="220331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下矢印 10"/>
            <p:cNvSpPr/>
            <p:nvPr/>
          </p:nvSpPr>
          <p:spPr bwMode="auto">
            <a:xfrm rot="6428549">
              <a:off x="7392047" y="2799953"/>
              <a:ext cx="206754" cy="2487559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698429" y="1887215"/>
              <a:ext cx="11095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screen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19" name="直線矢印コネクタ 18"/>
            <p:cNvCxnSpPr/>
            <p:nvPr/>
          </p:nvCxnSpPr>
          <p:spPr bwMode="auto">
            <a:xfrm flipH="1">
              <a:off x="7127024" y="1876443"/>
              <a:ext cx="316098" cy="97649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5" name="グループ化 24"/>
            <p:cNvGrpSpPr/>
            <p:nvPr/>
          </p:nvGrpSpPr>
          <p:grpSpPr>
            <a:xfrm rot="2192411">
              <a:off x="4865478" y="4862683"/>
              <a:ext cx="576064" cy="808868"/>
              <a:chOff x="1979712" y="5717939"/>
              <a:chExt cx="576064" cy="808868"/>
            </a:xfrm>
          </p:grpSpPr>
          <p:sp>
            <p:nvSpPr>
              <p:cNvPr id="24" name="直方体 23"/>
              <p:cNvSpPr/>
              <p:nvPr/>
            </p:nvSpPr>
            <p:spPr bwMode="auto">
              <a:xfrm>
                <a:off x="1979712" y="5952028"/>
                <a:ext cx="576064" cy="574779"/>
              </a:xfrm>
              <a:prstGeom prst="cub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ローチャート : 磁気ディスク 22"/>
              <p:cNvSpPr/>
              <p:nvPr/>
            </p:nvSpPr>
            <p:spPr bwMode="auto">
              <a:xfrm>
                <a:off x="2090638" y="5717939"/>
                <a:ext cx="354211" cy="362788"/>
              </a:xfrm>
              <a:prstGeom prst="flowChartMagneticDisk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903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 bwMode="auto">
          <a:xfrm>
            <a:off x="5652119" y="2087233"/>
            <a:ext cx="1728193" cy="26164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03" y="1324953"/>
            <a:ext cx="3384376" cy="2538281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95052" y="4293096"/>
            <a:ext cx="4808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Range of motion</a:t>
            </a:r>
            <a:r>
              <a:rPr kumimoji="1" lang="en-US" altLang="ja-JP" dirty="0" smtClean="0"/>
              <a:t>: </a:t>
            </a:r>
            <a:r>
              <a:rPr kumimoji="1" lang="en-US" altLang="ja-JP" dirty="0" smtClean="0"/>
              <a:t>300 mm</a:t>
            </a:r>
          </a:p>
          <a:p>
            <a:r>
              <a:rPr kumimoji="1" lang="en-US" altLang="ja-JP" dirty="0" smtClean="0"/>
              <a:t>Accuracy: 0.2 mm</a:t>
            </a:r>
          </a:p>
          <a:p>
            <a:r>
              <a:rPr kumimoji="1" lang="en-US" altLang="ja-JP" dirty="0" smtClean="0"/>
              <a:t>Control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system: PLC + </a:t>
            </a:r>
            <a:r>
              <a:rPr kumimoji="1" lang="en-US" altLang="ja-JP" dirty="0" err="1" smtClean="0"/>
              <a:t>LabView</a:t>
            </a:r>
            <a:endParaRPr kumimoji="1" lang="en-US" altLang="ja-JP" dirty="0" smtClean="0"/>
          </a:p>
        </p:txBody>
      </p:sp>
      <p:sp>
        <p:nvSpPr>
          <p:cNvPr id="7" name="正方形/長方形 6"/>
          <p:cNvSpPr/>
          <p:nvPr/>
        </p:nvSpPr>
        <p:spPr bwMode="auto">
          <a:xfrm>
            <a:off x="6171195" y="1916832"/>
            <a:ext cx="1209117" cy="64807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4061593" y="2006842"/>
            <a:ext cx="582415" cy="80392"/>
          </a:xfrm>
          <a:prstGeom prst="rect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4061594" y="2034486"/>
            <a:ext cx="96218" cy="530418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 bwMode="auto">
          <a:xfrm>
            <a:off x="323527" y="1004094"/>
            <a:ext cx="8291264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ja-JP" dirty="0" smtClean="0"/>
              <a:t>2-3. Measurements </a:t>
            </a:r>
            <a:r>
              <a:rPr lang="en-US" altLang="ja-JP" dirty="0" smtClean="0"/>
              <a:t>of beam position</a:t>
            </a:r>
            <a:br>
              <a:rPr lang="en-US" altLang="ja-JP" dirty="0" smtClean="0"/>
            </a:b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644008" y="2006841"/>
            <a:ext cx="1296144" cy="8039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5991681" y="1672020"/>
            <a:ext cx="187130" cy="11521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7380312" y="2085590"/>
            <a:ext cx="1656184" cy="26329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08622" y="2834562"/>
            <a:ext cx="14013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Electrode</a:t>
            </a:r>
          </a:p>
          <a:p>
            <a:r>
              <a:rPr kumimoji="1" lang="en-US" altLang="ja-JP" sz="2000" dirty="0" smtClean="0"/>
              <a:t>(w=10mm)</a:t>
            </a:r>
            <a:endParaRPr kumimoji="1" lang="ja-JP" altLang="en-US" sz="20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61594" y="1373409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FRP rod</a:t>
            </a:r>
            <a:endParaRPr kumimoji="1" lang="ja-JP" altLang="en-US" sz="1800" dirty="0"/>
          </a:p>
        </p:txBody>
      </p:sp>
      <p:cxnSp>
        <p:nvCxnSpPr>
          <p:cNvPr id="19" name="直線コネクタ 18"/>
          <p:cNvCxnSpPr/>
          <p:nvPr/>
        </p:nvCxnSpPr>
        <p:spPr bwMode="auto">
          <a:xfrm>
            <a:off x="4061594" y="2054305"/>
            <a:ext cx="1930087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テキスト ボックス 20"/>
          <p:cNvSpPr txBox="1"/>
          <p:nvPr/>
        </p:nvSpPr>
        <p:spPr>
          <a:xfrm>
            <a:off x="6775331" y="1385094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Motorized cylinder</a:t>
            </a:r>
            <a:endParaRPr kumimoji="1" lang="ja-JP" altLang="en-US" sz="20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164" y="3713584"/>
            <a:ext cx="2352040" cy="1971040"/>
          </a:xfrm>
          <a:prstGeom prst="rect">
            <a:avLst/>
          </a:prstGeom>
        </p:spPr>
      </p:pic>
      <p:cxnSp>
        <p:nvCxnSpPr>
          <p:cNvPr id="15" name="直線コネクタ 14"/>
          <p:cNvCxnSpPr/>
          <p:nvPr/>
        </p:nvCxnSpPr>
        <p:spPr bwMode="auto">
          <a:xfrm flipV="1">
            <a:off x="3861860" y="2217235"/>
            <a:ext cx="5282140" cy="2363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02246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7272808" cy="381000"/>
          </a:xfrm>
        </p:spPr>
        <p:txBody>
          <a:bodyPr/>
          <a:lstStyle/>
          <a:p>
            <a:r>
              <a:rPr lang="en-US" altLang="ja-JP" dirty="0" smtClean="0"/>
              <a:t>2-3. Measurements </a:t>
            </a:r>
            <a:r>
              <a:rPr lang="en-US" altLang="ja-JP" dirty="0" smtClean="0"/>
              <a:t>of beam position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6792"/>
            <a:ext cx="4233879" cy="4104456"/>
          </a:xfrm>
          <a:prstGeom prst="rect">
            <a:avLst/>
          </a:prstGeom>
        </p:spPr>
      </p:pic>
      <p:pic>
        <p:nvPicPr>
          <p:cNvPr id="9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93805"/>
            <a:ext cx="4039387" cy="3456384"/>
          </a:xfrm>
        </p:spPr>
      </p:pic>
      <p:sp>
        <p:nvSpPr>
          <p:cNvPr id="6" name="正方形/長方形 5"/>
          <p:cNvSpPr/>
          <p:nvPr/>
        </p:nvSpPr>
        <p:spPr bwMode="auto">
          <a:xfrm>
            <a:off x="3203848" y="5661248"/>
            <a:ext cx="936104" cy="50405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solidFill>
                  <a:srgbClr val="FF0000"/>
                </a:solidFill>
              </a:ln>
              <a:noFill/>
              <a:effectLst/>
              <a:latin typeface="Arial" charset="0"/>
              <a:ea typeface="ＭＳ Ｐゴシック" charset="-128"/>
            </a:endParaRPr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6948264" y="1556792"/>
            <a:ext cx="0" cy="367240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6948264" y="885748"/>
            <a:ext cx="15568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Closed orbit</a:t>
            </a:r>
          </a:p>
          <a:p>
            <a:r>
              <a:rPr kumimoji="1" lang="en-US" altLang="ja-JP" sz="2000" dirty="0" smtClean="0"/>
              <a:t>~ 4400 mm</a:t>
            </a:r>
            <a:endParaRPr kumimoji="1" lang="ja-JP" altLang="en-US" sz="2000" dirty="0"/>
          </a:p>
        </p:txBody>
      </p:sp>
      <p:pic>
        <p:nvPicPr>
          <p:cNvPr id="10" name="Picture 2" descr="C:\Users\fujinaka\Desktop\修論\修論発表\バンチ波形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908" y="1271622"/>
            <a:ext cx="2109044" cy="203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正方形/長方形 12"/>
          <p:cNvSpPr/>
          <p:nvPr/>
        </p:nvSpPr>
        <p:spPr bwMode="auto">
          <a:xfrm>
            <a:off x="3347864" y="3717032"/>
            <a:ext cx="792088" cy="432048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00192" y="1766403"/>
            <a:ext cx="54534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0000"/>
                </a:solidFill>
              </a:rPr>
              <a:t>①</a:t>
            </a:r>
            <a:endParaRPr kumimoji="1" lang="ja-JP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454011" y="3197607"/>
            <a:ext cx="54534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0000"/>
                </a:solidFill>
              </a:rPr>
              <a:t>②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829483" y="3609020"/>
            <a:ext cx="545342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b="1" dirty="0">
                <a:solidFill>
                  <a:srgbClr val="FF0000"/>
                </a:solidFill>
              </a:rPr>
              <a:t>③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89090" y="2924944"/>
            <a:ext cx="44275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0000"/>
                </a:solidFill>
              </a:rPr>
              <a:t>①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82473" y="2596842"/>
            <a:ext cx="44275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0000"/>
                </a:solidFill>
              </a:rPr>
              <a:t>②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203848" y="2276872"/>
            <a:ext cx="44275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rgbClr val="FF0000"/>
                </a:solidFill>
              </a:rPr>
              <a:t>③</a:t>
            </a:r>
          </a:p>
        </p:txBody>
      </p:sp>
    </p:spTree>
    <p:extLst>
      <p:ext uri="{BB962C8B-B14F-4D97-AF65-F5344CB8AC3E}">
        <p14:creationId xmlns:p14="http://schemas.microsoft.com/office/powerpoint/2010/main" val="27467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96752"/>
            <a:ext cx="4269430" cy="296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804739"/>
            <a:ext cx="7992888" cy="381000"/>
          </a:xfrm>
        </p:spPr>
        <p:txBody>
          <a:bodyPr/>
          <a:lstStyle/>
          <a:p>
            <a:r>
              <a:rPr kumimoji="1" lang="en-US" altLang="ja-JP" dirty="0" smtClean="0"/>
              <a:t>2-4. Beam </a:t>
            </a:r>
            <a:r>
              <a:rPr kumimoji="1" lang="en-US" altLang="ja-JP" dirty="0" smtClean="0"/>
              <a:t>injection (</a:t>
            </a:r>
            <a:r>
              <a:rPr kumimoji="1" lang="en-US" altLang="ja-JP" dirty="0" smtClean="0"/>
              <a:t>multi-turn </a:t>
            </a:r>
            <a:r>
              <a:rPr lang="en-US" altLang="ja-JP" dirty="0" smtClean="0"/>
              <a:t>injection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71" y="1654363"/>
            <a:ext cx="4328145" cy="3862869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17" name="Picture 2" descr="\\Ts-xl712\実験データ\20121025\20121025_01.png"/>
          <p:cNvPicPr>
            <a:picLocks noChangeArrowheads="1"/>
          </p:cNvPicPr>
          <p:nvPr/>
        </p:nvPicPr>
        <p:blipFill>
          <a:blip r:embed="rId4" cstate="print"/>
          <a:srcRect l="7087" t="22542" r="21260" b="15028"/>
          <a:stretch>
            <a:fillRect/>
          </a:stretch>
        </p:blipFill>
        <p:spPr bwMode="auto">
          <a:xfrm>
            <a:off x="5220072" y="4249166"/>
            <a:ext cx="2592288" cy="1988146"/>
          </a:xfrm>
          <a:prstGeom prst="rect">
            <a:avLst/>
          </a:prstGeom>
          <a:noFill/>
        </p:spPr>
      </p:pic>
      <p:sp>
        <p:nvSpPr>
          <p:cNvPr id="16" name="テキスト ボックス 15"/>
          <p:cNvSpPr txBox="1"/>
          <p:nvPr/>
        </p:nvSpPr>
        <p:spPr>
          <a:xfrm>
            <a:off x="539552" y="6371441"/>
            <a:ext cx="6464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Details will be described in Mr. </a:t>
            </a:r>
            <a:r>
              <a:rPr kumimoji="1" lang="en-US" altLang="ja-JP" sz="2000" dirty="0" err="1" smtClean="0">
                <a:solidFill>
                  <a:srgbClr val="0000FF"/>
                </a:solidFill>
              </a:rPr>
              <a:t>Kuratomi’s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 presentation.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7920880" cy="381000"/>
          </a:xfrm>
        </p:spPr>
        <p:txBody>
          <a:bodyPr/>
          <a:lstStyle/>
          <a:p>
            <a:r>
              <a:rPr kumimoji="1" lang="en-US" altLang="ja-JP" dirty="0" smtClean="0"/>
              <a:t>2-4. Beam </a:t>
            </a:r>
            <a:r>
              <a:rPr kumimoji="1" lang="en-US" altLang="ja-JP" dirty="0" smtClean="0"/>
              <a:t>Injection (</a:t>
            </a:r>
            <a:r>
              <a:rPr kumimoji="1" lang="en-US" altLang="ja-JP" dirty="0" smtClean="0"/>
              <a:t>multi-turn injection)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26052"/>
            <a:ext cx="4225651" cy="3169239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FFAG Workshop '12</a:t>
            </a:r>
            <a:endParaRPr lang="en-US" altLang="ja-JP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82" y="1700808"/>
            <a:ext cx="4259312" cy="319448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11560" y="5157192"/>
            <a:ext cx="71368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9</a:t>
            </a:r>
            <a:r>
              <a:rPr kumimoji="1" lang="en-US" altLang="ja-JP" sz="2800" b="1" baseline="30000" dirty="0" smtClean="0">
                <a:solidFill>
                  <a:srgbClr val="FF0000"/>
                </a:solidFill>
              </a:rPr>
              <a:t>th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 February 2012  </a:t>
            </a:r>
          </a:p>
          <a:p>
            <a:r>
              <a:rPr kumimoji="1" lang="en-US" altLang="ja-JP" sz="2800" b="1" dirty="0" smtClean="0">
                <a:solidFill>
                  <a:srgbClr val="FF0000"/>
                </a:solidFill>
              </a:rPr>
              <a:t>The first circulating beam was observed</a:t>
            </a:r>
            <a:r>
              <a:rPr kumimoji="1" lang="en-US" altLang="ja-JP" sz="2800" b="1" dirty="0" smtClean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76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3" y="692696"/>
            <a:ext cx="6248953" cy="381000"/>
          </a:xfrm>
        </p:spPr>
        <p:txBody>
          <a:bodyPr/>
          <a:lstStyle/>
          <a:p>
            <a:r>
              <a:rPr lang="en-US" altLang="ja-JP" dirty="0" smtClean="0"/>
              <a:t>2-5. T</a:t>
            </a:r>
            <a:r>
              <a:rPr kumimoji="1" lang="en-US" altLang="ja-JP" dirty="0" smtClean="0"/>
              <a:t>une </a:t>
            </a:r>
            <a:r>
              <a:rPr lang="en-US" altLang="ja-JP" dirty="0" smtClean="0"/>
              <a:t>measurements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23" y="4005064"/>
            <a:ext cx="3005842" cy="193801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3" y="1268760"/>
            <a:ext cx="4373569" cy="2252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4433011" cy="1847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45445" y="3284984"/>
            <a:ext cx="2598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Equivalent circuit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80402" y="982321"/>
            <a:ext cx="4360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Capacitive pickup monitor</a:t>
            </a:r>
          </a:p>
          <a:p>
            <a:r>
              <a:rPr kumimoji="1" lang="en-US" altLang="ja-JP" dirty="0" smtClean="0"/>
              <a:t>R: Resistance 1 M</a:t>
            </a:r>
            <a:r>
              <a:rPr kumimoji="1" lang="en-US" altLang="ja-JP" dirty="0" smtClean="0">
                <a:sym typeface="Symbol"/>
              </a:rPr>
              <a:t></a:t>
            </a:r>
          </a:p>
          <a:p>
            <a:r>
              <a:rPr kumimoji="1" lang="en-US" altLang="ja-JP" dirty="0" smtClean="0">
                <a:sym typeface="Symbol"/>
              </a:rPr>
              <a:t>C: 540 pF (horizontal monitor) </a:t>
            </a:r>
          </a:p>
          <a:p>
            <a:r>
              <a:rPr kumimoji="1" lang="en-US" altLang="ja-JP" dirty="0">
                <a:sym typeface="Symbol"/>
              </a:rPr>
              <a:t> </a:t>
            </a:r>
            <a:r>
              <a:rPr kumimoji="1" lang="en-US" altLang="ja-JP" dirty="0" smtClean="0">
                <a:sym typeface="Symbol"/>
              </a:rPr>
              <a:t>   125 pF  (Vertical monitor)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25105"/>
            <a:ext cx="3095625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テキスト ボックス 17"/>
          <p:cNvSpPr txBox="1"/>
          <p:nvPr/>
        </p:nvSpPr>
        <p:spPr>
          <a:xfrm>
            <a:off x="305673" y="6060104"/>
            <a:ext cx="3454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Horizontal tune monitor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72000" y="6012468"/>
            <a:ext cx="2992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Vertical tune monitor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41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5867400" cy="381000"/>
          </a:xfrm>
        </p:spPr>
        <p:txBody>
          <a:bodyPr/>
          <a:lstStyle/>
          <a:p>
            <a:r>
              <a:rPr lang="en-US" altLang="ja-JP" dirty="0" smtClean="0"/>
              <a:t>2-5. Tune </a:t>
            </a:r>
            <a:r>
              <a:rPr lang="en-US" altLang="ja-JP" dirty="0" smtClean="0"/>
              <a:t>m</a:t>
            </a:r>
            <a:r>
              <a:rPr kumimoji="1" lang="en-US" altLang="ja-JP" dirty="0" smtClean="0"/>
              <a:t>easurements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72816"/>
            <a:ext cx="8625034" cy="3070424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/>
              <p:cNvSpPr txBox="1"/>
              <p:nvPr/>
            </p:nvSpPr>
            <p:spPr>
              <a:xfrm>
                <a:off x="4716016" y="5202729"/>
                <a:ext cx="2221506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3200" b="0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v</m:t>
                          </m:r>
                        </m:sub>
                      </m:sSub>
                      <m:r>
                        <a:rPr kumimoji="1" lang="en-US" altLang="ja-JP" sz="320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r>
                        <a:rPr kumimoji="1" lang="en-US" altLang="ja-JP" sz="3200" b="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1.331</m:t>
                      </m:r>
                    </m:oMath>
                  </m:oMathPara>
                </a14:m>
                <a:endParaRPr kumimoji="1" lang="ja-JP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テキスト ボックス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202729"/>
                <a:ext cx="2221506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4716016" y="5956613"/>
                <a:ext cx="23437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sz="3200" b="0" i="0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h</m:t>
                          </m:r>
                        </m:sub>
                      </m:sSub>
                      <m:r>
                        <a:rPr kumimoji="1" lang="en-US" altLang="ja-JP" sz="320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r>
                        <a:rPr kumimoji="1" lang="en-US" altLang="ja-JP" sz="3200" b="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3.607</m:t>
                      </m:r>
                    </m:oMath>
                  </m:oMathPara>
                </a14:m>
                <a:endParaRPr kumimoji="1" lang="ja-JP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956613"/>
                <a:ext cx="2343719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67544" y="4952995"/>
                <a:ext cx="2497094" cy="868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𝑐</m:t>
                      </m:r>
                      <m:r>
                        <a:rPr kumimoji="1" lang="en-US" altLang="ja-JP" b="0" i="0" smtClean="0">
                          <a:solidFill>
                            <a:schemeClr val="tx1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f>
                        <m:fPr>
                          <m:ctrlPr>
                            <a:rPr kumimoji="1" lang="en-US" altLang="ja-JP" i="1" smtClean="0">
                              <a:solidFill>
                                <a:schemeClr val="tx1"/>
                              </a:solidFill>
                              <a:latin typeface="Cambria Math"/>
                              <a:sym typeface="Symbol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kumimoji="1" lang="en-US" altLang="ja-JP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1" lang="en-US" altLang="ja-JP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side</m:t>
                                  </m:r>
                                </m:sub>
                              </m:sSub>
                              <m:r>
                                <a:rPr kumimoji="1" lang="en-US" altLang="ja-JP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− </m:t>
                              </m:r>
                              <m:sSub>
                                <m:sSubPr>
                                  <m:ctrlPr>
                                    <a:rPr kumimoji="1" lang="en-US" altLang="ja-JP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ja-JP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f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ja-JP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rev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kumimoji="1" lang="en-US" altLang="ja-JP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sym typeface="Symbol"/>
                                </a:rPr>
                                <m:t>rev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952995"/>
                <a:ext cx="2497094" cy="8685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91578" y="5956614"/>
                <a:ext cx="343235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320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</m:ctrlPr>
                        </m:sSubPr>
                        <m:e>
                          <m:r>
                            <a:rPr kumimoji="1" lang="en-US" altLang="ja-JP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ja-JP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sym typeface="Symbol"/>
                            </a:rPr>
                            <m:t>𝑟𝑒𝑣</m:t>
                          </m:r>
                        </m:sub>
                      </m:sSub>
                      <m:r>
                        <a:rPr kumimoji="1" lang="en-US" altLang="ja-JP" sz="320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=</m:t>
                      </m:r>
                      <m:r>
                        <a:rPr kumimoji="1" lang="en-US" altLang="ja-JP" sz="3200" b="0" i="1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1.565 </m:t>
                      </m:r>
                      <m:r>
                        <m:rPr>
                          <m:sty m:val="p"/>
                        </m:rPr>
                        <a:rPr kumimoji="1" lang="en-US" altLang="ja-JP" sz="3200" b="0" i="0" smtClean="0">
                          <a:solidFill>
                            <a:srgbClr val="FF0000"/>
                          </a:solidFill>
                          <a:latin typeface="Cambria Math"/>
                          <a:sym typeface="Symbol"/>
                        </a:rPr>
                        <m:t>MHz</m:t>
                      </m:r>
                    </m:oMath>
                  </m:oMathPara>
                </a14:m>
                <a:endParaRPr kumimoji="1" lang="ja-JP" altLang="en-US" sz="3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578" y="5956614"/>
                <a:ext cx="3432350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角丸四角形 5"/>
          <p:cNvSpPr/>
          <p:nvPr/>
        </p:nvSpPr>
        <p:spPr bwMode="auto">
          <a:xfrm>
            <a:off x="4644008" y="5202729"/>
            <a:ext cx="2592288" cy="1466631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031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5223098" cy="518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671736"/>
            <a:ext cx="5867400" cy="381000"/>
          </a:xfrm>
        </p:spPr>
        <p:txBody>
          <a:bodyPr/>
          <a:lstStyle/>
          <a:p>
            <a:r>
              <a:rPr lang="en-US" altLang="ja-JP" dirty="0" smtClean="0"/>
              <a:t>2-5. Tune </a:t>
            </a:r>
            <a:r>
              <a:rPr lang="en-US" altLang="ja-JP" dirty="0" smtClean="0"/>
              <a:t>measurements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sp>
        <p:nvSpPr>
          <p:cNvPr id="6" name="下矢印 5"/>
          <p:cNvSpPr/>
          <p:nvPr/>
        </p:nvSpPr>
        <p:spPr bwMode="auto">
          <a:xfrm rot="11237723">
            <a:off x="2053271" y="2943593"/>
            <a:ext cx="124290" cy="182618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1916881" y="4831085"/>
            <a:ext cx="92952" cy="9295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96083" y="2348880"/>
            <a:ext cx="1459310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 ~ 1000 A</a:t>
            </a:r>
            <a:endParaRPr kumimoji="1" lang="ja-JP" altLang="en-US" sz="2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9181" y="4831085"/>
            <a:ext cx="1260281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D = 780A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994598" y="2984240"/>
                <a:ext cx="19911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kumimoji="1" lang="en-US" altLang="ja-JP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−2</m:t>
                      </m:r>
                      <m:sSub>
                        <m:sSubPr>
                          <m:ctrlP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kumimoji="1" lang="en-US" altLang="ja-JP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v</m:t>
                          </m:r>
                        </m:sub>
                      </m:sSub>
                      <m:r>
                        <a:rPr kumimoji="1" lang="en-US" altLang="ja-JP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kumimoji="1" lang="en-US" altLang="ja-JP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4598" y="2984240"/>
                <a:ext cx="1991123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/>
              <p:cNvSpPr txBox="1"/>
              <p:nvPr/>
            </p:nvSpPr>
            <p:spPr>
              <a:xfrm>
                <a:off x="6156176" y="4653136"/>
                <a:ext cx="2834046" cy="9934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>
                    <a:latin typeface="Cambria Math"/>
                  </a:rPr>
                  <a:t>At KEK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ja-JP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kumimoji="1" lang="en-US" altLang="ja-JP" i="1" smtClean="0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kumimoji="1" lang="en-US" altLang="ja-JP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b="0" i="1" smtClean="0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kumimoji="1" lang="en-US" altLang="ja-JP" b="0" i="1" smtClean="0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sub>
                        </m:sSub>
                      </m:num>
                      <m:den>
                        <m:r>
                          <a:rPr kumimoji="1" lang="en-US" altLang="ja-JP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kumimoji="1" lang="en-US" altLang="ja-JP" b="0" i="1" smtClean="0">
                            <a:latin typeface="Cambria Math"/>
                          </a:rPr>
                          <m:t>𝐼</m:t>
                        </m:r>
                      </m:den>
                    </m:f>
                    <m:r>
                      <a:rPr kumimoji="1" lang="en-US" altLang="ja-JP" i="1" smtClean="0">
                        <a:latin typeface="Cambria Math"/>
                      </a:rPr>
                      <m:t>=</m:t>
                    </m:r>
                  </m:oMath>
                </a14:m>
                <a:r>
                  <a:rPr kumimoji="1" lang="en-US" altLang="ja-JP" dirty="0" smtClean="0"/>
                  <a:t>5.5 x 10</a:t>
                </a:r>
                <a:r>
                  <a:rPr kumimoji="1" lang="en-US" altLang="ja-JP" baseline="30000" dirty="0" smtClean="0"/>
                  <a:t>-4 </a:t>
                </a:r>
                <a:r>
                  <a:rPr kumimoji="1" lang="en-US" altLang="ja-JP" dirty="0" smtClean="0"/>
                  <a:t>[1/A]</a:t>
                </a:r>
                <a:endParaRPr kumimoji="1" lang="ja-JP" altLang="en-US" baseline="30000" dirty="0"/>
              </a:p>
            </p:txBody>
          </p:sp>
        </mc:Choice>
        <mc:Fallback xmlns="">
          <p:sp>
            <p:nvSpPr>
              <p:cNvPr id="12" name="テキスト ボックス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653136"/>
                <a:ext cx="2834046" cy="993413"/>
              </a:xfrm>
              <a:prstGeom prst="rect">
                <a:avLst/>
              </a:prstGeom>
              <a:blipFill rotWithShape="1">
                <a:blip r:embed="rId4"/>
                <a:stretch>
                  <a:fillRect l="-3441" t="-4908" r="-2366" b="-490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線コネクタ 6"/>
          <p:cNvCxnSpPr/>
          <p:nvPr/>
        </p:nvCxnSpPr>
        <p:spPr bwMode="auto">
          <a:xfrm flipV="1">
            <a:off x="1763688" y="3212977"/>
            <a:ext cx="4248472" cy="230425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テキスト ボックス 13"/>
          <p:cNvSpPr txBox="1"/>
          <p:nvPr/>
        </p:nvSpPr>
        <p:spPr>
          <a:xfrm>
            <a:off x="6076795" y="1990305"/>
            <a:ext cx="2762295" cy="4001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Measured tune at KEK</a:t>
            </a:r>
            <a:endParaRPr kumimoji="1" lang="ja-JP" altLang="en-US" sz="2000" dirty="0"/>
          </a:p>
        </p:txBody>
      </p:sp>
      <p:cxnSp>
        <p:nvCxnSpPr>
          <p:cNvPr id="16" name="直線矢印コネクタ 15"/>
          <p:cNvCxnSpPr>
            <a:stCxn id="14" idx="1"/>
          </p:cNvCxnSpPr>
          <p:nvPr/>
        </p:nvCxnSpPr>
        <p:spPr bwMode="auto">
          <a:xfrm flipH="1">
            <a:off x="5192860" y="2190360"/>
            <a:ext cx="883935" cy="3615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14626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2EC445-919D-410A-85F9-96673BCDAFD2}" type="slidenum">
              <a:rPr lang="en-US" altLang="ja-JP" sz="1600">
                <a:solidFill>
                  <a:schemeClr val="bg1"/>
                </a:solidFill>
              </a:rPr>
              <a:pPr eaLnBrk="1" hangingPunct="1"/>
              <a:t>18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409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 dirty="0">
              <a:solidFill>
                <a:srgbClr val="32323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Contents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204864"/>
            <a:ext cx="8153400" cy="2620888"/>
          </a:xfrm>
        </p:spPr>
        <p:txBody>
          <a:bodyPr/>
          <a:lstStyle/>
          <a:p>
            <a:pPr marL="514350" indent="-514350" eaLnBrk="1" hangingPunct="1">
              <a:buAutoNum type="arabicPeriod"/>
            </a:pPr>
            <a:r>
              <a:rPr lang="en-US" altLang="ja-JP" dirty="0" smtClean="0"/>
              <a:t>Overview of 150 MeV FFAG Accelerator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Experimental results of beam </a:t>
            </a:r>
            <a:r>
              <a:rPr lang="en-US" altLang="ja-JP" dirty="0" smtClean="0"/>
              <a:t>commissioning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>
                <a:solidFill>
                  <a:srgbClr val="FF0000"/>
                </a:solidFill>
              </a:rPr>
              <a:t>Upgrade ion source of injector cyclotron</a:t>
            </a:r>
            <a:endParaRPr lang="en-US" altLang="ja-JP" dirty="0">
              <a:solidFill>
                <a:srgbClr val="FF0000"/>
              </a:solidFill>
            </a:endParaRP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Power </a:t>
            </a:r>
            <a:r>
              <a:rPr lang="en-US" altLang="ja-JP" dirty="0" smtClean="0"/>
              <a:t>test of RF acceleration </a:t>
            </a:r>
            <a:r>
              <a:rPr lang="en-US" altLang="ja-JP" dirty="0" smtClean="0"/>
              <a:t>system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summary</a:t>
            </a:r>
            <a:endParaRPr lang="en-US" altLang="ja-JP" dirty="0" smtClean="0"/>
          </a:p>
          <a:p>
            <a:pPr marL="0" indent="0" eaLnBrk="1" hangingPunct="1"/>
            <a:endParaRPr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1477281"/>
            <a:ext cx="62735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status of 150 MeV FFAG accelerator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6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2EC445-919D-410A-85F9-96673BCDAFD2}" type="slidenum">
              <a:rPr lang="en-US" altLang="ja-JP" sz="1600">
                <a:solidFill>
                  <a:schemeClr val="bg1"/>
                </a:solidFill>
              </a:rPr>
              <a:pPr eaLnBrk="1" hangingPunct="1"/>
              <a:t>1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409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 dirty="0">
              <a:solidFill>
                <a:srgbClr val="32323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5867400" cy="38100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Contents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276872"/>
            <a:ext cx="9570876" cy="2039820"/>
          </a:xfrm>
        </p:spPr>
        <p:txBody>
          <a:bodyPr/>
          <a:lstStyle/>
          <a:p>
            <a:pPr marL="514350" indent="-514350" eaLnBrk="1" hangingPunct="1"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Overview of 150 MeV FFAG Accelerator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Experimental results of beam </a:t>
            </a:r>
            <a:r>
              <a:rPr lang="en-US" altLang="ja-JP" dirty="0" smtClean="0"/>
              <a:t>commissioning</a:t>
            </a:r>
          </a:p>
          <a:p>
            <a:pPr marL="514350" indent="-514350">
              <a:buFontTx/>
              <a:buAutoNum type="arabicPeriod" startAt="2"/>
            </a:pPr>
            <a:r>
              <a:rPr lang="en-US" altLang="ja-JP" dirty="0"/>
              <a:t>Upgrade ion source of injector </a:t>
            </a:r>
            <a:r>
              <a:rPr lang="en-US" altLang="ja-JP" dirty="0" smtClean="0"/>
              <a:t>cyclotron</a:t>
            </a:r>
          </a:p>
          <a:p>
            <a:pPr marL="514350" indent="-514350">
              <a:buFontTx/>
              <a:buAutoNum type="arabicPeriod" startAt="2"/>
            </a:pPr>
            <a:r>
              <a:rPr lang="en-US" altLang="ja-JP" dirty="0" smtClean="0"/>
              <a:t>Power </a:t>
            </a:r>
            <a:r>
              <a:rPr lang="en-US" altLang="ja-JP" dirty="0" smtClean="0"/>
              <a:t>test of RF acceleration </a:t>
            </a:r>
            <a:r>
              <a:rPr lang="en-US" altLang="ja-JP" dirty="0" smtClean="0"/>
              <a:t>system</a:t>
            </a:r>
          </a:p>
          <a:p>
            <a:pPr marL="514350" indent="-514350">
              <a:buFontTx/>
              <a:buAutoNum type="arabicPeriod" startAt="2"/>
            </a:pPr>
            <a:r>
              <a:rPr lang="en-US" altLang="ja-JP" dirty="0" smtClean="0"/>
              <a:t>summary</a:t>
            </a:r>
            <a:endParaRPr lang="en-US" altLang="ja-JP" dirty="0" smtClean="0"/>
          </a:p>
          <a:p>
            <a:pPr marL="0" indent="0" eaLnBrk="1" hangingPunct="1"/>
            <a:endParaRPr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1477281"/>
            <a:ext cx="62735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status of 150 MeV FFAG accelerator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365104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4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0303" y="836712"/>
            <a:ext cx="7715200" cy="381000"/>
          </a:xfrm>
        </p:spPr>
        <p:txBody>
          <a:bodyPr/>
          <a:lstStyle/>
          <a:p>
            <a:r>
              <a:rPr lang="en-US" altLang="ja-JP" dirty="0" smtClean="0"/>
              <a:t>3. </a:t>
            </a:r>
            <a:r>
              <a:rPr lang="en-US" altLang="ja-JP" dirty="0"/>
              <a:t>U</a:t>
            </a:r>
            <a:r>
              <a:rPr lang="en-US" altLang="ja-JP" dirty="0" smtClean="0"/>
              <a:t>pgrade i</a:t>
            </a:r>
            <a:r>
              <a:rPr kumimoji="1" lang="en-US" altLang="ja-JP" dirty="0" smtClean="0"/>
              <a:t>on source of the cyclotron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82560"/>
            <a:ext cx="4147648" cy="3110736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16397" y="4653136"/>
            <a:ext cx="2866747" cy="4001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Peak arc current = 20 A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31416" y="4227409"/>
            <a:ext cx="2549096" cy="40011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Arc voltage (1kV/div</a:t>
            </a:r>
            <a:r>
              <a:rPr kumimoji="1" lang="en-US" altLang="ja-JP" sz="2000" dirty="0"/>
              <a:t>)</a:t>
            </a:r>
            <a:endParaRPr kumimoji="1" lang="ja-JP" altLang="en-US" sz="2000" dirty="0"/>
          </a:p>
        </p:txBody>
      </p:sp>
      <p:cxnSp>
        <p:nvCxnSpPr>
          <p:cNvPr id="17" name="直線矢印コネクタ 16"/>
          <p:cNvCxnSpPr/>
          <p:nvPr/>
        </p:nvCxnSpPr>
        <p:spPr bwMode="auto">
          <a:xfrm>
            <a:off x="4183144" y="4814106"/>
            <a:ext cx="1109295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テキスト ボックス 17"/>
          <p:cNvSpPr txBox="1"/>
          <p:nvPr/>
        </p:nvSpPr>
        <p:spPr>
          <a:xfrm>
            <a:off x="6948264" y="3064054"/>
            <a:ext cx="1730089" cy="40011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Trigger signal</a:t>
            </a:r>
            <a:endParaRPr kumimoji="1" lang="ja-JP" altLang="en-US" sz="2000" dirty="0"/>
          </a:p>
        </p:txBody>
      </p:sp>
      <p:cxnSp>
        <p:nvCxnSpPr>
          <p:cNvPr id="26" name="直線矢印コネクタ 25"/>
          <p:cNvCxnSpPr/>
          <p:nvPr/>
        </p:nvCxnSpPr>
        <p:spPr bwMode="auto">
          <a:xfrm>
            <a:off x="5364088" y="5499230"/>
            <a:ext cx="12241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テキスト ボックス 29"/>
              <p:cNvSpPr txBox="1"/>
              <p:nvPr/>
            </p:nvSpPr>
            <p:spPr>
              <a:xfrm>
                <a:off x="5527737" y="5129898"/>
                <a:ext cx="753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800" dirty="0" smtClean="0"/>
                  <a:t>50 </a:t>
                </a:r>
                <a14:m>
                  <m:oMath xmlns:m="http://schemas.openxmlformats.org/officeDocument/2006/math">
                    <m:r>
                      <a:rPr kumimoji="1" lang="ja-JP" altLang="en-US" sz="1800" i="1" dirty="0" smtClean="0">
                        <a:latin typeface="Cambria Math"/>
                      </a:rPr>
                      <m:t>𝜇</m:t>
                    </m:r>
                  </m:oMath>
                </a14:m>
                <a:r>
                  <a:rPr kumimoji="1" lang="en-US" altLang="ja-JP" sz="1800" dirty="0" smtClean="0"/>
                  <a:t>s</a:t>
                </a:r>
                <a:endParaRPr kumimoji="1" lang="ja-JP" altLang="en-US" sz="1800" dirty="0"/>
              </a:p>
            </p:txBody>
          </p:sp>
        </mc:Choice>
        <mc:Fallback>
          <p:sp>
            <p:nvSpPr>
              <p:cNvPr id="30" name="テキスト ボックス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7737" y="5129898"/>
                <a:ext cx="753540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7317" t="-8333" r="-6504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図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590" y="1481758"/>
            <a:ext cx="4138234" cy="1307599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277421" y="5877272"/>
            <a:ext cx="6476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Arc current: 0.5 A -&gt; 20 A</a:t>
            </a:r>
          </a:p>
          <a:p>
            <a:r>
              <a:rPr kumimoji="1" lang="en-US" altLang="ja-JP" dirty="0" smtClean="0"/>
              <a:t>Measured beam signal -&gt; about 3 times larger</a:t>
            </a:r>
            <a:endParaRPr kumimoji="1" lang="ja-JP" altLang="en-US" dirty="0"/>
          </a:p>
        </p:txBody>
      </p:sp>
      <p:pic>
        <p:nvPicPr>
          <p:cNvPr id="43" name="図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97" y="1700808"/>
            <a:ext cx="1914399" cy="1246236"/>
          </a:xfrm>
          <a:prstGeom prst="rect">
            <a:avLst/>
          </a:prstGeom>
        </p:spPr>
      </p:pic>
      <p:sp>
        <p:nvSpPr>
          <p:cNvPr id="44" name="右矢印 43"/>
          <p:cNvSpPr/>
          <p:nvPr/>
        </p:nvSpPr>
        <p:spPr bwMode="auto">
          <a:xfrm>
            <a:off x="2627784" y="1916832"/>
            <a:ext cx="1152128" cy="648072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1272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2EC445-919D-410A-85F9-96673BCDAFD2}" type="slidenum">
              <a:rPr lang="en-US" altLang="ja-JP" sz="1600">
                <a:solidFill>
                  <a:schemeClr val="bg1"/>
                </a:solidFill>
              </a:rPr>
              <a:pPr eaLnBrk="1" hangingPunct="1"/>
              <a:t>20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409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 dirty="0">
              <a:solidFill>
                <a:srgbClr val="32323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Contents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204864"/>
            <a:ext cx="8153400" cy="2620888"/>
          </a:xfrm>
        </p:spPr>
        <p:txBody>
          <a:bodyPr/>
          <a:lstStyle/>
          <a:p>
            <a:pPr marL="514350" indent="-514350" eaLnBrk="1" hangingPunct="1">
              <a:buAutoNum type="arabicPeriod"/>
            </a:pPr>
            <a:r>
              <a:rPr lang="en-US" altLang="ja-JP" dirty="0" smtClean="0"/>
              <a:t>Overview of 150 MeV FFAG Accelerator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Experimental results of beam </a:t>
            </a:r>
            <a:r>
              <a:rPr lang="en-US" altLang="ja-JP" dirty="0" smtClean="0"/>
              <a:t>commissioning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Upgrade ion source of injector cyclotron</a:t>
            </a:r>
            <a:endParaRPr lang="en-US" altLang="ja-JP" dirty="0"/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>
                <a:solidFill>
                  <a:srgbClr val="FF0000"/>
                </a:solidFill>
              </a:rPr>
              <a:t>Power </a:t>
            </a:r>
            <a:r>
              <a:rPr lang="en-US" altLang="ja-JP" dirty="0" smtClean="0">
                <a:solidFill>
                  <a:srgbClr val="FF0000"/>
                </a:solidFill>
              </a:rPr>
              <a:t>test of RF acceleration </a:t>
            </a:r>
            <a:r>
              <a:rPr lang="en-US" altLang="ja-JP" dirty="0" smtClean="0">
                <a:solidFill>
                  <a:srgbClr val="FF0000"/>
                </a:solidFill>
              </a:rPr>
              <a:t>system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summary</a:t>
            </a:r>
            <a:endParaRPr lang="en-US" altLang="ja-JP" dirty="0" smtClean="0"/>
          </a:p>
          <a:p>
            <a:pPr marL="0" indent="0" eaLnBrk="1" hangingPunct="1"/>
            <a:endParaRPr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1477281"/>
            <a:ext cx="62735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status of 150 MeV FFAG accelerator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9450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5867400" cy="381000"/>
          </a:xfrm>
        </p:spPr>
        <p:txBody>
          <a:bodyPr/>
          <a:lstStyle/>
          <a:p>
            <a:r>
              <a:rPr kumimoji="1" lang="en-US" altLang="ja-JP" dirty="0" smtClean="0"/>
              <a:t>4-1. Power </a:t>
            </a:r>
            <a:r>
              <a:rPr kumimoji="1" lang="en-US" altLang="ja-JP" dirty="0" smtClean="0"/>
              <a:t>test of RF system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512" y="1741458"/>
            <a:ext cx="172819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Function Generator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63755" y="1556792"/>
            <a:ext cx="172819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Transistor </a:t>
            </a:r>
          </a:p>
          <a:p>
            <a:r>
              <a:rPr kumimoji="1" lang="en-US" altLang="ja-JP" dirty="0" smtClean="0"/>
              <a:t>Power Amplifier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47998" y="1741458"/>
            <a:ext cx="172819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Main RF Amplifier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732240" y="1959223"/>
            <a:ext cx="172819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 Cavity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 bwMode="auto">
          <a:xfrm>
            <a:off x="1979712" y="2048944"/>
            <a:ext cx="28803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1" name="右矢印 10"/>
          <p:cNvSpPr/>
          <p:nvPr/>
        </p:nvSpPr>
        <p:spPr bwMode="auto">
          <a:xfrm>
            <a:off x="4139952" y="2048944"/>
            <a:ext cx="28803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右矢印 11"/>
          <p:cNvSpPr/>
          <p:nvPr/>
        </p:nvSpPr>
        <p:spPr bwMode="auto">
          <a:xfrm>
            <a:off x="6372200" y="2048944"/>
            <a:ext cx="288032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822095"/>
              </p:ext>
            </p:extLst>
          </p:nvPr>
        </p:nvGraphicFramePr>
        <p:xfrm>
          <a:off x="3701992" y="3789040"/>
          <a:ext cx="5148395" cy="179209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436092"/>
                <a:gridCol w="2712303"/>
              </a:tblGrid>
              <a:tr h="293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 dirty="0">
                          <a:effectLst/>
                        </a:rPr>
                        <a:t>Gap Voltage </a:t>
                      </a:r>
                      <a:endParaRPr lang="ja-JP" sz="2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 dirty="0" smtClean="0">
                          <a:effectLst/>
                        </a:rPr>
                        <a:t> 4 </a:t>
                      </a:r>
                      <a:r>
                        <a:rPr lang="en-GB" sz="1900" kern="800" dirty="0">
                          <a:effectLst/>
                        </a:rPr>
                        <a:t>.0 kV/cavity</a:t>
                      </a:r>
                      <a:endParaRPr lang="ja-JP" sz="2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  <a:tr h="326945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RF frequency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 1.5 – 4.2 MHz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  <a:tr h="293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Power tube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4CW15000E × 2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  <a:tr h="293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Class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 dirty="0">
                          <a:effectLst/>
                        </a:rPr>
                        <a:t>B class, Push-pull</a:t>
                      </a:r>
                      <a:endParaRPr lang="ja-JP" sz="2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  <a:tr h="293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Core material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 dirty="0">
                          <a:effectLst/>
                        </a:rPr>
                        <a:t>FINEMET (FT-3M</a:t>
                      </a:r>
                      <a:r>
                        <a:rPr lang="en-GB" sz="1900" kern="800" dirty="0" smtClean="0">
                          <a:effectLst/>
                        </a:rPr>
                        <a:t>)</a:t>
                      </a:r>
                      <a:endParaRPr lang="ja-JP" sz="2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  <a:tr h="293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>
                          <a:effectLst/>
                        </a:rPr>
                        <a:t>RF output power</a:t>
                      </a:r>
                      <a:endParaRPr lang="ja-JP" sz="2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900" kern="800" dirty="0">
                          <a:effectLst/>
                        </a:rPr>
                        <a:t>200 kW</a:t>
                      </a:r>
                      <a:endParaRPr lang="ja-JP" sz="2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6515" marR="146515" marT="0" marB="0"/>
                </a:tc>
              </a:tr>
            </a:tbl>
          </a:graphicData>
        </a:graphic>
      </p:graphicFrame>
      <p:pic>
        <p:nvPicPr>
          <p:cNvPr id="14" name="コンテンツ プレースホルダー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12976"/>
            <a:ext cx="3143912" cy="2357934"/>
          </a:xfrm>
        </p:spPr>
      </p:pic>
      <p:sp>
        <p:nvSpPr>
          <p:cNvPr id="15" name="テキスト ボックス 14"/>
          <p:cNvSpPr txBox="1"/>
          <p:nvPr/>
        </p:nvSpPr>
        <p:spPr>
          <a:xfrm>
            <a:off x="1215435" y="5951437"/>
            <a:ext cx="6207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</a:rPr>
              <a:t>Details will be described in Mr. </a:t>
            </a:r>
            <a:r>
              <a:rPr kumimoji="1" lang="en-US" altLang="ja-JP" sz="2000" dirty="0" err="1" smtClean="0">
                <a:solidFill>
                  <a:srgbClr val="0000FF"/>
                </a:solidFill>
              </a:rPr>
              <a:t>Inaoka’s</a:t>
            </a:r>
            <a:r>
              <a:rPr kumimoji="1" lang="en-US" altLang="ja-JP" sz="2000" dirty="0" smtClean="0">
                <a:solidFill>
                  <a:srgbClr val="0000FF"/>
                </a:solidFill>
              </a:rPr>
              <a:t> presentation.</a:t>
            </a:r>
            <a:endParaRPr kumimoji="1" lang="ja-JP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5867400" cy="381000"/>
          </a:xfrm>
        </p:spPr>
        <p:txBody>
          <a:bodyPr/>
          <a:lstStyle/>
          <a:p>
            <a:r>
              <a:rPr kumimoji="1" lang="en-US" altLang="ja-JP" dirty="0" smtClean="0"/>
              <a:t>4-2. Power </a:t>
            </a:r>
            <a:r>
              <a:rPr kumimoji="1" lang="en-US" altLang="ja-JP" dirty="0" smtClean="0"/>
              <a:t>test of RF system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84784"/>
            <a:ext cx="4251176" cy="3188382"/>
          </a:xfrm>
          <a:prstGeom prst="rect">
            <a:avLst/>
          </a:prstGeom>
        </p:spPr>
      </p:pic>
      <p:graphicFrame>
        <p:nvGraphicFramePr>
          <p:cNvPr id="12" name="オブジェクト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731104"/>
              </p:ext>
            </p:extLst>
          </p:nvPr>
        </p:nvGraphicFramePr>
        <p:xfrm>
          <a:off x="0" y="1052736"/>
          <a:ext cx="4506907" cy="3888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KGPlot" r:id="rId4" imgW="6858000" imgH="5918040" progId="KGraph_Plot">
                  <p:embed/>
                </p:oleObj>
              </mc:Choice>
              <mc:Fallback>
                <p:oleObj name="KGPlot" r:id="rId4" imgW="6858000" imgH="5918040" progId="KGraph_Plot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52736"/>
                        <a:ext cx="4506907" cy="38884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線コネクタ 17"/>
          <p:cNvCxnSpPr/>
          <p:nvPr/>
        </p:nvCxnSpPr>
        <p:spPr bwMode="auto">
          <a:xfrm>
            <a:off x="4499992" y="2348880"/>
            <a:ext cx="145995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線コネクタ 19"/>
          <p:cNvCxnSpPr/>
          <p:nvPr/>
        </p:nvCxnSpPr>
        <p:spPr bwMode="auto">
          <a:xfrm>
            <a:off x="4491211" y="3212976"/>
            <a:ext cx="145995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線矢印コネクタ 21"/>
          <p:cNvCxnSpPr/>
          <p:nvPr/>
        </p:nvCxnSpPr>
        <p:spPr bwMode="auto">
          <a:xfrm>
            <a:off x="5868144" y="2348880"/>
            <a:ext cx="0" cy="86409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テキスト ボックス 24"/>
          <p:cNvSpPr txBox="1"/>
          <p:nvPr/>
        </p:nvSpPr>
        <p:spPr>
          <a:xfrm>
            <a:off x="5966370" y="259565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4 kV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99592" y="4927160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I</a:t>
            </a:r>
            <a:r>
              <a:rPr kumimoji="1" lang="en-US" altLang="ja-JP" sz="1800" dirty="0" smtClean="0"/>
              <a:t>mpedance of the RF cavity</a:t>
            </a:r>
            <a:endParaRPr kumimoji="1" lang="ja-JP" altLang="en-US" sz="18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652120" y="4946449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Measured RF voltage</a:t>
            </a:r>
            <a:endParaRPr kumimoji="1" lang="ja-JP" altLang="en-US" sz="1800" dirty="0"/>
          </a:p>
        </p:txBody>
      </p:sp>
      <p:sp>
        <p:nvSpPr>
          <p:cNvPr id="28" name="正方形/長方形 27"/>
          <p:cNvSpPr/>
          <p:nvPr/>
        </p:nvSpPr>
        <p:spPr>
          <a:xfrm>
            <a:off x="1063050" y="5386179"/>
            <a:ext cx="75413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kumimoji="1" lang="en-US" altLang="ja-JP" dirty="0" smtClean="0">
                <a:solidFill>
                  <a:srgbClr val="FF3300"/>
                </a:solidFill>
              </a:rPr>
              <a:t>Output RF voltage: 4.0 </a:t>
            </a:r>
            <a:r>
              <a:rPr kumimoji="1" lang="en-US" altLang="ja-JP" dirty="0" err="1" smtClean="0">
                <a:solidFill>
                  <a:srgbClr val="FF3300"/>
                </a:solidFill>
              </a:rPr>
              <a:t>kVp</a:t>
            </a:r>
            <a:r>
              <a:rPr kumimoji="1" lang="en-US" altLang="ja-JP" dirty="0" smtClean="0">
                <a:solidFill>
                  <a:srgbClr val="FF3300"/>
                </a:solidFill>
              </a:rPr>
              <a:t>.</a:t>
            </a:r>
          </a:p>
          <a:p>
            <a:pPr eaLnBrk="1" hangingPunct="1"/>
            <a:r>
              <a:rPr kumimoji="1" lang="en-US" altLang="ja-JP" dirty="0" smtClean="0">
                <a:solidFill>
                  <a:srgbClr val="FF3300"/>
                </a:solidFill>
              </a:rPr>
              <a:t>We are now in preparation for installing the RF cavity</a:t>
            </a:r>
          </a:p>
        </p:txBody>
      </p:sp>
    </p:spTree>
    <p:extLst>
      <p:ext uri="{BB962C8B-B14F-4D97-AF65-F5344CB8AC3E}">
        <p14:creationId xmlns:p14="http://schemas.microsoft.com/office/powerpoint/2010/main" val="18954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84784"/>
            <a:ext cx="8352928" cy="4495800"/>
          </a:xfrm>
        </p:spPr>
        <p:txBody>
          <a:bodyPr/>
          <a:lstStyle/>
          <a:p>
            <a:r>
              <a:rPr kumimoji="1" lang="en-US" altLang="ja-JP" dirty="0" smtClean="0"/>
              <a:t>The </a:t>
            </a:r>
            <a:r>
              <a:rPr kumimoji="1" lang="en-US" altLang="ja-JP" dirty="0" smtClean="0"/>
              <a:t>beam commissioning of 150 MeV FFAG </a:t>
            </a:r>
            <a:endParaRPr kumimoji="1" lang="en-US" altLang="ja-JP" dirty="0" smtClean="0"/>
          </a:p>
          <a:p>
            <a:r>
              <a:rPr kumimoji="1" lang="en-US" altLang="ja-JP" dirty="0" smtClean="0"/>
              <a:t>has gone smoothly.</a:t>
            </a:r>
          </a:p>
          <a:p>
            <a:endParaRPr kumimoji="1" lang="en-US" altLang="ja-JP" dirty="0" smtClean="0"/>
          </a:p>
          <a:p>
            <a:r>
              <a:rPr lang="en-US" altLang="ja-JP" dirty="0"/>
              <a:t>We are now in </a:t>
            </a:r>
            <a:r>
              <a:rPr lang="en-US" altLang="ja-JP" dirty="0" smtClean="0"/>
              <a:t>preparation </a:t>
            </a:r>
            <a:r>
              <a:rPr lang="en-US" altLang="ja-JP" dirty="0"/>
              <a:t>for installing the RF </a:t>
            </a:r>
            <a:r>
              <a:rPr lang="en-US" altLang="ja-JP" dirty="0" smtClean="0"/>
              <a:t>cavity.</a:t>
            </a:r>
          </a:p>
          <a:p>
            <a:r>
              <a:rPr lang="en-US" altLang="ja-JP" dirty="0" smtClean="0"/>
              <a:t>Beam acceleration will be carried out in 2012.</a:t>
            </a:r>
            <a:endParaRPr lang="en-US" altLang="ja-JP" dirty="0"/>
          </a:p>
          <a:p>
            <a:endParaRPr kumimoji="1" lang="en-US" altLang="ja-JP" dirty="0" smtClean="0">
              <a:solidFill>
                <a:srgbClr val="0000FF"/>
              </a:solidFill>
            </a:endParaRP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41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7272808" cy="381000"/>
          </a:xfrm>
        </p:spPr>
        <p:txBody>
          <a:bodyPr/>
          <a:lstStyle/>
          <a:p>
            <a:r>
              <a:rPr lang="en-US" altLang="ja-JP" dirty="0" smtClean="0"/>
              <a:t>Measurements of beam position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106194"/>
            <a:ext cx="4104456" cy="397899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79955"/>
            <a:ext cx="4104456" cy="4005229"/>
          </a:xfrm>
          <a:prstGeom prst="rect">
            <a:avLst/>
          </a:prstGeom>
        </p:spPr>
      </p:pic>
      <p:pic>
        <p:nvPicPr>
          <p:cNvPr id="7" name="Picture 2" descr="C:\Users\fujinaka\Desktop\修論\修論発表\バンチ波形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842088"/>
            <a:ext cx="2088232" cy="201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2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04B047B-0DF5-4861-86DA-D87F063427C2}" type="slidenum">
              <a:rPr lang="en-US" altLang="ja-JP" sz="1600">
                <a:solidFill>
                  <a:schemeClr val="bg1"/>
                </a:solidFill>
              </a:rPr>
              <a:pPr eaLnBrk="1" hangingPunct="1"/>
              <a:t>2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5123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>
              <a:solidFill>
                <a:srgbClr val="323232"/>
              </a:solidFill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764704"/>
            <a:ext cx="8784976" cy="38100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1-1. 150 MeV FFAG Accelerator</a:t>
            </a:r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5544616" cy="529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Group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282706"/>
              </p:ext>
            </p:extLst>
          </p:nvPr>
        </p:nvGraphicFramePr>
        <p:xfrm>
          <a:off x="5292080" y="1412776"/>
          <a:ext cx="3528392" cy="5002933"/>
        </p:xfrm>
        <a:graphic>
          <a:graphicData uri="http://schemas.openxmlformats.org/drawingml/2006/table">
            <a:tbl>
              <a:tblPr/>
              <a:tblGrid>
                <a:gridCol w="1368152"/>
                <a:gridCol w="2160240"/>
              </a:tblGrid>
              <a:tr h="579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magnet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Radial sector type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(DFD-triplet)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Cell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K-value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7.62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Beam energy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 ⇒125 MeV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( 12 ⇒ 150 MeV) 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Radius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4.47 ⇒ 5.20 m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0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Betatron tune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H:  3.69</a:t>
                      </a:r>
                      <a:r>
                        <a:rPr kumimoji="1" lang="ja-JP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3.80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V:  1.14</a:t>
                      </a:r>
                      <a:r>
                        <a:rPr kumimoji="1" lang="ja-JP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1.30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Max. field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F-field: 1.63 T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(along orbit)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D-field: 0.78 T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Circ. freq.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1.55</a:t>
                      </a:r>
                      <a:r>
                        <a:rPr kumimoji="1" lang="ja-JP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～</a:t>
                      </a: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4.56 MHz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Repetition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 Hz</a:t>
                      </a: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8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Mean current</a:t>
                      </a:r>
                    </a:p>
                  </a:txBody>
                  <a:tcPr marL="73311" marR="73311" marT="38111" marB="3811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1.5 </a:t>
                      </a:r>
                      <a:r>
                        <a:rPr kumimoji="1" lang="en-US" altLang="ja-JP" sz="15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nA</a:t>
                      </a:r>
                      <a:endParaRPr kumimoji="1" lang="en-US" altLang="ja-JP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3311" marR="73311" marT="38111" marB="3811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4474840" cy="502568"/>
          </a:xfrm>
        </p:spPr>
        <p:txBody>
          <a:bodyPr/>
          <a:lstStyle/>
          <a:p>
            <a:r>
              <a:rPr lang="en-US" altLang="ja-JP" dirty="0" smtClean="0"/>
              <a:t>1-2. Injector cyclotron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541887"/>
              </p:ext>
            </p:extLst>
          </p:nvPr>
        </p:nvGraphicFramePr>
        <p:xfrm>
          <a:off x="107504" y="2128295"/>
          <a:ext cx="6912768" cy="33456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5653"/>
                <a:gridCol w="4647115"/>
              </a:tblGrid>
              <a:tr h="19242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Energy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 10 MeV (proton)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196458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>
                          <a:effectLst/>
                        </a:rPr>
                        <a:t>Type 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AVF  Cyclotron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43830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solidFill>
                            <a:srgbClr val="FF0000"/>
                          </a:solidFill>
                          <a:effectLst/>
                        </a:rPr>
                        <a:t>Ion Source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solidFill>
                            <a:srgbClr val="FF0000"/>
                          </a:solidFill>
                          <a:effectLst/>
                        </a:rPr>
                        <a:t>Internal PIG </a:t>
                      </a:r>
                      <a:endParaRPr lang="en-GB" sz="1800" kern="8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solidFill>
                            <a:srgbClr val="FF0000"/>
                          </a:solidFill>
                          <a:effectLst/>
                        </a:rPr>
                        <a:t>( </a:t>
                      </a:r>
                      <a:r>
                        <a:rPr lang="en-GB" sz="1800" kern="800" dirty="0">
                          <a:solidFill>
                            <a:srgbClr val="FF0000"/>
                          </a:solidFill>
                          <a:effectLst/>
                        </a:rPr>
                        <a:t>LaB6 cathode)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384856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RF Dee Voltage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40 kV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392914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Extraction Radius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300 mm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38480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>
                          <a:effectLst/>
                        </a:rPr>
                        <a:t>Magnetic field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Max. 1.54 T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438307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>
                          <a:effectLst/>
                        </a:rPr>
                        <a:t>RF Frequency</a:t>
                      </a:r>
                      <a:endParaRPr lang="ja-JP" sz="20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47 </a:t>
                      </a:r>
                      <a:r>
                        <a:rPr lang="en-GB" sz="1800" kern="800" dirty="0" smtClean="0">
                          <a:effectLst/>
                        </a:rPr>
                        <a:t>MHz</a:t>
                      </a:r>
                    </a:p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(2</a:t>
                      </a:r>
                      <a:r>
                        <a:rPr lang="en-GB" sz="1800" kern="800" baseline="30000" dirty="0" smtClean="0">
                          <a:effectLst/>
                        </a:rPr>
                        <a:t>nd</a:t>
                      </a:r>
                      <a:r>
                        <a:rPr lang="en-GB" sz="1800" kern="800" dirty="0" smtClean="0">
                          <a:effectLst/>
                        </a:rPr>
                        <a:t> harmonic)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  <a:tr h="384802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>
                          <a:effectLst/>
                        </a:rPr>
                        <a:t>Beam Current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kern="800" dirty="0" smtClean="0">
                          <a:effectLst/>
                        </a:rPr>
                        <a:t>15</a:t>
                      </a:r>
                      <a:r>
                        <a:rPr lang="en-GB" sz="1800" kern="800" baseline="0" dirty="0" smtClean="0">
                          <a:effectLst/>
                        </a:rPr>
                        <a:t> </a:t>
                      </a:r>
                      <a:r>
                        <a:rPr lang="en-GB" sz="1800" kern="800" baseline="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GB" sz="1800" kern="800" dirty="0" smtClean="0">
                          <a:effectLst/>
                        </a:rPr>
                        <a:t>A</a:t>
                      </a:r>
                      <a:endParaRPr lang="ja-JP" sz="20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140036" marR="140036" marT="0" marB="0"/>
                </a:tc>
              </a:tr>
            </a:tbl>
          </a:graphicData>
        </a:graphic>
      </p:graphicFrame>
      <p:pic>
        <p:nvPicPr>
          <p:cNvPr id="7" name="Picture 2" descr="H:\2003_加速器科学研究会\写真\サイクロトロ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7984" y="2204864"/>
            <a:ext cx="4211730" cy="2808312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5220072" y="5373215"/>
            <a:ext cx="3007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JSW Baby-Cyclotron</a:t>
            </a:r>
            <a:endParaRPr kumimoji="1" lang="ja-JP" alt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3693" y="1569261"/>
            <a:ext cx="408958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GB" altLang="ja-JP" sz="20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altLang="ja-JP" sz="2000" dirty="0" smtClean="0">
                <a:latin typeface="Times New Roman" pitchFamily="18" charset="0"/>
                <a:cs typeface="Times New Roman" pitchFamily="18" charset="0"/>
              </a:rPr>
              <a:t>esign parameters of Baby-Cyclotron</a:t>
            </a:r>
            <a:endParaRPr lang="en-GB" altLang="ja-JP" sz="2000" dirty="0"/>
          </a:p>
        </p:txBody>
      </p:sp>
    </p:spTree>
    <p:extLst>
      <p:ext uri="{BB962C8B-B14F-4D97-AF65-F5344CB8AC3E}">
        <p14:creationId xmlns:p14="http://schemas.microsoft.com/office/powerpoint/2010/main" val="39620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5867400" cy="381000"/>
          </a:xfrm>
        </p:spPr>
        <p:txBody>
          <a:bodyPr/>
          <a:lstStyle/>
          <a:p>
            <a:r>
              <a:rPr kumimoji="1" lang="en-US" altLang="ja-JP" dirty="0" smtClean="0"/>
              <a:t>1-3. Layout of beam monitors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5832648" cy="4990824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057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692696"/>
            <a:ext cx="5867400" cy="381000"/>
          </a:xfrm>
        </p:spPr>
        <p:txBody>
          <a:bodyPr/>
          <a:lstStyle/>
          <a:p>
            <a:r>
              <a:rPr lang="en-US" altLang="ja-JP" dirty="0" smtClean="0"/>
              <a:t>1-4. </a:t>
            </a:r>
            <a:r>
              <a:rPr lang="en-US" altLang="ja-JP" dirty="0"/>
              <a:t>T</a:t>
            </a:r>
            <a:r>
              <a:rPr kumimoji="1" lang="en-US" altLang="ja-JP" dirty="0" smtClean="0"/>
              <a:t>iming chart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6291386" cy="530771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FFAG Workshop '12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05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424936" cy="381000"/>
          </a:xfrm>
        </p:spPr>
        <p:txBody>
          <a:bodyPr/>
          <a:lstStyle/>
          <a:p>
            <a:r>
              <a:rPr kumimoji="1" lang="en-US" altLang="ja-JP" dirty="0" smtClean="0"/>
              <a:t>1-5.	Block diagram of timing system</a:t>
            </a:r>
            <a:endParaRPr kumimoji="1" lang="ja-JP" altLang="en-US" dirty="0"/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56" y="1124744"/>
            <a:ext cx="6459368" cy="4680520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75F43A-D314-4A5E-BA34-AC30275923FC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FFAG Workshop '12</a:t>
            </a:r>
            <a:endParaRPr lang="en-US" altLang="ja-JP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6423" y="4146777"/>
            <a:ext cx="2880320" cy="2160240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 bwMode="auto">
          <a:xfrm>
            <a:off x="5056422" y="4437112"/>
            <a:ext cx="595697" cy="72008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37401" y="6307017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Control room</a:t>
            </a:r>
            <a:endParaRPr kumimoji="1" lang="ja-JP" altLang="en-US" sz="1800" dirty="0"/>
          </a:p>
        </p:txBody>
      </p:sp>
      <p:cxnSp>
        <p:nvCxnSpPr>
          <p:cNvPr id="11" name="直線矢印コネクタ 10"/>
          <p:cNvCxnSpPr/>
          <p:nvPr/>
        </p:nvCxnSpPr>
        <p:spPr bwMode="auto">
          <a:xfrm flipH="1">
            <a:off x="5724128" y="3789040"/>
            <a:ext cx="1282871" cy="9361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テキスト ボックス 11"/>
          <p:cNvSpPr txBox="1"/>
          <p:nvPr/>
        </p:nvSpPr>
        <p:spPr>
          <a:xfrm>
            <a:off x="6982757" y="3501008"/>
            <a:ext cx="21577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Timing system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371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942EC445-919D-410A-85F9-96673BCDAFD2}" type="slidenum">
              <a:rPr lang="en-US" altLang="ja-JP" sz="1600">
                <a:solidFill>
                  <a:schemeClr val="bg1"/>
                </a:solidFill>
              </a:rPr>
              <a:pPr eaLnBrk="1" hangingPunct="1"/>
              <a:t>7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4099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 dirty="0">
              <a:solidFill>
                <a:srgbClr val="323232"/>
              </a:solidFill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Contents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204864"/>
            <a:ext cx="8153400" cy="2620888"/>
          </a:xfrm>
        </p:spPr>
        <p:txBody>
          <a:bodyPr/>
          <a:lstStyle/>
          <a:p>
            <a:pPr marL="514350" indent="-514350" eaLnBrk="1" hangingPunct="1">
              <a:buAutoNum type="arabicPeriod"/>
            </a:pPr>
            <a:r>
              <a:rPr lang="en-US" altLang="ja-JP" dirty="0" smtClean="0"/>
              <a:t>Overview of 150 MeV FFAG Accelerator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>
                <a:solidFill>
                  <a:srgbClr val="FF0000"/>
                </a:solidFill>
              </a:rPr>
              <a:t>Experimental results of beam </a:t>
            </a:r>
            <a:r>
              <a:rPr lang="en-US" altLang="ja-JP" dirty="0" smtClean="0">
                <a:solidFill>
                  <a:srgbClr val="FF0000"/>
                </a:solidFill>
              </a:rPr>
              <a:t>commissioning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Upgrade ion source of injector cyclotron</a:t>
            </a:r>
            <a:endParaRPr lang="en-US" altLang="ja-JP" dirty="0"/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Power </a:t>
            </a:r>
            <a:r>
              <a:rPr lang="en-US" altLang="ja-JP" dirty="0" smtClean="0"/>
              <a:t>test of RF acceleration </a:t>
            </a:r>
            <a:r>
              <a:rPr lang="en-US" altLang="ja-JP" dirty="0" smtClean="0"/>
              <a:t>system</a:t>
            </a:r>
          </a:p>
          <a:p>
            <a:pPr marL="514350" indent="-514350" eaLnBrk="1" hangingPunct="1">
              <a:buAutoNum type="arabicPeriod" startAt="2"/>
            </a:pPr>
            <a:r>
              <a:rPr lang="en-US" altLang="ja-JP" dirty="0" smtClean="0"/>
              <a:t>summary</a:t>
            </a:r>
            <a:endParaRPr lang="en-US" altLang="ja-JP" dirty="0" smtClean="0"/>
          </a:p>
          <a:p>
            <a:pPr marL="0" indent="0" eaLnBrk="1" hangingPunct="1"/>
            <a:endParaRPr lang="en-US" altLang="ja-JP" dirty="0" smtClean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1477281"/>
            <a:ext cx="627351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Current status of 150 MeV FFAG accelerator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874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5DE1509-EB64-4C97-9B28-B2B88A3B9E13}" type="slidenum">
              <a:rPr lang="en-US" altLang="ja-JP" sz="1600">
                <a:solidFill>
                  <a:schemeClr val="bg1"/>
                </a:solidFill>
              </a:rPr>
              <a:pPr eaLnBrk="1" hangingPunct="1"/>
              <a:t>8</a:t>
            </a:fld>
            <a:endParaRPr lang="en-US" altLang="ja-JP" sz="1600">
              <a:solidFill>
                <a:schemeClr val="bg1"/>
              </a:solidFill>
            </a:endParaRPr>
          </a:p>
        </p:txBody>
      </p:sp>
      <p:sp>
        <p:nvSpPr>
          <p:cNvPr id="6147" name="フッター プレースホルダー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000" smtClean="0">
                <a:solidFill>
                  <a:srgbClr val="323232"/>
                </a:solidFill>
              </a:rPr>
              <a:t>FFAG Workshop '12</a:t>
            </a:r>
            <a:endParaRPr lang="en-US" altLang="ja-JP" sz="1000">
              <a:solidFill>
                <a:srgbClr val="32323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8680"/>
            <a:ext cx="6120680" cy="646584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2-1. Beam commissioning log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47664" y="1340768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Oct</a:t>
            </a:r>
            <a:r>
              <a:rPr kumimoji="1" lang="en-US" altLang="ja-JP" sz="2000" dirty="0"/>
              <a:t>. </a:t>
            </a:r>
            <a:r>
              <a:rPr kumimoji="1" lang="en-US" altLang="ja-JP" sz="2000" dirty="0" smtClean="0"/>
              <a:t> 		Injector cyclotron (Ion source)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Nov</a:t>
            </a:r>
            <a:r>
              <a:rPr kumimoji="1" lang="en-US" altLang="ja-JP" sz="2000" dirty="0"/>
              <a:t>. 	</a:t>
            </a:r>
            <a:r>
              <a:rPr kumimoji="1" lang="en-US" altLang="ja-JP" sz="2000" dirty="0" smtClean="0"/>
              <a:t>	Commissioning of power source 			 of the main ring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/>
              <a:t>Dec. 		Beam injection into the main </a:t>
            </a:r>
            <a:r>
              <a:rPr kumimoji="1" lang="en-US" altLang="ja-JP" sz="2000" dirty="0" smtClean="0"/>
              <a:t>ring</a:t>
            </a:r>
            <a:endParaRPr kumimoji="1" lang="en-US" altLang="ja-JP" sz="2000" dirty="0"/>
          </a:p>
        </p:txBody>
      </p:sp>
      <p:sp>
        <p:nvSpPr>
          <p:cNvPr id="3" name="正方形/長方形 2"/>
          <p:cNvSpPr/>
          <p:nvPr/>
        </p:nvSpPr>
        <p:spPr>
          <a:xfrm>
            <a:off x="1547094" y="3645025"/>
            <a:ext cx="759690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2000" dirty="0" smtClean="0"/>
              <a:t>Jan</a:t>
            </a:r>
            <a:r>
              <a:rPr kumimoji="1" lang="en-US" altLang="ja-JP" sz="2000" dirty="0"/>
              <a:t>.   		</a:t>
            </a:r>
            <a:r>
              <a:rPr kumimoji="1" lang="en-US" altLang="ja-JP" sz="2000" dirty="0">
                <a:solidFill>
                  <a:srgbClr val="FF0000"/>
                </a:solidFill>
              </a:rPr>
              <a:t>The 1st turn was observed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Feb. 	</a:t>
            </a:r>
            <a:r>
              <a:rPr kumimoji="1" lang="en-US" altLang="ja-JP" sz="2000" dirty="0" smtClean="0"/>
              <a:t>	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Circulating </a:t>
            </a:r>
            <a:r>
              <a:rPr kumimoji="1" lang="en-US" altLang="ja-JP" sz="2000" dirty="0">
                <a:solidFill>
                  <a:srgbClr val="FF0000"/>
                </a:solidFill>
              </a:rPr>
              <a:t>beam was observed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Apr. – Jun.      </a:t>
            </a:r>
            <a:r>
              <a:rPr kumimoji="1" lang="en-US" altLang="ja-JP" sz="2000" dirty="0" smtClean="0"/>
              <a:t>   </a:t>
            </a:r>
            <a:r>
              <a:rPr kumimoji="1" lang="en-US" altLang="ja-JP" sz="2000" dirty="0" smtClean="0"/>
              <a:t>Maintenance period </a:t>
            </a:r>
            <a:r>
              <a:rPr kumimoji="1" lang="en-US" altLang="ja-JP" sz="1800" dirty="0" smtClean="0"/>
              <a:t>(Saving electricity and budget)</a:t>
            </a:r>
            <a:endParaRPr kumimoji="1" lang="en-US" altLang="ja-JP" sz="1800" dirty="0" smtClean="0"/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Jul. – Aug. </a:t>
            </a:r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Construction </a:t>
            </a:r>
            <a:r>
              <a:rPr kumimoji="1" lang="en-US" altLang="ja-JP" sz="2000" dirty="0"/>
              <a:t>and power test of RF cavity</a:t>
            </a:r>
          </a:p>
          <a:p>
            <a:r>
              <a:rPr kumimoji="1" lang="en-US" altLang="ja-JP" sz="2000" dirty="0"/>
              <a:t> </a:t>
            </a:r>
            <a:endParaRPr kumimoji="1" lang="ja-JP" altLang="en-US" sz="2000" dirty="0"/>
          </a:p>
          <a:p>
            <a:r>
              <a:rPr kumimoji="1" lang="en-US" altLang="ja-JP" sz="2000" dirty="0"/>
              <a:t>Sep</a:t>
            </a:r>
            <a:r>
              <a:rPr kumimoji="1" lang="en-US" altLang="ja-JP" sz="2000" dirty="0" smtClean="0"/>
              <a:t>.               	Beam </a:t>
            </a:r>
            <a:r>
              <a:rPr kumimoji="1" lang="en-US" altLang="ja-JP" sz="2000" dirty="0"/>
              <a:t>study of beam injection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3845" y="2114689"/>
            <a:ext cx="96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2011</a:t>
            </a:r>
            <a:endParaRPr kumimoji="1" lang="ja-JP" altLang="en-US" sz="28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1687" y="4552966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2012</a:t>
            </a:r>
            <a:endParaRPr kumimoji="1" lang="ja-JP" altLang="en-US" sz="2800" b="1" dirty="0"/>
          </a:p>
        </p:txBody>
      </p:sp>
      <p:sp>
        <p:nvSpPr>
          <p:cNvPr id="5" name="角丸四角形 4"/>
          <p:cNvSpPr/>
          <p:nvPr/>
        </p:nvSpPr>
        <p:spPr bwMode="auto">
          <a:xfrm>
            <a:off x="251520" y="1268760"/>
            <a:ext cx="8640960" cy="216024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角丸四角形 9"/>
          <p:cNvSpPr/>
          <p:nvPr/>
        </p:nvSpPr>
        <p:spPr bwMode="auto">
          <a:xfrm>
            <a:off x="274727" y="3501008"/>
            <a:ext cx="8761769" cy="295232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_UI_template2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E_UI_template2</Template>
  <TotalTime>1470</TotalTime>
  <Words>804</Words>
  <Application>Microsoft Office PowerPoint</Application>
  <PresentationFormat>画面に合わせる (4:3)</PresentationFormat>
  <Paragraphs>250</Paragraphs>
  <Slides>25</Slides>
  <Notes>10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7" baseType="lpstr">
      <vt:lpstr>E_UI_template2</vt:lpstr>
      <vt:lpstr>KGPlot</vt:lpstr>
      <vt:lpstr>Beam commissioning of  150 MeV FFAG accelerator at Kyushu University</vt:lpstr>
      <vt:lpstr>Contents</vt:lpstr>
      <vt:lpstr>1-1. 150 MeV FFAG Accelerator</vt:lpstr>
      <vt:lpstr>1-2. Injector cyclotron</vt:lpstr>
      <vt:lpstr>1-3. Layout of beam monitors</vt:lpstr>
      <vt:lpstr>1-4. Timing chart</vt:lpstr>
      <vt:lpstr>1-5. Block diagram of timing system</vt:lpstr>
      <vt:lpstr>Contents</vt:lpstr>
      <vt:lpstr>2-1. Beam commissioning log</vt:lpstr>
      <vt:lpstr>2-2. Beam injection (single-turn injection)</vt:lpstr>
      <vt:lpstr>2-2. Beam injection (single-turn injection) </vt:lpstr>
      <vt:lpstr>PowerPoint プレゼンテーション</vt:lpstr>
      <vt:lpstr>2-3. Measurements of beam position</vt:lpstr>
      <vt:lpstr>2-4. Beam injection (multi-turn injection)</vt:lpstr>
      <vt:lpstr>2-4. Beam Injection (multi-turn injection)</vt:lpstr>
      <vt:lpstr>2-5. Tune measurements</vt:lpstr>
      <vt:lpstr>2-5. Tune measurements</vt:lpstr>
      <vt:lpstr>2-5. Tune measurements</vt:lpstr>
      <vt:lpstr>Contents</vt:lpstr>
      <vt:lpstr>3. Upgrade ion source of the cyclotron</vt:lpstr>
      <vt:lpstr>Contents</vt:lpstr>
      <vt:lpstr>4-1. Power test of RF system</vt:lpstr>
      <vt:lpstr>4-2. Power test of RF system</vt:lpstr>
      <vt:lpstr>Summary</vt:lpstr>
      <vt:lpstr>Measurements of beam position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commissioning of  150 MeV FFAG accelerator at Kyushu University</dc:title>
  <dc:creator>y</dc:creator>
  <cp:lastModifiedBy>y</cp:lastModifiedBy>
  <cp:revision>104</cp:revision>
  <dcterms:created xsi:type="dcterms:W3CDTF">2012-11-08T14:54:06Z</dcterms:created>
  <dcterms:modified xsi:type="dcterms:W3CDTF">2012-11-12T18:55:50Z</dcterms:modified>
</cp:coreProperties>
</file>