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6" r:id="rId2"/>
    <p:sldId id="291" r:id="rId3"/>
    <p:sldId id="295" r:id="rId4"/>
    <p:sldId id="290" r:id="rId5"/>
    <p:sldId id="303" r:id="rId6"/>
    <p:sldId id="278" r:id="rId7"/>
    <p:sldId id="279" r:id="rId8"/>
    <p:sldId id="280" r:id="rId9"/>
    <p:sldId id="306" r:id="rId10"/>
    <p:sldId id="307" r:id="rId11"/>
    <p:sldId id="297" r:id="rId12"/>
    <p:sldId id="284" r:id="rId13"/>
    <p:sldId id="285" r:id="rId14"/>
    <p:sldId id="300" r:id="rId15"/>
    <p:sldId id="287" r:id="rId16"/>
    <p:sldId id="269" r:id="rId17"/>
    <p:sldId id="304" r:id="rId18"/>
    <p:sldId id="302" r:id="rId19"/>
    <p:sldId id="308" r:id="rId20"/>
    <p:sldId id="309" r:id="rId21"/>
    <p:sldId id="286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089" autoAdjust="0"/>
    <p:restoredTop sz="94724" autoAdjust="0"/>
  </p:normalViewPr>
  <p:slideViewPr>
    <p:cSldViewPr snapToGrid="0" snapToObjects="1">
      <p:cViewPr>
        <p:scale>
          <a:sx n="100" d="100"/>
          <a:sy n="100" d="100"/>
        </p:scale>
        <p:origin x="-1128" y="3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92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handoutMaster" Target="handoutMasters/handoutMaster1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110703-E481-BF49-8808-7F90D5A719AD}" type="datetimeFigureOut">
              <a:rPr lang="en-US" smtClean="0"/>
              <a:t>10/11/2012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0380ED-BEC9-E84E-BB0F-1B8387742E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728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9ED7FF-28AB-5D43-85DF-8B5723ADDD6E}" type="datetimeFigureOut">
              <a:rPr lang="en-US" smtClean="0"/>
              <a:t>10/11/2012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EB609C-CDF0-BC4A-A2F2-497DB80652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81475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EB609C-CDF0-BC4A-A2F2-497DB806529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1633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EB609C-CDF0-BC4A-A2F2-497DB8065295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1633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13/11/2012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FFAG12, Osaka University, 12-15/11/2012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F4539-A501-4044-8CFC-15F64AAD79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2254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13/11/2012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FFAG12, Osaka University, 12-15/11/2012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F4539-A501-4044-8CFC-15F64AAD79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97559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13/11/2012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FFAG12, Osaka University, 12-15/11/2012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F4539-A501-4044-8CFC-15F64AAD79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2109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13/11/2012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FFAG12, Osaka University, 12-15/11/2012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F4539-A501-4044-8CFC-15F64AAD79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0913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13/11/2012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FFAG12, Osaka University, 12-15/11/2012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F4539-A501-4044-8CFC-15F64AAD79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11855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13/11/2012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FFAG12, Osaka University, 12-15/11/2012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F4539-A501-4044-8CFC-15F64AAD79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0344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13/11/2012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FFAG12, Osaka University, 12-15/11/2012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F4539-A501-4044-8CFC-15F64AAD79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9014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13/11/2012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FFAG12, Osaka University, 12-15/11/2012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F4539-A501-4044-8CFC-15F64AAD79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93607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13/11/2012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FFAG12, Osaka University, 12-15/11/2012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F4539-A501-4044-8CFC-15F64AAD79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9069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13/11/2012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FFAG12, Osaka University, 12-15/11/2012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F4539-A501-4044-8CFC-15F64AAD79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200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13/11/2012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FFAG12, Osaka University, 12-15/11/2012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F4539-A501-4044-8CFC-15F64AAD79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9521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13/11/2012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FFAG12, Osaka University, 12-15/11/2012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9F4539-A501-4044-8CFC-15F64AAD79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8676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4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Response Matrix measurements &amp; COD correction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2743" y="3886200"/>
            <a:ext cx="8881257" cy="1752600"/>
          </a:xfrm>
        </p:spPr>
        <p:txBody>
          <a:bodyPr>
            <a:normAutofit fontScale="62500" lnSpcReduction="20000"/>
          </a:bodyPr>
          <a:lstStyle/>
          <a:p>
            <a:r>
              <a:rPr lang="en-US" sz="4000" dirty="0" smtClean="0"/>
              <a:t>David </a:t>
            </a:r>
            <a:r>
              <a:rPr lang="en-US" sz="4000" dirty="0" smtClean="0"/>
              <a:t>Kelliher </a:t>
            </a:r>
          </a:p>
          <a:p>
            <a:r>
              <a:rPr lang="en-US" dirty="0" smtClean="0"/>
              <a:t>On behalf of the EMMA group,</a:t>
            </a:r>
          </a:p>
          <a:p>
            <a:r>
              <a:rPr lang="en-US" dirty="0" err="1" smtClean="0"/>
              <a:t>ASTeC</a:t>
            </a:r>
            <a:r>
              <a:rPr lang="en-US" dirty="0" smtClean="0"/>
              <a:t>/STFC Rutherford Appleton Laboratory, </a:t>
            </a:r>
            <a:endParaRPr lang="en-US" dirty="0" smtClean="0"/>
          </a:p>
          <a:p>
            <a:r>
              <a:rPr lang="en-US" dirty="0" smtClean="0"/>
              <a:t>FFAG12, Osaka University</a:t>
            </a:r>
          </a:p>
          <a:p>
            <a:r>
              <a:rPr lang="en-US" dirty="0" smtClean="0"/>
              <a:t>13-16, November 2012</a:t>
            </a:r>
          </a:p>
        </p:txBody>
      </p:sp>
    </p:spTree>
    <p:extLst>
      <p:ext uri="{BB962C8B-B14F-4D97-AF65-F5344CB8AC3E}">
        <p14:creationId xmlns:p14="http://schemas.microsoft.com/office/powerpoint/2010/main" val="32782476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Debunching</a:t>
            </a:r>
            <a:r>
              <a:rPr lang="en-US" dirty="0" smtClean="0"/>
              <a:t> measured by WCM</a:t>
            </a:r>
            <a:br>
              <a:rPr lang="en-US" dirty="0" smtClean="0"/>
            </a:br>
            <a:r>
              <a:rPr lang="en-US" dirty="0" smtClean="0"/>
              <a:t>(Ian </a:t>
            </a:r>
            <a:r>
              <a:rPr lang="en-US" dirty="0" err="1" smtClean="0"/>
              <a:t>Kirkman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FFAG12, Osaka University, 12-15/11/2012</a:t>
            </a:r>
            <a:endParaRPr lang="en-US"/>
          </a:p>
        </p:txBody>
      </p:sp>
      <p:pic>
        <p:nvPicPr>
          <p:cNvPr id="5" name="Content Placeholder 4" descr="wcm-000-009-a-g2-s.jpg"/>
          <p:cNvPicPr>
            <a:picLocks noChangeAspect="1"/>
          </p:cNvPicPr>
          <p:nvPr/>
        </p:nvPicPr>
        <p:blipFill>
          <a:blip r:embed="rId2" cstate="print"/>
          <a:srcRect l="5906" t="8418" r="11811" b="4209"/>
          <a:stretch>
            <a:fillRect/>
          </a:stretch>
        </p:blipFill>
        <p:spPr>
          <a:xfrm>
            <a:off x="114300" y="1519238"/>
            <a:ext cx="3492500" cy="2601489"/>
          </a:xfrm>
          <a:prstGeom prst="rect">
            <a:avLst/>
          </a:prstGeom>
        </p:spPr>
      </p:pic>
      <p:pic>
        <p:nvPicPr>
          <p:cNvPr id="6" name="Content Placeholder 4" descr="wcm-000-009-a-g4-s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l="5906" t="8418" r="11811" b="4209"/>
          <a:stretch>
            <a:fillRect/>
          </a:stretch>
        </p:blipFill>
        <p:spPr>
          <a:xfrm>
            <a:off x="4193510" y="1468438"/>
            <a:ext cx="3627180" cy="2704400"/>
          </a:xfrm>
        </p:spPr>
      </p:pic>
      <p:pic>
        <p:nvPicPr>
          <p:cNvPr id="7" name="Content Placeholder 4" descr="wcm-000-009-a-g3-s.jpg"/>
          <p:cNvPicPr>
            <a:picLocks noChangeAspect="1"/>
          </p:cNvPicPr>
          <p:nvPr/>
        </p:nvPicPr>
        <p:blipFill>
          <a:blip r:embed="rId4" cstate="print"/>
          <a:srcRect l="5906" t="8418" r="11811" b="4209"/>
          <a:stretch>
            <a:fillRect/>
          </a:stretch>
        </p:blipFill>
        <p:spPr>
          <a:xfrm>
            <a:off x="2235200" y="4096638"/>
            <a:ext cx="3674759" cy="2737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20077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Response matrix 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FFAG12, Osaka University, 12-15/11/2012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031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Response matrix measurement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Decided on a +/- 0.5 mm magnet shift &amp; +/- 0.2 V on vertical corrector to measure response matrices.</a:t>
            </a:r>
          </a:p>
        </p:txBody>
      </p:sp>
      <p:pic>
        <p:nvPicPr>
          <p:cNvPr id="4" name="Picture 3" descr="response_bpm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9500" y="2702474"/>
            <a:ext cx="4254500" cy="3190875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FFAG12, Osaka University, 12-15/11/2012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736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Response at 18MeV/c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763" y="2819400"/>
            <a:ext cx="3816350" cy="2862263"/>
          </a:xfrm>
        </p:spPr>
      </p:pic>
      <p:sp>
        <p:nvSpPr>
          <p:cNvPr id="7" name="TextBox 6"/>
          <p:cNvSpPr txBox="1"/>
          <p:nvPr/>
        </p:nvSpPr>
        <p:spPr>
          <a:xfrm>
            <a:off x="457200" y="1417638"/>
            <a:ext cx="80645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Look at response at each BPM due to a single magnet shift.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Can see characteristic “dip” at the corrector location.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Error bars obtained by adding in quadrature the closed orbit standard deviation over shots.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71500" y="5694363"/>
            <a:ext cx="41249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Horizontal co response to D in cell </a:t>
            </a:r>
            <a:r>
              <a:rPr lang="en-US" dirty="0" smtClean="0"/>
              <a:t>14 </a:t>
            </a:r>
            <a:r>
              <a:rPr lang="en-US" dirty="0" smtClean="0"/>
              <a:t>shift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5201" y="2803526"/>
            <a:ext cx="3837516" cy="287813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975031" y="5699126"/>
            <a:ext cx="35649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Vertical co response to VC in cell 29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FFAG12, Osaka University, 12-15/11/2012</a:t>
            </a:r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727200" y="2672834"/>
            <a:ext cx="1538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D-14 response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19800" y="2634734"/>
            <a:ext cx="1650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VC-29 response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27709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L</a:t>
            </a:r>
            <a:r>
              <a:rPr lang="en-US" dirty="0" smtClean="0"/>
              <a:t>attice parameters from response matrix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Use downhill simplex algorithm to find β at corrector and BPM and cell tune.</a:t>
            </a:r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FFAG12, Osaka University, 12-15/11/2012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463800"/>
            <a:ext cx="4352598" cy="326444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66800" y="5738297"/>
            <a:ext cx="477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υ</a:t>
            </a:r>
            <a:r>
              <a:rPr lang="en-US" baseline="-25000" dirty="0" err="1" smtClean="0"/>
              <a:t>x</a:t>
            </a:r>
            <a:r>
              <a:rPr lang="en-US" dirty="0" smtClean="0"/>
              <a:t>= 0.155, β</a:t>
            </a:r>
            <a:r>
              <a:rPr lang="en-US" baseline="-25000" dirty="0" smtClean="0"/>
              <a:t>D,</a:t>
            </a:r>
            <a:r>
              <a:rPr lang="en-US" dirty="0" smtClean="0"/>
              <a:t>β</a:t>
            </a:r>
            <a:r>
              <a:rPr lang="en-US" baseline="-25000" dirty="0" smtClean="0"/>
              <a:t>BPM</a:t>
            </a:r>
            <a:r>
              <a:rPr lang="en-US" dirty="0" smtClean="0"/>
              <a:t>= 0.302, 0.484 m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917700" y="2368034"/>
            <a:ext cx="1538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D-14 response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8" name="Picture 7" descr="fractune_18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6300" y="2463800"/>
            <a:ext cx="4457700" cy="3343275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5054600" y="5748119"/>
            <a:ext cx="4089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Fractional part of tune, 0.5, is consistent with turn-by-turn coordinate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6286500" y="2368034"/>
            <a:ext cx="1323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D-14 x(turn)</a:t>
            </a:r>
          </a:p>
        </p:txBody>
      </p:sp>
    </p:spTree>
    <p:extLst>
      <p:ext uri="{BB962C8B-B14F-4D97-AF65-F5344CB8AC3E}">
        <p14:creationId xmlns:p14="http://schemas.microsoft.com/office/powerpoint/2010/main" val="22739836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Vertical response to quad shift?</a:t>
            </a:r>
            <a:endParaRPr lang="en-US" dirty="0"/>
          </a:p>
        </p:txBody>
      </p:sp>
      <p:pic>
        <p:nvPicPr>
          <p:cNvPr id="4" name="Content Placeholder 3" descr="response_cell11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187" r="-18187"/>
          <a:stretch>
            <a:fillRect/>
          </a:stretch>
        </p:blipFill>
        <p:spPr>
          <a:xfrm>
            <a:off x="4406900" y="3931490"/>
            <a:ext cx="5321300" cy="2926510"/>
          </a:xfrm>
        </p:spPr>
      </p:pic>
      <p:pic>
        <p:nvPicPr>
          <p:cNvPr id="5" name="Picture 4" descr="resp_mag3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600" y="1123950"/>
            <a:ext cx="3111500" cy="233362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320800" y="3507343"/>
            <a:ext cx="70017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Vertical co response to D in cell 17 shift (left) and D in cell 20 shift (right).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2900" y="1123950"/>
            <a:ext cx="3111500" cy="233362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57200" y="4470400"/>
            <a:ext cx="45339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Vertical response in cell 11 BPM seems to correlate with horizontal response</a:t>
            </a:r>
            <a:r>
              <a:rPr lang="en-US" dirty="0"/>
              <a:t> </a:t>
            </a:r>
            <a:r>
              <a:rPr lang="en-US" dirty="0" smtClean="0"/>
              <a:t>in same BPM</a:t>
            </a:r>
            <a:r>
              <a:rPr lang="en-US" dirty="0" smtClean="0"/>
              <a:t>.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Need larger shift and more data to see if there is any real effect.  </a:t>
            </a:r>
            <a:endParaRPr lang="en-US" dirty="0" smtClean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FFAG12, Osaka University, 12-15/11/2012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8529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000" y="274638"/>
            <a:ext cx="8890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Response Matrix measurements to date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88940436"/>
              </p:ext>
            </p:extLst>
          </p:nvPr>
        </p:nvGraphicFramePr>
        <p:xfrm>
          <a:off x="526473" y="2154384"/>
          <a:ext cx="8229600" cy="33523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83527"/>
                <a:gridCol w="4946073"/>
              </a:tblGrid>
              <a:tr h="385616">
                <a:tc>
                  <a:txBody>
                    <a:bodyPr/>
                    <a:lstStyle/>
                    <a:p>
                      <a:r>
                        <a:rPr lang="en-US" dirty="0" smtClean="0"/>
                        <a:t>Equivalent</a:t>
                      </a:r>
                      <a:r>
                        <a:rPr lang="en-US" baseline="0" dirty="0" smtClean="0"/>
                        <a:t>  m</a:t>
                      </a:r>
                      <a:r>
                        <a:rPr lang="en-US" dirty="0" smtClean="0"/>
                        <a:t>omentum</a:t>
                      </a:r>
                      <a:r>
                        <a:rPr lang="en-US" baseline="0" dirty="0" smtClean="0"/>
                        <a:t> (MeV/c)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Components measured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11.66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D, F, VC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14.3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D. F,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 VC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16.1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D,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 F, VC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17.8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D,</a:t>
                      </a:r>
                      <a:r>
                        <a:rPr lang="en-US" baseline="0" dirty="0" smtClean="0"/>
                        <a:t> F, VC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18.0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D, F, VC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18.2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F,</a:t>
                      </a:r>
                      <a:r>
                        <a:rPr lang="en-US" baseline="0" dirty="0" smtClean="0"/>
                        <a:t> VC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18.4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18.6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D,</a:t>
                      </a:r>
                      <a:r>
                        <a:rPr lang="en-US" baseline="0" dirty="0" smtClean="0"/>
                        <a:t> F, VC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FFAG12, Osaka University, 12-15/11/2012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918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CoD</a:t>
            </a:r>
            <a:r>
              <a:rPr lang="en-US" dirty="0" smtClean="0"/>
              <a:t> Correction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FFAG12, Osaka University, 12-15/11/2012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297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COD correction at single momentum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3038"/>
            <a:ext cx="8229600" cy="4805362"/>
          </a:xfrm>
        </p:spPr>
        <p:txBody>
          <a:bodyPr>
            <a:normAutofit/>
          </a:bodyPr>
          <a:lstStyle/>
          <a:p>
            <a:r>
              <a:rPr lang="en-US" sz="1800" dirty="0"/>
              <a:t>Correction </a:t>
            </a:r>
            <a:r>
              <a:rPr lang="en-US" sz="1800" dirty="0" smtClean="0"/>
              <a:t>using fit to </a:t>
            </a:r>
            <a:r>
              <a:rPr lang="en-US" sz="1800" dirty="0"/>
              <a:t>measured response </a:t>
            </a:r>
            <a:r>
              <a:rPr lang="en-US" sz="1800" dirty="0" smtClean="0"/>
              <a:t>matrix and least squares.</a:t>
            </a:r>
            <a:endParaRPr lang="en-US" sz="1800" dirty="0"/>
          </a:p>
          <a:p>
            <a:r>
              <a:rPr lang="en-US" sz="1800" dirty="0" smtClean="0"/>
              <a:t>COD reduced but room for improvement.</a:t>
            </a:r>
          </a:p>
          <a:p>
            <a:r>
              <a:rPr lang="en-US" sz="1800" dirty="0" smtClean="0"/>
              <a:t>Example at 17.9 MeV/c, data from 5/11/12 and 30/8/12.</a:t>
            </a:r>
          </a:p>
          <a:p>
            <a:endParaRPr lang="en-US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FFAG12, Osaka University, 12-15/11/2012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552700"/>
            <a:ext cx="4352598" cy="326444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117884" y="2488168"/>
            <a:ext cx="1158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Horizontal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6300" y="2527300"/>
            <a:ext cx="4457700" cy="3343275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6495560" y="2456934"/>
            <a:ext cx="9007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Vertical</a:t>
            </a:r>
          </a:p>
        </p:txBody>
      </p:sp>
    </p:spTree>
    <p:extLst>
      <p:ext uri="{BB962C8B-B14F-4D97-AF65-F5344CB8AC3E}">
        <p14:creationId xmlns:p14="http://schemas.microsoft.com/office/powerpoint/2010/main" val="24961052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COD correction at multiple momenta (simulation)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rcRect t="-6173" b="-6173"/>
          <a:stretch>
            <a:fillRect/>
          </a:stretch>
        </p:blipFill>
        <p:spPr>
          <a:xfrm>
            <a:off x="355600" y="1830387"/>
            <a:ext cx="8229600" cy="4525963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FFAG12, Osaka University, 12-15/11/2012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57200" y="1417638"/>
            <a:ext cx="787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Can expand the response matrix to cover multiple momenta and find optimal correction settings.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23879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Closed orbit measurements.</a:t>
            </a:r>
            <a:endParaRPr lang="en-US" dirty="0" smtClean="0"/>
          </a:p>
          <a:p>
            <a:r>
              <a:rPr lang="en-US" dirty="0" smtClean="0"/>
              <a:t>Response matrix </a:t>
            </a:r>
            <a:r>
              <a:rPr lang="en-US" dirty="0" smtClean="0"/>
              <a:t>measurements.</a:t>
            </a:r>
            <a:endParaRPr lang="en-US" dirty="0" smtClean="0"/>
          </a:p>
          <a:p>
            <a:r>
              <a:rPr lang="en-US" dirty="0" smtClean="0"/>
              <a:t>COD correction.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FFAG12, Osaka University, 12-15/11/2012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1926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COD correction at multiple momenta </a:t>
            </a:r>
            <a:r>
              <a:rPr lang="en-US" dirty="0" smtClean="0"/>
              <a:t>(verification)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rcRect t="-17049" b="-17049"/>
          <a:stretch>
            <a:fillRect/>
          </a:stretch>
        </p:blipFill>
        <p:spPr/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FFAG12, Osaka University, 12-15/11/2012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96338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Can measure response matrix. Have demonstrated COD correction using fitted response matrix.</a:t>
            </a:r>
            <a:endParaRPr lang="en-US" dirty="0" smtClean="0"/>
          </a:p>
          <a:p>
            <a:r>
              <a:rPr lang="en-US" dirty="0" smtClean="0"/>
              <a:t>The response matrix provides a measure of tune and beta at corrector and measurement locations.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FFAG12, Osaka University, 12-15/11/2012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1874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FFAG12, Osaka University, 12-15/11/2012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031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EMMA COD status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2081431"/>
            <a:ext cx="75565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400" dirty="0" smtClean="0"/>
              <a:t>A large COD (~10mm peak-to-peak) is measured in EMMA. 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 smtClean="0"/>
              <a:t>The main source in the horizontal plane is the septum stray field (0.5 </a:t>
            </a:r>
            <a:r>
              <a:rPr lang="en-US" sz="2400" dirty="0" err="1" smtClean="0"/>
              <a:t>mTm</a:t>
            </a:r>
            <a:r>
              <a:rPr lang="en-US" sz="2400" dirty="0" smtClean="0"/>
              <a:t>). </a:t>
            </a:r>
            <a:r>
              <a:rPr lang="en-US" sz="2400" dirty="0" smtClean="0"/>
              <a:t>In the vertical plane the source is unidentified.</a:t>
            </a:r>
            <a:endParaRPr lang="en-US" sz="2400" dirty="0" smtClean="0"/>
          </a:p>
          <a:p>
            <a:pPr marL="285750" indent="-285750">
              <a:buFont typeface="Arial"/>
              <a:buChar char="•"/>
            </a:pPr>
            <a:r>
              <a:rPr lang="en-US" sz="2400" dirty="0" smtClean="0"/>
              <a:t>Response matrices have been measured </a:t>
            </a:r>
            <a:r>
              <a:rPr lang="en-US" sz="2400" dirty="0" smtClean="0"/>
              <a:t>due to </a:t>
            </a:r>
            <a:r>
              <a:rPr lang="en-US" sz="2400" dirty="0" err="1" smtClean="0"/>
              <a:t>quadrupole</a:t>
            </a:r>
            <a:r>
              <a:rPr lang="en-US" sz="2400" dirty="0" smtClean="0"/>
              <a:t> shifts and vertical correctors. As well as improving correction, the measurements may yield information about the machine.</a:t>
            </a:r>
            <a:endParaRPr lang="en-US" sz="2400" dirty="0" smtClean="0"/>
          </a:p>
          <a:p>
            <a:pPr marL="285750" indent="-285750">
              <a:buFont typeface="Arial"/>
              <a:buChar char="•"/>
            </a:pP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FFAG12, Osaka University, 12-15/11/2012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3964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emma_ring_bpm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32" y="843419"/>
            <a:ext cx="3749705" cy="276731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3338"/>
            <a:ext cx="8229600" cy="1143000"/>
          </a:xfrm>
        </p:spPr>
        <p:txBody>
          <a:bodyPr/>
          <a:lstStyle/>
          <a:p>
            <a:r>
              <a:rPr lang="en-US" dirty="0" smtClean="0"/>
              <a:t>Diagnostics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FFAG12, Osaka University, 12-15/11/2012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318000" y="1176338"/>
            <a:ext cx="43688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In general, 2 BPMs per cell. One in between every </a:t>
            </a:r>
            <a:r>
              <a:rPr lang="en-US" dirty="0" err="1" smtClean="0"/>
              <a:t>quadrupole</a:t>
            </a:r>
            <a:r>
              <a:rPr lang="en-US" dirty="0" smtClean="0"/>
              <a:t> pair and two at either end of every other long drift.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There is also a WCM in the ring</a:t>
            </a:r>
            <a:r>
              <a:rPr lang="en-US" dirty="0" smtClean="0"/>
              <a:t>.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BPM data now read by EPICS shot-by-shot and stored on a server for later retrieval. 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Due to the beam traversal of the BPM aperture, mapping voltages to coordinates is non-trivial. A CST model was used to work out the mapping.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32" y="3610729"/>
            <a:ext cx="3904073" cy="2809121"/>
          </a:xfrm>
          <a:prstGeom prst="rect">
            <a:avLst/>
          </a:prstGeom>
        </p:spPr>
      </p:pic>
      <p:pic>
        <p:nvPicPr>
          <p:cNvPr id="9" name="Picture 8" descr="BPM_CST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9300" y="4468059"/>
            <a:ext cx="1739900" cy="173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40873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Closed orbit calculation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0414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Calculate closed orbit for each BPM and for each shot. </a:t>
            </a:r>
            <a:endParaRPr lang="en-US" dirty="0"/>
          </a:p>
        </p:txBody>
      </p:sp>
      <p:pic>
        <p:nvPicPr>
          <p:cNvPr id="4" name="Picture 3" descr="closedorbits_bpm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966" y="2857774"/>
            <a:ext cx="4234065" cy="3175549"/>
          </a:xfrm>
          <a:prstGeom prst="rect">
            <a:avLst/>
          </a:prstGeom>
        </p:spPr>
      </p:pic>
      <p:pic>
        <p:nvPicPr>
          <p:cNvPr id="5" name="Picture 4" descr="x_co_std_bpm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2111375"/>
            <a:ext cx="3112232" cy="2334174"/>
          </a:xfrm>
          <a:prstGeom prst="rect">
            <a:avLst/>
          </a:prstGeom>
        </p:spPr>
      </p:pic>
      <p:pic>
        <p:nvPicPr>
          <p:cNvPr id="6" name="Picture 5" descr="y_co_std_bpm6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5700" y="4365626"/>
            <a:ext cx="3137631" cy="2353223"/>
          </a:xfrm>
          <a:prstGeom prst="rect">
            <a:avLst/>
          </a:prstGeom>
        </p:spPr>
      </p:pic>
      <p:cxnSp>
        <p:nvCxnSpPr>
          <p:cNvPr id="8" name="Straight Arrow Connector 7"/>
          <p:cNvCxnSpPr>
            <a:endCxn id="5" idx="1"/>
          </p:cNvCxnSpPr>
          <p:nvPr/>
        </p:nvCxnSpPr>
        <p:spPr>
          <a:xfrm flipV="1">
            <a:off x="4292600" y="3278462"/>
            <a:ext cx="660400" cy="2775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4292600" y="5181600"/>
            <a:ext cx="787400" cy="4445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FFAG12, Osaka University, 12-15/11/2012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68339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Closed orbit calculation (2)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6896" y="2286001"/>
            <a:ext cx="4376208" cy="3282156"/>
          </a:xfrm>
        </p:spPr>
      </p:pic>
      <p:sp>
        <p:nvSpPr>
          <p:cNvPr id="5" name="TextBox 4"/>
          <p:cNvSpPr txBox="1"/>
          <p:nvPr/>
        </p:nvSpPr>
        <p:spPr>
          <a:xfrm>
            <a:off x="457200" y="1443038"/>
            <a:ext cx="756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/>
              <a:t>Calculate closed orbit at each BPM for each shot. Error bar is the standard </a:t>
            </a:r>
            <a:r>
              <a:rPr lang="en-US" dirty="0" smtClean="0"/>
              <a:t>deviation of the set of closed orbits calculated for all shots.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120900" y="5918200"/>
            <a:ext cx="508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Horizontal and vertical closed orbits at </a:t>
            </a:r>
            <a:r>
              <a:rPr lang="en-US" dirty="0"/>
              <a:t>18 MeV/c 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FFAG12, Osaka University, 12-15/11/2012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2336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Apparent closed orbit variation (1)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30201" y="1417638"/>
            <a:ext cx="8534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Fit to coordinate versus turn implies a slow COD variation with turn.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Is the variation due to a change in beam momentum, drift in BPM electronics or </a:t>
            </a:r>
            <a:r>
              <a:rPr lang="en-US" dirty="0" smtClean="0"/>
              <a:t>a time-varying</a:t>
            </a:r>
            <a:r>
              <a:rPr lang="en-US" dirty="0" smtClean="0"/>
              <a:t> </a:t>
            </a:r>
            <a:r>
              <a:rPr lang="en-US" dirty="0" smtClean="0"/>
              <a:t>error source?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Establishing the cause of the drift should allow us to calculate the closed orbit with more confidence.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3975100" y="4381500"/>
            <a:ext cx="4572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FFAG12, Osaka University, 12-15/11/2012</a:t>
            </a:r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1900" y="2894966"/>
            <a:ext cx="3860800" cy="307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67073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lopes_18MeV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6700" y="2603500"/>
            <a:ext cx="3932028" cy="294902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Apparent closed orbit variation </a:t>
            </a:r>
            <a:r>
              <a:rPr lang="en-US" dirty="0" smtClean="0"/>
              <a:t>(2)</a:t>
            </a:r>
            <a:endParaRPr lang="en-US" dirty="0"/>
          </a:p>
        </p:txBody>
      </p:sp>
      <p:pic>
        <p:nvPicPr>
          <p:cNvPr id="4" name="Picture 3" descr="meanfit_turn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03500"/>
            <a:ext cx="4076700" cy="30575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0201" y="1417638"/>
            <a:ext cx="73659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In general, slope of fitted line depends on amplitude of COD at each BPM.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This indicates that the trend is probably not somethin</a:t>
            </a:r>
            <a:r>
              <a:rPr lang="en-US" dirty="0" smtClean="0"/>
              <a:t>g solely to do with the BPMs themselves but is related to some property of the beam.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3975100" y="4749800"/>
            <a:ext cx="4572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168400" y="5716589"/>
            <a:ext cx="2908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Fit for each BPM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130800" y="5678489"/>
            <a:ext cx="2908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Slope of fitted line 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FFAG12, Osaka University, 12-15/11/2012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3063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22499</TotalTime>
  <Words>1010</Words>
  <Application>Microsoft Macintosh PowerPoint</Application>
  <PresentationFormat>On-screen Show (4:3)</PresentationFormat>
  <Paragraphs>110</Paragraphs>
  <Slides>21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Response Matrix measurements &amp; COD correction</vt:lpstr>
      <vt:lpstr>Contents</vt:lpstr>
      <vt:lpstr>introduction</vt:lpstr>
      <vt:lpstr>EMMA COD status</vt:lpstr>
      <vt:lpstr>Diagnostics</vt:lpstr>
      <vt:lpstr>Closed orbit calculation (1)</vt:lpstr>
      <vt:lpstr>Closed orbit calculation (2)</vt:lpstr>
      <vt:lpstr>Apparent closed orbit variation (1)</vt:lpstr>
      <vt:lpstr>Apparent closed orbit variation (2)</vt:lpstr>
      <vt:lpstr>Debunching measured by WCM (Ian Kirkman)</vt:lpstr>
      <vt:lpstr>Response matrix </vt:lpstr>
      <vt:lpstr>Response matrix measurement</vt:lpstr>
      <vt:lpstr>Response at 18MeV/c</vt:lpstr>
      <vt:lpstr>Lattice parameters from response matrix</vt:lpstr>
      <vt:lpstr>Vertical response to quad shift?</vt:lpstr>
      <vt:lpstr>Response Matrix measurements to date</vt:lpstr>
      <vt:lpstr>CoD Correction</vt:lpstr>
      <vt:lpstr>COD correction at single momentum</vt:lpstr>
      <vt:lpstr>COD correction at multiple momenta (simulation)</vt:lpstr>
      <vt:lpstr>COD correction at multiple momenta (verification)</vt:lpstr>
      <vt:lpstr>Conclusions</vt:lpstr>
    </vt:vector>
  </TitlesOfParts>
  <Company>STFC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Response Matrix measurements (Run #32)</dc:title>
  <dc:creator>David Kelliher</dc:creator>
  <cp:lastModifiedBy>David Kelliher</cp:lastModifiedBy>
  <cp:revision>412</cp:revision>
  <dcterms:created xsi:type="dcterms:W3CDTF">2012-07-26T09:24:20Z</dcterms:created>
  <dcterms:modified xsi:type="dcterms:W3CDTF">2012-11-13T04:47:16Z</dcterms:modified>
</cp:coreProperties>
</file>