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4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568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371600" y="189320"/>
            <a:ext cx="6081691" cy="1502001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dirty="0" smtClean="0"/>
              <a:t>Monday Meeting 25/01/10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4th/5th Jan 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Jimmy Garland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D39D0B-A28C-5442-9BE6-89B6A6D1ECF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6" name="Group 10"/>
          <p:cNvGrpSpPr/>
          <p:nvPr userDrawn="1"/>
        </p:nvGrpSpPr>
        <p:grpSpPr>
          <a:xfrm>
            <a:off x="318186" y="189320"/>
            <a:ext cx="8523204" cy="1401120"/>
            <a:chOff x="318186" y="189320"/>
            <a:chExt cx="8523204" cy="140112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18186" y="239573"/>
              <a:ext cx="1053414" cy="359304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53291" y="1131978"/>
              <a:ext cx="1388099" cy="20462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0751" y="189320"/>
              <a:ext cx="1220639" cy="819113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18186" y="598877"/>
              <a:ext cx="271197" cy="991563"/>
            </a:xfrm>
            <a:prstGeom prst="rect">
              <a:avLst/>
            </a:prstGeom>
          </p:spPr>
        </p:pic>
      </p:grp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1857019"/>
            <a:ext cx="8229600" cy="4269144"/>
          </a:xfrm>
        </p:spPr>
        <p:txBody>
          <a:bodyPr/>
          <a:lstStyle>
            <a:lvl1pPr>
              <a:buFont typeface="Arial"/>
              <a:buChar char="•"/>
              <a:defRPr/>
            </a:lvl1pPr>
          </a:lstStyle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539C9B-EDEF-B64A-BAB7-C09411797486}" type="datetimeFigureOut">
              <a:rPr lang="en-US" smtClean="0"/>
              <a:pPr/>
              <a:t>11/8/12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51D194-E243-3E42-BC80-4B7A5F4C97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df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df"/><Relationship Id="rId5" Type="http://schemas.openxmlformats.org/officeDocument/2006/relationships/image" Target="../media/image13.png"/><Relationship Id="rId6" Type="http://schemas.openxmlformats.org/officeDocument/2006/relationships/image" Target="../media/image14.pdf"/><Relationship Id="rId7" Type="http://schemas.openxmlformats.org/officeDocument/2006/relationships/image" Target="../media/image15.png"/><Relationship Id="rId8" Type="http://schemas.openxmlformats.org/officeDocument/2006/relationships/image" Target="../media/image16.pdf"/><Relationship Id="rId9" Type="http://schemas.openxmlformats.org/officeDocument/2006/relationships/image" Target="../media/image17.png"/><Relationship Id="rId10" Type="http://schemas.openxmlformats.org/officeDocument/2006/relationships/image" Target="../media/image18.pdf"/><Relationship Id="rId11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d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df"/><Relationship Id="rId5" Type="http://schemas.openxmlformats.org/officeDocument/2006/relationships/image" Target="../media/image23.png"/><Relationship Id="rId6" Type="http://schemas.openxmlformats.org/officeDocument/2006/relationships/image" Target="../media/image24.pdf"/><Relationship Id="rId7" Type="http://schemas.openxmlformats.org/officeDocument/2006/relationships/image" Target="../media/image25.png"/><Relationship Id="rId8" Type="http://schemas.openxmlformats.org/officeDocument/2006/relationships/image" Target="../media/image26.pdf"/><Relationship Id="rId9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0.pd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Slow Integer Tune Crossing Experiment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en-US" b="1" dirty="0" smtClean="0"/>
          </a:p>
          <a:p>
            <a:pPr algn="ctr">
              <a:buNone/>
            </a:pPr>
            <a:r>
              <a:rPr lang="en-US" dirty="0" smtClean="0"/>
              <a:t>FFAG ‘12</a:t>
            </a:r>
          </a:p>
          <a:p>
            <a:pPr algn="ctr">
              <a:buNone/>
            </a:pPr>
            <a:r>
              <a:rPr lang="en-US" dirty="0" smtClean="0"/>
              <a:t>Jimmy Garland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400" dirty="0" smtClean="0"/>
              <a:t>The University of Manchester</a:t>
            </a:r>
          </a:p>
          <a:p>
            <a:pPr algn="ctr">
              <a:buNone/>
            </a:pPr>
            <a:r>
              <a:rPr lang="en-US" sz="2400" dirty="0" smtClean="0"/>
              <a:t>The Cockcroft Institute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274638"/>
            <a:ext cx="5969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Outline and Motivation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/>
              <a:t>Rapid acceleration has been demonstrated in EMMA without amplitude growth</a:t>
            </a:r>
            <a:r>
              <a:rPr lang="en-US" baseline="30000" dirty="0" smtClean="0"/>
              <a:t>1</a:t>
            </a:r>
            <a:r>
              <a:rPr lang="en-US" dirty="0" smtClean="0"/>
              <a:t>.</a:t>
            </a:r>
          </a:p>
          <a:p>
            <a:pPr algn="just"/>
            <a:r>
              <a:rPr lang="en-US" dirty="0" smtClean="0"/>
              <a:t>Many practical applications of non-scaling </a:t>
            </a:r>
            <a:r>
              <a:rPr lang="en-US" dirty="0" err="1" smtClean="0"/>
              <a:t>FFAGs</a:t>
            </a:r>
            <a:r>
              <a:rPr lang="en-US" dirty="0" smtClean="0"/>
              <a:t> involve accelerating much heavier particles and therefore acceleration may be slower than in EMMA. Investigating slow acceleration and the subsequent beam behavior is therefore of importance.</a:t>
            </a:r>
          </a:p>
          <a:p>
            <a:pPr algn="just">
              <a:buNone/>
            </a:pPr>
            <a:endParaRPr lang="en-US" dirty="0" smtClean="0"/>
          </a:p>
          <a:p>
            <a:pPr algn="just"/>
            <a:r>
              <a:rPr lang="en-US" dirty="0" smtClean="0"/>
              <a:t>Cross tune space in EMMA by acceleration in an RF bucket with a range of slower than nominal acceleration rates.</a:t>
            </a:r>
          </a:p>
          <a:p>
            <a:pPr algn="just"/>
            <a:r>
              <a:rPr lang="en-US" dirty="0" smtClean="0"/>
              <a:t>Determine if there is any transverse amplitude growth due to lattice errors.</a:t>
            </a:r>
          </a:p>
          <a:p>
            <a:pPr algn="just"/>
            <a:r>
              <a:rPr lang="en-US" dirty="0" smtClean="0"/>
              <a:t>Compare with </a:t>
            </a:r>
            <a:r>
              <a:rPr lang="en-US" dirty="0" err="1" smtClean="0"/>
              <a:t>Zgoubi</a:t>
            </a:r>
            <a:r>
              <a:rPr lang="en-US" dirty="0" smtClean="0"/>
              <a:t> simulations to determine agreement.</a:t>
            </a:r>
          </a:p>
          <a:p>
            <a:pPr algn="just"/>
            <a:r>
              <a:rPr lang="en-US" dirty="0" smtClean="0"/>
              <a:t>Draw some conclusions about possible emittance and amplitude growth.</a:t>
            </a:r>
          </a:p>
          <a:p>
            <a:pPr algn="just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6426200"/>
            <a:ext cx="5276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[1] S. Machida </a:t>
            </a:r>
            <a:r>
              <a:rPr lang="en-US" i="1" dirty="0" smtClean="0"/>
              <a:t>et al</a:t>
            </a:r>
            <a:r>
              <a:rPr lang="en-US" dirty="0" smtClean="0"/>
              <a:t>, </a:t>
            </a:r>
            <a:r>
              <a:rPr lang="en-US" b="1" dirty="0" smtClean="0"/>
              <a:t>Nature Physics </a:t>
            </a:r>
            <a:r>
              <a:rPr lang="en-US" dirty="0" smtClean="0"/>
              <a:t>8, 243–247 (2012)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114300"/>
            <a:ext cx="5969000" cy="99840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Single Particle </a:t>
            </a:r>
            <a:br>
              <a:rPr lang="en-US" dirty="0" smtClean="0"/>
            </a:br>
            <a:r>
              <a:rPr lang="en-US" dirty="0" smtClean="0"/>
              <a:t>Simulation in </a:t>
            </a:r>
            <a:r>
              <a:rPr lang="en-US" dirty="0" err="1" smtClean="0"/>
              <a:t>Zgoubi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9401" y="1531938"/>
            <a:ext cx="39703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Can only measure charge centre in EMMA therefore single particle simulations. Measure sliding value of standard deviation of transverse coordinate.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4254500" y="1082546"/>
            <a:ext cx="4657350" cy="1603619"/>
            <a:chOff x="4239321" y="239046"/>
            <a:chExt cx="4823268" cy="1988690"/>
          </a:xfrm>
        </p:grpSpPr>
        <p:grpSp>
          <p:nvGrpSpPr>
            <p:cNvPr id="13" name="Group 3"/>
            <p:cNvGrpSpPr/>
            <p:nvPr/>
          </p:nvGrpSpPr>
          <p:grpSpPr>
            <a:xfrm>
              <a:off x="4239321" y="239046"/>
              <a:ext cx="4823268" cy="1988690"/>
              <a:chOff x="615846" y="3139375"/>
              <a:chExt cx="8515910" cy="3306447"/>
            </a:xfrm>
          </p:grpSpPr>
          <p:grpSp>
            <p:nvGrpSpPr>
              <p:cNvPr id="20" name="Group 8"/>
              <p:cNvGrpSpPr/>
              <p:nvPr/>
            </p:nvGrpSpPr>
            <p:grpSpPr>
              <a:xfrm>
                <a:off x="615846" y="3139375"/>
                <a:ext cx="8515910" cy="3306447"/>
                <a:chOff x="704746" y="3018153"/>
                <a:chExt cx="8515910" cy="3306447"/>
              </a:xfrm>
            </p:grpSpPr>
            <p:pic>
              <p:nvPicPr>
                <p:cNvPr id="25" name="Picture 9" descr="amp2.png"/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04746" y="3663377"/>
                  <a:ext cx="8515910" cy="2661223"/>
                </a:xfrm>
                <a:prstGeom prst="rect">
                  <a:avLst/>
                </a:prstGeom>
              </p:spPr>
            </p:pic>
            <p:sp>
              <p:nvSpPr>
                <p:cNvPr id="26" name="TextBox 25"/>
                <p:cNvSpPr txBox="1"/>
                <p:nvPr/>
              </p:nvSpPr>
              <p:spPr>
                <a:xfrm rot="16200000">
                  <a:off x="-225978" y="4298339"/>
                  <a:ext cx="3123139" cy="562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 smtClean="0">
                      <a:latin typeface="Times New Roman"/>
                      <a:cs typeface="Times New Roman"/>
                    </a:rPr>
                    <a:t>Stand. dev. [mm] </a:t>
                  </a:r>
                  <a:endParaRPr lang="en-US" sz="1400" dirty="0">
                    <a:latin typeface="Times New Roman"/>
                    <a:cs typeface="Times New Roman"/>
                  </a:endParaRPr>
                </a:p>
              </p:txBody>
            </p:sp>
          </p:grpSp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2037500" y="4769453"/>
                <a:ext cx="1938199" cy="16023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3351790" y="4779020"/>
                <a:ext cx="1937939" cy="14211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012272" y="4783624"/>
                <a:ext cx="1935739" cy="2805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1379014" y="4778178"/>
                <a:ext cx="1936616" cy="2805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9"/>
            <p:cNvGrpSpPr/>
            <p:nvPr/>
          </p:nvGrpSpPr>
          <p:grpSpPr>
            <a:xfrm>
              <a:off x="5033541" y="627119"/>
              <a:ext cx="1691592" cy="1100894"/>
              <a:chOff x="2063750" y="3676316"/>
              <a:chExt cx="2930837" cy="1919012"/>
            </a:xfrm>
          </p:grpSpPr>
          <p:cxnSp>
            <p:nvCxnSpPr>
              <p:cNvPr id="15" name="Straight Arrow Connector 14"/>
              <p:cNvCxnSpPr/>
              <p:nvPr/>
            </p:nvCxnSpPr>
            <p:spPr>
              <a:xfrm>
                <a:off x="2324100" y="3677444"/>
                <a:ext cx="697706" cy="1588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/>
              <p:cNvCxnSpPr/>
              <p:nvPr/>
            </p:nvCxnSpPr>
            <p:spPr>
              <a:xfrm>
                <a:off x="4296879" y="3676316"/>
                <a:ext cx="697707" cy="1589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2063755" y="4725195"/>
                <a:ext cx="2930832" cy="3433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 rot="10800000">
                <a:off x="2063750" y="5595326"/>
                <a:ext cx="1000663" cy="2"/>
              </a:xfrm>
              <a:prstGeom prst="line">
                <a:avLst/>
              </a:prstGeom>
              <a:ln w="38100">
                <a:solidFill>
                  <a:srgbClr val="008000"/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rot="5400000">
                <a:off x="1630671" y="5158275"/>
                <a:ext cx="867747" cy="1588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headEnd type="arrow"/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27" name="Picture 26" descr="Sim_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rcRect l="6192" t="7874" r="7568" b="3062"/>
              <a:stretch>
                <a:fillRect/>
              </a:stretch>
            </p:blipFill>
          </mc:Choice>
          <mc:Fallback>
            <p:blipFill>
              <a:blip r:embed="rId4"/>
              <a:srcRect l="6192" t="7874" r="7568" b="3062"/>
              <a:stretch>
                <a:fillRect/>
              </a:stretch>
            </p:blipFill>
          </mc:Fallback>
        </mc:AlternateContent>
        <p:spPr>
          <a:xfrm>
            <a:off x="4029713" y="2686162"/>
            <a:ext cx="5114287" cy="415316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97501" y="3124804"/>
            <a:ext cx="367006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 horizontal bending field error is used in the simulation to represent the believed septum stray field in EMMA. This provides a driving term for possible horizontal integer resonance excitation.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Results here are compared to R. </a:t>
            </a:r>
            <a:r>
              <a:rPr lang="en-US" dirty="0" err="1" smtClean="0"/>
              <a:t>Baartman’s</a:t>
            </a:r>
            <a:r>
              <a:rPr lang="en-US" dirty="0" smtClean="0"/>
              <a:t> formulation of amplitude growth from resonance crossing as a function of crossing speed and error magnitude.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114300"/>
            <a:ext cx="5969000" cy="998408"/>
          </a:xfrm>
        </p:spPr>
        <p:txBody>
          <a:bodyPr>
            <a:noAutofit/>
          </a:bodyPr>
          <a:lstStyle/>
          <a:p>
            <a:r>
              <a:rPr lang="en-US" sz="3200" dirty="0" smtClean="0"/>
              <a:t>Single tune crossing amplitude growth analysis in EMMA</a:t>
            </a:r>
            <a:endParaRPr lang="en-US" sz="3200" dirty="0"/>
          </a:p>
        </p:txBody>
      </p:sp>
      <p:pic>
        <p:nvPicPr>
          <p:cNvPr id="28" name="Content Placeholder 3" descr="Exp_1.pdf"/>
          <p:cNvPicPr>
            <a:picLocks noGrp="1" noChangeAspect="1"/>
          </p:cNvPicPr>
          <p:nvPr>
            <p:ph idx="1"/>
          </p:nvPr>
        </p:nvPicPr>
        <mc:AlternateContent>
          <mc:Choice xmlns:ma="http://schemas.microsoft.com/office/mac/drawingml/2008/main" Requires="ma">
            <p:blipFill>
              <a:blip r:embed="rId2"/>
              <a:srcRect l="2953" t="3375" r="4921"/>
              <a:stretch>
                <a:fillRect/>
              </a:stretch>
            </p:blipFill>
          </mc:Choice>
          <mc:Fallback>
            <p:blipFill>
              <a:blip r:embed="rId3"/>
              <a:srcRect l="2953" t="3375" r="4921"/>
              <a:stretch>
                <a:fillRect/>
              </a:stretch>
            </p:blipFill>
          </mc:Fallback>
        </mc:AlternateContent>
        <p:spPr>
          <a:xfrm>
            <a:off x="197499" y="1634455"/>
            <a:ext cx="5691798" cy="5223545"/>
          </a:xfrm>
        </p:spPr>
      </p:pic>
      <p:sp>
        <p:nvSpPr>
          <p:cNvPr id="30" name="TextBox 29"/>
          <p:cNvSpPr txBox="1"/>
          <p:nvPr/>
        </p:nvSpPr>
        <p:spPr>
          <a:xfrm>
            <a:off x="5626377" y="2649477"/>
            <a:ext cx="3454123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Some EMMA experimental results of the same amplitude growth analysis technique used for single particle simulations.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No growth can be concluded form single integer tune crossings when analysing the standard deviation of a horizontal coordinate for EMMA data.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114300"/>
            <a:ext cx="5969000" cy="998408"/>
          </a:xfrm>
        </p:spPr>
        <p:txBody>
          <a:bodyPr>
            <a:noAutofit/>
          </a:bodyPr>
          <a:lstStyle/>
          <a:p>
            <a:r>
              <a:rPr lang="en-US" sz="2800" dirty="0" smtClean="0"/>
              <a:t>Multi-particle simulation sin </a:t>
            </a:r>
            <a:r>
              <a:rPr lang="en-US" sz="2800" dirty="0" err="1" smtClean="0"/>
              <a:t>Zgoubi</a:t>
            </a:r>
            <a:r>
              <a:rPr lang="en-US" sz="2800" dirty="0" smtClean="0"/>
              <a:t> and EMMA experimental results.</a:t>
            </a:r>
            <a:endParaRPr lang="en-US" sz="2800" dirty="0"/>
          </a:p>
        </p:txBody>
      </p:sp>
      <p:pic>
        <p:nvPicPr>
          <p:cNvPr id="8" name="Picture 7" descr="Long_PS_ALLBPM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3937" t="9561" r="9843" b="1687"/>
              <a:stretch>
                <a:fillRect/>
              </a:stretch>
            </p:blipFill>
          </mc:Choice>
          <mc:Fallback>
            <p:blipFill>
              <a:blip r:embed="rId3"/>
              <a:srcRect l="3937" t="9561" r="9843" b="1687"/>
              <a:stretch>
                <a:fillRect/>
              </a:stretch>
            </p:blipFill>
          </mc:Fallback>
        </mc:AlternateContent>
        <p:spPr>
          <a:xfrm>
            <a:off x="361777" y="1395897"/>
            <a:ext cx="2985261" cy="2688771"/>
          </a:xfrm>
          <a:prstGeom prst="rect">
            <a:avLst/>
          </a:prstGeom>
        </p:spPr>
      </p:pic>
      <p:pic>
        <p:nvPicPr>
          <p:cNvPr id="10" name="Picture 9" descr="std_meanx_+deltaAmp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3445" t="5624" r="7382" b="2250"/>
              <a:stretch>
                <a:fillRect/>
              </a:stretch>
            </p:blipFill>
          </mc:Choice>
          <mc:Fallback>
            <p:blipFill>
              <a:blip r:embed="rId5"/>
              <a:srcRect l="3445" t="5624" r="7382" b="2250"/>
              <a:stretch>
                <a:fillRect/>
              </a:stretch>
            </p:blipFill>
          </mc:Fallback>
        </mc:AlternateContent>
        <p:spPr>
          <a:xfrm>
            <a:off x="373690" y="4080641"/>
            <a:ext cx="3011448" cy="2722241"/>
          </a:xfrm>
          <a:prstGeom prst="rect">
            <a:avLst/>
          </a:prstGeom>
        </p:spPr>
      </p:pic>
      <p:pic>
        <p:nvPicPr>
          <p:cNvPr id="11" name="Picture 10" descr="Long_PS_new_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3445" t="3937" r="5906" b="1687"/>
              <a:stretch>
                <a:fillRect/>
              </a:stretch>
            </p:blipFill>
          </mc:Choice>
          <mc:Fallback>
            <p:blipFill>
              <a:blip r:embed="rId7"/>
              <a:srcRect l="3445" t="3937" r="5906" b="1687"/>
              <a:stretch>
                <a:fillRect/>
              </a:stretch>
            </p:blipFill>
          </mc:Fallback>
        </mc:AlternateContent>
        <p:spPr>
          <a:xfrm>
            <a:off x="5965531" y="1550826"/>
            <a:ext cx="3097735" cy="2821915"/>
          </a:xfrm>
          <a:prstGeom prst="rect">
            <a:avLst/>
          </a:prstGeom>
        </p:spPr>
      </p:pic>
      <p:pic>
        <p:nvPicPr>
          <p:cNvPr id="12" name="Picture 11" descr="x+y+current_data_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1476" t="3937" r="6890" b="2250"/>
              <a:stretch>
                <a:fillRect/>
              </a:stretch>
            </p:blipFill>
          </mc:Choice>
          <mc:Fallback>
            <p:blipFill>
              <a:blip r:embed="rId9"/>
              <a:srcRect l="1476" t="3937" r="6890" b="2250"/>
              <a:stretch>
                <a:fillRect/>
              </a:stretch>
            </p:blipFill>
          </mc:Fallback>
        </mc:AlternateContent>
        <p:spPr>
          <a:xfrm>
            <a:off x="3715494" y="4461641"/>
            <a:ext cx="2638867" cy="2363907"/>
          </a:xfrm>
          <a:prstGeom prst="rect">
            <a:avLst/>
          </a:prstGeom>
        </p:spPr>
      </p:pic>
      <p:pic>
        <p:nvPicPr>
          <p:cNvPr id="13" name="Picture 12" descr="x+y+current_data_6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10"/>
              <a:srcRect l="1969" t="3937" r="7382" b="2250"/>
              <a:stretch>
                <a:fillRect/>
              </a:stretch>
            </p:blipFill>
          </mc:Choice>
          <mc:Fallback>
            <p:blipFill>
              <a:blip r:embed="rId11"/>
              <a:srcRect l="1969" t="3937" r="7382" b="2250"/>
              <a:stretch>
                <a:fillRect/>
              </a:stretch>
            </p:blipFill>
          </mc:Fallback>
        </mc:AlternateContent>
        <p:spPr>
          <a:xfrm>
            <a:off x="6354361" y="4461641"/>
            <a:ext cx="2649940" cy="23996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62100" y="1057343"/>
            <a:ext cx="7468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Zgoubi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422338" y="1224972"/>
            <a:ext cx="1142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3462511" y="1212272"/>
            <a:ext cx="2395657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Similar behavior can be seen when comparing the standard deviation of the horizontal coordinate for both cases.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114300"/>
            <a:ext cx="5969000" cy="998408"/>
          </a:xfrm>
        </p:spPr>
        <p:txBody>
          <a:bodyPr>
            <a:noAutofit/>
          </a:bodyPr>
          <a:lstStyle/>
          <a:p>
            <a:r>
              <a:rPr lang="en-US" sz="2800" dirty="0" smtClean="0"/>
              <a:t>Multi-particle simulation sin </a:t>
            </a:r>
            <a:r>
              <a:rPr lang="en-US" sz="2800" dirty="0" err="1" smtClean="0"/>
              <a:t>Zgoubi</a:t>
            </a:r>
            <a:r>
              <a:rPr lang="en-US" sz="2800" dirty="0" smtClean="0"/>
              <a:t> and EMMA experimental results.</a:t>
            </a:r>
            <a:endParaRPr lang="en-US" sz="2800" dirty="0"/>
          </a:p>
        </p:txBody>
      </p:sp>
      <p:pic>
        <p:nvPicPr>
          <p:cNvPr id="18" name="Picture 17" descr="Long_PS_ALLBPM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984" t="9561" r="9350" b="1687"/>
              <a:stretch>
                <a:fillRect/>
              </a:stretch>
            </p:blipFill>
          </mc:Choice>
          <mc:Fallback>
            <p:blipFill>
              <a:blip r:embed="rId3"/>
              <a:srcRect l="984" t="9561" r="9350" b="1687"/>
              <a:stretch>
                <a:fillRect/>
              </a:stretch>
            </p:blipFill>
          </mc:Fallback>
        </mc:AlternateContent>
        <p:spPr>
          <a:xfrm>
            <a:off x="106658" y="1461885"/>
            <a:ext cx="3051147" cy="2642546"/>
          </a:xfrm>
          <a:prstGeom prst="rect">
            <a:avLst/>
          </a:prstGeom>
        </p:spPr>
      </p:pic>
      <p:pic>
        <p:nvPicPr>
          <p:cNvPr id="19" name="Picture 18" descr="std_meanx_+deltaAmp_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3445" t="5624" r="6398" b="2250"/>
              <a:stretch>
                <a:fillRect/>
              </a:stretch>
            </p:blipFill>
          </mc:Choice>
          <mc:Fallback>
            <p:blipFill>
              <a:blip r:embed="rId5"/>
              <a:srcRect l="3445" t="5624" r="6398" b="2250"/>
              <a:stretch>
                <a:fillRect/>
              </a:stretch>
            </p:blipFill>
          </mc:Fallback>
        </mc:AlternateContent>
        <p:spPr>
          <a:xfrm>
            <a:off x="182858" y="4066331"/>
            <a:ext cx="3122322" cy="2791669"/>
          </a:xfrm>
          <a:prstGeom prst="rect">
            <a:avLst/>
          </a:prstGeom>
        </p:spPr>
      </p:pic>
      <p:pic>
        <p:nvPicPr>
          <p:cNvPr id="20" name="Picture 19" descr="x+y+current_data_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1476" t="8999" r="5906" b="2250"/>
              <a:stretch>
                <a:fillRect/>
              </a:stretch>
            </p:blipFill>
          </mc:Choice>
          <mc:Fallback>
            <p:blipFill>
              <a:blip r:embed="rId7"/>
              <a:srcRect l="1476" t="8999" r="5906" b="2250"/>
              <a:stretch>
                <a:fillRect/>
              </a:stretch>
            </p:blipFill>
          </mc:Fallback>
        </mc:AlternateContent>
        <p:spPr>
          <a:xfrm>
            <a:off x="4506114" y="4036477"/>
            <a:ext cx="3358788" cy="2816210"/>
          </a:xfrm>
          <a:prstGeom prst="rect">
            <a:avLst/>
          </a:prstGeom>
        </p:spPr>
      </p:pic>
      <p:pic>
        <p:nvPicPr>
          <p:cNvPr id="21" name="Picture 20" descr="Long_PS_new_1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rcRect l="3937" t="3937" r="5906" b="1687"/>
              <a:stretch>
                <a:fillRect/>
              </a:stretch>
            </p:blipFill>
          </mc:Choice>
          <mc:Fallback>
            <p:blipFill>
              <a:blip r:embed="rId9"/>
              <a:srcRect l="3937" t="3937" r="5906" b="1687"/>
              <a:stretch>
                <a:fillRect/>
              </a:stretch>
            </p:blipFill>
          </mc:Fallback>
        </mc:AlternateContent>
        <p:spPr>
          <a:xfrm>
            <a:off x="4595014" y="1100527"/>
            <a:ext cx="3146253" cy="2881790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447800" y="1097931"/>
            <a:ext cx="7468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Zgoubi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7531100" y="1807746"/>
            <a:ext cx="1142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Experiment</a:t>
            </a:r>
            <a:endParaRPr lang="en-US" sz="16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475674" y="48329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562100" y="114300"/>
            <a:ext cx="5969000" cy="998408"/>
          </a:xfrm>
        </p:spPr>
        <p:txBody>
          <a:bodyPr>
            <a:noAutofit/>
          </a:bodyPr>
          <a:lstStyle/>
          <a:p>
            <a:r>
              <a:rPr lang="en-US" sz="2800" dirty="0" smtClean="0"/>
              <a:t>Multi-particle simulation sin </a:t>
            </a:r>
            <a:r>
              <a:rPr lang="en-US" sz="2800" dirty="0" err="1" smtClean="0"/>
              <a:t>Zgoubi</a:t>
            </a:r>
            <a:r>
              <a:rPr lang="en-US" sz="2800" dirty="0" smtClean="0"/>
              <a:t> and EMMA experimental results.</a:t>
            </a:r>
            <a:endParaRPr lang="en-US" sz="2800" dirty="0"/>
          </a:p>
        </p:txBody>
      </p:sp>
      <p:sp>
        <p:nvSpPr>
          <p:cNvPr id="17" name="TextBox 16"/>
          <p:cNvSpPr txBox="1"/>
          <p:nvPr/>
        </p:nvSpPr>
        <p:spPr>
          <a:xfrm>
            <a:off x="505841" y="1580634"/>
            <a:ext cx="830899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Analysis of </a:t>
            </a:r>
            <a:r>
              <a:rPr lang="en-US" dirty="0" err="1" smtClean="0"/>
              <a:t>Zgoubi</a:t>
            </a:r>
            <a:r>
              <a:rPr lang="en-US" dirty="0" smtClean="0"/>
              <a:t> results may provide us with some insight into the behavior in EMMA if there is good agreement.</a:t>
            </a:r>
          </a:p>
          <a:p>
            <a:pPr algn="just"/>
            <a:endParaRPr lang="en-US" dirty="0" smtClean="0"/>
          </a:p>
          <a:p>
            <a:pPr algn="just"/>
            <a:r>
              <a:rPr lang="en-US" dirty="0" smtClean="0"/>
              <a:t>The animation shows how some particles are boosted to a higher amplitude when crossing an integer tune but subsequently there is</a:t>
            </a:r>
            <a:r>
              <a:rPr lang="en-US" dirty="0" smtClean="0"/>
              <a:t> some </a:t>
            </a:r>
            <a:r>
              <a:rPr lang="en-US" dirty="0" err="1" smtClean="0"/>
              <a:t>decoherence</a:t>
            </a:r>
            <a:r>
              <a:rPr lang="en-US" dirty="0" smtClean="0"/>
              <a:t> effect </a:t>
            </a:r>
            <a:r>
              <a:rPr lang="en-US" dirty="0" smtClean="0"/>
              <a:t>and the standard deviation of the coordinate decreases, however the action or emittance is increased</a:t>
            </a:r>
            <a:r>
              <a:rPr lang="en-US" smtClean="0"/>
              <a:t>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11214</TotalTime>
  <Words>395</Words>
  <Application>Microsoft Macintosh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Slow Integer Tune Crossing Experiment</vt:lpstr>
      <vt:lpstr>Outline and Motivation</vt:lpstr>
      <vt:lpstr>Single Particle  Simulation in Zgoubi</vt:lpstr>
      <vt:lpstr>Single tune crossing amplitude growth analysis in EMMA</vt:lpstr>
      <vt:lpstr>Multi-particle simulation sin Zgoubi and EMMA experimental results.</vt:lpstr>
      <vt:lpstr>Multi-particle simulation sin Zgoubi and EMMA experimental results.</vt:lpstr>
      <vt:lpstr>Multi-particle simulation sin Zgoubi and EMMA experimental results.</vt:lpstr>
    </vt:vector>
  </TitlesOfParts>
  <Company>University of Manchester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Jimmy Garland</dc:creator>
  <cp:lastModifiedBy>Jimmy Garland</cp:lastModifiedBy>
  <cp:revision>111</cp:revision>
  <dcterms:created xsi:type="dcterms:W3CDTF">2012-11-08T13:41:19Z</dcterms:created>
  <dcterms:modified xsi:type="dcterms:W3CDTF">2012-11-08T13:43:57Z</dcterms:modified>
</cp:coreProperties>
</file>