
<file path=[Content_Types].xml><?xml version="1.0" encoding="utf-8"?>
<Types xmlns="http://schemas.openxmlformats.org/package/2006/content-types">
  <Override PartName="/ppt/embeddings/oleObject16.bin" ContentType="application/vnd.openxmlformats-officedocument.oleObject"/>
  <Override PartName="/ppt/slides/slide18.xml" ContentType="application/vnd.openxmlformats-officedocument.presentationml.slide+xml"/>
  <Default Extension="pict" ContentType="image/pict"/>
  <Override PartName="/ppt/slides/slide9.xml" ContentType="application/vnd.openxmlformats-officedocument.presentationml.slide+xml"/>
  <Override PartName="/ppt/embeddings/oleObject4.bin" ContentType="application/vnd.openxmlformats-officedocument.oleObject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embeddings/oleObject28.bin" ContentType="application/vnd.openxmlformats-officedocument.oleObject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embeddings/oleObject12.bin" ContentType="application/vnd.openxmlformats-officedocument.oleObject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embeddings/oleObject20.bin" ContentType="application/vnd.openxmlformats-officedocument.oleObject"/>
  <Override PartName="/ppt/slides/slide22.xml" ContentType="application/vnd.openxmlformats-officedocument.presentationml.slide+xml"/>
  <Override PartName="/ppt/embeddings/oleObject24.bin" ContentType="application/vnd.openxmlformats-officedocument.oleObject"/>
  <Override PartName="/docProps/app.xml" ContentType="application/vnd.openxmlformats-officedocument.extended-properties+xml"/>
  <Override PartName="/ppt/embeddings/oleObject9.bin" ContentType="application/vnd.openxmlformats-officedocument.oleObject"/>
  <Override PartName="/ppt/embeddings/oleObject17.bin" ContentType="application/vnd.openxmlformats-officedocument.oleObject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embeddings/oleObject5.bin" ContentType="application/vnd.openxmlformats-officedocument.oleObject"/>
  <Override PartName="/ppt/embeddings/oleObject13.bin" ContentType="application/vnd.openxmlformats-officedocument.oleObject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embeddings/oleObject25.bin" ContentType="application/vnd.openxmlformats-officedocument.oleObject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embeddings/oleObject21.bin" ContentType="application/vnd.openxmlformats-officedocument.oleObject"/>
  <Default Extension="pdf" ContentType="application/pdf"/>
  <Override PartName="/ppt/embeddings/oleObject18.bin" ContentType="application/vnd.openxmlformats-officedocument.oleObject"/>
  <Override PartName="/ppt/embeddings/oleObject6.bin" ContentType="application/vnd.openxmlformats-officedocument.oleObject"/>
  <Override PartName="/ppt/embeddings/oleObject14.bin" ContentType="application/vnd.openxmlformats-officedocument.oleObject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embeddings/oleObject26.bin" ContentType="application/vnd.openxmlformats-officedocument.oleObject"/>
  <Override PartName="/ppt/embeddings/oleObject22.bin" ContentType="application/vnd.openxmlformats-officedocument.oleObject"/>
  <Override PartName="/ppt/slideLayouts/slideLayout3.xml" ContentType="application/vnd.openxmlformats-officedocument.presentationml.slideLayout+xml"/>
  <Override PartName="/ppt/embeddings/oleObject10.bin" ContentType="application/vnd.openxmlformats-officedocument.oleObject"/>
  <Override PartName="/ppt/embeddings/oleObject19.bin" ContentType="application/vnd.openxmlformats-officedocument.oleObject"/>
  <Default Extension="tiff" ContentType="image/tiff"/>
  <Override PartName="/ppt/slides/slide20.xml" ContentType="application/vnd.openxmlformats-officedocument.presentationml.slide+xml"/>
  <Override PartName="/ppt/embeddings/oleObject7.bin" ContentType="application/vnd.openxmlformats-officedocument.oleObject"/>
  <Override PartName="/ppt/embeddings/oleObject15.bin" ContentType="application/vnd.openxmlformats-officedocument.oleObject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embeddings/oleObject3.bin" ContentType="application/vnd.openxmlformats-officedocument.oleObject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embeddings/oleObject27.bin" ContentType="application/vnd.openxmlformats-officedocument.oleObject"/>
  <Default Extension="wmf" ContentType="image/x-wmf"/>
  <Override PartName="/ppt/embeddings/oleObject23.bin" ContentType="application/vnd.openxmlformats-officedocument.oleObject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embeddings/oleObject11.bin" ContentType="application/vnd.openxmlformats-officedocument.oleObject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embeddings/oleObject8.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737" r:id="rId1"/>
  </p:sldMasterIdLst>
  <p:notesMasterIdLst>
    <p:notesMasterId r:id="rId24"/>
  </p:notesMasterIdLst>
  <p:handoutMasterIdLst>
    <p:handoutMasterId r:id="rId25"/>
  </p:handoutMasterIdLst>
  <p:sldIdLst>
    <p:sldId id="256" r:id="rId2"/>
    <p:sldId id="290" r:id="rId3"/>
    <p:sldId id="291" r:id="rId4"/>
    <p:sldId id="284" r:id="rId5"/>
    <p:sldId id="266" r:id="rId6"/>
    <p:sldId id="294" r:id="rId7"/>
    <p:sldId id="293" r:id="rId8"/>
    <p:sldId id="273" r:id="rId9"/>
    <p:sldId id="297" r:id="rId10"/>
    <p:sldId id="316" r:id="rId11"/>
    <p:sldId id="308" r:id="rId12"/>
    <p:sldId id="298" r:id="rId13"/>
    <p:sldId id="310" r:id="rId14"/>
    <p:sldId id="309" r:id="rId15"/>
    <p:sldId id="306" r:id="rId16"/>
    <p:sldId id="313" r:id="rId17"/>
    <p:sldId id="303" r:id="rId18"/>
    <p:sldId id="305" r:id="rId19"/>
    <p:sldId id="289" r:id="rId20"/>
    <p:sldId id="314" r:id="rId21"/>
    <p:sldId id="317" r:id="rId22"/>
    <p:sldId id="312" r:id="rId2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FF66"/>
    <a:srgbClr val="66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84" y="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pict"/><Relationship Id="rId4" Type="http://schemas.openxmlformats.org/officeDocument/2006/relationships/image" Target="../media/image7.pict"/><Relationship Id="rId1" Type="http://schemas.openxmlformats.org/officeDocument/2006/relationships/image" Target="../media/image4.pict"/><Relationship Id="rId2" Type="http://schemas.openxmlformats.org/officeDocument/2006/relationships/image" Target="../media/image5.pict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ict"/><Relationship Id="rId4" Type="http://schemas.openxmlformats.org/officeDocument/2006/relationships/image" Target="../media/image13.pict"/><Relationship Id="rId5" Type="http://schemas.openxmlformats.org/officeDocument/2006/relationships/image" Target="../media/image14.pict"/><Relationship Id="rId1" Type="http://schemas.openxmlformats.org/officeDocument/2006/relationships/image" Target="../media/image6.pict"/><Relationship Id="rId2" Type="http://schemas.openxmlformats.org/officeDocument/2006/relationships/image" Target="../media/image7.pict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ict"/><Relationship Id="rId4" Type="http://schemas.openxmlformats.org/officeDocument/2006/relationships/image" Target="../media/image24.pict"/><Relationship Id="rId5" Type="http://schemas.openxmlformats.org/officeDocument/2006/relationships/image" Target="../media/image25.pict"/><Relationship Id="rId6" Type="http://schemas.openxmlformats.org/officeDocument/2006/relationships/image" Target="../media/image26.pict"/><Relationship Id="rId7" Type="http://schemas.openxmlformats.org/officeDocument/2006/relationships/image" Target="../media/image27.pict"/><Relationship Id="rId1" Type="http://schemas.openxmlformats.org/officeDocument/2006/relationships/image" Target="../media/image21.pict"/><Relationship Id="rId2" Type="http://schemas.openxmlformats.org/officeDocument/2006/relationships/image" Target="../media/image22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ict"/><Relationship Id="rId2" Type="http://schemas.openxmlformats.org/officeDocument/2006/relationships/image" Target="../media/image35.pict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ict"/><Relationship Id="rId2" Type="http://schemas.openxmlformats.org/officeDocument/2006/relationships/image" Target="../media/image48.pict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ict"/><Relationship Id="rId4" Type="http://schemas.openxmlformats.org/officeDocument/2006/relationships/image" Target="../media/image64.pict"/><Relationship Id="rId5" Type="http://schemas.openxmlformats.org/officeDocument/2006/relationships/image" Target="../media/image65.pict"/><Relationship Id="rId6" Type="http://schemas.openxmlformats.org/officeDocument/2006/relationships/image" Target="../media/image66.pict"/><Relationship Id="rId1" Type="http://schemas.openxmlformats.org/officeDocument/2006/relationships/image" Target="../media/image61.pict"/><Relationship Id="rId2" Type="http://schemas.openxmlformats.org/officeDocument/2006/relationships/image" Target="../media/image62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63DAB2-236F-B84A-9C68-AEE9645539A4}" type="datetimeFigureOut">
              <a:rPr lang="ja-JP" altLang="en-US" smtClean="0"/>
              <a:pPr/>
              <a:t>12.11.14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BFB63-7C0A-0C45-B883-C43B8AA8DE1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194E4-2865-9A4D-9F1F-26914BFF9B92}" type="datetimeFigureOut">
              <a:rPr lang="ja-JP" altLang="en-US" smtClean="0"/>
              <a:pPr/>
              <a:t>12.11.14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505B1-9DB4-9D4D-9FD6-B72803844AB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505B1-9DB4-9D4D-9FD6-B72803844AB4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7248BF8-0258-B441-8C85-0DB5FFB55647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正方形/長方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正方形/長方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8BF8-0258-B441-8C85-0DB5FFB5564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8BF8-0258-B441-8C85-0DB5FFB55647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二等辺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8BF8-0258-B441-8C85-0DB5FFB55647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7248BF8-0258-B441-8C85-0DB5FFB55647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8BF8-0258-B441-8C85-0DB5FFB55647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8BF8-0258-B441-8C85-0DB5FFB55647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8BF8-0258-B441-8C85-0DB5FFB55647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8BF8-0258-B441-8C85-0DB5FFB55647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8BF8-0258-B441-8C85-0DB5FFB55647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コンテンツ プレースホル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8BF8-0258-B441-8C85-0DB5FFB55647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7248BF8-0258-B441-8C85-0DB5FFB55647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28" name="直線コネクタ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コネクタ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二等辺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4" Type="http://schemas.openxmlformats.org/officeDocument/2006/relationships/oleObject" Target="../embeddings/oleObject20.bin"/><Relationship Id="rId5" Type="http://schemas.openxmlformats.org/officeDocument/2006/relationships/image" Target="../media/image36.pdf"/><Relationship Id="rId6" Type="http://schemas.openxmlformats.org/officeDocument/2006/relationships/image" Target="../media/image37.png"/><Relationship Id="rId7" Type="http://schemas.openxmlformats.org/officeDocument/2006/relationships/image" Target="../media/image38.pdf"/><Relationship Id="rId8" Type="http://schemas.openxmlformats.org/officeDocument/2006/relationships/image" Target="../media/image39.png"/><Relationship Id="rId9" Type="http://schemas.openxmlformats.org/officeDocument/2006/relationships/image" Target="../media/image40.pdf"/><Relationship Id="rId10" Type="http://schemas.openxmlformats.org/officeDocument/2006/relationships/image" Target="../media/image41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45.png"/><Relationship Id="rId8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pd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4" Type="http://schemas.openxmlformats.org/officeDocument/2006/relationships/oleObject" Target="../embeddings/oleObject22.bin"/><Relationship Id="rId5" Type="http://schemas.openxmlformats.org/officeDocument/2006/relationships/image" Target="../media/image49.pdf"/><Relationship Id="rId6" Type="http://schemas.openxmlformats.org/officeDocument/2006/relationships/image" Target="../media/image50.png"/><Relationship Id="rId7" Type="http://schemas.openxmlformats.org/officeDocument/2006/relationships/image" Target="../media/image51.pdf"/><Relationship Id="rId8" Type="http://schemas.openxmlformats.org/officeDocument/2006/relationships/image" Target="../media/image52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4" Type="http://schemas.openxmlformats.org/officeDocument/2006/relationships/image" Target="../media/image55.wmf"/><Relationship Id="rId5" Type="http://schemas.openxmlformats.org/officeDocument/2006/relationships/image" Target="../media/image56.png"/><Relationship Id="rId6" Type="http://schemas.openxmlformats.org/officeDocument/2006/relationships/image" Target="../media/image57.wmf"/><Relationship Id="rId7" Type="http://schemas.openxmlformats.org/officeDocument/2006/relationships/image" Target="../media/image58.wmf"/><Relationship Id="rId8" Type="http://schemas.openxmlformats.org/officeDocument/2006/relationships/image" Target="../media/image59.png"/><Relationship Id="rId9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4" Type="http://schemas.openxmlformats.org/officeDocument/2006/relationships/oleObject" Target="../embeddings/oleObject24.bin"/><Relationship Id="rId5" Type="http://schemas.openxmlformats.org/officeDocument/2006/relationships/oleObject" Target="../embeddings/oleObject25.bin"/><Relationship Id="rId6" Type="http://schemas.openxmlformats.org/officeDocument/2006/relationships/oleObject" Target="../embeddings/oleObject26.bin"/><Relationship Id="rId7" Type="http://schemas.openxmlformats.org/officeDocument/2006/relationships/oleObject" Target="../embeddings/oleObject27.bin"/><Relationship Id="rId8" Type="http://schemas.openxmlformats.org/officeDocument/2006/relationships/oleObject" Target="../embeddings/oleObject28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9.png"/><Relationship Id="rId3" Type="http://schemas.openxmlformats.org/officeDocument/2006/relationships/image" Target="../media/image7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oleObject2.bin"/><Relationship Id="rId5" Type="http://schemas.openxmlformats.org/officeDocument/2006/relationships/oleObject" Target="../embeddings/oleObject3.bin"/><Relationship Id="rId6" Type="http://schemas.openxmlformats.org/officeDocument/2006/relationships/oleObject" Target="../embeddings/oleObject4.bin"/><Relationship Id="rId7" Type="http://schemas.openxmlformats.org/officeDocument/2006/relationships/oleObject" Target="../embeddings/oleObject5.bin"/><Relationship Id="rId8" Type="http://schemas.openxmlformats.org/officeDocument/2006/relationships/oleObject" Target="../embeddings/oleObject6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df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d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pdf"/><Relationship Id="rId12" Type="http://schemas.openxmlformats.org/officeDocument/2006/relationships/image" Target="../media/image19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Relationship Id="rId3" Type="http://schemas.openxmlformats.org/officeDocument/2006/relationships/oleObject" Target="../embeddings/oleObject7.bin"/><Relationship Id="rId4" Type="http://schemas.openxmlformats.org/officeDocument/2006/relationships/oleObject" Target="../embeddings/oleObject8.bin"/><Relationship Id="rId5" Type="http://schemas.openxmlformats.org/officeDocument/2006/relationships/oleObject" Target="../embeddings/oleObject9.bin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oleObject" Target="../embeddings/oleObject10.bin"/><Relationship Id="rId9" Type="http://schemas.openxmlformats.org/officeDocument/2006/relationships/oleObject" Target="../embeddings/oleObject11.bin"/><Relationship Id="rId10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5.bin"/><Relationship Id="rId12" Type="http://schemas.openxmlformats.org/officeDocument/2006/relationships/oleObject" Target="../embeddings/oleObject16.bin"/><Relationship Id="rId13" Type="http://schemas.openxmlformats.org/officeDocument/2006/relationships/oleObject" Target="../embeddings/oleObject17.bin"/><Relationship Id="rId14" Type="http://schemas.openxmlformats.org/officeDocument/2006/relationships/oleObject" Target="../embeddings/oleObject18.bin"/><Relationship Id="rId15" Type="http://schemas.openxmlformats.org/officeDocument/2006/relationships/image" Target="../media/image33.tif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4.xml"/><Relationship Id="rId3" Type="http://schemas.openxmlformats.org/officeDocument/2006/relationships/image" Target="../media/image28.pdf"/><Relationship Id="rId4" Type="http://schemas.openxmlformats.org/officeDocument/2006/relationships/image" Target="../media/image29.png"/><Relationship Id="rId5" Type="http://schemas.openxmlformats.org/officeDocument/2006/relationships/image" Target="../media/image30.pdf"/><Relationship Id="rId6" Type="http://schemas.openxmlformats.org/officeDocument/2006/relationships/image" Target="../media/image31.png"/><Relationship Id="rId7" Type="http://schemas.openxmlformats.org/officeDocument/2006/relationships/oleObject" Target="../embeddings/oleObject12.bin"/><Relationship Id="rId8" Type="http://schemas.openxmlformats.org/officeDocument/2006/relationships/oleObject" Target="../embeddings/oleObject13.bin"/><Relationship Id="rId9" Type="http://schemas.openxmlformats.org/officeDocument/2006/relationships/oleObject" Target="../embeddings/oleObject14.bin"/><Relationship Id="rId10" Type="http://schemas.openxmlformats.org/officeDocument/2006/relationships/image" Target="../media/image32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73416" y="3643127"/>
            <a:ext cx="7014224" cy="1481323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S-POD Experiment at Hiroshima University</a:t>
            </a:r>
            <a:endParaRPr lang="ja-JP" altLang="en-US" sz="2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Hiromi Okamoto (Hiroshima Univ.)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Resonance-Crossing Experiment</a:t>
            </a:r>
            <a:endParaRPr lang="ja-JP" altLang="en-US" sz="2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578700" y="4596354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Crossing Speed</a:t>
            </a:r>
            <a:endParaRPr kumimoji="1" lang="ja-JP" altLang="en-US" dirty="0"/>
          </a:p>
        </p:txBody>
      </p:sp>
      <p:graphicFrame>
        <p:nvGraphicFramePr>
          <p:cNvPr id="20" name="オブジェクト 19"/>
          <p:cNvGraphicFramePr>
            <a:graphicFrameLocks noChangeAspect="1"/>
          </p:cNvGraphicFramePr>
          <p:nvPr/>
        </p:nvGraphicFramePr>
        <p:xfrm>
          <a:off x="1954165" y="5007104"/>
          <a:ext cx="1066800" cy="355600"/>
        </p:xfrm>
        <a:graphic>
          <a:graphicData uri="http://schemas.openxmlformats.org/presentationml/2006/ole">
            <p:oleObj spid="_x0000_s83970" name="Equation" r:id="rId3" imgW="609600" imgH="203200" progId="Equation.DSMT4">
              <p:embed/>
            </p:oleObj>
          </a:graphicData>
        </a:graphic>
      </p:graphicFrame>
      <p:sp>
        <p:nvSpPr>
          <p:cNvPr id="19" name="角丸四角形 18"/>
          <p:cNvSpPr/>
          <p:nvPr/>
        </p:nvSpPr>
        <p:spPr>
          <a:xfrm>
            <a:off x="1497510" y="4532022"/>
            <a:ext cx="1828800" cy="93084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左矢印 24"/>
          <p:cNvSpPr/>
          <p:nvPr/>
        </p:nvSpPr>
        <p:spPr>
          <a:xfrm flipV="1">
            <a:off x="1472110" y="2044700"/>
            <a:ext cx="2032274" cy="171766"/>
          </a:xfrm>
          <a:prstGeom prst="leftArrow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501103" y="5522745"/>
            <a:ext cx="2041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: tune-sweep width</a:t>
            </a:r>
          </a:p>
          <a:p>
            <a:r>
              <a:rPr lang="en-US" altLang="ja-JP" sz="1400" dirty="0" smtClean="0"/>
              <a:t>: </a:t>
            </a:r>
            <a:r>
              <a:rPr lang="en-US" altLang="ja-JP" sz="1400" dirty="0" err="1" smtClean="0"/>
              <a:t>rf</a:t>
            </a:r>
            <a:r>
              <a:rPr lang="en-US" altLang="ja-JP" sz="1400" dirty="0" smtClean="0"/>
              <a:t> period for tune sweep</a:t>
            </a:r>
            <a:endParaRPr kumimoji="1" lang="ja-JP" altLang="en-US" sz="1400" dirty="0"/>
          </a:p>
        </p:txBody>
      </p:sp>
      <p:graphicFrame>
        <p:nvGraphicFramePr>
          <p:cNvPr id="30" name="オブジェクト 29"/>
          <p:cNvGraphicFramePr>
            <a:graphicFrameLocks noChangeAspect="1"/>
          </p:cNvGraphicFramePr>
          <p:nvPr/>
        </p:nvGraphicFramePr>
        <p:xfrm>
          <a:off x="1370510" y="5619657"/>
          <a:ext cx="145929" cy="204300"/>
        </p:xfrm>
        <a:graphic>
          <a:graphicData uri="http://schemas.openxmlformats.org/presentationml/2006/ole">
            <p:oleObj spid="_x0000_s83971" name="Equation" r:id="rId4" imgW="127000" imgH="177800" progId="Equation.DSMT4">
              <p:embed/>
            </p:oleObj>
          </a:graphicData>
        </a:graphic>
      </p:graphicFrame>
      <p:sp>
        <p:nvSpPr>
          <p:cNvPr id="31" name="テキスト ボックス 30"/>
          <p:cNvSpPr txBox="1"/>
          <p:nvPr/>
        </p:nvSpPr>
        <p:spPr>
          <a:xfrm>
            <a:off x="1274992" y="5728418"/>
            <a:ext cx="400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 err="1" smtClean="0">
                <a:latin typeface="Times New Roman"/>
                <a:cs typeface="Times New Roman"/>
              </a:rPr>
              <a:t>n</a:t>
            </a:r>
            <a:r>
              <a:rPr kumimoji="1" lang="en-US" altLang="ja-JP" sz="1400" baseline="-25000" dirty="0" err="1" smtClean="0">
                <a:latin typeface="Times New Roman"/>
                <a:cs typeface="Times New Roman"/>
              </a:rPr>
              <a:t>rf</a:t>
            </a:r>
            <a:endParaRPr kumimoji="1" lang="ja-JP" altLang="en-US" sz="1400" i="1" dirty="0">
              <a:latin typeface="Times New Roman"/>
              <a:cs typeface="Times New Roman"/>
            </a:endParaRPr>
          </a:p>
        </p:txBody>
      </p:sp>
      <p:pic>
        <p:nvPicPr>
          <p:cNvPr id="22" name="図 21" descr="fig8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</mc:Choice>
          <mc:Fallback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</mc:Fallback>
        </mc:AlternateContent>
        <p:spPr>
          <a:xfrm>
            <a:off x="485545" y="1490055"/>
            <a:ext cx="3533271" cy="2756967"/>
          </a:xfrm>
          <a:prstGeom prst="rect">
            <a:avLst/>
          </a:prstGeom>
        </p:spPr>
      </p:pic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32" name="フッター プレースホルダ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pic>
        <p:nvPicPr>
          <p:cNvPr id="43" name="図 42" descr="fig10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4018816" y="1224422"/>
            <a:ext cx="4572000" cy="3022600"/>
          </a:xfrm>
          <a:prstGeom prst="rect">
            <a:avLst/>
          </a:prstGeom>
        </p:spPr>
      </p:pic>
      <p:pic>
        <p:nvPicPr>
          <p:cNvPr id="44" name="図 43" descr="fig14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4006850" y="4392322"/>
            <a:ext cx="3238500" cy="1905992"/>
          </a:xfrm>
          <a:prstGeom prst="rect">
            <a:avLst/>
          </a:prstGeom>
        </p:spPr>
      </p:pic>
      <p:cxnSp>
        <p:nvCxnSpPr>
          <p:cNvPr id="46" name="直線矢印コネクタ 45"/>
          <p:cNvCxnSpPr/>
          <p:nvPr/>
        </p:nvCxnSpPr>
        <p:spPr>
          <a:xfrm rot="16200000" flipV="1">
            <a:off x="7118350" y="3689350"/>
            <a:ext cx="596900" cy="558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7296150" y="4245756"/>
            <a:ext cx="1595534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10 </a:t>
            </a:r>
            <a:r>
              <a:rPr kumimoji="1" lang="en-US" altLang="ja-JP" sz="1400" dirty="0" err="1" smtClean="0"/>
              <a:t>x</a:t>
            </a:r>
            <a:r>
              <a:rPr kumimoji="1" lang="en-US" altLang="ja-JP" sz="1400" dirty="0" smtClean="0"/>
              <a:t> 42 RF periods</a:t>
            </a:r>
          </a:p>
          <a:p>
            <a:r>
              <a:rPr lang="en-US" altLang="ja-JP" sz="1400" dirty="0" smtClean="0"/>
              <a:t>: 10 turn extraction</a:t>
            </a:r>
          </a:p>
          <a:p>
            <a:r>
              <a:rPr kumimoji="1" lang="en-US" altLang="ja-JP" sz="1400" dirty="0" smtClean="0"/>
              <a:t>  from EMMA</a:t>
            </a:r>
            <a:endParaRPr kumimoji="1" lang="ja-JP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5" grpId="0" animBg="1"/>
      <p:bldP spid="29" grpId="0"/>
      <p:bldP spid="31" grpId="0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Single Resonance-Crossing Experiment</a:t>
            </a:r>
            <a:endParaRPr lang="ja-JP" altLang="en-US" sz="2400" dirty="0"/>
          </a:p>
        </p:txBody>
      </p:sp>
      <p:cxnSp>
        <p:nvCxnSpPr>
          <p:cNvPr id="15" name="直線矢印コネクタ 14"/>
          <p:cNvCxnSpPr/>
          <p:nvPr/>
        </p:nvCxnSpPr>
        <p:spPr>
          <a:xfrm rot="16200000" flipH="1">
            <a:off x="1461059" y="2261160"/>
            <a:ext cx="1877939" cy="1524543"/>
          </a:xfrm>
          <a:prstGeom prst="straightConnector1">
            <a:avLst/>
          </a:prstGeom>
          <a:ln w="2032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3314155" y="2084464"/>
            <a:ext cx="1448345" cy="201536"/>
          </a:xfrm>
          <a:prstGeom prst="straightConnector1">
            <a:avLst/>
          </a:prstGeom>
          <a:ln w="2032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2460297" y="2086367"/>
            <a:ext cx="2581603" cy="1686716"/>
          </a:xfrm>
          <a:prstGeom prst="straightConnector1">
            <a:avLst/>
          </a:prstGeom>
          <a:ln w="2032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左矢印 24"/>
          <p:cNvSpPr/>
          <p:nvPr/>
        </p:nvSpPr>
        <p:spPr>
          <a:xfrm flipV="1">
            <a:off x="1334043" y="2000484"/>
            <a:ext cx="608511" cy="171766"/>
          </a:xfrm>
          <a:prstGeom prst="leftArrow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左矢印 25"/>
          <p:cNvSpPr/>
          <p:nvPr/>
        </p:nvSpPr>
        <p:spPr>
          <a:xfrm flipV="1">
            <a:off x="2128431" y="2000484"/>
            <a:ext cx="608511" cy="171766"/>
          </a:xfrm>
          <a:prstGeom prst="leftArrow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左矢印 26"/>
          <p:cNvSpPr/>
          <p:nvPr/>
        </p:nvSpPr>
        <p:spPr>
          <a:xfrm flipV="1">
            <a:off x="2954679" y="2000484"/>
            <a:ext cx="608511" cy="171766"/>
          </a:xfrm>
          <a:prstGeom prst="leftArrow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 descr="fig8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</mc:Choice>
          <mc:Fallback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</mc:Fallback>
        </mc:AlternateContent>
        <p:spPr>
          <a:xfrm>
            <a:off x="688804" y="1182282"/>
            <a:ext cx="3320316" cy="2590801"/>
          </a:xfrm>
          <a:prstGeom prst="rect">
            <a:avLst/>
          </a:prstGeom>
        </p:spPr>
      </p:pic>
      <p:pic>
        <p:nvPicPr>
          <p:cNvPr id="34" name="図 33" descr="RC_tune0.22-0.14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2130" y="3913439"/>
            <a:ext cx="2956256" cy="2386845"/>
          </a:xfrm>
          <a:prstGeom prst="rect">
            <a:avLst/>
          </a:prstGeom>
        </p:spPr>
      </p:pic>
      <p:pic>
        <p:nvPicPr>
          <p:cNvPr id="33" name="図 32" descr="40-32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6877" y="1079499"/>
            <a:ext cx="3242223" cy="2634841"/>
          </a:xfrm>
          <a:prstGeom prst="rect">
            <a:avLst/>
          </a:prstGeom>
        </p:spPr>
      </p:pic>
      <p:pic>
        <p:nvPicPr>
          <p:cNvPr id="35" name="図 34" descr="31-23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8386" y="3708414"/>
            <a:ext cx="3240714" cy="2633615"/>
          </a:xfrm>
          <a:prstGeom prst="rect">
            <a:avLst/>
          </a:prstGeom>
        </p:spPr>
      </p:pic>
      <p:pic>
        <p:nvPicPr>
          <p:cNvPr id="36" name="図 35" descr="40-32or32-40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00601" y="1086258"/>
            <a:ext cx="3233908" cy="2628083"/>
          </a:xfrm>
          <a:prstGeom prst="rect">
            <a:avLst/>
          </a:prstGeom>
        </p:spPr>
      </p:pic>
      <p:pic>
        <p:nvPicPr>
          <p:cNvPr id="37" name="図 36" descr="31-23or23-31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00600" y="3702892"/>
            <a:ext cx="3247511" cy="2639138"/>
          </a:xfrm>
          <a:prstGeom prst="rect">
            <a:avLst/>
          </a:prstGeom>
        </p:spPr>
      </p:pic>
      <p:sp>
        <p:nvSpPr>
          <p:cNvPr id="38" name="左矢印 37"/>
          <p:cNvSpPr/>
          <p:nvPr/>
        </p:nvSpPr>
        <p:spPr>
          <a:xfrm rot="10800000" flipV="1">
            <a:off x="2141131" y="2000484"/>
            <a:ext cx="608511" cy="171766"/>
          </a:xfrm>
          <a:prstGeom prst="leftArrow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左矢印 38"/>
          <p:cNvSpPr/>
          <p:nvPr/>
        </p:nvSpPr>
        <p:spPr>
          <a:xfrm rot="10800000" flipV="1">
            <a:off x="2966631" y="2000484"/>
            <a:ext cx="608511" cy="171766"/>
          </a:xfrm>
          <a:prstGeom prst="leftArrow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" name="直線矢印コネクタ 39"/>
          <p:cNvCxnSpPr/>
          <p:nvPr/>
        </p:nvCxnSpPr>
        <p:spPr>
          <a:xfrm>
            <a:off x="2460297" y="2086367"/>
            <a:ext cx="2581603" cy="1686716"/>
          </a:xfrm>
          <a:prstGeom prst="straightConnector1">
            <a:avLst/>
          </a:prstGeom>
          <a:ln w="20320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>
            <a:off x="3314155" y="2084464"/>
            <a:ext cx="1448345" cy="201536"/>
          </a:xfrm>
          <a:prstGeom prst="straightConnector1">
            <a:avLst/>
          </a:prstGeom>
          <a:ln w="20320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32" name="フッター プレースホルダ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6" grpId="1" animBg="1"/>
      <p:bldP spid="27" grpId="0" animBg="1"/>
      <p:bldP spid="27" grpId="1" animBg="1"/>
      <p:bldP spid="38" grpId="0" animBg="1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Stop-Band Splitting </a:t>
            </a:r>
            <a:r>
              <a:rPr lang="en-US" altLang="ja-JP" sz="2400" dirty="0" smtClean="0"/>
              <a:t>: S-POD Experiments</a:t>
            </a:r>
            <a:endParaRPr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69681" y="1421991"/>
            <a:ext cx="148591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Tune Diagram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86383" y="1491018"/>
            <a:ext cx="3660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When               , all stop bands split </a:t>
            </a:r>
            <a:r>
              <a:rPr kumimoji="1" lang="en-US" altLang="ja-JP" i="1" dirty="0" smtClean="0"/>
              <a:t>!</a:t>
            </a:r>
            <a:endParaRPr kumimoji="1" lang="ja-JP" altLang="en-US" dirty="0"/>
          </a:p>
        </p:txBody>
      </p:sp>
      <p:graphicFrame>
        <p:nvGraphicFramePr>
          <p:cNvPr id="12" name="オブジェクト 11"/>
          <p:cNvGraphicFramePr>
            <a:graphicFrameLocks noChangeAspect="1"/>
          </p:cNvGraphicFramePr>
          <p:nvPr/>
        </p:nvGraphicFramePr>
        <p:xfrm>
          <a:off x="1400175" y="1538288"/>
          <a:ext cx="903288" cy="360362"/>
        </p:xfrm>
        <a:graphic>
          <a:graphicData uri="http://schemas.openxmlformats.org/presentationml/2006/ole">
            <p:oleObj spid="_x0000_s56322" name="Equation" r:id="rId3" imgW="571500" imgH="228600" progId="Equation.DSMT4">
              <p:embed/>
            </p:oleObj>
          </a:graphicData>
        </a:graphic>
      </p:graphicFrame>
      <p:graphicFrame>
        <p:nvGraphicFramePr>
          <p:cNvPr id="13" name="オブジェクト 12"/>
          <p:cNvGraphicFramePr>
            <a:graphicFrameLocks noChangeAspect="1"/>
          </p:cNvGraphicFramePr>
          <p:nvPr/>
        </p:nvGraphicFramePr>
        <p:xfrm>
          <a:off x="2608263" y="3921125"/>
          <a:ext cx="1281112" cy="334963"/>
        </p:xfrm>
        <a:graphic>
          <a:graphicData uri="http://schemas.openxmlformats.org/presentationml/2006/ole">
            <p:oleObj spid="_x0000_s56323" name="Equation" r:id="rId4" imgW="876300" imgH="228600" progId="Equation.DSMT4">
              <p:embed/>
            </p:oleObj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1663229" y="2112275"/>
            <a:ext cx="1748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</a:t>
            </a:r>
            <a:r>
              <a:rPr kumimoji="1" lang="en-US" altLang="ja-JP" dirty="0" smtClean="0"/>
              <a:t>inear stop band</a:t>
            </a:r>
            <a:endParaRPr kumimoji="1" lang="ja-JP" altLang="en-US" dirty="0"/>
          </a:p>
        </p:txBody>
      </p:sp>
      <p:sp>
        <p:nvSpPr>
          <p:cNvPr id="17" name="角丸四角形 16"/>
          <p:cNvSpPr/>
          <p:nvPr/>
        </p:nvSpPr>
        <p:spPr>
          <a:xfrm>
            <a:off x="681673" y="1421991"/>
            <a:ext cx="3726696" cy="4772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9" name="図 18" descr="Fig7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31813" y="2445692"/>
            <a:ext cx="3659188" cy="3393065"/>
          </a:xfrm>
          <a:prstGeom prst="rect">
            <a:avLst/>
          </a:prstGeom>
        </p:spPr>
      </p:pic>
      <p:pic>
        <p:nvPicPr>
          <p:cNvPr id="20" name="図 19" descr="Fig8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4522447" y="1911981"/>
            <a:ext cx="4346326" cy="4036926"/>
          </a:xfrm>
          <a:prstGeom prst="rect">
            <a:avLst/>
          </a:prstGeom>
        </p:spPr>
      </p:pic>
      <p:sp>
        <p:nvSpPr>
          <p:cNvPr id="15" name="日付プレースホルダ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16" name="フッター プレースホル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/>
          <p:cNvSpPr>
            <a:spLocks noGrp="1"/>
          </p:cNvSpPr>
          <p:nvPr>
            <p:ph type="title" idx="4294967295"/>
          </p:nvPr>
        </p:nvSpPr>
        <p:spPr>
          <a:xfrm>
            <a:off x="1288522" y="2600325"/>
            <a:ext cx="6747302" cy="9906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Preparation for Integer-Resonance Crossing Experiments at S-POD</a:t>
            </a:r>
            <a:endParaRPr lang="ja-JP" altLang="en-US" dirty="0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323528" y="1268760"/>
            <a:ext cx="4104456" cy="4751040"/>
          </a:xfrm>
          <a:prstGeom prst="rect">
            <a:avLst/>
          </a:prstGeom>
          <a:solidFill>
            <a:srgbClr val="FD0F0F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4716016" y="1268760"/>
            <a:ext cx="4104456" cy="4751040"/>
          </a:xfrm>
          <a:prstGeom prst="rect">
            <a:avLst/>
          </a:prstGeom>
          <a:solidFill>
            <a:srgbClr val="190DFF">
              <a:alpha val="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32" name="Picture 8" descr="C:\Users\K.Moriya\Documents\BeamPhysics\Mathematica_File\Perturbation\Dipole2_2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35906" y="1989080"/>
            <a:ext cx="2160000" cy="216000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K.Moriya\Documents\BeamPhysics\Mathematica_File\Perturbation\Dipole1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39556" y="4353768"/>
            <a:ext cx="3721100" cy="218440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K.Moriya\Documents\BeamPhysics\Mathematica_File\Perturbation\Dipole2.ep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39556" y="4353768"/>
            <a:ext cx="3721100" cy="218440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K.Moriya\Documents\BeamPhysics\Mathematica_File\Perturbation\Dipole1_2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35906" y="1989080"/>
            <a:ext cx="2160000" cy="216000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K.Moriya\Documents\BeamPhysics\Mathematica_File\Perturbation\Quad\Quad1.ep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5652" y="4329236"/>
            <a:ext cx="3721100" cy="218440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K.Moriya\Documents\BeamPhysics\Mathematica_File\Perturbation\Quad\Quad2.ep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4536" y="4329236"/>
            <a:ext cx="3721100" cy="218440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K.Moriya\Documents\BeamPhysics\Mathematica_File\Perturbation\Quad\Quad1_2D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8986" y="1989080"/>
            <a:ext cx="2160000" cy="216000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K.Moriya\Documents\BeamPhysics\Mathematica_File\Perturbation\Quad\Quad2_2D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20102" y="1989080"/>
            <a:ext cx="2159999" cy="216000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右矢印 10"/>
          <p:cNvSpPr/>
          <p:nvPr/>
        </p:nvSpPr>
        <p:spPr>
          <a:xfrm>
            <a:off x="1716026" y="2889060"/>
            <a:ext cx="504056" cy="36004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右矢印 24"/>
          <p:cNvSpPr/>
          <p:nvPr/>
        </p:nvSpPr>
        <p:spPr>
          <a:xfrm flipH="1">
            <a:off x="2565314" y="2889060"/>
            <a:ext cx="504056" cy="36004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右矢印 25"/>
          <p:cNvSpPr/>
          <p:nvPr/>
        </p:nvSpPr>
        <p:spPr>
          <a:xfrm rot="16200000" flipH="1">
            <a:off x="2148074" y="3357112"/>
            <a:ext cx="504056" cy="36004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右矢印 26"/>
          <p:cNvSpPr/>
          <p:nvPr/>
        </p:nvSpPr>
        <p:spPr>
          <a:xfrm rot="5400000" flipH="1" flipV="1">
            <a:off x="2148074" y="2457012"/>
            <a:ext cx="504056" cy="36004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右矢印 27"/>
          <p:cNvSpPr/>
          <p:nvPr/>
        </p:nvSpPr>
        <p:spPr>
          <a:xfrm>
            <a:off x="6563878" y="2889060"/>
            <a:ext cx="504056" cy="36004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右矢印 28"/>
          <p:cNvSpPr/>
          <p:nvPr/>
        </p:nvSpPr>
        <p:spPr>
          <a:xfrm rot="5400000" flipH="1" flipV="1">
            <a:off x="2146958" y="3357111"/>
            <a:ext cx="504056" cy="36004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右矢印 29"/>
          <p:cNvSpPr/>
          <p:nvPr/>
        </p:nvSpPr>
        <p:spPr>
          <a:xfrm rot="16200000" flipH="1">
            <a:off x="2146958" y="2457012"/>
            <a:ext cx="504056" cy="36004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右矢印 30"/>
          <p:cNvSpPr/>
          <p:nvPr/>
        </p:nvSpPr>
        <p:spPr>
          <a:xfrm flipH="1">
            <a:off x="1716026" y="2889060"/>
            <a:ext cx="504056" cy="36004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右矢印 31"/>
          <p:cNvSpPr/>
          <p:nvPr/>
        </p:nvSpPr>
        <p:spPr>
          <a:xfrm>
            <a:off x="2565314" y="2889060"/>
            <a:ext cx="504056" cy="36004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右矢印 32"/>
          <p:cNvSpPr/>
          <p:nvPr/>
        </p:nvSpPr>
        <p:spPr>
          <a:xfrm flipH="1">
            <a:off x="6528010" y="2889060"/>
            <a:ext cx="504056" cy="36004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421702" y="1453218"/>
            <a:ext cx="191478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Quadrupole</a:t>
            </a:r>
            <a:r>
              <a:rPr kumimoji="1" lang="en-US" altLang="ja-JP" dirty="0" smtClean="0"/>
              <a:t> mode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094743" y="1453218"/>
            <a:ext cx="141006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/>
              <a:t>Dipole</a:t>
            </a:r>
            <a:r>
              <a:rPr kumimoji="1" lang="en-US" altLang="ja-JP" dirty="0" smtClean="0"/>
              <a:t> mode</a:t>
            </a:r>
            <a:endParaRPr kumimoji="1" lang="ja-JP" altLang="en-US" dirty="0"/>
          </a:p>
        </p:txBody>
      </p:sp>
      <p:sp>
        <p:nvSpPr>
          <p:cNvPr id="39" name="タイトル 1"/>
          <p:cNvSpPr txBox="1">
            <a:spLocks/>
          </p:cNvSpPr>
          <p:nvPr/>
        </p:nvSpPr>
        <p:spPr>
          <a:xfrm>
            <a:off x="495300" y="228600"/>
            <a:ext cx="8229600" cy="9144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Excitation of the Dipole Mode 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日付プレースホルダ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38" name="フッター プレースホルダ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05187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4" dur="5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5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rctx="PPT">
                                        <p:cTn id="67" dur="5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8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mph" presetSubtype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rctx="PPT">
                                        <p:cTn id="70" dur="5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1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mph" presetSubtype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73" dur="5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4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mph" presetSubtype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 rctx="PPT">
                                        <p:cTn id="76" dur="5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7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9" dur="5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0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rctx="PPT">
                                        <p:cTn id="82" dur="5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3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mph" presetSubtype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rctx="PPT">
                                        <p:cTn id="85" dur="5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6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mph" presetSubtype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88" dur="5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9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mph" presetSubtype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 rctx="PPT">
                                        <p:cTn id="91" dur="5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2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8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rctx="PPT">
                                        <p:cTn id="121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mph" presetSubtype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rctx="PPT">
                                        <p:cTn id="124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mph" presetSubtype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127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9" presetClass="emph" presetSubtype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 rctx="PPT">
                                        <p:cTn id="130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3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4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rctx="PPT">
                                        <p:cTn id="136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9" presetClass="emph" presetSubtype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rctx="PPT">
                                        <p:cTn id="139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0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9" presetClass="emph" presetSubtype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142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3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9" presetClass="emph" presetSubtype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 rctx="PPT">
                                        <p:cTn id="145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6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Hamiltonian Correspondence</a:t>
            </a:r>
            <a:endParaRPr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1"/>
          </p:nvPr>
        </p:nvSpPr>
        <p:spPr>
          <a:xfrm>
            <a:off x="431800" y="1219200"/>
            <a:ext cx="4041648" cy="4937760"/>
          </a:xfrm>
        </p:spPr>
        <p:txBody>
          <a:bodyPr/>
          <a:lstStyle/>
          <a:p>
            <a:r>
              <a:rPr lang="en-US" altLang="ja-JP" dirty="0" smtClean="0"/>
              <a:t>Storage ring</a:t>
            </a:r>
            <a:endParaRPr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quarter" idx="2"/>
          </p:nvPr>
        </p:nvSpPr>
        <p:spPr>
          <a:xfrm>
            <a:off x="4606798" y="1216152"/>
            <a:ext cx="4041648" cy="4937760"/>
          </a:xfrm>
        </p:spPr>
        <p:txBody>
          <a:bodyPr/>
          <a:lstStyle/>
          <a:p>
            <a:r>
              <a:rPr lang="en-US" altLang="ja-JP" dirty="0" smtClean="0"/>
              <a:t>Paul trap</a:t>
            </a:r>
            <a:endParaRPr lang="ja-JP" altLang="en-US" dirty="0"/>
          </a:p>
        </p:txBody>
      </p:sp>
      <p:graphicFrame>
        <p:nvGraphicFramePr>
          <p:cNvPr id="72706" name="Object 2"/>
          <p:cNvGraphicFramePr>
            <a:graphicFrameLocks noChangeAspect="1"/>
          </p:cNvGraphicFramePr>
          <p:nvPr/>
        </p:nvGraphicFramePr>
        <p:xfrm>
          <a:off x="5105400" y="1957388"/>
          <a:ext cx="2641600" cy="681037"/>
        </p:xfrm>
        <a:graphic>
          <a:graphicData uri="http://schemas.openxmlformats.org/presentationml/2006/ole">
            <p:oleObj spid="_x0000_s72706" name="Equation" r:id="rId3" imgW="1524000" imgH="393700" progId="Equation.DSMT4">
              <p:embed/>
            </p:oleObj>
          </a:graphicData>
        </a:graphic>
      </p:graphicFrame>
      <p:graphicFrame>
        <p:nvGraphicFramePr>
          <p:cNvPr id="72707" name="Object 3"/>
          <p:cNvGraphicFramePr>
            <a:graphicFrameLocks noChangeAspect="1"/>
          </p:cNvGraphicFramePr>
          <p:nvPr/>
        </p:nvGraphicFramePr>
        <p:xfrm>
          <a:off x="1068388" y="3397250"/>
          <a:ext cx="3000375" cy="815975"/>
        </p:xfrm>
        <a:graphic>
          <a:graphicData uri="http://schemas.openxmlformats.org/presentationml/2006/ole">
            <p:oleObj spid="_x0000_s72707" name="Equation" r:id="rId4" imgW="1727200" imgH="469900" progId="Equation.DSMT4">
              <p:embed/>
            </p:oleObj>
          </a:graphicData>
        </a:graphic>
      </p:graphicFrame>
      <p:graphicFrame>
        <p:nvGraphicFramePr>
          <p:cNvPr id="72709" name="Object 5"/>
          <p:cNvGraphicFramePr>
            <a:graphicFrameLocks noChangeAspect="1"/>
          </p:cNvGraphicFramePr>
          <p:nvPr/>
        </p:nvGraphicFramePr>
        <p:xfrm>
          <a:off x="5153406" y="3419475"/>
          <a:ext cx="2635250" cy="768350"/>
        </p:xfrm>
        <a:graphic>
          <a:graphicData uri="http://schemas.openxmlformats.org/presentationml/2006/ole">
            <p:oleObj spid="_x0000_s72709" name="Equation" r:id="rId5" imgW="1524000" imgH="444500" progId="Equation.DSMT4">
              <p:embed/>
            </p:oleObj>
          </a:graphicData>
        </a:graphic>
      </p:graphicFrame>
      <p:graphicFrame>
        <p:nvGraphicFramePr>
          <p:cNvPr id="72710" name="Object 6"/>
          <p:cNvGraphicFramePr>
            <a:graphicFrameLocks noChangeAspect="1"/>
          </p:cNvGraphicFramePr>
          <p:nvPr/>
        </p:nvGraphicFramePr>
        <p:xfrm>
          <a:off x="778001" y="1906588"/>
          <a:ext cx="3657601" cy="809843"/>
        </p:xfrm>
        <a:graphic>
          <a:graphicData uri="http://schemas.openxmlformats.org/presentationml/2006/ole">
            <p:oleObj spid="_x0000_s72710" name="Equation" r:id="rId6" imgW="2120900" imgH="469900" progId="Equation.DSMT4">
              <p:embed/>
            </p:oleObj>
          </a:graphicData>
        </a:graphic>
      </p:graphicFrame>
      <p:graphicFrame>
        <p:nvGraphicFramePr>
          <p:cNvPr id="72711" name="Object 7"/>
          <p:cNvGraphicFramePr>
            <a:graphicFrameLocks noChangeAspect="1"/>
          </p:cNvGraphicFramePr>
          <p:nvPr/>
        </p:nvGraphicFramePr>
        <p:xfrm>
          <a:off x="6251575" y="5006975"/>
          <a:ext cx="1438275" cy="374650"/>
        </p:xfrm>
        <a:graphic>
          <a:graphicData uri="http://schemas.openxmlformats.org/presentationml/2006/ole">
            <p:oleObj spid="_x0000_s72711" name="Equation" r:id="rId7" imgW="876300" imgH="228600" progId="Equation.DSMT4">
              <p:embed/>
            </p:oleObj>
          </a:graphicData>
        </a:graphic>
      </p:graphicFrame>
      <p:graphicFrame>
        <p:nvGraphicFramePr>
          <p:cNvPr id="72712" name="Object 8"/>
          <p:cNvGraphicFramePr>
            <a:graphicFrameLocks noChangeAspect="1"/>
          </p:cNvGraphicFramePr>
          <p:nvPr/>
        </p:nvGraphicFramePr>
        <p:xfrm>
          <a:off x="5637213" y="5381625"/>
          <a:ext cx="2847975" cy="722313"/>
        </p:xfrm>
        <a:graphic>
          <a:graphicData uri="http://schemas.openxmlformats.org/presentationml/2006/ole">
            <p:oleObj spid="_x0000_s72712" name="Equation" r:id="rId8" imgW="1854200" imgH="469900" progId="Equation.DSMT4">
              <p:embed/>
            </p:oleObj>
          </a:graphicData>
        </a:graphic>
      </p:graphicFrame>
      <p:sp>
        <p:nvSpPr>
          <p:cNvPr id="16" name="下矢印 15"/>
          <p:cNvSpPr/>
          <p:nvPr/>
        </p:nvSpPr>
        <p:spPr>
          <a:xfrm>
            <a:off x="2466848" y="2833906"/>
            <a:ext cx="266954" cy="45539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下矢印 16"/>
          <p:cNvSpPr/>
          <p:nvPr/>
        </p:nvSpPr>
        <p:spPr>
          <a:xfrm>
            <a:off x="6327648" y="2833906"/>
            <a:ext cx="266954" cy="45539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2721102" y="3873500"/>
            <a:ext cx="453898" cy="339725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7431151" y="3627437"/>
            <a:ext cx="453898" cy="339725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上矢印吹き出し 19"/>
          <p:cNvSpPr/>
          <p:nvPr/>
        </p:nvSpPr>
        <p:spPr>
          <a:xfrm>
            <a:off x="1082801" y="4251324"/>
            <a:ext cx="3705099" cy="1857376"/>
          </a:xfrm>
          <a:prstGeom prst="upArrowCallout">
            <a:avLst>
              <a:gd name="adj1" fmla="val 8333"/>
              <a:gd name="adj2" fmla="val 9910"/>
              <a:gd name="adj3" fmla="val 10162"/>
              <a:gd name="adj4" fmla="val 82217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074817" y="4605972"/>
            <a:ext cx="37161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This determines the periodicity of</a:t>
            </a:r>
          </a:p>
          <a:p>
            <a:r>
              <a:rPr kumimoji="1" lang="en-US" altLang="ja-JP" dirty="0" smtClean="0"/>
              <a:t>the dipole driving force. In the EMMA</a:t>
            </a:r>
          </a:p>
          <a:p>
            <a:r>
              <a:rPr lang="en-US" altLang="ja-JP" dirty="0" smtClean="0"/>
              <a:t>case, the most dominant dipole</a:t>
            </a:r>
          </a:p>
          <a:p>
            <a:r>
              <a:rPr lang="en-US" altLang="ja-JP" dirty="0" smtClean="0"/>
              <a:t>p</a:t>
            </a:r>
            <a:r>
              <a:rPr kumimoji="1" lang="en-US" altLang="ja-JP" dirty="0" smtClean="0"/>
              <a:t>erturbation is produced by a </a:t>
            </a:r>
            <a:r>
              <a:rPr lang="en-US" altLang="ja-JP" dirty="0" smtClean="0"/>
              <a:t>leakage</a:t>
            </a:r>
          </a:p>
          <a:p>
            <a:r>
              <a:rPr lang="en-US" altLang="ja-JP" dirty="0" smtClean="0"/>
              <a:t>f</a:t>
            </a:r>
            <a:r>
              <a:rPr kumimoji="1" lang="en-US" altLang="ja-JP" dirty="0" smtClean="0"/>
              <a:t>ield </a:t>
            </a:r>
            <a:r>
              <a:rPr lang="en-US" altLang="ja-JP" dirty="0" smtClean="0"/>
              <a:t>from</a:t>
            </a:r>
            <a:r>
              <a:rPr kumimoji="1" lang="en-US" altLang="ja-JP" dirty="0" smtClean="0"/>
              <a:t> the septum magnet.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597906" y="4497506"/>
            <a:ext cx="278412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The RF dipole-field function</a:t>
            </a:r>
          </a:p>
        </p:txBody>
      </p:sp>
      <p:cxnSp>
        <p:nvCxnSpPr>
          <p:cNvPr id="24" name="直線矢印コネクタ 23"/>
          <p:cNvCxnSpPr/>
          <p:nvPr/>
        </p:nvCxnSpPr>
        <p:spPr>
          <a:xfrm rot="5400000" flipH="1" flipV="1">
            <a:off x="6997700" y="3975100"/>
            <a:ext cx="533400" cy="508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左右矢印 25"/>
          <p:cNvSpPr/>
          <p:nvPr/>
        </p:nvSpPr>
        <p:spPr>
          <a:xfrm>
            <a:off x="4854448" y="5194300"/>
            <a:ext cx="670052" cy="36195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538470" y="4915483"/>
            <a:ext cx="30708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Let us assume a delta-function</a:t>
            </a:r>
          </a:p>
          <a:p>
            <a:r>
              <a:rPr lang="en-US" altLang="ja-JP" dirty="0" smtClean="0"/>
              <a:t>k</a:t>
            </a:r>
            <a:r>
              <a:rPr kumimoji="1" lang="en-US" altLang="ja-JP" dirty="0" smtClean="0"/>
              <a:t>ick, considering the fact that</a:t>
            </a:r>
          </a:p>
          <a:p>
            <a:r>
              <a:rPr lang="en-US" altLang="ja-JP" dirty="0" smtClean="0"/>
              <a:t>the septum leakage field is well</a:t>
            </a:r>
          </a:p>
          <a:p>
            <a:r>
              <a:rPr lang="en-US" altLang="ja-JP" dirty="0" smtClean="0"/>
              <a:t>l</a:t>
            </a:r>
            <a:r>
              <a:rPr kumimoji="1" lang="en-US" altLang="ja-JP" dirty="0" smtClean="0"/>
              <a:t>ocalized in EMMA.</a:t>
            </a:r>
            <a:endParaRPr kumimoji="1" lang="ja-JP" altLang="en-US" dirty="0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879837" y="2933700"/>
            <a:ext cx="2019566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Note that the </a:t>
            </a:r>
            <a:r>
              <a:rPr kumimoji="1" lang="en-US" altLang="ja-JP" sz="1400" b="1" i="1" dirty="0" smtClean="0">
                <a:latin typeface="Times New Roman"/>
                <a:cs typeface="Times New Roman"/>
              </a:rPr>
              <a:t>D</a:t>
            </a:r>
            <a:r>
              <a:rPr lang="en-US" altLang="ja-JP" sz="1400" dirty="0" smtClean="0"/>
              <a:t>-</a:t>
            </a:r>
            <a:r>
              <a:rPr kumimoji="1" lang="en-US" altLang="ja-JP" sz="1400" dirty="0" smtClean="0"/>
              <a:t>function</a:t>
            </a:r>
          </a:p>
          <a:p>
            <a:r>
              <a:rPr lang="en-US" altLang="ja-JP" sz="1400" dirty="0" smtClean="0"/>
              <a:t>is particle-independent.</a:t>
            </a:r>
            <a:endParaRPr kumimoji="1" lang="ja-JP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/>
      <p:bldP spid="22" grpId="0" animBg="1"/>
      <p:bldP spid="26" grpId="0" animBg="1"/>
      <p:bldP spid="27" grpId="0"/>
      <p:bldP spid="27" grpId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RF Waveforms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16646" cy="2286000"/>
          </a:xfrm>
        </p:spPr>
        <p:txBody>
          <a:bodyPr/>
          <a:lstStyle/>
          <a:p>
            <a:r>
              <a:rPr lang="en-US" altLang="ja-JP" dirty="0" smtClean="0"/>
              <a:t>An ideal </a:t>
            </a:r>
            <a:r>
              <a:rPr lang="en-US" altLang="ja-JP" dirty="0" err="1" smtClean="0"/>
              <a:t>superperiod</a:t>
            </a:r>
            <a:endParaRPr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2"/>
          </p:nvPr>
        </p:nvSpPr>
        <p:spPr>
          <a:xfrm>
            <a:off x="457200" y="3759200"/>
            <a:ext cx="8216646" cy="2451100"/>
          </a:xfrm>
        </p:spPr>
        <p:txBody>
          <a:bodyPr/>
          <a:lstStyle/>
          <a:p>
            <a:r>
              <a:rPr lang="en-US" altLang="ja-JP" dirty="0" smtClean="0"/>
              <a:t>A model </a:t>
            </a:r>
            <a:r>
              <a:rPr lang="en-US" altLang="ja-JP" dirty="0" err="1" smtClean="0"/>
              <a:t>superperiod</a:t>
            </a:r>
            <a:endParaRPr lang="ja-JP" altLang="en-US" dirty="0"/>
          </a:p>
        </p:txBody>
      </p:sp>
      <p:pic>
        <p:nvPicPr>
          <p:cNvPr id="7" name="図 6" descr="FODO-Septu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900" y="1778276"/>
            <a:ext cx="7545418" cy="1701523"/>
          </a:xfrm>
          <a:prstGeom prst="rect">
            <a:avLst/>
          </a:prstGeom>
        </p:spPr>
      </p:pic>
      <p:pic>
        <p:nvPicPr>
          <p:cNvPr id="8" name="図 7" descr="Sine-Septu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900" y="4279761"/>
            <a:ext cx="7545418" cy="1701523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71500" y="1867176"/>
            <a:ext cx="1431589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Quadrupole</a:t>
            </a:r>
            <a:endParaRPr kumimoji="1" lang="en-US" altLang="ja-JP" dirty="0" smtClean="0"/>
          </a:p>
          <a:p>
            <a:r>
              <a:rPr lang="en-US" altLang="ja-JP" dirty="0" smtClean="0"/>
              <a:t>(42 doublets)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35000" y="2908300"/>
            <a:ext cx="124933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Dipole kick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35000" y="5422900"/>
            <a:ext cx="124933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Dipole kick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2402" y="4457700"/>
            <a:ext cx="1610687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Quadrupole</a:t>
            </a:r>
            <a:endParaRPr kumimoji="1" lang="en-US" altLang="ja-JP" dirty="0" smtClean="0"/>
          </a:p>
          <a:p>
            <a:r>
              <a:rPr lang="en-US" altLang="ja-JP" dirty="0" smtClean="0"/>
              <a:t>(42 sine waves)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S-POD Data </a:t>
            </a:r>
            <a:r>
              <a:rPr lang="en-US" altLang="ja-JP" sz="2400" dirty="0" smtClean="0"/>
              <a:t>(</a:t>
            </a:r>
            <a:r>
              <a:rPr lang="en-US" altLang="ja-JP" sz="2400" i="1" dirty="0" smtClean="0"/>
              <a:t>Preliminary</a:t>
            </a:r>
            <a:r>
              <a:rPr lang="en-US" altLang="ja-JP" sz="2400" dirty="0" smtClean="0"/>
              <a:t>)</a:t>
            </a:r>
            <a:endParaRPr lang="ja-JP" altLang="en-US" sz="2400" dirty="0"/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pic>
        <p:nvPicPr>
          <p:cNvPr id="11" name="図 10" descr="DipoleResonance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1962872"/>
            <a:ext cx="4222750" cy="4310928"/>
          </a:xfrm>
          <a:prstGeom prst="rect">
            <a:avLst/>
          </a:prstGeom>
        </p:spPr>
      </p:pic>
      <p:pic>
        <p:nvPicPr>
          <p:cNvPr id="12" name="図 11" descr="DipoleResonance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5693" y="1950172"/>
            <a:ext cx="4222750" cy="4310928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1143000" y="1625600"/>
            <a:ext cx="292873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Without dipole perturbation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11200" y="1193800"/>
            <a:ext cx="6353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Storage period = 1 </a:t>
            </a:r>
            <a:r>
              <a:rPr kumimoji="1" lang="en-US" altLang="ja-JP" dirty="0" err="1" smtClean="0"/>
              <a:t>msec</a:t>
            </a:r>
            <a:r>
              <a:rPr kumimoji="1" lang="en-US" altLang="ja-JP" dirty="0" smtClean="0"/>
              <a:t>  ;  Dipole amplitude = </a:t>
            </a:r>
            <a:r>
              <a:rPr lang="en-US" altLang="ja-JP" dirty="0" smtClean="0"/>
              <a:t>1</a:t>
            </a:r>
            <a:r>
              <a:rPr kumimoji="1" lang="en-US" altLang="ja-JP" dirty="0" smtClean="0"/>
              <a:t> % of </a:t>
            </a:r>
            <a:r>
              <a:rPr kumimoji="1" lang="en-US" altLang="ja-JP" dirty="0" err="1" smtClean="0"/>
              <a:t>quadrupole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504068" y="1625600"/>
            <a:ext cx="290889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/>
              <a:t>D</a:t>
            </a:r>
            <a:r>
              <a:rPr kumimoji="1" lang="en-US" altLang="ja-JP" dirty="0" smtClean="0"/>
              <a:t>ipole perturbation </a:t>
            </a:r>
            <a:r>
              <a:rPr lang="en-US" altLang="ja-JP" dirty="0" smtClean="0"/>
              <a:t>applied </a:t>
            </a:r>
            <a:r>
              <a:rPr lang="en-US" altLang="ja-JP" i="1" dirty="0" smtClean="0"/>
              <a:t>!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Plans on Resonance Crossing Experiments</a:t>
            </a:r>
            <a:endParaRPr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1"/>
          </p:nvPr>
        </p:nvSpPr>
        <p:spPr>
          <a:xfrm>
            <a:off x="1117600" y="1968500"/>
            <a:ext cx="7124700" cy="1638300"/>
          </a:xfrm>
        </p:spPr>
        <p:txBody>
          <a:bodyPr>
            <a:normAutofit lnSpcReduction="10000"/>
          </a:bodyPr>
          <a:lstStyle/>
          <a:p>
            <a:r>
              <a:rPr lang="en-US" altLang="ja-JP" sz="2400" dirty="0" smtClean="0"/>
              <a:t>Dependence on dipole-perturbation strength</a:t>
            </a:r>
          </a:p>
          <a:p>
            <a:endParaRPr lang="en-US" altLang="ja-JP" sz="800" dirty="0" smtClean="0"/>
          </a:p>
          <a:p>
            <a:r>
              <a:rPr lang="en-US" altLang="ja-JP" sz="2400" dirty="0" smtClean="0"/>
              <a:t>Dependence on resonance crossing speed</a:t>
            </a:r>
          </a:p>
          <a:p>
            <a:endParaRPr lang="en-US" altLang="ja-JP" sz="865" dirty="0" smtClean="0"/>
          </a:p>
          <a:p>
            <a:r>
              <a:rPr lang="en-US" altLang="ja-JP" sz="2400" dirty="0" smtClean="0"/>
              <a:t>Dependence on beam density</a:t>
            </a:r>
          </a:p>
          <a:p>
            <a:endParaRPr lang="en-US" altLang="ja-JP" sz="2400" dirty="0" smtClean="0"/>
          </a:p>
          <a:p>
            <a:endParaRPr lang="en-US" altLang="ja-JP" sz="2400" dirty="0" smtClean="0"/>
          </a:p>
          <a:p>
            <a:endParaRPr lang="ja-JP" altLang="en-US" sz="2400" dirty="0"/>
          </a:p>
        </p:txBody>
      </p:sp>
      <p:sp>
        <p:nvSpPr>
          <p:cNvPr id="7" name="正方形/長方形 6"/>
          <p:cNvSpPr/>
          <p:nvPr/>
        </p:nvSpPr>
        <p:spPr>
          <a:xfrm>
            <a:off x="781746" y="1346200"/>
            <a:ext cx="71430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ja-JP" sz="2800" dirty="0" smtClean="0"/>
              <a:t>Concentrate upon Integer-Resonance Crossing</a:t>
            </a:r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1117600" y="1968500"/>
            <a:ext cx="6256804" cy="4826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矢印コネクタ 13"/>
          <p:cNvCxnSpPr/>
          <p:nvPr/>
        </p:nvCxnSpPr>
        <p:spPr>
          <a:xfrm rot="5400000" flipH="1" flipV="1">
            <a:off x="3427850" y="3223449"/>
            <a:ext cx="1543109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630881" y="3995798"/>
            <a:ext cx="7827784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Tx/>
              <a:buChar char="•"/>
            </a:pPr>
            <a:r>
              <a:rPr kumimoji="1" lang="en-US" altLang="ja-JP" sz="2400" dirty="0" smtClean="0"/>
              <a:t> 0% to ~10% of the </a:t>
            </a:r>
            <a:r>
              <a:rPr kumimoji="1" lang="en-US" altLang="ja-JP" sz="2400" dirty="0" err="1" smtClean="0"/>
              <a:t>quadrupole</a:t>
            </a:r>
            <a:r>
              <a:rPr kumimoji="1" lang="en-US" altLang="ja-JP" sz="2400" dirty="0" smtClean="0"/>
              <a:t> </a:t>
            </a:r>
            <a:r>
              <a:rPr lang="en-US" altLang="ja-JP" sz="2400" dirty="0" smtClean="0"/>
              <a:t>amplitude is possible.</a:t>
            </a:r>
          </a:p>
          <a:p>
            <a:pPr>
              <a:buFontTx/>
              <a:buChar char="•"/>
            </a:pPr>
            <a:r>
              <a:rPr kumimoji="1" lang="en-US" altLang="ja-JP" sz="2400" dirty="0" smtClean="0"/>
              <a:t> We can ramp the dipole strength</a:t>
            </a:r>
            <a:r>
              <a:rPr lang="en-US" altLang="ja-JP" sz="2400" dirty="0" smtClean="0"/>
              <a:t> during resonance crossing.</a:t>
            </a:r>
            <a:endParaRPr kumimoji="1" lang="ja-JP" altLang="en-US" sz="2400" dirty="0"/>
          </a:p>
        </p:txBody>
      </p:sp>
      <p:sp>
        <p:nvSpPr>
          <p:cNvPr id="16" name="角丸四角形 15"/>
          <p:cNvSpPr/>
          <p:nvPr/>
        </p:nvSpPr>
        <p:spPr>
          <a:xfrm>
            <a:off x="1117600" y="2578100"/>
            <a:ext cx="5791200" cy="4699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矢印コネクタ 17"/>
          <p:cNvCxnSpPr/>
          <p:nvPr/>
        </p:nvCxnSpPr>
        <p:spPr>
          <a:xfrm rot="5400000" flipH="1" flipV="1">
            <a:off x="3296443" y="3509641"/>
            <a:ext cx="94709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30881" y="3995798"/>
            <a:ext cx="7814185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•"/>
            </a:pPr>
            <a:r>
              <a:rPr kumimoji="1" lang="en-US" altLang="ja-JP" sz="2400" dirty="0" smtClean="0"/>
              <a:t> The </a:t>
            </a:r>
            <a:r>
              <a:rPr lang="en-US" altLang="ja-JP" sz="2400" dirty="0" smtClean="0"/>
              <a:t>minimum sweep time of the RF</a:t>
            </a:r>
            <a:r>
              <a:rPr kumimoji="1" lang="en-US" altLang="ja-JP" sz="2400" dirty="0" smtClean="0"/>
              <a:t> </a:t>
            </a:r>
            <a:r>
              <a:rPr lang="en-US" altLang="ja-JP" sz="2400" dirty="0" err="1" smtClean="0"/>
              <a:t>quadrupol</a:t>
            </a:r>
            <a:r>
              <a:rPr lang="en-US" altLang="ja-JP" sz="2400" dirty="0" smtClean="0"/>
              <a:t> amplitude is   </a:t>
            </a:r>
          </a:p>
          <a:p>
            <a:r>
              <a:rPr lang="en-US" altLang="ja-JP" sz="2400" dirty="0" smtClean="0"/>
              <a:t> 100 micro-sec </a:t>
            </a:r>
            <a:r>
              <a:rPr kumimoji="1" lang="en-US" altLang="ja-JP" sz="2400" dirty="0" smtClean="0"/>
              <a:t>corresponding to ~ 2 turns in EMMA</a:t>
            </a:r>
          </a:p>
          <a:p>
            <a:r>
              <a:rPr lang="en-US" altLang="ja-JP" sz="2400" dirty="0" smtClean="0"/>
              <a:t>  (</a:t>
            </a:r>
            <a:r>
              <a:rPr lang="en-US" altLang="ja-JP" sz="2400" dirty="0" err="1" smtClean="0"/>
              <a:t>dQ/dT</a:t>
            </a:r>
            <a:r>
              <a:rPr lang="en-US" altLang="ja-JP" sz="2400" dirty="0" smtClean="0"/>
              <a:t> ~ 10).</a:t>
            </a:r>
            <a:r>
              <a:rPr kumimoji="1" lang="en-US" altLang="ja-JP" sz="2400" dirty="0" smtClean="0"/>
              <a:t> </a:t>
            </a:r>
          </a:p>
          <a:p>
            <a:pPr>
              <a:buFontTx/>
              <a:buChar char="•"/>
            </a:pPr>
            <a:r>
              <a:rPr lang="en-US" altLang="ja-JP" sz="2400" dirty="0" smtClean="0"/>
              <a:t> A</a:t>
            </a:r>
            <a:r>
              <a:rPr kumimoji="1" lang="en-US" altLang="ja-JP" sz="2400" dirty="0" smtClean="0"/>
              <a:t>n arbitrarily slow crossing is possible (</a:t>
            </a:r>
            <a:r>
              <a:rPr kumimoji="1" lang="en-US" altLang="ja-JP" sz="2400" dirty="0" err="1" smtClean="0"/>
              <a:t>dQ/dT</a:t>
            </a:r>
            <a:r>
              <a:rPr kumimoji="1" lang="en-US" altLang="ja-JP" sz="2400" dirty="0" smtClean="0"/>
              <a:t> ~ 0).</a:t>
            </a:r>
            <a:endParaRPr kumimoji="1" lang="ja-JP" altLang="en-US" sz="2400" dirty="0"/>
          </a:p>
        </p:txBody>
      </p:sp>
      <p:sp>
        <p:nvSpPr>
          <p:cNvPr id="28" name="角丸四角形 27"/>
          <p:cNvSpPr/>
          <p:nvPr/>
        </p:nvSpPr>
        <p:spPr>
          <a:xfrm>
            <a:off x="1117600" y="3213100"/>
            <a:ext cx="4241800" cy="3937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直線矢印コネクタ 29"/>
          <p:cNvCxnSpPr/>
          <p:nvPr/>
        </p:nvCxnSpPr>
        <p:spPr>
          <a:xfrm rot="5400000" flipH="1" flipV="1">
            <a:off x="3088407" y="3794199"/>
            <a:ext cx="37638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630881" y="3995798"/>
            <a:ext cx="7481535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Tx/>
              <a:buChar char="•"/>
            </a:pPr>
            <a:r>
              <a:rPr kumimoji="1" lang="en-US" altLang="ja-JP" sz="2400" dirty="0" smtClean="0"/>
              <a:t> The possible maximum space-charge-induced tune shift is</a:t>
            </a:r>
          </a:p>
          <a:p>
            <a:r>
              <a:rPr kumimoji="1" lang="en-US" altLang="ja-JP" sz="2400" dirty="0" smtClean="0"/>
              <a:t>  ~15 % of the bare tune (without plasma cooling).</a:t>
            </a:r>
            <a:endParaRPr lang="en-US" altLang="ja-JP" sz="2400" dirty="0" smtClean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095894" y="4191000"/>
            <a:ext cx="6673622" cy="206210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just"/>
            <a:r>
              <a:rPr kumimoji="1" lang="en-US" altLang="ja-JP" sz="2400" b="1" dirty="0" smtClean="0"/>
              <a:t>Technical Issues</a:t>
            </a:r>
          </a:p>
          <a:p>
            <a:endParaRPr kumimoji="1" lang="en-US" altLang="ja-JP" sz="800" dirty="0" smtClean="0"/>
          </a:p>
          <a:p>
            <a:pPr algn="just">
              <a:buFontTx/>
              <a:buChar char="•"/>
            </a:pPr>
            <a:r>
              <a:rPr lang="en-US" altLang="ja-JP" sz="2400" dirty="0" smtClean="0"/>
              <a:t> Strange shifts of integer stop bands</a:t>
            </a:r>
          </a:p>
          <a:p>
            <a:pPr algn="just">
              <a:buFontTx/>
              <a:buChar char="•"/>
            </a:pPr>
            <a:r>
              <a:rPr lang="en-US" altLang="ja-JP" sz="2400" dirty="0" smtClean="0"/>
              <a:t> Dipole noise</a:t>
            </a:r>
          </a:p>
          <a:p>
            <a:pPr algn="just">
              <a:buFontTx/>
              <a:buChar char="•"/>
            </a:pPr>
            <a:r>
              <a:rPr kumimoji="1" lang="en-US" altLang="ja-JP" sz="2400" dirty="0" smtClean="0"/>
              <a:t> Preparation for MCP and phosphor measurements</a:t>
            </a:r>
          </a:p>
          <a:p>
            <a:pPr algn="just">
              <a:buFontTx/>
              <a:buChar char="•"/>
            </a:pPr>
            <a:r>
              <a:rPr lang="en-US" altLang="ja-JP" sz="2400" dirty="0" smtClean="0"/>
              <a:t> </a:t>
            </a:r>
            <a:r>
              <a:rPr lang="en-US" altLang="ja-JP" sz="2400" dirty="0" err="1" smtClean="0"/>
              <a:t>Emittance</a:t>
            </a:r>
            <a:r>
              <a:rPr lang="en-US" altLang="ja-JP" sz="2400" dirty="0" smtClean="0"/>
              <a:t> estimation</a:t>
            </a:r>
            <a:endParaRPr kumimoji="1" lang="ja-JP" altLang="en-US" sz="2400" dirty="0"/>
          </a:p>
        </p:txBody>
      </p:sp>
      <p:sp>
        <p:nvSpPr>
          <p:cNvPr id="33" name="上矢印 32"/>
          <p:cNvSpPr/>
          <p:nvPr/>
        </p:nvSpPr>
        <p:spPr>
          <a:xfrm>
            <a:off x="4200199" y="3708400"/>
            <a:ext cx="342900" cy="406400"/>
          </a:xfrm>
          <a:prstGeom prst="upArrow">
            <a:avLst/>
          </a:prstGeom>
          <a:solidFill>
            <a:srgbClr val="CCFF66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5" grpId="0" animBg="1"/>
      <p:bldP spid="15" grpId="1" animBg="1"/>
      <p:bldP spid="16" grpId="0" animBg="1"/>
      <p:bldP spid="16" grpId="1" animBg="1"/>
      <p:bldP spid="19" grpId="0" animBg="1"/>
      <p:bldP spid="19" grpId="1" animBg="1"/>
      <p:bldP spid="28" grpId="0" animBg="1"/>
      <p:bldP spid="28" grpId="1" animBg="1"/>
      <p:bldP spid="31" grpId="0" animBg="1"/>
      <p:bldP spid="31" grpId="1" animBg="1"/>
      <p:bldP spid="32" grpId="0" animBg="1"/>
      <p:bldP spid="3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Acknowlegements</a:t>
            </a:r>
            <a:endParaRPr lang="ja-JP" altLang="en-US" dirty="0"/>
          </a:p>
        </p:txBody>
      </p:sp>
      <p:sp>
        <p:nvSpPr>
          <p:cNvPr id="10" name="コンテンツ プレースホルダ 9"/>
          <p:cNvSpPr>
            <a:spLocks noGrp="1"/>
          </p:cNvSpPr>
          <p:nvPr>
            <p:ph sz="quarter" idx="1"/>
          </p:nvPr>
        </p:nvSpPr>
        <p:spPr>
          <a:xfrm>
            <a:off x="485021" y="1990796"/>
            <a:ext cx="8201779" cy="4175760"/>
          </a:xfrm>
        </p:spPr>
        <p:txBody>
          <a:bodyPr>
            <a:normAutofit lnSpcReduction="10000"/>
          </a:bodyPr>
          <a:lstStyle/>
          <a:p>
            <a:r>
              <a:rPr lang="en-US" altLang="ja-JP" sz="2000" dirty="0" smtClean="0"/>
              <a:t>Hiroshima University</a:t>
            </a:r>
          </a:p>
          <a:p>
            <a:pPr>
              <a:buNone/>
            </a:pPr>
            <a:r>
              <a:rPr lang="en-US" altLang="ja-JP" sz="1800" dirty="0" smtClean="0"/>
              <a:t>    Hiroyuki </a:t>
            </a:r>
            <a:r>
              <a:rPr lang="en-US" altLang="ja-JP" sz="1800" dirty="0" err="1" smtClean="0"/>
              <a:t>Higaki</a:t>
            </a:r>
            <a:r>
              <a:rPr lang="en-US" altLang="ja-JP" sz="1800" dirty="0" smtClean="0"/>
              <a:t>,  Kiyokazu Ito</a:t>
            </a:r>
          </a:p>
          <a:p>
            <a:pPr>
              <a:buNone/>
            </a:pPr>
            <a:r>
              <a:rPr lang="en-US" altLang="ja-JP" sz="1800" dirty="0" smtClean="0"/>
              <a:t>    (Students)</a:t>
            </a:r>
          </a:p>
          <a:p>
            <a:pPr>
              <a:buNone/>
            </a:pPr>
            <a:r>
              <a:rPr lang="en-US" altLang="ja-JP" sz="1800" dirty="0" smtClean="0"/>
              <a:t>    M. Endo, S. Fujimoto, M. Fujioka, K. </a:t>
            </a:r>
            <a:r>
              <a:rPr lang="en-US" altLang="ja-JP" sz="1800" dirty="0" err="1" smtClean="0"/>
              <a:t>Fukata</a:t>
            </a:r>
            <a:r>
              <a:rPr lang="en-US" altLang="ja-JP" sz="1800" dirty="0" smtClean="0"/>
              <a:t>, K. Fukushima, H. </a:t>
            </a:r>
            <a:r>
              <a:rPr lang="en-US" altLang="ja-JP" sz="1800" dirty="0" err="1" smtClean="0"/>
              <a:t>Hitomi</a:t>
            </a:r>
            <a:r>
              <a:rPr lang="en-US" altLang="ja-JP" sz="1800" dirty="0" smtClean="0"/>
              <a:t>, K. Homma, M. Kano,  Y. Mizuno, K. Moriya, K. Nakayama, S. </a:t>
            </a:r>
            <a:r>
              <a:rPr lang="en-US" altLang="ja-JP" sz="1800" dirty="0" err="1" smtClean="0"/>
              <a:t>Ohtsubo</a:t>
            </a:r>
            <a:r>
              <a:rPr lang="en-US" altLang="ja-JP" sz="1800" dirty="0" smtClean="0"/>
              <a:t>, K. Okabe, S. </a:t>
            </a:r>
            <a:r>
              <a:rPr lang="en-US" altLang="ja-JP" sz="1800" dirty="0" err="1" smtClean="0"/>
              <a:t>Sakao</a:t>
            </a:r>
            <a:r>
              <a:rPr lang="en-US" altLang="ja-JP" sz="1800" dirty="0" smtClean="0"/>
              <a:t>, H. Sugimoto, H. Takeuchi, K. Tanaka, R. </a:t>
            </a:r>
            <a:r>
              <a:rPr lang="en-US" altLang="ja-JP" sz="1800" dirty="0" err="1" smtClean="0"/>
              <a:t>Takai</a:t>
            </a:r>
            <a:r>
              <a:rPr lang="en-US" altLang="ja-JP" sz="1800" dirty="0" smtClean="0"/>
              <a:t>, G. </a:t>
            </a:r>
            <a:r>
              <a:rPr lang="en-US" altLang="ja-JP" sz="1800" dirty="0" err="1" smtClean="0"/>
              <a:t>Uchimura</a:t>
            </a:r>
            <a:r>
              <a:rPr lang="en-US" altLang="ja-JP" sz="1800" dirty="0" smtClean="0"/>
              <a:t>, S. Yamaguchi</a:t>
            </a:r>
          </a:p>
          <a:p>
            <a:r>
              <a:rPr lang="en-US" altLang="ja-JP" sz="2000" dirty="0" smtClean="0"/>
              <a:t>Kyoto University</a:t>
            </a:r>
          </a:p>
          <a:p>
            <a:pPr>
              <a:buNone/>
            </a:pPr>
            <a:r>
              <a:rPr lang="en-US" altLang="ja-JP" sz="2000" dirty="0" smtClean="0"/>
              <a:t>    Akihiro </a:t>
            </a:r>
            <a:r>
              <a:rPr lang="en-US" altLang="ja-JP" sz="2000" dirty="0" err="1" smtClean="0"/>
              <a:t>Mohri</a:t>
            </a:r>
            <a:endParaRPr lang="en-US" altLang="ja-JP" sz="2000" dirty="0" smtClean="0"/>
          </a:p>
          <a:p>
            <a:r>
              <a:rPr lang="en-US" altLang="ja-JP" sz="2000" dirty="0" smtClean="0"/>
              <a:t>Osaka University</a:t>
            </a:r>
          </a:p>
          <a:p>
            <a:pPr>
              <a:buNone/>
            </a:pPr>
            <a:r>
              <a:rPr lang="en-US" altLang="ja-JP" sz="1800" dirty="0" smtClean="0"/>
              <a:t>    Kenji Toyoda</a:t>
            </a:r>
          </a:p>
          <a:p>
            <a:r>
              <a:rPr lang="en-US" altLang="ja-JP" sz="2000" dirty="0" smtClean="0"/>
              <a:t>LBNL &amp; LLNL</a:t>
            </a:r>
          </a:p>
          <a:p>
            <a:pPr>
              <a:buNone/>
            </a:pPr>
            <a:r>
              <a:rPr lang="en-US" altLang="ja-JP" sz="1800" dirty="0" smtClean="0"/>
              <a:t>    Steven M. Lund,  Andrew M. </a:t>
            </a:r>
            <a:r>
              <a:rPr lang="en-US" altLang="ja-JP" sz="1800" dirty="0" err="1" smtClean="0"/>
              <a:t>Sessler</a:t>
            </a:r>
            <a:r>
              <a:rPr lang="en-US" altLang="ja-JP" sz="1800" dirty="0" smtClean="0"/>
              <a:t>,  Peter </a:t>
            </a:r>
            <a:r>
              <a:rPr lang="en-US" altLang="ja-JP" sz="1800" dirty="0" err="1" smtClean="0"/>
              <a:t>Seidl</a:t>
            </a:r>
            <a:r>
              <a:rPr lang="en-US" altLang="ja-JP" sz="1800" dirty="0" smtClean="0"/>
              <a:t>,  David Grote</a:t>
            </a:r>
            <a:r>
              <a:rPr lang="en-US" altLang="ja-JP" sz="1800" smtClean="0"/>
              <a:t>,  Jean</a:t>
            </a:r>
            <a:r>
              <a:rPr lang="en-US" altLang="ja-JP" sz="1800" dirty="0" smtClean="0"/>
              <a:t>-Luc </a:t>
            </a:r>
            <a:r>
              <a:rPr lang="en-US" altLang="ja-JP" sz="1800" dirty="0" err="1" smtClean="0"/>
              <a:t>Vay</a:t>
            </a:r>
            <a:endParaRPr lang="en-US" altLang="ja-JP" sz="1800" dirty="0" smtClean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332089" y="1368779"/>
            <a:ext cx="6781424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Past and Present Contributors to the S-POD Project</a:t>
            </a:r>
            <a:endParaRPr kumimoji="1" lang="ja-JP" altLang="en-US" sz="2400" dirty="0"/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Background</a:t>
            </a:r>
            <a:endParaRPr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1"/>
          </p:nvPr>
        </p:nvSpPr>
        <p:spPr>
          <a:xfrm>
            <a:off x="1495781" y="3485443"/>
            <a:ext cx="6309206" cy="2671915"/>
          </a:xfrm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en-US" altLang="ja-JP" sz="1000" dirty="0" smtClean="0"/>
          </a:p>
          <a:p>
            <a:pPr algn="ctr">
              <a:buNone/>
            </a:pPr>
            <a:r>
              <a:rPr lang="en-US" altLang="ja-JP" b="1" dirty="0" smtClean="0"/>
              <a:t>Standard Approaches</a:t>
            </a:r>
          </a:p>
          <a:p>
            <a:endParaRPr lang="en-US" altLang="ja-JP" sz="1200" dirty="0" smtClean="0"/>
          </a:p>
          <a:p>
            <a:pPr algn="ctr"/>
            <a:r>
              <a:rPr lang="en-US" altLang="ja-JP" dirty="0" smtClean="0"/>
              <a:t>Large-scale experiments</a:t>
            </a:r>
          </a:p>
          <a:p>
            <a:pPr algn="ctr"/>
            <a:r>
              <a:rPr lang="en-US" altLang="ja-JP" dirty="0" smtClean="0"/>
              <a:t>Mathematical theories</a:t>
            </a:r>
          </a:p>
          <a:p>
            <a:pPr algn="ctr"/>
            <a:r>
              <a:rPr lang="en-US" altLang="ja-JP" dirty="0" smtClean="0"/>
              <a:t>Computer simulations</a:t>
            </a:r>
          </a:p>
          <a:p>
            <a:pPr algn="ctr"/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79547" y="1324795"/>
            <a:ext cx="6255739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altLang="ja-JP" sz="2400" dirty="0" smtClean="0"/>
              <a:t>Stable Transport </a:t>
            </a:r>
          </a:p>
          <a:p>
            <a:pPr algn="ctr"/>
            <a:r>
              <a:rPr lang="en-US" altLang="ja-JP" sz="2400" dirty="0" smtClean="0"/>
              <a:t>of High-Power or Low-</a:t>
            </a:r>
            <a:r>
              <a:rPr lang="en-US" altLang="ja-JP" sz="2400" dirty="0" err="1" smtClean="0"/>
              <a:t>Emittance</a:t>
            </a:r>
            <a:r>
              <a:rPr lang="en-US" altLang="ja-JP" sz="2400" dirty="0" smtClean="0"/>
              <a:t> </a:t>
            </a:r>
            <a:r>
              <a:rPr lang="en-US" altLang="ja-JP" sz="2400" dirty="0" err="1" smtClean="0"/>
              <a:t>Hadron</a:t>
            </a:r>
            <a:r>
              <a:rPr lang="en-US" altLang="ja-JP" sz="2400" dirty="0" smtClean="0"/>
              <a:t> Beams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283849" y="2725227"/>
            <a:ext cx="6670065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400" dirty="0" smtClean="0"/>
              <a:t>Detailed Information on </a:t>
            </a:r>
            <a:r>
              <a:rPr lang="en-US" altLang="ja-JP" sz="2400" b="1" dirty="0" smtClean="0"/>
              <a:t>“Space-Charge Effects”</a:t>
            </a:r>
            <a:endParaRPr kumimoji="1" lang="ja-JP" altLang="en-US" sz="2400" b="1" dirty="0"/>
          </a:p>
        </p:txBody>
      </p:sp>
      <p:sp>
        <p:nvSpPr>
          <p:cNvPr id="9" name="上下矢印 8"/>
          <p:cNvSpPr/>
          <p:nvPr/>
        </p:nvSpPr>
        <p:spPr>
          <a:xfrm>
            <a:off x="4375531" y="2249306"/>
            <a:ext cx="484632" cy="400371"/>
          </a:xfrm>
          <a:prstGeom prst="upDownArrow">
            <a:avLst>
              <a:gd name="adj1" fmla="val 50000"/>
              <a:gd name="adj2" fmla="val 3290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コンテンツ プレースホルダ 5"/>
          <p:cNvSpPr txBox="1">
            <a:spLocks/>
          </p:cNvSpPr>
          <p:nvPr/>
        </p:nvSpPr>
        <p:spPr>
          <a:xfrm>
            <a:off x="1076776" y="3473574"/>
            <a:ext cx="7093517" cy="2683784"/>
          </a:xfrm>
          <a:prstGeom prst="rect">
            <a:avLst/>
          </a:prstGeom>
          <a:ln w="38100" cap="flat" cmpd="dbl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lang="en-US" altLang="ja-JP" sz="2600" b="1" dirty="0" smtClean="0"/>
              <a:t>Accelerator-Based Experiments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lang="en-US" altLang="ja-JP" sz="2400" dirty="0" smtClean="0">
                <a:solidFill>
                  <a:schemeClr val="tx1"/>
                </a:solidFill>
              </a:rPr>
              <a:t>Expensive</a:t>
            </a:r>
            <a:endParaRPr kumimoji="1" lang="en-US" altLang="ja-JP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lang="en-US" altLang="ja-JP" sz="2400" dirty="0" smtClean="0">
                <a:solidFill>
                  <a:schemeClr val="tx1"/>
                </a:solidFill>
              </a:rPr>
              <a:t>Need lots of manpower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lang="en-US" altLang="ja-JP" sz="2400" dirty="0" smtClean="0">
                <a:solidFill>
                  <a:schemeClr val="tx1"/>
                </a:solidFill>
              </a:rPr>
              <a:t>Poor flexibility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lang="en-US" altLang="ja-JP" sz="2400" dirty="0" smtClean="0">
                <a:solidFill>
                  <a:schemeClr val="tx1"/>
                </a:solidFill>
              </a:rPr>
              <a:t>Difficulty in measurements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lang="en-US" altLang="ja-JP" sz="2400" dirty="0" smtClean="0">
                <a:solidFill>
                  <a:schemeClr val="tx1"/>
                </a:solidFill>
              </a:rPr>
              <a:t>Radio-activation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1" lang="ja-JP" alt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コンテンツ プレースホルダ 5"/>
          <p:cNvSpPr txBox="1">
            <a:spLocks/>
          </p:cNvSpPr>
          <p:nvPr/>
        </p:nvSpPr>
        <p:spPr>
          <a:xfrm>
            <a:off x="1076776" y="3479029"/>
            <a:ext cx="7093517" cy="2683784"/>
          </a:xfrm>
          <a:prstGeom prst="rect">
            <a:avLst/>
          </a:prstGeom>
          <a:ln w="38100" cap="flat" cmpd="dbl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lang="en-US" altLang="ja-JP" sz="2600" b="1" dirty="0" smtClean="0"/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lang="en-US" altLang="ja-JP" sz="2600" b="1" dirty="0" smtClean="0"/>
              <a:t>Mathematical Theories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lang="en-US" altLang="ja-JP" sz="1000" b="1" dirty="0" smtClean="0"/>
          </a:p>
          <a:p>
            <a:pPr marL="274320" lvl="0" indent="-274320" algn="ctr" defTabSz="9144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altLang="ja-JP" sz="2400" dirty="0" smtClean="0">
                <a:solidFill>
                  <a:schemeClr val="tx1"/>
                </a:solidFill>
              </a:rPr>
              <a:t>Too complex equations</a:t>
            </a:r>
          </a:p>
          <a:p>
            <a:pPr marL="274320" lvl="0" indent="-274320" algn="ctr" defTabSz="9144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altLang="ja-JP" sz="2400" dirty="0" smtClean="0">
                <a:solidFill>
                  <a:schemeClr val="tx1"/>
                </a:solidFill>
              </a:rPr>
              <a:t>Simplifying models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lang="en-US" altLang="ja-JP" sz="2600" b="1" dirty="0" smtClean="0"/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1" lang="ja-JP" alt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コンテンツ プレースホルダ 5"/>
          <p:cNvSpPr txBox="1">
            <a:spLocks/>
          </p:cNvSpPr>
          <p:nvPr/>
        </p:nvSpPr>
        <p:spPr>
          <a:xfrm>
            <a:off x="1076776" y="3479029"/>
            <a:ext cx="7093517" cy="2683784"/>
          </a:xfrm>
          <a:prstGeom prst="rect">
            <a:avLst/>
          </a:prstGeom>
          <a:ln w="38100" cap="flat" cmpd="dbl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lang="en-US" altLang="ja-JP" sz="2600" b="1" dirty="0" smtClean="0"/>
              <a:t>Numerical Simulations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lang="en-US" altLang="ja-JP" sz="2400" dirty="0" smtClean="0">
                <a:solidFill>
                  <a:schemeClr val="tx1"/>
                </a:solidFill>
              </a:rPr>
              <a:t>At present, </a:t>
            </a:r>
            <a:r>
              <a:rPr lang="en-US" altLang="ja-JP" sz="2400" dirty="0" err="1" smtClean="0">
                <a:solidFill>
                  <a:schemeClr val="tx1"/>
                </a:solidFill>
              </a:rPr>
              <a:t>p</a:t>
            </a:r>
            <a:r>
              <a:rPr lang="en-US" altLang="ja-JP" sz="2400" noProof="0" dirty="0" err="1" smtClean="0">
                <a:solidFill>
                  <a:schemeClr val="tx1"/>
                </a:solidFill>
              </a:rPr>
              <a:t>robably</a:t>
            </a:r>
            <a:r>
              <a:rPr lang="en-US" altLang="ja-JP" sz="2400" noProof="0" dirty="0" smtClean="0">
                <a:solidFill>
                  <a:schemeClr val="tx1"/>
                </a:solidFill>
              </a:rPr>
              <a:t> the most popular approach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lang="en-US" altLang="ja-JP" sz="2400" dirty="0" smtClean="0">
                <a:solidFill>
                  <a:schemeClr val="tx1"/>
                </a:solidFill>
              </a:rPr>
              <a:t>toward various space-charge effects</a:t>
            </a:r>
            <a:r>
              <a:rPr lang="en-US" altLang="ja-JP" sz="2400" noProof="0" dirty="0" smtClean="0">
                <a:solidFill>
                  <a:schemeClr val="tx1"/>
                </a:solidFill>
              </a:rPr>
              <a:t>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1" lang="en-US" altLang="ja-JP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lang="en-US" altLang="ja-JP" sz="2400" noProof="0" dirty="0" smtClean="0">
                <a:solidFill>
                  <a:schemeClr val="tx1"/>
                </a:solidFill>
              </a:rPr>
              <a:t>Often very time-consuming…</a:t>
            </a:r>
            <a:endParaRPr kumimoji="1" lang="en-US" altLang="ja-JP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1" lang="ja-JP" alt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日付プレースホルダ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10" grpId="1" animBg="1"/>
      <p:bldP spid="11" grpId="1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sp>
        <p:nvSpPr>
          <p:cNvPr id="7" name="タイトル 11"/>
          <p:cNvSpPr txBox="1">
            <a:spLocks/>
          </p:cNvSpPr>
          <p:nvPr/>
        </p:nvSpPr>
        <p:spPr>
          <a:xfrm>
            <a:off x="2167870" y="2476500"/>
            <a:ext cx="550293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Some Technical Issues 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Observed Stop-Band Shifts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pic>
        <p:nvPicPr>
          <p:cNvPr id="7" name="図 6" descr="DipoleResonance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293" y="1607272"/>
            <a:ext cx="4222750" cy="4310928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663875" y="1803400"/>
            <a:ext cx="35015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The stop bands generated by </a:t>
            </a:r>
            <a:r>
              <a:rPr lang="en-US" altLang="ja-JP" dirty="0" smtClean="0"/>
              <a:t>the</a:t>
            </a:r>
          </a:p>
          <a:p>
            <a:r>
              <a:rPr lang="en-US" altLang="ja-JP" dirty="0" smtClean="0"/>
              <a:t>dipole perturbation are not located</a:t>
            </a:r>
          </a:p>
          <a:p>
            <a:r>
              <a:rPr lang="en-US" altLang="ja-JP" dirty="0" smtClean="0"/>
              <a:t>a</a:t>
            </a:r>
            <a:r>
              <a:rPr kumimoji="1" lang="en-US" altLang="ja-JP" dirty="0" smtClean="0"/>
              <a:t>t integers but slightly shifted.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Dipole Noise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grpSp>
        <p:nvGrpSpPr>
          <p:cNvPr id="51" name="グループ化 1044"/>
          <p:cNvGrpSpPr/>
          <p:nvPr/>
        </p:nvGrpSpPr>
        <p:grpSpPr>
          <a:xfrm>
            <a:off x="2060288" y="3603769"/>
            <a:ext cx="4320369" cy="2559633"/>
            <a:chOff x="4483739" y="3937329"/>
            <a:chExt cx="4320369" cy="2559633"/>
          </a:xfrm>
        </p:grpSpPr>
        <p:pic>
          <p:nvPicPr>
            <p:cNvPr id="52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3739" y="3937329"/>
              <a:ext cx="4320369" cy="25596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3" name="正方形/長方形 52"/>
            <p:cNvSpPr/>
            <p:nvPr/>
          </p:nvSpPr>
          <p:spPr>
            <a:xfrm>
              <a:off x="4500479" y="4675125"/>
              <a:ext cx="2735817" cy="17163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3" name="円/楕円 92"/>
          <p:cNvSpPr/>
          <p:nvPr/>
        </p:nvSpPr>
        <p:spPr>
          <a:xfrm>
            <a:off x="5302503" y="3999448"/>
            <a:ext cx="854027" cy="737795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正方形/長方形 93"/>
          <p:cNvSpPr/>
          <p:nvPr/>
        </p:nvSpPr>
        <p:spPr>
          <a:xfrm>
            <a:off x="4415408" y="3696619"/>
            <a:ext cx="2088232" cy="23612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95" name="グループ化 113"/>
          <p:cNvGrpSpPr/>
          <p:nvPr/>
        </p:nvGrpSpPr>
        <p:grpSpPr>
          <a:xfrm>
            <a:off x="7511634" y="3696619"/>
            <a:ext cx="978183" cy="1025827"/>
            <a:chOff x="5735550" y="3647527"/>
            <a:chExt cx="978183" cy="1025827"/>
          </a:xfrm>
        </p:grpSpPr>
        <p:sp>
          <p:nvSpPr>
            <p:cNvPr id="96" name="円/楕円 95"/>
            <p:cNvSpPr/>
            <p:nvPr/>
          </p:nvSpPr>
          <p:spPr>
            <a:xfrm>
              <a:off x="5735550" y="4022307"/>
              <a:ext cx="265149" cy="288032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6448584" y="4022307"/>
              <a:ext cx="265149" cy="28803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97"/>
            <p:cNvSpPr/>
            <p:nvPr/>
          </p:nvSpPr>
          <p:spPr>
            <a:xfrm>
              <a:off x="6092067" y="3647527"/>
              <a:ext cx="265149" cy="288032"/>
            </a:xfrm>
            <a:prstGeom prst="ellipse">
              <a:avLst/>
            </a:prstGeom>
            <a:solidFill>
              <a:srgbClr val="FF33CC"/>
            </a:solidFill>
            <a:ln>
              <a:solidFill>
                <a:srgbClr val="FF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円/楕円 98"/>
            <p:cNvSpPr/>
            <p:nvPr/>
          </p:nvSpPr>
          <p:spPr>
            <a:xfrm>
              <a:off x="6092753" y="4385322"/>
              <a:ext cx="265149" cy="28803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00B050"/>
                </a:solidFill>
              </a:endParaRPr>
            </a:p>
          </p:txBody>
        </p:sp>
      </p:grpSp>
      <p:grpSp>
        <p:nvGrpSpPr>
          <p:cNvPr id="100" name="グループ化 114"/>
          <p:cNvGrpSpPr/>
          <p:nvPr/>
        </p:nvGrpSpPr>
        <p:grpSpPr>
          <a:xfrm>
            <a:off x="8227874" y="4792541"/>
            <a:ext cx="580039" cy="864285"/>
            <a:chOff x="5511380" y="4762636"/>
            <a:chExt cx="936104" cy="1408726"/>
          </a:xfrm>
        </p:grpSpPr>
        <p:sp>
          <p:nvSpPr>
            <p:cNvPr id="101" name="角丸四角形 100"/>
            <p:cNvSpPr/>
            <p:nvPr/>
          </p:nvSpPr>
          <p:spPr>
            <a:xfrm>
              <a:off x="5511380" y="4762636"/>
              <a:ext cx="936104" cy="140872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2" name="グループ化 122"/>
            <p:cNvGrpSpPr/>
            <p:nvPr/>
          </p:nvGrpSpPr>
          <p:grpSpPr>
            <a:xfrm>
              <a:off x="6048672" y="5487097"/>
              <a:ext cx="326803" cy="607876"/>
              <a:chOff x="3813149" y="5649534"/>
              <a:chExt cx="326803" cy="607876"/>
            </a:xfrm>
          </p:grpSpPr>
          <p:grpSp>
            <p:nvGrpSpPr>
              <p:cNvPr id="112" name="グループ化 123"/>
              <p:cNvGrpSpPr/>
              <p:nvPr/>
            </p:nvGrpSpPr>
            <p:grpSpPr>
              <a:xfrm>
                <a:off x="3851920" y="5649534"/>
                <a:ext cx="288032" cy="288032"/>
                <a:chOff x="4572000" y="4797152"/>
                <a:chExt cx="288032" cy="288032"/>
              </a:xfrm>
            </p:grpSpPr>
            <p:sp>
              <p:nvSpPr>
                <p:cNvPr id="118" name="円/楕円 117"/>
                <p:cNvSpPr/>
                <p:nvPr/>
              </p:nvSpPr>
              <p:spPr>
                <a:xfrm>
                  <a:off x="4572000" y="4797152"/>
                  <a:ext cx="288032" cy="288032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9" name="フリーフォーム 118"/>
                <p:cNvSpPr/>
                <p:nvPr/>
              </p:nvSpPr>
              <p:spPr>
                <a:xfrm>
                  <a:off x="4575976" y="4874142"/>
                  <a:ext cx="278295" cy="135191"/>
                </a:xfrm>
                <a:custGeom>
                  <a:avLst/>
                  <a:gdLst>
                    <a:gd name="connsiteX0" fmla="*/ 0 w 278295"/>
                    <a:gd name="connsiteY0" fmla="*/ 71569 h 135191"/>
                    <a:gd name="connsiteX1" fmla="*/ 59634 w 278295"/>
                    <a:gd name="connsiteY1" fmla="*/ 8 h 135191"/>
                    <a:gd name="connsiteX2" fmla="*/ 131196 w 278295"/>
                    <a:gd name="connsiteY2" fmla="*/ 75545 h 135191"/>
                    <a:gd name="connsiteX3" fmla="*/ 198782 w 278295"/>
                    <a:gd name="connsiteY3" fmla="*/ 135180 h 135191"/>
                    <a:gd name="connsiteX4" fmla="*/ 278295 w 278295"/>
                    <a:gd name="connsiteY4" fmla="*/ 79521 h 135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295" h="135191">
                      <a:moveTo>
                        <a:pt x="0" y="71569"/>
                      </a:moveTo>
                      <a:cubicBezTo>
                        <a:pt x="18884" y="35457"/>
                        <a:pt x="37768" y="-655"/>
                        <a:pt x="59634" y="8"/>
                      </a:cubicBezTo>
                      <a:cubicBezTo>
                        <a:pt x="81500" y="671"/>
                        <a:pt x="108005" y="53016"/>
                        <a:pt x="131196" y="75545"/>
                      </a:cubicBezTo>
                      <a:cubicBezTo>
                        <a:pt x="154387" y="98074"/>
                        <a:pt x="174266" y="134517"/>
                        <a:pt x="198782" y="135180"/>
                      </a:cubicBezTo>
                      <a:cubicBezTo>
                        <a:pt x="223298" y="135843"/>
                        <a:pt x="250796" y="107682"/>
                        <a:pt x="278295" y="79521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13" name="直線コネクタ 112"/>
              <p:cNvCxnSpPr>
                <a:stCxn id="118" idx="4"/>
              </p:cNvCxnSpPr>
              <p:nvPr/>
            </p:nvCxnSpPr>
            <p:spPr>
              <a:xfrm>
                <a:off x="3995936" y="5937566"/>
                <a:ext cx="0" cy="21602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/>
              <p:cNvCxnSpPr/>
              <p:nvPr/>
            </p:nvCxnSpPr>
            <p:spPr>
              <a:xfrm>
                <a:off x="3851027" y="6153590"/>
                <a:ext cx="28892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線コネクタ 114"/>
              <p:cNvCxnSpPr/>
              <p:nvPr/>
            </p:nvCxnSpPr>
            <p:spPr>
              <a:xfrm flipH="1">
                <a:off x="4064197" y="6153590"/>
                <a:ext cx="75755" cy="1038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直線コネクタ 115"/>
              <p:cNvCxnSpPr/>
              <p:nvPr/>
            </p:nvCxnSpPr>
            <p:spPr>
              <a:xfrm flipH="1">
                <a:off x="3937121" y="6153590"/>
                <a:ext cx="75755" cy="1038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線コネクタ 116"/>
              <p:cNvCxnSpPr/>
              <p:nvPr/>
            </p:nvCxnSpPr>
            <p:spPr>
              <a:xfrm flipH="1">
                <a:off x="3813149" y="6153590"/>
                <a:ext cx="75755" cy="1038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グループ化 131"/>
            <p:cNvGrpSpPr/>
            <p:nvPr/>
          </p:nvGrpSpPr>
          <p:grpSpPr>
            <a:xfrm>
              <a:off x="5616624" y="4911033"/>
              <a:ext cx="326803" cy="607876"/>
              <a:chOff x="3813149" y="5649534"/>
              <a:chExt cx="326803" cy="607876"/>
            </a:xfrm>
          </p:grpSpPr>
          <p:grpSp>
            <p:nvGrpSpPr>
              <p:cNvPr id="104" name="グループ化 132"/>
              <p:cNvGrpSpPr/>
              <p:nvPr/>
            </p:nvGrpSpPr>
            <p:grpSpPr>
              <a:xfrm>
                <a:off x="3851920" y="5649534"/>
                <a:ext cx="288032" cy="288032"/>
                <a:chOff x="4572000" y="4797152"/>
                <a:chExt cx="288032" cy="288032"/>
              </a:xfrm>
            </p:grpSpPr>
            <p:sp>
              <p:nvSpPr>
                <p:cNvPr id="110" name="円/楕円 109"/>
                <p:cNvSpPr/>
                <p:nvPr/>
              </p:nvSpPr>
              <p:spPr>
                <a:xfrm>
                  <a:off x="4572000" y="4797152"/>
                  <a:ext cx="288032" cy="288032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" name="フリーフォーム 110"/>
                <p:cNvSpPr/>
                <p:nvPr/>
              </p:nvSpPr>
              <p:spPr>
                <a:xfrm>
                  <a:off x="4575976" y="4874142"/>
                  <a:ext cx="278295" cy="135191"/>
                </a:xfrm>
                <a:custGeom>
                  <a:avLst/>
                  <a:gdLst>
                    <a:gd name="connsiteX0" fmla="*/ 0 w 278295"/>
                    <a:gd name="connsiteY0" fmla="*/ 71569 h 135191"/>
                    <a:gd name="connsiteX1" fmla="*/ 59634 w 278295"/>
                    <a:gd name="connsiteY1" fmla="*/ 8 h 135191"/>
                    <a:gd name="connsiteX2" fmla="*/ 131196 w 278295"/>
                    <a:gd name="connsiteY2" fmla="*/ 75545 h 135191"/>
                    <a:gd name="connsiteX3" fmla="*/ 198782 w 278295"/>
                    <a:gd name="connsiteY3" fmla="*/ 135180 h 135191"/>
                    <a:gd name="connsiteX4" fmla="*/ 278295 w 278295"/>
                    <a:gd name="connsiteY4" fmla="*/ 79521 h 135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295" h="135191">
                      <a:moveTo>
                        <a:pt x="0" y="71569"/>
                      </a:moveTo>
                      <a:cubicBezTo>
                        <a:pt x="18884" y="35457"/>
                        <a:pt x="37768" y="-655"/>
                        <a:pt x="59634" y="8"/>
                      </a:cubicBezTo>
                      <a:cubicBezTo>
                        <a:pt x="81500" y="671"/>
                        <a:pt x="108005" y="53016"/>
                        <a:pt x="131196" y="75545"/>
                      </a:cubicBezTo>
                      <a:cubicBezTo>
                        <a:pt x="154387" y="98074"/>
                        <a:pt x="174266" y="134517"/>
                        <a:pt x="198782" y="135180"/>
                      </a:cubicBezTo>
                      <a:cubicBezTo>
                        <a:pt x="223298" y="135843"/>
                        <a:pt x="250796" y="107682"/>
                        <a:pt x="278295" y="79521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05" name="直線コネクタ 104"/>
              <p:cNvCxnSpPr>
                <a:stCxn id="110" idx="4"/>
              </p:cNvCxnSpPr>
              <p:nvPr/>
            </p:nvCxnSpPr>
            <p:spPr>
              <a:xfrm>
                <a:off x="3995936" y="5937566"/>
                <a:ext cx="0" cy="21602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線コネクタ 105"/>
              <p:cNvCxnSpPr/>
              <p:nvPr/>
            </p:nvCxnSpPr>
            <p:spPr>
              <a:xfrm>
                <a:off x="3851027" y="6153590"/>
                <a:ext cx="28892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線コネクタ 106"/>
              <p:cNvCxnSpPr/>
              <p:nvPr/>
            </p:nvCxnSpPr>
            <p:spPr>
              <a:xfrm flipH="1">
                <a:off x="4064197" y="6153590"/>
                <a:ext cx="75755" cy="1038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線コネクタ 107"/>
              <p:cNvCxnSpPr/>
              <p:nvPr/>
            </p:nvCxnSpPr>
            <p:spPr>
              <a:xfrm flipH="1">
                <a:off x="3937121" y="6153590"/>
                <a:ext cx="75755" cy="1038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線コネクタ 108"/>
              <p:cNvCxnSpPr/>
              <p:nvPr/>
            </p:nvCxnSpPr>
            <p:spPr>
              <a:xfrm flipH="1">
                <a:off x="3813149" y="6153590"/>
                <a:ext cx="75755" cy="1038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テキスト ボックス 119"/>
          <p:cNvSpPr txBox="1"/>
          <p:nvPr/>
        </p:nvSpPr>
        <p:spPr>
          <a:xfrm>
            <a:off x="6762249" y="5195981"/>
            <a:ext cx="667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Amp</a:t>
            </a:r>
            <a:endParaRPr kumimoji="1" lang="ja-JP" altLang="en-US" dirty="0"/>
          </a:p>
        </p:txBody>
      </p:sp>
      <p:cxnSp>
        <p:nvCxnSpPr>
          <p:cNvPr id="121" name="直線コネクタ 120"/>
          <p:cNvCxnSpPr/>
          <p:nvPr/>
        </p:nvCxnSpPr>
        <p:spPr>
          <a:xfrm>
            <a:off x="8489817" y="4215415"/>
            <a:ext cx="1836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線コネクタ 121"/>
          <p:cNvCxnSpPr/>
          <p:nvPr/>
        </p:nvCxnSpPr>
        <p:spPr>
          <a:xfrm>
            <a:off x="8673505" y="4218111"/>
            <a:ext cx="0" cy="102146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線コネクタ 122"/>
          <p:cNvCxnSpPr/>
          <p:nvPr/>
        </p:nvCxnSpPr>
        <p:spPr>
          <a:xfrm>
            <a:off x="8133986" y="4578430"/>
            <a:ext cx="29449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線コネクタ 123"/>
          <p:cNvCxnSpPr/>
          <p:nvPr/>
        </p:nvCxnSpPr>
        <p:spPr>
          <a:xfrm>
            <a:off x="8416843" y="4578430"/>
            <a:ext cx="553" cy="3173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グループ化 152"/>
          <p:cNvGrpSpPr/>
          <p:nvPr/>
        </p:nvGrpSpPr>
        <p:grpSpPr>
          <a:xfrm>
            <a:off x="6814964" y="4328550"/>
            <a:ext cx="580039" cy="864285"/>
            <a:chOff x="5511380" y="4762636"/>
            <a:chExt cx="936104" cy="1408726"/>
          </a:xfrm>
        </p:grpSpPr>
        <p:sp>
          <p:nvSpPr>
            <p:cNvPr id="126" name="角丸四角形 125"/>
            <p:cNvSpPr/>
            <p:nvPr/>
          </p:nvSpPr>
          <p:spPr>
            <a:xfrm>
              <a:off x="5511380" y="4762636"/>
              <a:ext cx="936104" cy="140872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7" name="グループ化 154"/>
            <p:cNvGrpSpPr/>
            <p:nvPr/>
          </p:nvGrpSpPr>
          <p:grpSpPr>
            <a:xfrm>
              <a:off x="6048672" y="5487097"/>
              <a:ext cx="326803" cy="607876"/>
              <a:chOff x="3813149" y="5649534"/>
              <a:chExt cx="326803" cy="607876"/>
            </a:xfrm>
          </p:grpSpPr>
          <p:grpSp>
            <p:nvGrpSpPr>
              <p:cNvPr id="137" name="グループ化 164"/>
              <p:cNvGrpSpPr/>
              <p:nvPr/>
            </p:nvGrpSpPr>
            <p:grpSpPr>
              <a:xfrm>
                <a:off x="3851920" y="5649534"/>
                <a:ext cx="288032" cy="288032"/>
                <a:chOff x="4572000" y="4797152"/>
                <a:chExt cx="288032" cy="288032"/>
              </a:xfrm>
            </p:grpSpPr>
            <p:sp>
              <p:nvSpPr>
                <p:cNvPr id="143" name="円/楕円 142"/>
                <p:cNvSpPr/>
                <p:nvPr/>
              </p:nvSpPr>
              <p:spPr>
                <a:xfrm>
                  <a:off x="4572000" y="4797152"/>
                  <a:ext cx="288032" cy="288032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" name="フリーフォーム 143"/>
                <p:cNvSpPr/>
                <p:nvPr/>
              </p:nvSpPr>
              <p:spPr>
                <a:xfrm>
                  <a:off x="4575976" y="4874142"/>
                  <a:ext cx="278295" cy="135191"/>
                </a:xfrm>
                <a:custGeom>
                  <a:avLst/>
                  <a:gdLst>
                    <a:gd name="connsiteX0" fmla="*/ 0 w 278295"/>
                    <a:gd name="connsiteY0" fmla="*/ 71569 h 135191"/>
                    <a:gd name="connsiteX1" fmla="*/ 59634 w 278295"/>
                    <a:gd name="connsiteY1" fmla="*/ 8 h 135191"/>
                    <a:gd name="connsiteX2" fmla="*/ 131196 w 278295"/>
                    <a:gd name="connsiteY2" fmla="*/ 75545 h 135191"/>
                    <a:gd name="connsiteX3" fmla="*/ 198782 w 278295"/>
                    <a:gd name="connsiteY3" fmla="*/ 135180 h 135191"/>
                    <a:gd name="connsiteX4" fmla="*/ 278295 w 278295"/>
                    <a:gd name="connsiteY4" fmla="*/ 79521 h 135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295" h="135191">
                      <a:moveTo>
                        <a:pt x="0" y="71569"/>
                      </a:moveTo>
                      <a:cubicBezTo>
                        <a:pt x="18884" y="35457"/>
                        <a:pt x="37768" y="-655"/>
                        <a:pt x="59634" y="8"/>
                      </a:cubicBezTo>
                      <a:cubicBezTo>
                        <a:pt x="81500" y="671"/>
                        <a:pt x="108005" y="53016"/>
                        <a:pt x="131196" y="75545"/>
                      </a:cubicBezTo>
                      <a:cubicBezTo>
                        <a:pt x="154387" y="98074"/>
                        <a:pt x="174266" y="134517"/>
                        <a:pt x="198782" y="135180"/>
                      </a:cubicBezTo>
                      <a:cubicBezTo>
                        <a:pt x="223298" y="135843"/>
                        <a:pt x="250796" y="107682"/>
                        <a:pt x="278295" y="79521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38" name="直線コネクタ 137"/>
              <p:cNvCxnSpPr>
                <a:stCxn id="143" idx="4"/>
              </p:cNvCxnSpPr>
              <p:nvPr/>
            </p:nvCxnSpPr>
            <p:spPr>
              <a:xfrm>
                <a:off x="3995936" y="5937566"/>
                <a:ext cx="0" cy="21602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線コネクタ 138"/>
              <p:cNvCxnSpPr/>
              <p:nvPr/>
            </p:nvCxnSpPr>
            <p:spPr>
              <a:xfrm>
                <a:off x="3851027" y="6153590"/>
                <a:ext cx="28892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線コネクタ 139"/>
              <p:cNvCxnSpPr/>
              <p:nvPr/>
            </p:nvCxnSpPr>
            <p:spPr>
              <a:xfrm flipH="1">
                <a:off x="4064197" y="6153590"/>
                <a:ext cx="75755" cy="1038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線コネクタ 140"/>
              <p:cNvCxnSpPr/>
              <p:nvPr/>
            </p:nvCxnSpPr>
            <p:spPr>
              <a:xfrm flipH="1">
                <a:off x="3937121" y="6153590"/>
                <a:ext cx="75755" cy="1038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線コネクタ 141"/>
              <p:cNvCxnSpPr/>
              <p:nvPr/>
            </p:nvCxnSpPr>
            <p:spPr>
              <a:xfrm flipH="1">
                <a:off x="3813149" y="6153590"/>
                <a:ext cx="75755" cy="1038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8" name="グループ化 155"/>
            <p:cNvGrpSpPr/>
            <p:nvPr/>
          </p:nvGrpSpPr>
          <p:grpSpPr>
            <a:xfrm>
              <a:off x="5616624" y="4911033"/>
              <a:ext cx="326803" cy="607876"/>
              <a:chOff x="3813149" y="5649534"/>
              <a:chExt cx="326803" cy="607876"/>
            </a:xfrm>
          </p:grpSpPr>
          <p:grpSp>
            <p:nvGrpSpPr>
              <p:cNvPr id="129" name="グループ化 156"/>
              <p:cNvGrpSpPr/>
              <p:nvPr/>
            </p:nvGrpSpPr>
            <p:grpSpPr>
              <a:xfrm>
                <a:off x="3851920" y="5649534"/>
                <a:ext cx="288032" cy="288032"/>
                <a:chOff x="4572000" y="4797152"/>
                <a:chExt cx="288032" cy="288032"/>
              </a:xfrm>
            </p:grpSpPr>
            <p:sp>
              <p:nvSpPr>
                <p:cNvPr id="135" name="円/楕円 134"/>
                <p:cNvSpPr/>
                <p:nvPr/>
              </p:nvSpPr>
              <p:spPr>
                <a:xfrm>
                  <a:off x="4572000" y="4797152"/>
                  <a:ext cx="288032" cy="288032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" name="フリーフォーム 135"/>
                <p:cNvSpPr/>
                <p:nvPr/>
              </p:nvSpPr>
              <p:spPr>
                <a:xfrm>
                  <a:off x="4575976" y="4874142"/>
                  <a:ext cx="278295" cy="135191"/>
                </a:xfrm>
                <a:custGeom>
                  <a:avLst/>
                  <a:gdLst>
                    <a:gd name="connsiteX0" fmla="*/ 0 w 278295"/>
                    <a:gd name="connsiteY0" fmla="*/ 71569 h 135191"/>
                    <a:gd name="connsiteX1" fmla="*/ 59634 w 278295"/>
                    <a:gd name="connsiteY1" fmla="*/ 8 h 135191"/>
                    <a:gd name="connsiteX2" fmla="*/ 131196 w 278295"/>
                    <a:gd name="connsiteY2" fmla="*/ 75545 h 135191"/>
                    <a:gd name="connsiteX3" fmla="*/ 198782 w 278295"/>
                    <a:gd name="connsiteY3" fmla="*/ 135180 h 135191"/>
                    <a:gd name="connsiteX4" fmla="*/ 278295 w 278295"/>
                    <a:gd name="connsiteY4" fmla="*/ 79521 h 135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295" h="135191">
                      <a:moveTo>
                        <a:pt x="0" y="71569"/>
                      </a:moveTo>
                      <a:cubicBezTo>
                        <a:pt x="18884" y="35457"/>
                        <a:pt x="37768" y="-655"/>
                        <a:pt x="59634" y="8"/>
                      </a:cubicBezTo>
                      <a:cubicBezTo>
                        <a:pt x="81500" y="671"/>
                        <a:pt x="108005" y="53016"/>
                        <a:pt x="131196" y="75545"/>
                      </a:cubicBezTo>
                      <a:cubicBezTo>
                        <a:pt x="154387" y="98074"/>
                        <a:pt x="174266" y="134517"/>
                        <a:pt x="198782" y="135180"/>
                      </a:cubicBezTo>
                      <a:cubicBezTo>
                        <a:pt x="223298" y="135843"/>
                        <a:pt x="250796" y="107682"/>
                        <a:pt x="278295" y="79521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30" name="直線コネクタ 129"/>
              <p:cNvCxnSpPr>
                <a:stCxn id="135" idx="4"/>
              </p:cNvCxnSpPr>
              <p:nvPr/>
            </p:nvCxnSpPr>
            <p:spPr>
              <a:xfrm>
                <a:off x="3995936" y="5937566"/>
                <a:ext cx="0" cy="21602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線コネクタ 130"/>
              <p:cNvCxnSpPr/>
              <p:nvPr/>
            </p:nvCxnSpPr>
            <p:spPr>
              <a:xfrm>
                <a:off x="3851027" y="6153590"/>
                <a:ext cx="28892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線コネクタ 131"/>
              <p:cNvCxnSpPr/>
              <p:nvPr/>
            </p:nvCxnSpPr>
            <p:spPr>
              <a:xfrm flipH="1">
                <a:off x="4064197" y="6153590"/>
                <a:ext cx="75755" cy="1038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線コネクタ 132"/>
              <p:cNvCxnSpPr/>
              <p:nvPr/>
            </p:nvCxnSpPr>
            <p:spPr>
              <a:xfrm flipH="1">
                <a:off x="3937121" y="6153590"/>
                <a:ext cx="75755" cy="1038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線コネクタ 133"/>
              <p:cNvCxnSpPr/>
              <p:nvPr/>
            </p:nvCxnSpPr>
            <p:spPr>
              <a:xfrm flipH="1">
                <a:off x="3813149" y="6153590"/>
                <a:ext cx="75755" cy="1038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45" name="直線コネクタ 144"/>
          <p:cNvCxnSpPr/>
          <p:nvPr/>
        </p:nvCxnSpPr>
        <p:spPr>
          <a:xfrm>
            <a:off x="6992199" y="3840635"/>
            <a:ext cx="8759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線コネクタ 145"/>
          <p:cNvCxnSpPr/>
          <p:nvPr/>
        </p:nvCxnSpPr>
        <p:spPr>
          <a:xfrm>
            <a:off x="7259910" y="4215415"/>
            <a:ext cx="2517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線コネクタ 146"/>
          <p:cNvCxnSpPr/>
          <p:nvPr/>
        </p:nvCxnSpPr>
        <p:spPr>
          <a:xfrm>
            <a:off x="7259910" y="4215415"/>
            <a:ext cx="1238" cy="5576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線コネクタ 147"/>
          <p:cNvCxnSpPr/>
          <p:nvPr/>
        </p:nvCxnSpPr>
        <p:spPr>
          <a:xfrm>
            <a:off x="6993437" y="3840635"/>
            <a:ext cx="0" cy="5789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テキスト ボックス 148"/>
          <p:cNvSpPr txBox="1"/>
          <p:nvPr/>
        </p:nvSpPr>
        <p:spPr>
          <a:xfrm>
            <a:off x="8220207" y="5582739"/>
            <a:ext cx="667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Amp</a:t>
            </a:r>
            <a:endParaRPr kumimoji="1" lang="ja-JP" altLang="en-US" dirty="0"/>
          </a:p>
        </p:txBody>
      </p:sp>
      <p:cxnSp>
        <p:nvCxnSpPr>
          <p:cNvPr id="150" name="直線コネクタ 149"/>
          <p:cNvCxnSpPr/>
          <p:nvPr/>
        </p:nvCxnSpPr>
        <p:spPr>
          <a:xfrm>
            <a:off x="6503641" y="3696619"/>
            <a:ext cx="350918" cy="631931"/>
          </a:xfrm>
          <a:prstGeom prst="line">
            <a:avLst/>
          </a:prstGeom>
          <a:ln w="1905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線コネクタ 150"/>
          <p:cNvCxnSpPr/>
          <p:nvPr/>
        </p:nvCxnSpPr>
        <p:spPr>
          <a:xfrm flipH="1">
            <a:off x="6525346" y="5223698"/>
            <a:ext cx="329213" cy="834192"/>
          </a:xfrm>
          <a:prstGeom prst="line">
            <a:avLst/>
          </a:prstGeom>
          <a:ln w="1905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" name="Picture 2" descr="\\Beam-nas1\403w\SPOD3\data\2012\10_05\period10us10%1Vpk\RF4_UB6_1puls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51405" y="1358900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4" name="Picture 3" descr="\\Beam-nas1\403w\SPOD3\data\2012\10_05\period10us10%1Vpk\RF8_UB2_1puls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31405" y="1358900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5" name="Picture 4" descr="\\Beam-nas1\403w\SPOD3\data\2012\10_05\period10us10%1Vpk\RF0_UB10_1puls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111" y="1358900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テキスト ボックス 69"/>
          <p:cNvSpPr txBox="1"/>
          <p:nvPr/>
        </p:nvSpPr>
        <p:spPr>
          <a:xfrm>
            <a:off x="520700" y="3957930"/>
            <a:ext cx="35774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We modified the original RF circuit</a:t>
            </a:r>
          </a:p>
          <a:p>
            <a:r>
              <a:rPr lang="en-US" altLang="ja-JP" dirty="0" smtClean="0"/>
              <a:t>to produce a dipole perturbing field.</a:t>
            </a:r>
          </a:p>
          <a:p>
            <a:r>
              <a:rPr kumimoji="1" lang="en-US" altLang="ja-JP" dirty="0" smtClean="0"/>
              <a:t>This modification has caused a noise</a:t>
            </a:r>
          </a:p>
          <a:p>
            <a:r>
              <a:rPr lang="en-US" altLang="ja-JP" dirty="0" smtClean="0"/>
              <a:t>problem.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Plasma Trap Experiment</a:t>
            </a:r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70481" y="1347323"/>
            <a:ext cx="739652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smtClean="0"/>
              <a:t>Use a compact, low-cost model that provides</a:t>
            </a:r>
          </a:p>
          <a:p>
            <a:pPr algn="ctr"/>
            <a:r>
              <a:rPr kumimoji="1" lang="en-US" altLang="ja-JP" sz="2400" dirty="0" smtClean="0"/>
              <a:t>a dynamical system equivalent to charged-particle beams </a:t>
            </a:r>
            <a:r>
              <a:rPr kumimoji="1" lang="en-US" altLang="ja-JP" sz="2400" i="1" dirty="0" smtClean="0"/>
              <a:t>!</a:t>
            </a:r>
            <a:r>
              <a:rPr kumimoji="1" lang="en-US" altLang="ja-JP" sz="2400" dirty="0" smtClean="0"/>
              <a:t> </a:t>
            </a:r>
            <a:endParaRPr kumimoji="1" lang="ja-JP" altLang="en-US" sz="2400" dirty="0"/>
          </a:p>
        </p:txBody>
      </p:sp>
      <p:sp>
        <p:nvSpPr>
          <p:cNvPr id="12" name="角丸四角形 11"/>
          <p:cNvSpPr/>
          <p:nvPr/>
        </p:nvSpPr>
        <p:spPr>
          <a:xfrm>
            <a:off x="529818" y="2494158"/>
            <a:ext cx="8077200" cy="3589867"/>
          </a:xfrm>
          <a:prstGeom prst="roundRect">
            <a:avLst>
              <a:gd name="adj" fmla="val 3744"/>
            </a:avLst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 descr="MVC00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32" y="3108239"/>
            <a:ext cx="3857038" cy="2892779"/>
          </a:xfrm>
          <a:prstGeom prst="rect">
            <a:avLst/>
          </a:prstGeom>
        </p:spPr>
      </p:pic>
      <p:pic>
        <p:nvPicPr>
          <p:cNvPr id="14" name="図 13" descr="MRE trap 2 (7:10:0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4043" y="3106580"/>
            <a:ext cx="3857039" cy="2892779"/>
          </a:xfrm>
          <a:prstGeom prst="rect">
            <a:avLst/>
          </a:prstGeom>
        </p:spPr>
      </p:pic>
      <p:sp>
        <p:nvSpPr>
          <p:cNvPr id="15" name="角丸四角形 14"/>
          <p:cNvSpPr/>
          <p:nvPr/>
        </p:nvSpPr>
        <p:spPr>
          <a:xfrm>
            <a:off x="1398845" y="2593216"/>
            <a:ext cx="6333291" cy="43615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/>
              <a:t>S-POD </a:t>
            </a:r>
            <a:r>
              <a:rPr lang="en-US" altLang="ja-JP" sz="2400" dirty="0" smtClean="0"/>
              <a:t>(</a:t>
            </a:r>
            <a:r>
              <a:rPr lang="en-US" altLang="ja-JP" sz="2400" dirty="0" smtClean="0">
                <a:solidFill>
                  <a:srgbClr val="FF0000"/>
                </a:solidFill>
              </a:rPr>
              <a:t>S</a:t>
            </a:r>
            <a:r>
              <a:rPr lang="en-US" altLang="ja-JP" sz="2400" dirty="0" smtClean="0"/>
              <a:t>imulator for </a:t>
            </a:r>
            <a:r>
              <a:rPr lang="en-US" altLang="ja-JP" sz="2400" dirty="0" smtClean="0">
                <a:solidFill>
                  <a:srgbClr val="FF0000"/>
                </a:solidFill>
              </a:rPr>
              <a:t>P</a:t>
            </a:r>
            <a:r>
              <a:rPr lang="en-US" altLang="ja-JP" sz="2400" dirty="0" smtClean="0"/>
              <a:t>article </a:t>
            </a:r>
            <a:r>
              <a:rPr lang="en-US" altLang="ja-JP" sz="2400" dirty="0" smtClean="0">
                <a:solidFill>
                  <a:srgbClr val="FF0000"/>
                </a:solidFill>
              </a:rPr>
              <a:t>O</a:t>
            </a:r>
            <a:r>
              <a:rPr lang="en-US" altLang="ja-JP" sz="2400" dirty="0" smtClean="0"/>
              <a:t>rbit </a:t>
            </a:r>
            <a:r>
              <a:rPr lang="en-US" altLang="ja-JP" sz="2400" dirty="0" smtClean="0">
                <a:solidFill>
                  <a:srgbClr val="FF0000"/>
                </a:solidFill>
              </a:rPr>
              <a:t>D</a:t>
            </a:r>
            <a:r>
              <a:rPr lang="en-US" altLang="ja-JP" sz="2400" dirty="0" smtClean="0"/>
              <a:t>ynamics)</a:t>
            </a:r>
            <a:endParaRPr kumimoji="1" lang="ja-JP" altLang="en-US" sz="2400" dirty="0"/>
          </a:p>
        </p:txBody>
      </p:sp>
      <p:sp>
        <p:nvSpPr>
          <p:cNvPr id="16" name="正方形/長方形 15"/>
          <p:cNvSpPr/>
          <p:nvPr/>
        </p:nvSpPr>
        <p:spPr>
          <a:xfrm>
            <a:off x="3322261" y="5632741"/>
            <a:ext cx="1118194" cy="33847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RF</a:t>
            </a:r>
            <a:r>
              <a:rPr kumimoji="1" lang="en-US" altLang="ja-JP" dirty="0" smtClean="0">
                <a:solidFill>
                  <a:schemeClr val="tx1"/>
                </a:solidFill>
              </a:rPr>
              <a:t>  Trap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6930046" y="5634935"/>
            <a:ext cx="1526847" cy="33847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Magnetic</a:t>
            </a:r>
            <a:r>
              <a:rPr kumimoji="1" lang="en-US" altLang="ja-JP" dirty="0" smtClean="0">
                <a:solidFill>
                  <a:schemeClr val="tx1"/>
                </a:solidFill>
              </a:rPr>
              <a:t>  Trap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日付プレースホルダ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482600" y="3029368"/>
            <a:ext cx="4176843" cy="3054657"/>
          </a:xfrm>
          <a:prstGeom prst="roundRect">
            <a:avLst>
              <a:gd name="adj" fmla="val 9599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 descr="MVC00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944" y="1346200"/>
            <a:ext cx="8240856" cy="4806095"/>
          </a:xfrm>
          <a:prstGeom prst="rect">
            <a:avLst/>
          </a:prstGeom>
        </p:spPr>
      </p:pic>
      <p:sp>
        <p:nvSpPr>
          <p:cNvPr id="24" name="テキスト ボックス 23"/>
          <p:cNvSpPr txBox="1"/>
          <p:nvPr/>
        </p:nvSpPr>
        <p:spPr>
          <a:xfrm>
            <a:off x="542518" y="1473200"/>
            <a:ext cx="138256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S-POD III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Principle</a:t>
            </a:r>
            <a:endParaRPr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1"/>
          </p:nvPr>
        </p:nvSpPr>
        <p:spPr>
          <a:xfrm>
            <a:off x="986687" y="4390238"/>
            <a:ext cx="6539768" cy="1435787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Poisson equation</a:t>
            </a:r>
          </a:p>
          <a:p>
            <a:endParaRPr lang="en-US" altLang="ja-JP" sz="2000" dirty="0" smtClean="0"/>
          </a:p>
          <a:p>
            <a:r>
              <a:rPr lang="en-US" altLang="ja-JP" sz="2000" dirty="0" err="1" smtClean="0"/>
              <a:t>Vlasov</a:t>
            </a:r>
            <a:r>
              <a:rPr lang="en-US" altLang="ja-JP" sz="2000" dirty="0" smtClean="0"/>
              <a:t> equation</a:t>
            </a:r>
            <a:endParaRPr lang="ja-JP" altLang="en-US" sz="2000" dirty="0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3341315" y="4340696"/>
          <a:ext cx="2098675" cy="606425"/>
        </p:xfrm>
        <a:graphic>
          <a:graphicData uri="http://schemas.openxmlformats.org/presentationml/2006/ole">
            <p:oleObj spid="_x0000_s16388" name="Equation" r:id="rId3" imgW="1498600" imgH="431800" progId="Equation.DSMT4">
              <p:embed/>
            </p:oleObj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3355120" y="5090929"/>
          <a:ext cx="1449285" cy="575352"/>
        </p:xfrm>
        <a:graphic>
          <a:graphicData uri="http://schemas.openxmlformats.org/presentationml/2006/ole">
            <p:oleObj spid="_x0000_s16389" name="Equation" r:id="rId4" imgW="990600" imgH="393700" progId="Equation.DSMT4">
              <p:embed/>
            </p:oleObj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971234" y="3796586"/>
            <a:ext cx="6319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Both </a:t>
            </a:r>
            <a:r>
              <a:rPr lang="en-US" altLang="ja-JP" dirty="0" smtClean="0"/>
              <a:t>interacting many-body systems obey the following equations: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235290" y="5006144"/>
            <a:ext cx="3440753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Two systems are physically equivalent </a:t>
            </a:r>
          </a:p>
          <a:p>
            <a:r>
              <a:rPr kumimoji="1" lang="en-US" altLang="ja-JP" i="1" dirty="0" smtClean="0"/>
              <a:t>if governed by similar Hamiltonians.</a:t>
            </a:r>
            <a:endParaRPr kumimoji="1" lang="ja-JP" altLang="en-US" i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48485" y="5784607"/>
            <a:ext cx="8816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smtClean="0"/>
              <a:t>Use this simple fact to study various </a:t>
            </a:r>
            <a:r>
              <a:rPr lang="en-US" altLang="ja-JP" sz="2000" i="1" dirty="0" smtClean="0"/>
              <a:t>collective effects in space-charge-dominated beams !</a:t>
            </a:r>
            <a:endParaRPr kumimoji="1" lang="ja-JP" altLang="en-US" sz="2000" i="1" dirty="0"/>
          </a:p>
        </p:txBody>
      </p:sp>
      <p:sp>
        <p:nvSpPr>
          <p:cNvPr id="20" name="角丸四角形 19"/>
          <p:cNvSpPr/>
          <p:nvPr/>
        </p:nvSpPr>
        <p:spPr>
          <a:xfrm>
            <a:off x="1170130" y="1390704"/>
            <a:ext cx="6975302" cy="2205839"/>
          </a:xfrm>
          <a:prstGeom prst="roundRect">
            <a:avLst>
              <a:gd name="adj" fmla="val 9685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515753" y="1468075"/>
            <a:ext cx="45153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Charged-particle beams</a:t>
            </a:r>
          </a:p>
          <a:p>
            <a:pPr algn="ctr"/>
            <a:r>
              <a:rPr lang="en-US" altLang="ja-JP" sz="2400" dirty="0" smtClean="0"/>
              <a:t>in an AG focusing channel</a:t>
            </a:r>
            <a:endParaRPr kumimoji="1" lang="ja-JP" altLang="en-US" sz="2400" dirty="0"/>
          </a:p>
        </p:txBody>
      </p:sp>
      <p:graphicFrame>
        <p:nvGraphicFramePr>
          <p:cNvPr id="16395" name="Object 11"/>
          <p:cNvGraphicFramePr>
            <a:graphicFrameLocks noChangeAspect="1"/>
          </p:cNvGraphicFramePr>
          <p:nvPr/>
        </p:nvGraphicFramePr>
        <p:xfrm>
          <a:off x="1577022" y="2578290"/>
          <a:ext cx="6217347" cy="849313"/>
        </p:xfrm>
        <a:graphic>
          <a:graphicData uri="http://schemas.openxmlformats.org/presentationml/2006/ole">
            <p:oleObj spid="_x0000_s16395" name="Equation" r:id="rId5" imgW="3073400" imgH="419100" progId="Equation.DSMT4">
              <p:embed/>
            </p:oleObj>
          </a:graphicData>
        </a:graphic>
      </p:graphicFrame>
      <p:sp>
        <p:nvSpPr>
          <p:cNvPr id="24" name="角丸四角形 23"/>
          <p:cNvSpPr/>
          <p:nvPr/>
        </p:nvSpPr>
        <p:spPr>
          <a:xfrm>
            <a:off x="1170130" y="1390704"/>
            <a:ext cx="6975302" cy="2205839"/>
          </a:xfrm>
          <a:prstGeom prst="roundRect">
            <a:avLst>
              <a:gd name="adj" fmla="val 9685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341315" y="1468075"/>
            <a:ext cx="27702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smtClean="0"/>
              <a:t>Non-neutral plasmas</a:t>
            </a:r>
          </a:p>
          <a:p>
            <a:pPr algn="ctr"/>
            <a:r>
              <a:rPr lang="en-US" altLang="ja-JP" sz="2400" dirty="0" smtClean="0"/>
              <a:t>in a trap system</a:t>
            </a:r>
            <a:endParaRPr kumimoji="1" lang="ja-JP" altLang="en-US" sz="2400" dirty="0"/>
          </a:p>
        </p:txBody>
      </p:sp>
      <p:graphicFrame>
        <p:nvGraphicFramePr>
          <p:cNvPr id="16396" name="Object 12"/>
          <p:cNvGraphicFramePr>
            <a:graphicFrameLocks noChangeAspect="1"/>
          </p:cNvGraphicFramePr>
          <p:nvPr/>
        </p:nvGraphicFramePr>
        <p:xfrm>
          <a:off x="1577022" y="2549082"/>
          <a:ext cx="6217347" cy="857209"/>
        </p:xfrm>
        <a:graphic>
          <a:graphicData uri="http://schemas.openxmlformats.org/presentationml/2006/ole">
            <p:oleObj spid="_x0000_s16396" name="Equation" r:id="rId6" imgW="2857500" imgH="393700" progId="Equation.DSMT4">
              <p:embed/>
            </p:oleObj>
          </a:graphicData>
        </a:graphic>
      </p:graphicFrame>
      <p:sp>
        <p:nvSpPr>
          <p:cNvPr id="29" name="角丸四角形 28"/>
          <p:cNvSpPr/>
          <p:nvPr/>
        </p:nvSpPr>
        <p:spPr>
          <a:xfrm>
            <a:off x="4902617" y="1700600"/>
            <a:ext cx="4059890" cy="1634877"/>
          </a:xfrm>
          <a:prstGeom prst="roundRect">
            <a:avLst>
              <a:gd name="adj" fmla="val 9685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248485" y="1700600"/>
            <a:ext cx="4403356" cy="1634877"/>
          </a:xfrm>
          <a:prstGeom prst="roundRect">
            <a:avLst>
              <a:gd name="adj" fmla="val 9685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左右矢印 30"/>
          <p:cNvSpPr/>
          <p:nvPr/>
        </p:nvSpPr>
        <p:spPr>
          <a:xfrm>
            <a:off x="4304668" y="2347054"/>
            <a:ext cx="938731" cy="273569"/>
          </a:xfrm>
          <a:prstGeom prst="left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969146" y="1786489"/>
            <a:ext cx="21238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Non-neutral plasmas</a:t>
            </a:r>
          </a:p>
          <a:p>
            <a:pPr algn="ctr"/>
            <a:r>
              <a:rPr lang="en-US" altLang="ja-JP" dirty="0" smtClean="0"/>
              <a:t>in a trap system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170130" y="1786489"/>
            <a:ext cx="25733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Charged-particle beams</a:t>
            </a:r>
          </a:p>
          <a:p>
            <a:pPr algn="ctr"/>
            <a:r>
              <a:rPr lang="en-US" altLang="ja-JP" dirty="0" smtClean="0"/>
              <a:t>in an AG focusing channel</a:t>
            </a:r>
            <a:endParaRPr kumimoji="1" lang="ja-JP" altLang="en-US" dirty="0"/>
          </a:p>
        </p:txBody>
      </p:sp>
      <p:graphicFrame>
        <p:nvGraphicFramePr>
          <p:cNvPr id="16397" name="Object 13"/>
          <p:cNvGraphicFramePr>
            <a:graphicFrameLocks noChangeAspect="1"/>
          </p:cNvGraphicFramePr>
          <p:nvPr/>
        </p:nvGraphicFramePr>
        <p:xfrm>
          <a:off x="341760" y="2611804"/>
          <a:ext cx="4206875" cy="574675"/>
        </p:xfrm>
        <a:graphic>
          <a:graphicData uri="http://schemas.openxmlformats.org/presentationml/2006/ole">
            <p:oleObj spid="_x0000_s16397" name="Equation" r:id="rId7" imgW="3073400" imgH="419100" progId="Equation.DSMT4">
              <p:embed/>
            </p:oleObj>
          </a:graphicData>
        </a:graphic>
      </p:graphicFrame>
      <p:graphicFrame>
        <p:nvGraphicFramePr>
          <p:cNvPr id="16398" name="Object 14"/>
          <p:cNvGraphicFramePr>
            <a:graphicFrameLocks noChangeAspect="1"/>
          </p:cNvGraphicFramePr>
          <p:nvPr/>
        </p:nvGraphicFramePr>
        <p:xfrm>
          <a:off x="5006839" y="2611804"/>
          <a:ext cx="3822700" cy="527050"/>
        </p:xfrm>
        <a:graphic>
          <a:graphicData uri="http://schemas.openxmlformats.org/presentationml/2006/ole">
            <p:oleObj spid="_x0000_s16398" name="Equation" r:id="rId8" imgW="2857500" imgH="393700" progId="Equation.DSMT4">
              <p:embed/>
            </p:oleObj>
          </a:graphicData>
        </a:graphic>
      </p:graphicFrame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0" grpId="0" animBg="1"/>
      <p:bldP spid="21" grpId="0"/>
      <p:bldP spid="24" grpId="1" animBg="1"/>
      <p:bldP spid="24" grpId="2" animBg="1"/>
      <p:bldP spid="27" grpId="0"/>
      <p:bldP spid="27" grpId="1"/>
      <p:bldP spid="29" grpId="0" animBg="1"/>
      <p:bldP spid="30" grpId="0" animBg="1"/>
      <p:bldP spid="31" grpId="0" animBg="1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タイトル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RF Ion Trap</a:t>
            </a:r>
            <a:endParaRPr lang="ja-JP" altLang="en-US" dirty="0"/>
          </a:p>
        </p:txBody>
      </p:sp>
      <p:sp>
        <p:nvSpPr>
          <p:cNvPr id="17" name="コンテンツ プレースホルダ 1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ja-JP" dirty="0" smtClean="0"/>
              <a:t>Linear Paul Trap</a:t>
            </a:r>
            <a:endParaRPr lang="ja-JP" altLang="en-US" dirty="0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233873" y="4817418"/>
            <a:ext cx="3751848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  <a:headEnd/>
            <a:tailEnd/>
          </a:ln>
          <a:effectLst>
            <a:outerShdw blurRad="38100" dist="25400" dir="5400000" rotWithShape="0">
              <a:schemeClr val="bg1">
                <a:lumMod val="85000"/>
                <a:alpha val="4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600" dirty="0"/>
              <a:t>Transverse confinement </a:t>
            </a:r>
            <a:r>
              <a:rPr lang="en-US" altLang="ja-JP" sz="1600" dirty="0" smtClean="0"/>
              <a:t>:</a:t>
            </a:r>
          </a:p>
          <a:p>
            <a:r>
              <a:rPr lang="en-US" altLang="ja-JP" sz="1600" dirty="0" smtClean="0"/>
              <a:t>                       </a:t>
            </a:r>
            <a:r>
              <a:rPr lang="en-US" altLang="ja-JP" sz="1600" dirty="0" err="1" smtClean="0">
                <a:solidFill>
                  <a:srgbClr val="FF0000"/>
                </a:solidFill>
              </a:rPr>
              <a:t>rf</a:t>
            </a:r>
            <a:r>
              <a:rPr lang="en-US" altLang="ja-JP" sz="1600" dirty="0" smtClean="0">
                <a:solidFill>
                  <a:srgbClr val="FF0000"/>
                </a:solidFill>
              </a:rPr>
              <a:t> </a:t>
            </a:r>
            <a:r>
              <a:rPr lang="en-US" altLang="ja-JP" sz="1600" dirty="0" err="1">
                <a:solidFill>
                  <a:srgbClr val="FF0000"/>
                </a:solidFill>
              </a:rPr>
              <a:t>quadrupole</a:t>
            </a:r>
            <a:endParaRPr lang="en-US" altLang="ja-JP" sz="1600" dirty="0">
              <a:solidFill>
                <a:srgbClr val="FF0000"/>
              </a:solidFill>
            </a:endParaRPr>
          </a:p>
          <a:p>
            <a:r>
              <a:rPr lang="en-US" altLang="ja-JP" sz="1600" dirty="0"/>
              <a:t>Longitudinal confinement :</a:t>
            </a:r>
            <a:r>
              <a:rPr lang="en-US" altLang="ja-JP" sz="1600" dirty="0" smtClean="0"/>
              <a:t> 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</a:rPr>
              <a:t>                       </a:t>
            </a:r>
            <a:r>
              <a:rPr lang="en-US" altLang="ja-JP" sz="1600" dirty="0" err="1" smtClean="0">
                <a:solidFill>
                  <a:srgbClr val="FF0000"/>
                </a:solidFill>
              </a:rPr>
              <a:t>rf</a:t>
            </a:r>
            <a:r>
              <a:rPr lang="en-US" altLang="ja-JP" sz="1600" dirty="0" smtClean="0">
                <a:solidFill>
                  <a:srgbClr val="FF0000"/>
                </a:solidFill>
              </a:rPr>
              <a:t> or electrostatic </a:t>
            </a:r>
            <a:r>
              <a:rPr lang="en-US" altLang="ja-JP" sz="1600" dirty="0">
                <a:solidFill>
                  <a:srgbClr val="FF0000"/>
                </a:solidFill>
              </a:rPr>
              <a:t>potential </a:t>
            </a:r>
          </a:p>
        </p:txBody>
      </p:sp>
      <p:pic>
        <p:nvPicPr>
          <p:cNvPr id="12" name="図 11" descr="Fig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828430"/>
            <a:ext cx="5486400" cy="2743200"/>
          </a:xfrm>
          <a:prstGeom prst="rect">
            <a:avLst/>
          </a:prstGeom>
        </p:spPr>
      </p:pic>
      <p:pic>
        <p:nvPicPr>
          <p:cNvPr id="21" name="図 20" descr="Fig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577166" y="3470892"/>
            <a:ext cx="3276218" cy="2592172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6053542" y="1331893"/>
            <a:ext cx="2835807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* Operating frequency : 1 MHz</a:t>
            </a:r>
          </a:p>
          <a:p>
            <a:pPr>
              <a:buFontTx/>
              <a:buChar char="•"/>
            </a:pPr>
            <a:endParaRPr lang="en-US" altLang="ja-JP" sz="800" dirty="0" smtClean="0"/>
          </a:p>
          <a:p>
            <a:r>
              <a:rPr kumimoji="1" lang="en-US" altLang="ja-JP" sz="1400" dirty="0" smtClean="0"/>
              <a:t>* Particle species : </a:t>
            </a:r>
            <a:r>
              <a:rPr kumimoji="1" lang="en-US" altLang="ja-JP" sz="1400" dirty="0" err="1" smtClean="0"/>
              <a:t>Ar</a:t>
            </a:r>
            <a:r>
              <a:rPr lang="en-US" altLang="ja-JP" sz="1400" baseline="30000" dirty="0" smtClean="0"/>
              <a:t>+</a:t>
            </a:r>
            <a:r>
              <a:rPr lang="en-US" altLang="ja-JP" sz="1400" dirty="0" smtClean="0"/>
              <a:t>, Ca</a:t>
            </a:r>
            <a:r>
              <a:rPr lang="en-US" altLang="ja-JP" sz="1400" baseline="30000" dirty="0" smtClean="0"/>
              <a:t>+</a:t>
            </a:r>
            <a:r>
              <a:rPr lang="en-US" altLang="ja-JP" sz="1400" dirty="0" smtClean="0"/>
              <a:t>, N</a:t>
            </a:r>
            <a:r>
              <a:rPr lang="en-US" altLang="ja-JP" sz="1400" baseline="30000" dirty="0" smtClean="0"/>
              <a:t>+</a:t>
            </a:r>
            <a:r>
              <a:rPr lang="en-US" altLang="ja-JP" sz="1400" dirty="0" smtClean="0"/>
              <a:t>, etc.</a:t>
            </a:r>
            <a:endParaRPr kumimoji="1" lang="en-US" altLang="ja-JP" sz="1400" dirty="0" smtClean="0"/>
          </a:p>
          <a:p>
            <a:endParaRPr lang="en-US" altLang="ja-JP" sz="800" dirty="0" smtClean="0"/>
          </a:p>
          <a:p>
            <a:r>
              <a:rPr lang="en-US" altLang="ja-JP" sz="1400" dirty="0" smtClean="0"/>
              <a:t>* Plasma lifetime : order of seconds</a:t>
            </a:r>
          </a:p>
          <a:p>
            <a:r>
              <a:rPr kumimoji="1" lang="en-US" altLang="ja-JP" sz="1400" dirty="0" smtClean="0"/>
              <a:t>   (dependent on plasma conditions)</a:t>
            </a:r>
          </a:p>
          <a:p>
            <a:endParaRPr lang="en-US" altLang="ja-JP" sz="800" dirty="0" smtClean="0"/>
          </a:p>
          <a:p>
            <a:r>
              <a:rPr kumimoji="1" lang="en-US" altLang="ja-JP" sz="1400" dirty="0" smtClean="0"/>
              <a:t>* Tune depression </a:t>
            </a:r>
            <a:r>
              <a:rPr kumimoji="1" lang="en-US" altLang="ja-JP" sz="1400" smtClean="0"/>
              <a:t>: </a:t>
            </a:r>
            <a:r>
              <a:rPr kumimoji="1" lang="en-US" altLang="ja-JP" sz="1400" smtClean="0"/>
              <a:t> &gt; </a:t>
            </a:r>
            <a:r>
              <a:rPr kumimoji="1" lang="en-US" altLang="ja-JP" sz="1400" dirty="0" smtClean="0"/>
              <a:t>0.8</a:t>
            </a:r>
          </a:p>
          <a:p>
            <a:r>
              <a:rPr lang="en-US" altLang="ja-JP" sz="1400" dirty="0" smtClean="0"/>
              <a:t>   </a:t>
            </a:r>
            <a:r>
              <a:rPr kumimoji="1" lang="en-US" altLang="ja-JP" sz="1400" dirty="0" smtClean="0"/>
              <a:t>(w</a:t>
            </a:r>
            <a:r>
              <a:rPr lang="en-US" altLang="ja-JP" sz="1400" dirty="0" smtClean="0"/>
              <a:t>ithout</a:t>
            </a:r>
            <a:r>
              <a:rPr kumimoji="1" lang="en-US" altLang="ja-JP" sz="1400" dirty="0" smtClean="0"/>
              <a:t> cooling)</a:t>
            </a:r>
          </a:p>
          <a:p>
            <a:endParaRPr kumimoji="1" lang="en-US" altLang="ja-JP" sz="800" dirty="0" smtClean="0"/>
          </a:p>
          <a:p>
            <a:r>
              <a:rPr lang="en-US" altLang="ja-JP" sz="1400" dirty="0" smtClean="0"/>
              <a:t>* Cost : a few thousand USD </a:t>
            </a:r>
            <a:r>
              <a:rPr lang="en-US" altLang="ja-JP" sz="1400" i="1" dirty="0" smtClean="0"/>
              <a:t>!</a:t>
            </a:r>
            <a:endParaRPr kumimoji="1" lang="ja-JP" altLang="en-US" sz="1400" dirty="0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/>
          <p:cNvSpPr>
            <a:spLocks noGrp="1"/>
          </p:cNvSpPr>
          <p:nvPr>
            <p:ph type="title" idx="4294967295"/>
          </p:nvPr>
        </p:nvSpPr>
        <p:spPr>
          <a:xfrm>
            <a:off x="1659870" y="1470025"/>
            <a:ext cx="6747302" cy="990600"/>
          </a:xfrm>
        </p:spPr>
        <p:txBody>
          <a:bodyPr/>
          <a:lstStyle/>
          <a:p>
            <a:r>
              <a:rPr lang="en-US" altLang="ja-JP" dirty="0" smtClean="0"/>
              <a:t>Typical S-POD Experiments</a:t>
            </a:r>
            <a:endParaRPr lang="ja-JP" altLang="en-US" dirty="0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quarter" idx="4294967295"/>
          </p:nvPr>
        </p:nvSpPr>
        <p:spPr>
          <a:xfrm>
            <a:off x="1594566" y="2824163"/>
            <a:ext cx="6481288" cy="2857762"/>
          </a:xfrm>
        </p:spPr>
        <p:txBody>
          <a:bodyPr/>
          <a:lstStyle/>
          <a:p>
            <a:r>
              <a:rPr lang="en-US" altLang="ja-JP" dirty="0" smtClean="0"/>
              <a:t>Collective resonance excitation (</a:t>
            </a:r>
            <a:r>
              <a:rPr lang="en-US" altLang="ja-JP" dirty="0" err="1" smtClean="0"/>
              <a:t>Ar</a:t>
            </a:r>
            <a:r>
              <a:rPr lang="en-US" altLang="ja-JP" baseline="30000" dirty="0" smtClean="0"/>
              <a:t>+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Lattice dependence of stop bands (</a:t>
            </a:r>
            <a:r>
              <a:rPr lang="en-US" altLang="ja-JP" dirty="0" err="1" smtClean="0"/>
              <a:t>Ar</a:t>
            </a:r>
            <a:r>
              <a:rPr lang="en-US" altLang="ja-JP" baseline="30000" dirty="0" smtClean="0"/>
              <a:t>+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Resonance crossing (</a:t>
            </a:r>
            <a:r>
              <a:rPr lang="en-US" altLang="ja-JP" dirty="0" err="1" smtClean="0"/>
              <a:t>Ar</a:t>
            </a:r>
            <a:r>
              <a:rPr lang="en-US" altLang="ja-JP" baseline="30000" dirty="0" smtClean="0"/>
              <a:t>+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Halo formation (</a:t>
            </a:r>
            <a:r>
              <a:rPr lang="en-US" altLang="ja-JP" dirty="0" err="1" smtClean="0"/>
              <a:t>e</a:t>
            </a:r>
            <a:r>
              <a:rPr lang="en-US" altLang="ja-JP" baseline="30000" dirty="0" smtClean="0"/>
              <a:t>-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Ultralow-</a:t>
            </a:r>
            <a:r>
              <a:rPr lang="en-US" altLang="ja-JP" dirty="0" err="1" smtClean="0"/>
              <a:t>emittance</a:t>
            </a:r>
            <a:r>
              <a:rPr lang="en-US" altLang="ja-JP" dirty="0" smtClean="0"/>
              <a:t> beam stability (Ca</a:t>
            </a:r>
            <a:r>
              <a:rPr lang="en-US" altLang="ja-JP" baseline="30000" dirty="0" smtClean="0"/>
              <a:t>+</a:t>
            </a:r>
            <a:r>
              <a:rPr lang="en-US" altLang="ja-JP" dirty="0" smtClean="0"/>
              <a:t>)</a:t>
            </a:r>
            <a:endParaRPr lang="ja-JP" alt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1384300" y="3835400"/>
            <a:ext cx="4305300" cy="4318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Driving Force</a:t>
            </a:r>
            <a:endParaRPr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4888812" y="1410674"/>
            <a:ext cx="4059890" cy="1634877"/>
          </a:xfrm>
          <a:prstGeom prst="roundRect">
            <a:avLst>
              <a:gd name="adj" fmla="val 9685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234680" y="1410674"/>
            <a:ext cx="4403356" cy="1634877"/>
          </a:xfrm>
          <a:prstGeom prst="roundRect">
            <a:avLst>
              <a:gd name="adj" fmla="val 9685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左右矢印 11"/>
          <p:cNvSpPr/>
          <p:nvPr/>
        </p:nvSpPr>
        <p:spPr>
          <a:xfrm>
            <a:off x="4290863" y="2057128"/>
            <a:ext cx="938731" cy="273569"/>
          </a:xfrm>
          <a:prstGeom prst="left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955341" y="1496563"/>
            <a:ext cx="21238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Non-neutral plasmas</a:t>
            </a:r>
          </a:p>
          <a:p>
            <a:pPr algn="ctr"/>
            <a:r>
              <a:rPr lang="en-US" altLang="ja-JP" dirty="0" smtClean="0"/>
              <a:t>in a trap system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156325" y="1496563"/>
            <a:ext cx="25733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Charged-particle beams</a:t>
            </a:r>
          </a:p>
          <a:p>
            <a:pPr algn="ctr"/>
            <a:r>
              <a:rPr lang="en-US" altLang="ja-JP" dirty="0" smtClean="0"/>
              <a:t>in an AG focusing channel</a:t>
            </a:r>
            <a:endParaRPr kumimoji="1" lang="ja-JP" altLang="en-US" dirty="0"/>
          </a:p>
        </p:txBody>
      </p:sp>
      <p:graphicFrame>
        <p:nvGraphicFramePr>
          <p:cNvPr id="15" name="Object 13"/>
          <p:cNvGraphicFramePr>
            <a:graphicFrameLocks noChangeAspect="1"/>
          </p:cNvGraphicFramePr>
          <p:nvPr/>
        </p:nvGraphicFramePr>
        <p:xfrm>
          <a:off x="327955" y="2321878"/>
          <a:ext cx="4206875" cy="574675"/>
        </p:xfrm>
        <a:graphic>
          <a:graphicData uri="http://schemas.openxmlformats.org/presentationml/2006/ole">
            <p:oleObj spid="_x0000_s46084" name="Equation" r:id="rId3" imgW="3073400" imgH="419100" progId="Equation.DSMT4">
              <p:embed/>
            </p:oleObj>
          </a:graphicData>
        </a:graphic>
      </p:graphicFrame>
      <p:graphicFrame>
        <p:nvGraphicFramePr>
          <p:cNvPr id="16" name="Object 14"/>
          <p:cNvGraphicFramePr>
            <a:graphicFrameLocks noChangeAspect="1"/>
          </p:cNvGraphicFramePr>
          <p:nvPr/>
        </p:nvGraphicFramePr>
        <p:xfrm>
          <a:off x="4993034" y="2321878"/>
          <a:ext cx="3822700" cy="527050"/>
        </p:xfrm>
        <a:graphic>
          <a:graphicData uri="http://schemas.openxmlformats.org/presentationml/2006/ole">
            <p:oleObj spid="_x0000_s46085" name="Equation" r:id="rId4" imgW="2857500" imgH="393700" progId="Equation.DSMT4">
              <p:embed/>
            </p:oleObj>
          </a:graphicData>
        </a:graphic>
      </p:graphicFrame>
      <p:sp>
        <p:nvSpPr>
          <p:cNvPr id="17" name="円/楕円 16"/>
          <p:cNvSpPr/>
          <p:nvPr/>
        </p:nvSpPr>
        <p:spPr>
          <a:xfrm>
            <a:off x="2277804" y="2448561"/>
            <a:ext cx="357459" cy="345143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7028692" y="2434755"/>
            <a:ext cx="357459" cy="345143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矢印コネクタ 20"/>
          <p:cNvCxnSpPr/>
          <p:nvPr/>
        </p:nvCxnSpPr>
        <p:spPr>
          <a:xfrm rot="10800000">
            <a:off x="2593848" y="2793704"/>
            <a:ext cx="1478588" cy="8510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 flipV="1">
            <a:off x="5397704" y="2766093"/>
            <a:ext cx="1630988" cy="8786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1214817" y="3617094"/>
            <a:ext cx="5239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Periodic functions depending on </a:t>
            </a:r>
            <a:r>
              <a:rPr lang="en-US" altLang="ja-JP" sz="2000" dirty="0" smtClean="0"/>
              <a:t>a</a:t>
            </a:r>
            <a:r>
              <a:rPr kumimoji="1" lang="en-US" altLang="ja-JP" sz="2000" dirty="0" smtClean="0"/>
              <a:t> lattice design :</a:t>
            </a:r>
            <a:endParaRPr kumimoji="1" lang="ja-JP" altLang="en-US" sz="2000" dirty="0"/>
          </a:p>
        </p:txBody>
      </p:sp>
      <p:graphicFrame>
        <p:nvGraphicFramePr>
          <p:cNvPr id="27" name="オブジェクト 26"/>
          <p:cNvGraphicFramePr>
            <a:graphicFrameLocks noChangeAspect="1"/>
          </p:cNvGraphicFramePr>
          <p:nvPr/>
        </p:nvGraphicFramePr>
        <p:xfrm>
          <a:off x="6374120" y="3658513"/>
          <a:ext cx="1296532" cy="457600"/>
        </p:xfrm>
        <a:graphic>
          <a:graphicData uri="http://schemas.openxmlformats.org/presentationml/2006/ole">
            <p:oleObj spid="_x0000_s46086" name="Equation" r:id="rId5" imgW="647700" imgH="228600" progId="Equation.DSMT4">
              <p:embed/>
            </p:oleObj>
          </a:graphicData>
        </a:graphic>
      </p:graphicFrame>
      <p:pic>
        <p:nvPicPr>
          <p:cNvPr id="29" name="図 28" descr="Oscillo_Triple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54753" y="4060674"/>
            <a:ext cx="2816790" cy="2112593"/>
          </a:xfrm>
          <a:prstGeom prst="rect">
            <a:avLst/>
          </a:prstGeom>
        </p:spPr>
      </p:pic>
      <p:pic>
        <p:nvPicPr>
          <p:cNvPr id="30" name="図 29" descr="Oscillo_Double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94177" y="4088286"/>
            <a:ext cx="2797155" cy="2097866"/>
          </a:xfrm>
          <a:prstGeom prst="rect">
            <a:avLst/>
          </a:prstGeom>
        </p:spPr>
      </p:pic>
      <p:sp>
        <p:nvSpPr>
          <p:cNvPr id="31" name="正方形/長方形 30"/>
          <p:cNvSpPr/>
          <p:nvPr/>
        </p:nvSpPr>
        <p:spPr>
          <a:xfrm>
            <a:off x="3067044" y="5480879"/>
            <a:ext cx="1187218" cy="3313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Triplet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/>
        </p:nvSpPr>
        <p:spPr>
          <a:xfrm>
            <a:off x="6504114" y="5480879"/>
            <a:ext cx="1187218" cy="3313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FFDD</a:t>
            </a:r>
            <a:endParaRPr kumimoji="1" lang="ja-JP" altLang="en-US" dirty="0"/>
          </a:p>
        </p:txBody>
      </p:sp>
      <p:sp>
        <p:nvSpPr>
          <p:cNvPr id="35" name="角丸四角形 34"/>
          <p:cNvSpPr/>
          <p:nvPr/>
        </p:nvSpPr>
        <p:spPr>
          <a:xfrm>
            <a:off x="179465" y="1317085"/>
            <a:ext cx="8815734" cy="4859787"/>
          </a:xfrm>
          <a:prstGeom prst="roundRect">
            <a:avLst>
              <a:gd name="adj" fmla="val 3884"/>
            </a:avLst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19977" y="1410674"/>
            <a:ext cx="3051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u="sng" dirty="0" smtClean="0">
                <a:solidFill>
                  <a:srgbClr val="FF0000"/>
                </a:solidFill>
              </a:rPr>
              <a:t>Sinusoidal Wave Model</a:t>
            </a:r>
            <a:endParaRPr kumimoji="1" lang="ja-JP" altLang="en-US" sz="2000" b="1" u="sng" dirty="0">
              <a:solidFill>
                <a:srgbClr val="FF0000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7436" y="1872462"/>
            <a:ext cx="7554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When</a:t>
            </a:r>
            <a:r>
              <a:rPr kumimoji="1" lang="en-US" altLang="ja-JP" dirty="0" smtClean="0"/>
              <a:t> the focusing </a:t>
            </a:r>
            <a:r>
              <a:rPr lang="en-US" altLang="ja-JP" dirty="0" smtClean="0"/>
              <a:t>potential</a:t>
            </a:r>
            <a:r>
              <a:rPr kumimoji="1" lang="en-US" altLang="ja-JP" dirty="0" smtClean="0"/>
              <a:t> is periodic, we can expand </a:t>
            </a:r>
            <a:r>
              <a:rPr kumimoji="1" lang="en-US" altLang="ja-JP" i="1" dirty="0" smtClean="0">
                <a:latin typeface="Times New Roman"/>
                <a:cs typeface="Times New Roman"/>
              </a:rPr>
              <a:t>K</a:t>
            </a:r>
            <a:r>
              <a:rPr kumimoji="1" lang="en-US" altLang="ja-JP" i="1" baseline="-25000" dirty="0" smtClean="0">
                <a:latin typeface="Times New Roman"/>
                <a:cs typeface="Times New Roman"/>
              </a:rPr>
              <a:t>RF</a:t>
            </a:r>
            <a:r>
              <a:rPr kumimoji="1" lang="en-US" altLang="ja-JP" dirty="0" smtClean="0"/>
              <a:t> into Fourier series:</a:t>
            </a:r>
            <a:endParaRPr kumimoji="1" lang="ja-JP" altLang="en-US" dirty="0"/>
          </a:p>
        </p:txBody>
      </p:sp>
      <p:graphicFrame>
        <p:nvGraphicFramePr>
          <p:cNvPr id="39" name="オブジェクト 38"/>
          <p:cNvGraphicFramePr>
            <a:graphicFrameLocks noChangeAspect="1"/>
          </p:cNvGraphicFramePr>
          <p:nvPr/>
        </p:nvGraphicFramePr>
        <p:xfrm>
          <a:off x="2857233" y="2330697"/>
          <a:ext cx="3212942" cy="673371"/>
        </p:xfrm>
        <a:graphic>
          <a:graphicData uri="http://schemas.openxmlformats.org/presentationml/2006/ole">
            <p:oleObj spid="_x0000_s46087" name="Equation" r:id="rId8" imgW="2120900" imgH="444500" progId="Equation.DSMT4">
              <p:embed/>
            </p:oleObj>
          </a:graphicData>
        </a:graphic>
      </p:graphicFrame>
      <p:sp>
        <p:nvSpPr>
          <p:cNvPr id="40" name="テキスト ボックス 39"/>
          <p:cNvSpPr txBox="1"/>
          <p:nvPr/>
        </p:nvSpPr>
        <p:spPr>
          <a:xfrm>
            <a:off x="813996" y="3045551"/>
            <a:ext cx="5570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w</a:t>
            </a:r>
            <a:r>
              <a:rPr kumimoji="1" lang="en-US" altLang="ja-JP" dirty="0" smtClean="0"/>
              <a:t>here </a:t>
            </a:r>
            <a:r>
              <a:rPr kumimoji="1" lang="en-US" altLang="ja-JP" i="1" dirty="0" smtClean="0">
                <a:latin typeface="Times New Roman"/>
                <a:cs typeface="Times New Roman"/>
              </a:rPr>
              <a:t>L</a:t>
            </a:r>
            <a:r>
              <a:rPr kumimoji="1" lang="en-US" altLang="ja-JP" dirty="0" smtClean="0"/>
              <a:t> is the length of </a:t>
            </a:r>
            <a:r>
              <a:rPr lang="en-US" altLang="ja-JP" dirty="0" smtClean="0"/>
              <a:t>unit lattice structure, and           . </a:t>
            </a:r>
            <a:endParaRPr kumimoji="1" lang="ja-JP" altLang="en-US" dirty="0"/>
          </a:p>
        </p:txBody>
      </p:sp>
      <p:graphicFrame>
        <p:nvGraphicFramePr>
          <p:cNvPr id="41" name="オブジェクト 40"/>
          <p:cNvGraphicFramePr>
            <a:graphicFrameLocks noChangeAspect="1"/>
          </p:cNvGraphicFramePr>
          <p:nvPr/>
        </p:nvGraphicFramePr>
        <p:xfrm>
          <a:off x="5554281" y="3137164"/>
          <a:ext cx="648659" cy="243247"/>
        </p:xfrm>
        <a:graphic>
          <a:graphicData uri="http://schemas.openxmlformats.org/presentationml/2006/ole">
            <p:oleObj spid="_x0000_s46088" name="Equation" r:id="rId9" imgW="406400" imgH="152400" progId="Equation.DSMT4">
              <p:embed/>
            </p:oleObj>
          </a:graphicData>
        </a:graphic>
      </p:graphicFrame>
      <p:sp>
        <p:nvSpPr>
          <p:cNvPr id="42" name="テキスト ボックス 41"/>
          <p:cNvSpPr txBox="1"/>
          <p:nvPr/>
        </p:nvSpPr>
        <p:spPr>
          <a:xfrm>
            <a:off x="889300" y="3828759"/>
            <a:ext cx="7197102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We </a:t>
            </a:r>
            <a:r>
              <a:rPr lang="en-US" altLang="ja-JP" dirty="0" smtClean="0"/>
              <a:t>choose</a:t>
            </a:r>
            <a:r>
              <a:rPr kumimoji="1" lang="en-US" altLang="ja-JP" dirty="0" smtClean="0"/>
              <a:t> only a few Fourier components that approximately express the</a:t>
            </a:r>
          </a:p>
          <a:p>
            <a:r>
              <a:rPr lang="en-US" altLang="ja-JP" dirty="0" smtClean="0"/>
              <a:t>e</a:t>
            </a:r>
            <a:r>
              <a:rPr kumimoji="1" lang="en-US" altLang="ja-JP" dirty="0" smtClean="0"/>
              <a:t>ssence of the external driving force </a:t>
            </a:r>
            <a:r>
              <a:rPr kumimoji="1" lang="en-US" altLang="ja-JP" i="1" dirty="0" smtClean="0"/>
              <a:t>!</a:t>
            </a:r>
            <a:endParaRPr kumimoji="1"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877986" y="4843982"/>
            <a:ext cx="7540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This approximation </a:t>
            </a:r>
            <a:r>
              <a:rPr lang="en-US" altLang="ja-JP" dirty="0" smtClean="0"/>
              <a:t>makes it much easier to design and construct an RF power</a:t>
            </a:r>
          </a:p>
          <a:p>
            <a:r>
              <a:rPr lang="en-US" altLang="ja-JP" dirty="0" smtClean="0"/>
              <a:t>supply system for S-POD.</a:t>
            </a:r>
            <a:endParaRPr kumimoji="1" lang="ja-JP" altLang="en-US" dirty="0"/>
          </a:p>
        </p:txBody>
      </p:sp>
      <p:pic>
        <p:nvPicPr>
          <p:cNvPr id="45" name="図 44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" y="2117266"/>
            <a:ext cx="3537579" cy="3473551"/>
          </a:xfrm>
          <a:prstGeom prst="rect">
            <a:avLst/>
          </a:prstGeom>
        </p:spPr>
      </p:pic>
      <p:pic>
        <p:nvPicPr>
          <p:cNvPr id="33" name="図 32" descr="3wave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4211068" y="1866361"/>
            <a:ext cx="4503342" cy="4057699"/>
          </a:xfrm>
          <a:prstGeom prst="rect">
            <a:avLst/>
          </a:prstGeom>
        </p:spPr>
      </p:pic>
      <p:sp>
        <p:nvSpPr>
          <p:cNvPr id="34" name="日付プレースホルダ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38" name="フッター プレースホルダ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5" grpId="0"/>
      <p:bldP spid="31" grpId="0" animBg="1"/>
      <p:bldP spid="32" grpId="0" animBg="1"/>
      <p:bldP spid="35" grpId="0" animBg="1"/>
      <p:bldP spid="36" grpId="0"/>
      <p:bldP spid="37" grpId="0"/>
      <p:bldP spid="37" grpId="1"/>
      <p:bldP spid="40" grpId="0"/>
      <p:bldP spid="40" grpId="1"/>
      <p:bldP spid="42" grpId="0" animBg="1"/>
      <p:bldP spid="42" grpId="1" animBg="1"/>
      <p:bldP spid="43" grpId="0"/>
      <p:bldP spid="4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Basic Measurement Cycle</a:t>
            </a:r>
            <a:endParaRPr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quarter" idx="1"/>
          </p:nvPr>
        </p:nvSpPr>
        <p:spPr>
          <a:xfrm>
            <a:off x="980247" y="3982568"/>
            <a:ext cx="7977936" cy="2373782"/>
          </a:xfrm>
        </p:spPr>
        <p:txBody>
          <a:bodyPr>
            <a:noAutofit/>
          </a:bodyPr>
          <a:lstStyle/>
          <a:p>
            <a:r>
              <a:rPr lang="en-US" altLang="ja-JP" sz="1600" dirty="0" smtClean="0">
                <a:latin typeface="Osaka" charset="-128"/>
                <a:ea typeface="Osaka" charset="-128"/>
                <a:cs typeface="Osaka" charset="-128"/>
              </a:rPr>
              <a:t>Add specific DC bias voltages to Cap A and Gate.</a:t>
            </a:r>
          </a:p>
          <a:p>
            <a:r>
              <a:rPr lang="en-US" altLang="ja-JP" sz="1600" dirty="0" smtClean="0">
                <a:latin typeface="Osaka" charset="-128"/>
                <a:ea typeface="Osaka" charset="-128"/>
                <a:cs typeface="Osaka" charset="-128"/>
              </a:rPr>
              <a:t>Ionize neutral </a:t>
            </a:r>
            <a:r>
              <a:rPr lang="en-US" altLang="ja-JP" sz="1600" dirty="0" err="1" smtClean="0">
                <a:latin typeface="Osaka" charset="-128"/>
                <a:ea typeface="Osaka" charset="-128"/>
                <a:cs typeface="Osaka" charset="-128"/>
              </a:rPr>
              <a:t>Ar</a:t>
            </a:r>
            <a:r>
              <a:rPr lang="en-US" altLang="ja-JP" sz="1600" dirty="0" smtClean="0">
                <a:latin typeface="Osaka" charset="-128"/>
                <a:ea typeface="Osaka" charset="-128"/>
                <a:cs typeface="Osaka" charset="-128"/>
              </a:rPr>
              <a:t> gas in the IS region (typically for 1 second).</a:t>
            </a:r>
          </a:p>
          <a:p>
            <a:r>
              <a:rPr lang="en-US" altLang="ja-JP" sz="1600" dirty="0" smtClean="0">
                <a:latin typeface="Osaka" charset="-128"/>
                <a:ea typeface="Osaka" charset="-128"/>
                <a:cs typeface="Osaka" charset="-128"/>
              </a:rPr>
              <a:t>After a short storage (typically for 1 </a:t>
            </a:r>
            <a:r>
              <a:rPr lang="en-US" altLang="ja-JP" sz="1600" dirty="0" err="1" smtClean="0">
                <a:latin typeface="Osaka" charset="-128"/>
                <a:ea typeface="Osaka" charset="-128"/>
                <a:cs typeface="Osaka" charset="-128"/>
              </a:rPr>
              <a:t>msec</a:t>
            </a:r>
            <a:r>
              <a:rPr lang="en-US" altLang="ja-JP" sz="1600" dirty="0" smtClean="0">
                <a:latin typeface="Osaka" charset="-128"/>
                <a:ea typeface="Osaka" charset="-128"/>
                <a:cs typeface="Osaka" charset="-128"/>
              </a:rPr>
              <a:t> to 10 </a:t>
            </a:r>
            <a:r>
              <a:rPr lang="en-US" altLang="ja-JP" sz="1600" dirty="0" err="1" smtClean="0">
                <a:latin typeface="Osaka" charset="-128"/>
                <a:ea typeface="Osaka" charset="-128"/>
                <a:cs typeface="Osaka" charset="-128"/>
              </a:rPr>
              <a:t>msec</a:t>
            </a:r>
            <a:r>
              <a:rPr lang="en-US" altLang="ja-JP" sz="1600" dirty="0" smtClean="0">
                <a:latin typeface="Osaka" charset="-128"/>
                <a:ea typeface="Osaka" charset="-128"/>
                <a:cs typeface="Osaka" charset="-128"/>
              </a:rPr>
              <a:t>), switch off the bias on Gate (or Cap A).</a:t>
            </a:r>
          </a:p>
          <a:p>
            <a:r>
              <a:rPr lang="en-US" altLang="ja-JP" sz="1600" dirty="0" smtClean="0">
                <a:latin typeface="Osaka" charset="-128"/>
                <a:ea typeface="Osaka" charset="-128"/>
                <a:cs typeface="Osaka" charset="-128"/>
              </a:rPr>
              <a:t>Measure the ion number with the Faraday cup (or MCP).</a:t>
            </a:r>
          </a:p>
          <a:p>
            <a:r>
              <a:rPr lang="en-US" altLang="ja-JP" sz="1600" dirty="0" smtClean="0">
                <a:latin typeface="Osaka" charset="-128"/>
                <a:ea typeface="Osaka" charset="-128"/>
                <a:cs typeface="Osaka" charset="-128"/>
              </a:rPr>
              <a:t>Transfer the data to a personal computer and save it.</a:t>
            </a:r>
          </a:p>
          <a:p>
            <a:r>
              <a:rPr lang="en-US" altLang="ja-JP" sz="1600" dirty="0" smtClean="0">
                <a:latin typeface="Osaka" charset="-128"/>
                <a:ea typeface="Osaka" charset="-128"/>
                <a:cs typeface="Osaka" charset="-128"/>
              </a:rPr>
              <a:t>Change slightly the amplitude of the </a:t>
            </a:r>
            <a:r>
              <a:rPr lang="en-US" altLang="ja-JP" sz="1600" dirty="0" err="1" smtClean="0">
                <a:latin typeface="Osaka" charset="-128"/>
                <a:ea typeface="Osaka" charset="-128"/>
                <a:cs typeface="Osaka" charset="-128"/>
              </a:rPr>
              <a:t>rf</a:t>
            </a:r>
            <a:r>
              <a:rPr lang="en-US" altLang="ja-JP" sz="1600" dirty="0" smtClean="0">
                <a:latin typeface="Osaka" charset="-128"/>
                <a:ea typeface="Osaka" charset="-128"/>
                <a:cs typeface="Osaka" charset="-128"/>
              </a:rPr>
              <a:t> voltage on the </a:t>
            </a:r>
            <a:r>
              <a:rPr lang="en-US" altLang="ja-JP" sz="1600" dirty="0" err="1" smtClean="0">
                <a:latin typeface="Osaka" charset="-128"/>
                <a:ea typeface="Osaka" charset="-128"/>
                <a:cs typeface="Osaka" charset="-128"/>
              </a:rPr>
              <a:t>quadrupole</a:t>
            </a:r>
            <a:r>
              <a:rPr lang="en-US" altLang="ja-JP" sz="1600" dirty="0" smtClean="0">
                <a:latin typeface="Osaka" charset="-128"/>
                <a:ea typeface="Osaka" charset="-128"/>
                <a:cs typeface="Osaka" charset="-128"/>
              </a:rPr>
              <a:t> electrodes.</a:t>
            </a:r>
          </a:p>
          <a:p>
            <a:endParaRPr lang="en-US" altLang="ja-JP" sz="1600" dirty="0" smtClean="0">
              <a:latin typeface="Osaka" charset="-128"/>
              <a:ea typeface="Osaka" charset="-128"/>
              <a:cs typeface="Osaka" charset="-128"/>
            </a:endParaRPr>
          </a:p>
          <a:p>
            <a:endParaRPr lang="ja-JP" altLang="en-US" sz="1600" dirty="0"/>
          </a:p>
        </p:txBody>
      </p:sp>
      <p:sp>
        <p:nvSpPr>
          <p:cNvPr id="23" name="右カーブ矢印 22"/>
          <p:cNvSpPr/>
          <p:nvPr/>
        </p:nvSpPr>
        <p:spPr>
          <a:xfrm flipV="1">
            <a:off x="356946" y="3982568"/>
            <a:ext cx="532808" cy="2199305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下矢印 23"/>
          <p:cNvSpPr/>
          <p:nvPr/>
        </p:nvSpPr>
        <p:spPr>
          <a:xfrm>
            <a:off x="685800" y="4569699"/>
            <a:ext cx="249673" cy="111826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 descr="fi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2779" y="1238647"/>
            <a:ext cx="6242729" cy="2666261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608150" y="3180881"/>
            <a:ext cx="22229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aseline="30000" dirty="0" smtClean="0"/>
              <a:t>40</a:t>
            </a:r>
            <a:r>
              <a:rPr kumimoji="1" lang="en-US" altLang="ja-JP" sz="1400" dirty="0" smtClean="0"/>
              <a:t>Ar</a:t>
            </a:r>
            <a:r>
              <a:rPr kumimoji="1" lang="en-US" altLang="ja-JP" sz="1400" baseline="30000" dirty="0" smtClean="0"/>
              <a:t>+</a:t>
            </a:r>
            <a:r>
              <a:rPr kumimoji="1" lang="en-US" altLang="ja-JP" sz="1400" dirty="0" smtClean="0"/>
              <a:t> ions have been </a:t>
            </a:r>
            <a:r>
              <a:rPr lang="en-US" altLang="ja-JP" sz="1400" dirty="0" smtClean="0"/>
              <a:t>used</a:t>
            </a:r>
          </a:p>
          <a:p>
            <a:r>
              <a:rPr lang="en-US" altLang="ja-JP" sz="1400" dirty="0" smtClean="0"/>
              <a:t>f</a:t>
            </a:r>
            <a:r>
              <a:rPr kumimoji="1" lang="en-US" altLang="ja-JP" sz="1400" dirty="0" smtClean="0"/>
              <a:t>or resonance experiments.</a:t>
            </a:r>
            <a:endParaRPr kumimoji="1" lang="ja-JP" altLang="en-US" sz="1400" dirty="0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13" name="フッター プレースホルダ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Stop Bands in Doublets</a:t>
            </a:r>
            <a:endParaRPr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ja-JP" dirty="0" smtClean="0"/>
              <a:t>WARP</a:t>
            </a:r>
            <a:endParaRPr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altLang="ja-JP" dirty="0" smtClean="0"/>
              <a:t>S-POD</a:t>
            </a:r>
            <a:endParaRPr lang="ja-JP" altLang="en-US" dirty="0"/>
          </a:p>
        </p:txBody>
      </p:sp>
      <p:sp>
        <p:nvSpPr>
          <p:cNvPr id="26" name="円/楕円 25"/>
          <p:cNvSpPr/>
          <p:nvPr/>
        </p:nvSpPr>
        <p:spPr>
          <a:xfrm>
            <a:off x="2192560" y="5660352"/>
            <a:ext cx="265289" cy="2553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/>
        </p:nvSpPr>
        <p:spPr>
          <a:xfrm>
            <a:off x="3468140" y="5574095"/>
            <a:ext cx="265289" cy="2553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9" name="図 48" descr="Fig4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065004" y="3015346"/>
            <a:ext cx="3244424" cy="3291107"/>
          </a:xfrm>
          <a:prstGeom prst="rect">
            <a:avLst/>
          </a:prstGeom>
        </p:spPr>
      </p:pic>
      <p:sp>
        <p:nvSpPr>
          <p:cNvPr id="69" name="円/楕円 68"/>
          <p:cNvSpPr/>
          <p:nvPr/>
        </p:nvSpPr>
        <p:spPr>
          <a:xfrm>
            <a:off x="2829503" y="4639831"/>
            <a:ext cx="265289" cy="2553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円/楕円 78"/>
          <p:cNvSpPr/>
          <p:nvPr/>
        </p:nvSpPr>
        <p:spPr>
          <a:xfrm>
            <a:off x="3480840" y="4113595"/>
            <a:ext cx="265289" cy="2553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円/楕円 79"/>
          <p:cNvSpPr/>
          <p:nvPr/>
        </p:nvSpPr>
        <p:spPr>
          <a:xfrm>
            <a:off x="2833140" y="3199195"/>
            <a:ext cx="265289" cy="2553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円/楕円 80"/>
          <p:cNvSpPr/>
          <p:nvPr/>
        </p:nvSpPr>
        <p:spPr>
          <a:xfrm>
            <a:off x="2185440" y="4202495"/>
            <a:ext cx="265289" cy="2553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2" name="図 81" descr="double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2687216" y="1694020"/>
            <a:ext cx="1888714" cy="1191688"/>
          </a:xfrm>
          <a:prstGeom prst="rect">
            <a:avLst/>
          </a:prstGeom>
        </p:spPr>
      </p:pic>
      <p:graphicFrame>
        <p:nvGraphicFramePr>
          <p:cNvPr id="83" name="オブジェクト 82"/>
          <p:cNvGraphicFramePr>
            <a:graphicFrameLocks noChangeAspect="1"/>
          </p:cNvGraphicFramePr>
          <p:nvPr/>
        </p:nvGraphicFramePr>
        <p:xfrm>
          <a:off x="895757" y="2029659"/>
          <a:ext cx="1307638" cy="271095"/>
        </p:xfrm>
        <a:graphic>
          <a:graphicData uri="http://schemas.openxmlformats.org/presentationml/2006/ole">
            <p:oleObj spid="_x0000_s55316" name="Equation" r:id="rId7" imgW="1041400" imgH="215900" progId="Equation.DSMT4">
              <p:embed/>
            </p:oleObj>
          </a:graphicData>
        </a:graphic>
      </p:graphicFrame>
      <p:graphicFrame>
        <p:nvGraphicFramePr>
          <p:cNvPr id="84" name="オブジェクト 83"/>
          <p:cNvGraphicFramePr>
            <a:graphicFrameLocks noChangeAspect="1"/>
          </p:cNvGraphicFramePr>
          <p:nvPr/>
        </p:nvGraphicFramePr>
        <p:xfrm>
          <a:off x="910253" y="2639625"/>
          <a:ext cx="1814863" cy="246083"/>
        </p:xfrm>
        <a:graphic>
          <a:graphicData uri="http://schemas.openxmlformats.org/presentationml/2006/ole">
            <p:oleObj spid="_x0000_s55317" name="Equation" r:id="rId8" imgW="1498600" imgH="203200" progId="Equation.DSMT4">
              <p:embed/>
            </p:oleObj>
          </a:graphicData>
        </a:graphic>
      </p:graphicFrame>
      <p:sp>
        <p:nvSpPr>
          <p:cNvPr id="85" name="テキスト ボックス 84"/>
          <p:cNvSpPr txBox="1"/>
          <p:nvPr/>
        </p:nvSpPr>
        <p:spPr>
          <a:xfrm>
            <a:off x="767696" y="1695091"/>
            <a:ext cx="13465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Filling Factor :</a:t>
            </a:r>
            <a:endParaRPr kumimoji="1" lang="ja-JP" altLang="en-US" sz="1600" dirty="0"/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781500" y="2302548"/>
            <a:ext cx="1181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Drift Ratio :</a:t>
            </a:r>
            <a:endParaRPr kumimoji="1" lang="ja-JP" altLang="en-US" sz="1600" dirty="0"/>
          </a:p>
        </p:txBody>
      </p:sp>
      <p:sp>
        <p:nvSpPr>
          <p:cNvPr id="87" name="角丸四角形 86"/>
          <p:cNvSpPr/>
          <p:nvPr/>
        </p:nvSpPr>
        <p:spPr>
          <a:xfrm>
            <a:off x="1513150" y="3301733"/>
            <a:ext cx="914400" cy="3285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88" name="Object 5"/>
          <p:cNvGraphicFramePr>
            <a:graphicFrameLocks noChangeAspect="1"/>
          </p:cNvGraphicFramePr>
          <p:nvPr/>
        </p:nvGraphicFramePr>
        <p:xfrm>
          <a:off x="1620217" y="3345512"/>
          <a:ext cx="685800" cy="271463"/>
        </p:xfrm>
        <a:graphic>
          <a:graphicData uri="http://schemas.openxmlformats.org/presentationml/2006/ole">
            <p:oleObj spid="_x0000_s55318" name="Equation" r:id="rId9" imgW="482600" imgH="190500" progId="Equation.DSMT4">
              <p:embed/>
            </p:oleObj>
          </a:graphicData>
        </a:graphic>
      </p:graphicFrame>
      <p:pic>
        <p:nvPicPr>
          <p:cNvPr id="48" name="図 47" descr="FODO Storage.TIF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03763" y="1809566"/>
            <a:ext cx="4087191" cy="4050452"/>
          </a:xfrm>
          <a:prstGeom prst="rect">
            <a:avLst/>
          </a:prstGeom>
        </p:spPr>
      </p:pic>
      <p:sp>
        <p:nvSpPr>
          <p:cNvPr id="50" name="角丸四角形 49"/>
          <p:cNvSpPr/>
          <p:nvPr/>
        </p:nvSpPr>
        <p:spPr>
          <a:xfrm>
            <a:off x="783710" y="1745671"/>
            <a:ext cx="4176629" cy="2957660"/>
          </a:xfrm>
          <a:prstGeom prst="roundRect">
            <a:avLst>
              <a:gd name="adj" fmla="val 9501"/>
            </a:avLst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026946" y="1809566"/>
            <a:ext cx="3621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Collective Resonance Condition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55325" name="Object 29"/>
          <p:cNvGraphicFramePr>
            <a:graphicFrameLocks noChangeAspect="1"/>
          </p:cNvGraphicFramePr>
          <p:nvPr/>
        </p:nvGraphicFramePr>
        <p:xfrm>
          <a:off x="1728788" y="2136775"/>
          <a:ext cx="2295525" cy="769938"/>
        </p:xfrm>
        <a:graphic>
          <a:graphicData uri="http://schemas.openxmlformats.org/presentationml/2006/ole">
            <p:oleObj spid="_x0000_s55325" name="Equation" r:id="rId11" imgW="1054100" imgH="355600" progId="Equation.DSMT4">
              <p:embed/>
            </p:oleObj>
          </a:graphicData>
        </a:graphic>
      </p:graphicFrame>
      <p:sp>
        <p:nvSpPr>
          <p:cNvPr id="52" name="テキスト ボックス 51"/>
          <p:cNvSpPr txBox="1"/>
          <p:nvPr/>
        </p:nvSpPr>
        <p:spPr>
          <a:xfrm>
            <a:off x="809110" y="3006644"/>
            <a:ext cx="508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For  </a:t>
            </a:r>
            <a:endParaRPr kumimoji="1" lang="ja-JP" altLang="en-US" dirty="0"/>
          </a:p>
        </p:txBody>
      </p:sp>
      <p:graphicFrame>
        <p:nvGraphicFramePr>
          <p:cNvPr id="55326" name="Object 30"/>
          <p:cNvGraphicFramePr>
            <a:graphicFrameLocks noChangeAspect="1"/>
          </p:cNvGraphicFramePr>
          <p:nvPr/>
        </p:nvGraphicFramePr>
        <p:xfrm>
          <a:off x="1316038" y="3086100"/>
          <a:ext cx="620712" cy="280988"/>
        </p:xfrm>
        <a:graphic>
          <a:graphicData uri="http://schemas.openxmlformats.org/presentationml/2006/ole">
            <p:oleObj spid="_x0000_s55326" name="Equation" r:id="rId12" imgW="393700" imgH="177800" progId="Equation.DSMT4">
              <p:embed/>
            </p:oleObj>
          </a:graphicData>
        </a:graphic>
      </p:graphicFrame>
      <p:sp>
        <p:nvSpPr>
          <p:cNvPr id="54" name="テキスト ボックス 53"/>
          <p:cNvSpPr txBox="1"/>
          <p:nvPr/>
        </p:nvSpPr>
        <p:spPr>
          <a:xfrm>
            <a:off x="819154" y="3554203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•"/>
            </a:pPr>
            <a:r>
              <a:rPr lang="en-US" altLang="ja-JP" dirty="0" smtClean="0"/>
              <a:t> Linear (</a:t>
            </a:r>
            <a:r>
              <a:rPr lang="en-US" altLang="ja-JP" i="1" dirty="0" err="1" smtClean="0">
                <a:latin typeface="Times New Roman"/>
                <a:cs typeface="Times New Roman"/>
              </a:rPr>
              <a:t>m</a:t>
            </a:r>
            <a:r>
              <a:rPr lang="en-US" altLang="ja-JP" i="1" dirty="0" smtClean="0"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latin typeface="Times New Roman"/>
                <a:cs typeface="Times New Roman"/>
              </a:rPr>
              <a:t>= 2</a:t>
            </a:r>
            <a:r>
              <a:rPr lang="en-US" altLang="ja-JP" dirty="0" smtClean="0"/>
              <a:t>) : </a:t>
            </a:r>
          </a:p>
          <a:p>
            <a:pPr>
              <a:buFontTx/>
              <a:buChar char="•"/>
            </a:pPr>
            <a:endParaRPr kumimoji="1" lang="en-US" altLang="ja-JP" dirty="0" smtClean="0"/>
          </a:p>
          <a:p>
            <a:pPr>
              <a:buFontTx/>
              <a:buChar char="•"/>
            </a:pPr>
            <a:r>
              <a:rPr kumimoji="1" lang="en-US" altLang="ja-JP" dirty="0" smtClean="0"/>
              <a:t> Third-order (</a:t>
            </a:r>
            <a:r>
              <a:rPr kumimoji="1" lang="en-US" altLang="ja-JP" i="1" dirty="0" err="1" smtClean="0">
                <a:latin typeface="Times New Roman"/>
                <a:cs typeface="Times New Roman"/>
              </a:rPr>
              <a:t>m</a:t>
            </a:r>
            <a:r>
              <a:rPr kumimoji="1" lang="en-US" altLang="ja-JP" dirty="0" smtClean="0">
                <a:latin typeface="Times New Roman"/>
                <a:cs typeface="Times New Roman"/>
              </a:rPr>
              <a:t> = 3</a:t>
            </a:r>
            <a:r>
              <a:rPr kumimoji="1" lang="en-US" altLang="ja-JP" dirty="0" smtClean="0"/>
              <a:t>) :</a:t>
            </a:r>
            <a:endParaRPr kumimoji="1" lang="ja-JP" altLang="en-US" dirty="0"/>
          </a:p>
        </p:txBody>
      </p:sp>
      <p:graphicFrame>
        <p:nvGraphicFramePr>
          <p:cNvPr id="55327" name="Object 31"/>
          <p:cNvGraphicFramePr>
            <a:graphicFrameLocks noChangeAspect="1"/>
          </p:cNvGraphicFramePr>
          <p:nvPr/>
        </p:nvGraphicFramePr>
        <p:xfrm>
          <a:off x="2570163" y="3481388"/>
          <a:ext cx="1366837" cy="573087"/>
        </p:xfrm>
        <a:graphic>
          <a:graphicData uri="http://schemas.openxmlformats.org/presentationml/2006/ole">
            <p:oleObj spid="_x0000_s55327" name="Equation" r:id="rId13" imgW="939800" imgH="393700" progId="Equation.DSMT4">
              <p:embed/>
            </p:oleObj>
          </a:graphicData>
        </a:graphic>
      </p:graphicFrame>
      <p:graphicFrame>
        <p:nvGraphicFramePr>
          <p:cNvPr id="55328" name="Object 32"/>
          <p:cNvGraphicFramePr>
            <a:graphicFrameLocks noChangeAspect="1"/>
          </p:cNvGraphicFramePr>
          <p:nvPr/>
        </p:nvGraphicFramePr>
        <p:xfrm>
          <a:off x="3021013" y="4024313"/>
          <a:ext cx="1771650" cy="573087"/>
        </p:xfrm>
        <a:graphic>
          <a:graphicData uri="http://schemas.openxmlformats.org/presentationml/2006/ole">
            <p:oleObj spid="_x0000_s55328" name="Equation" r:id="rId14" imgW="1219200" imgH="393700" progId="Equation.DSMT4">
              <p:embed/>
            </p:oleObj>
          </a:graphicData>
        </a:graphic>
      </p:graphicFrame>
      <p:pic>
        <p:nvPicPr>
          <p:cNvPr id="64" name="図 63" descr="Sinusoidal &amp; FODO.TIF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676354" y="1809566"/>
            <a:ext cx="4114600" cy="4050452"/>
          </a:xfrm>
          <a:prstGeom prst="rect">
            <a:avLst/>
          </a:prstGeom>
        </p:spPr>
      </p:pic>
      <p:cxnSp>
        <p:nvCxnSpPr>
          <p:cNvPr id="75" name="直線矢印コネクタ 74"/>
          <p:cNvCxnSpPr/>
          <p:nvPr/>
        </p:nvCxnSpPr>
        <p:spPr>
          <a:xfrm flipV="1">
            <a:off x="4419600" y="2438401"/>
            <a:ext cx="2133600" cy="18287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直線矢印コネクタ 90"/>
          <p:cNvCxnSpPr/>
          <p:nvPr/>
        </p:nvCxnSpPr>
        <p:spPr>
          <a:xfrm flipV="1">
            <a:off x="4419600" y="3733800"/>
            <a:ext cx="2057400" cy="5334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直線矢印コネクタ 114"/>
          <p:cNvCxnSpPr/>
          <p:nvPr/>
        </p:nvCxnSpPr>
        <p:spPr>
          <a:xfrm flipV="1">
            <a:off x="4792663" y="2743200"/>
            <a:ext cx="3005137" cy="15240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直線矢印コネクタ 117"/>
          <p:cNvCxnSpPr/>
          <p:nvPr/>
        </p:nvCxnSpPr>
        <p:spPr>
          <a:xfrm flipV="1">
            <a:off x="4792663" y="3886200"/>
            <a:ext cx="2903537" cy="3810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日付プレースホルダ 3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13 - 16, 2012</a:t>
            </a:r>
            <a:endParaRPr lang="ja-JP" altLang="en-US"/>
          </a:p>
        </p:txBody>
      </p:sp>
      <p:sp>
        <p:nvSpPr>
          <p:cNvPr id="39" name="フッター プレースホルダ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International Workshop on FFAG Accelerator</a:t>
            </a:r>
            <a:endParaRPr lang="ja-JP" altLang="en-US"/>
          </a:p>
        </p:txBody>
      </p:sp>
      <p:cxnSp>
        <p:nvCxnSpPr>
          <p:cNvPr id="37" name="直線矢印コネクタ 36"/>
          <p:cNvCxnSpPr/>
          <p:nvPr/>
        </p:nvCxnSpPr>
        <p:spPr>
          <a:xfrm flipV="1">
            <a:off x="3962400" y="2743200"/>
            <a:ext cx="3200400" cy="9917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/>
          <p:nvPr/>
        </p:nvCxnSpPr>
        <p:spPr>
          <a:xfrm>
            <a:off x="3937000" y="3734906"/>
            <a:ext cx="3048000" cy="2894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5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5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5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5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2" grpId="0" animBg="1"/>
      <p:bldP spid="69" grpId="0" animBg="1"/>
      <p:bldP spid="79" grpId="0" animBg="1"/>
      <p:bldP spid="80" grpId="0" animBg="1"/>
      <p:bldP spid="81" grpId="0" animBg="1"/>
      <p:bldP spid="50" grpId="0" animBg="1"/>
      <p:bldP spid="51" grpId="0"/>
      <p:bldP spid="52" grpId="0"/>
      <p:bldP spid="5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ス">
  <a:themeElements>
    <a:clrScheme name="アース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アース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アース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アース.thmx</Template>
  <TotalTime>5532</TotalTime>
  <Words>1331</Words>
  <Application>Microsoft Macintosh PowerPoint</Application>
  <PresentationFormat>画面に合わせる (4:3)</PresentationFormat>
  <Paragraphs>244</Paragraphs>
  <Slides>22</Slides>
  <Notes>1</Notes>
  <HiddenSlides>0</HiddenSlides>
  <MMClips>0</MMClips>
  <ScaleCrop>false</ScaleCrop>
  <HeadingPairs>
    <vt:vector size="6" baseType="variant">
      <vt:variant>
        <vt:lpstr>デザイン テンプレート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4" baseType="lpstr">
      <vt:lpstr>アース</vt:lpstr>
      <vt:lpstr>Equation</vt:lpstr>
      <vt:lpstr>S-POD Experiment at Hiroshima University</vt:lpstr>
      <vt:lpstr>Background</vt:lpstr>
      <vt:lpstr>Plasma Trap Experiment</vt:lpstr>
      <vt:lpstr>Principle</vt:lpstr>
      <vt:lpstr>RF Ion Trap</vt:lpstr>
      <vt:lpstr>Typical S-POD Experiments</vt:lpstr>
      <vt:lpstr>Driving Force</vt:lpstr>
      <vt:lpstr>Basic Measurement Cycle</vt:lpstr>
      <vt:lpstr>Stop Bands in Doublets</vt:lpstr>
      <vt:lpstr>Resonance-Crossing Experiment</vt:lpstr>
      <vt:lpstr>Single Resonance-Crossing Experiment</vt:lpstr>
      <vt:lpstr>Stop-Band Splitting : S-POD Experiments</vt:lpstr>
      <vt:lpstr>Preparation for Integer-Resonance Crossing Experiments at S-POD</vt:lpstr>
      <vt:lpstr>スライド 14</vt:lpstr>
      <vt:lpstr>Hamiltonian Correspondence</vt:lpstr>
      <vt:lpstr>RF Waveforms</vt:lpstr>
      <vt:lpstr>S-POD Data (Preliminary)</vt:lpstr>
      <vt:lpstr>Plans on Resonance Crossing Experiments</vt:lpstr>
      <vt:lpstr>Acknowlegements</vt:lpstr>
      <vt:lpstr>スライド 20</vt:lpstr>
      <vt:lpstr>Observed Stop-Band Shifts</vt:lpstr>
      <vt:lpstr>Dipole Noise</vt:lpstr>
    </vt:vector>
  </TitlesOfParts>
  <Company>広島大学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岡本 宏己</dc:creator>
  <cp:lastModifiedBy>岡本 宏己</cp:lastModifiedBy>
  <cp:revision>516</cp:revision>
  <dcterms:created xsi:type="dcterms:W3CDTF">2012-11-13T23:35:30Z</dcterms:created>
  <dcterms:modified xsi:type="dcterms:W3CDTF">2012-11-13T23:50:51Z</dcterms:modified>
</cp:coreProperties>
</file>